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5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A7FE0A-0752-44E8-BF80-E55F41646CD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9A1497-81C5-4349-81D8-CF0A4441799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ثانیا - منتجات الغذاء الثانویة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producers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533400"/>
            <a:ext cx="4724400" cy="632460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ھي كائنات حیوانیة دقیقة الحجم لا یتجاوز طول معظمھا بضعة مللیمترات وتتبع الفصائل الرئیسیة التالیة .</a:t>
            </a:r>
          </a:p>
          <a:p>
            <a:pPr marL="0" indent="0" algn="r" rtl="1">
              <a:buNone/>
            </a:pPr>
            <a:r>
              <a:rPr lang="ar-S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الاولیات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ابسط الكائنات الحیوانیة تركیبا فھي تتكون من خلیة واحدة مستقلة تتغذى علي المواد العضویة المتحللة بصفة اساسیة ولھا القدرة علي الاستفادة من الأملاح المعدنیة 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الغذائیة الذائبة في </a:t>
            </a:r>
            <a:r>
              <a:rPr lang="ar-S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الماء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S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الحوامات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Rotifers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كائنات بسیطة التكوین عدیدة الخلایا أجھزتھا الداخلیة تتكون من عدد محدود من الخلایا صغیرة الحجم من 40-50 ميكرون وھي من أھم مصادر الغذاء الطبیعي للأسماك تتغذى علي المواد العضویة المتحللة وعلي البلانكتون النباتي وھي الناتج السریع لعملیة التسمید العضوي</a:t>
            </a:r>
          </a:p>
          <a:p>
            <a:pPr marL="0" indent="0" algn="r" rtl="1">
              <a:buNone/>
            </a:pPr>
            <a:r>
              <a:rPr lang="ar-SA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القشریات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crustacean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كائنات صغیرة من فصیلة مفصلیات الأرجل .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وأھمھا )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Cladocera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ومنھا الدافنیا - المونیا – السییدا و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copepods  </a:t>
            </a: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منھا سیكلوبس</a:t>
            </a:r>
          </a:p>
          <a:p>
            <a:pPr marL="0" indent="0" algn="r" rtl="1">
              <a:buNone/>
            </a:pP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Stracods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ar-S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وتعتبر القشریات الغذاء الرئیسي للأسماك الصغیرة والأسماك الكبیرة التي تعتمد في غذائھا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علي البلانكتون الحیواني .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بویضات ویرقات القشریات الأكبر حجما وبویضات الأسماك الصغیرة والأسماك الكبیرة</a:t>
            </a:r>
          </a:p>
          <a:p>
            <a:pPr marL="0" indent="0" algn="r" rtl="1">
              <a:buNone/>
            </a:pPr>
            <a:r>
              <a:rPr lang="ar-S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تعتمد في غذائھا على البلانكتون الحیواني</a:t>
            </a:r>
          </a:p>
          <a:p>
            <a:pPr marL="0" indent="0" algn="r" rtl="1">
              <a:buNone/>
            </a:pPr>
            <a:r>
              <a:rPr lang="ar-SA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توزیع البلانكتون الحیواني</a:t>
            </a:r>
          </a:p>
          <a:p>
            <a:pPr marL="0" indent="0" algn="r" rtl="1">
              <a:buNone/>
            </a:pPr>
            <a:r>
              <a:rPr lang="ar-SA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یرتبط توزیع البلانكتون الحیواني بتوزیع البلانكتون النباتي وبتواجد المادة العضویة والقیمة الغذائیة  للبلانكتون الحیواني عالیة فھو مصدر للبروتین الحیواني لقدرتھا علي تخلیق الأحماض الامینیة الاساسية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ar-S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0386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2286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32" y="4159704"/>
            <a:ext cx="4282168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9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587829"/>
          </a:xfrm>
        </p:spPr>
        <p:txBody>
          <a:bodyPr>
            <a:normAutofit/>
          </a:bodyPr>
          <a:lstStyle/>
          <a:p>
            <a:pPr algn="ctr" rtl="1"/>
            <a:r>
              <a:rPr lang="ar-S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ثالثا - حیوانات القاع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fauna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6" y="609600"/>
            <a:ext cx="4539343" cy="60960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- الرخویات </a:t>
            </a:r>
            <a:r>
              <a:rPr lang="ar-SA" dirty="0"/>
              <a:t>: تضم ذوات المصراعین من الصدفیات وتضم القواقع المائیة وھي غذاء مباشر لأسماك المبروك العادي </a:t>
            </a:r>
            <a:r>
              <a:rPr lang="en-US" dirty="0"/>
              <a:t>common carp </a:t>
            </a:r>
            <a:r>
              <a:rPr lang="ar-SA" dirty="0"/>
              <a:t>ومبروك القواقع </a:t>
            </a:r>
            <a:r>
              <a:rPr lang="en-US" dirty="0"/>
              <a:t>black carp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rgbClr val="FF0000"/>
                </a:solidFill>
              </a:rPr>
              <a:t> 2- الدیدان </a:t>
            </a:r>
            <a:r>
              <a:rPr lang="ar-SA" dirty="0"/>
              <a:t>: الدیدان الحلقیة والعلق تنتشر فوق القاع وداخل الطین وتستخلصھا الاسماك قاعیه التغذیة مثل المبروك العادي 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rgbClr val="FF0000"/>
                </a:solidFill>
              </a:rPr>
              <a:t>3 - المفصلیات </a:t>
            </a:r>
            <a:r>
              <a:rPr lang="ar-SA" b="1" dirty="0"/>
              <a:t>: </a:t>
            </a:r>
            <a:r>
              <a:rPr lang="ar-SA" dirty="0"/>
              <a:t>ومنھا یرقات وعذارى الحشرات المائیة ولیرقات </a:t>
            </a:r>
            <a:r>
              <a:rPr lang="en-US" dirty="0" err="1"/>
              <a:t>Chironomid</a:t>
            </a:r>
            <a:r>
              <a:rPr lang="en-US" dirty="0"/>
              <a:t> </a:t>
            </a:r>
            <a:r>
              <a:rPr lang="ar-SA" dirty="0"/>
              <a:t>أھمیة خاصة في تغذیة الاسماك.</a:t>
            </a:r>
          </a:p>
          <a:p>
            <a:pPr marL="0" indent="0" algn="r" rtl="1">
              <a:buNone/>
            </a:pPr>
            <a:r>
              <a:rPr lang="ar-SA" b="1" dirty="0"/>
              <a:t>4</a:t>
            </a:r>
            <a:r>
              <a:rPr lang="ar-SA" b="1" dirty="0">
                <a:solidFill>
                  <a:srgbClr val="FF0000"/>
                </a:solidFill>
              </a:rPr>
              <a:t>- الاسماك </a:t>
            </a:r>
            <a:r>
              <a:rPr lang="ar-SA" b="1" dirty="0"/>
              <a:t>: </a:t>
            </a:r>
            <a:r>
              <a:rPr lang="ar-SA" dirty="0"/>
              <a:t>الأسماك الصغیرة فرائس لغیرھا من الاسماك حیوانیة التغذیة 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4114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2719968"/>
            <a:ext cx="249601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2" y="2719968"/>
            <a:ext cx="1981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263018"/>
            <a:ext cx="4443761" cy="259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85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ratio </a:t>
            </a:r>
            <a:r>
              <a:rPr lang="ar-MA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نسبة التغذیة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762000"/>
            <a:ext cx="9118600" cy="60198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كمیة الغذاء التي تعطى للاسماك المرباة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إعتماداً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على وزنھا الرطب وعادة ما یرمز لھا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بالنسبة المئویة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عموما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تتراوح نسبة التغذیة من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20-1 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بالمائة من وزن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الأسماك أعتمادا على العوامل 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التالیة :</a:t>
            </a:r>
            <a:endParaRPr lang="ar-MA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نوع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الاسماك.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حجم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وعمر الأسماك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درجات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الحرارة </a:t>
            </a:r>
            <a:endParaRPr lang="ar-M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طول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الفترة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الضوئیة.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العوامل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البیئیة للماء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فیزیائیة و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كیمیائیة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ar-M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الغرض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من أستزراع الأسماك </a:t>
            </a: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لطریقة العملیة لحساب كمیة الغذاء الیومي اللازم للاسماك إعتمادا على نسبة التغذیة 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ووزن الاسماك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 rtl="1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حساب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الكلي للأسماك المرباة. </a:t>
            </a:r>
          </a:p>
          <a:p>
            <a:pPr marL="0" indent="0" algn="r" rtl="1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تحدید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نسبة التغذیة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M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حساب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كمیة الغذاء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الیومیة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حسب المعادلة التالیة</a:t>
            </a: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الغذاء الیومي =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نسبة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التغذیة × 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وزن الأسماك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ar-M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قیاس معدلات النمو في الأسماك :</a:t>
            </a: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للتأكد من جودة الغذاء المستخدم ، لابد من قیاس معدلات النمو والتحول الغذائي ، حتى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یتم الوصول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الى أنسب العلائق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بیولوجیاً وإقتصادیاً.</a:t>
            </a:r>
            <a:endParaRPr lang="ar-M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ویتم قیاس معدلات النمو بعدة طرق ، نذكر 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منها:</a:t>
            </a:r>
          </a:p>
          <a:p>
            <a:pPr marL="0" indent="0" algn="r" rtl="1">
              <a:buNone/>
            </a:pP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قیاس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معدل الزیادة في الوزن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  <a:p>
            <a:pPr marL="0" indent="0" algn="r" rtl="1">
              <a:buNone/>
            </a:pP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الوزن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النھائي للسمكة – الوزن الإبتدائي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للسمكة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الوزن الابتدائي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للسمكة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0" indent="0" algn="r" rtl="1">
              <a:buNone/>
            </a:pPr>
            <a:endParaRPr lang="ar-M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9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762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ar-MA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52400"/>
            <a:ext cx="9105900" cy="6705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قياس الزیادة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الیومیة في الوزن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الوزن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النھائي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بالجرام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الوزن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الإبتدائي بالجرام/ عدد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ايام التجربة</a:t>
            </a:r>
          </a:p>
          <a:p>
            <a:pPr marL="0" indent="0" algn="r" rtl="1">
              <a:buNone/>
            </a:pP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قیاس معامل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التحول الغذائي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 Conversion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یٌعرّف معامل التحول الغذائي بإنه كمیة الغذاء التي تتحول الى زیادة في وزن الأسماك ، أي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إن معامل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التحول ھو = كمیة الغذاء المعطاة جافة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بالجرام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الزیادة في وزن الأسماك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بالجرام. </a:t>
            </a:r>
          </a:p>
          <a:p>
            <a:pPr marL="0" indent="0" algn="r" rtl="1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معامل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كفاءة </a:t>
            </a: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البروتین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efficiency ratio , PER </a:t>
            </a:r>
            <a:endParaRPr lang="ar-MA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معامل كفاءة البروتین ھو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مقیاس لجودة البروتین المستخدم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وإذا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لم تحتوي العلیقة على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واحد أو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أكثر من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الأحماض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الأمینیة الأساسیة فسوف یؤثر ذلك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سلباًعلى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تغذیة ونمو الأسماك .</a:t>
            </a:r>
          </a:p>
          <a:p>
            <a:pPr marL="0" indent="0" algn="r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معامل كفاءة البروتین = الزيادة في وزن السمكة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بالجرام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كمیة البروتین المعطاة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بالجرام</a:t>
            </a:r>
          </a:p>
          <a:p>
            <a:pPr marL="0" indent="0" algn="r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وكلما كان معامل كفاءة البروتین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عالیاً كان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المصدر البروتیني المستخدم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جیداً.</a:t>
            </a:r>
          </a:p>
          <a:p>
            <a:pPr marL="0" indent="0" algn="r" rtl="1">
              <a:buNone/>
            </a:pP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العوامل التي تؤثر على تغذیة الأسماك :</a:t>
            </a:r>
          </a:p>
          <a:p>
            <a:pPr marL="0" indent="0" algn="r" rtl="1">
              <a:buNone/>
            </a:pP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عموماً یمكن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تصنیف ھذه العوامل الى ثلاثة أقسام متداخلة في التأثیر على تغذیة الأسماك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وھي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أولا : العوامل البیئیة ، وھي :</a:t>
            </a: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درجة حرارة الماء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2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خواص الماء ، والتي تشمل : درجة الأس الھیدروجیني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 ،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الاوكسجین المذاب ،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درجة الملوحة        -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وفرة الغذاء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الطبیعي</a:t>
            </a:r>
            <a:endParaRPr lang="ar-M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ثانیاً: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العوامل البیولوجیة : وتشمل :</a:t>
            </a: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نوع الأسماك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-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أحجام وأعمار الأسماك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pPr marL="0" indent="0" algn="r" rtl="1">
              <a:buNone/>
            </a:pPr>
            <a:r>
              <a:rPr lang="ar-M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ثالثاً </a:t>
            </a:r>
            <a:r>
              <a:rPr lang="ar-M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العوامل الإداریة ، وھي :</a:t>
            </a:r>
          </a:p>
          <a:p>
            <a:pPr marL="0" indent="0" algn="r" rtl="1">
              <a:buNone/>
            </a:pP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كثافة الاستزراع والازدحام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-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علاقة الغذاء بأمراض الأسماك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-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ar-M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تكلفة </a:t>
            </a:r>
            <a:r>
              <a:rPr lang="ar-M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الإنتاج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8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3962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تغذية الأسماك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28600"/>
            <a:ext cx="5181600" cy="6629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تعتبر التغذية عاملا هاما لنجاح 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الاستزراع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السمكي، فتوفير 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 الغذاء المناسب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للأسماك يضمن الحصول على معدلات نمو عالية وحاله صحية 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جيده ومقاومة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عالية للمسببات المرضية المختلفة.</a:t>
            </a:r>
          </a:p>
          <a:p>
            <a:pPr algn="r" rtl="1">
              <a:buFont typeface="Wingdings" pitchFamily="2" charset="2"/>
              <a:buChar char="v"/>
            </a:pP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تغذية الاسماك تختلف عن تغذية الحيوانات الاخرى، فالاسماك 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 من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الكائنات 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ذات الدم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البارد و بالتالى فان احتياجاتها من </a:t>
            </a:r>
            <a:r>
              <a:rPr lang="ar-EG" sz="1600" b="1" dirty="0" smtClean="0">
                <a:latin typeface="Times New Roman" pitchFamily="18" charset="0"/>
                <a:cs typeface="Times New Roman" pitchFamily="18" charset="0"/>
              </a:rPr>
              <a:t>الطاقة اقل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من الكائنات ذات الدم الدافئ .</a:t>
            </a:r>
          </a:p>
          <a:p>
            <a:pPr marL="0" indent="0" algn="r">
              <a:buNone/>
            </a:pPr>
            <a:r>
              <a:rPr lang="ar-EG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تعتمد التغذية على نظامين هما تغذية طبيعية و تغذية صناعية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r">
              <a:buNone/>
            </a:pPr>
            <a:r>
              <a:rPr lang="ar-EG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اولاً: الغذاء الطبيعي </a:t>
            </a:r>
            <a:r>
              <a:rPr lang="ar-EG" sz="1600" b="1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ar-EG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EG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تتغذى </a:t>
            </a:r>
            <a:r>
              <a:rPr lang="ar-EG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الأسماك في الطبيعة (بحار وانهار ومحيطات ....الخ) على الغذاء الطبيعي المتوفر في هذة الاماكن من أسماك صغيرة وهائمات وقواقع  وقشريات والبلانكتون (الهائمات الحيوانية والطحالب النباتية وغيرها).</a:t>
            </a:r>
          </a:p>
          <a:p>
            <a:pPr algn="r" rtl="1">
              <a:buFont typeface="Wingdings" pitchFamily="2" charset="2"/>
              <a:buChar char="§"/>
            </a:pPr>
            <a:r>
              <a:rPr lang="ar-EG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ويتم تنمية الغذاء الطبيعي في المزارع المفتوحة عن طريق التسميد (اضافة السماد العضوي والمعدني) خاصة المركبات الفوسفورية والنتروجينية</a:t>
            </a:r>
            <a:r>
              <a:rPr lang="ar-EG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r">
              <a:buNone/>
            </a:pPr>
            <a:r>
              <a:rPr lang="ar-EG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ثانياً : التغذية </a:t>
            </a:r>
            <a:r>
              <a:rPr lang="ar-EG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الصناعية :</a:t>
            </a:r>
          </a:p>
          <a:p>
            <a:pPr algn="r" rtl="1">
              <a:buFont typeface="Wingdings" pitchFamily="2" charset="2"/>
              <a:buChar char="§"/>
            </a:pPr>
            <a:r>
              <a:rPr lang="ar-EG" sz="1600" b="1" dirty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وهو إعداد أعلاف صناعية متزنة تلبي كافة الاحتياجات الغذائية للأسماك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، وتصنع </a:t>
            </a:r>
            <a:r>
              <a:rPr lang="ar-EG" sz="1600" b="1" dirty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هذه الأعلاف من مواد كثيرة فيها مسحوق السمك، مسحوق اللحم، 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 فول الصويا</a:t>
            </a:r>
            <a:r>
              <a:rPr lang="ar-EG" sz="1600" b="1" dirty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، الذرة 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الصفر</a:t>
            </a:r>
            <a:r>
              <a:rPr lang="ar-SA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ء</a:t>
            </a:r>
            <a:r>
              <a:rPr lang="ar-EG" sz="1600" b="1" dirty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، مخلوط الفيتامينات والأملاح المعدنية زيت السمك 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و مكسبات </a:t>
            </a:r>
            <a:r>
              <a:rPr lang="ar-EG" sz="1600" b="1" dirty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طعم 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ور</a:t>
            </a:r>
            <a:r>
              <a:rPr lang="ar-SA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ا</a:t>
            </a:r>
            <a:r>
              <a:rPr lang="ar-EG" sz="1600" b="1" dirty="0" smtClean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ئحة </a:t>
            </a:r>
            <a:r>
              <a:rPr lang="ar-EG" sz="1600" b="1" dirty="0">
                <a:solidFill>
                  <a:srgbClr val="2F10A0"/>
                </a:solidFill>
                <a:latin typeface="Times New Roman" pitchFamily="18" charset="0"/>
                <a:cs typeface="Times New Roman" pitchFamily="18" charset="0"/>
              </a:rPr>
              <a:t>ومواد ماسكه وغيرها.</a:t>
            </a:r>
          </a:p>
          <a:p>
            <a:pPr algn="r" rtl="1">
              <a:buFont typeface="Wingdings" pitchFamily="2" charset="2"/>
              <a:buChar char="§"/>
            </a:pPr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تختلف الأعلاف الصناعية في تركيبة العليقة حسب نوع الأسماك </a:t>
            </a:r>
            <a:r>
              <a:rPr lang="ar-EG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المرباه</a:t>
            </a:r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rtl="1"/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فالأسماك التي تربى في </a:t>
            </a:r>
            <a:r>
              <a:rPr lang="ar-EG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المزارع </a:t>
            </a:r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التقليدية هي البلطي و الطوبار و المبروك </a:t>
            </a:r>
            <a:r>
              <a:rPr lang="ar-EG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العادي </a:t>
            </a:r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و الفضي و تكون نسبة </a:t>
            </a:r>
            <a:r>
              <a:rPr lang="ar-EG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البروتين 17-25% في </a:t>
            </a:r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العليقة حيث تعتبر في هذه الحالة </a:t>
            </a:r>
            <a:r>
              <a:rPr lang="ar-EG" sz="1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غذاء </a:t>
            </a:r>
            <a:r>
              <a:rPr lang="ar-EG" sz="1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مكمل للغذاء الطبيعي .</a:t>
            </a:r>
          </a:p>
          <a:p>
            <a:pPr marL="0" indent="0" algn="r">
              <a:buNone/>
            </a:pP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31718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76599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2765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23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2895600" cy="533400"/>
          </a:xfrm>
        </p:spPr>
        <p:txBody>
          <a:bodyPr>
            <a:normAutofit/>
          </a:bodyPr>
          <a:lstStyle/>
          <a:p>
            <a:r>
              <a:rPr lang="ar-EG" sz="2800" b="1" dirty="0" smtClean="0">
                <a:latin typeface="Times New Roman" pitchFamily="18" charset="0"/>
                <a:cs typeface="Times New Roman" pitchFamily="18" charset="0"/>
              </a:rPr>
              <a:t>ت- تغذية </a:t>
            </a:r>
            <a:r>
              <a:rPr lang="ar-EG" sz="2800" b="1" dirty="0">
                <a:latin typeface="Times New Roman" pitchFamily="18" charset="0"/>
                <a:cs typeface="Times New Roman" pitchFamily="18" charset="0"/>
              </a:rPr>
              <a:t>الأسماك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60198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EG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الشروط الواجب توافرها في أعلاف </a:t>
            </a:r>
            <a:r>
              <a:rPr lang="ar-EG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الأسماك </a:t>
            </a:r>
            <a:r>
              <a:rPr lang="ar-EG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ar-EG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أن تحتوي على العناصر الغذائية التي يحتاجها الجسم بروتين، دهون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، كربوهيدرات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، فيتامينات وأملاح معدنية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ar-EG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أن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تتقبلها الأسماك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                    3- أن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تتكون من عناصر متوافرة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(محليا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إن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أمكن)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بشكل دائم .</a:t>
            </a:r>
          </a:p>
          <a:p>
            <a:pPr marL="0" indent="0" algn="r" rtl="1">
              <a:buNone/>
            </a:pP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يتم تصنيعها وتخزينها بسهولة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             5- تكون رخيصة التكاليف .</a:t>
            </a:r>
          </a:p>
          <a:p>
            <a:pPr marL="0" indent="0" algn="r" rtl="1">
              <a:buNone/>
            </a:pP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ألا تحتوي على مواد ضارة بالأسماك مثل المبيدات الحشرية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والميكروبات والسموم .</a:t>
            </a:r>
          </a:p>
          <a:p>
            <a:pPr algn="r" rtl="1">
              <a:buFont typeface="Wingdings" pitchFamily="2" charset="2"/>
              <a:buChar char="q"/>
            </a:pP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يتم تغذية وتقديم الأعلاف للأسماك في 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المزارع </a:t>
            </a: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السمكية بإحدى هاتين الطريقتين :</a:t>
            </a:r>
            <a:endParaRPr lang="ar-EG" sz="1800" b="1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ar-EG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التغذية </a:t>
            </a:r>
            <a:r>
              <a:rPr lang="ar-EG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اليدوية </a:t>
            </a:r>
            <a:r>
              <a:rPr lang="ar-EG" sz="1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rtl="1">
              <a:buFont typeface="Arial" pitchFamily="34" charset="0"/>
              <a:buChar char="•"/>
            </a:pP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يتم من خلالها تقديم الأعلاف للأسماك بصوره يوميه إما عن طريق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نثرها على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سطح المياه في أماكن مخصصه بالحوض أو بوضعها في طاولات التغذية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، ويتم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تقديم العلف في بداية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الاستزراع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في الأسبوع الأول مرة واحدة إلى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مرتين في الأسبوع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والتي تكون مغمورة تحت سطح المياه بحوالي 10 سم وتكون موزعه </a:t>
            </a:r>
            <a:r>
              <a:rPr lang="ar-EG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على جانبي </a:t>
            </a:r>
            <a:r>
              <a:rPr lang="ar-EG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الحوض .</a:t>
            </a:r>
          </a:p>
          <a:p>
            <a:pPr algn="r" rtl="1">
              <a:buFont typeface="Arial" pitchFamily="34" charset="0"/>
              <a:buChar char="•"/>
            </a:pPr>
            <a:r>
              <a:rPr lang="ar-EG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تختلف </a:t>
            </a: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كمية العلف التي تقدم للأسماك يوميا تبعا لحجم ووزن الأسماك 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، درجة الحرارة </a:t>
            </a: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للمياه، الحالة الصحية للأسماك، نسبة الأكسجين الذائب في المياه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وعامة فإنه أثناء التسمين يتم تغذية الأسماك بنسبة 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3 -5 % </a:t>
            </a: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من الوزن الحي 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يوميا </a:t>
            </a:r>
            <a:r>
              <a:rPr lang="ar-MA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للاسماك الكبيرة وتزيد النسبة لتصل الى </a:t>
            </a:r>
            <a:r>
              <a:rPr lang="en-US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ar-MA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في مرحلة الزريعة </a:t>
            </a:r>
            <a:r>
              <a:rPr lang="ar-EG" sz="18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ويفضل </a:t>
            </a:r>
            <a:r>
              <a:rPr lang="ar-EG" sz="18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أن تقسم كمية العلف المقدمة يوميا إلى 2 أو 3 وجبات .</a:t>
            </a:r>
            <a:endParaRPr lang="en-US" sz="18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925290"/>
            <a:ext cx="3067050" cy="187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25290"/>
            <a:ext cx="2686050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930053"/>
            <a:ext cx="3028950" cy="192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60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1119</Words>
  <Application>Microsoft Office PowerPoint</Application>
  <PresentationFormat>On-screen Show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ثانیا - منتجات الغذاء الثانویة Secondary producers</vt:lpstr>
      <vt:lpstr>ثالثا - حیوانات القاع Bottom fauna</vt:lpstr>
      <vt:lpstr>Feeding ratio نسبة التغذیة</vt:lpstr>
      <vt:lpstr>.</vt:lpstr>
      <vt:lpstr>تغذية الأسماك</vt:lpstr>
      <vt:lpstr>ت- تغذية الأسماك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2023-05-08T09:25:39Z</dcterms:created>
  <dcterms:modified xsi:type="dcterms:W3CDTF">2023-06-08T09:20:12Z</dcterms:modified>
</cp:coreProperties>
</file>