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E79D0C-4CF5-4492-AC25-A4630B0509F7}" type="datetimeFigureOut">
              <a:rPr lang="en-US" smtClean="0"/>
              <a:t>5/16/2023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8D92BCC-DBBE-4C8B-BC9E-5B2B696C3E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79D0C-4CF5-4492-AC25-A4630B0509F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79D0C-4CF5-4492-AC25-A4630B0509F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E79D0C-4CF5-4492-AC25-A4630B0509F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E79D0C-4CF5-4492-AC25-A4630B0509F7}" type="datetimeFigureOut">
              <a:rPr lang="en-US" smtClean="0"/>
              <a:t>5/16/2023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92BCC-DBBE-4C8B-BC9E-5B2B696C3E6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79D0C-4CF5-4492-AC25-A4630B0509F7}"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E79D0C-4CF5-4492-AC25-A4630B0509F7}" type="datetimeFigureOut">
              <a:rPr lang="en-US" smtClean="0"/>
              <a:t>5/16/2023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E79D0C-4CF5-4492-AC25-A4630B0509F7}" type="datetimeFigureOut">
              <a:rPr lang="en-US" smtClean="0"/>
              <a:t>5/16/2023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79D0C-4CF5-4492-AC25-A4630B0509F7}" type="datetimeFigureOut">
              <a:rPr lang="en-US" smtClean="0"/>
              <a:t>5/16/2023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E79D0C-4CF5-4492-AC25-A4630B0509F7}"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92BCC-DBBE-4C8B-BC9E-5B2B696C3E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E79D0C-4CF5-4492-AC25-A4630B0509F7}" type="datetimeFigureOut">
              <a:rPr lang="en-US" smtClean="0"/>
              <a:t>5/16/2023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8D92BCC-DBBE-4C8B-BC9E-5B2B696C3E6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E79D0C-4CF5-4492-AC25-A4630B0509F7}" type="datetimeFigureOut">
              <a:rPr lang="en-US" smtClean="0"/>
              <a:t>5/16/2023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92BCC-DBBE-4C8B-BC9E-5B2B696C3E6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81000"/>
          </a:xfrm>
        </p:spPr>
        <p:txBody>
          <a:bodyPr>
            <a:normAutofit fontScale="90000"/>
          </a:bodyPr>
          <a:lstStyle/>
          <a:p>
            <a:pPr algn="ctr"/>
            <a:r>
              <a:rPr lang="ar-SA" sz="2400" b="1" dirty="0" smtClean="0">
                <a:solidFill>
                  <a:srgbClr val="FF0000"/>
                </a:solidFill>
                <a:latin typeface="Times New Roman" panose="02020603050405020304" pitchFamily="18" charset="0"/>
                <a:cs typeface="Times New Roman" panose="02020603050405020304" pitchFamily="18" charset="0"/>
              </a:rPr>
              <a:t>أقتصاديات وتسويق الأسماك </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533400"/>
            <a:ext cx="8991600" cy="6248400"/>
          </a:xfrm>
        </p:spPr>
        <p:txBody>
          <a:bodyPr>
            <a:normAutofit fontScale="92500" lnSpcReduction="10000"/>
          </a:bodyPr>
          <a:lstStyle/>
          <a:p>
            <a:pPr marL="0" indent="0" algn="ctr" rtl="1">
              <a:buNone/>
            </a:pPr>
            <a:r>
              <a:rPr lang="ar-SA" sz="2000" b="1" dirty="0">
                <a:solidFill>
                  <a:srgbClr val="FF0000"/>
                </a:solidFill>
                <a:latin typeface="Times New Roman" panose="02020603050405020304" pitchFamily="18" charset="0"/>
                <a:cs typeface="Times New Roman" panose="02020603050405020304" pitchFamily="18" charset="0"/>
              </a:rPr>
              <a:t>وسائل </a:t>
            </a:r>
            <a:r>
              <a:rPr lang="ar-SA" sz="2000" b="1" dirty="0" smtClean="0">
                <a:solidFill>
                  <a:srgbClr val="FF0000"/>
                </a:solidFill>
                <a:latin typeface="Times New Roman" panose="02020603050405020304" pitchFamily="18" charset="0"/>
                <a:cs typeface="Times New Roman" panose="02020603050405020304" pitchFamily="18" charset="0"/>
              </a:rPr>
              <a:t>نقل </a:t>
            </a:r>
            <a:r>
              <a:rPr lang="ar-SA" sz="2000" b="1" dirty="0">
                <a:solidFill>
                  <a:srgbClr val="FF0000"/>
                </a:solidFill>
                <a:latin typeface="Times New Roman" panose="02020603050405020304" pitchFamily="18" charset="0"/>
                <a:cs typeface="Times New Roman" panose="02020603050405020304" pitchFamily="18" charset="0"/>
              </a:rPr>
              <a:t>الأسماك الحية</a:t>
            </a:r>
          </a:p>
          <a:p>
            <a:pPr marL="0" indent="0" algn="r" rtl="1">
              <a:buNone/>
            </a:pPr>
            <a:r>
              <a:rPr lang="ar-SA" sz="1800" b="1" dirty="0">
                <a:latin typeface="Times New Roman" panose="02020603050405020304" pitchFamily="18" charset="0"/>
                <a:cs typeface="Times New Roman" panose="02020603050405020304" pitchFamily="18" charset="0"/>
              </a:rPr>
              <a:t>تنقل الأسماك الحية الى الجهة المقصودة بوسائل عديدة منها :</a:t>
            </a:r>
          </a:p>
          <a:p>
            <a:pPr marL="0" indent="0" algn="r" rtl="1">
              <a:buNone/>
            </a:pPr>
            <a:r>
              <a:rPr lang="ar-SA" sz="1800" b="1" dirty="0" smtClean="0">
                <a:solidFill>
                  <a:srgbClr val="FF0000"/>
                </a:solidFill>
                <a:latin typeface="Times New Roman" panose="02020603050405020304" pitchFamily="18" charset="0"/>
                <a:cs typeface="Times New Roman" panose="02020603050405020304" pitchFamily="18" charset="0"/>
              </a:rPr>
              <a:t>1- النقل </a:t>
            </a:r>
            <a:r>
              <a:rPr lang="ar-SA" sz="1800" b="1" dirty="0">
                <a:solidFill>
                  <a:srgbClr val="FF0000"/>
                </a:solidFill>
                <a:latin typeface="Times New Roman" panose="02020603050405020304" pitchFamily="18" charset="0"/>
                <a:cs typeface="Times New Roman" panose="02020603050405020304" pitchFamily="18" charset="0"/>
              </a:rPr>
              <a:t>بالماء </a:t>
            </a:r>
            <a:endParaRPr lang="en-US" sz="1800"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800" b="1" dirty="0" smtClean="0">
                <a:latin typeface="Times New Roman" panose="02020603050405020304" pitchFamily="18" charset="0"/>
                <a:cs typeface="Times New Roman" panose="02020603050405020304" pitchFamily="18" charset="0"/>
              </a:rPr>
              <a:t>تستعمل </a:t>
            </a:r>
            <a:r>
              <a:rPr lang="ar-SA" sz="1800" b="1" dirty="0">
                <a:latin typeface="Times New Roman" panose="02020603050405020304" pitchFamily="18" charset="0"/>
                <a:cs typeface="Times New Roman" panose="02020603050405020304" pitchFamily="18" charset="0"/>
              </a:rPr>
              <a:t>القوارب والصناديق الخشبية الطافية وقوارب الشحن بصورة رئيسية لنقل الأسماك </a:t>
            </a:r>
            <a:r>
              <a:rPr lang="ar-SA" sz="1800" b="1" dirty="0" smtClean="0">
                <a:latin typeface="Times New Roman" panose="02020603050405020304" pitchFamily="18" charset="0"/>
                <a:cs typeface="Times New Roman" panose="02020603050405020304" pitchFamily="18" charset="0"/>
              </a:rPr>
              <a:t>الحية بالماء </a:t>
            </a:r>
            <a:r>
              <a:rPr lang="ar-SA" sz="1800" b="1" dirty="0">
                <a:latin typeface="Times New Roman" panose="02020603050405020304" pitchFamily="18" charset="0"/>
                <a:cs typeface="Times New Roman" panose="02020603050405020304" pitchFamily="18" charset="0"/>
              </a:rPr>
              <a:t>من صيادي الأسماك الى معامل تصنيع الأسماك أو نقطة التجميع على الساحل </a:t>
            </a:r>
            <a:r>
              <a:rPr lang="ar-SA" sz="1800" b="1" dirty="0" smtClean="0">
                <a:latin typeface="Times New Roman" panose="02020603050405020304" pitchFamily="18" charset="0"/>
                <a:cs typeface="Times New Roman" panose="02020603050405020304" pitchFamily="18" charset="0"/>
              </a:rPr>
              <a:t>(جمع </a:t>
            </a:r>
            <a:r>
              <a:rPr lang="ar-SA" sz="1800" b="1" dirty="0">
                <a:latin typeface="Times New Roman" panose="02020603050405020304" pitchFamily="18" charset="0"/>
                <a:cs typeface="Times New Roman" panose="02020603050405020304" pitchFamily="18" charset="0"/>
              </a:rPr>
              <a:t>الأسماك </a:t>
            </a:r>
            <a:r>
              <a:rPr lang="ar-SA" sz="1800" b="1" dirty="0" smtClean="0">
                <a:latin typeface="Times New Roman" panose="02020603050405020304" pitchFamily="18" charset="0"/>
                <a:cs typeface="Times New Roman" panose="02020603050405020304" pitchFamily="18" charset="0"/>
              </a:rPr>
              <a:t>الحية) والتي </a:t>
            </a:r>
            <a:r>
              <a:rPr lang="ar-SA" sz="1800" b="1" dirty="0">
                <a:latin typeface="Times New Roman" panose="02020603050405020304" pitchFamily="18" charset="0"/>
                <a:cs typeface="Times New Roman" panose="02020603050405020304" pitchFamily="18" charset="0"/>
              </a:rPr>
              <a:t>منها تسوق الى الأسواق. تطفو القوارب الملائمة على العمق المطلوب نتيجة لغمر قواطعها </a:t>
            </a:r>
            <a:r>
              <a:rPr lang="ar-SA" sz="1800" b="1" dirty="0" smtClean="0">
                <a:latin typeface="Times New Roman" panose="02020603050405020304" pitchFamily="18" charset="0"/>
                <a:cs typeface="Times New Roman" panose="02020603050405020304" pitchFamily="18" charset="0"/>
              </a:rPr>
              <a:t>الصماء وتنقل </a:t>
            </a:r>
            <a:r>
              <a:rPr lang="ar-SA" sz="1800" b="1" dirty="0">
                <a:latin typeface="Times New Roman" panose="02020603050405020304" pitchFamily="18" charset="0"/>
                <a:cs typeface="Times New Roman" panose="02020603050405020304" pitchFamily="18" charset="0"/>
              </a:rPr>
              <a:t>الأسماك إليها بواسطة شباك كيسيه يمكن ربط العديد من القوارب ببعضها وسحبها بواسطة </a:t>
            </a:r>
            <a:r>
              <a:rPr lang="ar-SA" sz="1800" b="1" dirty="0" smtClean="0">
                <a:latin typeface="Times New Roman" panose="02020603050405020304" pitchFamily="18" charset="0"/>
                <a:cs typeface="Times New Roman" panose="02020603050405020304" pitchFamily="18" charset="0"/>
              </a:rPr>
              <a:t>ساحبة </a:t>
            </a:r>
            <a:r>
              <a:rPr lang="ar-SA" sz="1800" b="1" dirty="0" smtClean="0">
                <a:solidFill>
                  <a:srgbClr val="FF0000"/>
                </a:solidFill>
                <a:latin typeface="Times New Roman" panose="02020603050405020304" pitchFamily="18" charset="0"/>
                <a:cs typeface="Times New Roman" panose="02020603050405020304" pitchFamily="18" charset="0"/>
              </a:rPr>
              <a:t>بسرعة </a:t>
            </a:r>
            <a:r>
              <a:rPr lang="ar-SA" sz="1800" b="1" dirty="0">
                <a:solidFill>
                  <a:srgbClr val="FF0000"/>
                </a:solidFill>
                <a:latin typeface="Times New Roman" panose="02020603050405020304" pitchFamily="18" charset="0"/>
                <a:cs typeface="Times New Roman" panose="02020603050405020304" pitchFamily="18" charset="0"/>
              </a:rPr>
              <a:t>3 – 4 كم/ساعة لتأمين عدم سحق الأسماك نتيجة الدوران </a:t>
            </a:r>
            <a:r>
              <a:rPr lang="ar-SA" sz="1800" b="1" dirty="0">
                <a:latin typeface="Times New Roman" panose="02020603050405020304" pitchFamily="18" charset="0"/>
                <a:cs typeface="Times New Roman" panose="02020603050405020304" pitchFamily="18" charset="0"/>
              </a:rPr>
              <a:t>السريع وعادة تملأ وتفرغ القواطع </a:t>
            </a:r>
            <a:r>
              <a:rPr lang="ar-SA" sz="1800" b="1" dirty="0" smtClean="0">
                <a:latin typeface="Times New Roman" panose="02020603050405020304" pitchFamily="18" charset="0"/>
                <a:cs typeface="Times New Roman" panose="02020603050405020304" pitchFamily="18" charset="0"/>
              </a:rPr>
              <a:t>بالماء أثناء </a:t>
            </a:r>
            <a:r>
              <a:rPr lang="ar-SA" sz="1800" b="1" dirty="0">
                <a:latin typeface="Times New Roman" panose="02020603050405020304" pitchFamily="18" charset="0"/>
                <a:cs typeface="Times New Roman" panose="02020603050405020304" pitchFamily="18" charset="0"/>
              </a:rPr>
              <a:t>السير بواسطة مضخات مما يساعد على التهوية. يتم تفريغ الماء من القارب وذلك بضخ الماء تدريجيا من القواطع الصماء وبعدها ترفع الأسماك بمنخل أو دلو به ماء وتنقل الى رصيف الميناء بواسطة رافعة.</a:t>
            </a:r>
          </a:p>
          <a:p>
            <a:pPr marL="0" indent="0" algn="r" rtl="1">
              <a:buNone/>
            </a:pPr>
            <a:r>
              <a:rPr lang="ar-SA" sz="1800" b="1" dirty="0">
                <a:latin typeface="Times New Roman" panose="02020603050405020304" pitchFamily="18" charset="0"/>
                <a:cs typeface="Times New Roman" panose="02020603050405020304" pitchFamily="18" charset="0"/>
              </a:rPr>
              <a:t>تتحمل الأسماك </a:t>
            </a:r>
            <a:r>
              <a:rPr lang="ar-SA" sz="1800" b="1" dirty="0">
                <a:solidFill>
                  <a:srgbClr val="FF0000"/>
                </a:solidFill>
                <a:latin typeface="Times New Roman" panose="02020603050405020304" pitchFamily="18" charset="0"/>
                <a:cs typeface="Times New Roman" panose="02020603050405020304" pitchFamily="18" charset="0"/>
              </a:rPr>
              <a:t>وتبقى على قيد الحياة من 3 – 5 أيام أعتماداً على النوع أثناء نقلها في قارب درجة </a:t>
            </a:r>
            <a:r>
              <a:rPr lang="ar-SA" sz="1800" b="1" dirty="0" smtClean="0">
                <a:solidFill>
                  <a:srgbClr val="FF0000"/>
                </a:solidFill>
                <a:latin typeface="Times New Roman" panose="02020603050405020304" pitchFamily="18" charset="0"/>
                <a:cs typeface="Times New Roman" panose="02020603050405020304" pitchFamily="18" charset="0"/>
              </a:rPr>
              <a:t>الحرارة </a:t>
            </a:r>
            <a:r>
              <a:rPr lang="ar-SA" sz="1800" b="1" dirty="0" smtClean="0">
                <a:latin typeface="Times New Roman" panose="02020603050405020304" pitchFamily="18" charset="0"/>
                <a:cs typeface="Times New Roman" panose="02020603050405020304" pitchFamily="18" charset="0"/>
              </a:rPr>
              <a:t>الماء </a:t>
            </a:r>
            <a:r>
              <a:rPr lang="ar-SA" sz="1800" b="1" dirty="0">
                <a:latin typeface="Times New Roman" panose="02020603050405020304" pitchFamily="18" charset="0"/>
                <a:cs typeface="Times New Roman" panose="02020603050405020304" pitchFamily="18" charset="0"/>
              </a:rPr>
              <a:t>فيه بين 18 – 24 صيفاً ولحد </a:t>
            </a:r>
            <a:r>
              <a:rPr lang="ar-SA" sz="1800" b="1" dirty="0" smtClean="0">
                <a:latin typeface="Times New Roman" panose="02020603050405020304" pitchFamily="18" charset="0"/>
                <a:cs typeface="Times New Roman" panose="02020603050405020304" pitchFamily="18" charset="0"/>
              </a:rPr>
              <a:t>7 </a:t>
            </a:r>
            <a:r>
              <a:rPr lang="ar-SA" sz="1800" b="1" dirty="0">
                <a:latin typeface="Times New Roman" panose="02020603050405020304" pitchFamily="18" charset="0"/>
                <a:cs typeface="Times New Roman" panose="02020603050405020304" pitchFamily="18" charset="0"/>
              </a:rPr>
              <a:t>أيام في ماء درجة حرارته من 10 – 18 في الربيع والخريف </a:t>
            </a:r>
            <a:r>
              <a:rPr lang="ar-SA" sz="1800" b="1" dirty="0" smtClean="0">
                <a:latin typeface="Times New Roman" panose="02020603050405020304" pitchFamily="18" charset="0"/>
                <a:cs typeface="Times New Roman" panose="02020603050405020304" pitchFamily="18" charset="0"/>
              </a:rPr>
              <a:t>ولمدة </a:t>
            </a:r>
            <a:r>
              <a:rPr lang="ar-SA" sz="1800" b="1" dirty="0">
                <a:latin typeface="Times New Roman" panose="02020603050405020304" pitchFamily="18" charset="0"/>
                <a:cs typeface="Times New Roman" panose="02020603050405020304" pitchFamily="18" charset="0"/>
              </a:rPr>
              <a:t>10 أيام في ماء درجة حرارته من 0 – 10 شتاءاً. </a:t>
            </a:r>
            <a:endParaRPr lang="en-US" sz="1800" b="1" dirty="0" smtClean="0">
              <a:latin typeface="Times New Roman" panose="02020603050405020304" pitchFamily="18" charset="0"/>
              <a:cs typeface="Times New Roman" panose="02020603050405020304" pitchFamily="18" charset="0"/>
            </a:endParaRPr>
          </a:p>
          <a:p>
            <a:pPr marL="0" indent="0" algn="r" rtl="1">
              <a:buNone/>
            </a:pPr>
            <a:r>
              <a:rPr lang="ar-SA" sz="1900" b="1" dirty="0" smtClean="0">
                <a:solidFill>
                  <a:srgbClr val="FF0000"/>
                </a:solidFill>
                <a:latin typeface="Times New Roman" panose="02020603050405020304" pitchFamily="18" charset="0"/>
                <a:cs typeface="Times New Roman" panose="02020603050405020304" pitchFamily="18" charset="0"/>
              </a:rPr>
              <a:t>2- النقل </a:t>
            </a:r>
            <a:r>
              <a:rPr lang="ar-SA" sz="1900" b="1" dirty="0">
                <a:solidFill>
                  <a:srgbClr val="FF0000"/>
                </a:solidFill>
                <a:latin typeface="Times New Roman" panose="02020603050405020304" pitchFamily="18" charset="0"/>
                <a:cs typeface="Times New Roman" panose="02020603050405020304" pitchFamily="18" charset="0"/>
              </a:rPr>
              <a:t>بواسطة السكك الحديدية </a:t>
            </a:r>
            <a:endParaRPr lang="ar-SA" sz="19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900" b="1" dirty="0" smtClean="0">
                <a:latin typeface="Times New Roman" panose="02020603050405020304" pitchFamily="18" charset="0"/>
                <a:cs typeface="Times New Roman" panose="02020603050405020304" pitchFamily="18" charset="0"/>
              </a:rPr>
              <a:t>تنقل </a:t>
            </a:r>
            <a:r>
              <a:rPr lang="ar-SA" sz="1900" b="1" dirty="0">
                <a:latin typeface="Times New Roman" panose="02020603050405020304" pitchFamily="18" charset="0"/>
                <a:cs typeface="Times New Roman" panose="02020603050405020304" pitchFamily="18" charset="0"/>
              </a:rPr>
              <a:t>كميات كبيرة من الأسماك الحية التجارية في </a:t>
            </a:r>
            <a:r>
              <a:rPr lang="ar-SA" sz="1900" b="1" dirty="0">
                <a:solidFill>
                  <a:srgbClr val="FF0000"/>
                </a:solidFill>
                <a:latin typeface="Times New Roman" panose="02020603050405020304" pitchFamily="18" charset="0"/>
                <a:cs typeface="Times New Roman" panose="02020603050405020304" pitchFamily="18" charset="0"/>
              </a:rPr>
              <a:t>بعض الدول  </a:t>
            </a:r>
            <a:r>
              <a:rPr lang="ar-SA" sz="1900" b="1" dirty="0" smtClean="0">
                <a:solidFill>
                  <a:srgbClr val="FF0000"/>
                </a:solidFill>
                <a:latin typeface="Times New Roman" panose="02020603050405020304" pitchFamily="18" charset="0"/>
                <a:cs typeface="Times New Roman" panose="02020603050405020304" pitchFamily="18" charset="0"/>
              </a:rPr>
              <a:t>روسيا بواسطة سكك الحديد </a:t>
            </a:r>
            <a:r>
              <a:rPr lang="ar-SA" sz="1900" b="1" dirty="0">
                <a:solidFill>
                  <a:srgbClr val="FF0000"/>
                </a:solidFill>
                <a:latin typeface="Times New Roman" panose="02020603050405020304" pitchFamily="18" charset="0"/>
                <a:cs typeface="Times New Roman" panose="02020603050405020304" pitchFamily="18" charset="0"/>
              </a:rPr>
              <a:t>وتستخدم عربات مجهزة</a:t>
            </a:r>
            <a:r>
              <a:rPr lang="ar-SA" sz="1900" b="1" dirty="0">
                <a:latin typeface="Times New Roman" panose="02020603050405020304" pitchFamily="18" charset="0"/>
                <a:cs typeface="Times New Roman" panose="02020603050405020304" pitchFamily="18" charset="0"/>
              </a:rPr>
              <a:t> بخزانات خاصة تحتوي على أنظمة تهوية وتكون سعة هذه </a:t>
            </a:r>
            <a:r>
              <a:rPr lang="ar-SA" sz="1900" b="1" dirty="0" smtClean="0">
                <a:latin typeface="Times New Roman" panose="02020603050405020304" pitchFamily="18" charset="0"/>
                <a:cs typeface="Times New Roman" panose="02020603050405020304" pitchFamily="18" charset="0"/>
              </a:rPr>
              <a:t>العربات 13.8 </a:t>
            </a:r>
            <a:r>
              <a:rPr lang="ar-SA" sz="1900" b="1" dirty="0">
                <a:latin typeface="Times New Roman" panose="02020603050405020304" pitchFamily="18" charset="0"/>
                <a:cs typeface="Times New Roman" panose="02020603050405020304" pitchFamily="18" charset="0"/>
              </a:rPr>
              <a:t>× م 2.86 × م 2.98 م </a:t>
            </a:r>
            <a:r>
              <a:rPr lang="ar-SA" sz="1900" b="1" dirty="0">
                <a:solidFill>
                  <a:srgbClr val="FF0000"/>
                </a:solidFill>
                <a:latin typeface="Times New Roman" panose="02020603050405020304" pitchFamily="18" charset="0"/>
                <a:cs typeface="Times New Roman" panose="02020603050405020304" pitchFamily="18" charset="0"/>
              </a:rPr>
              <a:t>وسعتها الحجمية 33 طن تشمل 8 أطنان سمك و 24 ماء و 0.8 طن ثلج،</a:t>
            </a:r>
          </a:p>
          <a:p>
            <a:pPr marL="0" indent="0" algn="r" rtl="1">
              <a:buNone/>
            </a:pPr>
            <a:r>
              <a:rPr lang="ar-SA" sz="1900" b="1" dirty="0">
                <a:latin typeface="Times New Roman" panose="02020603050405020304" pitchFamily="18" charset="0"/>
                <a:cs typeface="Times New Roman" panose="02020603050405020304" pitchFamily="18" charset="0"/>
              </a:rPr>
              <a:t>تحتوي العربة على خزاني أسماك مزدوجة القعر بحجم 13.3 م 3 و 17.2 م 3 على التوالي، وجهاز </a:t>
            </a:r>
            <a:r>
              <a:rPr lang="ar-SA" sz="1900" b="1" dirty="0" smtClean="0">
                <a:latin typeface="Times New Roman" panose="02020603050405020304" pitchFamily="18" charset="0"/>
                <a:cs typeface="Times New Roman" panose="02020603050405020304" pitchFamily="18" charset="0"/>
              </a:rPr>
              <a:t>تهوية وتكييف </a:t>
            </a:r>
            <a:r>
              <a:rPr lang="ar-SA" sz="1900" b="1" dirty="0">
                <a:latin typeface="Times New Roman" panose="02020603050405020304" pitchFamily="18" charset="0"/>
                <a:cs typeface="Times New Roman" panose="02020603050405020304" pitchFamily="18" charset="0"/>
              </a:rPr>
              <a:t>كما تحتوي على مولدة كهربائية خاصة لتجهيز طاقة لتشغيل مضخات التهوية والتكييف، </a:t>
            </a:r>
            <a:r>
              <a:rPr lang="ar-SA" sz="1900" b="1" dirty="0" smtClean="0">
                <a:latin typeface="Times New Roman" panose="02020603050405020304" pitchFamily="18" charset="0"/>
                <a:cs typeface="Times New Roman" panose="02020603050405020304" pitchFamily="18" charset="0"/>
              </a:rPr>
              <a:t>جهاز التهوية </a:t>
            </a:r>
            <a:r>
              <a:rPr lang="ar-SA" sz="1900" b="1" dirty="0">
                <a:latin typeface="Times New Roman" panose="02020603050405020304" pitchFamily="18" charset="0"/>
                <a:cs typeface="Times New Roman" panose="02020603050405020304" pitchFamily="18" charset="0"/>
              </a:rPr>
              <a:t>يحافظ على نظافة الماء وتوفير الأوكسجين لضخ الماء من الخزانات عبر أنابيب تقع أعلى </a:t>
            </a:r>
            <a:r>
              <a:rPr lang="ar-SA" sz="1900" b="1" dirty="0" smtClean="0">
                <a:latin typeface="Times New Roman" panose="02020603050405020304" pitchFamily="18" charset="0"/>
                <a:cs typeface="Times New Roman" panose="02020603050405020304" pitchFamily="18" charset="0"/>
              </a:rPr>
              <a:t>الخزانات ومجهزة </a:t>
            </a:r>
            <a:r>
              <a:rPr lang="ar-SA" sz="1900" b="1" dirty="0">
                <a:latin typeface="Times New Roman" panose="02020603050405020304" pitchFamily="18" charset="0"/>
                <a:cs typeface="Times New Roman" panose="02020603050405020304" pitchFamily="18" charset="0"/>
              </a:rPr>
              <a:t>بنفاث ويندفع الماء عبر النفاثات يتكون رذاذ وبعودته على الخزان يتهوى ويفقد </a:t>
            </a:r>
            <a:r>
              <a:rPr lang="en-US" sz="1900" b="1" dirty="0">
                <a:latin typeface="Times New Roman" panose="02020603050405020304" pitchFamily="18" charset="0"/>
                <a:cs typeface="Times New Roman" panose="02020603050405020304" pitchFamily="18" charset="0"/>
              </a:rPr>
              <a:t>CO2 </a:t>
            </a:r>
            <a:r>
              <a:rPr lang="ar-SA" sz="1900" b="1" dirty="0">
                <a:latin typeface="Times New Roman" panose="02020603050405020304" pitchFamily="18" charset="0"/>
                <a:cs typeface="Times New Roman" panose="02020603050405020304" pitchFamily="18" charset="0"/>
              </a:rPr>
              <a:t>المتولدة </a:t>
            </a:r>
            <a:r>
              <a:rPr lang="ar-SA" sz="1900" b="1" dirty="0" smtClean="0">
                <a:latin typeface="Times New Roman" panose="02020603050405020304" pitchFamily="18" charset="0"/>
                <a:cs typeface="Times New Roman" panose="02020603050405020304" pitchFamily="18" charset="0"/>
              </a:rPr>
              <a:t>فيه نتيجة </a:t>
            </a:r>
            <a:r>
              <a:rPr lang="ar-SA" sz="1900" b="1" dirty="0">
                <a:latin typeface="Times New Roman" panose="02020603050405020304" pitchFamily="18" charset="0"/>
                <a:cs typeface="Times New Roman" panose="02020603050405020304" pitchFamily="18" charset="0"/>
              </a:rPr>
              <a:t>تنفس الأسماك ويأتي الأوكسجين المجهز للماء من الهواء الموجودة في العربات والذي يحفظ نقياً دائما بواسطة جهاز تكييف، تخفض درجة حرارة ماء الخزان في الصيف بإضافة الثلج أما في الشتاء فتنظم </a:t>
            </a:r>
            <a:r>
              <a:rPr lang="ar-SA" sz="1900" b="1" dirty="0" smtClean="0">
                <a:latin typeface="Times New Roman" panose="02020603050405020304" pitchFamily="18" charset="0"/>
                <a:cs typeface="Times New Roman" panose="02020603050405020304" pitchFamily="18" charset="0"/>
              </a:rPr>
              <a:t>من خلال </a:t>
            </a:r>
            <a:r>
              <a:rPr lang="ar-SA" sz="1900" b="1" dirty="0">
                <a:latin typeface="Times New Roman" panose="02020603050405020304" pitchFamily="18" charset="0"/>
                <a:cs typeface="Times New Roman" panose="02020603050405020304" pitchFamily="18" charset="0"/>
              </a:rPr>
              <a:t>أجهزة تسخين خاصة. يتم تفريغ الأسماك وذلك بسحب قعر القاع الخزانات المزدوج أما عملية </a:t>
            </a:r>
            <a:r>
              <a:rPr lang="ar-SA" sz="1900" b="1" dirty="0" smtClean="0">
                <a:latin typeface="Times New Roman" panose="02020603050405020304" pitchFamily="18" charset="0"/>
                <a:cs typeface="Times New Roman" panose="02020603050405020304" pitchFamily="18" charset="0"/>
              </a:rPr>
              <a:t>تحميل الأسماك </a:t>
            </a:r>
            <a:r>
              <a:rPr lang="ar-SA" sz="1900" b="1" dirty="0">
                <a:latin typeface="Times New Roman" panose="02020603050405020304" pitchFamily="18" charset="0"/>
                <a:cs typeface="Times New Roman" panose="02020603050405020304" pitchFamily="18" charset="0"/>
              </a:rPr>
              <a:t>فتنجز آلياً وفي حالة موت بعض الأسماك ترفع من الماء وتوضع في صناديق ثلج</a:t>
            </a:r>
            <a:r>
              <a:rPr lang="ar-SA" sz="1800" dirty="0"/>
              <a:t>.</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980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33400"/>
          </a:xfrm>
        </p:spPr>
        <p:txBody>
          <a:bodyPr>
            <a:normAutofit/>
          </a:bodyPr>
          <a:lstStyle/>
          <a:p>
            <a:pPr algn="ctr"/>
            <a:r>
              <a:rPr lang="ar-SA" sz="2400" b="1" dirty="0">
                <a:solidFill>
                  <a:srgbClr val="FF0000"/>
                </a:solidFill>
                <a:latin typeface="Times New Roman" panose="02020603050405020304" pitchFamily="18" charset="0"/>
                <a:cs typeface="Times New Roman" panose="02020603050405020304" pitchFamily="18" charset="0"/>
              </a:rPr>
              <a:t>أقتصاديات وتسويق الأسماك </a:t>
            </a:r>
            <a:endParaRPr lang="en-US" sz="2400" dirty="0"/>
          </a:p>
        </p:txBody>
      </p:sp>
      <p:sp>
        <p:nvSpPr>
          <p:cNvPr id="3" name="Content Placeholder 2"/>
          <p:cNvSpPr>
            <a:spLocks noGrp="1"/>
          </p:cNvSpPr>
          <p:nvPr>
            <p:ph idx="1"/>
          </p:nvPr>
        </p:nvSpPr>
        <p:spPr>
          <a:xfrm>
            <a:off x="76200" y="609600"/>
            <a:ext cx="8991600" cy="6248400"/>
          </a:xfrm>
        </p:spPr>
        <p:txBody>
          <a:bodyPr>
            <a:normAutofit fontScale="77500" lnSpcReduction="20000"/>
          </a:bodyPr>
          <a:lstStyle/>
          <a:p>
            <a:pPr marL="0" indent="0" algn="r" rtl="1">
              <a:buNone/>
            </a:pPr>
            <a:r>
              <a:rPr lang="ar-SA" b="1" dirty="0" smtClean="0">
                <a:solidFill>
                  <a:srgbClr val="FF0000"/>
                </a:solidFill>
                <a:latin typeface="Times New Roman" panose="02020603050405020304" pitchFamily="18" charset="0"/>
                <a:cs typeface="Times New Roman" panose="02020603050405020304" pitchFamily="18" charset="0"/>
              </a:rPr>
              <a:t>3- نقل </a:t>
            </a:r>
            <a:r>
              <a:rPr lang="ar-SA" b="1" dirty="0">
                <a:solidFill>
                  <a:srgbClr val="FF0000"/>
                </a:solidFill>
                <a:latin typeface="Times New Roman" panose="02020603050405020304" pitchFamily="18" charset="0"/>
                <a:cs typeface="Times New Roman" panose="02020603050405020304" pitchFamily="18" charset="0"/>
              </a:rPr>
              <a:t>الأسماك في </a:t>
            </a:r>
            <a:r>
              <a:rPr lang="ar-SA" b="1" dirty="0" smtClean="0">
                <a:solidFill>
                  <a:srgbClr val="FF0000"/>
                </a:solidFill>
                <a:latin typeface="Times New Roman" panose="02020603050405020304" pitchFamily="18" charset="0"/>
                <a:cs typeface="Times New Roman" panose="02020603050405020304" pitchFamily="18" charset="0"/>
              </a:rPr>
              <a:t>البر</a:t>
            </a:r>
            <a:endParaRPr lang="ar-SA"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b="1" dirty="0">
                <a:latin typeface="Times New Roman" panose="02020603050405020304" pitchFamily="18" charset="0"/>
                <a:cs typeface="Times New Roman" panose="02020603050405020304" pitchFamily="18" charset="0"/>
              </a:rPr>
              <a:t>يمكن نقل الأسماك بواسطة سيارات خاصة مصممة لهذا الغرض يثبت بهيكل السيارة ذات </a:t>
            </a:r>
            <a:r>
              <a:rPr lang="ar-SA" b="1" dirty="0" smtClean="0">
                <a:latin typeface="Times New Roman" panose="02020603050405020304" pitchFamily="18" charset="0"/>
                <a:cs typeface="Times New Roman" panose="02020603050405020304" pitchFamily="18" charset="0"/>
              </a:rPr>
              <a:t>حمل 5 طن </a:t>
            </a:r>
            <a:r>
              <a:rPr lang="ar-SA" b="1" dirty="0">
                <a:latin typeface="Times New Roman" panose="02020603050405020304" pitchFamily="18" charset="0"/>
                <a:cs typeface="Times New Roman" panose="02020603050405020304" pitchFamily="18" charset="0"/>
              </a:rPr>
              <a:t>خزان ماء معدني معزول ومجهز بنظام تهوية ثابت، يضخ الهواء في الماء بواسطة ضاغطة </a:t>
            </a:r>
            <a:r>
              <a:rPr lang="ar-SA" b="1" dirty="0" smtClean="0">
                <a:latin typeface="Times New Roman" panose="02020603050405020304" pitchFamily="18" charset="0"/>
                <a:cs typeface="Times New Roman" panose="02020603050405020304" pitchFamily="18" charset="0"/>
              </a:rPr>
              <a:t>تشغل بمحرك </a:t>
            </a:r>
            <a:r>
              <a:rPr lang="ar-SA" b="1" dirty="0">
                <a:latin typeface="Times New Roman" panose="02020603050405020304" pitchFamily="18" charset="0"/>
                <a:cs typeface="Times New Roman" panose="02020603050405020304" pitchFamily="18" charset="0"/>
              </a:rPr>
              <a:t>السيارة ويدفع خلال أنابيب تقع في قعر الخزان يسخن الماء في الشتاء بغازات العادم الناتجة </a:t>
            </a:r>
            <a:r>
              <a:rPr lang="ar-SA" b="1" dirty="0" smtClean="0">
                <a:latin typeface="Times New Roman" panose="02020603050405020304" pitchFamily="18" charset="0"/>
                <a:cs typeface="Times New Roman" panose="02020603050405020304" pitchFamily="18" charset="0"/>
              </a:rPr>
              <a:t>من أحتراق </a:t>
            </a:r>
            <a:r>
              <a:rPr lang="ar-SA" b="1" dirty="0">
                <a:latin typeface="Times New Roman" panose="02020603050405020304" pitchFamily="18" charset="0"/>
                <a:cs typeface="Times New Roman" panose="02020603050405020304" pitchFamily="18" charset="0"/>
              </a:rPr>
              <a:t>الوقود وفي الصيف يبرد بمسحوق الثلج ويبلغ حجم الخزان 3 م 3 ويمكن تحميله ب 1.5 طن </a:t>
            </a:r>
            <a:r>
              <a:rPr lang="ar-SA" b="1" dirty="0" smtClean="0">
                <a:latin typeface="Times New Roman" panose="02020603050405020304" pitchFamily="18" charset="0"/>
                <a:cs typeface="Times New Roman" panose="02020603050405020304" pitchFamily="18" charset="0"/>
              </a:rPr>
              <a:t>سمك في </a:t>
            </a:r>
            <a:r>
              <a:rPr lang="ar-SA" b="1" dirty="0">
                <a:latin typeface="Times New Roman" panose="02020603050405020304" pitchFamily="18" charset="0"/>
                <a:cs typeface="Times New Roman" panose="02020603050405020304" pitchFamily="18" charset="0"/>
              </a:rPr>
              <a:t>مسافات تزيد عن 300 – 350 كم حيث تحتوي السيارة على أجهزة ميكانيكية لتحميل وتفريغ الأسماك.</a:t>
            </a:r>
          </a:p>
          <a:p>
            <a:pPr marL="0" indent="0" algn="r" rtl="1">
              <a:buNone/>
            </a:pPr>
            <a:r>
              <a:rPr lang="ar-SA" b="1" dirty="0">
                <a:latin typeface="Times New Roman" panose="02020603050405020304" pitchFamily="18" charset="0"/>
                <a:cs typeface="Times New Roman" panose="02020603050405020304" pitchFamily="18" charset="0"/>
              </a:rPr>
              <a:t>وعند أستعمال سيارة حمل عادية تستعمل خزانات ذات غطاءات خشبية أو معدنية وتحاط الخزانات </a:t>
            </a:r>
            <a:r>
              <a:rPr lang="ar-SA" b="1" dirty="0" smtClean="0">
                <a:latin typeface="Times New Roman" panose="02020603050405020304" pitchFamily="18" charset="0"/>
                <a:cs typeface="Times New Roman" panose="02020603050405020304" pitchFamily="18" charset="0"/>
              </a:rPr>
              <a:t>بكيس نايلون </a:t>
            </a:r>
            <a:r>
              <a:rPr lang="ar-SA" b="1" dirty="0">
                <a:latin typeface="Times New Roman" panose="02020603050405020304" pitchFamily="18" charset="0"/>
                <a:cs typeface="Times New Roman" panose="02020603050405020304" pitchFamily="18" charset="0"/>
              </a:rPr>
              <a:t>لمنع تدفق الماء في الخزانات المصنوعة من الخشب كما تستخدم أغطية من القماش السميك </a:t>
            </a:r>
            <a:r>
              <a:rPr lang="ar-SA" b="1" dirty="0" smtClean="0">
                <a:latin typeface="Times New Roman" panose="02020603050405020304" pitchFamily="18" charset="0"/>
                <a:cs typeface="Times New Roman" panose="02020603050405020304" pitchFamily="18" charset="0"/>
              </a:rPr>
              <a:t>للوقاية من </a:t>
            </a:r>
            <a:r>
              <a:rPr lang="ar-SA" b="1" dirty="0">
                <a:latin typeface="Times New Roman" panose="02020603050405020304" pitchFamily="18" charset="0"/>
                <a:cs typeface="Times New Roman" panose="02020603050405020304" pitchFamily="18" charset="0"/>
              </a:rPr>
              <a:t>الشمس. </a:t>
            </a:r>
            <a:r>
              <a:rPr lang="ar-SA" b="1" dirty="0" smtClean="0">
                <a:latin typeface="Times New Roman" panose="02020603050405020304" pitchFamily="18" charset="0"/>
                <a:cs typeface="Times New Roman" panose="02020603050405020304" pitchFamily="18" charset="0"/>
              </a:rPr>
              <a:t>وتبلغ </a:t>
            </a:r>
            <a:r>
              <a:rPr lang="ar-SA" b="1" dirty="0">
                <a:latin typeface="Times New Roman" panose="02020603050405020304" pitchFamily="18" charset="0"/>
                <a:cs typeface="Times New Roman" panose="02020603050405020304" pitchFamily="18" charset="0"/>
              </a:rPr>
              <a:t>الكثافة الأستيعابية للأسماك بين 200 – 500 </a:t>
            </a:r>
            <a:r>
              <a:rPr lang="ar-SA" b="1" dirty="0" smtClean="0">
                <a:latin typeface="Times New Roman" panose="02020603050405020304" pitchFamily="18" charset="0"/>
                <a:cs typeface="Times New Roman" panose="02020603050405020304" pitchFamily="18" charset="0"/>
              </a:rPr>
              <a:t>كجم/م </a:t>
            </a:r>
            <a:r>
              <a:rPr lang="ar-SA" b="1" dirty="0">
                <a:latin typeface="Times New Roman" panose="02020603050405020304" pitchFamily="18" charset="0"/>
                <a:cs typeface="Times New Roman" panose="02020603050405020304" pitchFamily="18" charset="0"/>
              </a:rPr>
              <a:t>3. أما المسافات البعيدة جداً فإن </a:t>
            </a:r>
            <a:r>
              <a:rPr lang="ar-SA" b="1" dirty="0" smtClean="0">
                <a:latin typeface="Times New Roman" panose="02020603050405020304" pitchFamily="18" charset="0"/>
                <a:cs typeface="Times New Roman" panose="02020603050405020304" pitchFamily="18" charset="0"/>
              </a:rPr>
              <a:t>الماء يجدد </a:t>
            </a:r>
            <a:r>
              <a:rPr lang="ar-SA" b="1" dirty="0">
                <a:latin typeface="Times New Roman" panose="02020603050405020304" pitchFamily="18" charset="0"/>
                <a:cs typeface="Times New Roman" panose="02020603050405020304" pitchFamily="18" charset="0"/>
              </a:rPr>
              <a:t>كل 4:3 ساعات.</a:t>
            </a:r>
          </a:p>
          <a:p>
            <a:pPr marL="0" indent="0" algn="r" rtl="1">
              <a:buNone/>
            </a:pPr>
            <a:r>
              <a:rPr lang="ar-SA" b="1" dirty="0" smtClean="0">
                <a:solidFill>
                  <a:srgbClr val="FF0000"/>
                </a:solidFill>
                <a:latin typeface="Times New Roman" panose="02020603050405020304" pitchFamily="18" charset="0"/>
                <a:cs typeface="Times New Roman" panose="02020603050405020304" pitchFamily="18" charset="0"/>
              </a:rPr>
              <a:t>4- نقل </a:t>
            </a:r>
            <a:r>
              <a:rPr lang="ar-SA" b="1" dirty="0">
                <a:solidFill>
                  <a:srgbClr val="FF0000"/>
                </a:solidFill>
                <a:latin typeface="Times New Roman" panose="02020603050405020304" pitchFamily="18" charset="0"/>
                <a:cs typeface="Times New Roman" panose="02020603050405020304" pitchFamily="18" charset="0"/>
              </a:rPr>
              <a:t>الأسماك </a:t>
            </a:r>
            <a:r>
              <a:rPr lang="ar-SA" b="1" dirty="0" smtClean="0">
                <a:solidFill>
                  <a:srgbClr val="FF0000"/>
                </a:solidFill>
                <a:latin typeface="Times New Roman" panose="02020603050405020304" pitchFamily="18" charset="0"/>
                <a:cs typeface="Times New Roman" panose="02020603050405020304" pitchFamily="18" charset="0"/>
              </a:rPr>
              <a:t>بالجو</a:t>
            </a:r>
            <a:endParaRPr lang="ar-SA"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b="1" dirty="0">
                <a:latin typeface="Times New Roman" panose="02020603050405020304" pitchFamily="18" charset="0"/>
                <a:cs typeface="Times New Roman" panose="02020603050405020304" pitchFamily="18" charset="0"/>
              </a:rPr>
              <a:t>نادراً ما تنقل الأسماك بالجو عندما يتطلب الأمر وسيلة مستعجلة ولمسافات طويلة تثبت </a:t>
            </a:r>
            <a:r>
              <a:rPr lang="ar-SA" b="1" dirty="0" smtClean="0">
                <a:latin typeface="Times New Roman" panose="02020603050405020304" pitchFamily="18" charset="0"/>
                <a:cs typeface="Times New Roman" panose="02020603050405020304" pitchFamily="18" charset="0"/>
              </a:rPr>
              <a:t>الأحواض فيبرد </a:t>
            </a:r>
            <a:r>
              <a:rPr lang="ar-SA" b="1" dirty="0">
                <a:latin typeface="Times New Roman" panose="02020603050405020304" pitchFamily="18" charset="0"/>
                <a:cs typeface="Times New Roman" panose="02020603050405020304" pitchFamily="18" charset="0"/>
              </a:rPr>
              <a:t>الماء بالثلج قبل تحميل الأسماك.</a:t>
            </a:r>
          </a:p>
          <a:p>
            <a:pPr algn="r" rtl="1">
              <a:buFont typeface="Wingdings" panose="05000000000000000000" pitchFamily="2" charset="2"/>
              <a:buChar char="v"/>
            </a:pPr>
            <a:r>
              <a:rPr lang="ar-SA" b="1" dirty="0">
                <a:solidFill>
                  <a:srgbClr val="FF0000"/>
                </a:solidFill>
                <a:latin typeface="Times New Roman" panose="02020603050405020304" pitchFamily="18" charset="0"/>
                <a:cs typeface="Times New Roman" panose="02020603050405020304" pitchFamily="18" charset="0"/>
              </a:rPr>
              <a:t>طرق </a:t>
            </a:r>
            <a:r>
              <a:rPr lang="ar-SA" b="1" dirty="0" smtClean="0">
                <a:solidFill>
                  <a:srgbClr val="FF0000"/>
                </a:solidFill>
                <a:latin typeface="Times New Roman" panose="02020603050405020304" pitchFamily="18" charset="0"/>
                <a:cs typeface="Times New Roman" panose="02020603050405020304" pitchFamily="18" charset="0"/>
              </a:rPr>
              <a:t>النقل </a:t>
            </a:r>
            <a:r>
              <a:rPr lang="ar-SA" b="1" dirty="0">
                <a:solidFill>
                  <a:srgbClr val="FF0000"/>
                </a:solidFill>
                <a:latin typeface="Times New Roman" panose="02020603050405020304" pitchFamily="18" charset="0"/>
                <a:cs typeface="Times New Roman" panose="02020603050405020304" pitchFamily="18" charset="0"/>
              </a:rPr>
              <a:t>الحديثة المتقدمة</a:t>
            </a:r>
          </a:p>
          <a:p>
            <a:pPr marL="0" indent="0" algn="r" rtl="1">
              <a:buNone/>
            </a:pPr>
            <a:r>
              <a:rPr lang="ar-SA" b="1" dirty="0">
                <a:latin typeface="Times New Roman" panose="02020603050405020304" pitchFamily="18" charset="0"/>
                <a:cs typeface="Times New Roman" panose="02020603050405020304" pitchFamily="18" charset="0"/>
              </a:rPr>
              <a:t>الطرق السابقة تتطلب نقل الأسماك في الماء وهذه تحتاج الى عمليات معقدة ومكلفة أكثر وقد وجد الباحثون</a:t>
            </a:r>
          </a:p>
          <a:p>
            <a:pPr marL="0" indent="0" algn="r" rtl="1">
              <a:buNone/>
            </a:pPr>
            <a:r>
              <a:rPr lang="ar-SA" b="1" dirty="0">
                <a:latin typeface="Times New Roman" panose="02020603050405020304" pitchFamily="18" charset="0"/>
                <a:cs typeface="Times New Roman" panose="02020603050405020304" pitchFamily="18" charset="0"/>
              </a:rPr>
              <a:t>ثلاث طرق ذات كلفة قليلة :</a:t>
            </a:r>
          </a:p>
          <a:p>
            <a:pPr marL="0" indent="0" algn="r">
              <a:buNone/>
            </a:pPr>
            <a:r>
              <a:rPr lang="ar-SA" b="1" dirty="0" smtClean="0">
                <a:latin typeface="Times New Roman" panose="02020603050405020304" pitchFamily="18" charset="0"/>
                <a:cs typeface="Times New Roman" panose="02020603050405020304" pitchFamily="18" charset="0"/>
              </a:rPr>
              <a:t>1- </a:t>
            </a:r>
            <a:r>
              <a:rPr lang="ar-SA" b="1" dirty="0">
                <a:latin typeface="Times New Roman" panose="02020603050405020304" pitchFamily="18" charset="0"/>
                <a:cs typeface="Times New Roman" panose="02020603050405020304" pitchFamily="18" charset="0"/>
              </a:rPr>
              <a:t>حمل الأسماك الحية في حالة التبريد بدون </a:t>
            </a:r>
            <a:r>
              <a:rPr lang="ar-SA" b="1" dirty="0" smtClean="0">
                <a:latin typeface="Times New Roman" panose="02020603050405020304" pitchFamily="18" charset="0"/>
                <a:cs typeface="Times New Roman" panose="02020603050405020304" pitchFamily="18" charset="0"/>
              </a:rPr>
              <a:t>ماء</a:t>
            </a:r>
          </a:p>
          <a:p>
            <a:pPr marL="0" indent="0" algn="r">
              <a:buNone/>
            </a:pPr>
            <a:r>
              <a:rPr lang="ar-SA" b="1" dirty="0" smtClean="0">
                <a:latin typeface="Times New Roman" panose="02020603050405020304" pitchFamily="18" charset="0"/>
                <a:cs typeface="Times New Roman" panose="02020603050405020304" pitchFamily="18" charset="0"/>
              </a:rPr>
              <a:t>2- إحاطة </a:t>
            </a:r>
            <a:r>
              <a:rPr lang="ar-SA" b="1" dirty="0">
                <a:latin typeface="Times New Roman" panose="02020603050405020304" pitchFamily="18" charset="0"/>
                <a:cs typeface="Times New Roman" panose="02020603050405020304" pitchFamily="18" charset="0"/>
              </a:rPr>
              <a:t>الأسماك بهواء رطب يمنع جفاف جلد السمكة. </a:t>
            </a:r>
            <a:endParaRPr lang="ar-SA" b="1" dirty="0" smtClean="0">
              <a:latin typeface="Times New Roman" panose="02020603050405020304" pitchFamily="18" charset="0"/>
              <a:cs typeface="Times New Roman" panose="02020603050405020304" pitchFamily="18" charset="0"/>
            </a:endParaRPr>
          </a:p>
          <a:p>
            <a:pPr marL="0" indent="0" algn="r" rtl="1">
              <a:buNone/>
            </a:pPr>
            <a:r>
              <a:rPr lang="ar-SA" b="1" dirty="0" smtClean="0">
                <a:latin typeface="Times New Roman" panose="02020603050405020304" pitchFamily="18" charset="0"/>
                <a:cs typeface="Times New Roman" panose="02020603050405020304" pitchFamily="18" charset="0"/>
              </a:rPr>
              <a:t>3 - صعق </a:t>
            </a:r>
            <a:r>
              <a:rPr lang="ar-SA" b="1" dirty="0">
                <a:latin typeface="Times New Roman" panose="02020603050405020304" pitchFamily="18" charset="0"/>
                <a:cs typeface="Times New Roman" panose="02020603050405020304" pitchFamily="18" charset="0"/>
              </a:rPr>
              <a:t>الأسماك </a:t>
            </a:r>
            <a:r>
              <a:rPr lang="en-US" b="1" dirty="0" smtClean="0">
                <a:latin typeface="Times New Roman" panose="02020603050405020304" pitchFamily="18" charset="0"/>
                <a:cs typeface="Times New Roman" panose="02020603050405020304" pitchFamily="18" charset="0"/>
              </a:rPr>
              <a:t>electro </a:t>
            </a:r>
            <a:r>
              <a:rPr lang="en-US" b="1" dirty="0">
                <a:latin typeface="Times New Roman" panose="02020603050405020304" pitchFamily="18" charset="0"/>
                <a:cs typeface="Times New Roman" panose="02020603050405020304" pitchFamily="18" charset="0"/>
              </a:rPr>
              <a:t>narcosis .</a:t>
            </a:r>
          </a:p>
          <a:p>
            <a:pPr marL="0" indent="0" algn="r" rtl="1">
              <a:buNone/>
            </a:pPr>
            <a:r>
              <a:rPr lang="ar-SA" b="1" dirty="0">
                <a:latin typeface="Times New Roman" panose="02020603050405020304" pitchFamily="18" charset="0"/>
                <a:cs typeface="Times New Roman" panose="02020603050405020304" pitchFamily="18" charset="0"/>
              </a:rPr>
              <a:t>هذه الطرق الثلاثة تعمل على خفض العمليات الحيوية لجسم السمكة وخاصة التنفس وتحت حالة خاصة وقد</a:t>
            </a:r>
          </a:p>
          <a:p>
            <a:pPr marL="0" indent="0" algn="r" rtl="1">
              <a:buNone/>
            </a:pPr>
            <a:r>
              <a:rPr lang="ar-SA" b="1" dirty="0">
                <a:latin typeface="Times New Roman" panose="02020603050405020304" pitchFamily="18" charset="0"/>
                <a:cs typeface="Times New Roman" panose="02020603050405020304" pitchFamily="18" charset="0"/>
              </a:rPr>
              <a:t>أثبتت الأبحاث نتائج مشجعة فيها وبالتالي يصبح نقل الأسماك الحية ممكن وبدون ماء.</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4884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533400"/>
          </a:xfrm>
        </p:spPr>
        <p:txBody>
          <a:bodyPr>
            <a:normAutofit/>
          </a:bodyPr>
          <a:lstStyle/>
          <a:p>
            <a:pPr algn="ctr"/>
            <a:r>
              <a:rPr lang="ar-SA" sz="2400" b="1" dirty="0">
                <a:solidFill>
                  <a:srgbClr val="FF0000"/>
                </a:solidFill>
                <a:latin typeface="Times New Roman" panose="02020603050405020304" pitchFamily="18" charset="0"/>
                <a:cs typeface="Times New Roman" panose="02020603050405020304" pitchFamily="18" charset="0"/>
              </a:rPr>
              <a:t>العوامل المؤثرة على </a:t>
            </a:r>
            <a:r>
              <a:rPr lang="ar-SA" sz="2400" b="1" dirty="0" smtClean="0">
                <a:solidFill>
                  <a:srgbClr val="FF0000"/>
                </a:solidFill>
                <a:latin typeface="Times New Roman" panose="02020603050405020304" pitchFamily="18" charset="0"/>
                <a:cs typeface="Times New Roman" panose="02020603050405020304" pitchFamily="18" charset="0"/>
              </a:rPr>
              <a:t>نقل </a:t>
            </a:r>
            <a:r>
              <a:rPr lang="ar-SA" sz="2400" b="1" dirty="0">
                <a:solidFill>
                  <a:srgbClr val="FF0000"/>
                </a:solidFill>
                <a:latin typeface="Times New Roman" panose="02020603050405020304" pitchFamily="18" charset="0"/>
                <a:cs typeface="Times New Roman" panose="02020603050405020304" pitchFamily="18" charset="0"/>
              </a:rPr>
              <a:t>الأسماك الحية</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33400"/>
            <a:ext cx="9067800" cy="6248400"/>
          </a:xfrm>
        </p:spPr>
        <p:txBody>
          <a:bodyPr>
            <a:normAutofit lnSpcReduction="10000"/>
          </a:bodyPr>
          <a:lstStyle/>
          <a:p>
            <a:pPr marL="0" indent="0" algn="r" rtl="1">
              <a:buNone/>
            </a:pPr>
            <a:r>
              <a:rPr lang="ar-SA" sz="1800" b="1" dirty="0" smtClean="0">
                <a:solidFill>
                  <a:srgbClr val="FF0000"/>
                </a:solidFill>
                <a:latin typeface="Times New Roman" panose="02020603050405020304" pitchFamily="18" charset="0"/>
                <a:cs typeface="Times New Roman" panose="02020603050405020304" pitchFamily="18" charset="0"/>
              </a:rPr>
              <a:t>1- النوع </a:t>
            </a:r>
          </a:p>
          <a:p>
            <a:pPr marL="0" indent="0" algn="r" rtl="1">
              <a:buNone/>
            </a:pPr>
            <a:r>
              <a:rPr lang="ar-SA" sz="1800" b="1" dirty="0" smtClean="0">
                <a:latin typeface="Times New Roman" panose="02020603050405020304" pitchFamily="18" charset="0"/>
                <a:cs typeface="Times New Roman" panose="02020603050405020304" pitchFamily="18" charset="0"/>
              </a:rPr>
              <a:t>تختلف </a:t>
            </a:r>
            <a:r>
              <a:rPr lang="ar-SA" sz="1800" b="1" dirty="0">
                <a:latin typeface="Times New Roman" panose="02020603050405020304" pitchFamily="18" charset="0"/>
                <a:cs typeface="Times New Roman" panose="02020603050405020304" pitchFamily="18" charset="0"/>
              </a:rPr>
              <a:t>أنواع الأسماك أختلافات كبيرة فيما بينها بالنسبة الى أحتياجاتها </a:t>
            </a:r>
            <a:r>
              <a:rPr lang="ar-SA" sz="1800" b="1" dirty="0" smtClean="0">
                <a:latin typeface="Times New Roman" panose="02020603050405020304" pitchFamily="18" charset="0"/>
                <a:cs typeface="Times New Roman" panose="02020603050405020304" pitchFamily="18" charset="0"/>
              </a:rPr>
              <a:t>من الأوكسيجين</a:t>
            </a:r>
            <a:r>
              <a:rPr lang="ar-SA" sz="1800" b="1" dirty="0">
                <a:latin typeface="Times New Roman" panose="02020603050405020304" pitchFamily="18" charset="0"/>
                <a:cs typeface="Times New Roman" panose="02020603050405020304" pitchFamily="18" charset="0"/>
              </a:rPr>
              <a:t>، </a:t>
            </a:r>
            <a:r>
              <a:rPr lang="ar-SA" sz="1800" b="1" dirty="0" smtClean="0">
                <a:latin typeface="Times New Roman" panose="02020603050405020304" pitchFamily="18" charset="0"/>
                <a:cs typeface="Times New Roman" panose="02020603050405020304" pitchFamily="18" charset="0"/>
              </a:rPr>
              <a:t>فأسماك المياه </a:t>
            </a:r>
            <a:r>
              <a:rPr lang="ar-SA" sz="1800" b="1" dirty="0">
                <a:latin typeface="Times New Roman" panose="02020603050405020304" pitchFamily="18" charset="0"/>
                <a:cs typeface="Times New Roman" panose="02020603050405020304" pitchFamily="18" charset="0"/>
              </a:rPr>
              <a:t>الباردة تحتاج الى الأوكسجين أكثر مما تحتاجه أسماك المياه الدافئة وتختلف الأنواع فيما بينها </a:t>
            </a:r>
            <a:r>
              <a:rPr lang="ar-SA" sz="1800" b="1" dirty="0" smtClean="0">
                <a:latin typeface="Times New Roman" panose="02020603050405020304" pitchFamily="18" charset="0"/>
                <a:cs typeface="Times New Roman" panose="02020603050405020304" pitchFamily="18" charset="0"/>
              </a:rPr>
              <a:t>ضمن كل </a:t>
            </a:r>
            <a:r>
              <a:rPr lang="ar-SA" sz="1800" b="1" dirty="0">
                <a:latin typeface="Times New Roman" panose="02020603050405020304" pitchFamily="18" charset="0"/>
                <a:cs typeface="Times New Roman" panose="02020603050405020304" pitchFamily="18" charset="0"/>
              </a:rPr>
              <a:t>مجموعة من هاتين المجموعتين بالنسبة الى أحتياج كل منها الى الأوكسجين فبعض الأنواع يمكن </a:t>
            </a:r>
            <a:r>
              <a:rPr lang="ar-SA" sz="1800" b="1" dirty="0" smtClean="0">
                <a:latin typeface="Times New Roman" panose="02020603050405020304" pitchFamily="18" charset="0"/>
                <a:cs typeface="Times New Roman" panose="02020603050405020304" pitchFamily="18" charset="0"/>
              </a:rPr>
              <a:t>أن تعيش </a:t>
            </a:r>
            <a:r>
              <a:rPr lang="ar-SA" sz="1800" b="1" dirty="0">
                <a:latin typeface="Times New Roman" panose="02020603050405020304" pitchFamily="18" charset="0"/>
                <a:cs typeface="Times New Roman" panose="02020603050405020304" pitchFamily="18" charset="0"/>
              </a:rPr>
              <a:t>أثناء النقل أذا كانت كمية الأوكسجين 0.5 جزء بالمليون لمدة 14 ساعة وأنواع أخرى لا يمكن </a:t>
            </a:r>
            <a:r>
              <a:rPr lang="ar-SA" sz="1800" b="1" dirty="0" smtClean="0">
                <a:latin typeface="Times New Roman" panose="02020603050405020304" pitchFamily="18" charset="0"/>
                <a:cs typeface="Times New Roman" panose="02020603050405020304" pitchFamily="18" charset="0"/>
              </a:rPr>
              <a:t>أن تعيش </a:t>
            </a:r>
            <a:r>
              <a:rPr lang="ar-SA" sz="1800" b="1" dirty="0">
                <a:latin typeface="Times New Roman" panose="02020603050405020304" pitchFamily="18" charset="0"/>
                <a:cs typeface="Times New Roman" panose="02020603050405020304" pitchFamily="18" charset="0"/>
              </a:rPr>
              <a:t>أذا قل مقدار الأوكسجين المذاب بالماء أثناء النقل عن 1 جزء بالمليون</a:t>
            </a:r>
            <a:r>
              <a:rPr lang="ar-SA" sz="1800" b="1" dirty="0" smtClean="0">
                <a:latin typeface="Times New Roman" panose="02020603050405020304" pitchFamily="18" charset="0"/>
                <a:cs typeface="Times New Roman" panose="02020603050405020304" pitchFamily="18" charset="0"/>
              </a:rPr>
              <a:t>.</a:t>
            </a:r>
          </a:p>
          <a:p>
            <a:pPr marL="0" indent="0" algn="r" rtl="1">
              <a:buNone/>
            </a:pPr>
            <a:r>
              <a:rPr lang="ar-SA" sz="1800" b="1" dirty="0" smtClean="0">
                <a:solidFill>
                  <a:srgbClr val="FF0000"/>
                </a:solidFill>
                <a:latin typeface="Times New Roman" panose="02020603050405020304" pitchFamily="18" charset="0"/>
                <a:cs typeface="Times New Roman" panose="02020603050405020304" pitchFamily="18" charset="0"/>
              </a:rPr>
              <a:t>2- درجة </a:t>
            </a:r>
            <a:r>
              <a:rPr lang="ar-SA" sz="1800" b="1" dirty="0">
                <a:solidFill>
                  <a:srgbClr val="FF0000"/>
                </a:solidFill>
                <a:latin typeface="Times New Roman" panose="02020603050405020304" pitchFamily="18" charset="0"/>
                <a:cs typeface="Times New Roman" panose="02020603050405020304" pitchFamily="18" charset="0"/>
              </a:rPr>
              <a:t>حرارة الماء </a:t>
            </a:r>
            <a:endParaRPr lang="ar-SA" sz="18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800" b="1" dirty="0" smtClean="0">
                <a:latin typeface="Times New Roman" panose="02020603050405020304" pitchFamily="18" charset="0"/>
                <a:cs typeface="Times New Roman" panose="02020603050405020304" pitchFamily="18" charset="0"/>
              </a:rPr>
              <a:t>يجب </a:t>
            </a:r>
            <a:r>
              <a:rPr lang="ar-SA" sz="1800" b="1" dirty="0">
                <a:latin typeface="Times New Roman" panose="02020603050405020304" pitchFamily="18" charset="0"/>
                <a:cs typeface="Times New Roman" panose="02020603050405020304" pitchFamily="18" charset="0"/>
              </a:rPr>
              <a:t>أن يتم النقل في ماء درجة حرارته </a:t>
            </a:r>
            <a:r>
              <a:rPr lang="ar-MA" sz="1800" b="1" dirty="0" smtClean="0">
                <a:latin typeface="Times New Roman" panose="02020603050405020304" pitchFamily="18" charset="0"/>
                <a:cs typeface="Times New Roman" panose="02020603050405020304" pitchFamily="18" charset="0"/>
              </a:rPr>
              <a:t>منخفضة </a:t>
            </a:r>
            <a:r>
              <a:rPr lang="ar-SA" sz="1800" b="1" dirty="0" smtClean="0">
                <a:latin typeface="Times New Roman" panose="02020603050405020304" pitchFamily="18" charset="0"/>
                <a:cs typeface="Times New Roman" panose="02020603050405020304" pitchFamily="18" charset="0"/>
              </a:rPr>
              <a:t>لأنها </a:t>
            </a:r>
            <a:r>
              <a:rPr lang="ar-SA" sz="1800" b="1" dirty="0">
                <a:latin typeface="Times New Roman" panose="02020603050405020304" pitchFamily="18" charset="0"/>
                <a:cs typeface="Times New Roman" panose="02020603050405020304" pitchFamily="18" charset="0"/>
              </a:rPr>
              <a:t>ستؤمن كمية كافية من الأوكسجين المذاب </a:t>
            </a:r>
            <a:r>
              <a:rPr lang="ar-SA" sz="1800" b="1" dirty="0" smtClean="0">
                <a:latin typeface="Times New Roman" panose="02020603050405020304" pitchFamily="18" charset="0"/>
                <a:cs typeface="Times New Roman" panose="02020603050405020304" pitchFamily="18" charset="0"/>
              </a:rPr>
              <a:t>في الماء </a:t>
            </a:r>
            <a:r>
              <a:rPr lang="ar-SA" sz="1800" b="1" dirty="0">
                <a:latin typeface="Times New Roman" panose="02020603050405020304" pitchFamily="18" charset="0"/>
                <a:cs typeface="Times New Roman" panose="02020603050405020304" pitchFamily="18" charset="0"/>
              </a:rPr>
              <a:t>كما أن درجة الحرارة </a:t>
            </a:r>
            <a:r>
              <a:rPr lang="ar-MA" sz="1800" b="1" dirty="0" smtClean="0">
                <a:latin typeface="Times New Roman" panose="02020603050405020304" pitchFamily="18" charset="0"/>
                <a:cs typeface="Times New Roman" panose="02020603050405020304" pitchFamily="18" charset="0"/>
              </a:rPr>
              <a:t>المنخفضة </a:t>
            </a:r>
            <a:r>
              <a:rPr lang="ar-SA" sz="1800" b="1" dirty="0" smtClean="0">
                <a:latin typeface="Times New Roman" panose="02020603050405020304" pitchFamily="18" charset="0"/>
                <a:cs typeface="Times New Roman" panose="02020603050405020304" pitchFamily="18" charset="0"/>
              </a:rPr>
              <a:t>تعمل </a:t>
            </a:r>
            <a:r>
              <a:rPr lang="ar-SA" sz="1800" b="1" dirty="0">
                <a:latin typeface="Times New Roman" panose="02020603050405020304" pitchFamily="18" charset="0"/>
                <a:cs typeface="Times New Roman" panose="02020603050405020304" pitchFamily="18" charset="0"/>
              </a:rPr>
              <a:t>على خفض متطلبات الأسماك من الأوكسجين وأفضل </a:t>
            </a:r>
            <a:r>
              <a:rPr lang="ar-SA" sz="1800" b="1" dirty="0" smtClean="0">
                <a:latin typeface="Times New Roman" panose="02020603050405020304" pitchFamily="18" charset="0"/>
                <a:cs typeface="Times New Roman" panose="02020603050405020304" pitchFamily="18" charset="0"/>
              </a:rPr>
              <a:t>درجة حرارة </a:t>
            </a:r>
            <a:r>
              <a:rPr lang="ar-SA" sz="1800" b="1" dirty="0">
                <a:latin typeface="Times New Roman" panose="02020603050405020304" pitchFamily="18" charset="0"/>
                <a:cs typeface="Times New Roman" panose="02020603050405020304" pitchFamily="18" charset="0"/>
              </a:rPr>
              <a:t>مناسبة للنقل هي تلك التي لا تقل عن 4 م° ولاتزيد عن 10 م° أذا كان النوع يعيش ضمن هذا المدى.</a:t>
            </a:r>
          </a:p>
          <a:p>
            <a:pPr marL="0" indent="0" algn="r" rtl="1">
              <a:buNone/>
            </a:pPr>
            <a:r>
              <a:rPr lang="ar-SA" sz="1800" b="1" dirty="0" smtClean="0">
                <a:solidFill>
                  <a:srgbClr val="FF0000"/>
                </a:solidFill>
                <a:latin typeface="Times New Roman" panose="02020603050405020304" pitchFamily="18" charset="0"/>
                <a:cs typeface="Times New Roman" panose="02020603050405020304" pitchFamily="18" charset="0"/>
              </a:rPr>
              <a:t>3 -الحجم </a:t>
            </a:r>
            <a:r>
              <a:rPr lang="ar-SA" sz="1800" b="1" dirty="0">
                <a:solidFill>
                  <a:srgbClr val="FF0000"/>
                </a:solidFill>
                <a:latin typeface="Times New Roman" panose="02020603050405020304" pitchFamily="18" charset="0"/>
                <a:cs typeface="Times New Roman" panose="02020603050405020304" pitchFamily="18" charset="0"/>
              </a:rPr>
              <a:t>والعمر </a:t>
            </a:r>
            <a:endParaRPr lang="ar-SA" sz="18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800" b="1" dirty="0" smtClean="0">
                <a:latin typeface="Times New Roman" panose="02020603050405020304" pitchFamily="18" charset="0"/>
                <a:cs typeface="Times New Roman" panose="02020603050405020304" pitchFamily="18" charset="0"/>
              </a:rPr>
              <a:t>تستهلك </a:t>
            </a:r>
            <a:r>
              <a:rPr lang="ar-SA" sz="1800" b="1" dirty="0">
                <a:latin typeface="Times New Roman" panose="02020603050405020304" pitchFamily="18" charset="0"/>
                <a:cs typeface="Times New Roman" panose="02020603050405020304" pitchFamily="18" charset="0"/>
              </a:rPr>
              <a:t>السمكة الأصغر كمية أكبر من الأوكسجين بالنسبة الى وحدة الوزن ولكن كلما كبر </a:t>
            </a:r>
            <a:r>
              <a:rPr lang="ar-SA" sz="1800" b="1" dirty="0" smtClean="0">
                <a:latin typeface="Times New Roman" panose="02020603050405020304" pitchFamily="18" charset="0"/>
                <a:cs typeface="Times New Roman" panose="02020603050405020304" pitchFamily="18" charset="0"/>
              </a:rPr>
              <a:t>حجم السمكة </a:t>
            </a:r>
            <a:r>
              <a:rPr lang="ar-SA" sz="1800" b="1" dirty="0">
                <a:latin typeface="Times New Roman" panose="02020603050405020304" pitchFamily="18" charset="0"/>
                <a:cs typeface="Times New Roman" panose="02020603050405020304" pitchFamily="18" charset="0"/>
              </a:rPr>
              <a:t>أزداد مجموع كمية الأوكسجين المستهلكة بصورة عامة.</a:t>
            </a:r>
          </a:p>
          <a:p>
            <a:pPr marL="0" indent="0" algn="r" rtl="1">
              <a:buNone/>
            </a:pPr>
            <a:r>
              <a:rPr lang="ar-SA" sz="1800" b="1" dirty="0" smtClean="0">
                <a:solidFill>
                  <a:srgbClr val="FF0000"/>
                </a:solidFill>
                <a:latin typeface="Times New Roman" panose="02020603050405020304" pitchFamily="18" charset="0"/>
                <a:cs typeface="Times New Roman" panose="02020603050405020304" pitchFamily="18" charset="0"/>
              </a:rPr>
              <a:t>4- </a:t>
            </a:r>
            <a:r>
              <a:rPr lang="ar-SA" sz="1800" b="1" dirty="0">
                <a:solidFill>
                  <a:srgbClr val="FF0000"/>
                </a:solidFill>
                <a:latin typeface="Times New Roman" panose="02020603050405020304" pitchFamily="18" charset="0"/>
                <a:cs typeface="Times New Roman" panose="02020603050405020304" pitchFamily="18" charset="0"/>
              </a:rPr>
              <a:t>حالة الطقس </a:t>
            </a:r>
            <a:r>
              <a:rPr lang="ar-SA" sz="1800" b="1" dirty="0" smtClean="0">
                <a:solidFill>
                  <a:srgbClr val="FF0000"/>
                </a:solidFill>
                <a:latin typeface="Times New Roman" panose="02020603050405020304" pitchFamily="18" charset="0"/>
                <a:cs typeface="Times New Roman" panose="02020603050405020304" pitchFamily="18" charset="0"/>
              </a:rPr>
              <a:t> </a:t>
            </a:r>
          </a:p>
          <a:p>
            <a:pPr marL="0" indent="0" algn="r" rtl="1">
              <a:buNone/>
            </a:pPr>
            <a:r>
              <a:rPr lang="ar-SA" sz="1800" b="1" dirty="0" smtClean="0">
                <a:latin typeface="Times New Roman" panose="02020603050405020304" pitchFamily="18" charset="0"/>
                <a:cs typeface="Times New Roman" panose="02020603050405020304" pitchFamily="18" charset="0"/>
              </a:rPr>
              <a:t>تؤثر </a:t>
            </a:r>
            <a:r>
              <a:rPr lang="ar-SA" sz="1800" b="1" dirty="0">
                <a:latin typeface="Times New Roman" panose="02020603050405020304" pitchFamily="18" charset="0"/>
                <a:cs typeface="Times New Roman" panose="02020603050405020304" pitchFamily="18" charset="0"/>
              </a:rPr>
              <a:t>حالة الطقس على درجة حرارة الوعاء الناقل وعلى كمية الأوكسجين المذاب بالماء ولذلك </a:t>
            </a:r>
            <a:r>
              <a:rPr lang="ar-SA" sz="1800" b="1" dirty="0" smtClean="0">
                <a:latin typeface="Times New Roman" panose="02020603050405020304" pitchFamily="18" charset="0"/>
                <a:cs typeface="Times New Roman" panose="02020603050405020304" pitchFamily="18" charset="0"/>
              </a:rPr>
              <a:t>فهي تؤثر </a:t>
            </a:r>
            <a:r>
              <a:rPr lang="ar-SA" sz="1800" b="1" dirty="0">
                <a:latin typeface="Times New Roman" panose="02020603050405020304" pitchFamily="18" charset="0"/>
                <a:cs typeface="Times New Roman" panose="02020603050405020304" pitchFamily="18" charset="0"/>
              </a:rPr>
              <a:t>على نقل الأسماك.</a:t>
            </a:r>
          </a:p>
          <a:p>
            <a:pPr marL="0" indent="0" algn="r" rtl="1">
              <a:buNone/>
            </a:pPr>
            <a:r>
              <a:rPr lang="ar-SA" sz="1800" b="1" dirty="0" smtClean="0">
                <a:solidFill>
                  <a:srgbClr val="FF0000"/>
                </a:solidFill>
                <a:latin typeface="Times New Roman" panose="02020603050405020304" pitchFamily="18" charset="0"/>
                <a:cs typeface="Times New Roman" panose="02020603050405020304" pitchFamily="18" charset="0"/>
              </a:rPr>
              <a:t>5 - مدة النقل</a:t>
            </a:r>
            <a:endParaRPr lang="ar-SA" sz="1800"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800" b="1" dirty="0">
                <a:latin typeface="Times New Roman" panose="02020603050405020304" pitchFamily="18" charset="0"/>
                <a:cs typeface="Times New Roman" panose="02020603050405020304" pitchFamily="18" charset="0"/>
              </a:rPr>
              <a:t>كلما كانت فترة النقل أقصر أمكن أستيعاب أسماك أكثر في وعاء النقل</a:t>
            </a:r>
            <a:r>
              <a:rPr lang="ar-SA" sz="1800" b="1" dirty="0" smtClean="0">
                <a:latin typeface="Times New Roman" panose="02020603050405020304" pitchFamily="18" charset="0"/>
                <a:cs typeface="Times New Roman" panose="02020603050405020304" pitchFamily="18" charset="0"/>
              </a:rPr>
              <a:t>.</a:t>
            </a:r>
          </a:p>
          <a:p>
            <a:pPr marL="0" indent="0" algn="r" rtl="1">
              <a:buNone/>
            </a:pPr>
            <a:r>
              <a:rPr lang="ar-SA" sz="1800" b="1" dirty="0">
                <a:solidFill>
                  <a:srgbClr val="FF0000"/>
                </a:solidFill>
                <a:latin typeface="Times New Roman" panose="02020603050405020304" pitchFamily="18" charset="0"/>
                <a:cs typeface="Times New Roman" panose="02020603050405020304" pitchFamily="18" charset="0"/>
              </a:rPr>
              <a:t>6- وسيلة النقل </a:t>
            </a:r>
          </a:p>
          <a:p>
            <a:pPr marL="0" indent="0" algn="r" rtl="1">
              <a:buNone/>
            </a:pPr>
            <a:r>
              <a:rPr lang="ar-SA" sz="1800" b="1" dirty="0">
                <a:latin typeface="Times New Roman" panose="02020603050405020304" pitchFamily="18" charset="0"/>
                <a:cs typeface="Times New Roman" panose="02020603050405020304" pitchFamily="18" charset="0"/>
              </a:rPr>
              <a:t>كلما كانت وسيلة النقل أسرع كان النقل أضمن. </a:t>
            </a:r>
          </a:p>
          <a:p>
            <a:pPr marL="0" indent="0" algn="r" rtl="1">
              <a:buNone/>
            </a:pPr>
            <a:r>
              <a:rPr lang="ar-SA" sz="1800" b="1" dirty="0">
                <a:solidFill>
                  <a:srgbClr val="FF0000"/>
                </a:solidFill>
                <a:latin typeface="Times New Roman" panose="02020603050405020304" pitchFamily="18" charset="0"/>
                <a:cs typeface="Times New Roman" panose="02020603050405020304" pitchFamily="18" charset="0"/>
              </a:rPr>
              <a:t>7 - فترات التوقف</a:t>
            </a:r>
          </a:p>
          <a:p>
            <a:pPr marL="0" indent="0" algn="r" rtl="1">
              <a:buNone/>
            </a:pPr>
            <a:r>
              <a:rPr lang="ar-SA" sz="1800" b="1" dirty="0" smtClean="0">
                <a:latin typeface="Times New Roman" panose="02020603050405020304" pitchFamily="18" charset="0"/>
                <a:cs typeface="Times New Roman" panose="02020603050405020304" pitchFamily="18" charset="0"/>
              </a:rPr>
              <a:t> </a:t>
            </a:r>
            <a:r>
              <a:rPr lang="ar-SA" sz="1800" b="1" dirty="0">
                <a:latin typeface="Times New Roman" panose="02020603050405020304" pitchFamily="18" charset="0"/>
                <a:cs typeface="Times New Roman" panose="02020603050405020304" pitchFamily="18" charset="0"/>
              </a:rPr>
              <a:t>كلما تقلصت فترات التوقف كان نجاح عملية النقل أضمن</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14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81000"/>
          </a:xfrm>
        </p:spPr>
        <p:txBody>
          <a:bodyPr>
            <a:normAutofit fontScale="90000"/>
          </a:bodyPr>
          <a:lstStyle/>
          <a:p>
            <a:pPr algn="ctr"/>
            <a:r>
              <a:rPr lang="ar-SA" sz="2400" b="1" dirty="0">
                <a:solidFill>
                  <a:srgbClr val="FF0000"/>
                </a:solidFill>
                <a:latin typeface="Times New Roman" panose="02020603050405020304" pitchFamily="18" charset="0"/>
                <a:cs typeface="Times New Roman" panose="02020603050405020304" pitchFamily="18" charset="0"/>
              </a:rPr>
              <a:t>أسباب هلاك الأسماك خلال عملية </a:t>
            </a:r>
            <a:r>
              <a:rPr lang="ar-SA" sz="2400" b="1" dirty="0" smtClean="0">
                <a:solidFill>
                  <a:srgbClr val="FF0000"/>
                </a:solidFill>
                <a:latin typeface="Times New Roman" panose="02020603050405020304" pitchFamily="18" charset="0"/>
                <a:cs typeface="Times New Roman" panose="02020603050405020304" pitchFamily="18" charset="0"/>
              </a:rPr>
              <a:t>النقل</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457200"/>
            <a:ext cx="8991600" cy="6400800"/>
          </a:xfrm>
        </p:spPr>
        <p:txBody>
          <a:bodyPr>
            <a:noAutofit/>
          </a:bodyPr>
          <a:lstStyle/>
          <a:p>
            <a:pPr marL="0" indent="0" algn="r" rtl="1">
              <a:buNone/>
            </a:pPr>
            <a:r>
              <a:rPr lang="ar-SA" sz="1600" b="1" dirty="0" smtClean="0">
                <a:solidFill>
                  <a:srgbClr val="FF0000"/>
                </a:solidFill>
                <a:latin typeface="Times New Roman" panose="02020603050405020304" pitchFamily="18" charset="0"/>
                <a:cs typeface="Times New Roman" panose="02020603050405020304" pitchFamily="18" charset="0"/>
              </a:rPr>
              <a:t>1- تأثير </a:t>
            </a:r>
            <a:r>
              <a:rPr lang="ar-SA" sz="1600" b="1" dirty="0" smtClean="0">
                <a:solidFill>
                  <a:srgbClr val="FF0000"/>
                </a:solidFill>
                <a:latin typeface="Times New Roman" panose="02020603050405020304" pitchFamily="18" charset="0"/>
                <a:cs typeface="Times New Roman" panose="02020603050405020304" pitchFamily="18" charset="0"/>
              </a:rPr>
              <a:t>أرتفاع </a:t>
            </a:r>
            <a:r>
              <a:rPr lang="ar-SA" sz="1600" b="1" dirty="0">
                <a:solidFill>
                  <a:srgbClr val="FF0000"/>
                </a:solidFill>
                <a:latin typeface="Times New Roman" panose="02020603050405020304" pitchFamily="18" charset="0"/>
                <a:cs typeface="Times New Roman" panose="02020603050405020304" pitchFamily="18" charset="0"/>
              </a:rPr>
              <a:t>غاز ثاني أوكسيد </a:t>
            </a:r>
            <a:r>
              <a:rPr lang="ar-SA" sz="1600" b="1" dirty="0" smtClean="0">
                <a:solidFill>
                  <a:srgbClr val="FF0000"/>
                </a:solidFill>
                <a:latin typeface="Times New Roman" panose="02020603050405020304" pitchFamily="18" charset="0"/>
                <a:cs typeface="Times New Roman" panose="02020603050405020304" pitchFamily="18" charset="0"/>
              </a:rPr>
              <a:t>الك</a:t>
            </a:r>
            <a:r>
              <a:rPr lang="ar-MA" sz="1600" b="1" dirty="0" smtClean="0">
                <a:solidFill>
                  <a:srgbClr val="FF0000"/>
                </a:solidFill>
                <a:latin typeface="Times New Roman" panose="02020603050405020304" pitchFamily="18" charset="0"/>
                <a:cs typeface="Times New Roman" panose="02020603050405020304" pitchFamily="18" charset="0"/>
              </a:rPr>
              <a:t>ر</a:t>
            </a:r>
            <a:r>
              <a:rPr lang="ar-SA" sz="1600" b="1" dirty="0" smtClean="0">
                <a:solidFill>
                  <a:srgbClr val="FF0000"/>
                </a:solidFill>
                <a:latin typeface="Times New Roman" panose="02020603050405020304" pitchFamily="18" charset="0"/>
                <a:cs typeface="Times New Roman" panose="02020603050405020304" pitchFamily="18" charset="0"/>
              </a:rPr>
              <a:t>بون  </a:t>
            </a:r>
            <a:endParaRPr lang="ar-SA" sz="16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600" b="1" dirty="0" smtClean="0">
                <a:latin typeface="Times New Roman" panose="02020603050405020304" pitchFamily="18" charset="0"/>
                <a:cs typeface="Times New Roman" panose="02020603050405020304" pitchFamily="18" charset="0"/>
              </a:rPr>
              <a:t>يؤثر </a:t>
            </a:r>
            <a:r>
              <a:rPr lang="ar-SA" sz="1600" b="1" dirty="0">
                <a:latin typeface="Times New Roman" panose="02020603050405020304" pitchFamily="18" charset="0"/>
                <a:cs typeface="Times New Roman" panose="02020603050405020304" pitchFamily="18" charset="0"/>
              </a:rPr>
              <a:t>ثاني أوكسيد </a:t>
            </a:r>
            <a:r>
              <a:rPr lang="ar-SA" sz="1600" b="1" dirty="0">
                <a:solidFill>
                  <a:srgbClr val="FF0000"/>
                </a:solidFill>
                <a:latin typeface="Times New Roman" panose="02020603050405020304" pitchFamily="18" charset="0"/>
                <a:cs typeface="Times New Roman" panose="02020603050405020304" pitchFamily="18" charset="0"/>
              </a:rPr>
              <a:t>الك</a:t>
            </a:r>
            <a:r>
              <a:rPr lang="ar-MA" sz="1600" b="1" dirty="0">
                <a:solidFill>
                  <a:srgbClr val="FF0000"/>
                </a:solidFill>
                <a:latin typeface="Times New Roman" panose="02020603050405020304" pitchFamily="18" charset="0"/>
                <a:cs typeface="Times New Roman" panose="02020603050405020304" pitchFamily="18" charset="0"/>
              </a:rPr>
              <a:t>ر</a:t>
            </a:r>
            <a:r>
              <a:rPr lang="ar-SA" sz="1600" b="1" dirty="0">
                <a:solidFill>
                  <a:srgbClr val="FF0000"/>
                </a:solidFill>
                <a:latin typeface="Times New Roman" panose="02020603050405020304" pitchFamily="18" charset="0"/>
                <a:cs typeface="Times New Roman" panose="02020603050405020304" pitchFamily="18" charset="0"/>
              </a:rPr>
              <a:t>بون </a:t>
            </a:r>
            <a:r>
              <a:rPr lang="ar-SA" sz="1600" b="1" dirty="0" smtClean="0">
                <a:latin typeface="Times New Roman" panose="02020603050405020304" pitchFamily="18" charset="0"/>
                <a:cs typeface="Times New Roman" panose="02020603050405020304" pitchFamily="18" charset="0"/>
              </a:rPr>
              <a:t>على </a:t>
            </a:r>
            <a:r>
              <a:rPr lang="ar-SA" sz="1600" b="1" dirty="0">
                <a:latin typeface="Times New Roman" panose="02020603050405020304" pitchFamily="18" charset="0"/>
                <a:cs typeface="Times New Roman" panose="02020603050405020304" pitchFamily="18" charset="0"/>
              </a:rPr>
              <a:t>معدل أستهلاك الأوكسجين مما يؤدي الى عرقلة الأفعال </a:t>
            </a:r>
            <a:r>
              <a:rPr lang="ar-SA" sz="1600" b="1" dirty="0" smtClean="0">
                <a:latin typeface="Times New Roman" panose="02020603050405020304" pitchFamily="18" charset="0"/>
                <a:cs typeface="Times New Roman" panose="02020603050405020304" pitchFamily="18" charset="0"/>
              </a:rPr>
              <a:t>الحيوية وبالتالي </a:t>
            </a:r>
            <a:r>
              <a:rPr lang="ar-SA" sz="1600" b="1" dirty="0">
                <a:latin typeface="Times New Roman" panose="02020603050405020304" pitchFamily="18" charset="0"/>
                <a:cs typeface="Times New Roman" panose="02020603050405020304" pitchFamily="18" charset="0"/>
              </a:rPr>
              <a:t>تؤدي الى الموت، حيث لكل مليليتر من الأوكسجين الذي تستهلكه السمكة ينتج حوالي 0.9 </a:t>
            </a:r>
            <a:r>
              <a:rPr lang="ar-SA" sz="1600" b="1" dirty="0" smtClean="0">
                <a:latin typeface="Times New Roman" panose="02020603050405020304" pitchFamily="18" charset="0"/>
                <a:cs typeface="Times New Roman" panose="02020603050405020304" pitchFamily="18" charset="0"/>
              </a:rPr>
              <a:t>مليليتر من </a:t>
            </a:r>
            <a:r>
              <a:rPr lang="ar-SA" sz="1600" b="1" dirty="0">
                <a:latin typeface="Times New Roman" panose="02020603050405020304" pitchFamily="18" charset="0"/>
                <a:cs typeface="Times New Roman" panose="02020603050405020304" pitchFamily="18" charset="0"/>
              </a:rPr>
              <a:t>ثاني أوكسيد </a:t>
            </a:r>
            <a:r>
              <a:rPr lang="ar-SA" sz="1600" b="1" dirty="0">
                <a:solidFill>
                  <a:srgbClr val="FF0000"/>
                </a:solidFill>
                <a:latin typeface="Times New Roman" panose="02020603050405020304" pitchFamily="18" charset="0"/>
                <a:cs typeface="Times New Roman" panose="02020603050405020304" pitchFamily="18" charset="0"/>
              </a:rPr>
              <a:t>الك</a:t>
            </a:r>
            <a:r>
              <a:rPr lang="ar-MA" sz="1600" b="1" dirty="0">
                <a:solidFill>
                  <a:srgbClr val="FF0000"/>
                </a:solidFill>
                <a:latin typeface="Times New Roman" panose="02020603050405020304" pitchFamily="18" charset="0"/>
                <a:cs typeface="Times New Roman" panose="02020603050405020304" pitchFamily="18" charset="0"/>
              </a:rPr>
              <a:t>ر</a:t>
            </a:r>
            <a:r>
              <a:rPr lang="ar-SA" sz="1600" b="1" dirty="0">
                <a:solidFill>
                  <a:srgbClr val="FF0000"/>
                </a:solidFill>
                <a:latin typeface="Times New Roman" panose="02020603050405020304" pitchFamily="18" charset="0"/>
                <a:cs typeface="Times New Roman" panose="02020603050405020304" pitchFamily="18" charset="0"/>
              </a:rPr>
              <a:t>بون </a:t>
            </a:r>
            <a:r>
              <a:rPr lang="ar-SA" sz="1600" b="1" dirty="0" smtClean="0">
                <a:latin typeface="Times New Roman" panose="02020603050405020304" pitchFamily="18" charset="0"/>
                <a:cs typeface="Times New Roman" panose="02020603050405020304" pitchFamily="18" charset="0"/>
              </a:rPr>
              <a:t>والذي </a:t>
            </a:r>
            <a:r>
              <a:rPr lang="ar-SA" sz="1600" b="1" dirty="0">
                <a:latin typeface="Times New Roman" panose="02020603050405020304" pitchFamily="18" charset="0"/>
                <a:cs typeface="Times New Roman" panose="02020603050405020304" pitchFamily="18" charset="0"/>
              </a:rPr>
              <a:t>يدخل في نظام التعادل الموجود بين </a:t>
            </a:r>
            <a:r>
              <a:rPr lang="ar-SA" sz="1600" b="1" dirty="0" smtClean="0">
                <a:latin typeface="Times New Roman" panose="02020603050405020304" pitchFamily="18" charset="0"/>
                <a:cs typeface="Times New Roman" panose="02020603050405020304" pitchFamily="18" charset="0"/>
              </a:rPr>
              <a:t>الكربونات </a:t>
            </a:r>
            <a:r>
              <a:rPr lang="ar-SA" sz="1600" b="1" dirty="0">
                <a:latin typeface="Times New Roman" panose="02020603050405020304" pitchFamily="18" charset="0"/>
                <a:cs typeface="Times New Roman" panose="02020603050405020304" pitchFamily="18" charset="0"/>
              </a:rPr>
              <a:t>والبيكاربونات </a:t>
            </a:r>
            <a:r>
              <a:rPr lang="ar-SA" sz="1600" b="1" dirty="0" smtClean="0">
                <a:latin typeface="Times New Roman" panose="02020603050405020304" pitchFamily="18" charset="0"/>
                <a:cs typeface="Times New Roman" panose="02020603050405020304" pitchFamily="18" charset="0"/>
              </a:rPr>
              <a:t>وثاني أوكسيد </a:t>
            </a:r>
            <a:r>
              <a:rPr lang="ar-SA" sz="1600" b="1" dirty="0">
                <a:solidFill>
                  <a:srgbClr val="FF0000"/>
                </a:solidFill>
                <a:latin typeface="Times New Roman" panose="02020603050405020304" pitchFamily="18" charset="0"/>
                <a:cs typeface="Times New Roman" panose="02020603050405020304" pitchFamily="18" charset="0"/>
              </a:rPr>
              <a:t>الك</a:t>
            </a:r>
            <a:r>
              <a:rPr lang="ar-MA" sz="1600" b="1" dirty="0">
                <a:solidFill>
                  <a:srgbClr val="FF0000"/>
                </a:solidFill>
                <a:latin typeface="Times New Roman" panose="02020603050405020304" pitchFamily="18" charset="0"/>
                <a:cs typeface="Times New Roman" panose="02020603050405020304" pitchFamily="18" charset="0"/>
              </a:rPr>
              <a:t>ر</a:t>
            </a:r>
            <a:r>
              <a:rPr lang="ar-SA" sz="1600" b="1" dirty="0">
                <a:solidFill>
                  <a:srgbClr val="FF0000"/>
                </a:solidFill>
                <a:latin typeface="Times New Roman" panose="02020603050405020304" pitchFamily="18" charset="0"/>
                <a:cs typeface="Times New Roman" panose="02020603050405020304" pitchFamily="18" charset="0"/>
              </a:rPr>
              <a:t>بون </a:t>
            </a:r>
            <a:r>
              <a:rPr lang="ar-SA" sz="1600" b="1" dirty="0" smtClean="0">
                <a:latin typeface="Times New Roman" panose="02020603050405020304" pitchFamily="18" charset="0"/>
                <a:cs typeface="Times New Roman" panose="02020603050405020304" pitchFamily="18" charset="0"/>
              </a:rPr>
              <a:t>المذاب </a:t>
            </a:r>
            <a:r>
              <a:rPr lang="ar-SA" sz="1600" b="1" dirty="0">
                <a:latin typeface="Times New Roman" panose="02020603050405020304" pitchFamily="18" charset="0"/>
                <a:cs typeface="Times New Roman" panose="02020603050405020304" pitchFamily="18" charset="0"/>
              </a:rPr>
              <a:t>في الماء، ومن ناحية التنفس فلا يؤثر الا الجزء الذي يتجمع كثاني أوكسيد </a:t>
            </a:r>
            <a:r>
              <a:rPr lang="ar-SA" sz="1600" b="1" dirty="0">
                <a:solidFill>
                  <a:srgbClr val="FF0000"/>
                </a:solidFill>
                <a:latin typeface="Times New Roman" panose="02020603050405020304" pitchFamily="18" charset="0"/>
                <a:cs typeface="Times New Roman" panose="02020603050405020304" pitchFamily="18" charset="0"/>
              </a:rPr>
              <a:t>الك</a:t>
            </a:r>
            <a:r>
              <a:rPr lang="ar-MA" sz="1600" b="1" dirty="0">
                <a:solidFill>
                  <a:srgbClr val="FF0000"/>
                </a:solidFill>
                <a:latin typeface="Times New Roman" panose="02020603050405020304" pitchFamily="18" charset="0"/>
                <a:cs typeface="Times New Roman" panose="02020603050405020304" pitchFamily="18" charset="0"/>
              </a:rPr>
              <a:t>ر</a:t>
            </a:r>
            <a:r>
              <a:rPr lang="ar-SA" sz="1600" b="1" dirty="0">
                <a:solidFill>
                  <a:srgbClr val="FF0000"/>
                </a:solidFill>
                <a:latin typeface="Times New Roman" panose="02020603050405020304" pitchFamily="18" charset="0"/>
                <a:cs typeface="Times New Roman" panose="02020603050405020304" pitchFamily="18" charset="0"/>
              </a:rPr>
              <a:t>بون </a:t>
            </a:r>
            <a:r>
              <a:rPr lang="ar-SA" sz="1600" b="1" dirty="0" smtClean="0">
                <a:latin typeface="Times New Roman" panose="02020603050405020304" pitchFamily="18" charset="0"/>
                <a:cs typeface="Times New Roman" panose="02020603050405020304" pitchFamily="18" charset="0"/>
              </a:rPr>
              <a:t>الطليق </a:t>
            </a:r>
            <a:r>
              <a:rPr lang="ar-SA" sz="1600" b="1" dirty="0">
                <a:latin typeface="Times New Roman" panose="02020603050405020304" pitchFamily="18" charset="0"/>
                <a:cs typeface="Times New Roman" panose="02020603050405020304" pitchFamily="18" charset="0"/>
              </a:rPr>
              <a:t>ويكون تأثير عن طريق تقليل قدرة السمكة على أخذ الأوكسجين. وبالإضافة الى هذا التأثير </a:t>
            </a:r>
            <a:r>
              <a:rPr lang="ar-SA" sz="1600" b="1" dirty="0" smtClean="0">
                <a:latin typeface="Times New Roman" panose="02020603050405020304" pitchFamily="18" charset="0"/>
                <a:cs typeface="Times New Roman" panose="02020603050405020304" pitchFamily="18" charset="0"/>
              </a:rPr>
              <a:t>المباشر على </a:t>
            </a:r>
            <a:r>
              <a:rPr lang="ar-SA" sz="1600" b="1" dirty="0">
                <a:latin typeface="Times New Roman" panose="02020603050405020304" pitchFamily="18" charset="0"/>
                <a:cs typeface="Times New Roman" panose="02020603050405020304" pitchFamily="18" charset="0"/>
              </a:rPr>
              <a:t>التنفس فأن زيادة في ثاني أوكسيد الكاربون فوق الحد المطلوب لغرض التعادل مع القواعد </a:t>
            </a:r>
            <a:r>
              <a:rPr lang="ar-SA" sz="1600" b="1" dirty="0" smtClean="0">
                <a:latin typeface="Times New Roman" panose="02020603050405020304" pitchFamily="18" charset="0"/>
                <a:cs typeface="Times New Roman" panose="02020603050405020304" pitchFamily="18" charset="0"/>
              </a:rPr>
              <a:t>الموجودة سوف </a:t>
            </a:r>
            <a:r>
              <a:rPr lang="ar-SA" sz="1600" b="1" dirty="0">
                <a:latin typeface="Times New Roman" panose="02020603050405020304" pitchFamily="18" charset="0"/>
                <a:cs typeface="Times New Roman" panose="02020603050405020304" pitchFamily="18" charset="0"/>
              </a:rPr>
              <a:t>تعمل على مهاجمة المعادن غير المطلية بطلاء حافظ فقد تذاب كميات سامة من الزنك أو </a:t>
            </a:r>
            <a:r>
              <a:rPr lang="ar-SA" sz="1600" b="1" dirty="0" smtClean="0">
                <a:latin typeface="Times New Roman" panose="02020603050405020304" pitchFamily="18" charset="0"/>
                <a:cs typeface="Times New Roman" panose="02020603050405020304" pitchFamily="18" charset="0"/>
              </a:rPr>
              <a:t>النحاس الموجودة </a:t>
            </a:r>
            <a:r>
              <a:rPr lang="ar-SA" sz="1600" b="1" dirty="0">
                <a:latin typeface="Times New Roman" panose="02020603050405020304" pitchFamily="18" charset="0"/>
                <a:cs typeface="Times New Roman" panose="02020603050405020304" pitchFamily="18" charset="0"/>
              </a:rPr>
              <a:t>في الأنابيب المغلونة أو أوعية النقل وقد يتأخر ظهور التأثير السام لهذه المواد بعد أكتمال </a:t>
            </a:r>
            <a:r>
              <a:rPr lang="ar-SA" sz="1600" b="1" dirty="0" smtClean="0">
                <a:latin typeface="Times New Roman" panose="02020603050405020304" pitchFamily="18" charset="0"/>
                <a:cs typeface="Times New Roman" panose="02020603050405020304" pitchFamily="18" charset="0"/>
              </a:rPr>
              <a:t>نقل</a:t>
            </a:r>
            <a:r>
              <a:rPr lang="en-US" sz="1600" b="1" dirty="0" smtClean="0">
                <a:latin typeface="Times New Roman" panose="02020603050405020304" pitchFamily="18" charset="0"/>
                <a:cs typeface="Times New Roman" panose="02020603050405020304" pitchFamily="18" charset="0"/>
              </a:rPr>
              <a:t> </a:t>
            </a:r>
            <a:r>
              <a:rPr lang="ar-SA" sz="1600" b="1" dirty="0" smtClean="0">
                <a:latin typeface="Times New Roman" panose="02020603050405020304" pitchFamily="18" charset="0"/>
                <a:cs typeface="Times New Roman" panose="02020603050405020304" pitchFamily="18" charset="0"/>
              </a:rPr>
              <a:t> الأسماك </a:t>
            </a:r>
            <a:r>
              <a:rPr lang="ar-SA" sz="1600" b="1" dirty="0">
                <a:latin typeface="Times New Roman" panose="02020603050405020304" pitchFamily="18" charset="0"/>
                <a:cs typeface="Times New Roman" panose="02020603050405020304" pitchFamily="18" charset="0"/>
              </a:rPr>
              <a:t>حيث تموت الأسماك بعد يوم أو أكثر من وصولها لذلك فأن الزنك والنحاس يجب أن لا يدخلا </a:t>
            </a:r>
            <a:r>
              <a:rPr lang="ar-SA" sz="1600" b="1" dirty="0" smtClean="0">
                <a:latin typeface="Times New Roman" panose="02020603050405020304" pitchFamily="18" charset="0"/>
                <a:cs typeface="Times New Roman" panose="02020603050405020304" pitchFamily="18" charset="0"/>
              </a:rPr>
              <a:t>في المواد </a:t>
            </a:r>
            <a:r>
              <a:rPr lang="ar-SA" sz="1600" b="1" dirty="0">
                <a:latin typeface="Times New Roman" panose="02020603050405020304" pitchFamily="18" charset="0"/>
                <a:cs typeface="Times New Roman" panose="02020603050405020304" pitchFamily="18" charset="0"/>
              </a:rPr>
              <a:t>التي تصنع منها الأوعية الناقلة أو أي أجهزة أخرى تكون على أحتكاك بالماء</a:t>
            </a:r>
            <a:r>
              <a:rPr lang="ar-SA" sz="1600" b="1" dirty="0" smtClean="0">
                <a:latin typeface="Times New Roman" panose="02020603050405020304" pitchFamily="18" charset="0"/>
                <a:cs typeface="Times New Roman" panose="02020603050405020304" pitchFamily="18" charset="0"/>
              </a:rPr>
              <a:t>.</a:t>
            </a:r>
          </a:p>
          <a:p>
            <a:pPr marL="0" indent="0" algn="r" rtl="1">
              <a:buNone/>
            </a:pPr>
            <a:endParaRPr lang="ar-SA" sz="1600" b="1" dirty="0">
              <a:latin typeface="Times New Roman" panose="02020603050405020304" pitchFamily="18" charset="0"/>
              <a:cs typeface="Times New Roman" panose="02020603050405020304" pitchFamily="18" charset="0"/>
            </a:endParaRP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2 </a:t>
            </a:r>
            <a:r>
              <a:rPr lang="ar-SA" sz="1600" b="1" dirty="0" smtClean="0">
                <a:solidFill>
                  <a:srgbClr val="FF0000"/>
                </a:solidFill>
                <a:latin typeface="Times New Roman" panose="02020603050405020304" pitchFamily="18" charset="0"/>
                <a:cs typeface="Times New Roman" panose="02020603050405020304" pitchFamily="18" charset="0"/>
              </a:rPr>
              <a:t>- تأثير </a:t>
            </a:r>
            <a:r>
              <a:rPr lang="ar-SA" sz="1600" b="1" dirty="0">
                <a:solidFill>
                  <a:srgbClr val="FF0000"/>
                </a:solidFill>
                <a:latin typeface="Times New Roman" panose="02020603050405020304" pitchFamily="18" charset="0"/>
                <a:cs typeface="Times New Roman" panose="02020603050405020304" pitchFamily="18" charset="0"/>
              </a:rPr>
              <a:t>نقص </a:t>
            </a:r>
            <a:r>
              <a:rPr lang="ar-SA" sz="1600" b="1" dirty="0" smtClean="0">
                <a:solidFill>
                  <a:srgbClr val="FF0000"/>
                </a:solidFill>
                <a:latin typeface="Times New Roman" panose="02020603050405020304" pitchFamily="18" charset="0"/>
                <a:cs typeface="Times New Roman" panose="02020603050405020304" pitchFamily="18" charset="0"/>
              </a:rPr>
              <a:t>الأوكسجين</a:t>
            </a:r>
            <a:endParaRPr lang="ar-SA" sz="1600"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600" b="1" dirty="0">
                <a:latin typeface="Times New Roman" panose="02020603050405020304" pitchFamily="18" charset="0"/>
                <a:cs typeface="Times New Roman" panose="02020603050405020304" pitchFamily="18" charset="0"/>
              </a:rPr>
              <a:t>من أهم العوامل التي تؤثر في كفاءة عمليات النقل ويتوقف على درجة الحرارة وحجم </a:t>
            </a:r>
            <a:r>
              <a:rPr lang="ar-SA" sz="1600" b="1" dirty="0" smtClean="0">
                <a:latin typeface="Times New Roman" panose="02020603050405020304" pitchFamily="18" charset="0"/>
                <a:cs typeface="Times New Roman" panose="02020603050405020304" pitchFamily="18" charset="0"/>
              </a:rPr>
              <a:t>الأسماك وكثافتها </a:t>
            </a:r>
            <a:r>
              <a:rPr lang="ar-SA" sz="1600" b="1" dirty="0">
                <a:latin typeface="Times New Roman" panose="02020603050405020304" pitchFamily="18" charset="0"/>
                <a:cs typeface="Times New Roman" panose="02020603050405020304" pitchFamily="18" charset="0"/>
              </a:rPr>
              <a:t>في المتر المكعب الواحد، أن معدلات أستهلاك الأوكسجين بواسطة الأسماك عند التنفس في </a:t>
            </a:r>
            <a:r>
              <a:rPr lang="ar-SA" sz="1600" b="1" dirty="0" smtClean="0">
                <a:latin typeface="Times New Roman" panose="02020603050405020304" pitchFamily="18" charset="0"/>
                <a:cs typeface="Times New Roman" panose="02020603050405020304" pitchFamily="18" charset="0"/>
              </a:rPr>
              <a:t>وعاء مغلق </a:t>
            </a:r>
            <a:r>
              <a:rPr lang="ar-SA" sz="1600" b="1" dirty="0">
                <a:latin typeface="Times New Roman" panose="02020603050405020304" pitchFamily="18" charset="0"/>
                <a:cs typeface="Times New Roman" panose="02020603050405020304" pitchFamily="18" charset="0"/>
              </a:rPr>
              <a:t>تنخفض مع أنخفاض محتويات الماء من الأوكسجين خصوصاً عند التحفز والتهيج الناتج عن مسكها </a:t>
            </a:r>
            <a:r>
              <a:rPr lang="ar-SA" sz="1600" b="1" dirty="0" smtClean="0">
                <a:latin typeface="Times New Roman" panose="02020603050405020304" pitchFamily="18" charset="0"/>
                <a:cs typeface="Times New Roman" panose="02020603050405020304" pitchFamily="18" charset="0"/>
              </a:rPr>
              <a:t>أو تحويلها </a:t>
            </a:r>
            <a:r>
              <a:rPr lang="ar-SA" sz="1600" b="1" dirty="0">
                <a:latin typeface="Times New Roman" panose="02020603050405020304" pitchFamily="18" charset="0"/>
                <a:cs typeface="Times New Roman" panose="02020603050405020304" pitchFamily="18" charset="0"/>
              </a:rPr>
              <a:t>الى أوعية النقل يمكن أن تحفز بسهولة لتزيد من أستهلاكها للأوكسجين الى حوالي المعدلات العليا</a:t>
            </a:r>
            <a:r>
              <a:rPr lang="ar-SA" sz="1600" b="1" dirty="0" smtClean="0">
                <a:latin typeface="Times New Roman" panose="02020603050405020304" pitchFamily="18" charset="0"/>
                <a:cs typeface="Times New Roman" panose="02020603050405020304" pitchFamily="18" charset="0"/>
              </a:rPr>
              <a:t>.</a:t>
            </a:r>
          </a:p>
          <a:p>
            <a:pPr marL="0" indent="0" algn="r" rtl="1">
              <a:buNone/>
            </a:pPr>
            <a:endParaRPr lang="ar-SA" sz="1600" b="1" dirty="0">
              <a:latin typeface="Times New Roman" panose="02020603050405020304" pitchFamily="18" charset="0"/>
              <a:cs typeface="Times New Roman" panose="02020603050405020304" pitchFamily="18" charset="0"/>
            </a:endParaRP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3 </a:t>
            </a:r>
            <a:r>
              <a:rPr lang="ar-SA" sz="1600" b="1" dirty="0" smtClean="0">
                <a:solidFill>
                  <a:srgbClr val="FF0000"/>
                </a:solidFill>
                <a:latin typeface="Times New Roman" panose="02020603050405020304" pitchFamily="18" charset="0"/>
                <a:cs typeface="Times New Roman" panose="02020603050405020304" pitchFamily="18" charset="0"/>
              </a:rPr>
              <a:t>- تأثير </a:t>
            </a:r>
            <a:r>
              <a:rPr lang="ar-SA" sz="1600" b="1" dirty="0">
                <a:solidFill>
                  <a:srgbClr val="FF0000"/>
                </a:solidFill>
                <a:latin typeface="Times New Roman" panose="02020603050405020304" pitchFamily="18" charset="0"/>
                <a:cs typeface="Times New Roman" panose="02020603050405020304" pitchFamily="18" charset="0"/>
              </a:rPr>
              <a:t>الأمونيا </a:t>
            </a:r>
            <a:endParaRPr lang="ar-SA" sz="16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600" b="1" dirty="0" smtClean="0">
                <a:latin typeface="Times New Roman" panose="02020603050405020304" pitchFamily="18" charset="0"/>
                <a:cs typeface="Times New Roman" panose="02020603050405020304" pitchFamily="18" charset="0"/>
              </a:rPr>
              <a:t>تطرح </a:t>
            </a:r>
            <a:r>
              <a:rPr lang="ar-SA" sz="1600" b="1" dirty="0">
                <a:latin typeface="Times New Roman" panose="02020603050405020304" pitchFamily="18" charset="0"/>
                <a:cs typeface="Times New Roman" panose="02020603050405020304" pitchFamily="18" charset="0"/>
              </a:rPr>
              <a:t>الأسماك كمية كبيرة من الأمونيا وتزداد هذه الكمية نتيجة لإضافة الأمونيا الناتجة عن </a:t>
            </a:r>
            <a:r>
              <a:rPr lang="ar-SA" sz="1600" b="1" dirty="0" smtClean="0">
                <a:latin typeface="Times New Roman" panose="02020603050405020304" pitchFamily="18" charset="0"/>
                <a:cs typeface="Times New Roman" panose="02020603050405020304" pitchFamily="18" charset="0"/>
              </a:rPr>
              <a:t>تحلل اليوريا </a:t>
            </a:r>
            <a:r>
              <a:rPr lang="ar-SA" sz="1600" b="1" dirty="0">
                <a:latin typeface="Times New Roman" panose="02020603050405020304" pitchFamily="18" charset="0"/>
                <a:cs typeface="Times New Roman" panose="02020603050405020304" pitchFamily="18" charset="0"/>
              </a:rPr>
              <a:t>والفضلات النيتروجينية الأخرى بواسطة البكتريا، والأمونيا سامه لدرجة كبيرة وشديدة التأثير </a:t>
            </a:r>
            <a:r>
              <a:rPr lang="ar-SA" sz="1600" b="1" dirty="0" smtClean="0">
                <a:latin typeface="Times New Roman" panose="02020603050405020304" pitchFamily="18" charset="0"/>
                <a:cs typeface="Times New Roman" panose="02020603050405020304" pitchFamily="18" charset="0"/>
              </a:rPr>
              <a:t>بوجود الحوامض </a:t>
            </a:r>
            <a:r>
              <a:rPr lang="ar-SA" sz="1600" b="1" dirty="0">
                <a:latin typeface="Times New Roman" panose="02020603050405020304" pitchFamily="18" charset="0"/>
                <a:cs typeface="Times New Roman" panose="02020603050405020304" pitchFamily="18" charset="0"/>
              </a:rPr>
              <a:t>في الماء. والحالة التي توجد فيها الأمونيا تكون مرتبطة بدرجة الحرارة وتركيز </a:t>
            </a:r>
            <a:r>
              <a:rPr lang="ar-SA" sz="1600" b="1" dirty="0" smtClean="0">
                <a:latin typeface="Times New Roman" panose="02020603050405020304" pitchFamily="18" charset="0"/>
                <a:cs typeface="Times New Roman" panose="02020603050405020304" pitchFamily="18" charset="0"/>
              </a:rPr>
              <a:t>أيون الهيدروجين</a:t>
            </a:r>
            <a:r>
              <a:rPr lang="ar-SA" sz="1600" b="1" dirty="0">
                <a:latin typeface="Times New Roman" panose="02020603050405020304" pitchFamily="18" charset="0"/>
                <a:cs typeface="Times New Roman" panose="02020603050405020304" pitchFamily="18" charset="0"/>
              </a:rPr>
              <a:t>، وبالرغم من أن غاز الأمونيا متطاير الأ أنه يصعب جعلة دون المستويات السامة </a:t>
            </a:r>
            <a:r>
              <a:rPr lang="ar-SA" sz="1600" b="1" dirty="0" smtClean="0">
                <a:latin typeface="Times New Roman" panose="02020603050405020304" pitchFamily="18" charset="0"/>
                <a:cs typeface="Times New Roman" panose="02020603050405020304" pitchFamily="18" charset="0"/>
              </a:rPr>
              <a:t>بواسطة التهوية </a:t>
            </a:r>
            <a:r>
              <a:rPr lang="ar-SA" sz="1600" b="1" dirty="0">
                <a:latin typeface="Times New Roman" panose="02020603050405020304" pitchFamily="18" charset="0"/>
                <a:cs typeface="Times New Roman" panose="02020603050405020304" pitchFamily="18" charset="0"/>
              </a:rPr>
              <a:t>وعند زيادة تركيز الأمونيا في الماء تنخفض محتويات الدم من الأوكسجين وتزداد محتوياته من </a:t>
            </a:r>
            <a:r>
              <a:rPr lang="ar-SA" sz="1600" b="1" dirty="0" smtClean="0">
                <a:latin typeface="Times New Roman" panose="02020603050405020304" pitchFamily="18" charset="0"/>
                <a:cs typeface="Times New Roman" panose="02020603050405020304" pitchFamily="18" charset="0"/>
              </a:rPr>
              <a:t>غاز ثاني </a:t>
            </a:r>
            <a:r>
              <a:rPr lang="ar-SA" sz="1600" b="1" dirty="0">
                <a:latin typeface="Times New Roman" panose="02020603050405020304" pitchFamily="18" charset="0"/>
                <a:cs typeface="Times New Roman" panose="02020603050405020304" pitchFamily="18" charset="0"/>
              </a:rPr>
              <a:t>أوكسيد الكاربون لأن الأمونيا تؤثر على قدرة الدم على تبادل الأوكسجين وثاني أوكسيد الكاربون </a:t>
            </a:r>
            <a:r>
              <a:rPr lang="ar-SA" sz="1600" b="1" dirty="0" smtClean="0">
                <a:latin typeface="Times New Roman" panose="02020603050405020304" pitchFamily="18" charset="0"/>
                <a:cs typeface="Times New Roman" panose="02020603050405020304" pitchFamily="18" charset="0"/>
              </a:rPr>
              <a:t>مع الوسط </a:t>
            </a:r>
            <a:r>
              <a:rPr lang="ar-SA" sz="1600" b="1" dirty="0">
                <a:latin typeface="Times New Roman" panose="02020603050405020304" pitchFamily="18" charset="0"/>
                <a:cs typeface="Times New Roman" panose="02020603050405020304" pitchFamily="18" charset="0"/>
              </a:rPr>
              <a:t>الخارجي. يزداد معدل طرح الأمونيا 10 مرات عندما ترتفع درجة حرارة الماء من 8 م° الى 15 م</a:t>
            </a:r>
            <a:r>
              <a:rPr lang="ar-SA" sz="1600" b="1" dirty="0" smtClean="0">
                <a:latin typeface="Times New Roman" panose="02020603050405020304" pitchFamily="18" charset="0"/>
                <a:cs typeface="Times New Roman" panose="02020603050405020304" pitchFamily="18" charset="0"/>
              </a:rPr>
              <a:t>° وتؤدي </a:t>
            </a:r>
            <a:r>
              <a:rPr lang="ar-SA" sz="1600" b="1" dirty="0">
                <a:latin typeface="Times New Roman" panose="02020603050405020304" pitchFamily="18" charset="0"/>
                <a:cs typeface="Times New Roman" panose="02020603050405020304" pitchFamily="18" charset="0"/>
              </a:rPr>
              <a:t>الزيادة في درجة حرارة الماء والأنخفاض في كمية الأوكسجين المذاب الى التقليل من </a:t>
            </a:r>
            <a:r>
              <a:rPr lang="ar-SA" sz="1600" b="1" dirty="0" smtClean="0">
                <a:latin typeface="Times New Roman" panose="02020603050405020304" pitchFamily="18" charset="0"/>
                <a:cs typeface="Times New Roman" panose="02020603050405020304" pitchFamily="18" charset="0"/>
              </a:rPr>
              <a:t>مقاومة الأسماك </a:t>
            </a:r>
            <a:r>
              <a:rPr lang="ar-SA" sz="1600" b="1" dirty="0">
                <a:latin typeface="Times New Roman" panose="02020603050405020304" pitchFamily="18" charset="0"/>
                <a:cs typeface="Times New Roman" panose="02020603050405020304" pitchFamily="18" charset="0"/>
              </a:rPr>
              <a:t>الى الأمونيا.</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039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pPr algn="ctr"/>
            <a:r>
              <a:rPr lang="ar-SA" sz="2400" b="1" dirty="0">
                <a:solidFill>
                  <a:srgbClr val="FF0000"/>
                </a:solidFill>
                <a:latin typeface="Times New Roman" panose="02020603050405020304" pitchFamily="18" charset="0"/>
                <a:cs typeface="Times New Roman" panose="02020603050405020304" pitchFamily="18" charset="0"/>
              </a:rPr>
              <a:t>أسباب هلاك الأسماك خلال عملية النقل</a:t>
            </a:r>
            <a:endParaRPr lang="en-US" sz="2400" dirty="0"/>
          </a:p>
        </p:txBody>
      </p:sp>
      <p:sp>
        <p:nvSpPr>
          <p:cNvPr id="3" name="Content Placeholder 2"/>
          <p:cNvSpPr>
            <a:spLocks noGrp="1"/>
          </p:cNvSpPr>
          <p:nvPr>
            <p:ph idx="1"/>
          </p:nvPr>
        </p:nvSpPr>
        <p:spPr>
          <a:xfrm>
            <a:off x="76200" y="228600"/>
            <a:ext cx="8991600" cy="6629400"/>
          </a:xfrm>
        </p:spPr>
        <p:txBody>
          <a:bodyPr>
            <a:noAutofit/>
          </a:bodyPr>
          <a:lstStyle/>
          <a:p>
            <a:pPr marL="0" indent="0" algn="r" rtl="1">
              <a:buNone/>
            </a:pPr>
            <a:r>
              <a:rPr lang="ar-SA" sz="1600" b="1" dirty="0" smtClean="0">
                <a:solidFill>
                  <a:srgbClr val="FF0000"/>
                </a:solidFill>
                <a:latin typeface="Times New Roman" panose="02020603050405020304" pitchFamily="18" charset="0"/>
                <a:cs typeface="Times New Roman" panose="02020603050405020304" pitchFamily="18" charset="0"/>
              </a:rPr>
              <a:t>4- تأثير </a:t>
            </a:r>
            <a:r>
              <a:rPr lang="ar-SA" sz="1600" b="1" dirty="0">
                <a:solidFill>
                  <a:srgbClr val="FF0000"/>
                </a:solidFill>
                <a:latin typeface="Times New Roman" panose="02020603050405020304" pitchFamily="18" charset="0"/>
                <a:cs typeface="Times New Roman" panose="02020603050405020304" pitchFamily="18" charset="0"/>
              </a:rPr>
              <a:t>درجة الحرارة </a:t>
            </a:r>
            <a:endParaRPr lang="ar-SA" sz="16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SA" sz="1600" b="1" dirty="0" smtClean="0">
                <a:latin typeface="Times New Roman" panose="02020603050405020304" pitchFamily="18" charset="0"/>
                <a:cs typeface="Times New Roman" panose="02020603050405020304" pitchFamily="18" charset="0"/>
              </a:rPr>
              <a:t>بزيادة </a:t>
            </a:r>
            <a:r>
              <a:rPr lang="ar-SA" sz="1600" b="1" dirty="0">
                <a:latin typeface="Times New Roman" panose="02020603050405020304" pitchFamily="18" charset="0"/>
                <a:cs typeface="Times New Roman" panose="02020603050405020304" pitchFamily="18" charset="0"/>
              </a:rPr>
              <a:t>درجات الحرارة أثناء عمليات النقل يؤدى الى زيادة التأثير الضار لثاني أكسيد </a:t>
            </a:r>
            <a:r>
              <a:rPr lang="ar-SA" sz="1600" b="1" dirty="0" smtClean="0">
                <a:latin typeface="Times New Roman" panose="02020603050405020304" pitchFamily="18" charset="0"/>
                <a:cs typeface="Times New Roman" panose="02020603050405020304" pitchFamily="18" charset="0"/>
              </a:rPr>
              <a:t>الكربون والأمونيا </a:t>
            </a:r>
            <a:r>
              <a:rPr lang="ar-SA" sz="1600" b="1" dirty="0">
                <a:latin typeface="Times New Roman" panose="02020603050405020304" pitchFamily="18" charset="0"/>
                <a:cs typeface="Times New Roman" panose="02020603050405020304" pitchFamily="18" charset="0"/>
              </a:rPr>
              <a:t>كما يؤدى أيضاً الى زيادة أستهلاك الأكسجين ونقص تشبع الدم بالأكسجين، لذلك يجب </a:t>
            </a:r>
            <a:r>
              <a:rPr lang="ar-SA" sz="1600" b="1" dirty="0" smtClean="0">
                <a:latin typeface="Times New Roman" panose="02020603050405020304" pitchFamily="18" charset="0"/>
                <a:cs typeface="Times New Roman" panose="02020603050405020304" pitchFamily="18" charset="0"/>
              </a:rPr>
              <a:t>نقل الأسماك </a:t>
            </a:r>
            <a:r>
              <a:rPr lang="ar-SA" sz="1600" b="1" dirty="0">
                <a:latin typeface="Times New Roman" panose="02020603050405020304" pitchFamily="18" charset="0"/>
                <a:cs typeface="Times New Roman" panose="02020603050405020304" pitchFamily="18" charset="0"/>
              </a:rPr>
              <a:t>فى درجات الحرارة </a:t>
            </a:r>
            <a:r>
              <a:rPr lang="ar-SA" sz="1600" b="1" dirty="0" smtClean="0">
                <a:latin typeface="Times New Roman" panose="02020603050405020304" pitchFamily="18" charset="0"/>
                <a:cs typeface="Times New Roman" panose="02020603050405020304" pitchFamily="18" charset="0"/>
              </a:rPr>
              <a:t>المنخفضة (الصباح </a:t>
            </a:r>
            <a:r>
              <a:rPr lang="ar-SA" sz="1600" b="1" dirty="0">
                <a:latin typeface="Times New Roman" panose="02020603050405020304" pitchFamily="18" charset="0"/>
                <a:cs typeface="Times New Roman" panose="02020603050405020304" pitchFamily="18" charset="0"/>
              </a:rPr>
              <a:t>الباكر أو </a:t>
            </a:r>
            <a:r>
              <a:rPr lang="ar-SA" sz="1600" b="1" dirty="0" smtClean="0">
                <a:latin typeface="Times New Roman" panose="02020603050405020304" pitchFamily="18" charset="0"/>
                <a:cs typeface="Times New Roman" panose="02020603050405020304" pitchFamily="18" charset="0"/>
              </a:rPr>
              <a:t>ليلاً) </a:t>
            </a:r>
            <a:r>
              <a:rPr lang="ar-SA" sz="1600" b="1" dirty="0">
                <a:latin typeface="Times New Roman" panose="02020603050405020304" pitchFamily="18" charset="0"/>
                <a:cs typeface="Times New Roman" panose="02020603050405020304" pitchFamily="18" charset="0"/>
              </a:rPr>
              <a:t>وفي حالة أرتفاع درجات الحرارة </a:t>
            </a:r>
            <a:r>
              <a:rPr lang="ar-SA" sz="1600" b="1" dirty="0" smtClean="0">
                <a:latin typeface="Times New Roman" panose="02020603050405020304" pitchFamily="18" charset="0"/>
                <a:cs typeface="Times New Roman" panose="02020603050405020304" pitchFamily="18" charset="0"/>
              </a:rPr>
              <a:t>يستخدم </a:t>
            </a:r>
            <a:r>
              <a:rPr lang="ar-SA" sz="1600" b="1" dirty="0">
                <a:latin typeface="Times New Roman" panose="02020603050405020304" pitchFamily="18" charset="0"/>
                <a:cs typeface="Times New Roman" panose="02020603050405020304" pitchFamily="18" charset="0"/>
              </a:rPr>
              <a:t>مجروش الثلج لتخفيض درجات الحرارة ولا يسمح بوضع الثلج مباشرة فى مياه النقل.</a:t>
            </a:r>
          </a:p>
          <a:p>
            <a:pPr marL="0" indent="0" algn="r" rtl="1">
              <a:buNone/>
            </a:pPr>
            <a:r>
              <a:rPr lang="ar-SA" sz="1600" b="1" dirty="0">
                <a:solidFill>
                  <a:srgbClr val="FF0000"/>
                </a:solidFill>
                <a:latin typeface="Times New Roman" panose="02020603050405020304" pitchFamily="18" charset="0"/>
                <a:cs typeface="Times New Roman" panose="02020603050405020304" pitchFamily="18" charset="0"/>
              </a:rPr>
              <a:t>5 </a:t>
            </a:r>
            <a:r>
              <a:rPr lang="ar-SA" sz="1600" b="1" dirty="0" smtClean="0">
                <a:solidFill>
                  <a:srgbClr val="FF0000"/>
                </a:solidFill>
                <a:latin typeface="Times New Roman" panose="02020603050405020304" pitchFamily="18" charset="0"/>
                <a:cs typeface="Times New Roman" panose="02020603050405020304" pitchFamily="18" charset="0"/>
              </a:rPr>
              <a:t>- البكتريا </a:t>
            </a:r>
          </a:p>
          <a:p>
            <a:pPr marL="0" indent="0" algn="r" rtl="1">
              <a:buNone/>
            </a:pPr>
            <a:r>
              <a:rPr lang="ar-SA" sz="1600" b="1" dirty="0" smtClean="0">
                <a:latin typeface="Times New Roman" panose="02020603050405020304" pitchFamily="18" charset="0"/>
                <a:cs typeface="Times New Roman" panose="02020603050405020304" pitchFamily="18" charset="0"/>
              </a:rPr>
              <a:t>المعدلات </a:t>
            </a:r>
            <a:r>
              <a:rPr lang="ar-SA" sz="1600" b="1" dirty="0">
                <a:latin typeface="Times New Roman" panose="02020603050405020304" pitchFamily="18" charset="0"/>
                <a:cs typeface="Times New Roman" panose="02020603050405020304" pitchFamily="18" charset="0"/>
              </a:rPr>
              <a:t>العالية من البكتريا تصبح منافسة للأسماك في الأكسجين المتاح مما يؤثر سلباً </a:t>
            </a:r>
            <a:r>
              <a:rPr lang="ar-SA" sz="1600" b="1" dirty="0" smtClean="0">
                <a:latin typeface="Times New Roman" panose="02020603050405020304" pitchFamily="18" charset="0"/>
                <a:cs typeface="Times New Roman" panose="02020603050405020304" pitchFamily="18" charset="0"/>
              </a:rPr>
              <a:t>على الأسماك </a:t>
            </a:r>
            <a:r>
              <a:rPr lang="ar-SA" sz="1600" b="1" dirty="0">
                <a:latin typeface="Times New Roman" panose="02020603050405020304" pitchFamily="18" charset="0"/>
                <a:cs typeface="Times New Roman" panose="02020603050405020304" pitchFamily="18" charset="0"/>
              </a:rPr>
              <a:t>المنقولة.</a:t>
            </a:r>
          </a:p>
          <a:p>
            <a:pPr marL="0" indent="0" algn="r" rtl="1">
              <a:buNone/>
            </a:pPr>
            <a:r>
              <a:rPr lang="ar-SA" sz="1600" b="1" dirty="0">
                <a:latin typeface="Times New Roman" panose="02020603050405020304" pitchFamily="18" charset="0"/>
                <a:cs typeface="Times New Roman" panose="02020603050405020304" pitchFamily="18" charset="0"/>
              </a:rPr>
              <a:t>حفظ الأسماك حية عند الاستلام </a:t>
            </a:r>
            <a:r>
              <a:rPr lang="ar-SA" sz="1600" b="1" dirty="0" smtClean="0">
                <a:latin typeface="Times New Roman" panose="02020603050405020304" pitchFamily="18" charset="0"/>
                <a:cs typeface="Times New Roman" panose="02020603050405020304" pitchFamily="18" charset="0"/>
              </a:rPr>
              <a:t>النهائي لتأمين </a:t>
            </a:r>
            <a:r>
              <a:rPr lang="ar-SA" sz="1600" b="1" dirty="0">
                <a:latin typeface="Times New Roman" panose="02020603050405020304" pitchFamily="18" charset="0"/>
                <a:cs typeface="Times New Roman" panose="02020603050405020304" pitchFamily="18" charset="0"/>
              </a:rPr>
              <a:t>تجهيز الأسماك بصورة منتظمة وعلى مدار السنة أو على الأقل معظم أيام السنة يجب </a:t>
            </a:r>
            <a:r>
              <a:rPr lang="ar-SA" sz="1600" b="1" dirty="0" smtClean="0">
                <a:latin typeface="Times New Roman" panose="02020603050405020304" pitchFamily="18" charset="0"/>
                <a:cs typeface="Times New Roman" panose="02020603050405020304" pitchFamily="18" charset="0"/>
              </a:rPr>
              <a:t>حفظها حية </a:t>
            </a:r>
            <a:r>
              <a:rPr lang="ar-SA" sz="1600" b="1" dirty="0">
                <a:latin typeface="Times New Roman" panose="02020603050405020304" pitchFamily="18" charset="0"/>
                <a:cs typeface="Times New Roman" panose="02020603050405020304" pitchFamily="18" charset="0"/>
              </a:rPr>
              <a:t>في نهاية الاستلام لعدة أشهر، تسلم الأسماك حية عادة الى المدن بكميات كبيرة تبعاً للموسم </a:t>
            </a:r>
            <a:r>
              <a:rPr lang="ar-SA" sz="1600" b="1" dirty="0" smtClean="0">
                <a:latin typeface="Times New Roman" panose="02020603050405020304" pitchFamily="18" charset="0"/>
                <a:cs typeface="Times New Roman" panose="02020603050405020304" pitchFamily="18" charset="0"/>
              </a:rPr>
              <a:t>بالنسبة للأحواض </a:t>
            </a:r>
            <a:r>
              <a:rPr lang="ar-SA" sz="1600" b="1" dirty="0">
                <a:latin typeface="Times New Roman" panose="02020603050405020304" pitchFamily="18" charset="0"/>
                <a:cs typeface="Times New Roman" panose="02020603050405020304" pitchFamily="18" charset="0"/>
              </a:rPr>
              <a:t>السمكية في </a:t>
            </a:r>
            <a:r>
              <a:rPr lang="ar-MA" sz="1600" b="1" dirty="0" smtClean="0">
                <a:latin typeface="Times New Roman" panose="02020603050405020304" pitchFamily="18" charset="0"/>
                <a:cs typeface="Times New Roman" panose="02020603050405020304" pitchFamily="18" charset="0"/>
              </a:rPr>
              <a:t>اكتوبر ونوفمبر </a:t>
            </a:r>
            <a:r>
              <a:rPr lang="ar-SA" sz="1600" b="1" dirty="0" smtClean="0">
                <a:latin typeface="Times New Roman" panose="02020603050405020304" pitchFamily="18" charset="0"/>
                <a:cs typeface="Times New Roman" panose="02020603050405020304" pitchFamily="18" charset="0"/>
              </a:rPr>
              <a:t>والبحيرات والأنه</a:t>
            </a:r>
            <a:r>
              <a:rPr lang="ar-MA" sz="1600" b="1" dirty="0" smtClean="0">
                <a:latin typeface="Times New Roman" panose="02020603050405020304" pitchFamily="18" charset="0"/>
                <a:cs typeface="Times New Roman" panose="02020603050405020304" pitchFamily="18" charset="0"/>
              </a:rPr>
              <a:t>ا</a:t>
            </a:r>
            <a:r>
              <a:rPr lang="ar-SA" sz="1600" b="1" dirty="0" smtClean="0">
                <a:latin typeface="Times New Roman" panose="02020603050405020304" pitchFamily="18" charset="0"/>
                <a:cs typeface="Times New Roman" panose="02020603050405020304" pitchFamily="18" charset="0"/>
              </a:rPr>
              <a:t>ر </a:t>
            </a:r>
            <a:r>
              <a:rPr lang="ar-SA" sz="1600" b="1" dirty="0">
                <a:latin typeface="Times New Roman" panose="02020603050405020304" pitchFamily="18" charset="0"/>
                <a:cs typeface="Times New Roman" panose="02020603050405020304" pitchFamily="18" charset="0"/>
              </a:rPr>
              <a:t>في الربيع حيث تطبق هذه في </a:t>
            </a:r>
            <a:r>
              <a:rPr lang="ar-SA" sz="1600" b="1" dirty="0" smtClean="0">
                <a:latin typeface="Times New Roman" panose="02020603050405020304" pitchFamily="18" charset="0"/>
                <a:cs typeface="Times New Roman" panose="02020603050405020304" pitchFamily="18" charset="0"/>
              </a:rPr>
              <a:t>مواقع خاصة </a:t>
            </a:r>
            <a:r>
              <a:rPr lang="ar-SA" sz="1600" b="1" dirty="0">
                <a:latin typeface="Times New Roman" panose="02020603050405020304" pitchFamily="18" charset="0"/>
                <a:cs typeface="Times New Roman" panose="02020603050405020304" pitchFamily="18" charset="0"/>
              </a:rPr>
              <a:t>في المدن حيث يمكن حفظ 100 – 200 طن من الأسماك حية في نفس الوقت.</a:t>
            </a:r>
          </a:p>
          <a:p>
            <a:pPr marL="0" indent="0" algn="r" rtl="1">
              <a:buNone/>
            </a:pPr>
            <a:r>
              <a:rPr lang="ar-SA" sz="1600" b="1" dirty="0">
                <a:latin typeface="Times New Roman" panose="02020603050405020304" pitchFamily="18" charset="0"/>
                <a:cs typeface="Times New Roman" panose="02020603050405020304" pitchFamily="18" charset="0"/>
              </a:rPr>
              <a:t>تحفظ الأسماك في صناديق موجودة في منتصف طوافات خشبية لمساعدتها على الطفو </a:t>
            </a:r>
            <a:r>
              <a:rPr lang="ar-SA" sz="1600" b="1" dirty="0" smtClean="0">
                <a:latin typeface="Times New Roman" panose="02020603050405020304" pitchFamily="18" charset="0"/>
                <a:cs typeface="Times New Roman" panose="02020603050405020304" pitchFamily="18" charset="0"/>
              </a:rPr>
              <a:t>تغطي مساحة </a:t>
            </a:r>
            <a:r>
              <a:rPr lang="ar-SA" sz="1600" b="1" dirty="0">
                <a:latin typeface="Times New Roman" panose="02020603050405020304" pitchFamily="18" charset="0"/>
                <a:cs typeface="Times New Roman" panose="02020603050405020304" pitchFamily="18" charset="0"/>
              </a:rPr>
              <a:t>150 – 200 م 2 يتراوح حجم الصناديق 17 – 18 م 3 وتكون مثبتة من الجوانب والقاع </a:t>
            </a:r>
            <a:r>
              <a:rPr lang="ar-SA" sz="1600" b="1" dirty="0" smtClean="0">
                <a:latin typeface="Times New Roman" panose="02020603050405020304" pitchFamily="18" charset="0"/>
                <a:cs typeface="Times New Roman" panose="02020603050405020304" pitchFamily="18" charset="0"/>
              </a:rPr>
              <a:t>للسماح بتبادل </a:t>
            </a:r>
            <a:r>
              <a:rPr lang="ar-SA" sz="1600" b="1" dirty="0">
                <a:latin typeface="Times New Roman" panose="02020603050405020304" pitchFamily="18" charset="0"/>
                <a:cs typeface="Times New Roman" panose="02020603050405020304" pitchFamily="18" charset="0"/>
              </a:rPr>
              <a:t>الماء وتكون مزدوجة القاع حتى يمكن رفعها للأعلى أو نزولها للأسفل وبالتالي يمكن تغيير </a:t>
            </a:r>
            <a:r>
              <a:rPr lang="ar-SA" sz="1600" b="1" dirty="0" smtClean="0">
                <a:latin typeface="Times New Roman" panose="02020603050405020304" pitchFamily="18" charset="0"/>
                <a:cs typeface="Times New Roman" panose="02020603050405020304" pitchFamily="18" charset="0"/>
              </a:rPr>
              <a:t>عمقها وزيادة </a:t>
            </a:r>
            <a:r>
              <a:rPr lang="ar-SA" sz="1600" b="1" dirty="0">
                <a:latin typeface="Times New Roman" panose="02020603050405020304" pitchFamily="18" charset="0"/>
                <a:cs typeface="Times New Roman" panose="02020603050405020304" pitchFamily="18" charset="0"/>
              </a:rPr>
              <a:t>تركيز الأسماك وتسهيل عملية التفريغ. الكثافة الأستيعابية للأسماك تعتمد عل النوع والموسم </a:t>
            </a:r>
            <a:r>
              <a:rPr lang="ar-SA" sz="1600" b="1" dirty="0" smtClean="0">
                <a:latin typeface="Times New Roman" panose="02020603050405020304" pitchFamily="18" charset="0"/>
                <a:cs typeface="Times New Roman" panose="02020603050405020304" pitchFamily="18" charset="0"/>
              </a:rPr>
              <a:t>ودرجة حرارة </a:t>
            </a:r>
            <a:r>
              <a:rPr lang="ar-SA" sz="1600" b="1" dirty="0">
                <a:latin typeface="Times New Roman" panose="02020603050405020304" pitchFamily="18" charset="0"/>
                <a:cs typeface="Times New Roman" panose="02020603050405020304" pitchFamily="18" charset="0"/>
              </a:rPr>
              <a:t>الماء ويمكن أن يستوعب الصندوق بين 4.5 – 5.5 5.5 طن من الأسماك في الشتاء وبين 3.5 – </a:t>
            </a:r>
            <a:r>
              <a:rPr lang="ar-SA" sz="1600" b="1" dirty="0" smtClean="0">
                <a:latin typeface="Times New Roman" panose="02020603050405020304" pitchFamily="18" charset="0"/>
                <a:cs typeface="Times New Roman" panose="02020603050405020304" pitchFamily="18" charset="0"/>
              </a:rPr>
              <a:t>4طن </a:t>
            </a:r>
            <a:r>
              <a:rPr lang="ar-SA" sz="1600" b="1" dirty="0">
                <a:latin typeface="Times New Roman" panose="02020603050405020304" pitchFamily="18" charset="0"/>
                <a:cs typeface="Times New Roman" panose="02020603050405020304" pitchFamily="18" charset="0"/>
              </a:rPr>
              <a:t>في الخريف وبين 2 – 2.5 طن في الصيف وعادة يكون الماء الموجود في الصناديق دائماً </a:t>
            </a:r>
            <a:r>
              <a:rPr lang="ar-SA" sz="1600" b="1" dirty="0" smtClean="0">
                <a:latin typeface="Times New Roman" panose="02020603050405020304" pitchFamily="18" charset="0"/>
                <a:cs typeface="Times New Roman" panose="02020603050405020304" pitchFamily="18" charset="0"/>
              </a:rPr>
              <a:t>مجهز بالأوكسجين </a:t>
            </a:r>
            <a:r>
              <a:rPr lang="ar-SA" sz="1600" b="1" dirty="0">
                <a:latin typeface="Times New Roman" panose="02020603050405020304" pitchFamily="18" charset="0"/>
                <a:cs typeface="Times New Roman" panose="02020603050405020304" pitchFamily="18" charset="0"/>
              </a:rPr>
              <a:t>بسبب حركة التيارات في البحيرة أو النهر أو الخزان أما إذا كان سرعة تيار الماء ضعيف </a:t>
            </a:r>
            <a:r>
              <a:rPr lang="ar-SA" sz="1600" b="1" dirty="0" smtClean="0">
                <a:latin typeface="Times New Roman" panose="02020603050405020304" pitchFamily="18" charset="0"/>
                <a:cs typeface="Times New Roman" panose="02020603050405020304" pitchFamily="18" charset="0"/>
              </a:rPr>
              <a:t>فمن المهم </a:t>
            </a:r>
            <a:r>
              <a:rPr lang="ar-SA" sz="1600" b="1" dirty="0">
                <a:latin typeface="Times New Roman" panose="02020603050405020304" pitchFamily="18" charset="0"/>
                <a:cs typeface="Times New Roman" panose="02020603050405020304" pitchFamily="18" charset="0"/>
              </a:rPr>
              <a:t>اللجوء الى التهوية الأصطناعية لتجهيز الماء ب </a:t>
            </a:r>
            <a:r>
              <a:rPr lang="en-US" sz="1600" b="1" dirty="0">
                <a:latin typeface="Times New Roman" panose="02020603050405020304" pitchFamily="18" charset="0"/>
                <a:cs typeface="Times New Roman" panose="02020603050405020304" pitchFamily="18" charset="0"/>
              </a:rPr>
              <a:t>O2 </a:t>
            </a:r>
            <a:r>
              <a:rPr lang="ar-SA" sz="1600" b="1" dirty="0">
                <a:latin typeface="Times New Roman" panose="02020603050405020304" pitchFamily="18" charset="0"/>
                <a:cs typeface="Times New Roman" panose="02020603050405020304" pitchFamily="18" charset="0"/>
              </a:rPr>
              <a:t>وإزالة منتجات التبادل الغازي خاصة </a:t>
            </a:r>
            <a:r>
              <a:rPr lang="en-US" sz="1600" b="1" dirty="0">
                <a:latin typeface="Times New Roman" panose="02020603050405020304" pitchFamily="18" charset="0"/>
                <a:cs typeface="Times New Roman" panose="02020603050405020304" pitchFamily="18" charset="0"/>
              </a:rPr>
              <a:t>CO2 </a:t>
            </a:r>
            <a:r>
              <a:rPr lang="ar-SA" sz="1600" b="1" dirty="0" smtClean="0">
                <a:latin typeface="Times New Roman" panose="02020603050405020304" pitchFamily="18" charset="0"/>
                <a:cs typeface="Times New Roman" panose="02020603050405020304" pitchFamily="18" charset="0"/>
              </a:rPr>
              <a:t>كما ينبغي </a:t>
            </a:r>
            <a:r>
              <a:rPr lang="ar-SA" sz="1600" b="1" dirty="0">
                <a:latin typeface="Times New Roman" panose="02020603050405020304" pitchFamily="18" charset="0"/>
                <a:cs typeface="Times New Roman" panose="02020603050405020304" pitchFamily="18" charset="0"/>
              </a:rPr>
              <a:t>متابعة الأسماك جيداً في الحوض وإزالة الميتة منها بدون تأخير. في بعض الأماكن توضع الأسماك</a:t>
            </a:r>
          </a:p>
          <a:p>
            <a:pPr marL="0" indent="0" algn="r" rtl="1">
              <a:buNone/>
            </a:pPr>
            <a:r>
              <a:rPr lang="ar-SA" sz="1600" b="1" dirty="0">
                <a:latin typeface="Times New Roman" panose="02020603050405020304" pitchFamily="18" charset="0"/>
                <a:cs typeface="Times New Roman" panose="02020603050405020304" pitchFamily="18" charset="0"/>
              </a:rPr>
              <a:t>في حافظات مكونة من الإسمنت يستوعب 10 أطنان من الأسماك وتكون مصممة حسب أساسيات أو </a:t>
            </a:r>
            <a:r>
              <a:rPr lang="ar-SA" sz="1600" b="1" dirty="0" smtClean="0">
                <a:latin typeface="Times New Roman" panose="02020603050405020304" pitchFamily="18" charset="0"/>
                <a:cs typeface="Times New Roman" panose="02020603050405020304" pitchFamily="18" charset="0"/>
              </a:rPr>
              <a:t>قواعد الأحواض </a:t>
            </a:r>
            <a:r>
              <a:rPr lang="ar-SA" sz="1600" b="1" dirty="0">
                <a:latin typeface="Times New Roman" panose="02020603050405020304" pitchFamily="18" charset="0"/>
                <a:cs typeface="Times New Roman" panose="02020603050405020304" pitchFamily="18" charset="0"/>
              </a:rPr>
              <a:t>السمكية الشتوية وتجهيز الماء من خلال قناة من خزان ثاني تحفظ الأسماك حية لدى الباعة </a:t>
            </a:r>
            <a:r>
              <a:rPr lang="ar-SA" sz="1600" b="1" dirty="0" smtClean="0">
                <a:latin typeface="Times New Roman" panose="02020603050405020304" pitchFamily="18" charset="0"/>
                <a:cs typeface="Times New Roman" panose="02020603050405020304" pitchFamily="18" charset="0"/>
              </a:rPr>
              <a:t>في أحواض </a:t>
            </a:r>
            <a:r>
              <a:rPr lang="ar-SA" sz="1600" b="1" dirty="0">
                <a:latin typeface="Times New Roman" panose="02020603050405020304" pitchFamily="18" charset="0"/>
                <a:cs typeface="Times New Roman" panose="02020603050405020304" pitchFamily="18" charset="0"/>
              </a:rPr>
              <a:t>مختلفة التصاميم ويجب أن يحافظ على نظافة الماء كما يجب أتخاذ الأحتياطات اللازمة </a:t>
            </a:r>
            <a:r>
              <a:rPr lang="ar-SA" sz="1600" b="1" dirty="0" smtClean="0">
                <a:latin typeface="Times New Roman" panose="02020603050405020304" pitchFamily="18" charset="0"/>
                <a:cs typeface="Times New Roman" panose="02020603050405020304" pitchFamily="18" charset="0"/>
              </a:rPr>
              <a:t>لإزالة الكلور </a:t>
            </a:r>
            <a:r>
              <a:rPr lang="ar-SA" sz="1600" b="1" dirty="0">
                <a:latin typeface="Times New Roman" panose="02020603050405020304" pitchFamily="18" charset="0"/>
                <a:cs typeface="Times New Roman" panose="02020603050405020304" pitchFamily="18" charset="0"/>
              </a:rPr>
              <a:t>من الماء</a:t>
            </a:r>
            <a:r>
              <a:rPr lang="ar-SA" sz="1600" b="1" dirty="0" smtClean="0">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SA" sz="1600" b="1" dirty="0">
                <a:solidFill>
                  <a:srgbClr val="FF0000"/>
                </a:solidFill>
                <a:latin typeface="Times New Roman" panose="02020603050405020304" pitchFamily="18" charset="0"/>
                <a:cs typeface="Times New Roman" panose="02020603050405020304" pitchFamily="18" charset="0"/>
              </a:rPr>
              <a:t>الفقدان أثناء </a:t>
            </a:r>
            <a:r>
              <a:rPr lang="ar-SA" sz="1600" b="1" dirty="0" smtClean="0">
                <a:solidFill>
                  <a:srgbClr val="FF0000"/>
                </a:solidFill>
                <a:latin typeface="Times New Roman" panose="02020603050405020304" pitchFamily="18" charset="0"/>
                <a:cs typeface="Times New Roman" panose="02020603050405020304" pitchFamily="18" charset="0"/>
              </a:rPr>
              <a:t>النقل </a:t>
            </a:r>
            <a:r>
              <a:rPr lang="ar-SA" sz="1600" b="1" dirty="0">
                <a:solidFill>
                  <a:srgbClr val="FF0000"/>
                </a:solidFill>
                <a:latin typeface="Times New Roman" panose="02020603050405020304" pitchFamily="18" charset="0"/>
                <a:cs typeface="Times New Roman" panose="02020603050405020304" pitchFamily="18" charset="0"/>
              </a:rPr>
              <a:t>والحجز</a:t>
            </a:r>
          </a:p>
          <a:p>
            <a:pPr marL="0" indent="0" algn="r" rtl="1">
              <a:buNone/>
            </a:pPr>
            <a:r>
              <a:rPr lang="ar-SA" sz="1600" b="1" dirty="0">
                <a:latin typeface="Times New Roman" panose="02020603050405020304" pitchFamily="18" charset="0"/>
                <a:cs typeface="Times New Roman" panose="02020603050405020304" pitchFamily="18" charset="0"/>
              </a:rPr>
              <a:t>يعود فقدان الأسماك الحية خلال مرحلة النقل والحجز الى موت بعضها وفقدان وزن البقية </a:t>
            </a:r>
            <a:r>
              <a:rPr lang="ar-SA" sz="1600" b="1" dirty="0" smtClean="0">
                <a:latin typeface="Times New Roman" panose="02020603050405020304" pitchFamily="18" charset="0"/>
                <a:cs typeface="Times New Roman" panose="02020603050405020304" pitchFamily="18" charset="0"/>
              </a:rPr>
              <a:t>وهذايرجع </a:t>
            </a:r>
            <a:r>
              <a:rPr lang="ar-SA" sz="1600" b="1" dirty="0">
                <a:latin typeface="Times New Roman" panose="02020603050405020304" pitchFamily="18" charset="0"/>
                <a:cs typeface="Times New Roman" panose="02020603050405020304" pitchFamily="18" charset="0"/>
              </a:rPr>
              <a:t>الى مدة وظروف الحجز ويكون الفقد قليلاً أثناء الشتاء ويزداد في الصيف بسبب أرتفاع </a:t>
            </a:r>
            <a:r>
              <a:rPr lang="ar-SA" sz="1600" b="1" dirty="0" smtClean="0">
                <a:latin typeface="Times New Roman" panose="02020603050405020304" pitchFamily="18" charset="0"/>
                <a:cs typeface="Times New Roman" panose="02020603050405020304" pitchFamily="18" charset="0"/>
              </a:rPr>
              <a:t>درجات الحرارة</a:t>
            </a:r>
            <a:r>
              <a:rPr lang="ar-SA" sz="1600" b="1" dirty="0">
                <a:latin typeface="Times New Roman" panose="02020603050405020304" pitchFamily="18" charset="0"/>
                <a:cs typeface="Times New Roman" panose="02020603050405020304" pitchFamily="18" charset="0"/>
              </a:rPr>
              <a:t>. مثلاً يفقد الكارب الشائع المحفوظ لمدة شهر من وزنه الأصلي بمعدل 0.04 % في اليوم عند </a:t>
            </a:r>
            <a:r>
              <a:rPr lang="ar-SA" sz="1600" b="1" dirty="0" smtClean="0">
                <a:latin typeface="Times New Roman" panose="02020603050405020304" pitchFamily="18" charset="0"/>
                <a:cs typeface="Times New Roman" panose="02020603050405020304" pitchFamily="18" charset="0"/>
              </a:rPr>
              <a:t>درجة حرارة </a:t>
            </a:r>
            <a:r>
              <a:rPr lang="ar-SA" sz="1600" b="1" dirty="0">
                <a:latin typeface="Times New Roman" panose="02020603050405020304" pitchFamily="18" charset="0"/>
                <a:cs typeface="Times New Roman" panose="02020603050405020304" pitchFamily="18" charset="0"/>
              </a:rPr>
              <a:t>صفر مئوية و 0.11 % أذا كانت حرارة الماء 8 – 10 بينما يكون الفقد </a:t>
            </a:r>
            <a:r>
              <a:rPr lang="en-US" sz="1600" b="1" dirty="0">
                <a:latin typeface="Times New Roman" panose="02020603050405020304" pitchFamily="18" charset="0"/>
                <a:cs typeface="Times New Roman" panose="02020603050405020304" pitchFamily="18" charset="0"/>
              </a:rPr>
              <a:t>º </a:t>
            </a:r>
            <a:r>
              <a:rPr lang="ar-SA" sz="1600" b="1" dirty="0">
                <a:latin typeface="Times New Roman" panose="02020603050405020304" pitchFamily="18" charset="0"/>
                <a:cs typeface="Times New Roman" panose="02020603050405020304" pitchFamily="18" charset="0"/>
              </a:rPr>
              <a:t>م 1.9 % أذا حفظ لمدة</a:t>
            </a:r>
          </a:p>
          <a:p>
            <a:pPr marL="0" indent="0" algn="r" rtl="1">
              <a:buNone/>
            </a:pPr>
            <a:r>
              <a:rPr lang="ar-SA" sz="1600" b="1" dirty="0">
                <a:latin typeface="Times New Roman" panose="02020603050405020304" pitchFamily="18" charset="0"/>
                <a:cs typeface="Times New Roman" panose="02020603050405020304" pitchFamily="18" charset="0"/>
              </a:rPr>
              <a:t>قصيرة في ماء درجة حرارته 15 – 20 وهذا سببه زيادة نشاط السمكة ويصاحبه أزدياد صرف الطاقة </a:t>
            </a:r>
            <a:r>
              <a:rPr lang="en-US" sz="1600" b="1" dirty="0">
                <a:latin typeface="Times New Roman" panose="02020603050405020304" pitchFamily="18" charset="0"/>
                <a:cs typeface="Times New Roman" panose="02020603050405020304" pitchFamily="18" charset="0"/>
              </a:rPr>
              <a:t>º </a:t>
            </a:r>
            <a:r>
              <a:rPr lang="ar-SA" sz="1600" b="1" dirty="0" smtClean="0">
                <a:latin typeface="Times New Roman" panose="02020603050405020304" pitchFamily="18" charset="0"/>
                <a:cs typeface="Times New Roman" panose="02020603050405020304" pitchFamily="18" charset="0"/>
              </a:rPr>
              <a:t>م المخزونة</a:t>
            </a:r>
            <a:r>
              <a:rPr lang="ar-SA" sz="1600" dirty="0"/>
              <a:t>.</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321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1735</Words>
  <Application>Microsoft Office PowerPoint</Application>
  <PresentationFormat>On-screen Show (4:3)</PresentationFormat>
  <Paragraphs>58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Calibri</vt:lpstr>
      <vt:lpstr>Constantia</vt:lpstr>
      <vt:lpstr>Majalla UI</vt:lpstr>
      <vt:lpstr>Times New Roman</vt:lpstr>
      <vt:lpstr>Wingdings</vt:lpstr>
      <vt:lpstr>Wingdings 2</vt:lpstr>
      <vt:lpstr>Flow</vt:lpstr>
      <vt:lpstr>أقتصاديات وتسويق الأسماك </vt:lpstr>
      <vt:lpstr>أقتصاديات وتسويق الأسماك </vt:lpstr>
      <vt:lpstr>العوامل المؤثرة على نقل الأسماك الحية</vt:lpstr>
      <vt:lpstr>أسباب هلاك الأسماك خلال عملية النقل</vt:lpstr>
      <vt:lpstr>أسباب هلاك الأسماك خلال عملية النقل</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أقتصاديات وتسويق الأسماك </dc:title>
  <dc:creator>User</dc:creator>
  <cp:lastModifiedBy>Microsoft account</cp:lastModifiedBy>
  <cp:revision>9</cp:revision>
  <dcterms:created xsi:type="dcterms:W3CDTF">2023-05-15T09:54:51Z</dcterms:created>
  <dcterms:modified xsi:type="dcterms:W3CDTF">2023-05-16T19:42:16Z</dcterms:modified>
</cp:coreProperties>
</file>