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2"/>
  </p:notesMasterIdLst>
  <p:sldIdLst>
    <p:sldId id="256" r:id="rId3"/>
    <p:sldId id="257" r:id="rId4"/>
    <p:sldId id="258" r:id="rId5"/>
    <p:sldId id="260" r:id="rId6"/>
    <p:sldId id="261" r:id="rId7"/>
    <p:sldId id="262" r:id="rId8"/>
    <p:sldId id="263" r:id="rId9"/>
    <p:sldId id="276" r:id="rId10"/>
    <p:sldId id="284" r:id="rId11"/>
    <p:sldId id="277" r:id="rId12"/>
    <p:sldId id="278" r:id="rId13"/>
    <p:sldId id="280" r:id="rId14"/>
    <p:sldId id="282" r:id="rId15"/>
    <p:sldId id="283" r:id="rId16"/>
    <p:sldId id="266" r:id="rId17"/>
    <p:sldId id="269" r:id="rId18"/>
    <p:sldId id="271" r:id="rId19"/>
    <p:sldId id="274" r:id="rId20"/>
    <p:sldId id="28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EEBDCFC-7627-4627-B386-EA9FB8624272}" type="datetimeFigureOut">
              <a:rPr lang="ar-SA" smtClean="0"/>
              <a:pPr/>
              <a:t>06/07/45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98E2F4E-6EF3-4FCA-852F-C59CA95D139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31D7FC5-4C61-4D94-9ABB-AEE642B684B2}" type="datetimeFigureOut">
              <a:rPr lang="ar-SA" smtClean="0"/>
              <a:pPr/>
              <a:t>06/07/45</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0ACB80B0-CBF7-43E0-BDFB-36E2DBFED873}"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31D7FC5-4C61-4D94-9ABB-AEE642B684B2}"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31D7FC5-4C61-4D94-9ABB-AEE642B684B2}" type="datetimeFigureOut">
              <a:rPr lang="ar-SA" smtClean="0"/>
              <a:pPr/>
              <a:t>06/07/45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31D7FC5-4C61-4D94-9ABB-AEE642B684B2}"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ACB80B0-CBF7-43E0-BDFB-36E2DBFED873}"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31D7FC5-4C61-4D94-9ABB-AEE642B684B2}"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31D7FC5-4C61-4D94-9ABB-AEE642B684B2}" type="datetimeFigureOut">
              <a:rPr lang="ar-SA" smtClean="0"/>
              <a:pPr/>
              <a:t>06/07/45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1D7FC5-4C61-4D94-9ABB-AEE642B684B2}"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D7FC5-4C61-4D94-9ABB-AEE642B684B2}"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CB80B0-CBF7-43E0-BDFB-36E2DBFED87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1D7FC5-4C61-4D94-9ABB-AEE642B684B2}" type="datetimeFigureOut">
              <a:rPr lang="ar-SA" smtClean="0"/>
              <a:pPr/>
              <a:t>06/07/45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CB80B0-CBF7-43E0-BDFB-36E2DBFED87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1D7FC5-4C61-4D94-9ABB-AEE642B684B2}" type="datetimeFigureOut">
              <a:rPr lang="ar-SA" smtClean="0"/>
              <a:pPr/>
              <a:t>06/07/45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CB80B0-CBF7-43E0-BDFB-36E2DBFED873}"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a:p>
        </p:txBody>
      </p:sp>
      <p:pic>
        <p:nvPicPr>
          <p:cNvPr id="4" name="Picture 4"/>
          <p:cNvPicPr>
            <a:picLocks noChangeAspect="1" noChangeArrowheads="1"/>
          </p:cNvPicPr>
          <p:nvPr/>
        </p:nvPicPr>
        <p:blipFill>
          <a:blip r:embed="rId2" cstate="print"/>
          <a:srcRect/>
          <a:stretch>
            <a:fillRect/>
          </a:stretch>
        </p:blipFill>
        <p:spPr bwMode="auto">
          <a:xfrm>
            <a:off x="0" y="0"/>
            <a:ext cx="9819201" cy="7196138"/>
          </a:xfrm>
          <a:prstGeom prst="rect">
            <a:avLst/>
          </a:prstGeom>
          <a:noFill/>
          <a:ln w="9525">
            <a:noFill/>
            <a:miter lim="800000"/>
            <a:headEnd/>
            <a:tailEnd/>
          </a:ln>
        </p:spPr>
      </p:pic>
      <p:sp>
        <p:nvSpPr>
          <p:cNvPr id="5" name="مربع نص 4"/>
          <p:cNvSpPr txBox="1">
            <a:spLocks noChangeArrowheads="1"/>
          </p:cNvSpPr>
          <p:nvPr/>
        </p:nvSpPr>
        <p:spPr bwMode="auto">
          <a:xfrm flipH="1">
            <a:off x="0" y="1143000"/>
            <a:ext cx="5976937" cy="3354765"/>
          </a:xfrm>
          <a:prstGeom prst="rect">
            <a:avLst/>
          </a:prstGeom>
          <a:noFill/>
          <a:ln w="9525">
            <a:noFill/>
            <a:miter lim="800000"/>
            <a:headEnd/>
            <a:tailEnd/>
          </a:ln>
        </p:spPr>
        <p:txBody>
          <a:bodyPr>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373 نبت</a:t>
            </a:r>
          </a:p>
          <a:p>
            <a:pPr algn="ctr"/>
            <a:r>
              <a:rPr lang="ar-SA" sz="8000" b="1" dirty="0" smtClean="0">
                <a:solidFill>
                  <a:srgbClr val="006600"/>
                </a:solidFill>
                <a:latin typeface="Arabic Typesetting" pitchFamily="66" charset="-78"/>
                <a:cs typeface="Andalus" pitchFamily="2" charset="-78"/>
              </a:rPr>
              <a:t> </a:t>
            </a:r>
            <a:r>
              <a:rPr lang="ar-SA" sz="8000" b="1" smtClean="0">
                <a:solidFill>
                  <a:srgbClr val="006600"/>
                </a:solidFill>
                <a:latin typeface="Arabic Typesetting" pitchFamily="66" charset="-78"/>
                <a:cs typeface="Andalus" pitchFamily="2" charset="-78"/>
              </a:rPr>
              <a:t>محاضره9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971600" y="332656"/>
            <a:ext cx="7920881" cy="4647426"/>
          </a:xfrm>
          <a:prstGeom prst="rect">
            <a:avLst/>
          </a:prstGeom>
          <a:noFill/>
        </p:spPr>
        <p:txBody>
          <a:bodyPr wrap="square" rtlCol="1">
            <a:spAutoFit/>
          </a:bodyPr>
          <a:lstStyle/>
          <a:p>
            <a:r>
              <a:rPr lang="ar-SA" sz="2800" b="1" u="sng" dirty="0" err="1" smtClean="0">
                <a:solidFill>
                  <a:srgbClr val="00B050"/>
                </a:solidFill>
              </a:rPr>
              <a:t>الانقسام</a:t>
            </a:r>
            <a:r>
              <a:rPr lang="ar-SA" sz="2800" dirty="0" err="1" smtClean="0"/>
              <a:t> </a:t>
            </a:r>
            <a:r>
              <a:rPr lang="ar-SA" sz="2400" dirty="0" err="1" smtClean="0"/>
              <a:t>:</a:t>
            </a:r>
            <a:endParaRPr lang="ar-SA" sz="2400" dirty="0" smtClean="0"/>
          </a:p>
          <a:p>
            <a:r>
              <a:rPr lang="ar-SA" sz="2400" dirty="0" smtClean="0"/>
              <a:t>يعيق الانقسام في نباتات </a:t>
            </a:r>
            <a:r>
              <a:rPr lang="ar-SA" sz="2400" dirty="0" err="1" smtClean="0"/>
              <a:t>اليابسه</a:t>
            </a:r>
            <a:r>
              <a:rPr lang="ar-SA" sz="2400" dirty="0" smtClean="0"/>
              <a:t> </a:t>
            </a:r>
            <a:r>
              <a:rPr lang="ar-SA" sz="2400" dirty="0" err="1" smtClean="0"/>
              <a:t>ويضاد</a:t>
            </a:r>
            <a:r>
              <a:rPr lang="ar-SA" sz="2400" dirty="0" smtClean="0"/>
              <a:t> عمل </a:t>
            </a:r>
            <a:r>
              <a:rPr lang="ar-SA" sz="2400" dirty="0" err="1" smtClean="0"/>
              <a:t>هرمونات</a:t>
            </a:r>
            <a:r>
              <a:rPr lang="ar-SA" sz="2400" dirty="0" smtClean="0"/>
              <a:t> النمو المنشطه للانقسام </a:t>
            </a:r>
            <a:r>
              <a:rPr lang="ar-SA" sz="2400" dirty="0" err="1" smtClean="0"/>
              <a:t>كالستوكاينين.</a:t>
            </a:r>
            <a:endParaRPr lang="ar-SA" sz="2400" dirty="0" smtClean="0"/>
          </a:p>
          <a:p>
            <a:endParaRPr lang="ar-SA" sz="2400" dirty="0"/>
          </a:p>
          <a:p>
            <a:r>
              <a:rPr lang="ar-SA" sz="2800" b="1" u="sng" dirty="0" err="1" smtClean="0">
                <a:solidFill>
                  <a:srgbClr val="00B050"/>
                </a:solidFill>
              </a:rPr>
              <a:t>الاستطاله:</a:t>
            </a:r>
            <a:endParaRPr lang="ar-SA" sz="2800" b="1" u="sng" dirty="0" smtClean="0">
              <a:solidFill>
                <a:srgbClr val="00B050"/>
              </a:solidFill>
            </a:endParaRPr>
          </a:p>
          <a:p>
            <a:pPr>
              <a:buFont typeface="Wingdings" pitchFamily="2" charset="2"/>
              <a:buChar char="ü"/>
            </a:pPr>
            <a:r>
              <a:rPr lang="ar-SA" sz="2400" dirty="0" smtClean="0"/>
              <a:t>يعيق استطالة الخلايا في الجدر القطريه لكنه يزيد من حجم الخليه وسماكة الجدر بحيث يعيق </a:t>
            </a:r>
            <a:r>
              <a:rPr lang="ar-SA" sz="2400" dirty="0" err="1" smtClean="0"/>
              <a:t>الاستطاله</a:t>
            </a:r>
            <a:r>
              <a:rPr lang="ar-SA" sz="2400" dirty="0" smtClean="0"/>
              <a:t> ويوسع الحجم  فقط  وذلك عن طريق تنظيم الانابيب الدقيقه وتوجيهها واصطفافها، بحيث نوعية الاصطفاف  وكيفية ترتيب </a:t>
            </a:r>
            <a:r>
              <a:rPr lang="ar-SA" sz="2400" dirty="0" err="1" smtClean="0"/>
              <a:t>لييفات</a:t>
            </a:r>
            <a:r>
              <a:rPr lang="ar-SA" sz="2400" dirty="0" smtClean="0"/>
              <a:t> </a:t>
            </a:r>
            <a:r>
              <a:rPr lang="ar-SA" sz="2400" dirty="0" err="1" smtClean="0"/>
              <a:t>السليلوزتحدد</a:t>
            </a:r>
            <a:r>
              <a:rPr lang="ar-SA" sz="2400" dirty="0" smtClean="0"/>
              <a:t> نمو </a:t>
            </a:r>
            <a:r>
              <a:rPr lang="ar-SA" sz="2400" dirty="0" err="1" smtClean="0"/>
              <a:t>الخليه .</a:t>
            </a:r>
            <a:endParaRPr lang="ar-SA" sz="2400" dirty="0" smtClean="0"/>
          </a:p>
          <a:p>
            <a:r>
              <a:rPr lang="ar-SA" sz="2400" dirty="0" smtClean="0"/>
              <a:t>وقد وجد ان </a:t>
            </a:r>
            <a:r>
              <a:rPr lang="ar-SA" sz="2400" dirty="0" err="1" smtClean="0"/>
              <a:t>الاثلين</a:t>
            </a:r>
            <a:r>
              <a:rPr lang="ar-SA" sz="2400" dirty="0" smtClean="0"/>
              <a:t> له دور في توجيه </a:t>
            </a:r>
            <a:r>
              <a:rPr lang="ar-SA" sz="2400" dirty="0" err="1" smtClean="0"/>
              <a:t>لييفات</a:t>
            </a:r>
            <a:r>
              <a:rPr lang="ar-SA" sz="2400" dirty="0" smtClean="0"/>
              <a:t> </a:t>
            </a:r>
            <a:r>
              <a:rPr lang="ar-SA" sz="2400" dirty="0" err="1" smtClean="0"/>
              <a:t>السليلوز</a:t>
            </a:r>
            <a:r>
              <a:rPr lang="ar-SA" sz="2400" dirty="0" smtClean="0"/>
              <a:t> للاصطفاف بطريقه تضمن زيادة حجم </a:t>
            </a:r>
            <a:r>
              <a:rPr lang="ar-SA" sz="2400" dirty="0" err="1" smtClean="0"/>
              <a:t>الخليه .</a:t>
            </a:r>
            <a:endParaRPr lang="ar-SA" sz="2400" dirty="0" smtClean="0"/>
          </a:p>
          <a:p>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2276872"/>
            <a:ext cx="7889587" cy="646331"/>
          </a:xfrm>
          <a:prstGeom prst="rect">
            <a:avLst/>
          </a:prstGeom>
          <a:noFill/>
        </p:spPr>
        <p:txBody>
          <a:bodyPr wrap="square" rtlCol="1">
            <a:spAutoFit/>
          </a:bodyPr>
          <a:lstStyle/>
          <a:p>
            <a:endParaRPr lang="ar-SA" dirty="0" smtClean="0"/>
          </a:p>
          <a:p>
            <a:endParaRPr lang="ar-SA" dirty="0" smtClean="0"/>
          </a:p>
        </p:txBody>
      </p:sp>
      <p:sp>
        <p:nvSpPr>
          <p:cNvPr id="6" name="مستطيل 5"/>
          <p:cNvSpPr/>
          <p:nvPr/>
        </p:nvSpPr>
        <p:spPr>
          <a:xfrm>
            <a:off x="1043608" y="260648"/>
            <a:ext cx="7812360" cy="1938992"/>
          </a:xfrm>
          <a:prstGeom prst="rect">
            <a:avLst/>
          </a:prstGeom>
        </p:spPr>
        <p:txBody>
          <a:bodyPr wrap="square">
            <a:spAutoFit/>
          </a:bodyPr>
          <a:lstStyle/>
          <a:p>
            <a:pPr algn="just">
              <a:buFont typeface="Wingdings" pitchFamily="2" charset="2"/>
              <a:buChar char="ü"/>
            </a:pPr>
            <a:r>
              <a:rPr lang="ar-SA" sz="2400" dirty="0" smtClean="0"/>
              <a:t>أي على المستوى الخلوى </a:t>
            </a:r>
            <a:r>
              <a:rPr lang="ar-SA" sz="2400" dirty="0" err="1" smtClean="0"/>
              <a:t>والبیوكمیائى</a:t>
            </a:r>
            <a:r>
              <a:rPr lang="ar-SA" sz="2400" dirty="0" smtClean="0"/>
              <a:t> قد وجد ان </a:t>
            </a:r>
            <a:r>
              <a:rPr lang="ar-SA" sz="2400" dirty="0" err="1" smtClean="0"/>
              <a:t>الأثیلین</a:t>
            </a:r>
            <a:r>
              <a:rPr lang="ar-SA" sz="2400" dirty="0" smtClean="0"/>
              <a:t> یشجع على زیادة حجم الخلایا فى </a:t>
            </a:r>
            <a:r>
              <a:rPr lang="ar-SA" sz="2400" dirty="0" err="1" smtClean="0"/>
              <a:t>الاتجاة</a:t>
            </a:r>
            <a:r>
              <a:rPr lang="ar-SA" sz="2400" dirty="0" smtClean="0"/>
              <a:t> الأفقى ویؤثر على معدل انقسام الخلایا فھو یمنع النمو الطولى ویزید من سمك الأجزاء النامیة، </a:t>
            </a:r>
            <a:r>
              <a:rPr lang="ar-SA" sz="2400" dirty="0" err="1" smtClean="0"/>
              <a:t>وتفسر </a:t>
            </a:r>
            <a:r>
              <a:rPr lang="ar-SA" sz="2400" dirty="0" smtClean="0"/>
              <a:t>ھ</a:t>
            </a:r>
            <a:r>
              <a:rPr lang="ar-SA" sz="2400" dirty="0" err="1" smtClean="0"/>
              <a:t>ذه</a:t>
            </a:r>
            <a:r>
              <a:rPr lang="ar-SA" sz="2400" dirty="0" smtClean="0"/>
              <a:t> الاستجابة على ان </a:t>
            </a:r>
            <a:r>
              <a:rPr lang="ar-SA" sz="2400" dirty="0" err="1" smtClean="0"/>
              <a:t>الأثیلین</a:t>
            </a:r>
            <a:r>
              <a:rPr lang="ar-SA" sz="2400" dirty="0" smtClean="0"/>
              <a:t> یعدل من طبیعة وخواص جدر الخلایا </a:t>
            </a:r>
            <a:r>
              <a:rPr lang="ar-SA" sz="2400" dirty="0" err="1" smtClean="0"/>
              <a:t>واتجاة</a:t>
            </a:r>
            <a:r>
              <a:rPr lang="ar-SA" sz="2400" dirty="0" smtClean="0"/>
              <a:t> الألیاف </a:t>
            </a:r>
            <a:r>
              <a:rPr lang="ar-SA" sz="2400" dirty="0" err="1" smtClean="0"/>
              <a:t>السلیولوزیة</a:t>
            </a:r>
            <a:r>
              <a:rPr lang="ar-SA" sz="2400" dirty="0" smtClean="0"/>
              <a:t> </a:t>
            </a:r>
            <a:r>
              <a:rPr lang="ar-SA" sz="2400" dirty="0" err="1" smtClean="0"/>
              <a:t>والبكتینیة</a:t>
            </a:r>
            <a:r>
              <a:rPr lang="ar-SA" sz="2400" dirty="0" smtClean="0"/>
              <a:t> فى جدر الخلایا مما یجعلھا أكثر مرونة مثل انزیم </a:t>
            </a:r>
            <a:r>
              <a:rPr lang="ar-SA" sz="2400" dirty="0" err="1" smtClean="0"/>
              <a:t>السلیولیز.</a:t>
            </a:r>
            <a:endParaRPr lang="ar-SA" sz="2400" dirty="0"/>
          </a:p>
        </p:txBody>
      </p:sp>
      <p:sp>
        <p:nvSpPr>
          <p:cNvPr id="4" name="مستطيل 3"/>
          <p:cNvSpPr/>
          <p:nvPr/>
        </p:nvSpPr>
        <p:spPr>
          <a:xfrm>
            <a:off x="971600" y="2132856"/>
            <a:ext cx="7884368" cy="2369880"/>
          </a:xfrm>
          <a:prstGeom prst="rect">
            <a:avLst/>
          </a:prstGeom>
        </p:spPr>
        <p:txBody>
          <a:bodyPr wrap="square">
            <a:spAutoFit/>
          </a:bodyPr>
          <a:lstStyle/>
          <a:p>
            <a:r>
              <a:rPr lang="ar-SA" sz="2800" b="1" u="sng" dirty="0" err="1" smtClean="0">
                <a:solidFill>
                  <a:srgbClr val="00B050"/>
                </a:solidFill>
              </a:rPr>
              <a:t>التميز :</a:t>
            </a:r>
            <a:r>
              <a:rPr lang="ar-SA" sz="2800" b="1" u="sng" dirty="0" smtClean="0">
                <a:solidFill>
                  <a:srgbClr val="00B050"/>
                </a:solidFill>
              </a:rPr>
              <a:t> </a:t>
            </a:r>
          </a:p>
          <a:p>
            <a:r>
              <a:rPr lang="ar-SA" sz="2400" dirty="0" smtClean="0"/>
              <a:t>يعيق عملية التميز في خلايا نباتات </a:t>
            </a:r>
            <a:r>
              <a:rPr lang="ar-SA" sz="2400" dirty="0" err="1" smtClean="0"/>
              <a:t>اليابسه</a:t>
            </a:r>
            <a:r>
              <a:rPr lang="ar-SA" sz="2400" dirty="0" smtClean="0"/>
              <a:t> </a:t>
            </a:r>
          </a:p>
          <a:p>
            <a:endParaRPr lang="ar-SA" sz="2400" dirty="0" smtClean="0"/>
          </a:p>
          <a:p>
            <a:r>
              <a:rPr lang="ar-SA" sz="2400" b="1" u="sng" dirty="0" err="1" smtClean="0">
                <a:solidFill>
                  <a:srgbClr val="00B050"/>
                </a:solidFill>
              </a:rPr>
              <a:t>الازهار:</a:t>
            </a:r>
            <a:r>
              <a:rPr lang="ar-SA" sz="2400" b="1" u="sng" dirty="0" smtClean="0">
                <a:solidFill>
                  <a:srgbClr val="00B050"/>
                </a:solidFill>
              </a:rPr>
              <a:t> </a:t>
            </a:r>
          </a:p>
          <a:p>
            <a:r>
              <a:rPr lang="ar-SA" sz="2400" dirty="0" smtClean="0"/>
              <a:t>يعمل على اعاقة تكوين الازهار او بسرعة دخولها في مرحلة </a:t>
            </a:r>
            <a:r>
              <a:rPr lang="ar-SA" sz="2400" dirty="0" err="1" smtClean="0"/>
              <a:t>الشيخوخه</a:t>
            </a:r>
            <a:r>
              <a:rPr lang="ar-SA" sz="2400" dirty="0" smtClean="0"/>
              <a:t> </a:t>
            </a:r>
            <a:r>
              <a:rPr lang="ar-SA" sz="2400" dirty="0" err="1" smtClean="0"/>
              <a:t>.</a:t>
            </a:r>
            <a:endParaRPr lang="ar-SA" sz="2400" dirty="0" smtClean="0"/>
          </a:p>
          <a:p>
            <a:endParaRPr lang="ar-SA" sz="2400" dirty="0"/>
          </a:p>
        </p:txBody>
      </p:sp>
      <p:sp>
        <p:nvSpPr>
          <p:cNvPr id="5" name="مستطيل 4"/>
          <p:cNvSpPr/>
          <p:nvPr/>
        </p:nvSpPr>
        <p:spPr>
          <a:xfrm>
            <a:off x="1115616" y="4077072"/>
            <a:ext cx="8028384" cy="1569660"/>
          </a:xfrm>
          <a:prstGeom prst="rect">
            <a:avLst/>
          </a:prstGeom>
        </p:spPr>
        <p:txBody>
          <a:bodyPr wrap="square">
            <a:spAutoFit/>
          </a:bodyPr>
          <a:lstStyle/>
          <a:p>
            <a:pPr algn="just"/>
            <a:r>
              <a:rPr lang="ar-SA" sz="2400" b="1" dirty="0" smtClean="0"/>
              <a:t>ذبول الازهار </a:t>
            </a:r>
            <a:r>
              <a:rPr lang="en-US" sz="2400" b="1" dirty="0" smtClean="0"/>
              <a:t>Flower fading</a:t>
            </a:r>
          </a:p>
          <a:p>
            <a:pPr algn="just"/>
            <a:r>
              <a:rPr lang="ar-SA" sz="2400" dirty="0" smtClean="0"/>
              <a:t>في أزهار الأوركيد في حال عدم حدوث الاخصاب والتلقيح فان الزهرة تستمر عادية لفترة طويلة، أما بعد التلقيح فان الزهرة تذبل بسرعة وذلك راجع الى ان </a:t>
            </a:r>
            <a:r>
              <a:rPr lang="ar-SA" sz="2400" u="sng" dirty="0" smtClean="0"/>
              <a:t>التلقيح ينتج عنه غاز </a:t>
            </a:r>
            <a:r>
              <a:rPr lang="ar-SA" sz="2400" u="sng" dirty="0" err="1" smtClean="0"/>
              <a:t>الايثيلين</a:t>
            </a:r>
            <a:r>
              <a:rPr lang="ar-SA" sz="2400" u="sng" dirty="0" smtClean="0"/>
              <a:t> الذي يسبب ذبول وشيخوخة </a:t>
            </a:r>
            <a:r>
              <a:rPr lang="ar-SA" sz="2400" u="sng" dirty="0" err="1" smtClean="0"/>
              <a:t>بتلات</a:t>
            </a:r>
            <a:r>
              <a:rPr lang="ar-SA" sz="2400" u="sng" dirty="0" smtClean="0"/>
              <a:t> الزهرة.</a:t>
            </a:r>
            <a:endParaRPr lang="ar-SA" sz="2400" u="sng"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304800"/>
            <a:ext cx="7655768" cy="5821363"/>
          </a:xfrm>
        </p:spPr>
        <p:txBody>
          <a:bodyPr>
            <a:normAutofit/>
          </a:bodyPr>
          <a:lstStyle/>
          <a:p>
            <a:pPr algn="just" rtl="1">
              <a:buNone/>
            </a:pPr>
            <a:r>
              <a:rPr lang="ar-SA" sz="2800" b="1" u="sng" dirty="0" smtClean="0">
                <a:solidFill>
                  <a:srgbClr val="00B050"/>
                </a:solidFill>
              </a:rPr>
              <a:t>علاقة </a:t>
            </a:r>
            <a:r>
              <a:rPr lang="ar-SA" sz="2800" b="1" u="sng" dirty="0" err="1" smtClean="0">
                <a:solidFill>
                  <a:srgbClr val="00B050"/>
                </a:solidFill>
              </a:rPr>
              <a:t>الأثیلین</a:t>
            </a:r>
            <a:r>
              <a:rPr lang="ar-SA" sz="2800" b="1" u="sng" dirty="0" smtClean="0">
                <a:solidFill>
                  <a:srgbClr val="00B050"/>
                </a:solidFill>
              </a:rPr>
              <a:t> بنضج الثمار</a:t>
            </a:r>
          </a:p>
          <a:p>
            <a:pPr algn="just" rtl="1"/>
            <a:r>
              <a:rPr lang="ar-SA" dirty="0" smtClean="0">
                <a:solidFill>
                  <a:srgbClr val="0070C0"/>
                </a:solidFill>
              </a:rPr>
              <a:t> </a:t>
            </a:r>
            <a:r>
              <a:rPr lang="ar-SA" sz="2600" dirty="0" smtClean="0"/>
              <a:t>حددت تلك العلاقة من ملاحظتین اولھما ان النضج الطبیعى للثمار یكون مصحوبا بزیادة كمیة </a:t>
            </a:r>
            <a:r>
              <a:rPr lang="ar-SA" sz="2600" dirty="0" err="1" smtClean="0"/>
              <a:t>الأثیلین</a:t>
            </a:r>
            <a:r>
              <a:rPr lang="ar-SA" sz="2600" dirty="0" smtClean="0"/>
              <a:t> المنتجة، وثانیھما ان معاملة بعض الثمار </a:t>
            </a:r>
            <a:r>
              <a:rPr lang="ar-SA" sz="2600" dirty="0" err="1" smtClean="0"/>
              <a:t>بالأثیلین</a:t>
            </a:r>
            <a:r>
              <a:rPr lang="ar-SA" sz="2600" dirty="0" smtClean="0"/>
              <a:t> تؤدى الى التبكیر فى بدء عملیة النضج </a:t>
            </a:r>
            <a:r>
              <a:rPr lang="ar-SA" sz="2600" dirty="0" err="1" smtClean="0"/>
              <a:t>والاسراع</a:t>
            </a:r>
            <a:r>
              <a:rPr lang="ar-SA" sz="2600" dirty="0" smtClean="0"/>
              <a:t> منھا.</a:t>
            </a:r>
          </a:p>
          <a:p>
            <a:pPr algn="just" rtl="1"/>
            <a:r>
              <a:rPr lang="ar-SA" sz="2600" dirty="0" smtClean="0"/>
              <a:t> وقد اثبتت الابحاث انھ تحت الظروف الطبیعیة یتراكم تركیز فسیولوجى داخل الانسجة كاف لبدء نضج الموز والطماطم والتفاح </a:t>
            </a:r>
            <a:r>
              <a:rPr lang="ar-SA" sz="2600" dirty="0" err="1" smtClean="0"/>
              <a:t>والافوكادو</a:t>
            </a:r>
            <a:r>
              <a:rPr lang="ar-SA" sz="2600" dirty="0" smtClean="0"/>
              <a:t> والكمثرى وغیرھا.</a:t>
            </a:r>
          </a:p>
          <a:p>
            <a:pPr algn="just" rtl="1"/>
            <a:r>
              <a:rPr lang="ar-SA" sz="2600" dirty="0" smtClean="0"/>
              <a:t> وفى دراسات عدیدة وجد ارتباط قوى بین حدوث قمة انتاج </a:t>
            </a:r>
            <a:r>
              <a:rPr lang="ar-SA" sz="2600" dirty="0" err="1" smtClean="0"/>
              <a:t>الأثیلین</a:t>
            </a:r>
            <a:r>
              <a:rPr lang="ar-SA" sz="2600" dirty="0" smtClean="0"/>
              <a:t> وبین وصول معدل التنفس الى القمة.</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332656"/>
            <a:ext cx="8028384" cy="5592763"/>
          </a:xfrm>
        </p:spPr>
        <p:txBody>
          <a:bodyPr>
            <a:normAutofit/>
          </a:bodyPr>
          <a:lstStyle/>
          <a:p>
            <a:pPr algn="just" rtl="1"/>
            <a:r>
              <a:rPr lang="ar-SA" sz="2400" dirty="0" smtClean="0"/>
              <a:t>كما فسر تأثیر </a:t>
            </a:r>
            <a:r>
              <a:rPr lang="ar-SA" sz="2400" dirty="0" err="1" smtClean="0"/>
              <a:t>الأثیلین</a:t>
            </a:r>
            <a:r>
              <a:rPr lang="ar-SA" sz="2400" dirty="0" smtClean="0"/>
              <a:t> على زیادة معدل التنفس فى الخلیة على أساس تنشیطھ لتخلیق بعض الأنزیمات وحدیثا وجد ان لھذا الغاز علاقة مباشرة بجھ</a:t>
            </a:r>
            <a:r>
              <a:rPr lang="ar-SA" sz="2400" dirty="0" err="1" smtClean="0"/>
              <a:t>از</a:t>
            </a:r>
            <a:r>
              <a:rPr lang="ar-SA" sz="2400" dirty="0" smtClean="0"/>
              <a:t> </a:t>
            </a:r>
            <a:r>
              <a:rPr lang="ar-SA" sz="2400" dirty="0" smtClean="0">
                <a:solidFill>
                  <a:srgbClr val="00B050"/>
                </a:solidFill>
              </a:rPr>
              <a:t>تخلیق البروتین حیویا مؤثرا على معدل تخلیق البروتین </a:t>
            </a:r>
            <a:r>
              <a:rPr lang="ar-SA" sz="2400" dirty="0" err="1" smtClean="0">
                <a:solidFill>
                  <a:srgbClr val="00B050"/>
                </a:solidFill>
              </a:rPr>
              <a:t>ونوعیت</a:t>
            </a:r>
            <a:r>
              <a:rPr lang="ar-SA" sz="2400" dirty="0" smtClean="0">
                <a:solidFill>
                  <a:srgbClr val="00B050"/>
                </a:solidFill>
              </a:rPr>
              <a:t>ھ عن طریق تحكمھ فى تخليق </a:t>
            </a:r>
            <a:r>
              <a:rPr lang="en-US" sz="2400" dirty="0" smtClean="0">
                <a:solidFill>
                  <a:srgbClr val="00B050"/>
                </a:solidFill>
              </a:rPr>
              <a:t>RNA</a:t>
            </a:r>
            <a:r>
              <a:rPr lang="ar-SA" sz="2400" dirty="0" smtClean="0">
                <a:solidFill>
                  <a:srgbClr val="00B050"/>
                </a:solidFill>
              </a:rPr>
              <a:t> </a:t>
            </a:r>
            <a:r>
              <a:rPr lang="ar-SA" sz="2400" dirty="0" err="1" smtClean="0">
                <a:solidFill>
                  <a:srgbClr val="00B050"/>
                </a:solidFill>
              </a:rPr>
              <a:t>وانتاج</a:t>
            </a:r>
            <a:r>
              <a:rPr lang="ar-SA" sz="2400" dirty="0" smtClean="0">
                <a:solidFill>
                  <a:srgbClr val="00B050"/>
                </a:solidFill>
              </a:rPr>
              <a:t> </a:t>
            </a:r>
            <a:r>
              <a:rPr lang="ar-SA" sz="2400" dirty="0" err="1" smtClean="0">
                <a:solidFill>
                  <a:srgbClr val="00B050"/>
                </a:solidFill>
              </a:rPr>
              <a:t>الانزیمات.</a:t>
            </a:r>
            <a:r>
              <a:rPr lang="ar-SA" sz="2400" dirty="0" smtClean="0">
                <a:solidFill>
                  <a:srgbClr val="00B050"/>
                </a:solidFill>
              </a:rPr>
              <a:t> </a:t>
            </a:r>
          </a:p>
          <a:p>
            <a:pPr algn="just" rtl="1"/>
            <a:r>
              <a:rPr lang="ar-SA" sz="2400" dirty="0" smtClean="0"/>
              <a:t>النضج في بعض الثمار يكون مرتبط بالزيادة في سرعة التنفس،  وعامة فان </a:t>
            </a:r>
            <a:r>
              <a:rPr lang="ar-SA" sz="2400" dirty="0" err="1" smtClean="0"/>
              <a:t>الأيثيلين</a:t>
            </a:r>
            <a:r>
              <a:rPr lang="ar-SA" sz="2400" dirty="0" smtClean="0"/>
              <a:t> ينتج بكميات قليلة طول الوقت ولكن تتضاعف كمية انتاجه مئات المرات في الثمار اثناء النضج وبعد النضج تدخل الثمار مرحلة </a:t>
            </a:r>
            <a:r>
              <a:rPr lang="ar-SA" sz="2400" dirty="0" err="1" smtClean="0"/>
              <a:t>الشيخوخه</a:t>
            </a:r>
            <a:r>
              <a:rPr lang="ar-SA" sz="2400" dirty="0" smtClean="0"/>
              <a:t>  بحيث يتحلل </a:t>
            </a:r>
            <a:r>
              <a:rPr lang="ar-SA" sz="2400" dirty="0" err="1" smtClean="0"/>
              <a:t>بكتات</a:t>
            </a:r>
            <a:r>
              <a:rPr lang="ar-SA" sz="2400" dirty="0" smtClean="0"/>
              <a:t> الكالسيوم </a:t>
            </a:r>
            <a:r>
              <a:rPr lang="ar-SA" sz="2400" dirty="0" err="1" smtClean="0"/>
              <a:t>والمغنيسيوم</a:t>
            </a:r>
            <a:r>
              <a:rPr lang="ar-SA" sz="2400" dirty="0" smtClean="0"/>
              <a:t> المكونه </a:t>
            </a:r>
            <a:r>
              <a:rPr lang="ar-SA" sz="2400" dirty="0" err="1" smtClean="0"/>
              <a:t>للصفيحه</a:t>
            </a:r>
            <a:r>
              <a:rPr lang="ar-SA" sz="2400" dirty="0" smtClean="0"/>
              <a:t> الوسطى  الرابطه بين الخلايا والمحلل لها هو </a:t>
            </a:r>
            <a:r>
              <a:rPr lang="ar-SA" sz="2400" dirty="0" err="1" smtClean="0"/>
              <a:t>الاثيلين</a:t>
            </a:r>
            <a:r>
              <a:rPr lang="ar-SA" sz="2400" dirty="0" smtClean="0"/>
              <a:t> </a:t>
            </a:r>
            <a:r>
              <a:rPr lang="ar-SA" sz="2400" dirty="0" err="1" smtClean="0"/>
              <a:t>.</a:t>
            </a:r>
            <a:endParaRPr lang="ar-SA" sz="2400" dirty="0" smtClean="0"/>
          </a:p>
          <a:p>
            <a:pPr algn="just" rtl="1">
              <a:buNone/>
            </a:pP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43608" y="3212976"/>
            <a:ext cx="8100392" cy="1938992"/>
          </a:xfrm>
          <a:prstGeom prst="rect">
            <a:avLst/>
          </a:prstGeom>
          <a:noFill/>
        </p:spPr>
        <p:txBody>
          <a:bodyPr wrap="square" rtlCol="1">
            <a:spAutoFit/>
          </a:bodyPr>
          <a:lstStyle/>
          <a:p>
            <a:pPr algn="just"/>
            <a:r>
              <a:rPr lang="ar-SA" sz="2400" dirty="0" smtClean="0"/>
              <a:t>یؤثر </a:t>
            </a:r>
            <a:r>
              <a:rPr lang="ar-SA" sz="2400" dirty="0" err="1" smtClean="0"/>
              <a:t>الأثیلین</a:t>
            </a:r>
            <a:r>
              <a:rPr lang="ar-SA" sz="2400" dirty="0" smtClean="0"/>
              <a:t> </a:t>
            </a:r>
            <a:r>
              <a:rPr lang="ar-SA" sz="2400" b="1" dirty="0" smtClean="0"/>
              <a:t>على انبات البذور ونمو </a:t>
            </a:r>
            <a:r>
              <a:rPr lang="ar-SA" sz="2400" b="1" dirty="0" err="1" smtClean="0"/>
              <a:t>البادرات</a:t>
            </a:r>
            <a:r>
              <a:rPr lang="ar-SA" sz="2400" b="1" dirty="0" smtClean="0"/>
              <a:t> </a:t>
            </a:r>
            <a:r>
              <a:rPr lang="ar-SA" sz="2400" dirty="0" smtClean="0"/>
              <a:t>وقد افترض أن </a:t>
            </a:r>
            <a:r>
              <a:rPr lang="ar-SA" sz="2400" dirty="0" err="1" smtClean="0"/>
              <a:t>الأيثیلین</a:t>
            </a:r>
            <a:r>
              <a:rPr lang="ar-SA" sz="2400" dirty="0" smtClean="0"/>
              <a:t> یساعد </a:t>
            </a:r>
            <a:r>
              <a:rPr lang="ar-SA" sz="2400" dirty="0" err="1" smtClean="0"/>
              <a:t>البادرات</a:t>
            </a:r>
            <a:r>
              <a:rPr lang="ar-SA" sz="2400" dirty="0" smtClean="0"/>
              <a:t> على تحمل الضغط الواقع علیھا من حبیبات التربة اثناء انبات </a:t>
            </a:r>
            <a:r>
              <a:rPr lang="ar-SA" sz="2400" dirty="0" err="1" smtClean="0"/>
              <a:t>البادرات</a:t>
            </a:r>
            <a:r>
              <a:rPr lang="ar-SA" sz="2400" dirty="0" smtClean="0"/>
              <a:t> وذلك بزیادة سمكھا وبالتالى زیادة قوتھا المیكانیكیة والتقلیل من ضرر الاحتكاك بحبیبات التربة.</a:t>
            </a:r>
          </a:p>
          <a:p>
            <a:pPr algn="just"/>
            <a:r>
              <a:rPr lang="ar-SA" sz="2400" dirty="0" smtClean="0"/>
              <a:t>یؤثر </a:t>
            </a:r>
            <a:r>
              <a:rPr lang="ar-SA" sz="2400" dirty="0" err="1" smtClean="0"/>
              <a:t>الايثیلین</a:t>
            </a:r>
            <a:r>
              <a:rPr lang="ar-SA" sz="2400" dirty="0" smtClean="0"/>
              <a:t> على فترات السكون فى البذور والدرنات </a:t>
            </a:r>
            <a:r>
              <a:rPr lang="ar-SA" sz="2400" dirty="0" err="1" smtClean="0"/>
              <a:t>والابصال</a:t>
            </a:r>
            <a:r>
              <a:rPr lang="ar-SA" sz="2400" dirty="0" smtClean="0"/>
              <a:t> والبراعم.</a:t>
            </a:r>
            <a:endParaRPr lang="ar-SA" sz="2400" dirty="0"/>
          </a:p>
        </p:txBody>
      </p:sp>
      <p:sp>
        <p:nvSpPr>
          <p:cNvPr id="5" name="مربع نص 4"/>
          <p:cNvSpPr txBox="1"/>
          <p:nvPr/>
        </p:nvSpPr>
        <p:spPr>
          <a:xfrm>
            <a:off x="7812360" y="2564904"/>
            <a:ext cx="1106457" cy="800219"/>
          </a:xfrm>
          <a:prstGeom prst="rect">
            <a:avLst/>
          </a:prstGeom>
          <a:noFill/>
        </p:spPr>
        <p:txBody>
          <a:bodyPr wrap="none" rtlCol="1">
            <a:spAutoFit/>
          </a:bodyPr>
          <a:lstStyle/>
          <a:p>
            <a:r>
              <a:rPr lang="ar-SA" sz="2800" b="1" u="sng" dirty="0" err="1" smtClean="0">
                <a:solidFill>
                  <a:srgbClr val="00B050"/>
                </a:solidFill>
              </a:rPr>
              <a:t>البذور :</a:t>
            </a:r>
            <a:endParaRPr lang="ar-SA" sz="2800" b="1" u="sng" dirty="0" smtClean="0">
              <a:solidFill>
                <a:srgbClr val="00B050"/>
              </a:solidFill>
            </a:endParaRPr>
          </a:p>
          <a:p>
            <a:endParaRPr lang="ar-SA" dirty="0"/>
          </a:p>
        </p:txBody>
      </p:sp>
      <p:sp>
        <p:nvSpPr>
          <p:cNvPr id="7" name="مستطيل 6"/>
          <p:cNvSpPr/>
          <p:nvPr/>
        </p:nvSpPr>
        <p:spPr>
          <a:xfrm>
            <a:off x="1043608" y="476672"/>
            <a:ext cx="7884368" cy="1938992"/>
          </a:xfrm>
          <a:prstGeom prst="rect">
            <a:avLst/>
          </a:prstGeom>
        </p:spPr>
        <p:txBody>
          <a:bodyPr wrap="square">
            <a:spAutoFit/>
          </a:bodyPr>
          <a:lstStyle/>
          <a:p>
            <a:pPr algn="just">
              <a:buFont typeface="Arial" pitchFamily="34" charset="0"/>
              <a:buChar char="•"/>
            </a:pPr>
            <a:r>
              <a:rPr lang="ar-SA" sz="2400" dirty="0" smtClean="0"/>
              <a:t>وقد وجد انه عند منع نضج الثمار باستعمال درجة حرارة منخفضة فان انتاج </a:t>
            </a:r>
            <a:r>
              <a:rPr lang="ar-SA" sz="2400" dirty="0" err="1" smtClean="0"/>
              <a:t>الايثيلين</a:t>
            </a:r>
            <a:r>
              <a:rPr lang="ar-SA" sz="2400" dirty="0" smtClean="0"/>
              <a:t> يقل ايضا ولذلك فان </a:t>
            </a:r>
            <a:r>
              <a:rPr lang="ar-SA" sz="2400" dirty="0" err="1" smtClean="0"/>
              <a:t>الايثيلين</a:t>
            </a:r>
            <a:r>
              <a:rPr lang="ar-SA" sz="2400" dirty="0" smtClean="0"/>
              <a:t> يعتبر </a:t>
            </a:r>
            <a:r>
              <a:rPr lang="en-US" sz="2400" dirty="0" smtClean="0"/>
              <a:t>natural fruit ripen hormone</a:t>
            </a:r>
            <a:r>
              <a:rPr lang="ar-SA" sz="2400" dirty="0" smtClean="0"/>
              <a:t> هرمون طبيعي لنضج الثمار، </a:t>
            </a:r>
            <a:r>
              <a:rPr lang="ar-SA" sz="2400" dirty="0" err="1" smtClean="0"/>
              <a:t>وامكن</a:t>
            </a:r>
            <a:r>
              <a:rPr lang="ar-SA" sz="2400" dirty="0" smtClean="0"/>
              <a:t> اثبات ذلك باستبعاد </a:t>
            </a:r>
            <a:r>
              <a:rPr lang="ar-SA" sz="2400" dirty="0" err="1" smtClean="0"/>
              <a:t>الايثيلين</a:t>
            </a:r>
            <a:r>
              <a:rPr lang="ar-SA" sz="2400" dirty="0" smtClean="0"/>
              <a:t> المتكون بسرعة من الثمار وذلك بتعريض الثمار لضغط منخفض مع وجود تركيز عادي من الاوكسجين وتحت هذه الظروف فان النضج يتأخر.</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304800"/>
            <a:ext cx="7723584" cy="5821363"/>
          </a:xfrm>
        </p:spPr>
        <p:txBody>
          <a:bodyPr>
            <a:normAutofit/>
          </a:bodyPr>
          <a:lstStyle/>
          <a:p>
            <a:pPr algn="just" rtl="1">
              <a:buNone/>
            </a:pPr>
            <a:r>
              <a:rPr lang="ar-SA" sz="3600" b="1" u="sng" dirty="0" smtClean="0">
                <a:solidFill>
                  <a:srgbClr val="C00000"/>
                </a:solidFill>
              </a:rPr>
              <a:t>* </a:t>
            </a:r>
            <a:r>
              <a:rPr lang="ar-SA" sz="2800" b="1" u="sng" dirty="0" smtClean="0">
                <a:solidFill>
                  <a:srgbClr val="C00000"/>
                </a:solidFill>
              </a:rPr>
              <a:t>الشحوب الضوئي </a:t>
            </a:r>
            <a:r>
              <a:rPr lang="en-US" sz="2800" b="1" u="sng" dirty="0" err="1" smtClean="0">
                <a:solidFill>
                  <a:srgbClr val="C00000"/>
                </a:solidFill>
              </a:rPr>
              <a:t>Etiolation</a:t>
            </a:r>
            <a:endParaRPr lang="en-US" sz="2800" b="1" u="sng" dirty="0" smtClean="0">
              <a:solidFill>
                <a:srgbClr val="C00000"/>
              </a:solidFill>
            </a:endParaRPr>
          </a:p>
          <a:p>
            <a:pPr algn="just" rtl="1"/>
            <a:r>
              <a:rPr lang="ar-SA" sz="2400" dirty="0" smtClean="0"/>
              <a:t>تختلف النباتات التي تنمو في الضوء عن النباتات التي تنمو في الظلام حيث ان النباتات الاخيرة الشاحبة تكون سيقانها طويلة اكثر من المعتاد </a:t>
            </a:r>
            <a:r>
              <a:rPr lang="ar-SA" sz="2400" dirty="0" err="1" smtClean="0"/>
              <a:t>واوراقها</a:t>
            </a:r>
            <a:r>
              <a:rPr lang="ar-SA" sz="2400" dirty="0" smtClean="0"/>
              <a:t> المتكونة بطريقة غير طبيعية حيث انها تكون صغيرة الحجم بدرجة واضحة وان الجزء الموجود تحت البرعم الطرفي يكون منحنى ليكون تركيب  يسمى بالـ </a:t>
            </a:r>
            <a:r>
              <a:rPr lang="en-US" sz="2400" dirty="0" smtClean="0"/>
              <a:t>apical hook</a:t>
            </a:r>
            <a:r>
              <a:rPr lang="ar-SA" sz="2400" dirty="0" smtClean="0"/>
              <a:t> ويكون لون الساق </a:t>
            </a:r>
            <a:r>
              <a:rPr lang="ar-SA" sz="2400" dirty="0" err="1" smtClean="0"/>
              <a:t>والاوراق</a:t>
            </a:r>
            <a:r>
              <a:rPr lang="ar-SA" sz="2400" dirty="0" smtClean="0"/>
              <a:t> اصفر او اخضر </a:t>
            </a:r>
            <a:r>
              <a:rPr lang="ar-SA" sz="2400" dirty="0" err="1" smtClean="0"/>
              <a:t>شاحب.</a:t>
            </a:r>
            <a:r>
              <a:rPr lang="ar-SA" sz="2400" dirty="0" smtClean="0"/>
              <a:t> </a:t>
            </a:r>
            <a:r>
              <a:rPr lang="ar-SA" sz="2400" dirty="0" err="1" smtClean="0"/>
              <a:t>والايثيلين</a:t>
            </a:r>
            <a:r>
              <a:rPr lang="ar-SA" sz="2400" dirty="0" smtClean="0"/>
              <a:t> يؤثر فقط بطريقة واحدة ثابتة على </a:t>
            </a:r>
            <a:r>
              <a:rPr lang="en-US" sz="2400" dirty="0" smtClean="0"/>
              <a:t>apical hook</a:t>
            </a:r>
            <a:r>
              <a:rPr lang="ar-SA" sz="2400" dirty="0" smtClean="0"/>
              <a:t> تحت القمة </a:t>
            </a:r>
            <a:r>
              <a:rPr lang="ar-SA" sz="2400" dirty="0" err="1" smtClean="0"/>
              <a:t>المنحنية.</a:t>
            </a:r>
            <a:r>
              <a:rPr lang="ar-SA" sz="2400" dirty="0" smtClean="0"/>
              <a:t> وعامة في حالة بادرة البسلة </a:t>
            </a:r>
            <a:r>
              <a:rPr lang="ar-SA" sz="2400" dirty="0" err="1" smtClean="0"/>
              <a:t>فانها</a:t>
            </a:r>
            <a:r>
              <a:rPr lang="ar-SA" sz="2400" dirty="0" smtClean="0"/>
              <a:t> تنتج كمية اكبر من </a:t>
            </a:r>
            <a:r>
              <a:rPr lang="ar-SA" sz="2400" dirty="0" err="1" smtClean="0"/>
              <a:t>الاثيلين</a:t>
            </a:r>
            <a:r>
              <a:rPr lang="ar-SA" sz="2400" dirty="0" smtClean="0"/>
              <a:t> في الظلام عنه في </a:t>
            </a:r>
            <a:r>
              <a:rPr lang="ar-SA" sz="2400" dirty="0" err="1" smtClean="0"/>
              <a:t>الضوء.</a:t>
            </a:r>
            <a:r>
              <a:rPr lang="ar-SA" sz="2400" b="1" dirty="0" smtClean="0"/>
              <a:t> </a:t>
            </a:r>
            <a:endParaRPr lang="ar-SA" sz="2400" b="1" dirty="0"/>
          </a:p>
        </p:txBody>
      </p:sp>
      <p:sp>
        <p:nvSpPr>
          <p:cNvPr id="4" name="مستطيل 3"/>
          <p:cNvSpPr/>
          <p:nvPr/>
        </p:nvSpPr>
        <p:spPr>
          <a:xfrm>
            <a:off x="1187624" y="3789040"/>
            <a:ext cx="7524328" cy="2000548"/>
          </a:xfrm>
          <a:prstGeom prst="rect">
            <a:avLst/>
          </a:prstGeom>
        </p:spPr>
        <p:txBody>
          <a:bodyPr wrap="square">
            <a:spAutoFit/>
          </a:bodyPr>
          <a:lstStyle/>
          <a:p>
            <a:pPr algn="just"/>
            <a:r>
              <a:rPr lang="ar-SA" sz="2800" b="1" u="sng" dirty="0" smtClean="0">
                <a:solidFill>
                  <a:srgbClr val="FF0000"/>
                </a:solidFill>
              </a:rPr>
              <a:t>ظاهرة السيادة </a:t>
            </a:r>
            <a:r>
              <a:rPr lang="ar-SA" sz="2800" b="1" u="sng" dirty="0" err="1" smtClean="0">
                <a:solidFill>
                  <a:srgbClr val="FF0000"/>
                </a:solidFill>
              </a:rPr>
              <a:t>القمية</a:t>
            </a:r>
            <a:r>
              <a:rPr lang="ar-SA" sz="2800" b="1" u="sng" dirty="0" smtClean="0">
                <a:solidFill>
                  <a:srgbClr val="FF0000"/>
                </a:solidFill>
              </a:rPr>
              <a:t> </a:t>
            </a:r>
            <a:r>
              <a:rPr lang="en-US" sz="2800" b="1" u="sng" dirty="0" smtClean="0">
                <a:solidFill>
                  <a:srgbClr val="FF0000"/>
                </a:solidFill>
              </a:rPr>
              <a:t>Apical Dominance</a:t>
            </a:r>
            <a:endParaRPr lang="ar-SA" sz="2800" b="1" u="sng" dirty="0" smtClean="0">
              <a:solidFill>
                <a:srgbClr val="FF0000"/>
              </a:solidFill>
            </a:endParaRPr>
          </a:p>
          <a:p>
            <a:pPr algn="just"/>
            <a:r>
              <a:rPr lang="ar-SA" sz="2400" dirty="0" smtClean="0"/>
              <a:t>(هي التأثير المثبط للبرعم الطرفى على نمو البراعم </a:t>
            </a:r>
            <a:r>
              <a:rPr lang="ar-SA" sz="2400" dirty="0" err="1" smtClean="0"/>
              <a:t>الابطية</a:t>
            </a:r>
            <a:r>
              <a:rPr lang="ar-SA" sz="2400" dirty="0" smtClean="0"/>
              <a:t>) هذه الظاهرة تحدث لزيادة تركيز </a:t>
            </a:r>
            <a:r>
              <a:rPr lang="ar-SA" sz="2400" dirty="0" err="1" smtClean="0"/>
              <a:t>الاوكسين</a:t>
            </a:r>
            <a:r>
              <a:rPr lang="ar-SA" sz="2400" dirty="0" smtClean="0"/>
              <a:t> في البراعم </a:t>
            </a:r>
            <a:r>
              <a:rPr lang="ar-SA" sz="2400" dirty="0" err="1" smtClean="0"/>
              <a:t>الابطية</a:t>
            </a:r>
            <a:r>
              <a:rPr lang="ar-SA" sz="2400" dirty="0" smtClean="0"/>
              <a:t> ونتيجة لذلك ينتج </a:t>
            </a:r>
            <a:r>
              <a:rPr lang="ar-SA" sz="2400" dirty="0" err="1" smtClean="0"/>
              <a:t>الاوكسين</a:t>
            </a:r>
            <a:r>
              <a:rPr lang="ar-SA" sz="2400" dirty="0" smtClean="0"/>
              <a:t> غاز </a:t>
            </a:r>
            <a:r>
              <a:rPr lang="ar-SA" sz="2400" dirty="0" err="1" smtClean="0"/>
              <a:t>الايثيلين</a:t>
            </a:r>
            <a:r>
              <a:rPr lang="ar-SA" sz="2400" dirty="0" smtClean="0"/>
              <a:t> </a:t>
            </a:r>
            <a:r>
              <a:rPr lang="ar-SA" sz="2400" dirty="0" err="1" smtClean="0"/>
              <a:t>وهواحد</a:t>
            </a:r>
            <a:r>
              <a:rPr lang="ar-SA" sz="2400" dirty="0" smtClean="0"/>
              <a:t> الاسباب  التي تؤدي الى منع نمو البراعم </a:t>
            </a:r>
            <a:r>
              <a:rPr lang="ar-SA" sz="2400" dirty="0" err="1" smtClean="0"/>
              <a:t>الابطية.</a:t>
            </a:r>
            <a:r>
              <a:rPr lang="ar-SA" sz="2400" dirty="0" smtClean="0"/>
              <a:t> أي يكون تأثير </a:t>
            </a:r>
            <a:r>
              <a:rPr lang="ar-SA" sz="2400" dirty="0" err="1" smtClean="0"/>
              <a:t>الاوكسين</a:t>
            </a:r>
            <a:r>
              <a:rPr lang="ar-SA" sz="2400" dirty="0" smtClean="0"/>
              <a:t> هو عن طريق </a:t>
            </a:r>
            <a:r>
              <a:rPr lang="ar-SA" sz="2400" dirty="0" err="1" smtClean="0"/>
              <a:t>الايثيلين.</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0"/>
            <a:ext cx="7949952" cy="5668963"/>
          </a:xfrm>
        </p:spPr>
        <p:txBody>
          <a:bodyPr>
            <a:normAutofit/>
          </a:bodyPr>
          <a:lstStyle/>
          <a:p>
            <a:pPr algn="just" rtl="1">
              <a:buNone/>
            </a:pPr>
            <a:r>
              <a:rPr lang="ar-SA" sz="2400" b="1" u="sng" dirty="0" smtClean="0">
                <a:solidFill>
                  <a:srgbClr val="00B050"/>
                </a:solidFill>
              </a:rPr>
              <a:t>نقص تركيز الكلوروفيل</a:t>
            </a:r>
          </a:p>
          <a:p>
            <a:pPr algn="just" rtl="1"/>
            <a:r>
              <a:rPr lang="ar-SA" sz="2400" dirty="0" smtClean="0"/>
              <a:t>تسبب المعاملة </a:t>
            </a:r>
            <a:r>
              <a:rPr lang="ar-SA" sz="2400" dirty="0" err="1" smtClean="0"/>
              <a:t>بالأيثيلين</a:t>
            </a:r>
            <a:r>
              <a:rPr lang="ar-SA" sz="2400" dirty="0" smtClean="0"/>
              <a:t> تغير اللون من الاخضر الى الاصفر في ثمار البرتقال </a:t>
            </a:r>
            <a:r>
              <a:rPr lang="ar-SA" sz="2400" dirty="0" err="1" smtClean="0"/>
              <a:t>والموز.</a:t>
            </a:r>
            <a:r>
              <a:rPr lang="ar-SA" sz="2400" dirty="0" smtClean="0"/>
              <a:t> ثبت زيادة نشاط انزيم </a:t>
            </a:r>
            <a:r>
              <a:rPr lang="ar-SA" sz="2400" dirty="0" err="1" smtClean="0"/>
              <a:t>الكلوروفيليز</a:t>
            </a:r>
            <a:r>
              <a:rPr lang="ar-SA" sz="2400" dirty="0" smtClean="0"/>
              <a:t> والذي يحلل الكلوروفيل وبالتالي يقل </a:t>
            </a:r>
            <a:r>
              <a:rPr lang="ar-SA" sz="2400" dirty="0" err="1" smtClean="0"/>
              <a:t>تركيزه.</a:t>
            </a:r>
            <a:r>
              <a:rPr lang="ar-SA" sz="2400" dirty="0" smtClean="0"/>
              <a:t> </a:t>
            </a:r>
          </a:p>
          <a:p>
            <a:pPr algn="just" rtl="1"/>
            <a:r>
              <a:rPr lang="ar-SA" sz="2400" dirty="0" smtClean="0"/>
              <a:t>تطبق هذه المعاملة على نطاق تجاري لتساعد في تغيير لون ثمار الموز والمانجو والبرتقال من اللون الاخضر الى اللون الاصفر او البرتقالي.</a:t>
            </a:r>
          </a:p>
          <a:p>
            <a:pPr algn="just" rtl="1"/>
            <a:r>
              <a:rPr lang="ar-SA" sz="2400" dirty="0" smtClean="0"/>
              <a:t> كما ثبت ان هذه المعاملة تشجع تخليق  الاصباغ </a:t>
            </a:r>
            <a:r>
              <a:rPr lang="en-US" sz="2400" dirty="0" err="1" smtClean="0"/>
              <a:t>lycopene</a:t>
            </a:r>
            <a:r>
              <a:rPr lang="en-US" sz="2400" dirty="0" smtClean="0"/>
              <a:t>, B-carotene</a:t>
            </a:r>
            <a:r>
              <a:rPr lang="ar-SA" sz="2400" dirty="0" smtClean="0"/>
              <a:t> في ثمار الطماطم </a:t>
            </a:r>
            <a:r>
              <a:rPr lang="ar-SA" sz="2400" dirty="0" err="1" smtClean="0"/>
              <a:t>والانثوسيانين</a:t>
            </a:r>
            <a:r>
              <a:rPr lang="ar-SA" sz="2400" dirty="0" smtClean="0"/>
              <a:t> في ثمار العنب.</a:t>
            </a:r>
            <a:endParaRPr lang="ar-SA" sz="2400" dirty="0"/>
          </a:p>
        </p:txBody>
      </p:sp>
      <p:sp>
        <p:nvSpPr>
          <p:cNvPr id="4" name="عنصر نائب للمحتوى 2"/>
          <p:cNvSpPr txBox="1">
            <a:spLocks/>
          </p:cNvSpPr>
          <p:nvPr/>
        </p:nvSpPr>
        <p:spPr>
          <a:xfrm>
            <a:off x="1115616" y="3429000"/>
            <a:ext cx="7733928" cy="5668963"/>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ar-SA" sz="2400" b="1" i="0" u="sng" strike="noStrike" kern="1200" cap="none" spc="0" normalizeH="0" baseline="0" noProof="0" dirty="0" smtClean="0">
                <a:ln>
                  <a:noFill/>
                </a:ln>
                <a:solidFill>
                  <a:srgbClr val="00B050"/>
                </a:solidFill>
                <a:effectLst/>
                <a:uLnTx/>
                <a:uFillTx/>
                <a:latin typeface="+mn-lt"/>
                <a:ea typeface="+mn-ea"/>
                <a:cs typeface="+mn-cs"/>
              </a:rPr>
              <a:t>الافراز </a:t>
            </a:r>
            <a:r>
              <a:rPr kumimoji="0" lang="en-US" sz="2400" b="1" i="0" u="sng" strike="noStrike" kern="1200" cap="none" spc="0" normalizeH="0" baseline="0" noProof="0" dirty="0" smtClean="0">
                <a:ln>
                  <a:noFill/>
                </a:ln>
                <a:solidFill>
                  <a:srgbClr val="00B050"/>
                </a:solidFill>
                <a:effectLst/>
                <a:uLnTx/>
                <a:uFillTx/>
                <a:latin typeface="+mn-lt"/>
                <a:ea typeface="+mn-ea"/>
                <a:cs typeface="+mn-cs"/>
              </a:rPr>
              <a:t>Secretion</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تساعد المعاملة بالايثيلين على تشجيع الافرازات الصمغية خلال العديسات في بعض النباتات مثل الخوخ والمشمش. </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تسبب المعاملة بالايثيلين بطء اندمال الجروح في سيقان اشجار المطاط وبذلك تستمر عملية انسياب اللاتكس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latex</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مدة طويلة.</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457200"/>
            <a:ext cx="5791200" cy="762000"/>
          </a:xfrm>
        </p:spPr>
        <p:txBody>
          <a:bodyPr>
            <a:normAutofit/>
          </a:bodyPr>
          <a:lstStyle/>
          <a:p>
            <a:r>
              <a:rPr lang="en-US" sz="3200" b="1" dirty="0" smtClean="0"/>
              <a:t>Rubber tree</a:t>
            </a:r>
            <a:endParaRPr lang="ar-SA" sz="3200" b="1" dirty="0"/>
          </a:p>
        </p:txBody>
      </p:sp>
      <p:pic>
        <p:nvPicPr>
          <p:cNvPr id="4" name="Picture 4" descr="Rubber tapping"/>
          <p:cNvPicPr>
            <a:picLocks noGrp="1" noChangeAspect="1" noChangeArrowheads="1"/>
          </p:cNvPicPr>
          <p:nvPr>
            <p:ph idx="1"/>
          </p:nvPr>
        </p:nvPicPr>
        <p:blipFill>
          <a:blip r:embed="rId2" cstate="print"/>
          <a:srcRect/>
          <a:stretch>
            <a:fillRect/>
          </a:stretch>
        </p:blipFill>
        <p:spPr bwMode="auto">
          <a:xfrm>
            <a:off x="2209800" y="1234281"/>
            <a:ext cx="5105399" cy="5105399"/>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304800"/>
            <a:ext cx="7871792" cy="5821363"/>
          </a:xfrm>
        </p:spPr>
        <p:txBody>
          <a:bodyPr>
            <a:normAutofit lnSpcReduction="10000"/>
          </a:bodyPr>
          <a:lstStyle/>
          <a:p>
            <a:pPr algn="just" rtl="1">
              <a:buNone/>
            </a:pPr>
            <a:r>
              <a:rPr lang="ar-SA" sz="2800" b="1" u="sng" dirty="0" err="1" smtClean="0">
                <a:solidFill>
                  <a:srgbClr val="00B050"/>
                </a:solidFill>
              </a:rPr>
              <a:t>الايثیلین</a:t>
            </a:r>
            <a:r>
              <a:rPr lang="ar-SA" sz="2800" b="1" u="sng" dirty="0" smtClean="0">
                <a:solidFill>
                  <a:srgbClr val="00B050"/>
                </a:solidFill>
              </a:rPr>
              <a:t> و </a:t>
            </a:r>
            <a:r>
              <a:rPr lang="ar-SA" sz="2800" b="1" u="sng" dirty="0" err="1" smtClean="0">
                <a:solidFill>
                  <a:srgbClr val="00B050"/>
                </a:solidFill>
              </a:rPr>
              <a:t>تطبیقاتھ</a:t>
            </a:r>
            <a:endParaRPr lang="ar-SA" sz="2800" b="1" u="sng" dirty="0" smtClean="0">
              <a:solidFill>
                <a:srgbClr val="00B050"/>
              </a:solidFill>
            </a:endParaRPr>
          </a:p>
          <a:p>
            <a:pPr algn="just" rtl="1"/>
            <a:r>
              <a:rPr lang="ar-SA" sz="2400" dirty="0" smtClean="0"/>
              <a:t>الى عھد قریب اقتصر استعمال </a:t>
            </a:r>
            <a:r>
              <a:rPr lang="ar-SA" sz="2400" dirty="0" err="1" smtClean="0"/>
              <a:t>الأثیلین</a:t>
            </a:r>
            <a:r>
              <a:rPr lang="ar-SA" sz="2400" dirty="0" smtClean="0"/>
              <a:t> من الناحیة التطبیقیة </a:t>
            </a:r>
            <a:r>
              <a:rPr lang="ar-SA" sz="2400" b="1" dirty="0" smtClean="0">
                <a:solidFill>
                  <a:srgbClr val="00B050"/>
                </a:solidFill>
              </a:rPr>
              <a:t>كمعاملة ما بعد قطف الثمار  </a:t>
            </a:r>
            <a:r>
              <a:rPr lang="en-US" sz="2400" b="1" dirty="0" smtClean="0">
                <a:solidFill>
                  <a:srgbClr val="00B050"/>
                </a:solidFill>
              </a:rPr>
              <a:t> Post harvest treatment  </a:t>
            </a:r>
            <a:r>
              <a:rPr lang="ar-SA" sz="2400" b="1" dirty="0" smtClean="0">
                <a:solidFill>
                  <a:srgbClr val="00B050"/>
                </a:solidFill>
              </a:rPr>
              <a:t>للتحكم فى انضاج وتلوین الثمار مثل الموز والطماطم  والموالح وغیرھا.</a:t>
            </a:r>
          </a:p>
          <a:p>
            <a:pPr algn="just" rtl="1"/>
            <a:r>
              <a:rPr lang="ar-SA" sz="2400" dirty="0" smtClean="0"/>
              <a:t> ولم یحاول احد استخدام </a:t>
            </a:r>
            <a:r>
              <a:rPr lang="ar-SA" sz="2400" dirty="0" err="1" smtClean="0"/>
              <a:t>الأيثیلین</a:t>
            </a:r>
            <a:r>
              <a:rPr lang="ar-SA" sz="2400" dirty="0" smtClean="0"/>
              <a:t> كمعاملة قبل القطف او فى الحقل وذلك لصعوبة معاملة الأشجار والنباتات بالغاز </a:t>
            </a:r>
            <a:r>
              <a:rPr lang="ar-SA" sz="2400" dirty="0" err="1" smtClean="0"/>
              <a:t>الا</a:t>
            </a:r>
            <a:r>
              <a:rPr lang="ar-SA" sz="2400" dirty="0" smtClean="0"/>
              <a:t> </a:t>
            </a:r>
            <a:r>
              <a:rPr lang="ar-SA" sz="2400" dirty="0" err="1" smtClean="0"/>
              <a:t>أن </a:t>
            </a:r>
            <a:r>
              <a:rPr lang="ar-SA" sz="2400" dirty="0" smtClean="0"/>
              <a:t>ھ</a:t>
            </a:r>
            <a:r>
              <a:rPr lang="ar-SA" sz="2400" dirty="0" err="1" smtClean="0"/>
              <a:t>ذه</a:t>
            </a:r>
            <a:r>
              <a:rPr lang="ar-SA" sz="2400" dirty="0" smtClean="0"/>
              <a:t> الصعوبة قد ذللت عن طریق ایجاد بعض المواد </a:t>
            </a:r>
            <a:r>
              <a:rPr lang="ar-SA" sz="2400" dirty="0" err="1" smtClean="0"/>
              <a:t>الكمیائیة</a:t>
            </a:r>
            <a:r>
              <a:rPr lang="ar-SA" sz="2400" dirty="0" smtClean="0"/>
              <a:t> التي يدخل في تركيبها </a:t>
            </a:r>
            <a:r>
              <a:rPr lang="ar-SA" sz="2400" dirty="0" err="1" smtClean="0"/>
              <a:t>الأيثيلين</a:t>
            </a:r>
            <a:r>
              <a:rPr lang="ar-SA" sz="2400" dirty="0" smtClean="0"/>
              <a:t> والتى عند رشھا على النبات تتحلل لكى تعطى غاز </a:t>
            </a:r>
            <a:r>
              <a:rPr lang="ar-SA" sz="2400" dirty="0" err="1" smtClean="0"/>
              <a:t>الأيثلين</a:t>
            </a:r>
            <a:r>
              <a:rPr lang="ar-SA" sz="2400" dirty="0" smtClean="0"/>
              <a:t> داخل أنسجة النبات  </a:t>
            </a:r>
            <a:r>
              <a:rPr lang="ar-SA" sz="2400" dirty="0" err="1" smtClean="0"/>
              <a:t>واھم </a:t>
            </a:r>
            <a:r>
              <a:rPr lang="ar-SA" sz="2400" dirty="0" smtClean="0"/>
              <a:t>ھ</a:t>
            </a:r>
            <a:r>
              <a:rPr lang="ar-SA" sz="2400" dirty="0" err="1" smtClean="0"/>
              <a:t>ذه</a:t>
            </a:r>
            <a:r>
              <a:rPr lang="ar-SA" sz="2400" dirty="0" smtClean="0"/>
              <a:t> </a:t>
            </a:r>
            <a:r>
              <a:rPr lang="ar-SA" sz="2400" dirty="0" err="1" smtClean="0"/>
              <a:t>المركبات:</a:t>
            </a:r>
            <a:r>
              <a:rPr lang="ar-SA" sz="2400" dirty="0" smtClean="0"/>
              <a:t> </a:t>
            </a:r>
          </a:p>
          <a:p>
            <a:pPr algn="just" rtl="1">
              <a:buNone/>
            </a:pPr>
            <a:r>
              <a:rPr lang="en-US" sz="2400" dirty="0" smtClean="0"/>
              <a:t> </a:t>
            </a:r>
            <a:r>
              <a:rPr lang="en-US" sz="2400" b="1" dirty="0" err="1" smtClean="0">
                <a:solidFill>
                  <a:srgbClr val="0070C0"/>
                </a:solidFill>
              </a:rPr>
              <a:t>Ethephon</a:t>
            </a:r>
            <a:r>
              <a:rPr lang="en-US" sz="2400" b="1" dirty="0" smtClean="0">
                <a:solidFill>
                  <a:srgbClr val="0070C0"/>
                </a:solidFill>
              </a:rPr>
              <a:t>  </a:t>
            </a:r>
            <a:r>
              <a:rPr lang="ar-SA" sz="2400" b="1" dirty="0" smtClean="0">
                <a:solidFill>
                  <a:srgbClr val="0070C0"/>
                </a:solidFill>
              </a:rPr>
              <a:t>والذى عرف باسم </a:t>
            </a:r>
            <a:r>
              <a:rPr lang="en-US" sz="2400" b="1" dirty="0" err="1" smtClean="0">
                <a:solidFill>
                  <a:srgbClr val="0070C0"/>
                </a:solidFill>
              </a:rPr>
              <a:t>Ethrel</a:t>
            </a:r>
            <a:r>
              <a:rPr lang="en-US" sz="2400" b="1" dirty="0" smtClean="0">
                <a:solidFill>
                  <a:srgbClr val="0070C0"/>
                </a:solidFill>
              </a:rPr>
              <a:t> </a:t>
            </a:r>
            <a:r>
              <a:rPr lang="ar-SA" sz="2400" b="1" dirty="0" smtClean="0">
                <a:solidFill>
                  <a:srgbClr val="0070C0"/>
                </a:solidFill>
              </a:rPr>
              <a:t> وتركيبه عبارة </a:t>
            </a:r>
            <a:r>
              <a:rPr lang="ar-SA" sz="2400" b="1" dirty="0" err="1" smtClean="0">
                <a:solidFill>
                  <a:srgbClr val="0070C0"/>
                </a:solidFill>
              </a:rPr>
              <a:t>عن:</a:t>
            </a:r>
            <a:endParaRPr lang="ar-SA" sz="2400" b="1" dirty="0" smtClean="0">
              <a:solidFill>
                <a:srgbClr val="0070C0"/>
              </a:solidFill>
            </a:endParaRPr>
          </a:p>
          <a:p>
            <a:pPr algn="just" rtl="1">
              <a:buNone/>
            </a:pPr>
            <a:r>
              <a:rPr lang="ar-SA" sz="2400" b="1" dirty="0" smtClean="0">
                <a:solidFill>
                  <a:srgbClr val="C00000"/>
                </a:solidFill>
              </a:rPr>
              <a:t> </a:t>
            </a:r>
            <a:r>
              <a:rPr lang="en-US" sz="2400" b="1" dirty="0" smtClean="0"/>
              <a:t>2-chloroethyl </a:t>
            </a:r>
            <a:r>
              <a:rPr lang="en-US" sz="2400" b="1" dirty="0" err="1" smtClean="0"/>
              <a:t>phosphonic</a:t>
            </a:r>
            <a:r>
              <a:rPr lang="en-US" sz="2400" b="1" dirty="0" smtClean="0"/>
              <a:t> acid</a:t>
            </a:r>
            <a:r>
              <a:rPr lang="ar-SA" sz="2400" b="1" dirty="0" smtClean="0"/>
              <a:t> </a:t>
            </a:r>
            <a:r>
              <a:rPr lang="ar-SA" sz="2400" b="1" dirty="0" smtClean="0">
                <a:solidFill>
                  <a:srgbClr val="C00000"/>
                </a:solidFill>
              </a:rPr>
              <a:t>ومن </a:t>
            </a:r>
            <a:r>
              <a:rPr lang="ar-SA" sz="2400" b="1" dirty="0" err="1" smtClean="0">
                <a:solidFill>
                  <a:srgbClr val="C00000"/>
                </a:solidFill>
              </a:rPr>
              <a:t>خواصة:</a:t>
            </a:r>
            <a:endParaRPr lang="ar-SA" sz="2400" b="1" dirty="0" smtClean="0">
              <a:solidFill>
                <a:srgbClr val="C00000"/>
              </a:solidFill>
            </a:endParaRPr>
          </a:p>
          <a:p>
            <a:pPr algn="just" rtl="1">
              <a:buNone/>
            </a:pPr>
            <a:r>
              <a:rPr lang="ar-SA" sz="2400" b="1" dirty="0" smtClean="0">
                <a:solidFill>
                  <a:srgbClr val="C00000"/>
                </a:solidFill>
              </a:rPr>
              <a:t> انھ فى محلول ثابت في الوسط الحمضى آسھ الأیدروجین ٤ وعند تعرضھ الى وسط اقل </a:t>
            </a:r>
            <a:r>
              <a:rPr lang="ar-SA" sz="2400" b="1" dirty="0" err="1" smtClean="0">
                <a:solidFill>
                  <a:srgbClr val="C00000"/>
                </a:solidFill>
              </a:rPr>
              <a:t>حموضة </a:t>
            </a:r>
            <a:r>
              <a:rPr lang="ar-SA" sz="2400" b="1" dirty="0" smtClean="0">
                <a:solidFill>
                  <a:srgbClr val="C00000"/>
                </a:solidFill>
              </a:rPr>
              <a:t>(مثل </a:t>
            </a:r>
            <a:r>
              <a:rPr lang="ar-SA" sz="2400" b="1" dirty="0" err="1" smtClean="0">
                <a:solidFill>
                  <a:srgbClr val="C00000"/>
                </a:solidFill>
              </a:rPr>
              <a:t>ما </a:t>
            </a:r>
            <a:r>
              <a:rPr lang="ar-SA" sz="2400" b="1" dirty="0" smtClean="0">
                <a:solidFill>
                  <a:srgbClr val="C00000"/>
                </a:solidFill>
              </a:rPr>
              <a:t>ھو موجود داخل الخلایا والتي يتراوح </a:t>
            </a:r>
            <a:r>
              <a:rPr lang="en-US" sz="2400" b="1" dirty="0" smtClean="0">
                <a:solidFill>
                  <a:srgbClr val="C00000"/>
                </a:solidFill>
              </a:rPr>
              <a:t>PH </a:t>
            </a:r>
            <a:r>
              <a:rPr lang="ar-SA" sz="2400" b="1" dirty="0" smtClean="0">
                <a:solidFill>
                  <a:srgbClr val="C00000"/>
                </a:solidFill>
              </a:rPr>
              <a:t> بھا بین ٦.٥ الى 6.8 یتحلل الى غاز </a:t>
            </a:r>
            <a:r>
              <a:rPr lang="ar-SA" sz="2400" b="1" dirty="0" err="1" smtClean="0">
                <a:solidFill>
                  <a:srgbClr val="C00000"/>
                </a:solidFill>
              </a:rPr>
              <a:t>الأثیلین</a:t>
            </a:r>
            <a:r>
              <a:rPr lang="ar-SA" sz="2400" b="1" dirty="0" smtClean="0">
                <a:solidFill>
                  <a:srgbClr val="C00000"/>
                </a:solidFill>
              </a:rPr>
              <a:t> وأیون الفسفور </a:t>
            </a:r>
            <a:r>
              <a:rPr lang="ar-SA" sz="2400" b="1" dirty="0" err="1" smtClean="0">
                <a:solidFill>
                  <a:srgbClr val="C00000"/>
                </a:solidFill>
              </a:rPr>
              <a:t>والكلور</a:t>
            </a:r>
            <a:r>
              <a:rPr lang="ar-SA" sz="2400" b="1" dirty="0" smtClean="0">
                <a:solidFill>
                  <a:srgbClr val="C00000"/>
                </a:solidFill>
              </a:rPr>
              <a:t>، أي انه بعد امتصاص المركب في خلايا النبات وتكون درجة </a:t>
            </a:r>
            <a:r>
              <a:rPr lang="en-US" sz="2400" b="1" dirty="0" smtClean="0">
                <a:solidFill>
                  <a:srgbClr val="C00000"/>
                </a:solidFill>
              </a:rPr>
              <a:t>PH</a:t>
            </a:r>
            <a:r>
              <a:rPr lang="ar-SA" sz="2400" b="1" dirty="0" smtClean="0">
                <a:solidFill>
                  <a:srgbClr val="C00000"/>
                </a:solidFill>
              </a:rPr>
              <a:t> النبات اعلى من 4 يتم التفاعل ويتحرر غاز </a:t>
            </a:r>
            <a:r>
              <a:rPr lang="ar-SA" sz="2400" b="1" dirty="0" err="1" smtClean="0">
                <a:solidFill>
                  <a:srgbClr val="C00000"/>
                </a:solidFill>
              </a:rPr>
              <a:t>الايثيلين.</a:t>
            </a:r>
            <a:endParaRPr lang="ar-SA" sz="2400" b="1" dirty="0">
              <a:solidFill>
                <a:srgbClr val="C0000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1115616" y="304800"/>
            <a:ext cx="7799784" cy="5821363"/>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ar-SA" sz="3300" b="1" i="0" u="sng" strike="noStrike" kern="1200" cap="none" spc="0" normalizeH="0" baseline="0" noProof="0" dirty="0" smtClean="0">
                <a:ln>
                  <a:noFill/>
                </a:ln>
                <a:solidFill>
                  <a:srgbClr val="00B050"/>
                </a:solidFill>
                <a:effectLst/>
                <a:uLnTx/>
                <a:uFillTx/>
                <a:latin typeface="+mn-lt"/>
                <a:ea typeface="+mn-ea"/>
              </a:rPr>
              <a:t>استعمالات مركب </a:t>
            </a:r>
            <a:r>
              <a:rPr kumimoji="0" lang="en-US" sz="3300" b="1" i="0" u="sng" strike="noStrike" kern="1200" cap="none" spc="0" normalizeH="0" baseline="0" noProof="0" dirty="0" err="1" smtClean="0">
                <a:ln>
                  <a:noFill/>
                </a:ln>
                <a:solidFill>
                  <a:srgbClr val="00B050"/>
                </a:solidFill>
                <a:effectLst/>
                <a:uLnTx/>
                <a:uFillTx/>
                <a:latin typeface="+mn-lt"/>
                <a:ea typeface="+mn-ea"/>
              </a:rPr>
              <a:t>Ethrel</a:t>
            </a:r>
            <a:endParaRPr kumimoji="0" lang="ar-SA" sz="3300" b="1" i="0" u="sng" strike="noStrike" kern="1200" cap="none" spc="0" normalizeH="0" baseline="0" noProof="0" dirty="0" smtClean="0">
              <a:ln>
                <a:noFill/>
              </a:ln>
              <a:solidFill>
                <a:srgbClr val="00B050"/>
              </a:solidFill>
              <a:effectLst/>
              <a:uLnTx/>
              <a:uFillTx/>
              <a:latin typeface="+mn-lt"/>
              <a:ea typeface="+mn-ea"/>
            </a:endParaRP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err="1" smtClean="0">
                <a:ln>
                  <a:noFill/>
                </a:ln>
                <a:solidFill>
                  <a:schemeClr val="tx1"/>
                </a:solidFill>
                <a:effectLst/>
                <a:uLnTx/>
                <a:uFillTx/>
                <a:latin typeface="+mn-lt"/>
                <a:ea typeface="+mn-ea"/>
              </a:rPr>
              <a:t>لتس</a:t>
            </a:r>
            <a:r>
              <a:rPr kumimoji="0" lang="ar-SA" sz="2800" b="0" i="0" u="none" strike="noStrike" kern="1200" cap="none" spc="0" normalizeH="0" baseline="0" noProof="0" dirty="0" smtClean="0">
                <a:ln>
                  <a:noFill/>
                </a:ln>
                <a:solidFill>
                  <a:schemeClr val="tx1"/>
                </a:solidFill>
                <a:effectLst/>
                <a:uLnTx/>
                <a:uFillTx/>
                <a:latin typeface="+mn-lt"/>
                <a:ea typeface="+mn-ea"/>
              </a:rPr>
              <a:t>ھیل جمع المحاصیل مثل القطن وثمار الفاكھة والتحكم فى انضاج الثمار</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rPr>
              <a:t>لتكوين ثمار متجانسة من حيث اللون وتجانس وتوحيد موعد النضج وبذلك تسهل عملية الجمع الالي في وقت واحد</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rPr>
              <a:t>لزیادة محصول المطاط فى أشجار المطاط حيث انه عند جرح الأشجار لأخذ سائل المطاط فانه يحدث التئام للجرح بسرعة كبيرة فنحتاج لعمل جروح اخرى،  ولكن وجد ان المعاملة </a:t>
            </a:r>
            <a:r>
              <a:rPr kumimoji="0" lang="ar-SA" sz="2800" b="0" i="0" u="none" strike="noStrike" kern="1200" cap="none" spc="0" normalizeH="0" baseline="0" noProof="0" dirty="0" err="1" smtClean="0">
                <a:ln>
                  <a:noFill/>
                </a:ln>
                <a:solidFill>
                  <a:schemeClr val="tx1"/>
                </a:solidFill>
                <a:effectLst/>
                <a:uLnTx/>
                <a:uFillTx/>
                <a:latin typeface="+mn-lt"/>
                <a:ea typeface="+mn-ea"/>
              </a:rPr>
              <a:t>بـ</a:t>
            </a:r>
            <a:r>
              <a:rPr kumimoji="0" lang="en-US" sz="2800" b="0" i="0" u="none" strike="noStrike" kern="1200" cap="none" spc="0" normalizeH="0" baseline="0" noProof="0" dirty="0" err="1" smtClean="0">
                <a:ln>
                  <a:noFill/>
                </a:ln>
                <a:solidFill>
                  <a:schemeClr val="tx1"/>
                </a:solidFill>
                <a:effectLst/>
                <a:uLnTx/>
                <a:uFillTx/>
                <a:latin typeface="+mn-lt"/>
                <a:ea typeface="+mn-ea"/>
              </a:rPr>
              <a:t>ethrel</a:t>
            </a:r>
            <a:r>
              <a:rPr kumimoji="0" lang="ar-SA" sz="2800" b="0" i="0" u="none" strike="noStrike" kern="1200" cap="none" spc="0" normalizeH="0" baseline="0" noProof="0" dirty="0" smtClean="0">
                <a:ln>
                  <a:noFill/>
                </a:ln>
                <a:solidFill>
                  <a:schemeClr val="tx1"/>
                </a:solidFill>
                <a:effectLst/>
                <a:uLnTx/>
                <a:uFillTx/>
                <a:latin typeface="+mn-lt"/>
                <a:ea typeface="+mn-ea"/>
              </a:rPr>
              <a:t> تؤخر من حدوث عملية الالتئام ولذلك </a:t>
            </a:r>
            <a:r>
              <a:rPr kumimoji="0" lang="ar-SA" sz="2800" b="0" i="0" u="none" strike="noStrike" kern="1200" cap="none" spc="0" normalizeH="0" baseline="0" noProof="0" dirty="0" err="1" smtClean="0">
                <a:ln>
                  <a:noFill/>
                </a:ln>
                <a:solidFill>
                  <a:schemeClr val="tx1"/>
                </a:solidFill>
                <a:effectLst/>
                <a:uLnTx/>
                <a:uFillTx/>
                <a:latin typeface="+mn-lt"/>
                <a:ea typeface="+mn-ea"/>
              </a:rPr>
              <a:t>فانها</a:t>
            </a:r>
            <a:r>
              <a:rPr kumimoji="0" lang="ar-SA" sz="2800" b="0" i="0" u="none" strike="noStrike" kern="1200" cap="none" spc="0" normalizeH="0" baseline="0" noProof="0" dirty="0" smtClean="0">
                <a:ln>
                  <a:noFill/>
                </a:ln>
                <a:solidFill>
                  <a:schemeClr val="tx1"/>
                </a:solidFill>
                <a:effectLst/>
                <a:uLnTx/>
                <a:uFillTx/>
                <a:latin typeface="+mn-lt"/>
                <a:ea typeface="+mn-ea"/>
              </a:rPr>
              <a:t> تنتج سائل المطاط بكمية اكبر وجروح </a:t>
            </a:r>
            <a:r>
              <a:rPr kumimoji="0" lang="ar-SA" sz="2800" b="0" i="0" u="none" strike="noStrike" kern="1200" cap="none" spc="0" normalizeH="0" baseline="0" noProof="0" dirty="0" err="1" smtClean="0">
                <a:ln>
                  <a:noFill/>
                </a:ln>
                <a:solidFill>
                  <a:schemeClr val="tx1"/>
                </a:solidFill>
                <a:effectLst/>
                <a:uLnTx/>
                <a:uFillTx/>
                <a:latin typeface="+mn-lt"/>
                <a:ea typeface="+mn-ea"/>
              </a:rPr>
              <a:t>اقل.</a:t>
            </a:r>
            <a:r>
              <a:rPr kumimoji="0" lang="ar-SA" sz="2800" b="0" i="0" u="none" strike="noStrike" kern="1200" cap="none" spc="0" normalizeH="0" baseline="0" noProof="0" dirty="0" smtClean="0">
                <a:ln>
                  <a:noFill/>
                </a:ln>
                <a:solidFill>
                  <a:schemeClr val="tx1"/>
                </a:solidFill>
                <a:effectLst/>
                <a:uLnTx/>
                <a:uFillTx/>
                <a:latin typeface="+mn-lt"/>
                <a:ea typeface="+mn-ea"/>
              </a:rPr>
              <a:t> </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ar-SA" sz="2800" b="0" i="0" u="none" strike="noStrike" kern="1200" cap="none" spc="0" normalizeH="0" baseline="0" noProof="0" dirty="0" smtClean="0">
              <a:ln>
                <a:noFill/>
              </a:ln>
              <a:solidFill>
                <a:schemeClr val="tx1"/>
              </a:solidFill>
              <a:effectLst/>
              <a:uLnTx/>
              <a:uFillTx/>
              <a:latin typeface="+mn-lt"/>
              <a:ea typeface="+mn-ea"/>
            </a:endParaRP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endParaRPr kumimoji="0" lang="ar-SA" sz="3600" b="0" i="0" u="none" strike="noStrike" kern="1200" cap="none" spc="0" normalizeH="0" baseline="0" noProof="0" dirty="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304800"/>
            <a:ext cx="7647384" cy="5821363"/>
          </a:xfrm>
        </p:spPr>
        <p:txBody>
          <a:bodyPr>
            <a:normAutofit fontScale="85000" lnSpcReduction="20000"/>
          </a:bodyPr>
          <a:lstStyle/>
          <a:p>
            <a:pPr algn="just" rtl="1">
              <a:buNone/>
            </a:pPr>
            <a:r>
              <a:rPr lang="ar-SA" b="1" dirty="0" smtClean="0"/>
              <a:t>غاز </a:t>
            </a:r>
            <a:r>
              <a:rPr lang="ar-SA" b="1" dirty="0" err="1" smtClean="0"/>
              <a:t>الأيثيلين</a:t>
            </a:r>
            <a:r>
              <a:rPr lang="ar-SA" b="1" dirty="0" smtClean="0"/>
              <a:t> </a:t>
            </a:r>
            <a:r>
              <a:rPr lang="en-US" b="1" dirty="0" smtClean="0"/>
              <a:t>Ethylene</a:t>
            </a:r>
            <a:endParaRPr lang="ar-SA" b="1" dirty="0" smtClean="0"/>
          </a:p>
          <a:p>
            <a:pPr algn="just" rtl="1"/>
            <a:r>
              <a:rPr lang="ar-SA" dirty="0" smtClean="0"/>
              <a:t>يعد اقدم منظم نمو ولكن تم التحقق من اهميته كمنظم نمو حديثا نسبيا عام 1962، ولعل من الأسباب التى أدت الى تأخیر اكتشافھ كونھ غازا متطایرا یؤثر فسیولوجیا بتركیزات ضئیلة للغایة ویرجع الفضل فى اكتشافھ الى تطویر جھ</a:t>
            </a:r>
            <a:r>
              <a:rPr lang="ar-SA" dirty="0" err="1" smtClean="0"/>
              <a:t>از</a:t>
            </a:r>
            <a:r>
              <a:rPr lang="ar-SA" dirty="0" smtClean="0"/>
              <a:t> الفصل </a:t>
            </a:r>
            <a:r>
              <a:rPr lang="ar-SA" dirty="0" err="1" smtClean="0"/>
              <a:t>الكروماتوجرافي</a:t>
            </a:r>
            <a:r>
              <a:rPr lang="ar-SA" dirty="0" smtClean="0"/>
              <a:t> </a:t>
            </a:r>
            <a:r>
              <a:rPr lang="en-US" dirty="0" smtClean="0"/>
              <a:t>Gas- Liquid chromatography  </a:t>
            </a:r>
          </a:p>
          <a:p>
            <a:pPr algn="just" rtl="1"/>
            <a:r>
              <a:rPr lang="ar-SA" dirty="0" smtClean="0"/>
              <a:t>وبداية التعرف على اهمية </a:t>
            </a:r>
            <a:r>
              <a:rPr lang="ar-SA" dirty="0" err="1" smtClean="0"/>
              <a:t>الايثلين</a:t>
            </a:r>
            <a:r>
              <a:rPr lang="ar-SA" dirty="0" smtClean="0"/>
              <a:t> ما لاحظه العالم الالماني </a:t>
            </a:r>
            <a:r>
              <a:rPr lang="en-US" dirty="0" err="1" smtClean="0"/>
              <a:t>Girardin</a:t>
            </a:r>
            <a:r>
              <a:rPr lang="ar-SA" dirty="0" smtClean="0"/>
              <a:t> سنة </a:t>
            </a:r>
            <a:r>
              <a:rPr lang="ar-SA" dirty="0" err="1" smtClean="0"/>
              <a:t>1864في</a:t>
            </a:r>
            <a:r>
              <a:rPr lang="ar-SA" dirty="0" smtClean="0"/>
              <a:t> برلين حيث ان تسرب غاز الانارة </a:t>
            </a:r>
            <a:r>
              <a:rPr lang="en-US" dirty="0" smtClean="0"/>
              <a:t>Illuminating gas</a:t>
            </a:r>
            <a:r>
              <a:rPr lang="ar-SA" dirty="0" smtClean="0"/>
              <a:t> وهو يحتوي على كمية قليلة من </a:t>
            </a:r>
            <a:r>
              <a:rPr lang="ar-SA" dirty="0" err="1" smtClean="0"/>
              <a:t>الأيثلين</a:t>
            </a:r>
            <a:r>
              <a:rPr lang="ar-SA" dirty="0" smtClean="0"/>
              <a:t> يسبب ضرر للأشجار المزروعة على جانبي </a:t>
            </a:r>
            <a:r>
              <a:rPr lang="ar-SA" dirty="0" err="1" smtClean="0"/>
              <a:t>الطريق.</a:t>
            </a:r>
            <a:r>
              <a:rPr lang="ar-SA" dirty="0" smtClean="0"/>
              <a:t> </a:t>
            </a:r>
          </a:p>
          <a:p>
            <a:pPr algn="just" rtl="1"/>
            <a:r>
              <a:rPr lang="ar-SA" dirty="0" smtClean="0"/>
              <a:t>وبعد ذلك اثبت ان غاز </a:t>
            </a:r>
            <a:r>
              <a:rPr lang="ar-SA" dirty="0" err="1" smtClean="0"/>
              <a:t>الايثلين</a:t>
            </a:r>
            <a:r>
              <a:rPr lang="ar-SA" dirty="0" smtClean="0"/>
              <a:t> يؤثر على انتحاء الجذور ويغير من اتجاهها في </a:t>
            </a:r>
            <a:r>
              <a:rPr lang="ar-SA" dirty="0" err="1" smtClean="0"/>
              <a:t>البسلة.</a:t>
            </a:r>
            <a:r>
              <a:rPr lang="ar-SA" dirty="0" smtClean="0"/>
              <a:t> كما انه یسبب سرعة نضج ثمار الليمون بعد جمعها، ايضا یسرع من انضاج ثمار التفاح.</a:t>
            </a:r>
          </a:p>
          <a:p>
            <a:pPr algn="just" rtl="1"/>
            <a:r>
              <a:rPr lang="ar-SA" dirty="0" smtClean="0"/>
              <a:t> اثبت </a:t>
            </a:r>
            <a:r>
              <a:rPr lang="en-US" dirty="0" smtClean="0"/>
              <a:t>Burg</a:t>
            </a:r>
            <a:r>
              <a:rPr lang="ar-SA" dirty="0" smtClean="0"/>
              <a:t> و </a:t>
            </a:r>
            <a:r>
              <a:rPr lang="en-US" dirty="0" err="1" smtClean="0"/>
              <a:t>Thimann</a:t>
            </a:r>
            <a:r>
              <a:rPr lang="ar-SA" dirty="0" smtClean="0"/>
              <a:t> عام 1960 ان </a:t>
            </a:r>
            <a:r>
              <a:rPr lang="ar-SA" dirty="0" err="1" smtClean="0"/>
              <a:t>الايثلين</a:t>
            </a:r>
            <a:r>
              <a:rPr lang="ar-SA" dirty="0" smtClean="0"/>
              <a:t> يوجد طبيعي في اجزاء النبات </a:t>
            </a:r>
            <a:r>
              <a:rPr lang="ar-SA" dirty="0" err="1" smtClean="0"/>
              <a:t>المختلفة.</a:t>
            </a:r>
            <a:r>
              <a:rPr lang="ar-SA" dirty="0" smtClean="0"/>
              <a:t> وعام 1969 اعترف </a:t>
            </a:r>
            <a:r>
              <a:rPr lang="ar-SA" dirty="0" err="1" smtClean="0"/>
              <a:t>به</a:t>
            </a:r>
            <a:r>
              <a:rPr lang="ar-SA" dirty="0" smtClean="0"/>
              <a:t> كهرمون نباتي.</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304800"/>
            <a:ext cx="7871792" cy="5821363"/>
          </a:xfrm>
        </p:spPr>
        <p:txBody>
          <a:bodyPr>
            <a:normAutofit/>
          </a:bodyPr>
          <a:lstStyle/>
          <a:p>
            <a:pPr algn="r" rtl="1">
              <a:buNone/>
            </a:pPr>
            <a:r>
              <a:rPr lang="en-US" b="1" u="sng" dirty="0" smtClean="0">
                <a:solidFill>
                  <a:srgbClr val="FF0000"/>
                </a:solidFill>
              </a:rPr>
              <a:t>Ethylene Biosynthesis </a:t>
            </a:r>
            <a:r>
              <a:rPr lang="ar-SA" b="1" u="sng" dirty="0" smtClean="0">
                <a:solidFill>
                  <a:srgbClr val="FF0000"/>
                </a:solidFill>
              </a:rPr>
              <a:t>التخلیق الحیوى </a:t>
            </a:r>
            <a:r>
              <a:rPr lang="ar-SA" b="1" u="sng" dirty="0" err="1" smtClean="0">
                <a:solidFill>
                  <a:srgbClr val="FF0000"/>
                </a:solidFill>
              </a:rPr>
              <a:t>للأيثيلين</a:t>
            </a:r>
            <a:endParaRPr lang="ar-SA" b="1" u="sng" dirty="0" smtClean="0">
              <a:solidFill>
                <a:srgbClr val="FF0000"/>
              </a:solidFill>
            </a:endParaRPr>
          </a:p>
          <a:p>
            <a:pPr algn="just" rtl="1"/>
            <a:r>
              <a:rPr lang="ar-SA" dirty="0" smtClean="0"/>
              <a:t>وجد </a:t>
            </a:r>
            <a:r>
              <a:rPr lang="ar-SA" dirty="0" err="1" smtClean="0"/>
              <a:t>ان </a:t>
            </a:r>
            <a:r>
              <a:rPr lang="ar-SA" dirty="0" smtClean="0"/>
              <a:t>ھ</a:t>
            </a:r>
            <a:r>
              <a:rPr lang="ar-SA" dirty="0" err="1" smtClean="0"/>
              <a:t>ناك</a:t>
            </a:r>
            <a:r>
              <a:rPr lang="ar-SA" dirty="0" smtClean="0"/>
              <a:t> عدد من المركبات الموجودة اصلا فى النبات یمكنھا ان تكون مادة بادئة او وسیطة </a:t>
            </a:r>
            <a:r>
              <a:rPr lang="en-US" dirty="0" smtClean="0"/>
              <a:t>Precursors or Intermediates </a:t>
            </a:r>
            <a:r>
              <a:rPr lang="ar-SA" dirty="0" smtClean="0"/>
              <a:t>لعملیة انتاج </a:t>
            </a:r>
            <a:r>
              <a:rPr lang="ar-SA" dirty="0" err="1" smtClean="0"/>
              <a:t>الأثیلین</a:t>
            </a:r>
            <a:r>
              <a:rPr lang="ar-SA" dirty="0" smtClean="0"/>
              <a:t> من الحمض </a:t>
            </a:r>
            <a:r>
              <a:rPr lang="ar-SA" dirty="0" err="1" smtClean="0"/>
              <a:t>الاميني</a:t>
            </a:r>
            <a:r>
              <a:rPr lang="ar-SA" dirty="0" smtClean="0"/>
              <a:t> </a:t>
            </a:r>
            <a:r>
              <a:rPr lang="ar-SA" dirty="0" err="1" smtClean="0"/>
              <a:t>المیثيونین</a:t>
            </a:r>
            <a:r>
              <a:rPr lang="ar-SA" dirty="0" smtClean="0"/>
              <a:t> او حمض </a:t>
            </a:r>
            <a:r>
              <a:rPr lang="ar-SA" dirty="0" err="1" smtClean="0"/>
              <a:t>اللینولینك.</a:t>
            </a:r>
            <a:endParaRPr lang="ar-SA" dirty="0" smtClean="0"/>
          </a:p>
          <a:p>
            <a:pPr algn="just" rtl="1"/>
            <a:endParaRPr lang="ar-SA" b="1" dirty="0" smtClean="0"/>
          </a:p>
        </p:txBody>
      </p:sp>
      <p:pic>
        <p:nvPicPr>
          <p:cNvPr id="4" name="Picture 2"/>
          <p:cNvPicPr>
            <a:picLocks noChangeAspect="1" noChangeArrowheads="1"/>
          </p:cNvPicPr>
          <p:nvPr/>
        </p:nvPicPr>
        <p:blipFill>
          <a:blip r:embed="rId2" cstate="print"/>
          <a:srcRect/>
          <a:stretch>
            <a:fillRect/>
          </a:stretch>
        </p:blipFill>
        <p:spPr bwMode="auto">
          <a:xfrm>
            <a:off x="2555776" y="2794828"/>
            <a:ext cx="3312368" cy="4063172"/>
          </a:xfrm>
          <a:prstGeom prst="rect">
            <a:avLst/>
          </a:prstGeom>
          <a:noFill/>
          <a:ln w="9525">
            <a:noFill/>
            <a:miter lim="800000"/>
            <a:headEnd/>
            <a:tailEnd/>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304800"/>
            <a:ext cx="7723584" cy="5821363"/>
          </a:xfrm>
        </p:spPr>
        <p:txBody>
          <a:bodyPr/>
          <a:lstStyle/>
          <a:p>
            <a:pPr algn="just" rtl="1">
              <a:buNone/>
            </a:pPr>
            <a:r>
              <a:rPr lang="ar-SA" sz="2800" b="1" u="sng" dirty="0" smtClean="0">
                <a:solidFill>
                  <a:srgbClr val="00B050"/>
                </a:solidFill>
              </a:rPr>
              <a:t>اماكن وجود </a:t>
            </a:r>
            <a:r>
              <a:rPr lang="ar-SA" sz="2800" b="1" u="sng" dirty="0" err="1" smtClean="0">
                <a:solidFill>
                  <a:srgbClr val="00B050"/>
                </a:solidFill>
              </a:rPr>
              <a:t>الاثيلين</a:t>
            </a:r>
            <a:r>
              <a:rPr lang="ar-SA" sz="2800" b="1" u="sng" dirty="0" smtClean="0">
                <a:solidFill>
                  <a:srgbClr val="00B050"/>
                </a:solidFill>
              </a:rPr>
              <a:t> في النبات</a:t>
            </a:r>
          </a:p>
          <a:p>
            <a:pPr algn="just" rtl="1"/>
            <a:r>
              <a:rPr lang="ar-SA" sz="2400" dirty="0" smtClean="0"/>
              <a:t>ينتج </a:t>
            </a:r>
            <a:r>
              <a:rPr lang="ar-SA" sz="2400" dirty="0" err="1" smtClean="0"/>
              <a:t>الاثيلين</a:t>
            </a:r>
            <a:r>
              <a:rPr lang="ar-SA" sz="2400" dirty="0" smtClean="0"/>
              <a:t> بكثرة في مناطق العقد </a:t>
            </a:r>
            <a:r>
              <a:rPr lang="en-US" sz="2400" dirty="0" smtClean="0"/>
              <a:t>nodes</a:t>
            </a:r>
            <a:r>
              <a:rPr lang="ar-SA" sz="2400" dirty="0" smtClean="0"/>
              <a:t> والأنسجة </a:t>
            </a:r>
            <a:r>
              <a:rPr lang="ar-SA" sz="2400" dirty="0" err="1" smtClean="0"/>
              <a:t>المرستيمية.</a:t>
            </a:r>
            <a:r>
              <a:rPr lang="ar-SA" sz="2400" dirty="0" smtClean="0"/>
              <a:t> امكن اثبات ذلك في </a:t>
            </a:r>
            <a:r>
              <a:rPr lang="ar-SA" sz="2400" dirty="0" err="1" smtClean="0"/>
              <a:t>بادرات</a:t>
            </a:r>
            <a:r>
              <a:rPr lang="ar-SA" sz="2400" dirty="0" smtClean="0"/>
              <a:t> البسلة الشاحبة </a:t>
            </a:r>
            <a:r>
              <a:rPr lang="en-US" sz="2400" dirty="0" smtClean="0"/>
              <a:t>etiolated</a:t>
            </a:r>
            <a:r>
              <a:rPr lang="ar-SA" sz="2400" dirty="0" err="1" smtClean="0"/>
              <a:t>.</a:t>
            </a:r>
            <a:r>
              <a:rPr lang="ar-SA" sz="2400" dirty="0" smtClean="0"/>
              <a:t> </a:t>
            </a:r>
          </a:p>
          <a:p>
            <a:pPr algn="just" rtl="1"/>
            <a:r>
              <a:rPr lang="ar-SA" sz="2400" dirty="0" smtClean="0"/>
              <a:t>يكون عالي التركيز في البراعم الساكنة لنبات التفاح ويقل التركيز عند نمو البرعم، كما يكون التركيز عال في الاوراق </a:t>
            </a:r>
            <a:r>
              <a:rPr lang="ar-SA" sz="2400" dirty="0" err="1" smtClean="0"/>
              <a:t>والازهار</a:t>
            </a:r>
            <a:r>
              <a:rPr lang="ar-SA" sz="2400" dirty="0" smtClean="0"/>
              <a:t> البادئة في مرحلة </a:t>
            </a:r>
            <a:r>
              <a:rPr lang="ar-SA" sz="2400" dirty="0" err="1" smtClean="0"/>
              <a:t>الشيخوخة.</a:t>
            </a:r>
            <a:r>
              <a:rPr lang="ar-SA" sz="2400" dirty="0" smtClean="0"/>
              <a:t> </a:t>
            </a:r>
          </a:p>
          <a:p>
            <a:pPr algn="just" rtl="1"/>
            <a:r>
              <a:rPr lang="ar-SA" sz="2400" dirty="0" smtClean="0"/>
              <a:t>ينتج </a:t>
            </a:r>
            <a:r>
              <a:rPr lang="ar-SA" sz="2400" dirty="0" err="1" smtClean="0"/>
              <a:t>الاثيلين</a:t>
            </a:r>
            <a:r>
              <a:rPr lang="ar-SA" sz="2400" dirty="0" smtClean="0"/>
              <a:t> بتركيزات عالية عند مرحلة البلوغ </a:t>
            </a:r>
            <a:r>
              <a:rPr lang="en-US" sz="2400" dirty="0" smtClean="0"/>
              <a:t>maturity</a:t>
            </a:r>
            <a:r>
              <a:rPr lang="ar-SA" sz="2400" dirty="0" smtClean="0"/>
              <a:t> ومرحلة النضج </a:t>
            </a:r>
            <a:r>
              <a:rPr lang="en-US" sz="2400" dirty="0" smtClean="0"/>
              <a:t>ripening</a:t>
            </a:r>
            <a:r>
              <a:rPr lang="ar-SA" sz="2400" dirty="0" smtClean="0"/>
              <a:t> في الثمار.</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304800"/>
            <a:ext cx="7651576" cy="5821363"/>
          </a:xfrm>
        </p:spPr>
        <p:txBody>
          <a:bodyPr>
            <a:normAutofit/>
          </a:bodyPr>
          <a:lstStyle/>
          <a:p>
            <a:pPr algn="just" rtl="1">
              <a:buNone/>
            </a:pPr>
            <a:r>
              <a:rPr lang="ar-SA" b="1" u="sng" dirty="0" smtClean="0">
                <a:solidFill>
                  <a:srgbClr val="FF0000"/>
                </a:solidFill>
              </a:rPr>
              <a:t>بعض مصادر </a:t>
            </a:r>
            <a:r>
              <a:rPr lang="ar-SA" b="1" u="sng" dirty="0" err="1" smtClean="0">
                <a:solidFill>
                  <a:srgbClr val="FF0000"/>
                </a:solidFill>
              </a:rPr>
              <a:t>الاثيلين</a:t>
            </a:r>
            <a:endParaRPr lang="ar-SA" b="1" u="sng" dirty="0" smtClean="0">
              <a:solidFill>
                <a:srgbClr val="FF0000"/>
              </a:solidFill>
            </a:endParaRPr>
          </a:p>
          <a:p>
            <a:pPr algn="just" rtl="1"/>
            <a:r>
              <a:rPr lang="ar-SA" sz="2400" dirty="0" smtClean="0"/>
              <a:t>النباتات: الغالبية العظمى تنتج اثناء </a:t>
            </a:r>
            <a:r>
              <a:rPr lang="ar-SA" sz="2400" dirty="0" err="1" smtClean="0"/>
              <a:t>قيامها</a:t>
            </a:r>
            <a:r>
              <a:rPr lang="ar-SA" sz="2400" dirty="0" smtClean="0"/>
              <a:t> بتفاعلاتها </a:t>
            </a:r>
            <a:r>
              <a:rPr lang="ar-SA" sz="2400" dirty="0" err="1" smtClean="0"/>
              <a:t>الكيموحيوية</a:t>
            </a:r>
            <a:r>
              <a:rPr lang="ar-SA" sz="2400" dirty="0" smtClean="0"/>
              <a:t> غاز </a:t>
            </a:r>
            <a:r>
              <a:rPr lang="ar-SA" sz="2400" dirty="0" err="1" smtClean="0"/>
              <a:t>الاثيلين</a:t>
            </a:r>
            <a:endParaRPr lang="ar-SA" sz="2400" dirty="0" smtClean="0"/>
          </a:p>
          <a:p>
            <a:pPr algn="just" rtl="1"/>
            <a:r>
              <a:rPr lang="ar-SA" sz="2400" dirty="0" smtClean="0"/>
              <a:t>جروح النباتات واحتكاك النباتات </a:t>
            </a:r>
            <a:r>
              <a:rPr lang="ar-SA" sz="2400" dirty="0" err="1" smtClean="0"/>
              <a:t>بالاجزاء</a:t>
            </a:r>
            <a:r>
              <a:rPr lang="ar-SA" sz="2400" dirty="0" smtClean="0"/>
              <a:t> الصلبة وعند قطع اجزاء النبات ينتج عنه في العادة غاز </a:t>
            </a:r>
            <a:r>
              <a:rPr lang="ar-SA" sz="2400" dirty="0" err="1" smtClean="0"/>
              <a:t>الاثيلين.</a:t>
            </a:r>
            <a:r>
              <a:rPr lang="ar-SA" sz="2400" dirty="0" smtClean="0"/>
              <a:t> كما ان اضرار التلوث على النبات </a:t>
            </a:r>
            <a:r>
              <a:rPr lang="ar-SA" sz="2400" dirty="0" err="1" smtClean="0"/>
              <a:t>واضرار</a:t>
            </a:r>
            <a:r>
              <a:rPr lang="ar-SA" sz="2400" dirty="0" smtClean="0"/>
              <a:t> مبيدات الحشائش يمكن ان ينتج عنها غاز </a:t>
            </a:r>
            <a:r>
              <a:rPr lang="ar-SA" sz="2400" dirty="0" err="1" smtClean="0"/>
              <a:t>الاثيلين.</a:t>
            </a:r>
            <a:r>
              <a:rPr lang="ar-SA" sz="2400" dirty="0" smtClean="0"/>
              <a:t> </a:t>
            </a:r>
          </a:p>
          <a:p>
            <a:pPr algn="just" rtl="1"/>
            <a:r>
              <a:rPr lang="ar-SA" sz="2400" dirty="0" smtClean="0"/>
              <a:t>عند انبات البذور ففي كثير من الحالات ينتج غاز </a:t>
            </a:r>
            <a:r>
              <a:rPr lang="ar-SA" sz="2400" dirty="0" err="1" smtClean="0"/>
              <a:t>الاثيلين</a:t>
            </a:r>
            <a:endParaRPr lang="ar-SA" sz="2400" dirty="0" smtClean="0"/>
          </a:p>
          <a:p>
            <a:pPr algn="just" rtl="1"/>
            <a:r>
              <a:rPr lang="ar-SA" sz="2400" dirty="0" smtClean="0"/>
              <a:t>عند جمع النباتات وحرقها فان ناتج الاحتراق وفي الادخنة المتصاعدة تحتوي على نسبة من هذا الغاز</a:t>
            </a:r>
          </a:p>
          <a:p>
            <a:pPr algn="just" rtl="1"/>
            <a:r>
              <a:rPr lang="ar-SA" sz="2400" dirty="0" smtClean="0"/>
              <a:t>الكائنات الحية الدقيقة في التربة مثل البكتريا والفطر يمكن ان تنتج غاز </a:t>
            </a:r>
            <a:r>
              <a:rPr lang="ar-SA" sz="2400" dirty="0" err="1" smtClean="0"/>
              <a:t>الاثيلين</a:t>
            </a:r>
            <a:endParaRPr lang="ar-SA" sz="2400" dirty="0" smtClean="0"/>
          </a:p>
          <a:p>
            <a:pPr algn="just" rtl="1"/>
            <a:r>
              <a:rPr lang="ar-SA" sz="2400" dirty="0" smtClean="0"/>
              <a:t>ينتج من مزارع الانسجة </a:t>
            </a:r>
            <a:r>
              <a:rPr lang="ar-SA" sz="2400" dirty="0" err="1" smtClean="0"/>
              <a:t>اثيلين</a:t>
            </a:r>
            <a:r>
              <a:rPr lang="ar-SA" sz="2400" dirty="0" smtClean="0"/>
              <a:t> عادة وقد يسبب ذلك تثبيط للنمو حيث ان الحيز مغلق </a:t>
            </a:r>
            <a:r>
              <a:rPr lang="ar-SA" sz="2400" dirty="0" err="1" smtClean="0"/>
              <a:t>ولايسمح</a:t>
            </a:r>
            <a:r>
              <a:rPr lang="ar-SA" sz="2400" dirty="0" smtClean="0"/>
              <a:t> بخروج </a:t>
            </a:r>
            <a:r>
              <a:rPr lang="ar-SA" sz="2400" dirty="0" err="1" smtClean="0"/>
              <a:t>الاثيلين</a:t>
            </a:r>
            <a:r>
              <a:rPr lang="ar-SA" sz="2400" dirty="0" smtClean="0"/>
              <a:t> الى الجو الخارجي.</a:t>
            </a:r>
            <a:endParaRPr lang="ar-SA" sz="2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304800"/>
            <a:ext cx="7795592" cy="5821363"/>
          </a:xfrm>
        </p:spPr>
        <p:txBody>
          <a:bodyPr/>
          <a:lstStyle/>
          <a:p>
            <a:pPr algn="just" rtl="1">
              <a:buNone/>
            </a:pPr>
            <a:r>
              <a:rPr lang="ar-SA" b="1" u="sng" dirty="0" smtClean="0">
                <a:solidFill>
                  <a:srgbClr val="FF0000"/>
                </a:solidFill>
              </a:rPr>
              <a:t>انتقال </a:t>
            </a:r>
            <a:r>
              <a:rPr lang="ar-SA" b="1" u="sng" dirty="0" err="1" smtClean="0">
                <a:solidFill>
                  <a:srgbClr val="FF0000"/>
                </a:solidFill>
              </a:rPr>
              <a:t>الاثيلين</a:t>
            </a:r>
            <a:endParaRPr lang="ar-SA" b="1" u="sng" dirty="0" smtClean="0">
              <a:solidFill>
                <a:srgbClr val="FF0000"/>
              </a:solidFill>
            </a:endParaRPr>
          </a:p>
          <a:p>
            <a:pPr algn="just" rtl="1"/>
            <a:r>
              <a:rPr lang="ar-SA" sz="2800" dirty="0" smtClean="0"/>
              <a:t>نظرا لأنه عبارة عن هرمون في حالة غازية وهو الهرمون الوحيد الموجود في حالة غازية وهو ذو وزن </a:t>
            </a:r>
            <a:r>
              <a:rPr lang="ar-SA" sz="2800" dirty="0" err="1" smtClean="0"/>
              <a:t>حزيئي</a:t>
            </a:r>
            <a:r>
              <a:rPr lang="ar-SA" sz="2800" dirty="0" smtClean="0"/>
              <a:t> صغير وحجم صغير فانه ينتقل في داخل النبات بسهولة وحرية ومما يزيد سرعة انتقاله وتخلله لأنسجة النبات انه قابل للذوبان في الماء وعلاوة على ذلك فانه قابل للذوبان بدرجة اكبر في </a:t>
            </a:r>
            <a:r>
              <a:rPr lang="ar-SA" sz="2800" dirty="0" err="1" smtClean="0"/>
              <a:t>الدهون.</a:t>
            </a:r>
            <a:r>
              <a:rPr lang="ar-SA" sz="2800" dirty="0" smtClean="0"/>
              <a:t> </a:t>
            </a:r>
          </a:p>
          <a:p>
            <a:pPr algn="just" rtl="1"/>
            <a:r>
              <a:rPr lang="ar-SA" sz="2800" dirty="0" smtClean="0"/>
              <a:t>فينتقل بواسطة الماء المنتشر ايضا يمكن ان يتخلل الخلايا ويخترقها بسهولة فيخترق الغشاء البلازمي للخلية لقابليته للذوبان في الدهون.</a:t>
            </a:r>
            <a:endParaRPr lang="ar-SA" sz="2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304800"/>
            <a:ext cx="7795592" cy="5821363"/>
          </a:xfrm>
        </p:spPr>
        <p:txBody>
          <a:bodyPr>
            <a:normAutofit/>
          </a:bodyPr>
          <a:lstStyle/>
          <a:p>
            <a:pPr algn="just" rtl="1">
              <a:buNone/>
            </a:pPr>
            <a:r>
              <a:rPr lang="ar-SA" b="1" u="sng" dirty="0" smtClean="0">
                <a:solidFill>
                  <a:srgbClr val="FF0000"/>
                </a:solidFill>
              </a:rPr>
              <a:t>اهمية </a:t>
            </a:r>
            <a:r>
              <a:rPr lang="ar-SA" b="1" u="sng" dirty="0" err="1" smtClean="0">
                <a:solidFill>
                  <a:srgbClr val="FF0000"/>
                </a:solidFill>
              </a:rPr>
              <a:t>الأوكسين</a:t>
            </a:r>
            <a:r>
              <a:rPr lang="ar-SA" b="1" u="sng" dirty="0" smtClean="0">
                <a:solidFill>
                  <a:srgbClr val="FF0000"/>
                </a:solidFill>
              </a:rPr>
              <a:t> في انتاج </a:t>
            </a:r>
            <a:r>
              <a:rPr lang="ar-SA" b="1" u="sng" dirty="0" err="1" smtClean="0">
                <a:solidFill>
                  <a:srgbClr val="FF0000"/>
                </a:solidFill>
              </a:rPr>
              <a:t>الأيثيلين</a:t>
            </a:r>
            <a:endParaRPr lang="ar-SA" b="1" u="sng" dirty="0" smtClean="0">
              <a:solidFill>
                <a:srgbClr val="FF0000"/>
              </a:solidFill>
            </a:endParaRPr>
          </a:p>
          <a:p>
            <a:pPr algn="just" rtl="1"/>
            <a:r>
              <a:rPr lang="ar-SA" sz="2600" dirty="0" smtClean="0"/>
              <a:t>تعتبر </a:t>
            </a:r>
            <a:r>
              <a:rPr lang="ar-SA" sz="2600" dirty="0" err="1" smtClean="0"/>
              <a:t>الأوكسينات</a:t>
            </a:r>
            <a:r>
              <a:rPr lang="ar-SA" sz="2600" dirty="0" smtClean="0"/>
              <a:t> اهم عامل في تنشيط تخليق </a:t>
            </a:r>
            <a:r>
              <a:rPr lang="ar-SA" sz="2600" dirty="0" err="1" smtClean="0"/>
              <a:t>الأيثيلين</a:t>
            </a:r>
            <a:r>
              <a:rPr lang="ar-SA" sz="2600" dirty="0" smtClean="0"/>
              <a:t>، ولذلك تعتبر سرعة تخليق </a:t>
            </a:r>
            <a:r>
              <a:rPr lang="ar-SA" sz="2600" dirty="0" err="1" smtClean="0"/>
              <a:t>الأيثيلين</a:t>
            </a:r>
            <a:r>
              <a:rPr lang="ar-SA" sz="2600" dirty="0" smtClean="0"/>
              <a:t> في المجموع الخضري متوقفة على تركيز </a:t>
            </a:r>
            <a:r>
              <a:rPr lang="ar-SA" sz="2600" dirty="0" err="1" smtClean="0"/>
              <a:t>الأوكسينات</a:t>
            </a:r>
            <a:r>
              <a:rPr lang="ar-SA" sz="2600" dirty="0" smtClean="0"/>
              <a:t> داخل </a:t>
            </a:r>
            <a:r>
              <a:rPr lang="ar-SA" sz="2600" dirty="0" err="1" smtClean="0"/>
              <a:t>النبات.</a:t>
            </a:r>
            <a:r>
              <a:rPr lang="ar-SA" sz="2600" dirty="0" smtClean="0"/>
              <a:t> أي ان تركيز </a:t>
            </a:r>
            <a:r>
              <a:rPr lang="ar-SA" sz="2600" dirty="0" err="1" smtClean="0"/>
              <a:t>اوكسينات</a:t>
            </a:r>
            <a:r>
              <a:rPr lang="ar-SA" sz="2600" dirty="0" smtClean="0"/>
              <a:t> النبات تنظم عملية تخليق </a:t>
            </a:r>
            <a:r>
              <a:rPr lang="ar-SA" sz="2600" dirty="0" err="1" smtClean="0"/>
              <a:t>الايثيلين</a:t>
            </a:r>
            <a:r>
              <a:rPr lang="ar-SA" sz="2600" dirty="0" smtClean="0"/>
              <a:t> في الانسجة </a:t>
            </a:r>
            <a:r>
              <a:rPr lang="ar-SA" sz="2600" dirty="0" err="1" smtClean="0"/>
              <a:t>الخضرية.</a:t>
            </a:r>
            <a:r>
              <a:rPr lang="ar-SA" sz="2600" dirty="0" smtClean="0"/>
              <a:t> </a:t>
            </a:r>
          </a:p>
          <a:p>
            <a:pPr algn="just" rtl="1"/>
            <a:r>
              <a:rPr lang="ar-SA" sz="2600" dirty="0" smtClean="0"/>
              <a:t>ولذلك فان المناطق ذات التركيز العالي من </a:t>
            </a:r>
            <a:r>
              <a:rPr lang="ar-SA" sz="2600" dirty="0" err="1" smtClean="0"/>
              <a:t>الايثيلين</a:t>
            </a:r>
            <a:r>
              <a:rPr lang="ar-SA" sz="2600" dirty="0" smtClean="0"/>
              <a:t> في النبات مثل القمة النامية </a:t>
            </a:r>
            <a:r>
              <a:rPr lang="ar-SA" sz="2600" dirty="0" err="1" smtClean="0"/>
              <a:t>والاعضاء</a:t>
            </a:r>
            <a:r>
              <a:rPr lang="ar-SA" sz="2600" dirty="0" smtClean="0"/>
              <a:t> الصغيرة السن تحتوي ايضا على تركيز عال من </a:t>
            </a:r>
            <a:r>
              <a:rPr lang="ar-SA" sz="2600" dirty="0" err="1" smtClean="0"/>
              <a:t>الاوكسينات</a:t>
            </a:r>
            <a:r>
              <a:rPr lang="ar-SA" sz="2600" dirty="0" smtClean="0"/>
              <a:t>، </a:t>
            </a:r>
            <a:r>
              <a:rPr lang="ar-SA" sz="2600" b="1" dirty="0" smtClean="0">
                <a:solidFill>
                  <a:srgbClr val="FF0000"/>
                </a:solidFill>
              </a:rPr>
              <a:t>ويشذ عن هذه القاعدة حالة واحدة فقط هي الانسجة الهرمة أي كبيرة السن أي فترة الشيخوخة حيث يقل تركيز </a:t>
            </a:r>
            <a:r>
              <a:rPr lang="ar-SA" sz="2600" b="1" dirty="0" err="1" smtClean="0">
                <a:solidFill>
                  <a:srgbClr val="FF0000"/>
                </a:solidFill>
              </a:rPr>
              <a:t>الاوكسينات</a:t>
            </a:r>
            <a:r>
              <a:rPr lang="ar-SA" sz="2600" b="1" dirty="0" smtClean="0">
                <a:solidFill>
                  <a:srgbClr val="FF0000"/>
                </a:solidFill>
              </a:rPr>
              <a:t> وقد يزداد تركيز </a:t>
            </a:r>
            <a:r>
              <a:rPr lang="ar-SA" sz="2600" b="1" dirty="0" err="1" smtClean="0">
                <a:solidFill>
                  <a:srgbClr val="FF0000"/>
                </a:solidFill>
              </a:rPr>
              <a:t>الايثيلين.</a:t>
            </a:r>
            <a:r>
              <a:rPr lang="ar-SA" sz="2600" b="1" dirty="0" smtClean="0">
                <a:solidFill>
                  <a:srgbClr val="FF0000"/>
                </a:solidFill>
              </a:rPr>
              <a:t> </a:t>
            </a:r>
          </a:p>
          <a:p>
            <a:pPr algn="just" rtl="1"/>
            <a:r>
              <a:rPr lang="ar-SA" sz="2600" dirty="0" smtClean="0"/>
              <a:t>درس تأثير </a:t>
            </a:r>
            <a:r>
              <a:rPr lang="ar-SA" sz="2600" dirty="0" err="1" smtClean="0"/>
              <a:t>الاوكسين</a:t>
            </a:r>
            <a:r>
              <a:rPr lang="ar-SA" sz="2600" dirty="0" smtClean="0"/>
              <a:t> في تخليق </a:t>
            </a:r>
            <a:r>
              <a:rPr lang="ar-SA" sz="2600" dirty="0" err="1" smtClean="0"/>
              <a:t>الايثيلين</a:t>
            </a:r>
            <a:r>
              <a:rPr lang="ar-SA" sz="2600" dirty="0" smtClean="0"/>
              <a:t> في </a:t>
            </a:r>
            <a:r>
              <a:rPr lang="ar-SA" sz="2600" dirty="0" err="1" smtClean="0"/>
              <a:t>بادرات</a:t>
            </a:r>
            <a:r>
              <a:rPr lang="ar-SA" sz="2600" dirty="0" smtClean="0"/>
              <a:t> البسلة والفاصوليا حيث وجد ان المعاملة </a:t>
            </a:r>
            <a:r>
              <a:rPr lang="ar-SA" sz="2600" dirty="0" err="1" smtClean="0"/>
              <a:t>بالاوكسين</a:t>
            </a:r>
            <a:r>
              <a:rPr lang="ar-SA" sz="2600" dirty="0" smtClean="0"/>
              <a:t> تزيد انتاج وتخليق </a:t>
            </a:r>
            <a:r>
              <a:rPr lang="ar-SA" sz="2600" dirty="0" err="1" smtClean="0"/>
              <a:t>الايثيلين</a:t>
            </a:r>
            <a:r>
              <a:rPr lang="ar-SA" sz="2600" dirty="0" smtClean="0"/>
              <a:t> مائة مرة.</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818306635"/>
              </p:ext>
            </p:extLst>
          </p:nvPr>
        </p:nvGraphicFramePr>
        <p:xfrm>
          <a:off x="827583" y="792480"/>
          <a:ext cx="8316417" cy="6553200"/>
        </p:xfrm>
        <a:graphic>
          <a:graphicData uri="http://schemas.openxmlformats.org/drawingml/2006/table">
            <a:tbl>
              <a:tblPr rtl="1" firstRow="1" bandRow="1">
                <a:tableStyleId>{5C22544A-7EE6-4342-B048-85BDC9FD1C3A}</a:tableStyleId>
              </a:tblPr>
              <a:tblGrid>
                <a:gridCol w="2052817">
                  <a:extLst>
                    <a:ext uri="{9D8B030D-6E8A-4147-A177-3AD203B41FA5}">
                      <a16:colId xmlns:a16="http://schemas.microsoft.com/office/drawing/2014/main" val="20000"/>
                    </a:ext>
                  </a:extLst>
                </a:gridCol>
                <a:gridCol w="1252720">
                  <a:extLst>
                    <a:ext uri="{9D8B030D-6E8A-4147-A177-3AD203B41FA5}">
                      <a16:colId xmlns:a16="http://schemas.microsoft.com/office/drawing/2014/main" val="20001"/>
                    </a:ext>
                  </a:extLst>
                </a:gridCol>
                <a:gridCol w="1252720">
                  <a:extLst>
                    <a:ext uri="{9D8B030D-6E8A-4147-A177-3AD203B41FA5}">
                      <a16:colId xmlns:a16="http://schemas.microsoft.com/office/drawing/2014/main" val="20002"/>
                    </a:ext>
                  </a:extLst>
                </a:gridCol>
                <a:gridCol w="1252720">
                  <a:extLst>
                    <a:ext uri="{9D8B030D-6E8A-4147-A177-3AD203B41FA5}">
                      <a16:colId xmlns:a16="http://schemas.microsoft.com/office/drawing/2014/main" val="20003"/>
                    </a:ext>
                  </a:extLst>
                </a:gridCol>
                <a:gridCol w="1252720">
                  <a:extLst>
                    <a:ext uri="{9D8B030D-6E8A-4147-A177-3AD203B41FA5}">
                      <a16:colId xmlns:a16="http://schemas.microsoft.com/office/drawing/2014/main" val="20004"/>
                    </a:ext>
                  </a:extLst>
                </a:gridCol>
                <a:gridCol w="1252720">
                  <a:extLst>
                    <a:ext uri="{9D8B030D-6E8A-4147-A177-3AD203B41FA5}">
                      <a16:colId xmlns:a16="http://schemas.microsoft.com/office/drawing/2014/main" val="20005"/>
                    </a:ext>
                  </a:extLst>
                </a:gridCol>
              </a:tblGrid>
              <a:tr h="582311">
                <a:tc>
                  <a:txBody>
                    <a:bodyPr/>
                    <a:lstStyle/>
                    <a:p>
                      <a:pPr rtl="1"/>
                      <a:r>
                        <a:rPr lang="ar-SA" sz="2000" b="1" dirty="0" smtClean="0">
                          <a:solidFill>
                            <a:srgbClr val="FFFF00"/>
                          </a:solidFill>
                        </a:rPr>
                        <a:t>المراحل </a:t>
                      </a:r>
                      <a:endParaRPr lang="ar-SA" sz="2000" b="1" dirty="0">
                        <a:solidFill>
                          <a:srgbClr val="FFFF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الاوكسين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الجبرلين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السيتوكاينين</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الابسيسك</a:t>
                      </a:r>
                      <a:r>
                        <a:rPr lang="ar-SA" sz="2000" b="1" dirty="0" smtClean="0">
                          <a:solidFill>
                            <a:srgbClr val="FFFF00"/>
                          </a:solidFill>
                        </a:rPr>
                        <a:t> اسد</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الاثيلين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0404">
                <a:tc>
                  <a:txBody>
                    <a:bodyPr/>
                    <a:lstStyle/>
                    <a:p>
                      <a:pPr rtl="1"/>
                      <a:endParaRPr lang="ar-SA" sz="2000" b="1" dirty="0">
                        <a:solidFill>
                          <a:srgbClr val="FFFF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1"/>
                      <a:r>
                        <a:rPr lang="ar-SA" sz="2800" b="1" dirty="0" smtClean="0">
                          <a:solidFill>
                            <a:schemeClr val="tx1"/>
                          </a:solidFill>
                        </a:rPr>
                        <a:t>منشطات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tc hMerge="1">
                  <a:txBody>
                    <a:bodyPr/>
                    <a:lstStyle/>
                    <a:p>
                      <a:pPr rtl="1"/>
                      <a:endParaRPr lang="ar-SA" sz="2000" b="1" dirty="0">
                        <a:solidFill>
                          <a:srgbClr val="FFFF00"/>
                        </a:solidFill>
                      </a:endParaRPr>
                    </a:p>
                  </a:txBody>
                  <a:tcPr/>
                </a:tc>
                <a:tc gridSpan="2">
                  <a:txBody>
                    <a:bodyPr/>
                    <a:lstStyle/>
                    <a:p>
                      <a:pPr algn="ctr" rtl="1"/>
                      <a:r>
                        <a:rPr lang="ar-SA" sz="2800" b="1" dirty="0" smtClean="0">
                          <a:solidFill>
                            <a:schemeClr val="tx1"/>
                          </a:solidFill>
                        </a:rPr>
                        <a:t>مثبطات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extLst>
                  <a:ext uri="{0D108BD9-81ED-4DB2-BD59-A6C34878D82A}">
                    <a16:rowId xmlns:a16="http://schemas.microsoft.com/office/drawing/2014/main" val="10001"/>
                  </a:ext>
                </a:extLst>
              </a:tr>
              <a:tr h="481040">
                <a:tc>
                  <a:txBody>
                    <a:bodyPr/>
                    <a:lstStyle/>
                    <a:p>
                      <a:pPr rtl="1"/>
                      <a:r>
                        <a:rPr lang="ar-SA" sz="1800" b="1" dirty="0" smtClean="0">
                          <a:solidFill>
                            <a:srgbClr val="C00000"/>
                          </a:solidFill>
                        </a:rPr>
                        <a:t>الانقسام الخلوي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2800" b="1" dirty="0" smtClean="0">
                        <a:latin typeface="Vrinda"/>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2800" b="1" dirty="0" smtClean="0">
                        <a:latin typeface="Vrinda"/>
                        <a:sym typeface="Wingding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81040">
                <a:tc>
                  <a:txBody>
                    <a:bodyPr/>
                    <a:lstStyle/>
                    <a:p>
                      <a:pPr rtl="1"/>
                      <a:r>
                        <a:rPr lang="ar-SA" sz="1800" b="1" dirty="0" smtClean="0">
                          <a:solidFill>
                            <a:srgbClr val="C00000"/>
                          </a:solidFill>
                        </a:rPr>
                        <a:t>زيادة</a:t>
                      </a:r>
                      <a:r>
                        <a:rPr lang="ar-SA" sz="1800" b="1" baseline="0" dirty="0" smtClean="0">
                          <a:solidFill>
                            <a:srgbClr val="C00000"/>
                          </a:solidFill>
                        </a:rPr>
                        <a:t> حجم الخليه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SA" sz="2000" b="1"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81040">
                <a:tc>
                  <a:txBody>
                    <a:bodyPr/>
                    <a:lstStyle/>
                    <a:p>
                      <a:pPr rtl="1"/>
                      <a:r>
                        <a:rPr lang="ar-SA" sz="1800" b="1" dirty="0" smtClean="0">
                          <a:solidFill>
                            <a:srgbClr val="C00000"/>
                          </a:solidFill>
                        </a:rPr>
                        <a:t>التميز</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SA" sz="2000" b="1"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81040">
                <a:tc>
                  <a:txBody>
                    <a:bodyPr/>
                    <a:lstStyle/>
                    <a:p>
                      <a:pPr rtl="1"/>
                      <a:r>
                        <a:rPr lang="ar-SA" sz="1800" b="1" dirty="0" smtClean="0">
                          <a:solidFill>
                            <a:srgbClr val="C00000"/>
                          </a:solidFill>
                        </a:rPr>
                        <a:t>الازهار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481040">
                <a:tc>
                  <a:txBody>
                    <a:bodyPr/>
                    <a:lstStyle/>
                    <a:p>
                      <a:pPr rtl="1"/>
                      <a:r>
                        <a:rPr lang="ar-SA" sz="1800" b="1" dirty="0" smtClean="0">
                          <a:solidFill>
                            <a:srgbClr val="C00000"/>
                          </a:solidFill>
                        </a:rPr>
                        <a:t>الاثمار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SA" sz="1600" b="1"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81040">
                <a:tc>
                  <a:txBody>
                    <a:bodyPr/>
                    <a:lstStyle/>
                    <a:p>
                      <a:pPr rtl="1"/>
                      <a:r>
                        <a:rPr lang="ar-SA" sz="1800" b="1" dirty="0" smtClean="0">
                          <a:solidFill>
                            <a:srgbClr val="C00000"/>
                          </a:solidFill>
                        </a:rPr>
                        <a:t>تكوين البذور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smtClean="0"/>
                        <a:t>±</a:t>
                      </a:r>
                      <a:endParaRPr lang="ar-SA" sz="20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81040">
                <a:tc>
                  <a:txBody>
                    <a:bodyPr/>
                    <a:lstStyle/>
                    <a:p>
                      <a:pPr rtl="1"/>
                      <a:r>
                        <a:rPr lang="ar-SA" sz="1800" b="1" dirty="0" smtClean="0">
                          <a:solidFill>
                            <a:srgbClr val="C00000"/>
                          </a:solidFill>
                        </a:rPr>
                        <a:t>كمون البذور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smtClean="0"/>
                        <a:t>±</a:t>
                      </a:r>
                      <a:endParaRPr lang="ar-SA" sz="20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81040">
                <a:tc>
                  <a:txBody>
                    <a:bodyPr/>
                    <a:lstStyle/>
                    <a:p>
                      <a:pPr rtl="1"/>
                      <a:r>
                        <a:rPr lang="ar-SA" sz="1800" b="1" dirty="0" err="1" smtClean="0">
                          <a:solidFill>
                            <a:srgbClr val="C00000"/>
                          </a:solidFill>
                        </a:rPr>
                        <a:t>الشيخوخه</a:t>
                      </a:r>
                      <a:r>
                        <a:rPr lang="ar-SA" sz="1800" b="1" dirty="0" smtClean="0">
                          <a:solidFill>
                            <a:srgbClr val="C00000"/>
                          </a:solidFill>
                        </a:rPr>
                        <a:t>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683583">
                <a:tc>
                  <a:txBody>
                    <a:bodyPr/>
                    <a:lstStyle/>
                    <a:p>
                      <a:pPr rtl="1"/>
                      <a:r>
                        <a:rPr lang="ar-SA" sz="1800" b="1" dirty="0" smtClean="0">
                          <a:solidFill>
                            <a:srgbClr val="C00000"/>
                          </a:solidFill>
                        </a:rPr>
                        <a:t>التساقط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p>
                      <a:pPr algn="ctr" rtl="1"/>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3" name="مستطيل 2"/>
          <p:cNvSpPr/>
          <p:nvPr/>
        </p:nvSpPr>
        <p:spPr>
          <a:xfrm>
            <a:off x="2843808" y="260648"/>
            <a:ext cx="6091732" cy="523220"/>
          </a:xfrm>
          <a:prstGeom prst="rect">
            <a:avLst/>
          </a:prstGeom>
        </p:spPr>
        <p:txBody>
          <a:bodyPr wrap="none">
            <a:spAutoFit/>
          </a:bodyPr>
          <a:lstStyle/>
          <a:p>
            <a:r>
              <a:rPr lang="ar-SA" sz="2800" b="1" u="sng" dirty="0" smtClean="0">
                <a:solidFill>
                  <a:srgbClr val="C00000"/>
                </a:solidFill>
              </a:rPr>
              <a:t>دور </a:t>
            </a:r>
            <a:r>
              <a:rPr lang="ar-SA" sz="2800" b="1" u="sng" dirty="0" err="1" smtClean="0">
                <a:solidFill>
                  <a:srgbClr val="C00000"/>
                </a:solidFill>
              </a:rPr>
              <a:t>هرمونات</a:t>
            </a:r>
            <a:r>
              <a:rPr lang="ar-SA" sz="2800" b="1" u="sng" dirty="0" smtClean="0">
                <a:solidFill>
                  <a:srgbClr val="C00000"/>
                </a:solidFill>
              </a:rPr>
              <a:t> النمو  في المراحل  النباتيه </a:t>
            </a:r>
            <a:r>
              <a:rPr lang="ar-SA" sz="2800" b="1" u="sng" dirty="0" err="1" smtClean="0">
                <a:solidFill>
                  <a:srgbClr val="C00000"/>
                </a:solidFill>
              </a:rPr>
              <a:t>المختلفه</a:t>
            </a:r>
            <a:r>
              <a:rPr lang="ar-SA" sz="2800" b="1" u="sng" dirty="0" smtClean="0">
                <a:solidFill>
                  <a:srgbClr val="C00000"/>
                </a:solidFill>
              </a:rPr>
              <a:t> </a:t>
            </a:r>
            <a:endParaRPr lang="ar-SA" sz="2800" b="1" u="sng" dirty="0">
              <a:solidFill>
                <a:srgbClr val="C0000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332656"/>
            <a:ext cx="7884368" cy="2893100"/>
          </a:xfrm>
          <a:prstGeom prst="rect">
            <a:avLst/>
          </a:prstGeom>
        </p:spPr>
        <p:txBody>
          <a:bodyPr wrap="square">
            <a:spAutoFit/>
          </a:bodyPr>
          <a:lstStyle/>
          <a:p>
            <a:pPr algn="ctr"/>
            <a:r>
              <a:rPr lang="ar-SA" sz="2800" b="1" u="sng" dirty="0" smtClean="0">
                <a:solidFill>
                  <a:srgbClr val="00B050"/>
                </a:solidFill>
              </a:rPr>
              <a:t>التأثيرات المختلفة </a:t>
            </a:r>
            <a:r>
              <a:rPr lang="ar-SA" sz="2800" b="1" u="sng" dirty="0" err="1" smtClean="0">
                <a:solidFill>
                  <a:srgbClr val="00B050"/>
                </a:solidFill>
              </a:rPr>
              <a:t>للأيثيلين</a:t>
            </a:r>
            <a:r>
              <a:rPr lang="ar-SA" sz="2800" b="1" u="sng" dirty="0" smtClean="0">
                <a:solidFill>
                  <a:srgbClr val="00B050"/>
                </a:solidFill>
              </a:rPr>
              <a:t> على النبات</a:t>
            </a:r>
          </a:p>
          <a:p>
            <a:endParaRPr lang="ar-SA" b="1" dirty="0" smtClean="0"/>
          </a:p>
          <a:p>
            <a:endParaRPr lang="ar-SA" b="1" dirty="0"/>
          </a:p>
          <a:p>
            <a:endParaRPr lang="ar-SA" b="1" dirty="0" smtClean="0"/>
          </a:p>
          <a:p>
            <a:r>
              <a:rPr lang="ar-SA" sz="2800" b="1" dirty="0" smtClean="0"/>
              <a:t> </a:t>
            </a:r>
            <a:r>
              <a:rPr lang="en-US" sz="2800" b="1" dirty="0" smtClean="0"/>
              <a:t>Endogenous Ethylene</a:t>
            </a:r>
            <a:endParaRPr lang="ar-SA" sz="3600" b="1" dirty="0" smtClean="0"/>
          </a:p>
          <a:p>
            <a:pPr algn="just">
              <a:buFont typeface="Wingdings" pitchFamily="2" charset="2"/>
              <a:buChar char="ü"/>
            </a:pPr>
            <a:r>
              <a:rPr lang="ar-SA" sz="2400" dirty="0" smtClean="0"/>
              <a:t>اوضح </a:t>
            </a:r>
            <a:r>
              <a:rPr lang="en-US" sz="2400" dirty="0" smtClean="0"/>
              <a:t>Burg</a:t>
            </a:r>
            <a:r>
              <a:rPr lang="ar-SA" sz="2400" dirty="0" smtClean="0"/>
              <a:t> أن </a:t>
            </a:r>
            <a:r>
              <a:rPr lang="ar-SA" sz="2400" dirty="0" err="1" smtClean="0"/>
              <a:t>الأيثیلین</a:t>
            </a:r>
            <a:r>
              <a:rPr lang="ar-SA" sz="2400" dirty="0" smtClean="0"/>
              <a:t> یخلق طبیعیا فى الأنسجة الخضریة </a:t>
            </a:r>
            <a:r>
              <a:rPr lang="ar-SA" sz="2400" dirty="0" err="1" smtClean="0"/>
              <a:t>والز</a:t>
            </a:r>
            <a:r>
              <a:rPr lang="ar-SA" sz="2400" dirty="0" smtClean="0"/>
              <a:t>ھ</a:t>
            </a:r>
            <a:r>
              <a:rPr lang="ar-SA" sz="2400" dirty="0" err="1" smtClean="0"/>
              <a:t>ریة</a:t>
            </a:r>
            <a:r>
              <a:rPr lang="ar-SA" sz="2400" dirty="0" smtClean="0"/>
              <a:t> وكذلك فى الثمار والبذور وھو بذلك منظم للنمو فى جمیع مراحل حیاة النبات منذ بدء انبات البذور وحتى مرحلة </a:t>
            </a:r>
            <a:r>
              <a:rPr lang="ar-SA" sz="2400" dirty="0" err="1" smtClean="0"/>
              <a:t>الشیخوخة</a:t>
            </a:r>
            <a:r>
              <a:rPr lang="ar-SA" dirty="0" err="1" smtClean="0"/>
              <a:t>،</a:t>
            </a:r>
            <a:endParaRPr lang="ar-SA" dirty="0" smtClean="0"/>
          </a:p>
        </p:txBody>
      </p:sp>
      <p:sp>
        <p:nvSpPr>
          <p:cNvPr id="3" name="مستطيل 2"/>
          <p:cNvSpPr/>
          <p:nvPr/>
        </p:nvSpPr>
        <p:spPr>
          <a:xfrm>
            <a:off x="971600" y="3501008"/>
            <a:ext cx="7956376" cy="830997"/>
          </a:xfrm>
          <a:prstGeom prst="rect">
            <a:avLst/>
          </a:prstGeom>
        </p:spPr>
        <p:txBody>
          <a:bodyPr wrap="square">
            <a:spAutoFit/>
          </a:bodyPr>
          <a:lstStyle/>
          <a:p>
            <a:pPr>
              <a:buFont typeface="Wingdings" pitchFamily="2" charset="2"/>
              <a:buChar char="ü"/>
            </a:pPr>
            <a:r>
              <a:rPr lang="ar-SA" sz="2400" dirty="0" smtClean="0"/>
              <a:t>يعمل في الحاله </a:t>
            </a:r>
            <a:r>
              <a:rPr lang="ar-SA" sz="2400" dirty="0" err="1" smtClean="0"/>
              <a:t>المرتبطه</a:t>
            </a:r>
            <a:r>
              <a:rPr lang="ar-SA" sz="2400" dirty="0" smtClean="0"/>
              <a:t> مع مستقبله ليتحول </a:t>
            </a:r>
            <a:r>
              <a:rPr lang="ar-SA" sz="2400" dirty="0" err="1" smtClean="0"/>
              <a:t>للحاله</a:t>
            </a:r>
            <a:r>
              <a:rPr lang="ar-SA" sz="2400" dirty="0" smtClean="0"/>
              <a:t> السائله لينتقل بين خلايا </a:t>
            </a:r>
            <a:r>
              <a:rPr lang="ar-SA" sz="2400" dirty="0" err="1" smtClean="0"/>
              <a:t>النبات .</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1641</Words>
  <Application>Microsoft Office PowerPoint</Application>
  <PresentationFormat>On-screen Show (4:3)</PresentationFormat>
  <Paragraphs>145</Paragraphs>
  <Slides>19</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19</vt:i4>
      </vt:variant>
    </vt:vector>
  </HeadingPairs>
  <TitlesOfParts>
    <vt:vector size="33" baseType="lpstr">
      <vt:lpstr>Andalus</vt:lpstr>
      <vt:lpstr>Arabic Typesetting</vt:lpstr>
      <vt:lpstr>Arial</vt:lpstr>
      <vt:lpstr>Calibri</vt:lpstr>
      <vt:lpstr>Gill Sans MT</vt:lpstr>
      <vt:lpstr>Hesham Bold</vt:lpstr>
      <vt:lpstr>Majalla UI</vt:lpstr>
      <vt:lpstr>Times New Roman</vt:lpstr>
      <vt:lpstr>Verdana</vt:lpstr>
      <vt:lpstr>Vrinda</vt:lpstr>
      <vt:lpstr>Wingdings</vt:lpstr>
      <vt:lpstr>Wingdings 2</vt:lpstr>
      <vt:lpstr>سمة Office</vt:lpstr>
      <vt:lpstr>انقلاب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Rubber tree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9</cp:revision>
  <dcterms:created xsi:type="dcterms:W3CDTF">2016-12-04T11:13:21Z</dcterms:created>
  <dcterms:modified xsi:type="dcterms:W3CDTF">2024-01-16T15:37:12Z</dcterms:modified>
</cp:coreProperties>
</file>