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9" r:id="rId4"/>
    <p:sldId id="258" r:id="rId5"/>
    <p:sldId id="260" r:id="rId6"/>
    <p:sldId id="261" r:id="rId7"/>
    <p:sldId id="263" r:id="rId8"/>
    <p:sldId id="264" r:id="rId9"/>
    <p:sldId id="265" r:id="rId10"/>
    <p:sldId id="271" r:id="rId11"/>
    <p:sldId id="266" r:id="rId12"/>
    <p:sldId id="267" r:id="rId13"/>
    <p:sldId id="268" r:id="rId14"/>
    <p:sldId id="269" r:id="rId15"/>
    <p:sldId id="270" r:id="rId16"/>
    <p:sldId id="262" r:id="rId17"/>
    <p:sldId id="272" r:id="rId18"/>
    <p:sldId id="273" r:id="rId19"/>
    <p:sldId id="274" r:id="rId20"/>
    <p:sldId id="276" r:id="rId21"/>
    <p:sldId id="281" r:id="rId22"/>
    <p:sldId id="279" r:id="rId23"/>
    <p:sldId id="277" r:id="rId24"/>
    <p:sldId id="278" r:id="rId25"/>
    <p:sldId id="275" r:id="rId26"/>
    <p:sldId id="282" r:id="rId27"/>
    <p:sldId id="284" r:id="rId28"/>
    <p:sldId id="283" r:id="rId2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9A4732F9-D944-4E89-9BB2-9BB62F405638}" type="datetimeFigureOut">
              <a:rPr lang="ar-SA" smtClean="0"/>
              <a:pPr/>
              <a:t>06/07/45</a:t>
            </a:fld>
            <a:endParaRPr lang="ar-SA"/>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44FE535D-75D8-4B25-9724-700A49C53553}"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A4732F9-D944-4E89-9BB2-9BB62F405638}" type="datetimeFigureOut">
              <a:rPr lang="ar-SA" smtClean="0"/>
              <a:pPr/>
              <a:t>06/07/45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4FE535D-75D8-4B25-9724-700A49C53553}" type="slidenum">
              <a:rPr lang="ar-SA" smtClean="0"/>
              <a:pPr/>
              <a:t>‹#›</a:t>
            </a:fld>
            <a:endParaRPr lang="ar-SA"/>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A4732F9-D944-4E89-9BB2-9BB62F405638}" type="datetimeFigureOut">
              <a:rPr lang="ar-SA" smtClean="0"/>
              <a:pPr/>
              <a:t>06/07/45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4FE535D-75D8-4B25-9724-700A49C53553}" type="slidenum">
              <a:rPr lang="ar-SA" smtClean="0"/>
              <a:pPr/>
              <a:t>‹#›</a:t>
            </a:fld>
            <a:endParaRPr lang="ar-SA"/>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9A4732F9-D944-4E89-9BB2-9BB62F405638}" type="datetimeFigureOut">
              <a:rPr lang="ar-SA" smtClean="0"/>
              <a:pPr/>
              <a:t>06/07/45</a:t>
            </a:fld>
            <a:endParaRPr lang="ar-SA"/>
          </a:p>
        </p:txBody>
      </p:sp>
      <p:sp>
        <p:nvSpPr>
          <p:cNvPr id="9" name="عنصر نائب لرقم الشريحة 8"/>
          <p:cNvSpPr>
            <a:spLocks noGrp="1"/>
          </p:cNvSpPr>
          <p:nvPr>
            <p:ph type="sldNum" sz="quarter" idx="15"/>
          </p:nvPr>
        </p:nvSpPr>
        <p:spPr/>
        <p:txBody>
          <a:bodyPr rtlCol="0"/>
          <a:lstStyle/>
          <a:p>
            <a:fld id="{44FE535D-75D8-4B25-9724-700A49C53553}"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9A4732F9-D944-4E89-9BB2-9BB62F405638}" type="datetimeFigureOut">
              <a:rPr lang="ar-SA" smtClean="0"/>
              <a:pPr/>
              <a:t>06/07/45</a:t>
            </a:fld>
            <a:endParaRPr lang="ar-SA"/>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44FE535D-75D8-4B25-9724-700A49C53553}"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9A4732F9-D944-4E89-9BB2-9BB62F405638}" type="datetimeFigureOut">
              <a:rPr lang="ar-SA" smtClean="0"/>
              <a:pPr/>
              <a:t>06/07/45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4FE535D-75D8-4B25-9724-700A49C53553}"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9A4732F9-D944-4E89-9BB2-9BB62F405638}" type="datetimeFigureOut">
              <a:rPr lang="ar-SA" smtClean="0"/>
              <a:pPr/>
              <a:t>06/07/45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44FE535D-75D8-4B25-9724-700A49C53553}"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9A4732F9-D944-4E89-9BB2-9BB62F405638}" type="datetimeFigureOut">
              <a:rPr lang="ar-SA" smtClean="0"/>
              <a:pPr/>
              <a:t>06/07/45</a:t>
            </a:fld>
            <a:endParaRPr lang="ar-SA"/>
          </a:p>
        </p:txBody>
      </p:sp>
      <p:sp>
        <p:nvSpPr>
          <p:cNvPr id="7" name="عنصر نائب لرقم الشريحة 6"/>
          <p:cNvSpPr>
            <a:spLocks noGrp="1"/>
          </p:cNvSpPr>
          <p:nvPr>
            <p:ph type="sldNum" sz="quarter" idx="11"/>
          </p:nvPr>
        </p:nvSpPr>
        <p:spPr/>
        <p:txBody>
          <a:bodyPr rtlCol="0"/>
          <a:lstStyle/>
          <a:p>
            <a:fld id="{44FE535D-75D8-4B25-9724-700A49C53553}"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A4732F9-D944-4E89-9BB2-9BB62F405638}" type="datetimeFigureOut">
              <a:rPr lang="ar-SA" smtClean="0"/>
              <a:pPr/>
              <a:t>06/07/45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44FE535D-75D8-4B25-9724-700A49C53553}" type="slidenum">
              <a:rPr lang="ar-SA" smtClean="0"/>
              <a:pPr/>
              <a:t>‹#›</a:t>
            </a:fld>
            <a:endParaRPr lang="ar-SA"/>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9A4732F9-D944-4E89-9BB2-9BB62F405638}" type="datetimeFigureOut">
              <a:rPr lang="ar-SA" smtClean="0"/>
              <a:pPr/>
              <a:t>06/07/45</a:t>
            </a:fld>
            <a:endParaRPr lang="ar-SA"/>
          </a:p>
        </p:txBody>
      </p:sp>
      <p:sp>
        <p:nvSpPr>
          <p:cNvPr id="22" name="عنصر نائب لرقم الشريحة 21"/>
          <p:cNvSpPr>
            <a:spLocks noGrp="1"/>
          </p:cNvSpPr>
          <p:nvPr>
            <p:ph type="sldNum" sz="quarter" idx="15"/>
          </p:nvPr>
        </p:nvSpPr>
        <p:spPr/>
        <p:txBody>
          <a:bodyPr rtlCol="0"/>
          <a:lstStyle/>
          <a:p>
            <a:fld id="{44FE535D-75D8-4B25-9724-700A49C53553}"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9A4732F9-D944-4E89-9BB2-9BB62F405638}" type="datetimeFigureOut">
              <a:rPr lang="ar-SA" smtClean="0"/>
              <a:pPr/>
              <a:t>06/07/45</a:t>
            </a:fld>
            <a:endParaRPr lang="ar-SA"/>
          </a:p>
        </p:txBody>
      </p:sp>
      <p:sp>
        <p:nvSpPr>
          <p:cNvPr id="18" name="عنصر نائب لرقم الشريحة 17"/>
          <p:cNvSpPr>
            <a:spLocks noGrp="1"/>
          </p:cNvSpPr>
          <p:nvPr>
            <p:ph type="sldNum" sz="quarter" idx="11"/>
          </p:nvPr>
        </p:nvSpPr>
        <p:spPr/>
        <p:txBody>
          <a:bodyPr rtlCol="0"/>
          <a:lstStyle/>
          <a:p>
            <a:fld id="{44FE535D-75D8-4B25-9724-700A49C53553}"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A4732F9-D944-4E89-9BB2-9BB62F405638}" type="datetimeFigureOut">
              <a:rPr lang="ar-SA" smtClean="0"/>
              <a:pPr/>
              <a:t>06/07/45</a:t>
            </a:fld>
            <a:endParaRPr lang="ar-SA"/>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4FE535D-75D8-4B25-9724-700A49C53553}"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SA"/>
          </a:p>
        </p:txBody>
      </p:sp>
      <p:sp>
        <p:nvSpPr>
          <p:cNvPr id="3" name="عنوان فرعي 2"/>
          <p:cNvSpPr>
            <a:spLocks noGrp="1"/>
          </p:cNvSpPr>
          <p:nvPr>
            <p:ph type="subTitle" idx="1"/>
          </p:nvPr>
        </p:nvSpPr>
        <p:spPr/>
        <p:txBody>
          <a:bodyPr/>
          <a:lstStyle/>
          <a:p>
            <a:endParaRPr lang="ar-SA"/>
          </a:p>
        </p:txBody>
      </p:sp>
      <p:pic>
        <p:nvPicPr>
          <p:cNvPr id="4" name="Picture 4"/>
          <p:cNvPicPr>
            <a:picLocks noChangeAspect="1" noChangeArrowheads="1"/>
          </p:cNvPicPr>
          <p:nvPr/>
        </p:nvPicPr>
        <p:blipFill>
          <a:blip r:embed="rId2" cstate="print"/>
          <a:srcRect/>
          <a:stretch>
            <a:fillRect/>
          </a:stretch>
        </p:blipFill>
        <p:spPr bwMode="auto">
          <a:xfrm>
            <a:off x="0" y="0"/>
            <a:ext cx="9819201" cy="7196138"/>
          </a:xfrm>
          <a:prstGeom prst="rect">
            <a:avLst/>
          </a:prstGeom>
          <a:noFill/>
          <a:ln w="9525">
            <a:noFill/>
            <a:miter lim="800000"/>
            <a:headEnd/>
            <a:tailEnd/>
          </a:ln>
        </p:spPr>
      </p:pic>
      <p:sp>
        <p:nvSpPr>
          <p:cNvPr id="5" name="مستطيل 4"/>
          <p:cNvSpPr/>
          <p:nvPr/>
        </p:nvSpPr>
        <p:spPr>
          <a:xfrm>
            <a:off x="827584" y="908720"/>
            <a:ext cx="4716016" cy="4585871"/>
          </a:xfrm>
          <a:prstGeom prst="rect">
            <a:avLst/>
          </a:prstGeom>
        </p:spPr>
        <p:txBody>
          <a:bodyPr wrap="square">
            <a:spAutoFit/>
          </a:bodyPr>
          <a:lstStyle/>
          <a:p>
            <a:pPr algn="ctr"/>
            <a:r>
              <a:rPr lang="ar-SA" sz="6600" b="1" dirty="0" smtClean="0">
                <a:latin typeface="Arabic Typesetting" pitchFamily="66" charset="-78"/>
                <a:cs typeface="Hesham Bold" pitchFamily="2" charset="-78"/>
              </a:rPr>
              <a:t>مقرر </a:t>
            </a:r>
            <a:r>
              <a:rPr lang="ar-SA" sz="6600" b="1" dirty="0" err="1" smtClean="0">
                <a:latin typeface="Arabic Typesetting" pitchFamily="66" charset="-78"/>
                <a:cs typeface="Hesham Bold" pitchFamily="2" charset="-78"/>
              </a:rPr>
              <a:t>نموالنبات</a:t>
            </a:r>
            <a:r>
              <a:rPr lang="ar-SA" sz="6600" b="1" dirty="0" smtClean="0">
                <a:latin typeface="Arabic Typesetting" pitchFamily="66" charset="-78"/>
                <a:cs typeface="Hesham Bold" pitchFamily="2" charset="-78"/>
              </a:rPr>
              <a:t> ومنظماته 373 نبت</a:t>
            </a:r>
          </a:p>
          <a:p>
            <a:pPr algn="ctr"/>
            <a:r>
              <a:rPr lang="ar-SA" sz="8000" b="1" dirty="0" smtClean="0">
                <a:solidFill>
                  <a:srgbClr val="006600"/>
                </a:solidFill>
                <a:latin typeface="Arabic Typesetting" pitchFamily="66" charset="-78"/>
                <a:cs typeface="Andalus" pitchFamily="2" charset="-78"/>
              </a:rPr>
              <a:t> محاضره 6  </a:t>
            </a:r>
          </a:p>
          <a:p>
            <a:pPr algn="ctr"/>
            <a:r>
              <a:rPr lang="ar-SA" sz="8000" b="1" smtClean="0">
                <a:solidFill>
                  <a:srgbClr val="006600"/>
                </a:solidFill>
                <a:latin typeface="Arabic Typesetting" pitchFamily="66" charset="-78"/>
                <a:cs typeface="Andalus" pitchFamily="2" charset="-78"/>
              </a:rPr>
              <a:t> </a:t>
            </a:r>
            <a:endParaRPr lang="ar-SA" sz="66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404664"/>
            <a:ext cx="8316416" cy="3108543"/>
          </a:xfrm>
          <a:prstGeom prst="rect">
            <a:avLst/>
          </a:prstGeom>
        </p:spPr>
        <p:txBody>
          <a:bodyPr wrap="square">
            <a:spAutoFit/>
          </a:bodyPr>
          <a:lstStyle/>
          <a:p>
            <a:r>
              <a:rPr lang="ar-SA" sz="2800" b="1" u="sng" dirty="0" smtClean="0">
                <a:solidFill>
                  <a:srgbClr val="00B050"/>
                </a:solidFill>
              </a:rPr>
              <a:t>5- </a:t>
            </a:r>
            <a:r>
              <a:rPr lang="ar-SA" sz="2800" b="1" u="sng" dirty="0" err="1" smtClean="0">
                <a:solidFill>
                  <a:srgbClr val="00B050"/>
                </a:solidFill>
              </a:rPr>
              <a:t>الثمار</a:t>
            </a:r>
            <a:r>
              <a:rPr lang="ar-SA" sz="2800" dirty="0" err="1" smtClean="0"/>
              <a:t> :</a:t>
            </a:r>
            <a:endParaRPr lang="ar-SA" sz="2800" dirty="0" smtClean="0"/>
          </a:p>
          <a:p>
            <a:r>
              <a:rPr lang="ar-SA" sz="2400" dirty="0" smtClean="0"/>
              <a:t>له دور بارز في تكوين الثمار </a:t>
            </a:r>
            <a:r>
              <a:rPr lang="ar-SA" sz="2400" dirty="0" err="1" smtClean="0"/>
              <a:t>اللابذريه</a:t>
            </a:r>
            <a:r>
              <a:rPr lang="ar-SA" sz="2400" dirty="0" smtClean="0"/>
              <a:t> بالتعاون مع </a:t>
            </a:r>
            <a:r>
              <a:rPr lang="ar-SA" sz="2400" dirty="0" err="1" smtClean="0"/>
              <a:t>الاوكسين</a:t>
            </a:r>
            <a:r>
              <a:rPr lang="ar-SA" sz="2400" dirty="0" smtClean="0"/>
              <a:t>   </a:t>
            </a:r>
            <a:r>
              <a:rPr lang="ar-SA" sz="2400" dirty="0" err="1" smtClean="0"/>
              <a:t>واهميته</a:t>
            </a:r>
            <a:r>
              <a:rPr lang="ar-SA" sz="2400" dirty="0" smtClean="0"/>
              <a:t> تكمن في زيادة حجم خلايا الثمره  حتى تصل مرحلة </a:t>
            </a:r>
            <a:r>
              <a:rPr lang="ar-SA" sz="2400" dirty="0" err="1" smtClean="0"/>
              <a:t>البلوغ </a:t>
            </a:r>
            <a:r>
              <a:rPr lang="ar-SA" sz="2400" dirty="0" smtClean="0"/>
              <a:t>،حيث وجد في الثمار </a:t>
            </a:r>
            <a:r>
              <a:rPr lang="ar-SA" sz="2400" dirty="0" err="1" smtClean="0"/>
              <a:t>اللابذريه</a:t>
            </a:r>
            <a:r>
              <a:rPr lang="ar-SA" sz="2400" dirty="0" smtClean="0"/>
              <a:t> زيادة تركيز </a:t>
            </a:r>
            <a:r>
              <a:rPr lang="ar-SA" sz="2400" dirty="0" err="1" smtClean="0"/>
              <a:t>الجبرلين</a:t>
            </a:r>
            <a:r>
              <a:rPr lang="ar-SA" sz="2400" dirty="0" smtClean="0"/>
              <a:t> </a:t>
            </a:r>
            <a:r>
              <a:rPr lang="ar-SA" sz="2400" dirty="0" err="1" smtClean="0"/>
              <a:t>والاوكسين</a:t>
            </a:r>
            <a:r>
              <a:rPr lang="ar-SA" sz="2400" dirty="0" smtClean="0"/>
              <a:t> في الخلايا المحيطه بالمبيض </a:t>
            </a:r>
            <a:r>
              <a:rPr lang="ar-SA" sz="2400" dirty="0" err="1" smtClean="0"/>
              <a:t>لاتمام</a:t>
            </a:r>
            <a:r>
              <a:rPr lang="ar-SA" sz="2400" dirty="0" smtClean="0"/>
              <a:t> بلوغ الثمره  </a:t>
            </a:r>
            <a:r>
              <a:rPr lang="ar-SA" sz="2400" dirty="0" err="1" smtClean="0"/>
              <a:t>واذا</a:t>
            </a:r>
            <a:r>
              <a:rPr lang="ar-SA" sz="2400" dirty="0" smtClean="0"/>
              <a:t> دخلت الثمره مرحلة النضج يبدأ هرمون </a:t>
            </a:r>
            <a:r>
              <a:rPr lang="ar-SA" sz="2400" dirty="0" err="1" smtClean="0"/>
              <a:t>الايثلين</a:t>
            </a:r>
            <a:r>
              <a:rPr lang="ar-SA" sz="2400" dirty="0" smtClean="0"/>
              <a:t>  بالنشاط مع زيادة تنفس الخلايا  ومعه يقل تركيز </a:t>
            </a:r>
            <a:r>
              <a:rPr lang="ar-SA" sz="2400" dirty="0" err="1" smtClean="0"/>
              <a:t>الجبرلين</a:t>
            </a:r>
            <a:r>
              <a:rPr lang="ar-SA" sz="2400" dirty="0" smtClean="0"/>
              <a:t> </a:t>
            </a:r>
            <a:r>
              <a:rPr lang="ar-SA" sz="2400" dirty="0" err="1" smtClean="0"/>
              <a:t>تدريجيا .</a:t>
            </a:r>
            <a:r>
              <a:rPr lang="ar-SA" sz="2400" dirty="0" smtClean="0"/>
              <a:t> </a:t>
            </a:r>
          </a:p>
          <a:p>
            <a:r>
              <a:rPr lang="ar-SA" sz="2400" dirty="0" smtClean="0"/>
              <a:t>يؤخر من اكتمال نمو ونضج الثمار وحدوث الشيخوخة مما يسمح بفترة تسويق طويلة فى المشمش والبرقوق والموز.</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71600" y="260648"/>
            <a:ext cx="7956376" cy="7171194"/>
          </a:xfrm>
          <a:prstGeom prst="rect">
            <a:avLst/>
          </a:prstGeom>
        </p:spPr>
        <p:txBody>
          <a:bodyPr wrap="square">
            <a:spAutoFit/>
          </a:bodyPr>
          <a:lstStyle/>
          <a:p>
            <a:r>
              <a:rPr lang="ar-SA" sz="2800" u="sng" dirty="0" smtClean="0">
                <a:solidFill>
                  <a:srgbClr val="00B050"/>
                </a:solidFill>
              </a:rPr>
              <a:t>6- البذور وكسر </a:t>
            </a:r>
            <a:r>
              <a:rPr lang="ar-SA" sz="2800" u="sng" dirty="0" err="1" smtClean="0">
                <a:solidFill>
                  <a:srgbClr val="00B050"/>
                </a:solidFill>
              </a:rPr>
              <a:t>الكمون :</a:t>
            </a:r>
            <a:endParaRPr lang="ar-SA" sz="2800" u="sng" dirty="0" smtClean="0">
              <a:solidFill>
                <a:srgbClr val="00B050"/>
              </a:solidFill>
            </a:endParaRPr>
          </a:p>
          <a:p>
            <a:r>
              <a:rPr lang="ar-SA" sz="2400" dirty="0" smtClean="0">
                <a:solidFill>
                  <a:srgbClr val="C00000"/>
                </a:solidFill>
              </a:rPr>
              <a:t>هناك عوامل داخليه مسببه للكمون </a:t>
            </a:r>
            <a:r>
              <a:rPr lang="ar-SA" sz="2400" dirty="0" err="1" smtClean="0">
                <a:solidFill>
                  <a:srgbClr val="C00000"/>
                </a:solidFill>
              </a:rPr>
              <a:t>منها :</a:t>
            </a:r>
            <a:r>
              <a:rPr lang="ar-SA" sz="2400" dirty="0" smtClean="0">
                <a:solidFill>
                  <a:srgbClr val="C00000"/>
                </a:solidFill>
              </a:rPr>
              <a:t> </a:t>
            </a:r>
          </a:p>
          <a:p>
            <a:r>
              <a:rPr lang="ar-SA" sz="2400" dirty="0" smtClean="0"/>
              <a:t>عدم اكتمال ونضج </a:t>
            </a:r>
            <a:r>
              <a:rPr lang="ar-SA" sz="2400" dirty="0" err="1" smtClean="0"/>
              <a:t>الجنين .</a:t>
            </a:r>
            <a:endParaRPr lang="ar-SA" sz="2400" dirty="0" smtClean="0"/>
          </a:p>
          <a:p>
            <a:r>
              <a:rPr lang="ar-SA" sz="2400" dirty="0" smtClean="0">
                <a:solidFill>
                  <a:srgbClr val="C00000"/>
                </a:solidFill>
              </a:rPr>
              <a:t>كما ان هناك عوامل </a:t>
            </a:r>
            <a:r>
              <a:rPr lang="ar-SA" sz="2400" dirty="0" err="1" smtClean="0">
                <a:solidFill>
                  <a:srgbClr val="C00000"/>
                </a:solidFill>
              </a:rPr>
              <a:t>خارجيه</a:t>
            </a:r>
            <a:r>
              <a:rPr lang="ar-SA" sz="2400" dirty="0" smtClean="0">
                <a:solidFill>
                  <a:srgbClr val="C00000"/>
                </a:solidFill>
              </a:rPr>
              <a:t> مسببه لكمون البذور </a:t>
            </a:r>
            <a:r>
              <a:rPr lang="ar-SA" sz="2400" dirty="0" err="1" smtClean="0">
                <a:solidFill>
                  <a:srgbClr val="C00000"/>
                </a:solidFill>
              </a:rPr>
              <a:t>منها :</a:t>
            </a:r>
            <a:r>
              <a:rPr lang="ar-SA" sz="2400" dirty="0" smtClean="0">
                <a:solidFill>
                  <a:srgbClr val="C00000"/>
                </a:solidFill>
              </a:rPr>
              <a:t> </a:t>
            </a:r>
          </a:p>
          <a:p>
            <a:r>
              <a:rPr lang="ar-SA" sz="2400" dirty="0" smtClean="0"/>
              <a:t>طول فترة الظلام  </a:t>
            </a:r>
            <a:r>
              <a:rPr lang="ar-SA" sz="2400" dirty="0" err="1" smtClean="0"/>
              <a:t>والضوء .</a:t>
            </a:r>
            <a:endParaRPr lang="ar-SA" sz="2400" dirty="0" smtClean="0"/>
          </a:p>
          <a:p>
            <a:r>
              <a:rPr lang="ar-SA" sz="2400" dirty="0" smtClean="0"/>
              <a:t>انخفاض درجات </a:t>
            </a:r>
            <a:r>
              <a:rPr lang="ar-SA" sz="2400" dirty="0" err="1" smtClean="0"/>
              <a:t>الحراره</a:t>
            </a:r>
            <a:r>
              <a:rPr lang="ar-SA" sz="2400" dirty="0" smtClean="0"/>
              <a:t>  </a:t>
            </a:r>
            <a:r>
              <a:rPr lang="ar-SA" sz="2400" dirty="0" err="1" smtClean="0"/>
              <a:t>.</a:t>
            </a:r>
            <a:endParaRPr lang="ar-SA" sz="2400" dirty="0" smtClean="0"/>
          </a:p>
          <a:p>
            <a:r>
              <a:rPr lang="ar-SA" sz="2400" b="1" u="sng" dirty="0" err="1" smtClean="0"/>
              <a:t>للجبرلين</a:t>
            </a:r>
            <a:r>
              <a:rPr lang="ar-SA" sz="2400" b="1" u="sng" dirty="0" smtClean="0"/>
              <a:t>  دورا </a:t>
            </a:r>
            <a:r>
              <a:rPr lang="ar-SA" sz="2400" b="1" u="sng" dirty="0" err="1" smtClean="0"/>
              <a:t>بازرا</a:t>
            </a:r>
            <a:r>
              <a:rPr lang="ar-SA" sz="2400" b="1" u="sng" dirty="0" smtClean="0"/>
              <a:t> في اتمام عملية الانبات   وكسر الكمون  حيث </a:t>
            </a:r>
          </a:p>
          <a:p>
            <a:r>
              <a:rPr lang="ar-SA" sz="2400" dirty="0" smtClean="0"/>
              <a:t>1- ينشط انتاج الانزيمات  مثل </a:t>
            </a:r>
            <a:r>
              <a:rPr lang="ar-SA" sz="2400" dirty="0" err="1" smtClean="0"/>
              <a:t>الالفا</a:t>
            </a:r>
            <a:r>
              <a:rPr lang="ar-SA" sz="2400" dirty="0" smtClean="0"/>
              <a:t> </a:t>
            </a:r>
            <a:r>
              <a:rPr lang="ar-SA" sz="2400" dirty="0" err="1" smtClean="0"/>
              <a:t>اميليز</a:t>
            </a:r>
            <a:r>
              <a:rPr lang="ar-SA" sz="2400" dirty="0" smtClean="0"/>
              <a:t>  فيقاوم بذلك نشاط الهرمون المانع </a:t>
            </a:r>
            <a:r>
              <a:rPr lang="ar-SA" sz="2400" dirty="0" err="1" smtClean="0"/>
              <a:t>للانبات</a:t>
            </a:r>
            <a:r>
              <a:rPr lang="ar-SA" sz="2400" dirty="0" smtClean="0"/>
              <a:t>  وهو هرمون </a:t>
            </a:r>
            <a:r>
              <a:rPr lang="ar-SA" sz="2400" dirty="0" err="1" smtClean="0"/>
              <a:t>الابسيسك</a:t>
            </a:r>
            <a:r>
              <a:rPr lang="ar-SA" sz="2400" dirty="0" smtClean="0"/>
              <a:t> اسد  حيث يعمل الاخير على </a:t>
            </a:r>
            <a:r>
              <a:rPr lang="ar-SA" sz="2400" dirty="0" err="1" smtClean="0"/>
              <a:t>بلزمة</a:t>
            </a:r>
            <a:r>
              <a:rPr lang="ar-SA" sz="2400" dirty="0" smtClean="0"/>
              <a:t> الخلايا  ومنعها من النمو عن طريق ضخ ايونات </a:t>
            </a:r>
            <a:r>
              <a:rPr lang="ar-SA" sz="2400" dirty="0" err="1" smtClean="0"/>
              <a:t>البوتاسيم</a:t>
            </a:r>
            <a:r>
              <a:rPr lang="ar-SA" sz="2400" dirty="0" smtClean="0"/>
              <a:t> لخارج الخلايا </a:t>
            </a:r>
            <a:r>
              <a:rPr lang="ar-SA" sz="2400" dirty="0" err="1" smtClean="0"/>
              <a:t>فيثل</a:t>
            </a:r>
            <a:r>
              <a:rPr lang="ar-SA" sz="2400" dirty="0" smtClean="0"/>
              <a:t> الضغط </a:t>
            </a:r>
            <a:r>
              <a:rPr lang="ar-SA" sz="2400" dirty="0" err="1" smtClean="0"/>
              <a:t>الاسموزي</a:t>
            </a:r>
            <a:r>
              <a:rPr lang="ar-SA" sz="2400" dirty="0" smtClean="0"/>
              <a:t>  داخلها فتفقد </a:t>
            </a:r>
            <a:r>
              <a:rPr lang="ar-SA" sz="2400" dirty="0" err="1" smtClean="0"/>
              <a:t>الماء .</a:t>
            </a:r>
            <a:endParaRPr lang="ar-SA" sz="2400" dirty="0" smtClean="0"/>
          </a:p>
          <a:p>
            <a:r>
              <a:rPr lang="ar-SA" sz="2400" dirty="0" smtClean="0"/>
              <a:t>2- يعمل </a:t>
            </a:r>
            <a:r>
              <a:rPr lang="ar-SA" sz="2400" dirty="0" err="1" smtClean="0"/>
              <a:t>الجبرلين</a:t>
            </a:r>
            <a:r>
              <a:rPr lang="ar-SA" sz="2400" dirty="0" smtClean="0"/>
              <a:t> على تحويل السكر من نشاء الى جلوكوز عن طريق انزيم </a:t>
            </a:r>
            <a:r>
              <a:rPr lang="ar-SA" sz="2400" dirty="0" err="1" smtClean="0"/>
              <a:t>الالفا</a:t>
            </a:r>
            <a:r>
              <a:rPr lang="ar-SA" sz="2400" dirty="0" smtClean="0"/>
              <a:t> </a:t>
            </a:r>
            <a:r>
              <a:rPr lang="ar-SA" sz="2400" dirty="0" err="1" smtClean="0"/>
              <a:t>اميليز</a:t>
            </a:r>
            <a:r>
              <a:rPr lang="ar-SA" sz="2400" dirty="0" smtClean="0"/>
              <a:t> ليرفع الضغط </a:t>
            </a:r>
            <a:r>
              <a:rPr lang="ar-SA" sz="2400" dirty="0" err="1" smtClean="0"/>
              <a:t>الاسموزي</a:t>
            </a:r>
            <a:r>
              <a:rPr lang="ar-SA" sz="2400" dirty="0" smtClean="0"/>
              <a:t> في الخلايا محررها من </a:t>
            </a:r>
            <a:r>
              <a:rPr lang="ar-SA" sz="2400" dirty="0" err="1" smtClean="0"/>
              <a:t>البلزمه</a:t>
            </a:r>
            <a:r>
              <a:rPr lang="ar-SA" sz="2400" dirty="0" smtClean="0"/>
              <a:t> </a:t>
            </a:r>
            <a:r>
              <a:rPr lang="ar-SA" sz="2400" dirty="0" err="1" smtClean="0"/>
              <a:t>.</a:t>
            </a:r>
            <a:endParaRPr lang="ar-SA" sz="2400" dirty="0" smtClean="0"/>
          </a:p>
          <a:p>
            <a:r>
              <a:rPr lang="ar-SA" sz="2400" dirty="0" smtClean="0">
                <a:solidFill>
                  <a:srgbClr val="C00000"/>
                </a:solidFill>
              </a:rPr>
              <a:t>*- هناك توقيت بيئي </a:t>
            </a:r>
            <a:r>
              <a:rPr lang="ar-SA" sz="2400" dirty="0" err="1" smtClean="0">
                <a:solidFill>
                  <a:srgbClr val="C00000"/>
                </a:solidFill>
              </a:rPr>
              <a:t>للانبات</a:t>
            </a:r>
            <a:r>
              <a:rPr lang="ar-SA" sz="2400" dirty="0" smtClean="0">
                <a:solidFill>
                  <a:srgbClr val="C00000"/>
                </a:solidFill>
              </a:rPr>
              <a:t> </a:t>
            </a:r>
            <a:r>
              <a:rPr lang="ar-SA" sz="2400" dirty="0" smtClean="0"/>
              <a:t>: يتركز هرمون </a:t>
            </a:r>
            <a:r>
              <a:rPr lang="ar-SA" sz="2400" dirty="0" err="1" smtClean="0"/>
              <a:t>الابسيسك</a:t>
            </a:r>
            <a:r>
              <a:rPr lang="ar-SA" sz="2400" dirty="0" smtClean="0"/>
              <a:t> اسد </a:t>
            </a:r>
            <a:r>
              <a:rPr lang="en-US" sz="2400" b="1" dirty="0" smtClean="0"/>
              <a:t>ABA</a:t>
            </a:r>
            <a:r>
              <a:rPr lang="ar-SA" sz="2400" dirty="0" smtClean="0"/>
              <a:t> في البذور  قبل الانبات ليمنعها منه حتى تصل الى الى وقتها البيئي </a:t>
            </a:r>
            <a:r>
              <a:rPr lang="ar-SA" sz="2400" dirty="0" err="1" smtClean="0"/>
              <a:t>للانبات</a:t>
            </a:r>
            <a:r>
              <a:rPr lang="ar-SA" sz="2400" dirty="0" smtClean="0"/>
              <a:t>  </a:t>
            </a:r>
            <a:r>
              <a:rPr lang="ar-SA" sz="2400" dirty="0" err="1" smtClean="0"/>
              <a:t>ويبدا</a:t>
            </a:r>
            <a:r>
              <a:rPr lang="ar-SA" sz="2400" dirty="0" smtClean="0"/>
              <a:t> معه تحلل هرمون </a:t>
            </a:r>
            <a:r>
              <a:rPr lang="ar-SA" sz="2400" dirty="0" err="1" smtClean="0"/>
              <a:t>الابسيسك</a:t>
            </a:r>
            <a:r>
              <a:rPr lang="ar-SA" sz="2400" dirty="0" smtClean="0"/>
              <a:t>  وتركيز </a:t>
            </a:r>
            <a:r>
              <a:rPr lang="ar-SA" sz="2400" dirty="0" err="1" smtClean="0"/>
              <a:t>الجبرلين</a:t>
            </a:r>
            <a:r>
              <a:rPr lang="ar-SA" sz="2400" dirty="0" smtClean="0"/>
              <a:t> مع </a:t>
            </a:r>
            <a:r>
              <a:rPr lang="ar-SA" sz="2400" dirty="0" err="1" smtClean="0"/>
              <a:t>الرطوبه</a:t>
            </a:r>
            <a:r>
              <a:rPr lang="ar-SA" sz="2400" dirty="0" smtClean="0"/>
              <a:t> </a:t>
            </a:r>
            <a:r>
              <a:rPr lang="ar-SA" sz="2400" dirty="0" err="1" smtClean="0"/>
              <a:t>المناسبه</a:t>
            </a:r>
            <a:r>
              <a:rPr lang="ar-SA" sz="2400" dirty="0" smtClean="0"/>
              <a:t>  لكسر الكمون  الذي كان </a:t>
            </a:r>
            <a:r>
              <a:rPr lang="ar-SA" sz="2400" dirty="0" err="1" smtClean="0"/>
              <a:t>بالبذره</a:t>
            </a:r>
            <a:r>
              <a:rPr lang="ar-SA" sz="2400" dirty="0" smtClean="0"/>
              <a:t> لفعل </a:t>
            </a:r>
            <a:r>
              <a:rPr lang="ar-SA" sz="2400" dirty="0" err="1" smtClean="0"/>
              <a:t>الابسيسك</a:t>
            </a:r>
            <a:r>
              <a:rPr lang="ar-SA" sz="2400" dirty="0" smtClean="0"/>
              <a:t> </a:t>
            </a:r>
            <a:r>
              <a:rPr lang="ar-SA" sz="2400" dirty="0" err="1" smtClean="0"/>
              <a:t>.</a:t>
            </a:r>
            <a:endParaRPr lang="ar-SA" sz="2400" dirty="0" smtClean="0"/>
          </a:p>
          <a:p>
            <a:endParaRPr lang="ar-SA" sz="2400" dirty="0" smtClean="0"/>
          </a:p>
          <a:p>
            <a:endParaRPr lang="ar-SA" sz="2400" dirty="0" smtClean="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755576" y="260648"/>
            <a:ext cx="7961595" cy="6370975"/>
          </a:xfrm>
          <a:prstGeom prst="rect">
            <a:avLst/>
          </a:prstGeom>
          <a:noFill/>
        </p:spPr>
        <p:txBody>
          <a:bodyPr wrap="square" rtlCol="1">
            <a:spAutoFit/>
          </a:bodyPr>
          <a:lstStyle/>
          <a:p>
            <a:r>
              <a:rPr lang="ar-SA" sz="2400" dirty="0" smtClean="0"/>
              <a:t>3- </a:t>
            </a:r>
            <a:r>
              <a:rPr lang="ar-SA" sz="2400" dirty="0" err="1" smtClean="0"/>
              <a:t>للبروده</a:t>
            </a:r>
            <a:r>
              <a:rPr lang="ar-SA" sz="2400" dirty="0" smtClean="0"/>
              <a:t> وطولها دور في تحليل هرمون </a:t>
            </a:r>
            <a:r>
              <a:rPr lang="ar-SA" sz="2400" dirty="0" err="1" smtClean="0"/>
              <a:t>الابسيسك</a:t>
            </a:r>
            <a:r>
              <a:rPr lang="ar-SA" sz="2400" dirty="0" smtClean="0"/>
              <a:t> في البذور طوال فترة الكمون ومع تغير درجات </a:t>
            </a:r>
            <a:r>
              <a:rPr lang="ar-SA" sz="2400" dirty="0" err="1" smtClean="0"/>
              <a:t>الحراره</a:t>
            </a:r>
            <a:r>
              <a:rPr lang="ar-SA" sz="2400" dirty="0" smtClean="0"/>
              <a:t> ينشط </a:t>
            </a:r>
            <a:r>
              <a:rPr lang="ar-SA" sz="2400" dirty="0" err="1" smtClean="0"/>
              <a:t>الجبرلين</a:t>
            </a:r>
            <a:r>
              <a:rPr lang="ar-SA" sz="2400" dirty="0" smtClean="0"/>
              <a:t>  أي ان البذور تحتاج لموسم البروده كاملا  لتحليل </a:t>
            </a:r>
            <a:r>
              <a:rPr lang="ar-SA" sz="2400" dirty="0" err="1" smtClean="0"/>
              <a:t>الابسيسك</a:t>
            </a:r>
            <a:r>
              <a:rPr lang="ar-SA" sz="2400" dirty="0" smtClean="0"/>
              <a:t> </a:t>
            </a:r>
            <a:r>
              <a:rPr lang="ar-SA" sz="2400" dirty="0" err="1" smtClean="0"/>
              <a:t>اسد  </a:t>
            </a:r>
            <a:r>
              <a:rPr lang="ar-SA" sz="2400" dirty="0" smtClean="0"/>
              <a:t>، أي ان لهرمون </a:t>
            </a:r>
            <a:r>
              <a:rPr lang="ar-SA" sz="2400" dirty="0" err="1" smtClean="0"/>
              <a:t>الجبرلين</a:t>
            </a:r>
            <a:r>
              <a:rPr lang="ar-SA" sz="2400" dirty="0" smtClean="0"/>
              <a:t> دورا في تعويض البذور عن الارباع </a:t>
            </a:r>
            <a:r>
              <a:rPr lang="ar-SA" sz="2400" dirty="0" err="1" smtClean="0"/>
              <a:t>واهميته</a:t>
            </a:r>
            <a:r>
              <a:rPr lang="ar-SA" sz="2400" dirty="0" smtClean="0"/>
              <a:t> في كسر </a:t>
            </a:r>
            <a:r>
              <a:rPr lang="ar-SA" sz="2400" dirty="0" err="1" smtClean="0"/>
              <a:t>كمونها .</a:t>
            </a:r>
            <a:endParaRPr lang="ar-SA" sz="2400" dirty="0" smtClean="0"/>
          </a:p>
          <a:p>
            <a:r>
              <a:rPr lang="ar-SA" sz="2400" dirty="0" smtClean="0"/>
              <a:t>4- كما ان للنهار الطويل ودفيء الفصل دورا في كسر الكمون حيث يتوقف تدريجيا انتاج </a:t>
            </a:r>
            <a:r>
              <a:rPr lang="ar-SA" sz="2400" dirty="0" err="1" smtClean="0"/>
              <a:t>الابسيسك</a:t>
            </a:r>
            <a:r>
              <a:rPr lang="ar-SA" sz="2400" dirty="0" smtClean="0"/>
              <a:t> </a:t>
            </a:r>
            <a:r>
              <a:rPr lang="ar-SA" sz="2400" dirty="0" err="1" smtClean="0"/>
              <a:t>اسد .</a:t>
            </a:r>
            <a:endParaRPr lang="ar-SA" sz="2400" dirty="0" smtClean="0"/>
          </a:p>
          <a:p>
            <a:r>
              <a:rPr lang="ar-SA" sz="2400" dirty="0" smtClean="0"/>
              <a:t>أي  انه في النهار الطويل  والليل القصير  تنفذ اشعة الشمس الى الطبقات القريبه من سطح التربه حيث تمتص </a:t>
            </a:r>
            <a:r>
              <a:rPr lang="ar-SA" sz="2400" dirty="0" err="1" smtClean="0"/>
              <a:t>الفيتوكرومات</a:t>
            </a:r>
            <a:r>
              <a:rPr lang="ar-SA" sz="2400" dirty="0" smtClean="0"/>
              <a:t> او </a:t>
            </a:r>
            <a:r>
              <a:rPr lang="ar-SA" sz="2400" dirty="0" err="1" smtClean="0"/>
              <a:t>الصبغات</a:t>
            </a:r>
            <a:r>
              <a:rPr lang="ar-SA" sz="2400" dirty="0" smtClean="0"/>
              <a:t> </a:t>
            </a:r>
            <a:r>
              <a:rPr lang="ar-SA" sz="2400" dirty="0" err="1" smtClean="0"/>
              <a:t>الضوئيه</a:t>
            </a:r>
            <a:r>
              <a:rPr lang="ar-SA" sz="2400" dirty="0" smtClean="0"/>
              <a:t>  في الخلايا  </a:t>
            </a:r>
            <a:r>
              <a:rPr lang="ar-SA" sz="2400" dirty="0" err="1" smtClean="0"/>
              <a:t>الاشعه</a:t>
            </a:r>
            <a:r>
              <a:rPr lang="ar-SA" sz="2400" dirty="0" smtClean="0"/>
              <a:t> تحت الحمراء في النهار الطويل لتكون في الحاله </a:t>
            </a:r>
            <a:r>
              <a:rPr lang="ar-SA" sz="2400" dirty="0" err="1" smtClean="0"/>
              <a:t>النشطه</a:t>
            </a:r>
            <a:r>
              <a:rPr lang="ar-SA" sz="2400" dirty="0" smtClean="0"/>
              <a:t> </a:t>
            </a:r>
            <a:r>
              <a:rPr lang="en-US" sz="2400" dirty="0" err="1" smtClean="0"/>
              <a:t>Pfr</a:t>
            </a:r>
            <a:r>
              <a:rPr lang="en-US" sz="2400" dirty="0" smtClean="0"/>
              <a:t> </a:t>
            </a:r>
            <a:endParaRPr lang="ar-SA" sz="2400" dirty="0" smtClean="0"/>
          </a:p>
          <a:p>
            <a:r>
              <a:rPr lang="ar-SA" sz="2400" dirty="0" smtClean="0"/>
              <a:t>وفي الليل تتحول  الى الحاله الغير نشطه  </a:t>
            </a:r>
            <a:r>
              <a:rPr lang="en-US" sz="2400" dirty="0" smtClean="0"/>
              <a:t>pr</a:t>
            </a:r>
            <a:r>
              <a:rPr lang="ar-SA" sz="2400" dirty="0" smtClean="0"/>
              <a:t> وهذا التحول يؤدي الى تنشيط تفاعلات انتاج </a:t>
            </a:r>
            <a:r>
              <a:rPr lang="ar-SA" sz="2400" dirty="0" err="1" smtClean="0"/>
              <a:t>الجبرلين</a:t>
            </a:r>
            <a:r>
              <a:rPr lang="ar-SA" sz="2400" dirty="0" smtClean="0"/>
              <a:t> أي ان النهار الطويل حفز تكون </a:t>
            </a:r>
            <a:r>
              <a:rPr lang="ar-SA" sz="2400" dirty="0" err="1" smtClean="0"/>
              <a:t>الجبرلين</a:t>
            </a:r>
            <a:r>
              <a:rPr lang="ar-SA" sz="2400" dirty="0" smtClean="0"/>
              <a:t> اثناء الليل القصير بالبذور ليكسر </a:t>
            </a:r>
            <a:r>
              <a:rPr lang="ar-SA" sz="2400" dirty="0" err="1" smtClean="0"/>
              <a:t>كمونها .</a:t>
            </a:r>
            <a:endParaRPr lang="ar-SA" sz="2400" dirty="0" smtClean="0"/>
          </a:p>
          <a:p>
            <a:r>
              <a:rPr lang="ar-SA" sz="2400" dirty="0" smtClean="0"/>
              <a:t>وعكس ذلك انتاج </a:t>
            </a:r>
            <a:r>
              <a:rPr lang="ar-SA" sz="2400" dirty="0" err="1" smtClean="0"/>
              <a:t>الابسيسك</a:t>
            </a:r>
            <a:r>
              <a:rPr lang="ar-SA" sz="2400" dirty="0" smtClean="0"/>
              <a:t> اسد حيث انه يحتاج الى ليل طويل </a:t>
            </a:r>
            <a:r>
              <a:rPr lang="ar-SA" sz="2400" dirty="0" err="1" smtClean="0"/>
              <a:t>لانتاجه</a:t>
            </a:r>
            <a:r>
              <a:rPr lang="ar-SA" sz="2400" dirty="0" smtClean="0"/>
              <a:t> </a:t>
            </a:r>
            <a:r>
              <a:rPr lang="ar-SA" sz="2400" dirty="0" err="1" smtClean="0"/>
              <a:t>لانه</a:t>
            </a:r>
            <a:r>
              <a:rPr lang="ar-SA" sz="2400" dirty="0" smtClean="0"/>
              <a:t> يحتاج للظلام </a:t>
            </a:r>
            <a:r>
              <a:rPr lang="ar-SA" sz="2400" dirty="0" err="1" smtClean="0"/>
              <a:t>لاتمام</a:t>
            </a:r>
            <a:r>
              <a:rPr lang="ar-SA" sz="2400" dirty="0"/>
              <a:t> </a:t>
            </a:r>
            <a:r>
              <a:rPr lang="ar-SA" sz="2400" dirty="0" smtClean="0"/>
              <a:t>تفاعلات انتاجه </a:t>
            </a:r>
            <a:r>
              <a:rPr lang="ar-SA" sz="2400" dirty="0" err="1" smtClean="0"/>
              <a:t>بواسطه</a:t>
            </a:r>
            <a:r>
              <a:rPr lang="ar-SA" sz="2400" dirty="0" smtClean="0"/>
              <a:t> انزيمات </a:t>
            </a:r>
            <a:r>
              <a:rPr lang="ar-SA" sz="2400" dirty="0" err="1" smtClean="0"/>
              <a:t>حساسه</a:t>
            </a:r>
            <a:r>
              <a:rPr lang="ar-SA" sz="2400" dirty="0" smtClean="0"/>
              <a:t> لطول فترة </a:t>
            </a:r>
            <a:r>
              <a:rPr lang="ar-SA" sz="2400" dirty="0" err="1" smtClean="0"/>
              <a:t>الاضاءه</a:t>
            </a:r>
            <a:r>
              <a:rPr lang="ar-SA" sz="2400" dirty="0" smtClean="0"/>
              <a:t> </a:t>
            </a:r>
            <a:r>
              <a:rPr lang="ar-SA" sz="2400" dirty="0" err="1" smtClean="0"/>
              <a:t>والظلام .</a:t>
            </a:r>
            <a:endParaRPr lang="ar-SA" sz="2400" dirty="0" smtClean="0"/>
          </a:p>
          <a:p>
            <a:endParaRPr lang="ar-SA" sz="2400" dirty="0" smtClean="0"/>
          </a:p>
          <a:p>
            <a:r>
              <a:rPr lang="ar-SA" sz="2400" dirty="0" err="1" smtClean="0"/>
              <a:t>.</a:t>
            </a:r>
            <a:endParaRPr lang="ar-SA" sz="24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5897563"/>
          </a:xfrm>
        </p:spPr>
        <p:txBody>
          <a:bodyPr/>
          <a:lstStyle/>
          <a:p>
            <a:pPr>
              <a:buNone/>
            </a:pPr>
            <a:endParaRPr lang="en-US" dirty="0"/>
          </a:p>
        </p:txBody>
      </p:sp>
      <p:pic>
        <p:nvPicPr>
          <p:cNvPr id="214018" name="Picture 2" descr="http://plantphys.info/seedg/seed4.gif"/>
          <p:cNvPicPr>
            <a:picLocks noChangeAspect="1" noChangeArrowheads="1"/>
          </p:cNvPicPr>
          <p:nvPr/>
        </p:nvPicPr>
        <p:blipFill>
          <a:blip r:embed="rId2" cstate="print"/>
          <a:srcRect/>
          <a:stretch>
            <a:fillRect/>
          </a:stretch>
        </p:blipFill>
        <p:spPr bwMode="auto">
          <a:xfrm>
            <a:off x="685800" y="457200"/>
            <a:ext cx="8077200" cy="5595651"/>
          </a:xfrm>
          <a:prstGeom prst="rect">
            <a:avLst/>
          </a:prstGeom>
          <a:noFill/>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ttp://plantphys.info/seedg/seed9.gif"/>
          <p:cNvPicPr>
            <a:picLocks noGrp="1" noChangeAspect="1" noChangeArrowheads="1"/>
          </p:cNvPicPr>
          <p:nvPr>
            <p:ph idx="1"/>
          </p:nvPr>
        </p:nvPicPr>
        <p:blipFill>
          <a:blip r:embed="rId2" cstate="print"/>
          <a:srcRect/>
          <a:stretch>
            <a:fillRect/>
          </a:stretch>
        </p:blipFill>
        <p:spPr bwMode="auto">
          <a:xfrm>
            <a:off x="228600" y="304800"/>
            <a:ext cx="8661621" cy="5791200"/>
          </a:xfrm>
          <a:prstGeom prst="rect">
            <a:avLst/>
          </a:prstGeom>
          <a:noFill/>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9592" y="3861048"/>
            <a:ext cx="7838530" cy="3970318"/>
          </a:xfrm>
          <a:prstGeom prst="rect">
            <a:avLst/>
          </a:prstGeom>
        </p:spPr>
        <p:txBody>
          <a:bodyPr wrap="square">
            <a:spAutoFit/>
          </a:bodyPr>
          <a:lstStyle/>
          <a:p>
            <a:r>
              <a:rPr lang="ar-SA" sz="2800" b="1" u="sng" dirty="0" smtClean="0">
                <a:solidFill>
                  <a:srgbClr val="00B050"/>
                </a:solidFill>
              </a:rPr>
              <a:t>8- </a:t>
            </a:r>
            <a:r>
              <a:rPr lang="ar-SA" sz="2800" b="1" u="sng" dirty="0" err="1" smtClean="0">
                <a:solidFill>
                  <a:srgbClr val="00B050"/>
                </a:solidFill>
              </a:rPr>
              <a:t>التساقط :</a:t>
            </a:r>
            <a:endParaRPr lang="ar-SA" sz="2800" b="1" u="sng" dirty="0" smtClean="0">
              <a:solidFill>
                <a:srgbClr val="00B050"/>
              </a:solidFill>
            </a:endParaRPr>
          </a:p>
          <a:p>
            <a:r>
              <a:rPr lang="ar-SA" sz="2400" dirty="0" smtClean="0"/>
              <a:t>اذا قل تركيز هرمون </a:t>
            </a:r>
            <a:r>
              <a:rPr lang="ar-SA" sz="2400" dirty="0" err="1" smtClean="0"/>
              <a:t>الجبرلين</a:t>
            </a:r>
            <a:r>
              <a:rPr lang="ar-SA" sz="2400" dirty="0" smtClean="0"/>
              <a:t> في الخلايا او توقف  انتاجه تدخل الورقه في </a:t>
            </a:r>
            <a:r>
              <a:rPr lang="ar-SA" sz="2400" dirty="0" err="1" smtClean="0"/>
              <a:t>الشيخوخه</a:t>
            </a:r>
            <a:r>
              <a:rPr lang="ar-SA" sz="2400" dirty="0" smtClean="0"/>
              <a:t> ويسرع </a:t>
            </a:r>
            <a:r>
              <a:rPr lang="ar-SA" sz="2400" dirty="0" err="1" smtClean="0"/>
              <a:t>بها</a:t>
            </a:r>
            <a:r>
              <a:rPr lang="ar-SA" sz="2400" dirty="0" smtClean="0"/>
              <a:t>  هرمون </a:t>
            </a:r>
            <a:r>
              <a:rPr lang="ar-SA" sz="2400" dirty="0" err="1" smtClean="0"/>
              <a:t>الابسيسك</a:t>
            </a:r>
            <a:r>
              <a:rPr lang="ar-SA" sz="2400" dirty="0" smtClean="0"/>
              <a:t> اسد لتكوين طبقة الانفصال </a:t>
            </a:r>
            <a:r>
              <a:rPr lang="ar-SA" sz="2400" dirty="0" err="1" smtClean="0"/>
              <a:t>لاسقاط</a:t>
            </a:r>
            <a:r>
              <a:rPr lang="ar-SA" sz="2400" dirty="0" smtClean="0"/>
              <a:t> </a:t>
            </a:r>
            <a:r>
              <a:rPr lang="ar-SA" sz="2400" dirty="0" err="1" smtClean="0"/>
              <a:t>الاوراق .</a:t>
            </a:r>
            <a:r>
              <a:rPr lang="ar-SA" sz="2400" dirty="0" smtClean="0"/>
              <a:t> وقد وجد ان </a:t>
            </a:r>
            <a:r>
              <a:rPr lang="ar-SA" sz="2400" dirty="0" err="1" smtClean="0"/>
              <a:t>الجبرلينات</a:t>
            </a:r>
            <a:r>
              <a:rPr lang="ar-SA" sz="2400" dirty="0" smtClean="0"/>
              <a:t> تعمل على عدم تساقط الاوراق او الازهار او </a:t>
            </a:r>
            <a:r>
              <a:rPr lang="ar-SA" sz="2400" dirty="0" err="1" smtClean="0"/>
              <a:t>الثمار </a:t>
            </a:r>
            <a:r>
              <a:rPr lang="ar-SA" sz="2400" dirty="0" smtClean="0"/>
              <a:t>، فمثلا نسبة تساقط ازهار الطماطم الغير ملقحه مرتفعه لكن عند معاملتها </a:t>
            </a:r>
            <a:r>
              <a:rPr lang="ar-SA" sz="2400" dirty="0" err="1" smtClean="0"/>
              <a:t>بالجبرلين</a:t>
            </a:r>
            <a:r>
              <a:rPr lang="ar-SA" sz="2400" dirty="0" smtClean="0"/>
              <a:t> يمنع تساقطها ويكون ثمار عديمة البذور وذلك لان </a:t>
            </a:r>
            <a:r>
              <a:rPr lang="ar-SA" sz="2400" dirty="0" err="1" smtClean="0"/>
              <a:t>الجبرلين</a:t>
            </a:r>
            <a:r>
              <a:rPr lang="ar-SA" sz="2400" dirty="0" smtClean="0"/>
              <a:t> نشط تكوين </a:t>
            </a:r>
            <a:r>
              <a:rPr lang="ar-SA" sz="2400" dirty="0" err="1" smtClean="0"/>
              <a:t>الاوكسين</a:t>
            </a:r>
            <a:r>
              <a:rPr lang="ar-SA" sz="2400" dirty="0" smtClean="0"/>
              <a:t> بطريقه غير </a:t>
            </a:r>
            <a:r>
              <a:rPr lang="ar-SA" sz="2400" dirty="0" err="1" smtClean="0"/>
              <a:t>مباشره .</a:t>
            </a:r>
            <a:endParaRPr lang="ar-SA" sz="2400" dirty="0" smtClean="0"/>
          </a:p>
          <a:p>
            <a:r>
              <a:rPr lang="ar-SA" sz="2800" b="1" u="sng" dirty="0" smtClean="0">
                <a:solidFill>
                  <a:srgbClr val="00B050"/>
                </a:solidFill>
              </a:rPr>
              <a:t> </a:t>
            </a:r>
          </a:p>
          <a:p>
            <a:endParaRPr lang="ar-SA" sz="2800" b="1" u="sng" dirty="0" smtClean="0">
              <a:solidFill>
                <a:srgbClr val="00B050"/>
              </a:solidFill>
            </a:endParaRPr>
          </a:p>
          <a:p>
            <a:endParaRPr lang="ar-SA" sz="2400" dirty="0" smtClean="0">
              <a:solidFill>
                <a:srgbClr val="00B050"/>
              </a:solidFill>
            </a:endParaRPr>
          </a:p>
        </p:txBody>
      </p:sp>
      <p:sp>
        <p:nvSpPr>
          <p:cNvPr id="3" name="مربع نص 2"/>
          <p:cNvSpPr txBox="1"/>
          <p:nvPr/>
        </p:nvSpPr>
        <p:spPr>
          <a:xfrm>
            <a:off x="971600" y="0"/>
            <a:ext cx="7817579" cy="3847207"/>
          </a:xfrm>
          <a:prstGeom prst="rect">
            <a:avLst/>
          </a:prstGeom>
          <a:noFill/>
        </p:spPr>
        <p:txBody>
          <a:bodyPr wrap="square" rtlCol="1">
            <a:spAutoFit/>
          </a:bodyPr>
          <a:lstStyle/>
          <a:p>
            <a:r>
              <a:rPr lang="ar-SA" sz="2800" b="1" u="sng" dirty="0" smtClean="0">
                <a:solidFill>
                  <a:srgbClr val="00B050"/>
                </a:solidFill>
              </a:rPr>
              <a:t>7- </a:t>
            </a:r>
            <a:r>
              <a:rPr lang="ar-SA" sz="2800" b="1" u="sng" dirty="0" err="1" smtClean="0">
                <a:solidFill>
                  <a:srgbClr val="00B050"/>
                </a:solidFill>
              </a:rPr>
              <a:t>الشيخوخه</a:t>
            </a:r>
            <a:r>
              <a:rPr lang="ar-SA" sz="2800" b="1" u="sng" dirty="0" smtClean="0">
                <a:solidFill>
                  <a:srgbClr val="00B050"/>
                </a:solidFill>
              </a:rPr>
              <a:t> </a:t>
            </a:r>
            <a:r>
              <a:rPr lang="ar-SA" sz="2800" b="1" u="sng" dirty="0" err="1" smtClean="0">
                <a:solidFill>
                  <a:srgbClr val="00B050"/>
                </a:solidFill>
              </a:rPr>
              <a:t>:</a:t>
            </a:r>
            <a:endParaRPr lang="ar-SA" sz="2800" b="1" u="sng" dirty="0">
              <a:solidFill>
                <a:srgbClr val="00B050"/>
              </a:solidFill>
            </a:endParaRPr>
          </a:p>
          <a:p>
            <a:r>
              <a:rPr lang="ar-SA" sz="2400" dirty="0" smtClean="0"/>
              <a:t>في السنوات </a:t>
            </a:r>
            <a:r>
              <a:rPr lang="ar-SA" sz="2400" dirty="0" err="1" smtClean="0"/>
              <a:t>الاخيره</a:t>
            </a:r>
            <a:r>
              <a:rPr lang="ar-SA" sz="2400" dirty="0" smtClean="0"/>
              <a:t> ، امكن التغلب على ظاهرة </a:t>
            </a:r>
            <a:r>
              <a:rPr lang="ar-SA" sz="2400" dirty="0" err="1" smtClean="0"/>
              <a:t>الشيخوخه</a:t>
            </a:r>
            <a:r>
              <a:rPr lang="ar-SA" sz="2400" dirty="0" smtClean="0"/>
              <a:t> لكثير من اشجار </a:t>
            </a:r>
            <a:r>
              <a:rPr lang="ar-SA" sz="2400" dirty="0" err="1" smtClean="0"/>
              <a:t>الفاكهه</a:t>
            </a:r>
            <a:r>
              <a:rPr lang="ar-SA" sz="2400" dirty="0" smtClean="0"/>
              <a:t> ونباتات </a:t>
            </a:r>
            <a:r>
              <a:rPr lang="ar-SA" sz="2400" dirty="0" err="1" smtClean="0"/>
              <a:t>الزينه</a:t>
            </a:r>
            <a:r>
              <a:rPr lang="ar-SA" sz="2400" dirty="0" smtClean="0"/>
              <a:t> وذلك بزيادة فترة شبابها  مع الاحتفاظ بعدم سقوط اوراقها  </a:t>
            </a:r>
            <a:r>
              <a:rPr lang="ar-SA" sz="2400" dirty="0" err="1" smtClean="0"/>
              <a:t>وازهارها</a:t>
            </a:r>
            <a:r>
              <a:rPr lang="ar-SA" sz="2400" dirty="0" smtClean="0"/>
              <a:t>  او ثمارها وذلك عندما تعامل رشا </a:t>
            </a:r>
            <a:r>
              <a:rPr lang="ar-SA" sz="2400" dirty="0" err="1" smtClean="0"/>
              <a:t>بالجبرلينات</a:t>
            </a:r>
            <a:r>
              <a:rPr lang="ar-SA" sz="2400" dirty="0" smtClean="0"/>
              <a:t> خلال فصل الخريف  و </a:t>
            </a:r>
            <a:r>
              <a:rPr lang="ar-SA" sz="2400" dirty="0" err="1" smtClean="0"/>
              <a:t>الشتاء.</a:t>
            </a:r>
            <a:r>
              <a:rPr lang="ar-SA" sz="2400" dirty="0" smtClean="0"/>
              <a:t> وقد امكن تقصير فترة شباب </a:t>
            </a:r>
            <a:r>
              <a:rPr lang="ar-SA" sz="2400" dirty="0" err="1" smtClean="0"/>
              <a:t>السرو</a:t>
            </a:r>
            <a:r>
              <a:rPr lang="ar-SA" sz="2400" dirty="0" smtClean="0"/>
              <a:t> خضريا وتحويلها </a:t>
            </a:r>
            <a:r>
              <a:rPr lang="ar-SA" sz="2400" dirty="0" err="1" smtClean="0"/>
              <a:t>زهريا</a:t>
            </a:r>
            <a:r>
              <a:rPr lang="ar-SA" sz="2400" dirty="0" smtClean="0"/>
              <a:t>  أي تقصير فترة النمو الخضري  الذي </a:t>
            </a:r>
            <a:r>
              <a:rPr lang="ar-SA" sz="2400" dirty="0" err="1" smtClean="0"/>
              <a:t>يستغر</a:t>
            </a:r>
            <a:r>
              <a:rPr lang="ar-SA" sz="2400" dirty="0" smtClean="0"/>
              <a:t> 3-4 سنوات  وسرعة دخولها فترة النمو الزهري  بمعاملتها </a:t>
            </a:r>
            <a:r>
              <a:rPr lang="ar-SA" sz="2400" dirty="0" err="1" smtClean="0"/>
              <a:t>بالجبرلين</a:t>
            </a:r>
            <a:r>
              <a:rPr lang="ar-SA" sz="2400" dirty="0" smtClean="0"/>
              <a:t> </a:t>
            </a:r>
            <a:r>
              <a:rPr lang="ar-SA" sz="2400" dirty="0" err="1" smtClean="0"/>
              <a:t>.</a:t>
            </a:r>
            <a:r>
              <a:rPr lang="ar-SA" sz="2400" dirty="0" smtClean="0"/>
              <a:t> وعند استعمال  </a:t>
            </a:r>
            <a:r>
              <a:rPr lang="ar-SA" sz="2400" dirty="0" err="1" smtClean="0"/>
              <a:t>الجبرلينات</a:t>
            </a:r>
            <a:r>
              <a:rPr lang="ar-SA" sz="2400" dirty="0" smtClean="0"/>
              <a:t> يدفعها الى تكوين الازهار بعد شهرين من المعامله لارتفاع مستوى </a:t>
            </a:r>
            <a:r>
              <a:rPr lang="ar-SA" sz="2400" dirty="0" err="1" smtClean="0"/>
              <a:t>الجبرلين</a:t>
            </a:r>
            <a:r>
              <a:rPr lang="ar-SA" sz="2400" dirty="0" smtClean="0"/>
              <a:t> في انسجتها </a:t>
            </a:r>
            <a:r>
              <a:rPr lang="ar-SA" sz="2400" dirty="0" err="1" smtClean="0"/>
              <a:t>الداخليه .</a:t>
            </a:r>
            <a:endParaRPr lang="ar-SA" sz="2000" dirty="0" smtClean="0"/>
          </a:p>
          <a:p>
            <a:r>
              <a:rPr lang="ar-SA" sz="2400" dirty="0" smtClean="0"/>
              <a:t>كما ان له دور في محاربة </a:t>
            </a:r>
            <a:r>
              <a:rPr lang="ar-SA" sz="2400" dirty="0" err="1" smtClean="0"/>
              <a:t>الشيخوخه</a:t>
            </a:r>
            <a:r>
              <a:rPr lang="ar-SA" sz="2400" dirty="0" smtClean="0"/>
              <a:t> </a:t>
            </a:r>
            <a:r>
              <a:rPr lang="ar-SA" sz="2400" dirty="0" err="1" smtClean="0"/>
              <a:t>خاصه</a:t>
            </a:r>
            <a:r>
              <a:rPr lang="ar-SA" sz="2400" dirty="0" smtClean="0"/>
              <a:t> في النباتات </a:t>
            </a:r>
            <a:r>
              <a:rPr lang="ar-SA" sz="2400" dirty="0" err="1" smtClean="0"/>
              <a:t>العشبيه</a:t>
            </a:r>
            <a:r>
              <a:rPr lang="ar-SA" sz="2400" dirty="0" smtClean="0"/>
              <a:t> المعمره  </a:t>
            </a:r>
            <a:r>
              <a:rPr lang="ar-SA" sz="2400" dirty="0" err="1" smtClean="0"/>
              <a:t>لانه</a:t>
            </a:r>
            <a:r>
              <a:rPr lang="ar-SA" sz="2400" dirty="0" smtClean="0"/>
              <a:t> ينشط </a:t>
            </a:r>
            <a:r>
              <a:rPr lang="ar-SA" sz="2400" dirty="0" err="1" smtClean="0"/>
              <a:t>الايض</a:t>
            </a:r>
            <a:r>
              <a:rPr lang="ar-SA" sz="2400" dirty="0" smtClean="0"/>
              <a:t> في </a:t>
            </a:r>
            <a:r>
              <a:rPr lang="ar-SA" sz="2400" dirty="0" err="1" smtClean="0"/>
              <a:t>الخليه .</a:t>
            </a:r>
            <a:endParaRPr lang="ar-SA" sz="2400" dirty="0" smtClean="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smtClean="0">
                <a:solidFill>
                  <a:srgbClr val="C00000"/>
                </a:solidFill>
              </a:rPr>
              <a:t>الدور الفسيولوجي </a:t>
            </a:r>
            <a:r>
              <a:rPr lang="ar-SA" b="1" dirty="0" err="1" smtClean="0">
                <a:solidFill>
                  <a:srgbClr val="C00000"/>
                </a:solidFill>
              </a:rPr>
              <a:t>للجبرلينات</a:t>
            </a:r>
            <a:r>
              <a:rPr lang="ar-SA" b="1" dirty="0" smtClean="0">
                <a:solidFill>
                  <a:srgbClr val="C00000"/>
                </a:solidFill>
              </a:rPr>
              <a:t> </a:t>
            </a:r>
            <a:r>
              <a:rPr lang="ar-SA" b="1" dirty="0" err="1" smtClean="0">
                <a:solidFill>
                  <a:srgbClr val="C00000"/>
                </a:solidFill>
              </a:rPr>
              <a:t>:</a:t>
            </a:r>
            <a:endParaRPr lang="ar-SA" b="1" dirty="0">
              <a:solidFill>
                <a:srgbClr val="C00000"/>
              </a:solidFill>
            </a:endParaRPr>
          </a:p>
        </p:txBody>
      </p:sp>
      <p:sp>
        <p:nvSpPr>
          <p:cNvPr id="3" name="عنصر نائب للمحتوى 2"/>
          <p:cNvSpPr>
            <a:spLocks noGrp="1"/>
          </p:cNvSpPr>
          <p:nvPr>
            <p:ph sz="quarter" idx="1"/>
          </p:nvPr>
        </p:nvSpPr>
        <p:spPr/>
        <p:txBody>
          <a:bodyPr/>
          <a:lstStyle/>
          <a:p>
            <a:r>
              <a:rPr lang="ar-SA" b="1" dirty="0" smtClean="0">
                <a:solidFill>
                  <a:srgbClr val="00B050"/>
                </a:solidFill>
              </a:rPr>
              <a:t>1- </a:t>
            </a:r>
            <a:r>
              <a:rPr lang="ar-SA" b="1" dirty="0" err="1" smtClean="0">
                <a:solidFill>
                  <a:srgbClr val="00B050"/>
                </a:solidFill>
              </a:rPr>
              <a:t>التقزم</a:t>
            </a:r>
            <a:r>
              <a:rPr lang="ar-SA" b="1" dirty="0" smtClean="0">
                <a:solidFill>
                  <a:srgbClr val="00B050"/>
                </a:solidFill>
              </a:rPr>
              <a:t> </a:t>
            </a:r>
            <a:r>
              <a:rPr lang="ar-SA" b="1" dirty="0" err="1" smtClean="0">
                <a:solidFill>
                  <a:srgbClr val="00B050"/>
                </a:solidFill>
              </a:rPr>
              <a:t>الوراثي :</a:t>
            </a:r>
            <a:r>
              <a:rPr lang="ar-SA" b="1" dirty="0" smtClean="0">
                <a:solidFill>
                  <a:srgbClr val="00B050"/>
                </a:solidFill>
              </a:rPr>
              <a:t> </a:t>
            </a:r>
          </a:p>
          <a:p>
            <a:r>
              <a:rPr lang="ar-SA" dirty="0" smtClean="0"/>
              <a:t>من اهم الخواص </a:t>
            </a:r>
            <a:r>
              <a:rPr lang="ar-SA" dirty="0" err="1" smtClean="0"/>
              <a:t>للجبرلينات</a:t>
            </a:r>
            <a:r>
              <a:rPr lang="ar-SA" dirty="0" smtClean="0"/>
              <a:t> هي مقدرتها  في التغلب على </a:t>
            </a:r>
            <a:r>
              <a:rPr lang="ar-SA" dirty="0" err="1" smtClean="0"/>
              <a:t>التقزم</a:t>
            </a:r>
            <a:r>
              <a:rPr lang="ar-SA" dirty="0" smtClean="0"/>
              <a:t> الوراثي في بعض النباتات مثل </a:t>
            </a:r>
            <a:r>
              <a:rPr lang="ar-SA" dirty="0" err="1" smtClean="0"/>
              <a:t>البسله</a:t>
            </a:r>
            <a:r>
              <a:rPr lang="ar-SA" dirty="0" smtClean="0"/>
              <a:t> والفول </a:t>
            </a:r>
            <a:r>
              <a:rPr lang="ar-SA" dirty="0" err="1" smtClean="0"/>
              <a:t>والفاصوليا .</a:t>
            </a:r>
            <a:endParaRPr lang="ar-SA" dirty="0" smtClean="0"/>
          </a:p>
          <a:p>
            <a:r>
              <a:rPr lang="ar-SA" dirty="0" smtClean="0"/>
              <a:t>النباتات القزميه تحتوي على كميه </a:t>
            </a:r>
            <a:r>
              <a:rPr lang="ar-SA" dirty="0" err="1" smtClean="0"/>
              <a:t>منخفضه</a:t>
            </a:r>
            <a:r>
              <a:rPr lang="ar-SA" dirty="0" smtClean="0"/>
              <a:t> جدا من </a:t>
            </a:r>
            <a:r>
              <a:rPr lang="ar-SA" dirty="0" err="1" smtClean="0"/>
              <a:t>الجبرلينات</a:t>
            </a:r>
            <a:r>
              <a:rPr lang="ar-SA" dirty="0" smtClean="0"/>
              <a:t>  عن مثيلتها </a:t>
            </a:r>
            <a:r>
              <a:rPr lang="ar-SA" dirty="0" err="1" smtClean="0"/>
              <a:t>الطويله</a:t>
            </a:r>
            <a:r>
              <a:rPr lang="ar-SA" dirty="0" smtClean="0"/>
              <a:t> التابعه لنفس </a:t>
            </a:r>
            <a:r>
              <a:rPr lang="ar-SA" dirty="0" err="1" smtClean="0"/>
              <a:t>النبات .</a:t>
            </a:r>
            <a:r>
              <a:rPr lang="ar-SA" dirty="0" smtClean="0"/>
              <a:t> وظاهرة </a:t>
            </a:r>
            <a:r>
              <a:rPr lang="ar-SA" dirty="0" err="1" smtClean="0"/>
              <a:t>التقزم</a:t>
            </a:r>
            <a:r>
              <a:rPr lang="ar-SA" dirty="0" smtClean="0"/>
              <a:t>  ترجع الى وجود جين واحد مسئول عن نمو  النباتات </a:t>
            </a:r>
            <a:r>
              <a:rPr lang="ar-SA" dirty="0" err="1" smtClean="0"/>
              <a:t>القصيره</a:t>
            </a:r>
            <a:r>
              <a:rPr lang="ar-SA" dirty="0" smtClean="0"/>
              <a:t>  مسببا عدم بناء ونتاج </a:t>
            </a:r>
            <a:r>
              <a:rPr lang="ar-SA" dirty="0" err="1" smtClean="0"/>
              <a:t>الجبرلين</a:t>
            </a:r>
            <a:r>
              <a:rPr lang="ar-SA" dirty="0" smtClean="0"/>
              <a:t> </a:t>
            </a:r>
            <a:r>
              <a:rPr lang="ar-SA" dirty="0" err="1" smtClean="0"/>
              <a:t>.</a:t>
            </a:r>
            <a:endParaRPr lang="ar-SA" dirty="0" smtClean="0"/>
          </a:p>
          <a:p>
            <a:r>
              <a:rPr lang="ar-SA" dirty="0" smtClean="0"/>
              <a:t>وبصفه عامه فان النباتات </a:t>
            </a:r>
            <a:r>
              <a:rPr lang="ar-SA" dirty="0" err="1" smtClean="0"/>
              <a:t>المتقزمه</a:t>
            </a:r>
            <a:r>
              <a:rPr lang="ar-SA" dirty="0" smtClean="0"/>
              <a:t> تكون سلاميتها </a:t>
            </a:r>
            <a:r>
              <a:rPr lang="ar-SA" dirty="0" err="1" smtClean="0"/>
              <a:t>قصيره</a:t>
            </a:r>
            <a:r>
              <a:rPr lang="ar-SA" dirty="0" smtClean="0"/>
              <a:t>  ويكون حجمها  في حدود خمس حجم النباتات </a:t>
            </a:r>
            <a:r>
              <a:rPr lang="ar-SA" dirty="0" err="1" smtClean="0"/>
              <a:t>العاديه</a:t>
            </a:r>
            <a:r>
              <a:rPr lang="ar-SA" dirty="0" smtClean="0"/>
              <a:t> </a:t>
            </a:r>
            <a:r>
              <a:rPr lang="ar-SA" dirty="0" err="1" smtClean="0"/>
              <a:t>.</a:t>
            </a:r>
            <a:endParaRPr lang="ar-SA" dirty="0" smtClean="0"/>
          </a:p>
          <a:p>
            <a:r>
              <a:rPr lang="ar-SA" dirty="0" smtClean="0"/>
              <a:t>عند معاملة النباتات </a:t>
            </a:r>
            <a:r>
              <a:rPr lang="ar-SA" dirty="0" err="1" smtClean="0"/>
              <a:t>المتقزمه</a:t>
            </a:r>
            <a:r>
              <a:rPr lang="ar-SA" dirty="0" smtClean="0"/>
              <a:t> بتركيزات </a:t>
            </a:r>
            <a:r>
              <a:rPr lang="ar-SA" dirty="0" err="1" smtClean="0"/>
              <a:t>مناسبه</a:t>
            </a:r>
            <a:r>
              <a:rPr lang="ar-SA" dirty="0" smtClean="0"/>
              <a:t> من </a:t>
            </a:r>
            <a:r>
              <a:rPr lang="ar-SA" dirty="0" err="1" smtClean="0"/>
              <a:t>الجبرلين</a:t>
            </a:r>
            <a:r>
              <a:rPr lang="ar-SA" dirty="0" smtClean="0"/>
              <a:t> من الخارج تستطيل  سلامياتها وتشبه النباتات  </a:t>
            </a:r>
            <a:r>
              <a:rPr lang="ar-SA" dirty="0" err="1" smtClean="0"/>
              <a:t>الطويله</a:t>
            </a:r>
            <a:r>
              <a:rPr lang="ar-SA" dirty="0" smtClean="0"/>
              <a:t> في ارتفاع </a:t>
            </a:r>
            <a:r>
              <a:rPr lang="ar-SA" dirty="0" err="1" smtClean="0"/>
              <a:t>نموها.</a:t>
            </a:r>
            <a:r>
              <a:rPr lang="ar-SA" dirty="0" smtClean="0"/>
              <a:t> </a:t>
            </a:r>
            <a:r>
              <a:rPr lang="ar-SA" dirty="0" err="1" smtClean="0"/>
              <a:t>والجبرلينات</a:t>
            </a:r>
            <a:r>
              <a:rPr lang="ar-SA" dirty="0" smtClean="0"/>
              <a:t>  لها تأثير قليل عندما تستخدم  للنباتات </a:t>
            </a:r>
            <a:r>
              <a:rPr lang="ar-SA" dirty="0" err="1" smtClean="0"/>
              <a:t>العاديه</a:t>
            </a:r>
            <a:r>
              <a:rPr lang="ar-SA" dirty="0" smtClean="0"/>
              <a:t> </a:t>
            </a:r>
            <a:r>
              <a:rPr lang="ar-SA" dirty="0" err="1" smtClean="0"/>
              <a:t>،</a:t>
            </a:r>
            <a:r>
              <a:rPr lang="ar-SA" dirty="0" smtClean="0"/>
              <a:t> </a:t>
            </a:r>
            <a:endParaRPr lang="ar-SA"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683568" y="332656"/>
            <a:ext cx="7899648" cy="6120680"/>
          </a:xfrm>
        </p:spPr>
        <p:txBody>
          <a:bodyPr>
            <a:normAutofit lnSpcReduction="10000"/>
          </a:bodyPr>
          <a:lstStyle/>
          <a:p>
            <a:r>
              <a:rPr lang="ar-SA" sz="2800" b="1" dirty="0" smtClean="0">
                <a:solidFill>
                  <a:srgbClr val="00B050"/>
                </a:solidFill>
              </a:rPr>
              <a:t>2- فسيولوجيا </a:t>
            </a:r>
            <a:r>
              <a:rPr lang="ar-SA" sz="2800" b="1" dirty="0" err="1" smtClean="0">
                <a:solidFill>
                  <a:srgbClr val="00B050"/>
                </a:solidFill>
              </a:rPr>
              <a:t>الازهار:</a:t>
            </a:r>
            <a:r>
              <a:rPr lang="ar-SA" sz="2800" b="1" dirty="0" smtClean="0">
                <a:solidFill>
                  <a:srgbClr val="00B050"/>
                </a:solidFill>
              </a:rPr>
              <a:t> </a:t>
            </a:r>
          </a:p>
          <a:p>
            <a:r>
              <a:rPr lang="ar-SA" dirty="0" smtClean="0"/>
              <a:t>يتحكم في عملية الازهار وعملية النمو الخضري  بعض العوامل </a:t>
            </a:r>
            <a:r>
              <a:rPr lang="ar-SA" dirty="0" err="1" smtClean="0"/>
              <a:t>الخارجيه</a:t>
            </a:r>
            <a:r>
              <a:rPr lang="ar-SA" dirty="0" smtClean="0"/>
              <a:t> من </a:t>
            </a:r>
            <a:r>
              <a:rPr lang="ar-SA" dirty="0" err="1" smtClean="0"/>
              <a:t>اهمها :</a:t>
            </a:r>
            <a:endParaRPr lang="ar-SA" dirty="0" smtClean="0"/>
          </a:p>
          <a:p>
            <a:r>
              <a:rPr lang="ar-SA" dirty="0" smtClean="0"/>
              <a:t>1- اختلاف طول الليل </a:t>
            </a:r>
            <a:r>
              <a:rPr lang="ar-SA" dirty="0" err="1" smtClean="0"/>
              <a:t>والنهار .</a:t>
            </a:r>
            <a:endParaRPr lang="ar-SA" dirty="0" smtClean="0"/>
          </a:p>
          <a:p>
            <a:r>
              <a:rPr lang="ar-SA" dirty="0" smtClean="0"/>
              <a:t>2- اختلاف درجات </a:t>
            </a:r>
            <a:r>
              <a:rPr lang="ar-SA" dirty="0" err="1" smtClean="0"/>
              <a:t>الحراره</a:t>
            </a:r>
            <a:r>
              <a:rPr lang="ar-SA" dirty="0" smtClean="0"/>
              <a:t> </a:t>
            </a:r>
            <a:r>
              <a:rPr lang="ar-SA" dirty="0" err="1" smtClean="0"/>
              <a:t>.</a:t>
            </a:r>
            <a:endParaRPr lang="ar-SA" dirty="0" smtClean="0"/>
          </a:p>
          <a:p>
            <a:r>
              <a:rPr lang="ar-SA" b="1" u="sng" dirty="0" err="1" smtClean="0"/>
              <a:t>اولا </a:t>
            </a:r>
            <a:r>
              <a:rPr lang="ar-SA" b="1" u="sng" dirty="0" smtClean="0"/>
              <a:t>: اختلاف طول الليل </a:t>
            </a:r>
            <a:r>
              <a:rPr lang="ar-SA" b="1" u="sng" dirty="0" err="1" smtClean="0"/>
              <a:t>والنهار </a:t>
            </a:r>
            <a:r>
              <a:rPr lang="ar-SA" b="1" u="sng" dirty="0" smtClean="0"/>
              <a:t>– </a:t>
            </a:r>
            <a:r>
              <a:rPr lang="ar-SA" b="1" u="sng" dirty="0" err="1" smtClean="0"/>
              <a:t>التواقت</a:t>
            </a:r>
            <a:r>
              <a:rPr lang="ar-SA" b="1" u="sng" dirty="0" smtClean="0"/>
              <a:t> </a:t>
            </a:r>
            <a:r>
              <a:rPr lang="ar-SA" b="1" u="sng" dirty="0" err="1" smtClean="0"/>
              <a:t>الضوئي :</a:t>
            </a:r>
            <a:r>
              <a:rPr lang="en-US" b="1" dirty="0" smtClean="0">
                <a:solidFill>
                  <a:srgbClr val="00B050"/>
                </a:solidFill>
              </a:rPr>
              <a:t> </a:t>
            </a:r>
            <a:r>
              <a:rPr lang="en-US" b="1" dirty="0" err="1" smtClean="0">
                <a:solidFill>
                  <a:srgbClr val="00B050"/>
                </a:solidFill>
              </a:rPr>
              <a:t>Photoperiodism</a:t>
            </a:r>
            <a:endParaRPr lang="ar-SA" b="1" dirty="0" smtClean="0">
              <a:solidFill>
                <a:srgbClr val="00B050"/>
              </a:solidFill>
            </a:endParaRPr>
          </a:p>
          <a:p>
            <a:pPr>
              <a:buNone/>
            </a:pPr>
            <a:endParaRPr lang="ar-SA" b="1" u="sng" dirty="0" smtClean="0"/>
          </a:p>
          <a:p>
            <a:pPr algn="just"/>
            <a:r>
              <a:rPr lang="ar-SA" dirty="0" smtClean="0"/>
              <a:t>تسمى استجابة النباتات </a:t>
            </a:r>
            <a:r>
              <a:rPr lang="ar-SA" dirty="0" err="1" smtClean="0"/>
              <a:t>بالازهار</a:t>
            </a:r>
            <a:r>
              <a:rPr lang="ar-SA" dirty="0" smtClean="0"/>
              <a:t> نتيجة لطول الفترة الضوئية أو بتعبير أدق بطول فترة الظلام </a:t>
            </a:r>
            <a:r>
              <a:rPr lang="ar-SA" dirty="0" err="1" smtClean="0"/>
              <a:t>بالتأقت</a:t>
            </a:r>
            <a:r>
              <a:rPr lang="ar-SA" dirty="0" smtClean="0"/>
              <a:t> الضوئي.</a:t>
            </a:r>
          </a:p>
          <a:p>
            <a:pPr algn="just"/>
            <a:r>
              <a:rPr lang="ar-SA" dirty="0" smtClean="0"/>
              <a:t> لقد لوحظ في بعض انواع نبات التبغ انها </a:t>
            </a:r>
            <a:r>
              <a:rPr lang="ar-SA" dirty="0" err="1" smtClean="0"/>
              <a:t>لاتزهر</a:t>
            </a:r>
            <a:r>
              <a:rPr lang="ar-SA" dirty="0" smtClean="0"/>
              <a:t> </a:t>
            </a:r>
            <a:r>
              <a:rPr lang="ar-SA" dirty="0" err="1" smtClean="0"/>
              <a:t>ولاتعطي</a:t>
            </a:r>
            <a:r>
              <a:rPr lang="ar-SA" dirty="0" smtClean="0"/>
              <a:t> ثمارا اذا نميت في ظروف النهار الطويل ولقد ظـل نموه خضريا خلال أشهر الصيف حتى وصل ارتفاعه إلى نحو 15 قدم دون أن يكون أزهار،  بينما اذا نميت في ظروف النهار </a:t>
            </a:r>
            <a:r>
              <a:rPr lang="ar-SA" dirty="0" err="1" smtClean="0"/>
              <a:t>القصير </a:t>
            </a:r>
            <a:r>
              <a:rPr lang="ar-SA" dirty="0" smtClean="0"/>
              <a:t>(في اشهر الشتاء) أزهرت جميع نباتات </a:t>
            </a:r>
            <a:r>
              <a:rPr lang="ar-SA" dirty="0" err="1" smtClean="0"/>
              <a:t>واثمرت</a:t>
            </a:r>
            <a:r>
              <a:rPr lang="ar-SA" dirty="0" smtClean="0"/>
              <a:t> قبل أن يصل ارتفاعها إلى 5 </a:t>
            </a:r>
            <a:r>
              <a:rPr lang="ar-SA" dirty="0" err="1" smtClean="0"/>
              <a:t>أقدام.</a:t>
            </a:r>
            <a:r>
              <a:rPr lang="ar-SA" dirty="0" smtClean="0"/>
              <a:t> اي ان طول اليوم له تأثير على الازهار </a:t>
            </a:r>
            <a:r>
              <a:rPr lang="ar-SA" dirty="0" err="1" smtClean="0"/>
              <a:t>والاثمار.</a:t>
            </a:r>
            <a:endParaRPr lang="ar-SA" dirty="0" smtClean="0"/>
          </a:p>
          <a:p>
            <a:endParaRPr lang="ar-SA"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76672"/>
            <a:ext cx="8534400" cy="5821363"/>
          </a:xfrm>
        </p:spPr>
        <p:txBody>
          <a:bodyPr>
            <a:normAutofit/>
          </a:bodyPr>
          <a:lstStyle/>
          <a:p>
            <a:pPr>
              <a:buNone/>
            </a:pPr>
            <a:r>
              <a:rPr lang="ar-SA" sz="2800" b="1" dirty="0" smtClean="0">
                <a:solidFill>
                  <a:srgbClr val="C00000"/>
                </a:solidFill>
              </a:rPr>
              <a:t>أنواع </a:t>
            </a:r>
            <a:r>
              <a:rPr lang="ar-SA" sz="2800" b="1" dirty="0" err="1" smtClean="0">
                <a:solidFill>
                  <a:srgbClr val="C00000"/>
                </a:solidFill>
              </a:rPr>
              <a:t>التأقت</a:t>
            </a:r>
            <a:r>
              <a:rPr lang="ar-SA" sz="2800" b="1" dirty="0" smtClean="0">
                <a:solidFill>
                  <a:srgbClr val="C00000"/>
                </a:solidFill>
              </a:rPr>
              <a:t> الضوئي المختلفة في النباتات</a:t>
            </a:r>
          </a:p>
          <a:p>
            <a:pPr algn="just">
              <a:buNone/>
            </a:pPr>
            <a:r>
              <a:rPr lang="ar-SA" b="1" dirty="0" smtClean="0">
                <a:solidFill>
                  <a:srgbClr val="00B050"/>
                </a:solidFill>
              </a:rPr>
              <a:t>نباتات النهار القصير </a:t>
            </a:r>
            <a:r>
              <a:rPr lang="en-US" b="1" dirty="0" smtClean="0">
                <a:solidFill>
                  <a:srgbClr val="00B050"/>
                </a:solidFill>
              </a:rPr>
              <a:t>Short day plants</a:t>
            </a:r>
            <a:endParaRPr lang="ar-SA" b="1" dirty="0" smtClean="0">
              <a:solidFill>
                <a:srgbClr val="00B050"/>
              </a:solidFill>
            </a:endParaRPr>
          </a:p>
          <a:p>
            <a:pPr algn="just"/>
            <a:r>
              <a:rPr lang="ar-SA" dirty="0" smtClean="0"/>
              <a:t>هي عبارة عن نباتات تحتاج الى نهار قصير لكي تزهر اي تزهر عند نموها تحت ظروف النهار </a:t>
            </a:r>
            <a:r>
              <a:rPr lang="ar-SA" dirty="0" err="1" smtClean="0"/>
              <a:t>القصيرأقل</a:t>
            </a:r>
            <a:r>
              <a:rPr lang="ar-SA" dirty="0" smtClean="0"/>
              <a:t> من 14 ساعة ضوء في </a:t>
            </a:r>
            <a:r>
              <a:rPr lang="ar-SA" dirty="0" err="1" smtClean="0"/>
              <a:t>اليوم.</a:t>
            </a:r>
            <a:r>
              <a:rPr lang="ar-SA" dirty="0" smtClean="0"/>
              <a:t> ويحدث تثبيط </a:t>
            </a:r>
            <a:r>
              <a:rPr lang="ar-SA" dirty="0" err="1" smtClean="0"/>
              <a:t>لازهارها</a:t>
            </a:r>
            <a:r>
              <a:rPr lang="ar-SA" dirty="0" smtClean="0"/>
              <a:t> اذا قطعت ومضة ضوئية من الضوء الاحمر ليل طويل ويستمر النمو الخضري.</a:t>
            </a:r>
          </a:p>
          <a:p>
            <a:pPr algn="just"/>
            <a:r>
              <a:rPr lang="ar-SA" dirty="0" smtClean="0"/>
              <a:t>اتضح ان نباتات النهار القصير هي نباتات ليل طويل وان العامل المحدد هو طول فترة الظلام وليس طول فترة </a:t>
            </a:r>
            <a:r>
              <a:rPr lang="ar-SA" dirty="0" err="1" smtClean="0"/>
              <a:t>الاضاءة.</a:t>
            </a:r>
            <a:r>
              <a:rPr lang="ar-SA" dirty="0" smtClean="0"/>
              <a:t> </a:t>
            </a:r>
            <a:r>
              <a:rPr lang="ar-SA" b="1" dirty="0" smtClean="0">
                <a:solidFill>
                  <a:srgbClr val="FF0000"/>
                </a:solidFill>
              </a:rPr>
              <a:t>وفترة الظلام الحرجة </a:t>
            </a:r>
            <a:r>
              <a:rPr lang="ar-SA" b="1" dirty="0" smtClean="0">
                <a:solidFill>
                  <a:srgbClr val="00B050"/>
                </a:solidFill>
              </a:rPr>
              <a:t>هي عبارة عن اقل فترة ظلام يحتاج اليها النبات لكي يزهر وان اقل من هذه الفترة </a:t>
            </a:r>
            <a:r>
              <a:rPr lang="ar-SA" b="1" dirty="0" err="1" smtClean="0">
                <a:solidFill>
                  <a:srgbClr val="00B050"/>
                </a:solidFill>
              </a:rPr>
              <a:t>لايمكن</a:t>
            </a:r>
            <a:r>
              <a:rPr lang="ar-SA" b="1" dirty="0" smtClean="0">
                <a:solidFill>
                  <a:srgbClr val="00B050"/>
                </a:solidFill>
              </a:rPr>
              <a:t> للنبات ان </a:t>
            </a:r>
            <a:r>
              <a:rPr lang="ar-SA" b="1" dirty="0" err="1" smtClean="0">
                <a:solidFill>
                  <a:srgbClr val="00B050"/>
                </a:solidFill>
              </a:rPr>
              <a:t>يزهر.</a:t>
            </a:r>
            <a:r>
              <a:rPr lang="ar-SA" dirty="0" smtClean="0"/>
              <a:t> مثل: نبات البن وبعض اصناف التبغ.</a:t>
            </a:r>
          </a:p>
          <a:p>
            <a:pPr algn="just" rtl="1">
              <a:buNone/>
            </a:pPr>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332656"/>
            <a:ext cx="8244408" cy="4708981"/>
          </a:xfrm>
          <a:prstGeom prst="rect">
            <a:avLst/>
          </a:prstGeom>
        </p:spPr>
        <p:txBody>
          <a:bodyPr wrap="square">
            <a:spAutoFit/>
          </a:bodyPr>
          <a:lstStyle/>
          <a:p>
            <a:r>
              <a:rPr lang="ar-SA" sz="2800" b="1" dirty="0" smtClean="0">
                <a:solidFill>
                  <a:srgbClr val="00B050"/>
                </a:solidFill>
              </a:rPr>
              <a:t>نباتات النهار الطويل</a:t>
            </a:r>
            <a:r>
              <a:rPr lang="en-US" sz="2800" b="1" dirty="0" smtClean="0">
                <a:solidFill>
                  <a:srgbClr val="00B050"/>
                </a:solidFill>
              </a:rPr>
              <a:t> Long day plants </a:t>
            </a:r>
            <a:endParaRPr lang="ar-SA" sz="2800" b="1" dirty="0" smtClean="0">
              <a:solidFill>
                <a:srgbClr val="00B050"/>
              </a:solidFill>
            </a:endParaRPr>
          </a:p>
          <a:p>
            <a:pPr algn="just"/>
            <a:r>
              <a:rPr lang="ar-SA" sz="2800" dirty="0" smtClean="0"/>
              <a:t>هي عبارة عن نباتات تزهر فقط في حدود فترات ضوئية طويلة أكثر من 14 </a:t>
            </a:r>
            <a:r>
              <a:rPr lang="ar-SA" sz="2800" dirty="0" err="1" smtClean="0"/>
              <a:t>ساعة.</a:t>
            </a:r>
            <a:r>
              <a:rPr lang="ar-SA" sz="2800" dirty="0" smtClean="0"/>
              <a:t> وهذه النباتات تحتاج الى فترة ظلام قصيرة بضع ساعات لذلك تسمى ايضا بنباتات الليل القصير مثل:السبانخ  والفجل والنعناع ونبات </a:t>
            </a:r>
            <a:r>
              <a:rPr lang="ar-SA" sz="2800" dirty="0" err="1" smtClean="0"/>
              <a:t>السكران.</a:t>
            </a:r>
            <a:r>
              <a:rPr lang="ar-SA" sz="2800" dirty="0" smtClean="0"/>
              <a:t>  </a:t>
            </a:r>
          </a:p>
          <a:p>
            <a:pPr algn="just"/>
            <a:endParaRPr lang="ar-SA" sz="2400" b="1" dirty="0" smtClean="0"/>
          </a:p>
          <a:p>
            <a:r>
              <a:rPr lang="ar-SA" sz="2400" b="1" dirty="0" smtClean="0">
                <a:solidFill>
                  <a:srgbClr val="00B050"/>
                </a:solidFill>
              </a:rPr>
              <a:t>نباتات محايدة اي متعادلة الفترة الضوئية </a:t>
            </a:r>
            <a:r>
              <a:rPr lang="en-US" sz="2400" b="1" dirty="0" smtClean="0">
                <a:solidFill>
                  <a:srgbClr val="00B050"/>
                </a:solidFill>
              </a:rPr>
              <a:t>Neutral day plants</a:t>
            </a:r>
            <a:endParaRPr lang="ar-SA" sz="2400" b="1" dirty="0" smtClean="0">
              <a:solidFill>
                <a:srgbClr val="00B050"/>
              </a:solidFill>
            </a:endParaRPr>
          </a:p>
          <a:p>
            <a:pPr algn="just"/>
            <a:r>
              <a:rPr lang="ar-SA" sz="2800" dirty="0" smtClean="0"/>
              <a:t>هي نباتات </a:t>
            </a:r>
            <a:r>
              <a:rPr lang="ar-SA" sz="2800" dirty="0" err="1" smtClean="0"/>
              <a:t>لاتتأثر</a:t>
            </a:r>
            <a:r>
              <a:rPr lang="ar-SA" sz="2800" dirty="0" smtClean="0"/>
              <a:t> بطول الفترة الضوئية وتزهر في مجال واسع من أطوال النهار اي تزهر في أي موسم مادامت الظروف البيئية مناسبة مثل نبات الطماطم.</a:t>
            </a:r>
          </a:p>
          <a:p>
            <a:endParaRPr lang="en-US" sz="28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dirty="0" err="1" smtClean="0">
                <a:solidFill>
                  <a:srgbClr val="FF0000"/>
                </a:solidFill>
              </a:rPr>
              <a:t>الجبرلينات</a:t>
            </a:r>
            <a:r>
              <a:rPr lang="ar-SA" sz="4400" dirty="0" smtClean="0">
                <a:solidFill>
                  <a:srgbClr val="FF0000"/>
                </a:solidFill>
              </a:rPr>
              <a:t> </a:t>
            </a:r>
            <a:endParaRPr lang="ar-SA" dirty="0">
              <a:solidFill>
                <a:srgbClr val="FF0000"/>
              </a:solidFill>
            </a:endParaRPr>
          </a:p>
        </p:txBody>
      </p:sp>
      <p:sp>
        <p:nvSpPr>
          <p:cNvPr id="3" name="عنصر نائب للمحتوى 2"/>
          <p:cNvSpPr>
            <a:spLocks noGrp="1"/>
          </p:cNvSpPr>
          <p:nvPr>
            <p:ph sz="quarter" idx="1"/>
          </p:nvPr>
        </p:nvSpPr>
        <p:spPr/>
        <p:txBody>
          <a:bodyPr/>
          <a:lstStyle/>
          <a:p>
            <a:r>
              <a:rPr lang="ar-SA" b="1" dirty="0" smtClean="0"/>
              <a:t>مع بداية القرن العشرين لاحظ </a:t>
            </a:r>
            <a:r>
              <a:rPr lang="ar-SA" b="1" dirty="0" err="1" smtClean="0"/>
              <a:t>زارعوا</a:t>
            </a:r>
            <a:r>
              <a:rPr lang="ar-SA" b="1" dirty="0" smtClean="0"/>
              <a:t> الارز باليابان ان بعض </a:t>
            </a:r>
            <a:r>
              <a:rPr lang="ar-SA" b="1" dirty="0" err="1" smtClean="0"/>
              <a:t>البادرات</a:t>
            </a:r>
            <a:r>
              <a:rPr lang="ar-SA" b="1" dirty="0" smtClean="0"/>
              <a:t> قد نمت بمعدل سريع وبصورة مذهله  عن باقي </a:t>
            </a:r>
            <a:r>
              <a:rPr lang="ar-SA" b="1" dirty="0" err="1" smtClean="0"/>
              <a:t>بادرات</a:t>
            </a:r>
            <a:r>
              <a:rPr lang="ar-SA" b="1" dirty="0" smtClean="0"/>
              <a:t> </a:t>
            </a:r>
            <a:r>
              <a:rPr lang="ar-SA" b="1" dirty="0" err="1" smtClean="0"/>
              <a:t>الحقل .</a:t>
            </a:r>
            <a:r>
              <a:rPr lang="ar-SA" b="1" dirty="0" smtClean="0"/>
              <a:t> </a:t>
            </a:r>
          </a:p>
          <a:p>
            <a:r>
              <a:rPr lang="ar-SA" b="1" dirty="0" smtClean="0"/>
              <a:t>ولكن هذه </a:t>
            </a:r>
            <a:r>
              <a:rPr lang="ar-SA" b="1" dirty="0" err="1" smtClean="0"/>
              <a:t>البادرات</a:t>
            </a:r>
            <a:r>
              <a:rPr lang="ar-SA" b="1" dirty="0" smtClean="0"/>
              <a:t> كانت </a:t>
            </a:r>
            <a:r>
              <a:rPr lang="ar-SA" b="1" dirty="0" err="1" smtClean="0"/>
              <a:t>مصفره</a:t>
            </a:r>
            <a:r>
              <a:rPr lang="ar-SA" b="1" dirty="0" smtClean="0"/>
              <a:t> </a:t>
            </a:r>
            <a:r>
              <a:rPr lang="ar-SA" b="1" dirty="0" err="1" smtClean="0"/>
              <a:t>وعقيمه</a:t>
            </a:r>
            <a:r>
              <a:rPr lang="ar-SA" b="1" dirty="0" smtClean="0"/>
              <a:t> وخاليه من الحبوب  حتى وصل الفقد في المحصول الى </a:t>
            </a:r>
            <a:r>
              <a:rPr lang="ar-SA" b="1" dirty="0" err="1" smtClean="0"/>
              <a:t>40% </a:t>
            </a:r>
            <a:r>
              <a:rPr lang="ar-SA" b="1" dirty="0" smtClean="0"/>
              <a:t>، وقد اطلق على هذا </a:t>
            </a:r>
            <a:r>
              <a:rPr lang="ar-SA" b="1" dirty="0" err="1" smtClean="0"/>
              <a:t>الظاهره</a:t>
            </a:r>
            <a:r>
              <a:rPr lang="ar-SA" b="1" dirty="0" smtClean="0"/>
              <a:t> مرض </a:t>
            </a:r>
            <a:r>
              <a:rPr lang="ar-SA" b="1" dirty="0" err="1" smtClean="0"/>
              <a:t>البادرات</a:t>
            </a:r>
            <a:r>
              <a:rPr lang="ar-SA" b="1" dirty="0" smtClean="0"/>
              <a:t> </a:t>
            </a:r>
            <a:r>
              <a:rPr lang="ar-SA" b="1" dirty="0" err="1" smtClean="0"/>
              <a:t>الحمقاء .</a:t>
            </a:r>
            <a:r>
              <a:rPr lang="ar-SA" b="1" dirty="0" smtClean="0"/>
              <a:t> وقد تمكن العلماء من فحص هذه النباتات وقرروا انها مصابه بفطر </a:t>
            </a:r>
            <a:r>
              <a:rPr lang="ar-SA" b="1" dirty="0" err="1" smtClean="0"/>
              <a:t>جبريلافيوميكوري</a:t>
            </a:r>
            <a:r>
              <a:rPr lang="ar-SA" b="1" dirty="0" smtClean="0"/>
              <a:t> </a:t>
            </a:r>
            <a:r>
              <a:rPr lang="ar-SA" b="1" dirty="0" err="1" smtClean="0"/>
              <a:t>.</a:t>
            </a:r>
            <a:endParaRPr lang="ar-SA" b="1" dirty="0" smtClean="0"/>
          </a:p>
          <a:p>
            <a:r>
              <a:rPr lang="ar-SA" b="1" dirty="0" smtClean="0"/>
              <a:t>وخلال الثلاثينات نجح العلماء في ان يعزلوا من فطر </a:t>
            </a:r>
            <a:r>
              <a:rPr lang="ar-SA" b="1" dirty="0" err="1" smtClean="0"/>
              <a:t>جبريلا</a:t>
            </a:r>
            <a:r>
              <a:rPr lang="ar-SA" b="1" dirty="0" smtClean="0"/>
              <a:t> عدة مواد بعضها معوق </a:t>
            </a:r>
            <a:r>
              <a:rPr lang="ar-SA" b="1" dirty="0" err="1" smtClean="0"/>
              <a:t>والاخر</a:t>
            </a:r>
            <a:r>
              <a:rPr lang="ar-SA" b="1" dirty="0" smtClean="0"/>
              <a:t> منشط </a:t>
            </a:r>
            <a:r>
              <a:rPr lang="ar-SA" b="1" dirty="0" err="1" smtClean="0"/>
              <a:t>للنمو .</a:t>
            </a:r>
            <a:r>
              <a:rPr lang="ar-SA" b="1" dirty="0" smtClean="0"/>
              <a:t> وقد اطلق على الماده المنشطه  </a:t>
            </a:r>
            <a:r>
              <a:rPr lang="ar-SA" b="1" dirty="0" err="1" smtClean="0"/>
              <a:t>والمسببه</a:t>
            </a:r>
            <a:r>
              <a:rPr lang="ar-SA" b="1" dirty="0" smtClean="0"/>
              <a:t> </a:t>
            </a:r>
            <a:r>
              <a:rPr lang="ar-SA" b="1" dirty="0" err="1" smtClean="0"/>
              <a:t>للاعراض</a:t>
            </a:r>
            <a:r>
              <a:rPr lang="ar-SA" b="1" dirty="0" smtClean="0"/>
              <a:t> المرضيه اسم </a:t>
            </a:r>
            <a:r>
              <a:rPr lang="ar-SA" b="1" dirty="0" err="1" smtClean="0"/>
              <a:t>جبرلين</a:t>
            </a:r>
            <a:r>
              <a:rPr lang="ar-SA" b="1" dirty="0" smtClean="0"/>
              <a:t> </a:t>
            </a:r>
            <a:r>
              <a:rPr lang="ar-SA" b="1" dirty="0" err="1" smtClean="0"/>
              <a:t>.</a:t>
            </a:r>
            <a:r>
              <a:rPr lang="ar-SA" b="1" dirty="0" smtClean="0"/>
              <a:t> </a:t>
            </a:r>
            <a:r>
              <a:rPr lang="ar-SA" b="1" dirty="0" err="1" smtClean="0"/>
              <a:t>واطلق</a:t>
            </a:r>
            <a:r>
              <a:rPr lang="ar-SA" b="1" dirty="0" smtClean="0"/>
              <a:t> على اول مركب  امكن الحصول عليه  في صورة نقيه من فطر </a:t>
            </a:r>
            <a:r>
              <a:rPr lang="ar-SA" b="1" dirty="0" err="1" smtClean="0"/>
              <a:t>جبريلا</a:t>
            </a:r>
            <a:r>
              <a:rPr lang="ar-SA" b="1" dirty="0" smtClean="0"/>
              <a:t>  اسم اسم حمض </a:t>
            </a:r>
            <a:r>
              <a:rPr lang="ar-SA" b="1" dirty="0" err="1" smtClean="0"/>
              <a:t>الجبرليك</a:t>
            </a:r>
            <a:r>
              <a:rPr lang="ar-SA" b="1" dirty="0" smtClean="0"/>
              <a:t> </a:t>
            </a:r>
            <a:r>
              <a:rPr lang="en-US" b="1" dirty="0" smtClean="0"/>
              <a:t>GA3</a:t>
            </a:r>
            <a:r>
              <a:rPr lang="ar-SA" b="1" dirty="0" smtClean="0"/>
              <a:t> </a:t>
            </a:r>
            <a:r>
              <a:rPr lang="ar-SA" b="1" dirty="0" err="1" smtClean="0"/>
              <a:t>.</a:t>
            </a:r>
            <a:r>
              <a:rPr lang="ar-SA" b="1" dirty="0" smtClean="0"/>
              <a:t> </a:t>
            </a:r>
            <a:endParaRPr lang="ar-SA" b="1"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11560" y="188640"/>
            <a:ext cx="8100392"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000000"/>
                </a:solidFill>
                <a:effectLst/>
                <a:latin typeface="Times New Roman" pitchFamily="18" charset="0"/>
                <a:cs typeface="Times New Roman" pitchFamily="18" charset="0"/>
              </a:rPr>
              <a:t>لاحظ الباحثون الأوائل</a:t>
            </a:r>
            <a:r>
              <a:rPr kumimoji="0" lang="ar-SA" sz="2400" b="1" i="0" u="sng" strike="noStrike" cap="none" normalizeH="0" baseline="0" dirty="0" smtClean="0">
                <a:ln>
                  <a:noFill/>
                </a:ln>
                <a:solidFill>
                  <a:srgbClr val="000000"/>
                </a:solidFill>
                <a:effectLst/>
                <a:latin typeface="Arial"/>
                <a:cs typeface="Times New Roman" pitchFamily="18" charset="0"/>
              </a:rPr>
              <a:t> </a:t>
            </a:r>
            <a:r>
              <a:rPr kumimoji="0" lang="ar-SA" sz="2400" b="1" i="0" u="none" strike="noStrike" cap="none" normalizeH="0" baseline="0" dirty="0" smtClean="0">
                <a:ln>
                  <a:noFill/>
                </a:ln>
                <a:solidFill>
                  <a:srgbClr val="000000"/>
                </a:solidFill>
                <a:effectLst/>
                <a:latin typeface="Arial"/>
                <a:cs typeface="Times New Roman" pitchFamily="18" charset="0"/>
              </a:rPr>
              <a:t>  أن النبات لا يزهر بالرغم من تعرضه للدورة الضوئية </a:t>
            </a:r>
            <a:r>
              <a:rPr kumimoji="0" lang="ar-SA" sz="2400" b="1" i="0" u="none" strike="noStrike" cap="none" normalizeH="0" baseline="0" dirty="0" err="1" smtClean="0">
                <a:ln>
                  <a:noFill/>
                </a:ln>
                <a:solidFill>
                  <a:srgbClr val="000000"/>
                </a:solidFill>
                <a:effectLst/>
                <a:latin typeface="Arial"/>
                <a:cs typeface="Times New Roman" pitchFamily="18" charset="0"/>
              </a:rPr>
              <a:t>الاستحثاثية</a:t>
            </a:r>
            <a:r>
              <a:rPr kumimoji="0" lang="ar-SA" sz="2400" b="1" i="0" u="none" strike="noStrike" cap="none" normalizeH="0" baseline="0" dirty="0" smtClean="0">
                <a:ln>
                  <a:noFill/>
                </a:ln>
                <a:solidFill>
                  <a:srgbClr val="000000"/>
                </a:solidFill>
                <a:effectLst/>
                <a:latin typeface="Arial"/>
                <a:cs typeface="Times New Roman" pitchFamily="18" charset="0"/>
              </a:rPr>
              <a:t> الصحيحة إذا كسرت فترة إظلامه المستمرة بواسطة فترة ضوئية قصيرة.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000000"/>
                </a:solidFill>
                <a:effectLst/>
                <a:latin typeface="Times New Roman" pitchFamily="18" charset="0"/>
                <a:cs typeface="Times New Roman" pitchFamily="18" charset="0"/>
              </a:rPr>
              <a:t>من تلك النتائج تبين أن </a:t>
            </a:r>
            <a:r>
              <a:rPr kumimoji="0" lang="ar-SA" sz="2400" b="1" i="0" u="none" strike="noStrike" cap="none" normalizeH="0" baseline="0" dirty="0" err="1" smtClean="0">
                <a:ln>
                  <a:noFill/>
                </a:ln>
                <a:solidFill>
                  <a:srgbClr val="000000"/>
                </a:solidFill>
                <a:effectLst/>
                <a:latin typeface="Times New Roman" pitchFamily="18" charset="0"/>
                <a:cs typeface="Times New Roman" pitchFamily="18" charset="0"/>
              </a:rPr>
              <a:t>التزهير</a:t>
            </a:r>
            <a:r>
              <a:rPr kumimoji="0" lang="ar-SA" sz="2400" b="1" i="0" u="none" strike="noStrike" cap="none" normalizeH="0" baseline="0" dirty="0" smtClean="0">
                <a:ln>
                  <a:noFill/>
                </a:ln>
                <a:solidFill>
                  <a:srgbClr val="000000"/>
                </a:solidFill>
                <a:effectLst/>
                <a:latin typeface="Times New Roman" pitchFamily="18" charset="0"/>
                <a:cs typeface="Times New Roman" pitchFamily="18" charset="0"/>
              </a:rPr>
              <a:t> يكون اكثر </a:t>
            </a:r>
            <a:r>
              <a:rPr kumimoji="0" lang="ar-SA" sz="2400" b="1" i="0" u="none" strike="noStrike" cap="none" normalizeH="0" baseline="0" dirty="0" err="1" smtClean="0">
                <a:ln>
                  <a:noFill/>
                </a:ln>
                <a:solidFill>
                  <a:srgbClr val="000000"/>
                </a:solidFill>
                <a:effectLst/>
                <a:latin typeface="Times New Roman" pitchFamily="18" charset="0"/>
                <a:cs typeface="Times New Roman" pitchFamily="18" charset="0"/>
              </a:rPr>
              <a:t>استجابية</a:t>
            </a:r>
            <a:r>
              <a:rPr kumimoji="0" lang="ar-SA" sz="2400" b="1" i="0" u="none" strike="noStrike" cap="none" normalizeH="0" baseline="0" dirty="0" smtClean="0">
                <a:ln>
                  <a:noFill/>
                </a:ln>
                <a:solidFill>
                  <a:srgbClr val="000000"/>
                </a:solidFill>
                <a:effectLst/>
                <a:latin typeface="Times New Roman" pitchFamily="18" charset="0"/>
                <a:cs typeface="Times New Roman" pitchFamily="18" charset="0"/>
              </a:rPr>
              <a:t> لفترة الظلام من فترة الإضاءة فطول فترة الظلام اكثر أهمية لتشجيع </a:t>
            </a:r>
            <a:r>
              <a:rPr kumimoji="0" lang="ar-SA" sz="2400" b="1" i="0" u="none" strike="noStrike" cap="none" normalizeH="0" baseline="0" dirty="0" err="1" smtClean="0">
                <a:ln>
                  <a:noFill/>
                </a:ln>
                <a:solidFill>
                  <a:srgbClr val="000000"/>
                </a:solidFill>
                <a:effectLst/>
                <a:latin typeface="Times New Roman" pitchFamily="18" charset="0"/>
                <a:cs typeface="Times New Roman" pitchFamily="18" charset="0"/>
              </a:rPr>
              <a:t>التزهير</a:t>
            </a:r>
            <a:r>
              <a:rPr kumimoji="0" lang="ar-SA" sz="2400" b="1" i="0" u="none" strike="noStrike" cap="none" normalizeH="0" baseline="0" dirty="0" smtClean="0">
                <a:ln>
                  <a:noFill/>
                </a:ln>
                <a:solidFill>
                  <a:srgbClr val="000000"/>
                </a:solidFill>
                <a:effectLst/>
                <a:latin typeface="Times New Roman" pitchFamily="18" charset="0"/>
                <a:cs typeface="Times New Roman" pitchFamily="18" charset="0"/>
              </a:rPr>
              <a:t> إلا أن فترة الإضاءة تأثيرها كمى على </a:t>
            </a:r>
            <a:r>
              <a:rPr kumimoji="0" lang="ar-SA" sz="2400" b="1" i="0" u="none" strike="noStrike" cap="none" normalizeH="0" baseline="0" dirty="0" err="1" smtClean="0">
                <a:ln>
                  <a:noFill/>
                </a:ln>
                <a:solidFill>
                  <a:srgbClr val="000000"/>
                </a:solidFill>
                <a:effectLst/>
                <a:latin typeface="Times New Roman" pitchFamily="18" charset="0"/>
                <a:cs typeface="Times New Roman" pitchFamily="18" charset="0"/>
              </a:rPr>
              <a:t>التزهير</a:t>
            </a:r>
            <a:r>
              <a:rPr kumimoji="0" lang="ar-SA" sz="24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1" i="0" u="none" strike="noStrike" cap="none" normalizeH="0" baseline="0" dirty="0" smtClean="0">
                <a:ln>
                  <a:noFill/>
                </a:ln>
                <a:solidFill>
                  <a:srgbClr val="000000"/>
                </a:solidFill>
                <a:effectLst/>
                <a:latin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000000"/>
                </a:solidFill>
                <a:effectLst/>
                <a:latin typeface="Times New Roman" pitchFamily="18" charset="0"/>
                <a:cs typeface="Times New Roman" pitchFamily="18" charset="0"/>
              </a:rPr>
              <a:t>وقد وجد الباحثين أن فترة الإظلام تحدد إنشاء المبادئ الزهرية </a:t>
            </a:r>
            <a:r>
              <a:rPr kumimoji="0" lang="en-US" sz="2400" b="1" i="0" u="none" strike="noStrike" cap="none" normalizeH="0" baseline="0" dirty="0" smtClean="0">
                <a:ln>
                  <a:noFill/>
                </a:ln>
                <a:solidFill>
                  <a:srgbClr val="000000"/>
                </a:solidFill>
                <a:effectLst/>
                <a:latin typeface="Times New Roman" pitchFamily="18" charset="0"/>
                <a:cs typeface="Times New Roman" pitchFamily="18" charset="0"/>
              </a:rPr>
              <a:t>Initiation of floral </a:t>
            </a:r>
            <a:r>
              <a:rPr kumimoji="0" lang="en-US" sz="2400" b="1" i="0" u="none" strike="noStrike" cap="none" normalizeH="0" baseline="0" dirty="0" err="1" smtClean="0">
                <a:ln>
                  <a:noFill/>
                </a:ln>
                <a:solidFill>
                  <a:srgbClr val="000000"/>
                </a:solidFill>
                <a:effectLst/>
                <a:latin typeface="Times New Roman" pitchFamily="18" charset="0"/>
                <a:cs typeface="Times New Roman" pitchFamily="18" charset="0"/>
              </a:rPr>
              <a:t>primoridia</a:t>
            </a:r>
            <a:r>
              <a:rPr kumimoji="0" lang="ar-SA" sz="2400" b="1" i="0" u="none" strike="noStrike" cap="none" normalizeH="0" baseline="0" dirty="0" smtClean="0">
                <a:ln>
                  <a:noFill/>
                </a:ln>
                <a:solidFill>
                  <a:srgbClr val="000000"/>
                </a:solidFill>
                <a:effectLst/>
                <a:latin typeface="Arial"/>
                <a:cs typeface="Times New Roman" pitchFamily="18" charset="0"/>
              </a:rPr>
              <a:t>  إلا أن طول الفترة الضوئية يؤثر فى عدد المبادئ </a:t>
            </a:r>
            <a:r>
              <a:rPr kumimoji="0" lang="ar-SA" sz="2400" b="1" i="0" u="none" strike="noStrike" cap="none" normalizeH="0" baseline="0" dirty="0" err="1" smtClean="0">
                <a:ln>
                  <a:noFill/>
                </a:ln>
                <a:solidFill>
                  <a:srgbClr val="000000"/>
                </a:solidFill>
                <a:effectLst/>
                <a:latin typeface="Arial"/>
                <a:cs typeface="Times New Roman" pitchFamily="18" charset="0"/>
              </a:rPr>
              <a:t>الزهرية .</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611560" y="3212976"/>
            <a:ext cx="8100392" cy="3416320"/>
          </a:xfrm>
          <a:prstGeom prst="rect">
            <a:avLst/>
          </a:prstGeom>
          <a:solidFill>
            <a:srgbClr val="FFFEDA"/>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C00000"/>
                </a:solidFill>
                <a:effectLst/>
                <a:latin typeface="Times New Roman" pitchFamily="18" charset="0"/>
                <a:cs typeface="Times New Roman" pitchFamily="18" charset="0"/>
              </a:rPr>
              <a:t>الان لابد من التساؤل هل لشدة الإضاءة تأثير على عدد المبادئ الزهرية الأولية </a:t>
            </a:r>
            <a:r>
              <a:rPr kumimoji="0" lang="ar-SA" sz="2400" b="1" i="0" u="none" strike="noStrike" cap="none" normalizeH="0" baseline="0" dirty="0" err="1" smtClean="0">
                <a:ln>
                  <a:noFill/>
                </a:ln>
                <a:solidFill>
                  <a:srgbClr val="C00000"/>
                </a:solidFill>
                <a:effectLst/>
                <a:latin typeface="Times New Roman" pitchFamily="18" charset="0"/>
                <a:cs typeface="Times New Roman" pitchFamily="18" charset="0"/>
              </a:rPr>
              <a:t>المتكشفة ؟</a:t>
            </a:r>
            <a:endParaRPr kumimoji="0" lang="ar-SA" sz="2400" b="1" i="0" u="none" strike="noStrike" cap="none" normalizeH="0" baseline="0" dirty="0" smtClean="0">
              <a:ln>
                <a:noFill/>
              </a:ln>
              <a:solidFill>
                <a:srgbClr val="C00000"/>
              </a:solidFill>
              <a:effectLst/>
              <a:latin typeface="Times New Roman" pitchFamily="18" charset="0"/>
              <a:cs typeface="Times New Roman" pitchFamily="18" charset="0"/>
            </a:endParaRPr>
          </a:p>
          <a:p>
            <a:pPr lvl="0" algn="justLow" fontAlgn="base">
              <a:spcBef>
                <a:spcPct val="0"/>
              </a:spcBef>
              <a:spcAft>
                <a:spcPct val="0"/>
              </a:spcAft>
            </a:pPr>
            <a:r>
              <a:rPr kumimoji="0" lang="ar-SA" sz="2400" b="1" i="0" u="none" strike="noStrike" cap="none" normalizeH="0" baseline="0" dirty="0" smtClean="0">
                <a:ln>
                  <a:noFill/>
                </a:ln>
                <a:solidFill>
                  <a:srgbClr val="000000"/>
                </a:solidFill>
                <a:effectLst/>
                <a:latin typeface="Times New Roman" pitchFamily="18" charset="0"/>
                <a:cs typeface="Times New Roman" pitchFamily="18" charset="0"/>
              </a:rPr>
              <a:t> والإجابة انه قد يكون لشدة الإضاءة تأثير على تخليق وتهيئة بعض </a:t>
            </a:r>
            <a:r>
              <a:rPr kumimoji="0" lang="ar-SA" sz="2400" b="1" i="0" u="none" strike="noStrike" cap="none" normalizeH="0" baseline="0" dirty="0" err="1" smtClean="0">
                <a:ln>
                  <a:noFill/>
                </a:ln>
                <a:solidFill>
                  <a:srgbClr val="000000"/>
                </a:solidFill>
                <a:effectLst/>
                <a:latin typeface="Times New Roman" pitchFamily="18" charset="0"/>
                <a:cs typeface="Times New Roman" pitchFamily="18" charset="0"/>
              </a:rPr>
              <a:t>الهرمونات</a:t>
            </a:r>
            <a:r>
              <a:rPr kumimoji="0" lang="ar-SA" sz="2400" b="1" i="0" u="none" strike="noStrike" cap="none" normalizeH="0" baseline="0" dirty="0" smtClean="0">
                <a:ln>
                  <a:noFill/>
                </a:ln>
                <a:solidFill>
                  <a:srgbClr val="000000"/>
                </a:solidFill>
                <a:effectLst/>
                <a:latin typeface="Times New Roman" pitchFamily="18" charset="0"/>
                <a:cs typeface="Times New Roman" pitchFamily="18" charset="0"/>
              </a:rPr>
              <a:t> الأساسية اللازمة للإزهار.</a:t>
            </a:r>
          </a:p>
          <a:p>
            <a:pPr lvl="0" algn="justLow" fontAlgn="base">
              <a:spcBef>
                <a:spcPct val="0"/>
              </a:spcBef>
              <a:spcAft>
                <a:spcPct val="0"/>
              </a:spcAft>
            </a:pPr>
            <a:r>
              <a:rPr kumimoji="0" lang="ar-SA" sz="24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ar-EG" sz="2400" b="1" i="0" u="none" strike="noStrike" cap="none" normalizeH="0" baseline="0" dirty="0" smtClean="0">
                <a:ln>
                  <a:noFill/>
                </a:ln>
                <a:solidFill>
                  <a:srgbClr val="000000"/>
                </a:solidFill>
                <a:effectLst/>
                <a:latin typeface="Times New Roman" pitchFamily="18" charset="0"/>
                <a:cs typeface="Times New Roman" pitchFamily="18" charset="0"/>
              </a:rPr>
              <a:t>تكون الاستجابة لطول الفترة الضوئية عن طريق صبغة تعرف </a:t>
            </a:r>
            <a:r>
              <a:rPr kumimoji="0" lang="en-US" sz="2400" b="1" i="0" u="none" strike="noStrike" cap="none" normalizeH="0" baseline="0" dirty="0" err="1" smtClean="0">
                <a:ln>
                  <a:noFill/>
                </a:ln>
                <a:solidFill>
                  <a:srgbClr val="00B050"/>
                </a:solidFill>
                <a:effectLst/>
                <a:latin typeface="Times New Roman" pitchFamily="18" charset="0"/>
                <a:cs typeface="Times New Roman" pitchFamily="18" charset="0"/>
              </a:rPr>
              <a:t>Phytochrome</a:t>
            </a:r>
            <a:r>
              <a:rPr kumimoji="0" lang="ar-EG" sz="2400" b="1" i="0" u="none" strike="noStrike" cap="none" normalizeH="0" baseline="0" dirty="0" smtClean="0">
                <a:ln>
                  <a:noFill/>
                </a:ln>
                <a:solidFill>
                  <a:srgbClr val="000000"/>
                </a:solidFill>
                <a:effectLst/>
                <a:latin typeface="Arial"/>
                <a:cs typeface="Times New Roman" pitchFamily="18" charset="0"/>
              </a:rPr>
              <a:t> حيث تتواجد فى صورتين إحداهما تمتص الضوء فى منطقة الأشعة تحت الحمراء </a:t>
            </a:r>
            <a:r>
              <a:rPr kumimoji="0" lang="en-US" sz="2400" b="1" i="0" u="none" strike="noStrike" cap="none" normalizeH="0" baseline="0" dirty="0" smtClean="0">
                <a:ln>
                  <a:noFill/>
                </a:ln>
                <a:solidFill>
                  <a:srgbClr val="000000"/>
                </a:solidFill>
                <a:effectLst/>
                <a:latin typeface="Arial"/>
                <a:cs typeface="Times New Roman" pitchFamily="18" charset="0"/>
              </a:rPr>
              <a:t> - </a:t>
            </a:r>
            <a:r>
              <a:rPr lang="ar-SA" sz="2400" b="1" dirty="0" smtClean="0">
                <a:solidFill>
                  <a:srgbClr val="000000"/>
                </a:solidFill>
                <a:latin typeface="Arial"/>
                <a:cs typeface="Times New Roman" pitchFamily="18" charset="0"/>
              </a:rPr>
              <a:t>نشطه</a:t>
            </a:r>
            <a:r>
              <a:rPr lang="en-US" sz="2400" b="1" dirty="0" smtClean="0">
                <a:solidFill>
                  <a:srgbClr val="000000"/>
                </a:solidFill>
                <a:latin typeface="Arial"/>
                <a:cs typeface="Times New Roman" pitchFamily="18" charset="0"/>
              </a:rPr>
              <a:t> </a:t>
            </a:r>
            <a:r>
              <a:rPr kumimoji="0" lang="en-US" sz="2400" b="1" i="0" u="none" strike="noStrike" cap="none" normalizeH="0" baseline="0" dirty="0" err="1" smtClean="0">
                <a:ln>
                  <a:noFill/>
                </a:ln>
                <a:solidFill>
                  <a:srgbClr val="000000"/>
                </a:solidFill>
                <a:effectLst/>
                <a:latin typeface="Times New Roman" pitchFamily="18" charset="0"/>
                <a:cs typeface="Times New Roman" pitchFamily="18" charset="0"/>
              </a:rPr>
              <a:t>P</a:t>
            </a:r>
            <a:r>
              <a:rPr kumimoji="0" lang="en-US" sz="2400" b="1" i="0" u="none" strike="noStrike" cap="none" normalizeH="0" baseline="-30000" dirty="0" err="1" smtClean="0">
                <a:ln>
                  <a:noFill/>
                </a:ln>
                <a:solidFill>
                  <a:srgbClr val="000000"/>
                </a:solidFill>
                <a:effectLst/>
                <a:latin typeface="Times New Roman" pitchFamily="18" charset="0"/>
                <a:cs typeface="Times New Roman" pitchFamily="18" charset="0"/>
              </a:rPr>
              <a:t>fr</a:t>
            </a:r>
            <a:r>
              <a:rPr kumimoji="0" lang="en-US" sz="2400" b="1" i="0" u="none" strike="noStrike" cap="none" normalizeH="0" baseline="-30000" dirty="0" smtClean="0">
                <a:ln>
                  <a:noFill/>
                </a:ln>
                <a:solidFill>
                  <a:srgbClr val="000000"/>
                </a:solidFill>
                <a:effectLst/>
                <a:latin typeface="Times New Roman" pitchFamily="18" charset="0"/>
                <a:cs typeface="Times New Roman" pitchFamily="18" charset="0"/>
              </a:rPr>
              <a:t> </a:t>
            </a:r>
            <a:r>
              <a:rPr kumimoji="0" lang="ar-EG" sz="2400" b="1" i="0" u="none" strike="noStrike" cap="none" normalizeH="0" baseline="0" dirty="0" smtClean="0">
                <a:ln>
                  <a:noFill/>
                </a:ln>
                <a:solidFill>
                  <a:srgbClr val="000000"/>
                </a:solidFill>
                <a:effectLst/>
                <a:latin typeface="Arial"/>
                <a:cs typeface="Times New Roman" pitchFamily="18" charset="0"/>
              </a:rPr>
              <a:t>و صورة تمتص الضوء فى منطقة الضوء الأحمر و يرمز </a:t>
            </a:r>
            <a:r>
              <a:rPr kumimoji="0" lang="ar-SA" sz="2400" b="1" i="0" u="none" strike="noStrike" cap="none" normalizeH="0" baseline="0" dirty="0" smtClean="0">
                <a:ln>
                  <a:noFill/>
                </a:ln>
                <a:solidFill>
                  <a:srgbClr val="000000"/>
                </a:solidFill>
                <a:effectLst/>
                <a:latin typeface="Arial"/>
                <a:cs typeface="Times New Roman" pitchFamily="18" charset="0"/>
              </a:rPr>
              <a:t>لها- </a:t>
            </a:r>
            <a:r>
              <a:rPr kumimoji="0" lang="ar-SA" sz="2400" b="1" i="0" u="none" strike="noStrike" cap="none" normalizeH="0" baseline="0" dirty="0" err="1" smtClean="0">
                <a:ln>
                  <a:noFill/>
                </a:ln>
                <a:solidFill>
                  <a:srgbClr val="000000"/>
                </a:solidFill>
                <a:effectLst/>
                <a:latin typeface="Arial"/>
                <a:cs typeface="Times New Roman" pitchFamily="18" charset="0"/>
              </a:rPr>
              <a:t>خامله</a:t>
            </a:r>
            <a:r>
              <a:rPr kumimoji="0" lang="ar-SA" sz="2400" b="1" i="0" u="none" strike="noStrike" cap="none" normalizeH="0" baseline="0" dirty="0" smtClean="0">
                <a:ln>
                  <a:noFill/>
                </a:ln>
                <a:solidFill>
                  <a:srgbClr val="000000"/>
                </a:solidFill>
                <a:effectLst/>
                <a:latin typeface="Arial"/>
                <a:cs typeface="Times New Roman" pitchFamily="18" charset="0"/>
              </a:rPr>
              <a:t> </a:t>
            </a:r>
            <a:r>
              <a:rPr kumimoji="0" lang="ar-EG" sz="2400" b="1" i="0" u="none" strike="noStrike" cap="none" normalizeH="0" baseline="0" dirty="0" smtClean="0">
                <a:ln>
                  <a:noFill/>
                </a:ln>
                <a:solidFill>
                  <a:srgbClr val="000000"/>
                </a:solidFill>
                <a:effectLst/>
                <a:latin typeface="Arial"/>
                <a:cs typeface="Times New Roman" pitchFamily="18" charset="0"/>
              </a:rPr>
              <a:t> </a:t>
            </a:r>
            <a:r>
              <a:rPr kumimoji="0" lang="en-US" sz="2400" b="1" i="0" u="none" strike="noStrike" cap="none" normalizeH="0" baseline="0" dirty="0" smtClean="0">
                <a:ln>
                  <a:noFill/>
                </a:ln>
                <a:solidFill>
                  <a:srgbClr val="000000"/>
                </a:solidFill>
                <a:effectLst/>
                <a:latin typeface="Times New Roman" pitchFamily="18" charset="0"/>
                <a:cs typeface="Times New Roman" pitchFamily="18" charset="0"/>
              </a:rPr>
              <a:t>P</a:t>
            </a:r>
            <a:r>
              <a:rPr kumimoji="0" lang="en-US" sz="2400" b="1" i="0" u="none" strike="noStrike" cap="none" normalizeH="0" baseline="-30000" dirty="0" smtClean="0">
                <a:ln>
                  <a:noFill/>
                </a:ln>
                <a:solidFill>
                  <a:srgbClr val="000000"/>
                </a:solidFill>
                <a:effectLst/>
                <a:latin typeface="Times New Roman" pitchFamily="18" charset="0"/>
                <a:cs typeface="Times New Roman" pitchFamily="18" charset="0"/>
              </a:rPr>
              <a:t>r</a:t>
            </a:r>
            <a:r>
              <a:rPr kumimoji="0" lang="ar-EG" sz="2400" b="1" i="0" u="none" strike="noStrike" cap="none" normalizeH="0" baseline="0" dirty="0" smtClean="0">
                <a:ln>
                  <a:noFill/>
                </a:ln>
                <a:solidFill>
                  <a:srgbClr val="000000"/>
                </a:solidFill>
                <a:effectLst/>
                <a:latin typeface="Arial"/>
                <a:cs typeface="Times New Roman" pitchFamily="18" charset="0"/>
              </a:rPr>
              <a:t> </a:t>
            </a:r>
            <a:endParaRPr kumimoji="0" lang="ar-SA" sz="2400" b="1" i="0" u="none" strike="noStrike" cap="none" normalizeH="0" baseline="0" dirty="0" smtClean="0">
              <a:ln>
                <a:noFill/>
              </a:ln>
              <a:solidFill>
                <a:srgbClr val="000000"/>
              </a:solidFill>
              <a:effectLst/>
              <a:latin typeface="Arial"/>
              <a:cs typeface="Times New Roman" pitchFamily="18" charset="0"/>
            </a:endParaRPr>
          </a:p>
          <a:p>
            <a:pPr lvl="0" algn="justLow" fontAlgn="base">
              <a:spcBef>
                <a:spcPct val="0"/>
              </a:spcBef>
              <a:spcAft>
                <a:spcPct val="0"/>
              </a:spcAft>
            </a:pPr>
            <a:r>
              <a:rPr kumimoji="0" lang="ar-EG" sz="2400" b="1" i="0" u="none" strike="noStrike" cap="none" normalizeH="0" baseline="0" dirty="0" smtClean="0">
                <a:ln>
                  <a:noFill/>
                </a:ln>
                <a:solidFill>
                  <a:srgbClr val="000000"/>
                </a:solidFill>
                <a:effectLst/>
                <a:latin typeface="Arial"/>
                <a:cs typeface="Times New Roman" pitchFamily="18" charset="0"/>
              </a:rPr>
              <a:t>وهاتين الصورتين يحدث بينهما تحول من إحدى الصور إلى الأخرى</a:t>
            </a:r>
            <a:r>
              <a:rPr kumimoji="0" lang="ar-SA" sz="2400" b="1" i="0" u="none" strike="noStrike" cap="none" normalizeH="0" baseline="0" dirty="0" smtClean="0">
                <a:ln>
                  <a:noFill/>
                </a:ln>
                <a:solidFill>
                  <a:srgbClr val="000000"/>
                </a:solidFill>
                <a:effectLst/>
                <a:latin typeface="Arial"/>
                <a:cs typeface="Times New Roman" pitchFamily="18" charset="0"/>
              </a:rPr>
              <a:t> </a:t>
            </a:r>
            <a:r>
              <a:rPr kumimoji="0" lang="ar-SA" sz="2400" b="1" i="0" u="none" strike="noStrike" cap="none" normalizeH="0" baseline="0" dirty="0" err="1" smtClean="0">
                <a:ln>
                  <a:noFill/>
                </a:ln>
                <a:solidFill>
                  <a:srgbClr val="000000"/>
                </a:solidFill>
                <a:effectLst/>
                <a:latin typeface="Arial"/>
                <a:cs typeface="Times New Roman" pitchFamily="18" charset="0"/>
              </a:rPr>
              <a:t>.</a:t>
            </a:r>
            <a:r>
              <a:rPr kumimoji="0" lang="ar-SA" sz="24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001000" cy="5516563"/>
          </a:xfrm>
        </p:spPr>
        <p:txBody>
          <a:bodyPr/>
          <a:lstStyle/>
          <a:p>
            <a:pPr>
              <a:buNone/>
            </a:pPr>
            <a:endParaRPr lang="en-US" dirty="0"/>
          </a:p>
        </p:txBody>
      </p:sp>
      <p:pic>
        <p:nvPicPr>
          <p:cNvPr id="122882" name="Picture 2" descr="http://hoopermuseum.earthsci.carleton.ca/vegetation/photoperiodism.gif"/>
          <p:cNvPicPr>
            <a:picLocks noChangeAspect="1" noChangeArrowheads="1"/>
          </p:cNvPicPr>
          <p:nvPr/>
        </p:nvPicPr>
        <p:blipFill>
          <a:blip r:embed="rId2" cstate="print"/>
          <a:srcRect/>
          <a:stretch>
            <a:fillRect/>
          </a:stretch>
        </p:blipFill>
        <p:spPr bwMode="auto">
          <a:xfrm>
            <a:off x="1600200" y="762000"/>
            <a:ext cx="5486400" cy="5006600"/>
          </a:xfrm>
          <a:prstGeom prst="rect">
            <a:avLst/>
          </a:prstGeom>
          <a:noFill/>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image.tutorvista.com/content/plant-growth-movements/photoperiodism-long-day-short-day-plants.jpeg"/>
          <p:cNvPicPr>
            <a:picLocks noChangeAspect="1" noChangeArrowheads="1"/>
          </p:cNvPicPr>
          <p:nvPr/>
        </p:nvPicPr>
        <p:blipFill>
          <a:blip r:embed="rId2" cstate="print"/>
          <a:srcRect/>
          <a:stretch>
            <a:fillRect/>
          </a:stretch>
        </p:blipFill>
        <p:spPr bwMode="auto">
          <a:xfrm>
            <a:off x="1115616" y="908720"/>
            <a:ext cx="6984776" cy="4935958"/>
          </a:xfrm>
          <a:prstGeom prst="rect">
            <a:avLst/>
          </a:prstGeom>
          <a:noFill/>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260648"/>
            <a:ext cx="7920880" cy="6063198"/>
          </a:xfrm>
          <a:prstGeom prst="rect">
            <a:avLst/>
          </a:prstGeom>
        </p:spPr>
        <p:txBody>
          <a:bodyPr wrap="square">
            <a:spAutoFit/>
          </a:bodyPr>
          <a:lstStyle/>
          <a:p>
            <a:r>
              <a:rPr lang="ar-SA" sz="2800" dirty="0" smtClean="0"/>
              <a:t>اذا</a:t>
            </a:r>
            <a:r>
              <a:rPr lang="ar-SA" dirty="0" smtClean="0"/>
              <a:t> </a:t>
            </a:r>
            <a:r>
              <a:rPr lang="ar-SA" sz="2400" dirty="0" smtClean="0"/>
              <a:t>صبغة </a:t>
            </a:r>
            <a:r>
              <a:rPr lang="ar-SA" sz="2400" dirty="0" err="1" smtClean="0"/>
              <a:t>الفيتوكروم</a:t>
            </a:r>
            <a:r>
              <a:rPr lang="ar-SA" sz="2400" dirty="0" smtClean="0"/>
              <a:t> توجد فى صورتين، صورة </a:t>
            </a:r>
            <a:r>
              <a:rPr lang="ar-SA" sz="2400" dirty="0" err="1" smtClean="0"/>
              <a:t>الفيتوكروم</a:t>
            </a:r>
            <a:r>
              <a:rPr lang="ar-SA" sz="2400" dirty="0" smtClean="0"/>
              <a:t> الممتص للضوء الأحمر </a:t>
            </a:r>
            <a:r>
              <a:rPr lang="en-US" sz="2400" dirty="0" smtClean="0"/>
              <a:t>Pr </a:t>
            </a:r>
            <a:r>
              <a:rPr lang="ar-SA" sz="2400" dirty="0" smtClean="0"/>
              <a:t>وصورة الفيتو كروم الممتص لضوء الأحمر البعيد </a:t>
            </a:r>
            <a:r>
              <a:rPr lang="en-US" sz="2400" dirty="0" err="1" smtClean="0"/>
              <a:t>Pfr</a:t>
            </a:r>
            <a:r>
              <a:rPr lang="ar-SA" sz="2400" dirty="0" smtClean="0"/>
              <a:t>هى الصورة النشطة والفعالة </a:t>
            </a:r>
            <a:r>
              <a:rPr lang="ar-SA" sz="2400" dirty="0" err="1" smtClean="0"/>
              <a:t>فسيولوجيا.</a:t>
            </a:r>
            <a:r>
              <a:rPr lang="ar-SA" sz="2400" dirty="0" smtClean="0"/>
              <a:t> والصورتان تتحـولان فيمـا بينهم </a:t>
            </a:r>
            <a:r>
              <a:rPr lang="ar-SA" sz="2400" dirty="0" err="1" smtClean="0"/>
              <a:t>كيموضوئياً.</a:t>
            </a:r>
            <a:r>
              <a:rPr lang="ar-SA" sz="2400" dirty="0" smtClean="0"/>
              <a:t> كما أن صورة </a:t>
            </a:r>
            <a:r>
              <a:rPr lang="en-US" sz="2400" dirty="0" err="1" smtClean="0"/>
              <a:t>Pfr</a:t>
            </a:r>
            <a:r>
              <a:rPr lang="ar-SA" sz="2400" dirty="0" smtClean="0"/>
              <a:t> تتحول ببطء إلى صورة </a:t>
            </a:r>
            <a:r>
              <a:rPr lang="en-US" sz="2400" dirty="0" smtClean="0"/>
              <a:t> Pr</a:t>
            </a:r>
            <a:r>
              <a:rPr lang="ar-SA" sz="2400" dirty="0" smtClean="0"/>
              <a:t>فى الظلام أو تتحول إلى مركب غيـر معروف غير </a:t>
            </a:r>
            <a:r>
              <a:rPr lang="ar-SA" sz="2400" dirty="0" err="1" smtClean="0"/>
              <a:t>نشط.</a:t>
            </a:r>
            <a:r>
              <a:rPr lang="ar-SA" sz="2400" dirty="0" smtClean="0"/>
              <a:t> </a:t>
            </a:r>
          </a:p>
          <a:p>
            <a:r>
              <a:rPr lang="ar-SA" sz="2400" dirty="0" smtClean="0"/>
              <a:t>والتحول الإظلامى لصورة</a:t>
            </a:r>
            <a:r>
              <a:rPr lang="ar-SA" sz="2400" dirty="0"/>
              <a:t> </a:t>
            </a:r>
            <a:r>
              <a:rPr lang="en-US" sz="2400" dirty="0" err="1" smtClean="0"/>
              <a:t>Pfr</a:t>
            </a:r>
            <a:r>
              <a:rPr lang="ar-SA" sz="2400" dirty="0" smtClean="0"/>
              <a:t>إلى صورة </a:t>
            </a:r>
            <a:r>
              <a:rPr lang="en-US" sz="2400" dirty="0" smtClean="0"/>
              <a:t>Pr </a:t>
            </a:r>
            <a:r>
              <a:rPr lang="ar-SA" sz="2400" dirty="0" smtClean="0"/>
              <a:t> يظهـر أنهـا محصـورة فـى ذوات الفلقتين.</a:t>
            </a:r>
          </a:p>
          <a:p>
            <a:r>
              <a:rPr lang="ar-SA" sz="2400" dirty="0" smtClean="0"/>
              <a:t> </a:t>
            </a:r>
            <a:r>
              <a:rPr lang="ar-SA" sz="2400" b="1" dirty="0" err="1" smtClean="0"/>
              <a:t>ملحوظة:</a:t>
            </a:r>
            <a:r>
              <a:rPr lang="ar-SA" sz="2400" b="1" dirty="0" smtClean="0"/>
              <a:t> </a:t>
            </a:r>
            <a:r>
              <a:rPr lang="en-US" sz="2400" b="1" dirty="0" smtClean="0"/>
              <a:t> </a:t>
            </a:r>
            <a:r>
              <a:rPr lang="en-US" sz="2400" b="1" dirty="0" err="1" smtClean="0"/>
              <a:t>Pfr</a:t>
            </a:r>
            <a:r>
              <a:rPr lang="en-US" sz="2400" b="1" dirty="0" smtClean="0"/>
              <a:t> </a:t>
            </a:r>
            <a:r>
              <a:rPr lang="ar-SA" sz="2400" b="1" dirty="0" smtClean="0"/>
              <a:t>مهمة جداً فى أزهار كل من نباتات النهار الطويل أو القصير ويجب معرفة أن كى تحدث أزهار فى نباتات طويلة النهار لابد من تركيز عالى من صبغة </a:t>
            </a:r>
            <a:r>
              <a:rPr lang="en-US" sz="2400" b="1" dirty="0" smtClean="0"/>
              <a:t> </a:t>
            </a:r>
            <a:r>
              <a:rPr lang="en-US" sz="2400" b="1" dirty="0" err="1" smtClean="0"/>
              <a:t>Pfr</a:t>
            </a:r>
            <a:r>
              <a:rPr lang="en-US" sz="2400" b="1" dirty="0" smtClean="0"/>
              <a:t> </a:t>
            </a:r>
            <a:r>
              <a:rPr lang="ar-SA" sz="2400" b="1" dirty="0" smtClean="0"/>
              <a:t>ولكى يحدث الإزهار فى النباتات قصيرة النهار فلابد من تركيز منخفض من صبغة </a:t>
            </a:r>
            <a:r>
              <a:rPr lang="en-US" sz="2400" b="1" dirty="0" err="1" smtClean="0"/>
              <a:t>Pfr</a:t>
            </a:r>
            <a:endParaRPr lang="en-US" sz="2400" b="1" dirty="0" smtClean="0"/>
          </a:p>
          <a:p>
            <a:r>
              <a:rPr lang="en-US" sz="2400" dirty="0" smtClean="0"/>
              <a:t> . </a:t>
            </a:r>
            <a:r>
              <a:rPr lang="en-US" sz="2400" dirty="0" err="1" smtClean="0"/>
              <a:t>Pfr</a:t>
            </a:r>
            <a:r>
              <a:rPr lang="en-US" sz="2400" dirty="0" smtClean="0"/>
              <a:t> </a:t>
            </a:r>
            <a:r>
              <a:rPr lang="ar-SA" sz="2400" dirty="0" smtClean="0"/>
              <a:t>فوق مستوى معين تشجيع للإزهار فى نباتات النهار الطويل بينما يحـدث تثبـيط لإزهـار نباتات النهار القصير فى وجود هذا التركيز المرتفع من </a:t>
            </a:r>
            <a:r>
              <a:rPr lang="en-US" sz="2400" dirty="0" err="1" smtClean="0"/>
              <a:t>Pfr</a:t>
            </a:r>
            <a:r>
              <a:rPr lang="en-US" sz="2400" dirty="0" smtClean="0"/>
              <a:t> </a:t>
            </a:r>
          </a:p>
          <a:p>
            <a:r>
              <a:rPr lang="en-US" sz="2400" dirty="0" smtClean="0"/>
              <a:t> </a:t>
            </a:r>
            <a:r>
              <a:rPr lang="ar-SA" sz="2400" dirty="0" smtClean="0"/>
              <a:t>أما بخصوص التعرض للضوء خلال اليوم فإن صورة </a:t>
            </a:r>
            <a:r>
              <a:rPr lang="en-US" sz="2400" dirty="0" smtClean="0"/>
              <a:t> </a:t>
            </a:r>
            <a:r>
              <a:rPr lang="en-US" sz="2400" dirty="0" err="1" smtClean="0"/>
              <a:t>Pfr</a:t>
            </a:r>
            <a:r>
              <a:rPr lang="ar-SA" sz="2400" dirty="0" err="1" smtClean="0"/>
              <a:t>للفيتوكروم</a:t>
            </a:r>
            <a:r>
              <a:rPr lang="ar-SA" sz="2400" dirty="0" smtClean="0"/>
              <a:t> تتراكم فوق مستوى حرج وتحـدث تشجيع للإزهار فى نباتات النهار الطويل ولكنها لا تشجع إزهار نباتات النهار القصير تحت هـذا المسـتوى </a:t>
            </a:r>
            <a:r>
              <a:rPr lang="ar-SA" sz="2400" dirty="0" err="1" smtClean="0"/>
              <a:t>الحرج .</a:t>
            </a:r>
            <a:endParaRPr lang="ar-SA" sz="24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827584" y="2358752"/>
            <a:ext cx="8100392" cy="400110"/>
          </a:xfrm>
          <a:prstGeom prst="rect">
            <a:avLst/>
          </a:prstGeom>
          <a:solidFill>
            <a:srgbClr val="FFFEDA"/>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endParaRPr kumimoji="0" lang="ar-SA"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مستطيل 3"/>
          <p:cNvSpPr/>
          <p:nvPr/>
        </p:nvSpPr>
        <p:spPr>
          <a:xfrm>
            <a:off x="827584" y="260648"/>
            <a:ext cx="7956376" cy="2308324"/>
          </a:xfrm>
          <a:prstGeom prst="rect">
            <a:avLst/>
          </a:prstGeom>
        </p:spPr>
        <p:txBody>
          <a:bodyPr wrap="square">
            <a:spAutoFit/>
          </a:bodyPr>
          <a:lstStyle/>
          <a:p>
            <a:r>
              <a:rPr lang="ar-EG" sz="2400" b="1" dirty="0">
                <a:solidFill>
                  <a:srgbClr val="00B050"/>
                </a:solidFill>
              </a:rPr>
              <a:t>وقد وجد أن الأوراق هي العضو المستقبل المؤثر وان الأوراق الكاملة النمو </a:t>
            </a:r>
            <a:r>
              <a:rPr lang="en-US" sz="2400" b="1" dirty="0">
                <a:solidFill>
                  <a:srgbClr val="00B050"/>
                </a:solidFill>
              </a:rPr>
              <a:t>Mature </a:t>
            </a:r>
            <a:r>
              <a:rPr lang="ar-EG" sz="2400" b="1" dirty="0">
                <a:solidFill>
                  <a:srgbClr val="00B050"/>
                </a:solidFill>
              </a:rPr>
              <a:t>اكثر </a:t>
            </a:r>
            <a:r>
              <a:rPr lang="ar-EG" sz="2400" b="1" dirty="0"/>
              <a:t>حساسية لاستقبال المؤثر من الأوراق </a:t>
            </a:r>
            <a:r>
              <a:rPr lang="ar-EG" sz="2400" b="1" dirty="0" smtClean="0"/>
              <a:t>الصغيرة </a:t>
            </a:r>
            <a:r>
              <a:rPr lang="ar-EG" sz="2400" b="1" dirty="0"/>
              <a:t>جدا </a:t>
            </a:r>
            <a:r>
              <a:rPr lang="ar-SA" sz="2400" b="1" dirty="0" err="1" smtClean="0"/>
              <a:t>،</a:t>
            </a:r>
            <a:r>
              <a:rPr lang="ar-SA" sz="2400" b="1" dirty="0" smtClean="0"/>
              <a:t> </a:t>
            </a:r>
            <a:r>
              <a:rPr lang="ar-EG" sz="2400" b="1" dirty="0" smtClean="0"/>
              <a:t>ثم </a:t>
            </a:r>
            <a:r>
              <a:rPr lang="ar-EG" sz="2400" b="1" dirty="0"/>
              <a:t>ينتقل التأثير عن طريق  إشارة كيميائية من الأوراق ينتج عنها </a:t>
            </a:r>
            <a:r>
              <a:rPr lang="ar-EG" sz="2400" b="1" dirty="0" err="1"/>
              <a:t>الهرمونات</a:t>
            </a:r>
            <a:r>
              <a:rPr lang="ar-EG" sz="2400" b="1" dirty="0"/>
              <a:t> المؤثرة على إنتاج هرمون الأزهار </a:t>
            </a:r>
            <a:r>
              <a:rPr lang="en-US" sz="2400" b="1" dirty="0" err="1"/>
              <a:t>Florigen</a:t>
            </a:r>
            <a:r>
              <a:rPr lang="en-US" sz="2400" b="1" dirty="0"/>
              <a:t> </a:t>
            </a:r>
            <a:r>
              <a:rPr lang="ar-EG" sz="2400" b="1" dirty="0"/>
              <a:t>والذي ينتقل </a:t>
            </a:r>
            <a:r>
              <a:rPr lang="ar-EG" sz="2400" b="1" dirty="0">
                <a:solidFill>
                  <a:srgbClr val="C00000"/>
                </a:solidFill>
              </a:rPr>
              <a:t>خلال اللحاء إلى البراعم ليؤثر على الأحماض النووية </a:t>
            </a:r>
            <a:r>
              <a:rPr lang="ar-EG" sz="2400" b="1" dirty="0" err="1">
                <a:solidFill>
                  <a:srgbClr val="C00000"/>
                </a:solidFill>
              </a:rPr>
              <a:t>بها</a:t>
            </a:r>
            <a:r>
              <a:rPr lang="ar-EG" sz="2400" b="1" dirty="0">
                <a:solidFill>
                  <a:srgbClr val="C00000"/>
                </a:solidFill>
              </a:rPr>
              <a:t> و التي توجه نحو تخليق إنزيمات معينة هي </a:t>
            </a:r>
            <a:r>
              <a:rPr lang="ar-EG" sz="2400" b="1" dirty="0" err="1">
                <a:solidFill>
                  <a:srgbClr val="C00000"/>
                </a:solidFill>
              </a:rPr>
              <a:t>المسؤولة</a:t>
            </a:r>
            <a:r>
              <a:rPr lang="ar-EG" sz="2400" b="1" dirty="0">
                <a:solidFill>
                  <a:srgbClr val="C00000"/>
                </a:solidFill>
              </a:rPr>
              <a:t> عن التحول </a:t>
            </a:r>
            <a:r>
              <a:rPr lang="ar-EG" sz="2400" b="1" dirty="0" smtClean="0">
                <a:solidFill>
                  <a:srgbClr val="C00000"/>
                </a:solidFill>
              </a:rPr>
              <a:t>الزهري</a:t>
            </a:r>
            <a:r>
              <a:rPr lang="ar-SA" sz="2400" b="1" dirty="0" err="1" smtClean="0">
                <a:solidFill>
                  <a:srgbClr val="C00000"/>
                </a:solidFill>
              </a:rPr>
              <a:t>.</a:t>
            </a:r>
            <a:endParaRPr lang="ar-SA" sz="2400" dirty="0">
              <a:solidFill>
                <a:srgbClr val="C00000"/>
              </a:solidFill>
            </a:endParaRPr>
          </a:p>
        </p:txBody>
      </p:sp>
      <p:sp>
        <p:nvSpPr>
          <p:cNvPr id="21506" name="Rectangle 2"/>
          <p:cNvSpPr>
            <a:spLocks noChangeArrowheads="1"/>
          </p:cNvSpPr>
          <p:nvPr/>
        </p:nvSpPr>
        <p:spPr bwMode="auto">
          <a:xfrm>
            <a:off x="0" y="2579906"/>
            <a:ext cx="8675440" cy="42780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FF0000"/>
                </a:solidFill>
                <a:effectLst/>
                <a:latin typeface="Times New Roman" pitchFamily="18" charset="0"/>
                <a:cs typeface="Times New Roman" pitchFamily="18" charset="0"/>
              </a:rPr>
              <a:t>الدورات التعاقبية للضوء والإظلام </a:t>
            </a:r>
            <a:r>
              <a:rPr kumimoji="0" lang="ar-SA" sz="2800" b="1" i="0" u="none" strike="noStrike" cap="none" normalizeH="0" baseline="0" dirty="0" err="1" smtClean="0">
                <a:ln>
                  <a:noFill/>
                </a:ln>
                <a:solidFill>
                  <a:srgbClr val="FF0000"/>
                </a:solidFill>
                <a:effectLst/>
                <a:latin typeface="Times New Roman" pitchFamily="18" charset="0"/>
                <a:cs typeface="Times New Roman" pitchFamily="18" charset="0"/>
              </a:rPr>
              <a:t>المحثة</a:t>
            </a:r>
            <a:r>
              <a:rPr kumimoji="0" lang="ar-SA" sz="2800" b="1" i="0" u="none" strike="noStrike" cap="none" normalizeH="0" baseline="0" dirty="0" smtClean="0">
                <a:ln>
                  <a:noFill/>
                </a:ln>
                <a:solidFill>
                  <a:srgbClr val="FF0000"/>
                </a:solidFill>
                <a:effectLst/>
                <a:latin typeface="Times New Roman" pitchFamily="18" charset="0"/>
                <a:cs typeface="Times New Roman" pitchFamily="18" charset="0"/>
              </a:rPr>
              <a:t> للأزهار </a:t>
            </a:r>
            <a:r>
              <a:rPr kumimoji="0" lang="en-US" sz="2800" b="1" i="0" u="none" strike="noStrike" cap="none" normalizeH="0" baseline="0" dirty="0" err="1" smtClean="0">
                <a:ln>
                  <a:noFill/>
                </a:ln>
                <a:solidFill>
                  <a:srgbClr val="FF0000"/>
                </a:solidFill>
                <a:effectLst/>
                <a:latin typeface="Times New Roman" pitchFamily="18" charset="0"/>
                <a:cs typeface="Times New Roman" pitchFamily="18" charset="0"/>
              </a:rPr>
              <a:t>Photoinductive</a:t>
            </a:r>
            <a:r>
              <a:rPr kumimoji="0" lang="en-US" sz="2800" b="1" i="0" u="none" strike="noStrike" cap="none" normalizeH="0" baseline="0" dirty="0" smtClean="0">
                <a:ln>
                  <a:noFill/>
                </a:ln>
                <a:solidFill>
                  <a:srgbClr val="FF0000"/>
                </a:solidFill>
                <a:effectLst/>
                <a:latin typeface="Times New Roman" pitchFamily="18" charset="0"/>
                <a:cs typeface="Times New Roman" pitchFamily="18" charset="0"/>
              </a:rPr>
              <a:t> Cycles</a:t>
            </a:r>
            <a:r>
              <a:rPr kumimoji="0" lang="ar-SA" sz="2800" b="1" i="0" u="none" strike="noStrike" cap="none" normalizeH="0" baseline="0" dirty="0" smtClean="0">
                <a:ln>
                  <a:noFill/>
                </a:ln>
                <a:solidFill>
                  <a:srgbClr val="FF0000"/>
                </a:solidFill>
                <a:effectLst/>
                <a:latin typeface="Arial"/>
                <a:cs typeface="Times New Roman" pitchFamily="18" charset="0"/>
              </a:rPr>
              <a:t> </a:t>
            </a:r>
            <a:br>
              <a:rPr kumimoji="0" lang="ar-SA" sz="2800" b="1" i="0" u="none" strike="noStrike" cap="none" normalizeH="0" baseline="0" dirty="0" smtClean="0">
                <a:ln>
                  <a:noFill/>
                </a:ln>
                <a:solidFill>
                  <a:srgbClr val="FF0000"/>
                </a:solidFill>
                <a:effectLst/>
                <a:latin typeface="Arial"/>
                <a:cs typeface="Times New Roman" pitchFamily="18" charset="0"/>
              </a:rPr>
            </a:br>
            <a:r>
              <a:rPr kumimoji="0" lang="ar-EG" sz="2800" b="1" i="0" u="none" strike="noStrike" cap="none" normalizeH="0" baseline="0" dirty="0" smtClean="0">
                <a:ln>
                  <a:noFill/>
                </a:ln>
                <a:solidFill>
                  <a:srgbClr val="000000"/>
                </a:solidFill>
                <a:effectLst/>
                <a:latin typeface="Times New Roman" pitchFamily="18" charset="0"/>
                <a:cs typeface="Times New Roman" pitchFamily="18" charset="0"/>
              </a:rPr>
              <a:t>اهتم الباحثين بدراسة العلاقة بين عدد الدورات المتعاقبة </a:t>
            </a:r>
            <a:r>
              <a:rPr kumimoji="0" lang="ar-EG" sz="2800" b="1" i="0" u="none" strike="noStrike" cap="none" normalizeH="0" baseline="0" dirty="0" err="1" smtClean="0">
                <a:ln>
                  <a:noFill/>
                </a:ln>
                <a:solidFill>
                  <a:srgbClr val="000000"/>
                </a:solidFill>
                <a:effectLst/>
                <a:latin typeface="Times New Roman" pitchFamily="18" charset="0"/>
                <a:cs typeface="Times New Roman" pitchFamily="18" charset="0"/>
              </a:rPr>
              <a:t>للتأقت</a:t>
            </a:r>
            <a:r>
              <a:rPr kumimoji="0" lang="ar-EG" sz="2800" b="1" i="0" u="none" strike="noStrike" cap="none" normalizeH="0" baseline="0" dirty="0" smtClean="0">
                <a:ln>
                  <a:noFill/>
                </a:ln>
                <a:solidFill>
                  <a:srgbClr val="000000"/>
                </a:solidFill>
                <a:effectLst/>
                <a:latin typeface="Times New Roman" pitchFamily="18" charset="0"/>
                <a:cs typeface="Times New Roman" pitchFamily="18" charset="0"/>
              </a:rPr>
              <a:t> الضوئى </a:t>
            </a:r>
            <a:r>
              <a:rPr kumimoji="0" lang="ar-EG" sz="2800" b="1" i="0" u="none" strike="noStrike" cap="none" normalizeH="0" baseline="0" dirty="0" err="1" smtClean="0">
                <a:ln>
                  <a:noFill/>
                </a:ln>
                <a:solidFill>
                  <a:srgbClr val="000000"/>
                </a:solidFill>
                <a:effectLst/>
                <a:latin typeface="Times New Roman" pitchFamily="18" charset="0"/>
                <a:cs typeface="Times New Roman" pitchFamily="18" charset="0"/>
              </a:rPr>
              <a:t>والتزهير.</a:t>
            </a:r>
            <a:r>
              <a:rPr kumimoji="0" lang="ar-EG" sz="2800" b="1" i="0" u="none" strike="noStrike" cap="none" normalizeH="0" baseline="0" dirty="0" smtClean="0">
                <a:ln>
                  <a:noFill/>
                </a:ln>
                <a:solidFill>
                  <a:srgbClr val="000000"/>
                </a:solidFill>
                <a:effectLst/>
                <a:latin typeface="Times New Roman" pitchFamily="18" charset="0"/>
                <a:cs typeface="Times New Roman" pitchFamily="18" charset="0"/>
              </a:rPr>
              <a:t> وقد وجد أن عدد الدورات يختلف اختلافا كبيرا تبعا للنوع النباتى </a:t>
            </a:r>
            <a:r>
              <a:rPr kumimoji="0" lang="ar-EG" sz="2800" b="1" i="0" u="none" strike="noStrike" cap="none" normalizeH="0" baseline="0" dirty="0" err="1" smtClean="0">
                <a:ln>
                  <a:noFill/>
                </a:ln>
                <a:solidFill>
                  <a:srgbClr val="C00000"/>
                </a:solidFill>
                <a:effectLst/>
                <a:latin typeface="Times New Roman" pitchFamily="18" charset="0"/>
                <a:cs typeface="Times New Roman" pitchFamily="18" charset="0"/>
              </a:rPr>
              <a:t>فنباتات </a:t>
            </a:r>
            <a:r>
              <a:rPr kumimoji="0" lang="ar-EG" sz="2800" b="1" i="0" u="none" strike="noStrike" cap="none" normalizeH="0" baseline="0" dirty="0" smtClean="0">
                <a:ln>
                  <a:noFill/>
                </a:ln>
                <a:solidFill>
                  <a:srgbClr val="C00000"/>
                </a:solidFill>
                <a:effectLst/>
                <a:latin typeface="Times New Roman" pitchFamily="18" charset="0"/>
                <a:cs typeface="Times New Roman" pitchFamily="18" charset="0"/>
              </a:rPr>
              <a:t>( نهار </a:t>
            </a:r>
            <a:r>
              <a:rPr kumimoji="0" lang="ar-EG" sz="2800" b="1" i="0" u="none" strike="noStrike" cap="none" normalizeH="0" baseline="0" dirty="0" err="1" smtClean="0">
                <a:ln>
                  <a:noFill/>
                </a:ln>
                <a:solidFill>
                  <a:srgbClr val="C00000"/>
                </a:solidFill>
                <a:effectLst/>
                <a:latin typeface="Times New Roman" pitchFamily="18" charset="0"/>
                <a:cs typeface="Times New Roman" pitchFamily="18" charset="0"/>
              </a:rPr>
              <a:t>قصير </a:t>
            </a:r>
            <a:r>
              <a:rPr kumimoji="0" lang="ar-EG" sz="2800" b="1" i="0" u="none" strike="noStrike" cap="none" normalizeH="0" baseline="0" dirty="0" smtClean="0">
                <a:ln>
                  <a:noFill/>
                </a:ln>
                <a:solidFill>
                  <a:srgbClr val="C00000"/>
                </a:solidFill>
                <a:effectLst/>
                <a:latin typeface="Times New Roman" pitchFamily="18" charset="0"/>
                <a:cs typeface="Times New Roman" pitchFamily="18" charset="0"/>
              </a:rPr>
              <a:t>) تحتاج الى 17 دورة </a:t>
            </a:r>
            <a:r>
              <a:rPr kumimoji="0" lang="ar-EG" sz="2800" b="1" i="0" u="none" strike="noStrike" cap="none" normalizeH="0" baseline="0" dirty="0" err="1" smtClean="0">
                <a:ln>
                  <a:noFill/>
                </a:ln>
                <a:solidFill>
                  <a:srgbClr val="000000"/>
                </a:solidFill>
                <a:effectLst/>
                <a:latin typeface="Times New Roman" pitchFamily="18" charset="0"/>
                <a:cs typeface="Times New Roman" pitchFamily="18" charset="0"/>
              </a:rPr>
              <a:t>تأقت</a:t>
            </a:r>
            <a:r>
              <a:rPr kumimoji="0" lang="ar-EG" sz="2800" b="1" i="0" u="none" strike="noStrike" cap="none" normalizeH="0" baseline="0" dirty="0" smtClean="0">
                <a:ln>
                  <a:noFill/>
                </a:ln>
                <a:solidFill>
                  <a:srgbClr val="000000"/>
                </a:solidFill>
                <a:effectLst/>
                <a:latin typeface="Times New Roman" pitchFamily="18" charset="0"/>
                <a:cs typeface="Times New Roman" pitchFamily="18" charset="0"/>
              </a:rPr>
              <a:t> ضوئى  محفزه على </a:t>
            </a:r>
            <a:r>
              <a:rPr kumimoji="0" lang="ar-EG" sz="2800" b="1" i="0" u="none" strike="noStrike" cap="none" normalizeH="0" baseline="0" dirty="0" err="1" smtClean="0">
                <a:ln>
                  <a:noFill/>
                </a:ln>
                <a:solidFill>
                  <a:srgbClr val="000000"/>
                </a:solidFill>
                <a:effectLst/>
                <a:latin typeface="Times New Roman" pitchFamily="18" charset="0"/>
                <a:cs typeface="Times New Roman" pitchFamily="18" charset="0"/>
              </a:rPr>
              <a:t>التزهير</a:t>
            </a:r>
            <a:r>
              <a:rPr kumimoji="0" lang="ar-EG" sz="2800" b="1" i="0" u="none" strike="noStrike" cap="none" normalizeH="0" baseline="0" dirty="0" smtClean="0">
                <a:ln>
                  <a:noFill/>
                </a:ln>
                <a:solidFill>
                  <a:srgbClr val="000000"/>
                </a:solidFill>
                <a:effectLst/>
                <a:latin typeface="Times New Roman" pitchFamily="18" charset="0"/>
                <a:cs typeface="Times New Roman" pitchFamily="18" charset="0"/>
              </a:rPr>
              <a:t> , </a:t>
            </a:r>
            <a:r>
              <a:rPr kumimoji="0" lang="ar-EG" sz="2800" b="1" i="0" u="none" strike="noStrike" cap="none" normalizeH="0" baseline="0" dirty="0" smtClean="0">
                <a:ln>
                  <a:noFill/>
                </a:ln>
                <a:solidFill>
                  <a:srgbClr val="C00000"/>
                </a:solidFill>
                <a:effectLst/>
                <a:latin typeface="Times New Roman" pitchFamily="18" charset="0"/>
                <a:cs typeface="Times New Roman" pitchFamily="18" charset="0"/>
              </a:rPr>
              <a:t>اما </a:t>
            </a:r>
            <a:r>
              <a:rPr kumimoji="0" lang="ar-EG" sz="2800" b="1" i="0" u="none" strike="noStrike" cap="none" normalizeH="0" baseline="0" dirty="0" err="1" smtClean="0">
                <a:ln>
                  <a:noFill/>
                </a:ln>
                <a:solidFill>
                  <a:srgbClr val="C00000"/>
                </a:solidFill>
                <a:effectLst/>
                <a:latin typeface="Times New Roman" pitchFamily="18" charset="0"/>
                <a:cs typeface="Times New Roman" pitchFamily="18" charset="0"/>
              </a:rPr>
              <a:t>نبات </a:t>
            </a:r>
            <a:r>
              <a:rPr kumimoji="0" lang="ar-EG" sz="2800" b="1" i="0" u="none" strike="noStrike" cap="none" normalizeH="0" baseline="0" dirty="0" smtClean="0">
                <a:ln>
                  <a:noFill/>
                </a:ln>
                <a:solidFill>
                  <a:srgbClr val="C00000"/>
                </a:solidFill>
                <a:effectLst/>
                <a:latin typeface="Times New Roman" pitchFamily="18" charset="0"/>
                <a:cs typeface="Times New Roman" pitchFamily="18" charset="0"/>
              </a:rPr>
              <a:t>( نهار </a:t>
            </a:r>
            <a:r>
              <a:rPr kumimoji="0" lang="ar-EG" sz="2800" b="1" i="0" u="none" strike="noStrike" cap="none" normalizeH="0" baseline="0" dirty="0" err="1" smtClean="0">
                <a:ln>
                  <a:noFill/>
                </a:ln>
                <a:solidFill>
                  <a:srgbClr val="C00000"/>
                </a:solidFill>
                <a:effectLst/>
                <a:latin typeface="Times New Roman" pitchFamily="18" charset="0"/>
                <a:cs typeface="Times New Roman" pitchFamily="18" charset="0"/>
              </a:rPr>
              <a:t>طويل </a:t>
            </a:r>
            <a:r>
              <a:rPr kumimoji="0" lang="ar-EG" sz="2800" b="1" i="0" u="none" strike="noStrike" cap="none" normalizeH="0" baseline="0" dirty="0" smtClean="0">
                <a:ln>
                  <a:noFill/>
                </a:ln>
                <a:solidFill>
                  <a:srgbClr val="C00000"/>
                </a:solidFill>
                <a:effectLst/>
                <a:latin typeface="Times New Roman" pitchFamily="18" charset="0"/>
                <a:cs typeface="Times New Roman" pitchFamily="18" charset="0"/>
              </a:rPr>
              <a:t>) يحتاج الى 25 دورة </a:t>
            </a:r>
            <a:r>
              <a:rPr kumimoji="0" lang="ar-EG" sz="2800" b="1" i="0" u="none" strike="noStrike" cap="none" normalizeH="0" baseline="0" dirty="0" smtClean="0">
                <a:ln>
                  <a:noFill/>
                </a:ln>
                <a:solidFill>
                  <a:srgbClr val="000000"/>
                </a:solidFill>
                <a:effectLst/>
                <a:latin typeface="Times New Roman" pitchFamily="18" charset="0"/>
                <a:cs typeface="Times New Roman" pitchFamily="18" charset="0"/>
              </a:rPr>
              <a:t>ويبدو أن عدد الدورات المتعاقبة هنا هام لتراكم كمية كافية من عامل </a:t>
            </a:r>
            <a:r>
              <a:rPr kumimoji="0" lang="ar-EG" sz="2800" b="1" i="0" u="none" strike="noStrike" cap="none" normalizeH="0" baseline="0" dirty="0" err="1" smtClean="0">
                <a:ln>
                  <a:noFill/>
                </a:ln>
                <a:solidFill>
                  <a:srgbClr val="000000"/>
                </a:solidFill>
                <a:effectLst/>
                <a:latin typeface="Times New Roman" pitchFamily="18" charset="0"/>
                <a:cs typeface="Times New Roman" pitchFamily="18" charset="0"/>
              </a:rPr>
              <a:t>التزهير</a:t>
            </a:r>
            <a:r>
              <a:rPr kumimoji="0" lang="ar-EG" sz="2800" b="1" i="0" u="none" strike="noStrike" cap="none" normalizeH="0" baseline="0" dirty="0" smtClean="0">
                <a:ln>
                  <a:noFill/>
                </a:ln>
                <a:solidFill>
                  <a:srgbClr val="000000"/>
                </a:solidFill>
                <a:effectLst/>
                <a:latin typeface="Times New Roman" pitchFamily="18" charset="0"/>
                <a:cs typeface="Times New Roman" pitchFamily="18" charset="0"/>
              </a:rPr>
              <a:t> لكى يدفع النبات الى </a:t>
            </a:r>
            <a:r>
              <a:rPr kumimoji="0" lang="ar-EG" sz="2800" b="1" i="0" u="none" strike="noStrike" cap="none" normalizeH="0" baseline="0" dirty="0" err="1" smtClean="0">
                <a:ln>
                  <a:noFill/>
                </a:ln>
                <a:solidFill>
                  <a:srgbClr val="000000"/>
                </a:solidFill>
                <a:effectLst/>
                <a:latin typeface="Times New Roman" pitchFamily="18" charset="0"/>
                <a:cs typeface="Times New Roman" pitchFamily="18" charset="0"/>
              </a:rPr>
              <a:t>التزهير</a:t>
            </a:r>
            <a:r>
              <a:rPr kumimoji="0" lang="ar-SA" sz="2800" b="1" i="0" u="none" strike="noStrike" cap="none" normalizeH="0" baseline="0" dirty="0" err="1" smtClean="0">
                <a:ln>
                  <a:noFill/>
                </a:ln>
                <a:solidFill>
                  <a:srgbClr val="000000"/>
                </a:solidFill>
                <a:effectLst/>
                <a:latin typeface="Times New Roman" pitchFamily="18" charset="0"/>
                <a:cs typeface="Times New Roman" pitchFamily="18" charset="0"/>
              </a:rPr>
              <a:t>.</a:t>
            </a:r>
            <a:endParaRPr kumimoji="0" lang="ar-EG"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ar-EG" sz="2400" b="0" i="0" u="none" strike="noStrike" cap="none" normalizeH="0" baseline="0" dirty="0" smtClean="0">
                <a:ln>
                  <a:noFill/>
                </a:ln>
                <a:solidFill>
                  <a:schemeClr val="tx1"/>
                </a:solidFill>
                <a:effectLst/>
                <a:latin typeface="Arial" pitchFamily="34" charset="0"/>
                <a:cs typeface="Arial" pitchFamily="34" charset="0"/>
              </a:rPr>
              <a:t/>
            </a:r>
            <a:br>
              <a:rPr kumimoji="0" lang="ar-EG" sz="2400" b="0" i="0" u="none" strike="noStrike" cap="none" normalizeH="0" baseline="0" dirty="0" smtClean="0">
                <a:ln>
                  <a:noFill/>
                </a:ln>
                <a:solidFill>
                  <a:schemeClr val="tx1"/>
                </a:solidFill>
                <a:effectLst/>
                <a:latin typeface="Arial" pitchFamily="34" charset="0"/>
                <a:cs typeface="Arial" pitchFamily="34" charset="0"/>
              </a:rPr>
            </a:br>
            <a:endParaRPr kumimoji="0" lang="ar-EG"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51520" y="260648"/>
            <a:ext cx="8321635" cy="6370975"/>
          </a:xfrm>
          <a:prstGeom prst="rect">
            <a:avLst/>
          </a:prstGeom>
          <a:noFill/>
        </p:spPr>
        <p:txBody>
          <a:bodyPr wrap="square" rtlCol="1">
            <a:spAutoFit/>
          </a:bodyPr>
          <a:lstStyle/>
          <a:p>
            <a:r>
              <a:rPr lang="ar-SA" sz="2400" dirty="0" smtClean="0"/>
              <a:t>يعتقد العلماء  انه اثناء فترات </a:t>
            </a:r>
            <a:r>
              <a:rPr lang="ar-SA" sz="2400" dirty="0" err="1" smtClean="0"/>
              <a:t>الاضاءه</a:t>
            </a:r>
            <a:r>
              <a:rPr lang="ar-SA" sz="2400" dirty="0" smtClean="0"/>
              <a:t> تتكون في الاوراق  ماده ذات طابع هرموني هي </a:t>
            </a:r>
            <a:r>
              <a:rPr lang="ar-SA" sz="2400" dirty="0" err="1" smtClean="0"/>
              <a:t>المسؤوله</a:t>
            </a:r>
            <a:r>
              <a:rPr lang="ar-SA" sz="2400" dirty="0" smtClean="0"/>
              <a:t> عن </a:t>
            </a:r>
            <a:r>
              <a:rPr lang="ar-SA" sz="2400" dirty="0" err="1" smtClean="0"/>
              <a:t>تزهير</a:t>
            </a:r>
            <a:r>
              <a:rPr lang="ar-SA" sz="2400" dirty="0" smtClean="0"/>
              <a:t> النبات </a:t>
            </a:r>
            <a:r>
              <a:rPr lang="ar-SA" sz="2400" dirty="0" err="1" smtClean="0"/>
              <a:t>واطلق</a:t>
            </a:r>
            <a:r>
              <a:rPr lang="ar-SA" sz="2400" dirty="0" smtClean="0"/>
              <a:t> عليها  </a:t>
            </a:r>
            <a:r>
              <a:rPr lang="ar-SA" sz="2400" b="1" dirty="0" smtClean="0"/>
              <a:t>هرمون </a:t>
            </a:r>
            <a:r>
              <a:rPr lang="ar-SA" sz="2400" b="1" dirty="0" err="1" smtClean="0"/>
              <a:t>الازهار </a:t>
            </a:r>
            <a:r>
              <a:rPr lang="ar-SA" sz="2400" dirty="0" err="1" smtClean="0"/>
              <a:t>.</a:t>
            </a:r>
            <a:r>
              <a:rPr lang="ar-SA" sz="2400" dirty="0" smtClean="0"/>
              <a:t> غير ان هذه الماده لم ينجح احد في  في التعرف </a:t>
            </a:r>
            <a:r>
              <a:rPr lang="ar-SA" sz="2400" dirty="0" err="1" smtClean="0"/>
              <a:t>عليها </a:t>
            </a:r>
            <a:r>
              <a:rPr lang="ar-SA" sz="2400" dirty="0" smtClean="0"/>
              <a:t>، ولكن اقترح احد العلماء ان الازهار في النباتات </a:t>
            </a:r>
            <a:r>
              <a:rPr lang="ar-SA" sz="2400" b="1" dirty="0" smtClean="0"/>
              <a:t>يرجع لتوافر عاملين </a:t>
            </a:r>
            <a:r>
              <a:rPr lang="ar-SA" sz="2400" b="1" dirty="0" err="1" smtClean="0"/>
              <a:t>هما :</a:t>
            </a:r>
            <a:endParaRPr lang="ar-SA" sz="2400" b="1" dirty="0" smtClean="0"/>
          </a:p>
          <a:p>
            <a:pPr marL="342900" indent="-342900">
              <a:buAutoNum type="arabic1Minus"/>
            </a:pPr>
            <a:r>
              <a:rPr lang="ar-SA" sz="2400" b="1" dirty="0" err="1" smtClean="0"/>
              <a:t>الجبرلين</a:t>
            </a:r>
            <a:r>
              <a:rPr lang="ar-SA" sz="2400" b="1" dirty="0" smtClean="0"/>
              <a:t> </a:t>
            </a:r>
            <a:r>
              <a:rPr lang="ar-SA" sz="2400" b="1" dirty="0" err="1" smtClean="0"/>
              <a:t>:</a:t>
            </a:r>
            <a:endParaRPr lang="ar-SA" sz="2400" b="1" dirty="0" smtClean="0"/>
          </a:p>
          <a:p>
            <a:pPr marL="342900" indent="-342900">
              <a:buAutoNum type="arabic1Minus"/>
            </a:pPr>
            <a:r>
              <a:rPr lang="ar-SA" sz="2400" b="1" dirty="0" smtClean="0"/>
              <a:t>مادة اطلق عليها </a:t>
            </a:r>
            <a:r>
              <a:rPr lang="ar-SA" sz="2400" b="1" dirty="0" err="1" smtClean="0"/>
              <a:t>انثسين</a:t>
            </a:r>
            <a:r>
              <a:rPr lang="ar-SA" sz="2400" b="1" dirty="0" smtClean="0"/>
              <a:t>  </a:t>
            </a:r>
          </a:p>
          <a:p>
            <a:pPr marL="342900" indent="-342900"/>
            <a:r>
              <a:rPr lang="ar-SA" sz="2400" dirty="0" smtClean="0"/>
              <a:t>وان المادتين معا يكونان هرمون </a:t>
            </a:r>
            <a:r>
              <a:rPr lang="ar-SA" sz="2400" dirty="0" err="1" smtClean="0"/>
              <a:t>الازهار .</a:t>
            </a:r>
            <a:endParaRPr lang="ar-SA" sz="2400" dirty="0" smtClean="0"/>
          </a:p>
          <a:p>
            <a:pPr marL="342900" indent="-342900"/>
            <a:r>
              <a:rPr lang="ar-SA" sz="2400" b="1" dirty="0" smtClean="0"/>
              <a:t>ففي نباتات النهار الطويل  المعرضه لظروف  </a:t>
            </a:r>
            <a:r>
              <a:rPr lang="ar-SA" sz="2400" b="1" dirty="0" err="1" smtClean="0"/>
              <a:t>ضوئيه</a:t>
            </a:r>
            <a:r>
              <a:rPr lang="ar-SA" sz="2400" b="1" dirty="0" smtClean="0"/>
              <a:t> غير </a:t>
            </a:r>
            <a:r>
              <a:rPr lang="ar-SA" sz="2400" b="1" dirty="0" err="1" smtClean="0"/>
              <a:t>مناسبه</a:t>
            </a:r>
            <a:r>
              <a:rPr lang="ar-SA" sz="2400" b="1" dirty="0" smtClean="0"/>
              <a:t> </a:t>
            </a:r>
            <a:r>
              <a:rPr lang="ar-SA" sz="2400" b="1" dirty="0" err="1" smtClean="0"/>
              <a:t>للازهار</a:t>
            </a:r>
            <a:r>
              <a:rPr lang="ar-SA" sz="2400" b="1" dirty="0" smtClean="0"/>
              <a:t>  </a:t>
            </a:r>
            <a:r>
              <a:rPr lang="ar-SA" sz="2400" dirty="0" err="1" smtClean="0"/>
              <a:t>- </a:t>
            </a:r>
            <a:r>
              <a:rPr lang="ar-SA" sz="2400" dirty="0" smtClean="0"/>
              <a:t>”</a:t>
            </a:r>
            <a:r>
              <a:rPr lang="ar-SA" sz="2400" b="1" dirty="0" smtClean="0">
                <a:solidFill>
                  <a:srgbClr val="00B050"/>
                </a:solidFill>
              </a:rPr>
              <a:t>نهار قصير</a:t>
            </a:r>
            <a:r>
              <a:rPr lang="ar-SA" sz="2400" dirty="0" smtClean="0"/>
              <a:t>“-  يكون </a:t>
            </a:r>
            <a:r>
              <a:rPr lang="ar-SA" sz="2400" dirty="0" err="1" smtClean="0"/>
              <a:t>بها</a:t>
            </a:r>
            <a:r>
              <a:rPr lang="ar-SA" sz="2400" dirty="0" smtClean="0"/>
              <a:t> كميه كافيه من </a:t>
            </a:r>
            <a:r>
              <a:rPr lang="ar-SA" sz="2400" dirty="0" err="1" smtClean="0"/>
              <a:t>الانثسين</a:t>
            </a:r>
            <a:r>
              <a:rPr lang="ar-SA" sz="2400" dirty="0" smtClean="0"/>
              <a:t> بينما تكون كمية </a:t>
            </a:r>
            <a:r>
              <a:rPr lang="ar-SA" sz="2400" dirty="0" err="1" smtClean="0"/>
              <a:t>الجبرلين</a:t>
            </a:r>
            <a:r>
              <a:rPr lang="ar-SA" sz="2400" dirty="0" smtClean="0"/>
              <a:t> غير كافيه  ولذلك فهي لا تزهر تحت هذه </a:t>
            </a:r>
            <a:r>
              <a:rPr lang="ar-SA" sz="2400" dirty="0" err="1" smtClean="0"/>
              <a:t>الظروف .</a:t>
            </a:r>
            <a:endParaRPr lang="ar-SA" sz="2400" dirty="0" smtClean="0"/>
          </a:p>
          <a:p>
            <a:pPr marL="342900" indent="-342900"/>
            <a:r>
              <a:rPr lang="ar-SA" sz="2400" b="1" dirty="0" smtClean="0"/>
              <a:t>ومثل هذه النباتات امكنها الازهار وهي معرضه لنهار قصير اذا عوملت </a:t>
            </a:r>
            <a:r>
              <a:rPr lang="ar-SA" sz="2400" b="1" dirty="0" err="1" smtClean="0"/>
              <a:t>بالجبرلين</a:t>
            </a:r>
            <a:r>
              <a:rPr lang="ar-SA" sz="2400" b="1" dirty="0" smtClean="0"/>
              <a:t> </a:t>
            </a:r>
          </a:p>
          <a:p>
            <a:pPr marL="342900" indent="-342900"/>
            <a:r>
              <a:rPr lang="ar-SA" sz="2400" b="1" dirty="0" smtClean="0">
                <a:solidFill>
                  <a:srgbClr val="C00000"/>
                </a:solidFill>
              </a:rPr>
              <a:t>نباتات نهار </a:t>
            </a:r>
            <a:r>
              <a:rPr lang="ar-SA" sz="2400" b="1" dirty="0" err="1" smtClean="0">
                <a:solidFill>
                  <a:srgbClr val="C00000"/>
                </a:solidFill>
              </a:rPr>
              <a:t>طويل </a:t>
            </a:r>
            <a:r>
              <a:rPr lang="ar-SA" sz="2400" dirty="0" smtClean="0"/>
              <a:t>: </a:t>
            </a:r>
            <a:r>
              <a:rPr lang="ar-SA" sz="2400" dirty="0" err="1" smtClean="0"/>
              <a:t>انثسين</a:t>
            </a:r>
            <a:r>
              <a:rPr lang="ar-SA" sz="2400" dirty="0" smtClean="0"/>
              <a:t> + كميه قليلة </a:t>
            </a:r>
            <a:r>
              <a:rPr lang="ar-SA" sz="2400" dirty="0" err="1" smtClean="0"/>
              <a:t>جبرلين</a:t>
            </a:r>
            <a:r>
              <a:rPr lang="ar-SA" sz="2400" dirty="0" smtClean="0"/>
              <a:t> </a:t>
            </a:r>
            <a:r>
              <a:rPr lang="ar-SA" sz="2400" dirty="0" err="1" smtClean="0"/>
              <a:t>.</a:t>
            </a:r>
            <a:endParaRPr lang="ar-SA" sz="2400" dirty="0" smtClean="0"/>
          </a:p>
          <a:p>
            <a:pPr marL="342900" indent="-342900"/>
            <a:r>
              <a:rPr lang="ar-SA" sz="2400" b="1" dirty="0" smtClean="0">
                <a:solidFill>
                  <a:srgbClr val="C00000"/>
                </a:solidFill>
              </a:rPr>
              <a:t>نباتات النهار </a:t>
            </a:r>
            <a:r>
              <a:rPr lang="ar-SA" sz="2400" b="1" dirty="0" err="1" smtClean="0">
                <a:solidFill>
                  <a:srgbClr val="C00000"/>
                </a:solidFill>
              </a:rPr>
              <a:t>القصير </a:t>
            </a:r>
            <a:r>
              <a:rPr lang="ar-SA" sz="2400" dirty="0" smtClean="0"/>
              <a:t>: كمية قليلة  من </a:t>
            </a:r>
            <a:r>
              <a:rPr lang="ar-SA" sz="2400" dirty="0" err="1" smtClean="0"/>
              <a:t>الانثسين</a:t>
            </a:r>
            <a:r>
              <a:rPr lang="ar-SA" sz="2400" dirty="0" smtClean="0"/>
              <a:t> + كميه كافيه من </a:t>
            </a:r>
            <a:r>
              <a:rPr lang="ar-SA" sz="2400" dirty="0" err="1" smtClean="0"/>
              <a:t>الجبرلين</a:t>
            </a:r>
            <a:r>
              <a:rPr lang="ar-SA" sz="2400" dirty="0" smtClean="0"/>
              <a:t> </a:t>
            </a:r>
            <a:r>
              <a:rPr lang="ar-SA" sz="2400" dirty="0" err="1" smtClean="0"/>
              <a:t>.</a:t>
            </a:r>
            <a:endParaRPr lang="ar-SA" sz="2400" dirty="0" smtClean="0"/>
          </a:p>
          <a:p>
            <a:pPr marL="342900" indent="-342900"/>
            <a:r>
              <a:rPr lang="ar-SA" sz="2400" b="1" dirty="0" smtClean="0"/>
              <a:t>اما نباتات النهار القصير المعرضه لظروف </a:t>
            </a:r>
            <a:r>
              <a:rPr lang="ar-SA" sz="2400" b="1" dirty="0" err="1" smtClean="0"/>
              <a:t>ضوئيه</a:t>
            </a:r>
            <a:r>
              <a:rPr lang="ar-SA" sz="2400" b="1" dirty="0" smtClean="0"/>
              <a:t> غير </a:t>
            </a:r>
            <a:r>
              <a:rPr lang="ar-SA" sz="2400" b="1" dirty="0" err="1" smtClean="0"/>
              <a:t>مناسبه</a:t>
            </a:r>
            <a:r>
              <a:rPr lang="ar-SA" sz="2400" b="1" dirty="0" smtClean="0"/>
              <a:t> </a:t>
            </a:r>
            <a:r>
              <a:rPr lang="ar-SA" sz="2400" b="1" dirty="0" err="1" smtClean="0"/>
              <a:t>للازهار</a:t>
            </a:r>
            <a:r>
              <a:rPr lang="ar-SA" sz="2400" b="1" dirty="0" smtClean="0"/>
              <a:t> </a:t>
            </a:r>
            <a:r>
              <a:rPr lang="ar-SA" sz="2400" dirty="0" smtClean="0"/>
              <a:t>– نهار </a:t>
            </a:r>
            <a:r>
              <a:rPr lang="ar-SA" sz="2400" dirty="0" err="1" smtClean="0"/>
              <a:t>طويل </a:t>
            </a:r>
            <a:r>
              <a:rPr lang="ar-SA" sz="2400" dirty="0" smtClean="0"/>
              <a:t>– </a:t>
            </a:r>
            <a:r>
              <a:rPr lang="ar-SA" sz="2400" dirty="0" err="1" smtClean="0"/>
              <a:t>فانها</a:t>
            </a:r>
            <a:r>
              <a:rPr lang="ar-SA" sz="2400" dirty="0" smtClean="0"/>
              <a:t> تحتوي على كميه </a:t>
            </a:r>
            <a:r>
              <a:rPr lang="ar-SA" sz="2400" dirty="0" err="1" smtClean="0"/>
              <a:t>مناسبه</a:t>
            </a:r>
            <a:r>
              <a:rPr lang="ar-SA" sz="2400" dirty="0" smtClean="0"/>
              <a:t> من </a:t>
            </a:r>
            <a:r>
              <a:rPr lang="ar-SA" sz="2400" dirty="0" err="1" smtClean="0"/>
              <a:t>الجبرلين</a:t>
            </a:r>
            <a:r>
              <a:rPr lang="ar-SA" sz="2400" dirty="0" smtClean="0"/>
              <a:t> بينما تكون كمية </a:t>
            </a:r>
            <a:r>
              <a:rPr lang="ar-SA" sz="2400" dirty="0" err="1" smtClean="0"/>
              <a:t>الانثسين</a:t>
            </a:r>
            <a:r>
              <a:rPr lang="ar-SA" sz="2400" dirty="0" smtClean="0"/>
              <a:t>  غير كافيه  ولهذا فهي </a:t>
            </a:r>
            <a:r>
              <a:rPr lang="ar-SA" sz="2400" dirty="0" err="1" smtClean="0"/>
              <a:t>لاتزهر</a:t>
            </a:r>
            <a:r>
              <a:rPr lang="ar-SA" sz="2400" dirty="0"/>
              <a:t> </a:t>
            </a:r>
            <a:r>
              <a:rPr lang="ar-SA" sz="2400" dirty="0" smtClean="0"/>
              <a:t>تحت هذه الظروف  حتى لو عوملت </a:t>
            </a:r>
            <a:r>
              <a:rPr lang="ar-SA" sz="2400" dirty="0" err="1" smtClean="0"/>
              <a:t>بالجبرلين</a:t>
            </a:r>
            <a:r>
              <a:rPr lang="ar-SA" sz="2400" dirty="0" smtClean="0"/>
              <a:t> </a:t>
            </a:r>
            <a:r>
              <a:rPr lang="ar-SA" sz="2400" dirty="0" err="1" smtClean="0"/>
              <a:t>.</a:t>
            </a:r>
            <a:endParaRPr lang="ar-SA" sz="2400" dirty="0" smtClean="0"/>
          </a:p>
          <a:p>
            <a:pPr marL="342900" indent="-342900"/>
            <a:endParaRPr lang="ar-SA" sz="24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0"/>
            <a:ext cx="7467600" cy="1143000"/>
          </a:xfrm>
        </p:spPr>
        <p:txBody>
          <a:bodyPr>
            <a:normAutofit/>
          </a:bodyPr>
          <a:lstStyle/>
          <a:p>
            <a:pPr algn="ctr"/>
            <a:r>
              <a:rPr lang="ar-SA" sz="3200" b="1" u="sng" dirty="0" smtClean="0">
                <a:solidFill>
                  <a:srgbClr val="FF0000"/>
                </a:solidFill>
              </a:rPr>
              <a:t>الية عمل </a:t>
            </a:r>
            <a:r>
              <a:rPr lang="ar-SA" sz="3200" b="1" u="sng" dirty="0" err="1" smtClean="0">
                <a:solidFill>
                  <a:srgbClr val="FF0000"/>
                </a:solidFill>
              </a:rPr>
              <a:t>الجبرلينات</a:t>
            </a:r>
            <a:r>
              <a:rPr lang="ar-SA" sz="3200" b="1" u="sng" dirty="0" smtClean="0">
                <a:solidFill>
                  <a:srgbClr val="FF0000"/>
                </a:solidFill>
              </a:rPr>
              <a:t> </a:t>
            </a:r>
            <a:endParaRPr lang="ar-SA" sz="3200" b="1" u="sng" dirty="0">
              <a:solidFill>
                <a:srgbClr val="FF0000"/>
              </a:solidFill>
            </a:endParaRPr>
          </a:p>
        </p:txBody>
      </p:sp>
      <p:sp>
        <p:nvSpPr>
          <p:cNvPr id="3" name="عنصر نائب للمحتوى 2"/>
          <p:cNvSpPr>
            <a:spLocks noGrp="1"/>
          </p:cNvSpPr>
          <p:nvPr>
            <p:ph sz="quarter" idx="1"/>
          </p:nvPr>
        </p:nvSpPr>
        <p:spPr>
          <a:xfrm>
            <a:off x="0" y="1196752"/>
            <a:ext cx="8748464" cy="4873752"/>
          </a:xfrm>
        </p:spPr>
        <p:txBody>
          <a:bodyPr/>
          <a:lstStyle/>
          <a:p>
            <a:r>
              <a:rPr lang="ar-SA" dirty="0" smtClean="0"/>
              <a:t>ان جسم الحبه يتكون من الجنين </a:t>
            </a:r>
            <a:r>
              <a:rPr lang="ar-SA" dirty="0" err="1" smtClean="0"/>
              <a:t>والاندزسبيرم</a:t>
            </a:r>
            <a:r>
              <a:rPr lang="ar-SA" dirty="0" smtClean="0"/>
              <a:t> </a:t>
            </a:r>
            <a:r>
              <a:rPr lang="ar-SA" dirty="0" err="1" smtClean="0"/>
              <a:t>.</a:t>
            </a:r>
            <a:r>
              <a:rPr lang="ar-SA" dirty="0" smtClean="0"/>
              <a:t> </a:t>
            </a:r>
            <a:r>
              <a:rPr lang="ar-SA" dirty="0" err="1" smtClean="0"/>
              <a:t>الاندوسبيرم</a:t>
            </a:r>
            <a:r>
              <a:rPr lang="ar-SA" dirty="0" smtClean="0"/>
              <a:t> يتكون من كتله من الخلايا المحمله بالنشاء </a:t>
            </a:r>
            <a:r>
              <a:rPr lang="ar-SA" dirty="0" err="1" smtClean="0"/>
              <a:t>ومحاطه</a:t>
            </a:r>
            <a:r>
              <a:rPr lang="ar-SA" dirty="0" smtClean="0"/>
              <a:t> بطبقة من الخلايا تسمى طبقة </a:t>
            </a:r>
            <a:r>
              <a:rPr lang="ar-SA" dirty="0" err="1" smtClean="0"/>
              <a:t>الاليرون</a:t>
            </a:r>
            <a:r>
              <a:rPr lang="ar-SA" dirty="0" smtClean="0"/>
              <a:t> </a:t>
            </a:r>
            <a:r>
              <a:rPr lang="ar-SA" dirty="0" err="1" smtClean="0"/>
              <a:t>.</a:t>
            </a:r>
            <a:r>
              <a:rPr lang="ar-SA" dirty="0" smtClean="0"/>
              <a:t> اما الجنين فهو يمثل نبات </a:t>
            </a:r>
            <a:r>
              <a:rPr lang="ar-SA" dirty="0" err="1" smtClean="0"/>
              <a:t>مستقل .</a:t>
            </a:r>
            <a:r>
              <a:rPr lang="ar-SA" dirty="0" smtClean="0"/>
              <a:t> ويعتمد نمو الجنين اثناء الانبات  على تحرك النشاء المخزون في </a:t>
            </a:r>
            <a:r>
              <a:rPr lang="ar-SA" dirty="0" err="1" smtClean="0"/>
              <a:t>الاندوسبيرم</a:t>
            </a:r>
            <a:r>
              <a:rPr lang="ar-SA" dirty="0" smtClean="0"/>
              <a:t> ، والتحرك </a:t>
            </a:r>
            <a:r>
              <a:rPr lang="ar-SA" dirty="0" err="1" smtClean="0"/>
              <a:t>يعنيى</a:t>
            </a:r>
            <a:r>
              <a:rPr lang="ar-SA" dirty="0" smtClean="0"/>
              <a:t> التحطيم  او الانحلال  الانزيمي للنشاء المخزون الى سكريات </a:t>
            </a:r>
            <a:r>
              <a:rPr lang="ar-SA" dirty="0" err="1" smtClean="0"/>
              <a:t>بسيطه</a:t>
            </a:r>
            <a:r>
              <a:rPr lang="ar-SA" dirty="0" smtClean="0"/>
              <a:t>  وانتقال هذه السكريات  الى الجنين حيث تمده بمصدر </a:t>
            </a:r>
            <a:r>
              <a:rPr lang="ar-SA" dirty="0" err="1" smtClean="0"/>
              <a:t>الطاقه</a:t>
            </a:r>
            <a:r>
              <a:rPr lang="ar-SA" dirty="0" smtClean="0"/>
              <a:t> اللازم </a:t>
            </a:r>
            <a:r>
              <a:rPr lang="ar-SA" dirty="0" err="1" smtClean="0"/>
              <a:t>للنمو .</a:t>
            </a:r>
            <a:endParaRPr lang="ar-SA" dirty="0" smtClean="0"/>
          </a:p>
          <a:p>
            <a:r>
              <a:rPr lang="ar-SA" dirty="0" smtClean="0"/>
              <a:t>وقد اثبتت التجارب ان الجنين يفرز  هرمون </a:t>
            </a:r>
            <a:r>
              <a:rPr lang="ar-SA" dirty="0" err="1" smtClean="0"/>
              <a:t>الجبرلين</a:t>
            </a:r>
            <a:r>
              <a:rPr lang="ar-SA" dirty="0" smtClean="0"/>
              <a:t> ، وان </a:t>
            </a:r>
            <a:r>
              <a:rPr lang="ar-SA" dirty="0" err="1" smtClean="0"/>
              <a:t>الاليرون</a:t>
            </a:r>
            <a:r>
              <a:rPr lang="ar-SA" dirty="0" smtClean="0"/>
              <a:t> التي تحيط </a:t>
            </a:r>
            <a:r>
              <a:rPr lang="ar-SA" dirty="0" err="1" smtClean="0"/>
              <a:t>بالاندوسبيرم</a:t>
            </a:r>
            <a:r>
              <a:rPr lang="ar-SA" dirty="0" smtClean="0"/>
              <a:t> </a:t>
            </a:r>
            <a:r>
              <a:rPr lang="ar-SA" dirty="0" err="1" smtClean="0"/>
              <a:t>حساسه</a:t>
            </a:r>
            <a:r>
              <a:rPr lang="ar-SA" dirty="0" smtClean="0"/>
              <a:t> </a:t>
            </a:r>
            <a:r>
              <a:rPr lang="ar-SA" dirty="0" err="1" smtClean="0"/>
              <a:t>للجبرلين</a:t>
            </a:r>
            <a:r>
              <a:rPr lang="ar-SA" dirty="0" smtClean="0"/>
              <a:t> ، </a:t>
            </a:r>
            <a:r>
              <a:rPr lang="ar-SA" dirty="0" err="1" smtClean="0"/>
              <a:t>فتفرزخلايا</a:t>
            </a:r>
            <a:r>
              <a:rPr lang="ar-SA" dirty="0" smtClean="0"/>
              <a:t> </a:t>
            </a:r>
            <a:r>
              <a:rPr lang="ar-SA" dirty="0" err="1" smtClean="0"/>
              <a:t>الاليرون</a:t>
            </a:r>
            <a:r>
              <a:rPr lang="ar-SA" dirty="0" smtClean="0"/>
              <a:t>  انزيمات تحليليه </a:t>
            </a:r>
            <a:r>
              <a:rPr lang="ar-SA" dirty="0" err="1" smtClean="0"/>
              <a:t>مختلفه</a:t>
            </a:r>
            <a:r>
              <a:rPr lang="ar-SA" dirty="0" smtClean="0"/>
              <a:t> مثل الفا </a:t>
            </a:r>
            <a:r>
              <a:rPr lang="ar-SA" dirty="0" err="1" smtClean="0"/>
              <a:t>اميليز</a:t>
            </a:r>
            <a:r>
              <a:rPr lang="ar-SA" dirty="0" smtClean="0"/>
              <a:t> و </a:t>
            </a:r>
            <a:r>
              <a:rPr lang="ar-SA" dirty="0" err="1" smtClean="0"/>
              <a:t>بروتينيز</a:t>
            </a:r>
            <a:r>
              <a:rPr lang="ar-SA" dirty="0" smtClean="0"/>
              <a:t> و </a:t>
            </a:r>
            <a:r>
              <a:rPr lang="ar-SA" dirty="0" err="1" smtClean="0"/>
              <a:t>رايبونيوكلييز</a:t>
            </a:r>
            <a:r>
              <a:rPr lang="ar-SA" dirty="0" smtClean="0"/>
              <a:t> </a:t>
            </a:r>
            <a:r>
              <a:rPr lang="ar-SA" dirty="0" err="1" smtClean="0"/>
              <a:t>.</a:t>
            </a:r>
            <a:endParaRPr lang="ar-SA" dirty="0" smtClean="0"/>
          </a:p>
          <a:p>
            <a:r>
              <a:rPr lang="ar-SA" dirty="0" smtClean="0"/>
              <a:t>لقد اطهرت التجارب  ان الانزيمات السابقه تخلق من جديد </a:t>
            </a:r>
            <a:r>
              <a:rPr lang="ar-SA" dirty="0" err="1" smtClean="0"/>
              <a:t>كنتيجه</a:t>
            </a:r>
            <a:r>
              <a:rPr lang="ar-SA" dirty="0" smtClean="0"/>
              <a:t> لتنبيه حمض </a:t>
            </a:r>
            <a:r>
              <a:rPr lang="ar-SA" dirty="0" err="1" smtClean="0"/>
              <a:t>الجبرلين</a:t>
            </a:r>
            <a:r>
              <a:rPr lang="ar-SA" dirty="0" smtClean="0"/>
              <a:t>  لخلايا </a:t>
            </a:r>
            <a:r>
              <a:rPr lang="ar-SA" dirty="0" err="1" smtClean="0"/>
              <a:t>الاليرون</a:t>
            </a:r>
            <a:r>
              <a:rPr lang="ar-SA" dirty="0" smtClean="0"/>
              <a:t> مما يؤدي الى تحلل النشاء المخزون الى سكريات </a:t>
            </a:r>
            <a:r>
              <a:rPr lang="ar-SA" dirty="0" err="1" smtClean="0"/>
              <a:t>بسيطه</a:t>
            </a:r>
            <a:r>
              <a:rPr lang="ar-SA" dirty="0" smtClean="0"/>
              <a:t> </a:t>
            </a:r>
            <a:r>
              <a:rPr lang="ar-SA" dirty="0" err="1" smtClean="0"/>
              <a:t>يستطسع</a:t>
            </a:r>
            <a:r>
              <a:rPr lang="ar-SA" dirty="0" smtClean="0"/>
              <a:t> الجنين </a:t>
            </a:r>
            <a:r>
              <a:rPr lang="ar-SA" dirty="0" err="1" smtClean="0"/>
              <a:t>الاستفاده</a:t>
            </a:r>
            <a:r>
              <a:rPr lang="ar-SA" dirty="0" smtClean="0"/>
              <a:t> منها في </a:t>
            </a:r>
            <a:r>
              <a:rPr lang="ar-SA" dirty="0" err="1" smtClean="0"/>
              <a:t>النمو .</a:t>
            </a:r>
            <a:endParaRPr lang="ar-SA"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ttp://plantphys.info/seedg/seed9.gif"/>
          <p:cNvPicPr>
            <a:picLocks noGrp="1" noChangeAspect="1" noChangeArrowheads="1"/>
          </p:cNvPicPr>
          <p:nvPr>
            <p:ph idx="1"/>
          </p:nvPr>
        </p:nvPicPr>
        <p:blipFill>
          <a:blip r:embed="rId2" cstate="print"/>
          <a:srcRect/>
          <a:stretch>
            <a:fillRect/>
          </a:stretch>
        </p:blipFill>
        <p:spPr bwMode="auto">
          <a:xfrm>
            <a:off x="228600" y="304800"/>
            <a:ext cx="8661621" cy="5791200"/>
          </a:xfrm>
          <a:prstGeom prst="rect">
            <a:avLst/>
          </a:prstGeom>
          <a:noFill/>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171400"/>
            <a:ext cx="7467600" cy="1143000"/>
          </a:xfrm>
        </p:spPr>
        <p:txBody>
          <a:bodyPr>
            <a:normAutofit/>
          </a:bodyPr>
          <a:lstStyle/>
          <a:p>
            <a:pPr algn="ctr"/>
            <a:r>
              <a:rPr lang="ar-SA" sz="3200" b="1" u="sng" dirty="0" smtClean="0">
                <a:solidFill>
                  <a:srgbClr val="FF0000"/>
                </a:solidFill>
              </a:rPr>
              <a:t>تفاعل </a:t>
            </a:r>
            <a:r>
              <a:rPr lang="ar-SA" sz="3200" b="1" u="sng" dirty="0" err="1" smtClean="0">
                <a:solidFill>
                  <a:srgbClr val="FF0000"/>
                </a:solidFill>
              </a:rPr>
              <a:t>الجبرلينات</a:t>
            </a:r>
            <a:r>
              <a:rPr lang="ar-SA" sz="3200" b="1" u="sng" dirty="0" smtClean="0">
                <a:solidFill>
                  <a:srgbClr val="FF0000"/>
                </a:solidFill>
              </a:rPr>
              <a:t> </a:t>
            </a:r>
            <a:r>
              <a:rPr lang="ar-SA" sz="3200" b="1" u="sng" dirty="0" err="1" smtClean="0">
                <a:solidFill>
                  <a:srgbClr val="FF0000"/>
                </a:solidFill>
              </a:rPr>
              <a:t>والاوكسينات</a:t>
            </a:r>
            <a:r>
              <a:rPr lang="ar-SA" sz="3200" b="1" u="sng" dirty="0" smtClean="0">
                <a:solidFill>
                  <a:srgbClr val="FF0000"/>
                </a:solidFill>
              </a:rPr>
              <a:t> </a:t>
            </a:r>
            <a:endParaRPr lang="ar-SA" sz="3200" b="1" u="sng" dirty="0">
              <a:solidFill>
                <a:srgbClr val="FF0000"/>
              </a:solidFill>
            </a:endParaRPr>
          </a:p>
        </p:txBody>
      </p:sp>
      <p:sp>
        <p:nvSpPr>
          <p:cNvPr id="3" name="عنصر نائب للمحتوى 2"/>
          <p:cNvSpPr>
            <a:spLocks noGrp="1"/>
          </p:cNvSpPr>
          <p:nvPr>
            <p:ph sz="quarter" idx="1"/>
          </p:nvPr>
        </p:nvSpPr>
        <p:spPr>
          <a:xfrm>
            <a:off x="0" y="1124744"/>
            <a:ext cx="8748464" cy="4873752"/>
          </a:xfrm>
        </p:spPr>
        <p:txBody>
          <a:bodyPr>
            <a:normAutofit lnSpcReduction="10000"/>
          </a:bodyPr>
          <a:lstStyle/>
          <a:p>
            <a:pPr>
              <a:buNone/>
            </a:pPr>
            <a:r>
              <a:rPr lang="ar-SA" dirty="0" smtClean="0"/>
              <a:t>تقارن  عادة </a:t>
            </a:r>
            <a:r>
              <a:rPr lang="ar-SA" dirty="0" err="1" smtClean="0"/>
              <a:t>الجبرلينات</a:t>
            </a:r>
            <a:r>
              <a:rPr lang="ar-SA" dirty="0" smtClean="0"/>
              <a:t> في نشاطها البيولوجي </a:t>
            </a:r>
            <a:r>
              <a:rPr lang="ar-SA" dirty="0" err="1" smtClean="0"/>
              <a:t>بالاوكسينات</a:t>
            </a:r>
            <a:r>
              <a:rPr lang="ar-SA" dirty="0" smtClean="0"/>
              <a:t>   </a:t>
            </a:r>
          </a:p>
          <a:p>
            <a:pPr>
              <a:buNone/>
            </a:pPr>
            <a:r>
              <a:rPr lang="ar-SA" b="1" u="sng" dirty="0" smtClean="0">
                <a:solidFill>
                  <a:srgbClr val="00B050"/>
                </a:solidFill>
              </a:rPr>
              <a:t>والسؤال الحاضر </a:t>
            </a:r>
            <a:r>
              <a:rPr lang="ar-SA" b="1" u="sng" dirty="0" err="1" smtClean="0">
                <a:solidFill>
                  <a:srgbClr val="00B050"/>
                </a:solidFill>
              </a:rPr>
              <a:t>هو :</a:t>
            </a:r>
            <a:endParaRPr lang="ar-SA" b="1" u="sng" dirty="0" smtClean="0">
              <a:solidFill>
                <a:srgbClr val="00B050"/>
              </a:solidFill>
            </a:endParaRPr>
          </a:p>
          <a:p>
            <a:pPr>
              <a:buNone/>
            </a:pPr>
            <a:r>
              <a:rPr lang="ar-SA" b="1" dirty="0" smtClean="0"/>
              <a:t>هل </a:t>
            </a:r>
            <a:r>
              <a:rPr lang="ar-SA" b="1" dirty="0" err="1" smtClean="0"/>
              <a:t>الجبرلينات</a:t>
            </a:r>
            <a:r>
              <a:rPr lang="ar-SA" b="1" dirty="0" smtClean="0"/>
              <a:t> تعمل من خلال وساطة </a:t>
            </a:r>
            <a:r>
              <a:rPr lang="ar-SA" b="1" dirty="0" err="1" smtClean="0"/>
              <a:t>الاوكسينات</a:t>
            </a:r>
            <a:r>
              <a:rPr lang="ar-SA" b="1" dirty="0" smtClean="0"/>
              <a:t> </a:t>
            </a:r>
            <a:r>
              <a:rPr lang="ar-SA" b="1" dirty="0" err="1" smtClean="0"/>
              <a:t>؟</a:t>
            </a:r>
            <a:r>
              <a:rPr lang="ar-SA" b="1" dirty="0" smtClean="0"/>
              <a:t> او ان </a:t>
            </a:r>
            <a:r>
              <a:rPr lang="ar-SA" b="1" dirty="0" err="1" smtClean="0"/>
              <a:t>الجبرلينات</a:t>
            </a:r>
            <a:r>
              <a:rPr lang="ar-SA" b="1" dirty="0" smtClean="0"/>
              <a:t> تشجع تخليق او انتقال او عمل او تثبيط </a:t>
            </a:r>
            <a:r>
              <a:rPr lang="ar-SA" b="1" dirty="0" err="1" smtClean="0"/>
              <a:t>الاوكسينات</a:t>
            </a:r>
            <a:r>
              <a:rPr lang="ar-SA" b="1" dirty="0" smtClean="0"/>
              <a:t> </a:t>
            </a:r>
            <a:r>
              <a:rPr lang="ar-SA" b="1" dirty="0" err="1" smtClean="0"/>
              <a:t>بالنبات ؟؟</a:t>
            </a:r>
            <a:endParaRPr lang="ar-SA" b="1" dirty="0" smtClean="0"/>
          </a:p>
          <a:p>
            <a:pPr>
              <a:buNone/>
            </a:pPr>
            <a:r>
              <a:rPr lang="ar-SA" b="1" u="sng" dirty="0" smtClean="0">
                <a:solidFill>
                  <a:srgbClr val="C00000"/>
                </a:solidFill>
              </a:rPr>
              <a:t>هناك رأيان </a:t>
            </a:r>
            <a:r>
              <a:rPr lang="ar-SA" b="1" u="sng" dirty="0" err="1" smtClean="0">
                <a:solidFill>
                  <a:srgbClr val="C00000"/>
                </a:solidFill>
              </a:rPr>
              <a:t>للاجابه</a:t>
            </a:r>
            <a:r>
              <a:rPr lang="ar-SA" b="1" u="sng" dirty="0" smtClean="0">
                <a:solidFill>
                  <a:srgbClr val="C00000"/>
                </a:solidFill>
              </a:rPr>
              <a:t> على هذا </a:t>
            </a:r>
            <a:r>
              <a:rPr lang="ar-SA" b="1" u="sng" dirty="0" err="1" smtClean="0">
                <a:solidFill>
                  <a:srgbClr val="C00000"/>
                </a:solidFill>
              </a:rPr>
              <a:t>السوال:</a:t>
            </a:r>
            <a:endParaRPr lang="ar-SA" b="1" u="sng" dirty="0" smtClean="0">
              <a:solidFill>
                <a:srgbClr val="C00000"/>
              </a:solidFill>
            </a:endParaRPr>
          </a:p>
          <a:p>
            <a:pPr>
              <a:buNone/>
            </a:pPr>
            <a:r>
              <a:rPr lang="ar-SA" b="1" u="sng" dirty="0" smtClean="0">
                <a:solidFill>
                  <a:srgbClr val="00B050"/>
                </a:solidFill>
              </a:rPr>
              <a:t>الرأي </a:t>
            </a:r>
            <a:r>
              <a:rPr lang="ar-SA" b="1" u="sng" dirty="0" err="1" smtClean="0">
                <a:solidFill>
                  <a:srgbClr val="00B050"/>
                </a:solidFill>
              </a:rPr>
              <a:t>الاول </a:t>
            </a:r>
            <a:r>
              <a:rPr lang="ar-SA" b="1" u="sng" dirty="0" smtClean="0">
                <a:solidFill>
                  <a:srgbClr val="00B050"/>
                </a:solidFill>
              </a:rPr>
              <a:t>:  </a:t>
            </a:r>
            <a:r>
              <a:rPr lang="ar-SA" dirty="0" err="1" smtClean="0"/>
              <a:t>الجبرلين</a:t>
            </a:r>
            <a:r>
              <a:rPr lang="ar-SA" dirty="0" smtClean="0"/>
              <a:t> يعتمد على </a:t>
            </a:r>
            <a:r>
              <a:rPr lang="ar-SA" dirty="0" err="1" smtClean="0"/>
              <a:t>الاوكسين</a:t>
            </a:r>
            <a:r>
              <a:rPr lang="ar-SA" dirty="0" smtClean="0"/>
              <a:t> في اظهار اثره  </a:t>
            </a:r>
            <a:r>
              <a:rPr lang="ar-SA" dirty="0" err="1" smtClean="0"/>
              <a:t>فاذا</a:t>
            </a:r>
            <a:r>
              <a:rPr lang="ar-SA" dirty="0" smtClean="0"/>
              <a:t> رش نبات </a:t>
            </a:r>
            <a:r>
              <a:rPr lang="ar-SA" dirty="0" err="1" smtClean="0"/>
              <a:t>بالجبرلين</a:t>
            </a:r>
            <a:r>
              <a:rPr lang="ar-SA" dirty="0" smtClean="0"/>
              <a:t> يسبب </a:t>
            </a:r>
            <a:r>
              <a:rPr lang="ar-SA" dirty="0" err="1" smtClean="0"/>
              <a:t>استطاله</a:t>
            </a:r>
            <a:r>
              <a:rPr lang="ar-SA" dirty="0" smtClean="0"/>
              <a:t> كبيره لان قمة النبات مصدر </a:t>
            </a:r>
            <a:r>
              <a:rPr lang="ar-SA" dirty="0" err="1" smtClean="0"/>
              <a:t>للاوكسين</a:t>
            </a:r>
            <a:r>
              <a:rPr lang="ar-SA" dirty="0" smtClean="0"/>
              <a:t>  بحيث اذا ازيلت القمه يجب اضافة </a:t>
            </a:r>
            <a:r>
              <a:rPr lang="ar-SA" dirty="0" err="1" smtClean="0"/>
              <a:t>الاوكسين</a:t>
            </a:r>
            <a:r>
              <a:rPr lang="ar-SA" dirty="0" smtClean="0"/>
              <a:t> لتتم </a:t>
            </a:r>
            <a:r>
              <a:rPr lang="ar-SA" dirty="0" err="1" smtClean="0"/>
              <a:t>الاستطاله</a:t>
            </a:r>
            <a:r>
              <a:rPr lang="ar-SA" dirty="0" smtClean="0"/>
              <a:t> </a:t>
            </a:r>
            <a:r>
              <a:rPr lang="ar-SA" dirty="0" err="1" smtClean="0"/>
              <a:t>.</a:t>
            </a:r>
            <a:endParaRPr lang="ar-SA" dirty="0" smtClean="0"/>
          </a:p>
          <a:p>
            <a:pPr>
              <a:buNone/>
            </a:pPr>
            <a:r>
              <a:rPr lang="ar-SA" b="1" u="sng" dirty="0" smtClean="0">
                <a:solidFill>
                  <a:srgbClr val="00B050"/>
                </a:solidFill>
              </a:rPr>
              <a:t>الرأي </a:t>
            </a:r>
            <a:r>
              <a:rPr lang="ar-SA" b="1" u="sng" dirty="0" err="1" smtClean="0">
                <a:solidFill>
                  <a:srgbClr val="00B050"/>
                </a:solidFill>
              </a:rPr>
              <a:t>الثاني </a:t>
            </a:r>
            <a:r>
              <a:rPr lang="ar-SA" b="1" u="sng" dirty="0" smtClean="0">
                <a:solidFill>
                  <a:srgbClr val="00B050"/>
                </a:solidFill>
              </a:rPr>
              <a:t>: </a:t>
            </a:r>
            <a:r>
              <a:rPr lang="ar-SA" dirty="0" smtClean="0"/>
              <a:t>ان </a:t>
            </a:r>
            <a:r>
              <a:rPr lang="ar-SA" dirty="0" err="1" smtClean="0"/>
              <a:t>الجبرلينات</a:t>
            </a:r>
            <a:r>
              <a:rPr lang="ar-SA" dirty="0" smtClean="0"/>
              <a:t> </a:t>
            </a:r>
            <a:r>
              <a:rPr lang="ar-SA" dirty="0" err="1" smtClean="0"/>
              <a:t>والاوكسينات</a:t>
            </a:r>
            <a:r>
              <a:rPr lang="ar-SA" dirty="0" smtClean="0"/>
              <a:t> </a:t>
            </a:r>
            <a:r>
              <a:rPr lang="ar-SA" dirty="0" err="1" smtClean="0"/>
              <a:t>مختلفه</a:t>
            </a:r>
            <a:r>
              <a:rPr lang="ar-SA" dirty="0" smtClean="0"/>
              <a:t> تماما  وتعمل </a:t>
            </a:r>
            <a:r>
              <a:rPr lang="ar-SA" dirty="0" err="1" smtClean="0"/>
              <a:t>مستقله</a:t>
            </a:r>
            <a:r>
              <a:rPr lang="ar-SA" dirty="0" smtClean="0"/>
              <a:t> عن </a:t>
            </a:r>
            <a:r>
              <a:rPr lang="ar-SA" dirty="0" err="1" smtClean="0"/>
              <a:t>بعض  </a:t>
            </a:r>
            <a:r>
              <a:rPr lang="ar-SA" dirty="0" smtClean="0"/>
              <a:t>، بحيث اذا قطع ساق </a:t>
            </a:r>
            <a:r>
              <a:rPr lang="ar-SA" dirty="0" err="1" smtClean="0"/>
              <a:t>البسله</a:t>
            </a:r>
            <a:r>
              <a:rPr lang="ar-SA" dirty="0" smtClean="0"/>
              <a:t> ذات الشحوب الظلامي  تستجيب لكلا من </a:t>
            </a:r>
            <a:r>
              <a:rPr lang="ar-SA" dirty="0" err="1" smtClean="0"/>
              <a:t>الجبرلينات</a:t>
            </a:r>
            <a:r>
              <a:rPr lang="ar-SA" dirty="0" smtClean="0"/>
              <a:t> </a:t>
            </a:r>
            <a:r>
              <a:rPr lang="ar-SA" dirty="0" err="1" smtClean="0"/>
              <a:t>والاوكسينات</a:t>
            </a:r>
            <a:r>
              <a:rPr lang="ar-SA" dirty="0" smtClean="0"/>
              <a:t> كلا </a:t>
            </a:r>
            <a:r>
              <a:rPr lang="ar-SA" dirty="0" err="1" smtClean="0"/>
              <a:t>بمفرده .</a:t>
            </a:r>
            <a:endParaRPr lang="ar-SA" dirty="0" smtClean="0"/>
          </a:p>
          <a:p>
            <a:pPr>
              <a:buNone/>
            </a:pPr>
            <a:r>
              <a:rPr lang="ar-SA" dirty="0" smtClean="0"/>
              <a:t>يعتمد </a:t>
            </a:r>
            <a:r>
              <a:rPr lang="ar-SA" dirty="0" err="1" smtClean="0"/>
              <a:t>ىنوع</a:t>
            </a:r>
            <a:r>
              <a:rPr lang="ar-SA" dirty="0" smtClean="0"/>
              <a:t> النبات وظروف نموه ونوع </a:t>
            </a:r>
            <a:r>
              <a:rPr lang="ar-SA" dirty="0" err="1" smtClean="0"/>
              <a:t>الاستجابه</a:t>
            </a:r>
            <a:r>
              <a:rPr lang="ar-SA" dirty="0" smtClean="0"/>
              <a:t>  </a:t>
            </a:r>
            <a:r>
              <a:rPr lang="ar-SA" dirty="0" err="1" smtClean="0"/>
              <a:t>بالنسبه</a:t>
            </a:r>
            <a:r>
              <a:rPr lang="ar-SA" dirty="0" smtClean="0"/>
              <a:t> </a:t>
            </a:r>
            <a:r>
              <a:rPr lang="ar-SA" dirty="0" err="1" smtClean="0"/>
              <a:t>للاوكسن</a:t>
            </a:r>
            <a:r>
              <a:rPr lang="ar-SA" dirty="0" smtClean="0"/>
              <a:t> </a:t>
            </a:r>
            <a:r>
              <a:rPr lang="ar-SA" dirty="0" err="1" smtClean="0"/>
              <a:t>والجبرلين</a:t>
            </a:r>
            <a:r>
              <a:rPr lang="ar-SA" dirty="0" smtClean="0"/>
              <a:t>  على ظروف ما زالت تحت </a:t>
            </a:r>
            <a:r>
              <a:rPr lang="ar-SA" dirty="0" err="1" smtClean="0"/>
              <a:t>الدراسه</a:t>
            </a:r>
            <a:r>
              <a:rPr lang="ar-SA" dirty="0" smtClean="0"/>
              <a:t> </a:t>
            </a:r>
            <a:r>
              <a:rPr lang="ar-SA" dirty="0" err="1" smtClean="0"/>
              <a:t>.</a:t>
            </a:r>
            <a:endParaRPr lang="ar-SA"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620688"/>
            <a:ext cx="8423920" cy="2677656"/>
          </a:xfrm>
          <a:prstGeom prst="rect">
            <a:avLst/>
          </a:prstGeom>
        </p:spPr>
        <p:txBody>
          <a:bodyPr wrap="square">
            <a:spAutoFit/>
          </a:bodyPr>
          <a:lstStyle/>
          <a:p>
            <a:pPr algn="just"/>
            <a:r>
              <a:rPr lang="ar-SA" sz="2400" b="1" dirty="0" smtClean="0"/>
              <a:t>بعد ذلك ثبت وجود </a:t>
            </a:r>
            <a:r>
              <a:rPr lang="ar-SA" sz="2400" b="1" dirty="0" err="1" smtClean="0"/>
              <a:t>الجبريللين</a:t>
            </a:r>
            <a:r>
              <a:rPr lang="ar-SA" sz="2400" b="1" dirty="0" smtClean="0"/>
              <a:t> بالنباتات الزهرية الراقية واكتشف منه أنواع كثيرة وأعطت لهذا </a:t>
            </a:r>
            <a:r>
              <a:rPr lang="ar-SA" sz="2400" b="1" dirty="0" err="1" smtClean="0"/>
              <a:t>الفيتوهرمون</a:t>
            </a:r>
            <a:r>
              <a:rPr lang="ar-SA" sz="2400" b="1" dirty="0" smtClean="0"/>
              <a:t> رمز</a:t>
            </a:r>
            <a:r>
              <a:rPr lang="en-US" sz="2400" b="1" dirty="0" smtClean="0"/>
              <a:t> GA </a:t>
            </a:r>
            <a:r>
              <a:rPr lang="ar-SA" sz="2400" b="1" dirty="0" smtClean="0"/>
              <a:t>و الذي أعطى أرقاماً </a:t>
            </a:r>
            <a:r>
              <a:rPr lang="en-US" sz="2400" b="1" dirty="0" smtClean="0"/>
              <a:t>GA3,GA2,GA</a:t>
            </a:r>
            <a:r>
              <a:rPr lang="ar-SA" sz="2400" b="1" dirty="0" smtClean="0"/>
              <a:t>.....الخ نظرا لاكتشاف عديد من صوره التي تصل إلى اكثر من 80 </a:t>
            </a:r>
            <a:r>
              <a:rPr lang="ar-SA" sz="2400" b="1" dirty="0" err="1" smtClean="0"/>
              <a:t>حمض.</a:t>
            </a:r>
            <a:r>
              <a:rPr lang="ar-SA" sz="2400" dirty="0" smtClean="0"/>
              <a:t> </a:t>
            </a:r>
          </a:p>
          <a:p>
            <a:pPr algn="just"/>
            <a:r>
              <a:rPr lang="ar-SA" sz="2400" b="1" dirty="0" smtClean="0"/>
              <a:t>وترتكز فاعلية وتأثير </a:t>
            </a:r>
            <a:r>
              <a:rPr lang="ar-SA" sz="2400" b="1" dirty="0" err="1" smtClean="0"/>
              <a:t>الجبريللين</a:t>
            </a:r>
            <a:r>
              <a:rPr lang="ar-SA" sz="2400" b="1" dirty="0" smtClean="0"/>
              <a:t> فى حلقة </a:t>
            </a:r>
            <a:r>
              <a:rPr lang="ar-SA" sz="2400" b="1" dirty="0" err="1" smtClean="0"/>
              <a:t>اللاكتون</a:t>
            </a:r>
            <a:r>
              <a:rPr lang="ar-SA" sz="2400" b="1" dirty="0" smtClean="0"/>
              <a:t>، والتنسيق فى التركيب البنائي لمجموعة </a:t>
            </a:r>
            <a:r>
              <a:rPr lang="ar-SA" sz="2400" b="1" dirty="0" err="1" smtClean="0"/>
              <a:t>الهيدروكسيل</a:t>
            </a:r>
            <a:r>
              <a:rPr lang="ar-SA" sz="2400" b="1" dirty="0" smtClean="0"/>
              <a:t> على الحلقة الأولى.</a:t>
            </a:r>
          </a:p>
          <a:p>
            <a:pPr algn="just"/>
            <a:endParaRPr lang="ar-SA" sz="2400" b="1" dirty="0" smtClean="0"/>
          </a:p>
        </p:txBody>
      </p:sp>
      <p:pic>
        <p:nvPicPr>
          <p:cNvPr id="4" name="Picture 2" descr="http://www.smsec.com/ar/encyc/garden/emages/k2.gif"/>
          <p:cNvPicPr>
            <a:picLocks noChangeAspect="1" noChangeArrowheads="1"/>
          </p:cNvPicPr>
          <p:nvPr/>
        </p:nvPicPr>
        <p:blipFill>
          <a:blip r:embed="rId2" cstate="print"/>
          <a:srcRect/>
          <a:stretch>
            <a:fillRect/>
          </a:stretch>
        </p:blipFill>
        <p:spPr bwMode="auto">
          <a:xfrm>
            <a:off x="1907704" y="3068960"/>
            <a:ext cx="5043389" cy="3429507"/>
          </a:xfrm>
          <a:prstGeom prst="rect">
            <a:avLst/>
          </a:prstGeom>
          <a:noFill/>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u="sng" dirty="0" smtClean="0">
                <a:solidFill>
                  <a:srgbClr val="00B050"/>
                </a:solidFill>
              </a:rPr>
              <a:t>كيمياء </a:t>
            </a:r>
            <a:r>
              <a:rPr lang="ar-SA" b="1" u="sng" dirty="0" err="1" smtClean="0">
                <a:solidFill>
                  <a:srgbClr val="00B050"/>
                </a:solidFill>
              </a:rPr>
              <a:t>الجبرلينات</a:t>
            </a:r>
            <a:r>
              <a:rPr lang="ar-SA" b="1" u="sng" dirty="0" smtClean="0">
                <a:solidFill>
                  <a:srgbClr val="00B050"/>
                </a:solidFill>
              </a:rPr>
              <a:t> </a:t>
            </a:r>
            <a:r>
              <a:rPr lang="ar-SA" b="1" u="sng" dirty="0" err="1" smtClean="0">
                <a:solidFill>
                  <a:srgbClr val="00B050"/>
                </a:solidFill>
              </a:rPr>
              <a:t>:</a:t>
            </a:r>
            <a:endParaRPr lang="ar-SA" b="1" u="sng" dirty="0">
              <a:solidFill>
                <a:srgbClr val="00B050"/>
              </a:solidFill>
            </a:endParaRPr>
          </a:p>
        </p:txBody>
      </p:sp>
      <p:sp>
        <p:nvSpPr>
          <p:cNvPr id="3" name="عنصر نائب للمحتوى 2"/>
          <p:cNvSpPr>
            <a:spLocks noGrp="1"/>
          </p:cNvSpPr>
          <p:nvPr>
            <p:ph sz="quarter" idx="1"/>
          </p:nvPr>
        </p:nvSpPr>
        <p:spPr/>
        <p:txBody>
          <a:bodyPr/>
          <a:lstStyle/>
          <a:p>
            <a:r>
              <a:rPr lang="ar-SA" b="1" dirty="0" smtClean="0"/>
              <a:t>تم وصف </a:t>
            </a:r>
            <a:r>
              <a:rPr lang="ar-SA" b="1" dirty="0" err="1" smtClean="0"/>
              <a:t>الجبرلينات</a:t>
            </a:r>
            <a:r>
              <a:rPr lang="ar-SA" b="1" dirty="0" smtClean="0"/>
              <a:t> على انها تحتوي على تركيب </a:t>
            </a:r>
            <a:r>
              <a:rPr lang="ar-SA" b="1" dirty="0" smtClean="0">
                <a:solidFill>
                  <a:srgbClr val="C00000"/>
                </a:solidFill>
              </a:rPr>
              <a:t> </a:t>
            </a:r>
            <a:r>
              <a:rPr lang="ar-SA" b="1" dirty="0" err="1" smtClean="0">
                <a:solidFill>
                  <a:srgbClr val="C00000"/>
                </a:solidFill>
              </a:rPr>
              <a:t>الجيباني</a:t>
            </a:r>
            <a:r>
              <a:rPr lang="ar-SA" b="1" dirty="0" smtClean="0">
                <a:solidFill>
                  <a:srgbClr val="C00000"/>
                </a:solidFill>
              </a:rPr>
              <a:t> </a:t>
            </a:r>
            <a:r>
              <a:rPr lang="ar-SA" b="1" dirty="0" smtClean="0"/>
              <a:t>الذي يتكون من حلقتين سداسيتين وحلقتين </a:t>
            </a:r>
            <a:r>
              <a:rPr lang="ar-SA" b="1" dirty="0" err="1" smtClean="0"/>
              <a:t>خماسيتين .</a:t>
            </a:r>
            <a:endParaRPr lang="ar-SA" b="1" dirty="0" smtClean="0"/>
          </a:p>
          <a:p>
            <a:r>
              <a:rPr lang="ar-SA" b="1" dirty="0" smtClean="0"/>
              <a:t>وتختلف انواع </a:t>
            </a:r>
            <a:r>
              <a:rPr lang="ar-SA" b="1" dirty="0" err="1" smtClean="0"/>
              <a:t>الجبرلينات</a:t>
            </a:r>
            <a:r>
              <a:rPr lang="ar-SA" b="1" dirty="0" smtClean="0"/>
              <a:t> بعضها عن بعض باختلاف عدد وموضع الروابط </a:t>
            </a:r>
            <a:r>
              <a:rPr lang="ar-SA" b="1" dirty="0" err="1" smtClean="0"/>
              <a:t>المزدوجه</a:t>
            </a:r>
            <a:r>
              <a:rPr lang="ar-SA" b="1" dirty="0" smtClean="0"/>
              <a:t>  ومجموعة  </a:t>
            </a:r>
            <a:r>
              <a:rPr lang="ar-SA" b="1" dirty="0" err="1" smtClean="0"/>
              <a:t>الهيدروكسيل</a:t>
            </a:r>
            <a:r>
              <a:rPr lang="ar-SA" b="1" dirty="0" smtClean="0"/>
              <a:t> ، وهناك اكثر من 100 نوع  من </a:t>
            </a:r>
            <a:r>
              <a:rPr lang="ar-SA" b="1" dirty="0" err="1" smtClean="0"/>
              <a:t>الجبرلينات</a:t>
            </a:r>
            <a:r>
              <a:rPr lang="ar-SA" b="1" dirty="0" smtClean="0"/>
              <a:t> ، </a:t>
            </a:r>
            <a:r>
              <a:rPr lang="ar-SA" b="1" dirty="0" err="1" smtClean="0"/>
              <a:t>واكثرهم</a:t>
            </a:r>
            <a:r>
              <a:rPr lang="ar-SA" b="1" dirty="0" smtClean="0"/>
              <a:t> شيوعا هو حمض </a:t>
            </a:r>
            <a:r>
              <a:rPr lang="ar-SA" b="1" dirty="0" err="1" smtClean="0"/>
              <a:t>الجبرليك</a:t>
            </a:r>
            <a:r>
              <a:rPr lang="ar-SA" b="1" dirty="0" smtClean="0"/>
              <a:t> </a:t>
            </a:r>
            <a:r>
              <a:rPr lang="ar-SA" b="1" dirty="0" err="1" smtClean="0"/>
              <a:t>.</a:t>
            </a:r>
            <a:endParaRPr lang="ar-SA" b="1" dirty="0" smtClean="0"/>
          </a:p>
          <a:p>
            <a:r>
              <a:rPr lang="ar-SA" b="1" dirty="0" smtClean="0"/>
              <a:t>وجميع </a:t>
            </a:r>
            <a:r>
              <a:rPr lang="ar-SA" b="1" dirty="0" err="1" smtClean="0"/>
              <a:t>الجبرلينات</a:t>
            </a:r>
            <a:r>
              <a:rPr lang="ar-SA" b="1" dirty="0" smtClean="0"/>
              <a:t> تذوب بالماء  ولونها </a:t>
            </a:r>
            <a:r>
              <a:rPr lang="ar-SA" b="1" dirty="0" err="1" smtClean="0"/>
              <a:t>ابيض </a:t>
            </a:r>
            <a:r>
              <a:rPr lang="ar-SA" b="1" dirty="0" smtClean="0"/>
              <a:t>، بلورية الشكل وصلبة </a:t>
            </a:r>
            <a:r>
              <a:rPr lang="ar-SA" b="1" dirty="0" err="1" smtClean="0"/>
              <a:t>القوام .</a:t>
            </a:r>
            <a:endParaRPr lang="ar-SA" b="1" dirty="0" smtClean="0"/>
          </a:p>
          <a:p>
            <a:r>
              <a:rPr lang="ar-SA" b="1" dirty="0" err="1" smtClean="0"/>
              <a:t>الا</a:t>
            </a:r>
            <a:r>
              <a:rPr lang="ar-SA" b="1" dirty="0" smtClean="0"/>
              <a:t> ان </a:t>
            </a:r>
            <a:r>
              <a:rPr lang="ar-SA" b="1" dirty="0" err="1" smtClean="0"/>
              <a:t>ىوظيفتها</a:t>
            </a:r>
            <a:r>
              <a:rPr lang="ar-SA" b="1" dirty="0" smtClean="0"/>
              <a:t> في النبات </a:t>
            </a:r>
            <a:r>
              <a:rPr lang="ar-SA" b="1" dirty="0" err="1" smtClean="0"/>
              <a:t>لاتشبه</a:t>
            </a:r>
            <a:r>
              <a:rPr lang="ar-SA" b="1" dirty="0" smtClean="0"/>
              <a:t> </a:t>
            </a:r>
            <a:r>
              <a:rPr lang="ar-SA" b="1" dirty="0" err="1" smtClean="0"/>
              <a:t>الاوكسينات</a:t>
            </a:r>
            <a:r>
              <a:rPr lang="ar-SA" b="1" dirty="0" smtClean="0"/>
              <a:t> بالرغم من اشتراكهما معا في بعض </a:t>
            </a:r>
            <a:r>
              <a:rPr lang="ar-SA" b="1" dirty="0" err="1" smtClean="0"/>
              <a:t>التفاعلات .</a:t>
            </a:r>
            <a:endParaRPr lang="ar-SA" b="1" dirty="0" smtClean="0"/>
          </a:p>
          <a:p>
            <a:endParaRPr lang="ar-SA" b="1"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u="sng" dirty="0" smtClean="0">
                <a:solidFill>
                  <a:srgbClr val="C00000"/>
                </a:solidFill>
              </a:rPr>
              <a:t>المصادر </a:t>
            </a:r>
            <a:r>
              <a:rPr lang="ar-SA" b="1" u="sng" dirty="0" err="1" smtClean="0">
                <a:solidFill>
                  <a:srgbClr val="C00000"/>
                </a:solidFill>
              </a:rPr>
              <a:t>الطبيعيه :</a:t>
            </a:r>
            <a:endParaRPr lang="ar-SA" b="1" u="sng" dirty="0">
              <a:solidFill>
                <a:srgbClr val="C00000"/>
              </a:solidFill>
            </a:endParaRPr>
          </a:p>
        </p:txBody>
      </p:sp>
      <p:sp>
        <p:nvSpPr>
          <p:cNvPr id="3" name="عنصر نائب للمحتوى 2"/>
          <p:cNvSpPr>
            <a:spLocks noGrp="1"/>
          </p:cNvSpPr>
          <p:nvPr>
            <p:ph sz="quarter" idx="1"/>
          </p:nvPr>
        </p:nvSpPr>
        <p:spPr/>
        <p:txBody>
          <a:bodyPr/>
          <a:lstStyle/>
          <a:p>
            <a:r>
              <a:rPr lang="ar-SA" b="1" dirty="0" smtClean="0"/>
              <a:t>تعتبر </a:t>
            </a:r>
            <a:r>
              <a:rPr lang="ar-SA" b="1" dirty="0" err="1" smtClean="0"/>
              <a:t>الجبرلينات</a:t>
            </a:r>
            <a:r>
              <a:rPr lang="ar-SA" b="1" dirty="0" smtClean="0"/>
              <a:t> احد </a:t>
            </a:r>
            <a:r>
              <a:rPr lang="ar-SA" b="1" dirty="0" err="1" smtClean="0"/>
              <a:t>الهرمونات</a:t>
            </a:r>
            <a:r>
              <a:rPr lang="ar-SA" b="1" dirty="0" smtClean="0"/>
              <a:t> </a:t>
            </a:r>
            <a:r>
              <a:rPr lang="ar-SA" b="1" dirty="0" err="1" smtClean="0"/>
              <a:t>الطبيعيه </a:t>
            </a:r>
            <a:r>
              <a:rPr lang="ar-SA" b="1" dirty="0" smtClean="0"/>
              <a:t>– </a:t>
            </a:r>
            <a:r>
              <a:rPr lang="ar-SA" b="1" dirty="0" err="1" smtClean="0"/>
              <a:t>فيتوهرمون</a:t>
            </a:r>
            <a:r>
              <a:rPr lang="ar-SA" b="1" dirty="0" smtClean="0"/>
              <a:t> -  </a:t>
            </a:r>
            <a:r>
              <a:rPr lang="ar-SA" b="1" dirty="0" err="1" smtClean="0"/>
              <a:t>والمتكونه</a:t>
            </a:r>
            <a:r>
              <a:rPr lang="ar-SA" b="1" dirty="0" smtClean="0"/>
              <a:t> داخل انسجة </a:t>
            </a:r>
            <a:r>
              <a:rPr lang="ar-SA" b="1" dirty="0" err="1" smtClean="0"/>
              <a:t>النبات .</a:t>
            </a:r>
            <a:r>
              <a:rPr lang="ar-SA" b="1" dirty="0" smtClean="0"/>
              <a:t> </a:t>
            </a:r>
          </a:p>
          <a:p>
            <a:r>
              <a:rPr lang="ar-SA" b="1" dirty="0" smtClean="0"/>
              <a:t>1- تمثل الاوراق الحديثه للنباتات الراقيه احد المصادر الطبيعيه </a:t>
            </a:r>
            <a:r>
              <a:rPr lang="ar-SA" b="1" dirty="0" err="1" smtClean="0"/>
              <a:t>لانتاج</a:t>
            </a:r>
            <a:r>
              <a:rPr lang="ar-SA" b="1" dirty="0" smtClean="0"/>
              <a:t> </a:t>
            </a:r>
            <a:r>
              <a:rPr lang="ar-SA" b="1" dirty="0" err="1" smtClean="0"/>
              <a:t>الجبرلينات</a:t>
            </a:r>
            <a:r>
              <a:rPr lang="ar-SA" b="1" dirty="0" smtClean="0"/>
              <a:t> </a:t>
            </a:r>
            <a:r>
              <a:rPr lang="ar-SA" b="1" dirty="0" err="1" smtClean="0"/>
              <a:t>بالمقارنه</a:t>
            </a:r>
            <a:r>
              <a:rPr lang="ar-SA" b="1" dirty="0" smtClean="0"/>
              <a:t> بمثيلتها من الاوراق </a:t>
            </a:r>
            <a:r>
              <a:rPr lang="ar-SA" b="1" dirty="0" err="1" smtClean="0"/>
              <a:t>المسنه .</a:t>
            </a:r>
            <a:endParaRPr lang="ar-SA" b="1" dirty="0" smtClean="0"/>
          </a:p>
          <a:p>
            <a:r>
              <a:rPr lang="ar-SA" b="1" dirty="0" smtClean="0"/>
              <a:t>2- الجذور تعمل على انتاج </a:t>
            </a:r>
            <a:r>
              <a:rPr lang="ar-SA" b="1" dirty="0" err="1" smtClean="0"/>
              <a:t>الجبرلينات</a:t>
            </a:r>
            <a:r>
              <a:rPr lang="ar-SA" b="1" dirty="0" smtClean="0"/>
              <a:t>  </a:t>
            </a:r>
            <a:r>
              <a:rPr lang="ar-SA" b="1" dirty="0" err="1" smtClean="0"/>
              <a:t>الا</a:t>
            </a:r>
            <a:r>
              <a:rPr lang="ar-SA" b="1" dirty="0" smtClean="0"/>
              <a:t> ان كميتها </a:t>
            </a:r>
            <a:r>
              <a:rPr lang="ar-SA" b="1" dirty="0" err="1" smtClean="0"/>
              <a:t>محدوده</a:t>
            </a:r>
            <a:r>
              <a:rPr lang="ar-SA" b="1" dirty="0" smtClean="0"/>
              <a:t> </a:t>
            </a:r>
            <a:r>
              <a:rPr lang="ar-SA" b="1" dirty="0" err="1" smtClean="0"/>
              <a:t>.</a:t>
            </a:r>
            <a:endParaRPr lang="ar-SA" b="1" dirty="0" smtClean="0"/>
          </a:p>
          <a:p>
            <a:r>
              <a:rPr lang="ar-SA" b="1" dirty="0" smtClean="0"/>
              <a:t>3- البذور التي لم يتم نضجها  تحتوي على كميه مرتفعه من </a:t>
            </a:r>
            <a:r>
              <a:rPr lang="ar-SA" b="1" dirty="0" err="1" smtClean="0"/>
              <a:t>الجبرلينات</a:t>
            </a:r>
            <a:r>
              <a:rPr lang="ar-SA" b="1" dirty="0" smtClean="0"/>
              <a:t> </a:t>
            </a:r>
            <a:r>
              <a:rPr lang="ar-SA" b="1" dirty="0" err="1" smtClean="0"/>
              <a:t>بالمقارنه</a:t>
            </a:r>
            <a:r>
              <a:rPr lang="ar-SA" b="1" dirty="0" smtClean="0"/>
              <a:t> بالبذور تامة </a:t>
            </a:r>
            <a:r>
              <a:rPr lang="ar-SA" b="1" dirty="0" err="1" smtClean="0"/>
              <a:t>النضج .</a:t>
            </a:r>
            <a:endParaRPr lang="ar-SA" b="1" dirty="0" smtClean="0"/>
          </a:p>
          <a:p>
            <a:endParaRPr lang="ar-SA" b="1"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u="sng" dirty="0" err="1" smtClean="0">
                <a:solidFill>
                  <a:srgbClr val="C00000"/>
                </a:solidFill>
              </a:rPr>
              <a:t>الانتقال</a:t>
            </a:r>
            <a:r>
              <a:rPr lang="ar-SA" b="1" dirty="0" err="1" smtClean="0">
                <a:solidFill>
                  <a:srgbClr val="C00000"/>
                </a:solidFill>
              </a:rPr>
              <a:t> :</a:t>
            </a:r>
            <a:endParaRPr lang="ar-SA" b="1" dirty="0">
              <a:solidFill>
                <a:srgbClr val="C00000"/>
              </a:solidFill>
            </a:endParaRPr>
          </a:p>
        </p:txBody>
      </p:sp>
      <p:sp>
        <p:nvSpPr>
          <p:cNvPr id="3" name="عنصر نائب للمحتوى 2"/>
          <p:cNvSpPr>
            <a:spLocks noGrp="1"/>
          </p:cNvSpPr>
          <p:nvPr>
            <p:ph sz="quarter" idx="1"/>
          </p:nvPr>
        </p:nvSpPr>
        <p:spPr/>
        <p:txBody>
          <a:bodyPr/>
          <a:lstStyle/>
          <a:p>
            <a:r>
              <a:rPr lang="ar-SA" dirty="0" smtClean="0"/>
              <a:t>انتقال </a:t>
            </a:r>
            <a:r>
              <a:rPr lang="ar-SA" dirty="0" err="1" smtClean="0"/>
              <a:t>الجبرلين</a:t>
            </a:r>
            <a:r>
              <a:rPr lang="ar-SA" dirty="0" smtClean="0"/>
              <a:t> يكون غير </a:t>
            </a:r>
            <a:r>
              <a:rPr lang="ar-SA" dirty="0" err="1" smtClean="0"/>
              <a:t>قطبي </a:t>
            </a:r>
            <a:r>
              <a:rPr lang="ar-SA" dirty="0" smtClean="0"/>
              <a:t>، ينتقل </a:t>
            </a:r>
            <a:r>
              <a:rPr lang="ar-SA" dirty="0" err="1" smtClean="0"/>
              <a:t>الجبرلين</a:t>
            </a:r>
            <a:r>
              <a:rPr lang="ar-SA" dirty="0" smtClean="0"/>
              <a:t> في اللحاء تبعا لنمط سريان المواد العضويه مشابها بذلك  انتقال </a:t>
            </a:r>
            <a:r>
              <a:rPr lang="ar-SA" dirty="0" err="1" smtClean="0"/>
              <a:t>الكربوهيدرات</a:t>
            </a:r>
            <a:r>
              <a:rPr lang="ar-SA" dirty="0" smtClean="0"/>
              <a:t> </a:t>
            </a:r>
            <a:r>
              <a:rPr lang="ar-SA" dirty="0" err="1" smtClean="0"/>
              <a:t>.</a:t>
            </a:r>
            <a:r>
              <a:rPr lang="ar-SA" dirty="0" smtClean="0"/>
              <a:t> وكذلك وجد ان </a:t>
            </a:r>
            <a:r>
              <a:rPr lang="ar-SA" dirty="0" err="1" smtClean="0"/>
              <a:t>الجبرلينات</a:t>
            </a:r>
            <a:r>
              <a:rPr lang="ar-SA" dirty="0" smtClean="0"/>
              <a:t> تنتقل  في نسيج الخشب  بسبب </a:t>
            </a:r>
            <a:r>
              <a:rPr lang="ar-SA" dirty="0" err="1" smtClean="0"/>
              <a:t>الحركه</a:t>
            </a:r>
            <a:r>
              <a:rPr lang="ar-SA" dirty="0" smtClean="0"/>
              <a:t> الجانبيه بين النسيجين </a:t>
            </a:r>
            <a:r>
              <a:rPr lang="ar-SA" dirty="0" err="1" smtClean="0"/>
              <a:t>الوعائيين .</a:t>
            </a:r>
            <a:r>
              <a:rPr lang="ar-SA" dirty="0" smtClean="0"/>
              <a:t>  وقد وجد ان </a:t>
            </a:r>
            <a:r>
              <a:rPr lang="ar-SA" dirty="0" err="1" smtClean="0"/>
              <a:t>الجبرلينات</a:t>
            </a:r>
            <a:r>
              <a:rPr lang="ar-SA" dirty="0" smtClean="0"/>
              <a:t> تتحرك بصور  </a:t>
            </a:r>
            <a:r>
              <a:rPr lang="ar-SA" dirty="0" err="1" smtClean="0"/>
              <a:t>حره</a:t>
            </a:r>
            <a:r>
              <a:rPr lang="ar-SA" dirty="0" smtClean="0"/>
              <a:t> على امتداد واستطالة السوق  اما في صوره </a:t>
            </a:r>
            <a:r>
              <a:rPr lang="ar-SA" dirty="0" err="1" smtClean="0"/>
              <a:t>قاعديه</a:t>
            </a:r>
            <a:r>
              <a:rPr lang="ar-SA" dirty="0" smtClean="0"/>
              <a:t> او </a:t>
            </a:r>
            <a:r>
              <a:rPr lang="ar-SA" dirty="0" err="1" smtClean="0"/>
              <a:t>راسيه</a:t>
            </a:r>
            <a:r>
              <a:rPr lang="ar-SA" dirty="0" smtClean="0"/>
              <a:t> او </a:t>
            </a:r>
            <a:r>
              <a:rPr lang="ar-SA" dirty="0" err="1" smtClean="0"/>
              <a:t>جانبيه </a:t>
            </a:r>
            <a:r>
              <a:rPr lang="ar-SA" dirty="0" smtClean="0"/>
              <a:t>.وتختلف كمية </a:t>
            </a:r>
            <a:r>
              <a:rPr lang="ar-SA" dirty="0" err="1" smtClean="0"/>
              <a:t>الجبرلينات</a:t>
            </a:r>
            <a:r>
              <a:rPr lang="ar-SA" dirty="0" smtClean="0"/>
              <a:t>  وسرعة حركتها باختلاف فصول </a:t>
            </a:r>
            <a:r>
              <a:rPr lang="ar-SA" dirty="0" err="1" smtClean="0"/>
              <a:t>اسنه </a:t>
            </a:r>
            <a:r>
              <a:rPr lang="ar-SA" dirty="0" smtClean="0"/>
              <a:t>، فتزداد سرعتها وترتفع نسبتها في الربيع وتنخفض في </a:t>
            </a:r>
            <a:r>
              <a:rPr lang="ar-SA" dirty="0" err="1" smtClean="0"/>
              <a:t>الشتاء.</a:t>
            </a:r>
            <a:r>
              <a:rPr lang="ar-SA" dirty="0" smtClean="0"/>
              <a:t> </a:t>
            </a:r>
          </a:p>
          <a:p>
            <a:endParaRPr lang="ar-SA"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699792" y="332656"/>
            <a:ext cx="6091732" cy="523220"/>
          </a:xfrm>
          <a:prstGeom prst="rect">
            <a:avLst/>
          </a:prstGeom>
          <a:noFill/>
        </p:spPr>
        <p:txBody>
          <a:bodyPr wrap="none" rtlCol="1">
            <a:spAutoFit/>
          </a:bodyPr>
          <a:lstStyle/>
          <a:p>
            <a:r>
              <a:rPr lang="ar-SA" sz="2800" b="1" u="sng" dirty="0" smtClean="0">
                <a:solidFill>
                  <a:srgbClr val="C00000"/>
                </a:solidFill>
              </a:rPr>
              <a:t>دور </a:t>
            </a:r>
            <a:r>
              <a:rPr lang="ar-SA" sz="2800" b="1" u="sng" dirty="0" err="1" smtClean="0">
                <a:solidFill>
                  <a:srgbClr val="C00000"/>
                </a:solidFill>
              </a:rPr>
              <a:t>هرمونات</a:t>
            </a:r>
            <a:r>
              <a:rPr lang="ar-SA" sz="2800" b="1" u="sng" dirty="0" smtClean="0">
                <a:solidFill>
                  <a:srgbClr val="C00000"/>
                </a:solidFill>
              </a:rPr>
              <a:t> النمو  في المراحل  النباتيه </a:t>
            </a:r>
            <a:r>
              <a:rPr lang="ar-SA" sz="2800" b="1" u="sng" dirty="0" err="1" smtClean="0">
                <a:solidFill>
                  <a:srgbClr val="C00000"/>
                </a:solidFill>
              </a:rPr>
              <a:t>المختلفه</a:t>
            </a:r>
            <a:r>
              <a:rPr lang="ar-SA" sz="2800" b="1" u="sng" dirty="0" smtClean="0">
                <a:solidFill>
                  <a:srgbClr val="C00000"/>
                </a:solidFill>
              </a:rPr>
              <a:t> </a:t>
            </a:r>
            <a:endParaRPr lang="ar-SA" sz="2800" b="1" u="sng" dirty="0">
              <a:solidFill>
                <a:srgbClr val="C00000"/>
              </a:solidFill>
            </a:endParaRPr>
          </a:p>
        </p:txBody>
      </p:sp>
      <p:graphicFrame>
        <p:nvGraphicFramePr>
          <p:cNvPr id="3" name="جدول 2"/>
          <p:cNvGraphicFramePr>
            <a:graphicFrameLocks noGrp="1"/>
          </p:cNvGraphicFramePr>
          <p:nvPr/>
        </p:nvGraphicFramePr>
        <p:xfrm>
          <a:off x="179512" y="1268760"/>
          <a:ext cx="8712966" cy="5029200"/>
        </p:xfrm>
        <a:graphic>
          <a:graphicData uri="http://schemas.openxmlformats.org/drawingml/2006/table">
            <a:tbl>
              <a:tblPr rtl="1" firstRow="1" bandRow="1">
                <a:tableStyleId>{5C22544A-7EE6-4342-B048-85BDC9FD1C3A}</a:tableStyleId>
              </a:tblPr>
              <a:tblGrid>
                <a:gridCol w="2150701">
                  <a:extLst>
                    <a:ext uri="{9D8B030D-6E8A-4147-A177-3AD203B41FA5}">
                      <a16:colId xmlns:a16="http://schemas.microsoft.com/office/drawing/2014/main" val="20000"/>
                    </a:ext>
                  </a:extLst>
                </a:gridCol>
                <a:gridCol w="1312453">
                  <a:extLst>
                    <a:ext uri="{9D8B030D-6E8A-4147-A177-3AD203B41FA5}">
                      <a16:colId xmlns:a16="http://schemas.microsoft.com/office/drawing/2014/main" val="20001"/>
                    </a:ext>
                  </a:extLst>
                </a:gridCol>
                <a:gridCol w="1312453">
                  <a:extLst>
                    <a:ext uri="{9D8B030D-6E8A-4147-A177-3AD203B41FA5}">
                      <a16:colId xmlns:a16="http://schemas.microsoft.com/office/drawing/2014/main" val="20002"/>
                    </a:ext>
                  </a:extLst>
                </a:gridCol>
                <a:gridCol w="1312453">
                  <a:extLst>
                    <a:ext uri="{9D8B030D-6E8A-4147-A177-3AD203B41FA5}">
                      <a16:colId xmlns:a16="http://schemas.microsoft.com/office/drawing/2014/main" val="20003"/>
                    </a:ext>
                  </a:extLst>
                </a:gridCol>
                <a:gridCol w="1312453">
                  <a:extLst>
                    <a:ext uri="{9D8B030D-6E8A-4147-A177-3AD203B41FA5}">
                      <a16:colId xmlns:a16="http://schemas.microsoft.com/office/drawing/2014/main" val="20004"/>
                    </a:ext>
                  </a:extLst>
                </a:gridCol>
                <a:gridCol w="1312453">
                  <a:extLst>
                    <a:ext uri="{9D8B030D-6E8A-4147-A177-3AD203B41FA5}">
                      <a16:colId xmlns:a16="http://schemas.microsoft.com/office/drawing/2014/main" val="20005"/>
                    </a:ext>
                  </a:extLst>
                </a:gridCol>
              </a:tblGrid>
              <a:tr h="370840">
                <a:tc>
                  <a:txBody>
                    <a:bodyPr/>
                    <a:lstStyle/>
                    <a:p>
                      <a:pPr rtl="1"/>
                      <a:r>
                        <a:rPr lang="ar-SA" sz="2000" b="1" dirty="0" smtClean="0">
                          <a:solidFill>
                            <a:srgbClr val="FFFF00"/>
                          </a:solidFill>
                        </a:rPr>
                        <a:t>المراحل </a:t>
                      </a:r>
                      <a:endParaRPr lang="ar-SA" sz="2000" b="1" dirty="0">
                        <a:solidFill>
                          <a:srgbClr val="FFFF00"/>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rtl="1"/>
                      <a:r>
                        <a:rPr lang="ar-SA" sz="2000" b="1" dirty="0" err="1" smtClean="0">
                          <a:solidFill>
                            <a:srgbClr val="FFFF00"/>
                          </a:solidFill>
                        </a:rPr>
                        <a:t>الاوكسين</a:t>
                      </a:r>
                      <a:r>
                        <a:rPr lang="ar-SA" sz="2000" b="1" dirty="0" smtClean="0">
                          <a:solidFill>
                            <a:srgbClr val="FFFF00"/>
                          </a:solidFill>
                        </a:rPr>
                        <a:t> </a:t>
                      </a:r>
                      <a:endParaRPr lang="ar-SA" sz="2000" b="1" dirty="0">
                        <a:solidFill>
                          <a:srgbClr val="FFFF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rtl="1"/>
                      <a:r>
                        <a:rPr lang="ar-SA" sz="2000" b="1" dirty="0" err="1" smtClean="0">
                          <a:solidFill>
                            <a:srgbClr val="FFFF00"/>
                          </a:solidFill>
                        </a:rPr>
                        <a:t>الجبرلين</a:t>
                      </a:r>
                      <a:r>
                        <a:rPr lang="ar-SA" sz="2000" b="1" dirty="0" smtClean="0">
                          <a:solidFill>
                            <a:srgbClr val="FFFF00"/>
                          </a:solidFill>
                        </a:rPr>
                        <a:t> </a:t>
                      </a:r>
                      <a:endParaRPr lang="ar-SA" sz="2000" b="1" dirty="0">
                        <a:solidFill>
                          <a:srgbClr val="FFFF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rtl="1"/>
                      <a:r>
                        <a:rPr lang="ar-SA" sz="2000" b="1" dirty="0" err="1" smtClean="0">
                          <a:solidFill>
                            <a:srgbClr val="FFFF00"/>
                          </a:solidFill>
                        </a:rPr>
                        <a:t>السيتوكاينين</a:t>
                      </a:r>
                      <a:endParaRPr lang="ar-SA" sz="2000" b="1" dirty="0">
                        <a:solidFill>
                          <a:srgbClr val="FFFF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rtl="1"/>
                      <a:r>
                        <a:rPr lang="ar-SA" sz="2000" b="1" dirty="0" err="1" smtClean="0">
                          <a:solidFill>
                            <a:srgbClr val="FFFF00"/>
                          </a:solidFill>
                        </a:rPr>
                        <a:t>الابسيسك</a:t>
                      </a:r>
                      <a:r>
                        <a:rPr lang="ar-SA" sz="2000" b="1" dirty="0" smtClean="0">
                          <a:solidFill>
                            <a:srgbClr val="FFFF00"/>
                          </a:solidFill>
                        </a:rPr>
                        <a:t> اسد</a:t>
                      </a:r>
                      <a:endParaRPr lang="ar-SA" sz="2000" b="1" dirty="0">
                        <a:solidFill>
                          <a:srgbClr val="FFFF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rtl="1"/>
                      <a:r>
                        <a:rPr lang="ar-SA" sz="2000" b="1" dirty="0" err="1" smtClean="0">
                          <a:solidFill>
                            <a:srgbClr val="FFFF00"/>
                          </a:solidFill>
                        </a:rPr>
                        <a:t>الاثيلين</a:t>
                      </a:r>
                      <a:r>
                        <a:rPr lang="ar-SA" sz="2000" b="1" dirty="0" smtClean="0">
                          <a:solidFill>
                            <a:srgbClr val="FFFF00"/>
                          </a:solidFill>
                        </a:rPr>
                        <a:t> </a:t>
                      </a:r>
                      <a:endParaRPr lang="ar-SA" sz="2000" b="1" dirty="0">
                        <a:solidFill>
                          <a:srgbClr val="FFFF00"/>
                        </a:solidFill>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rtl="1"/>
                      <a:endParaRPr lang="ar-SA" sz="2000" b="1" dirty="0">
                        <a:solidFill>
                          <a:srgbClr val="FFFF00"/>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rtl="1"/>
                      <a:r>
                        <a:rPr lang="ar-SA" sz="2800" b="1" dirty="0" smtClean="0">
                          <a:solidFill>
                            <a:schemeClr val="tx1"/>
                          </a:solidFill>
                        </a:rPr>
                        <a:t>منشطات النمو </a:t>
                      </a:r>
                      <a:endParaRPr lang="ar-SA" sz="2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ar-SA" sz="2000" b="1" dirty="0">
                        <a:solidFill>
                          <a:srgbClr val="FFFF00"/>
                        </a:solidFill>
                      </a:endParaRPr>
                    </a:p>
                  </a:txBody>
                  <a:tcPr/>
                </a:tc>
                <a:tc hMerge="1">
                  <a:txBody>
                    <a:bodyPr/>
                    <a:lstStyle/>
                    <a:p>
                      <a:pPr rtl="1"/>
                      <a:endParaRPr lang="ar-SA" sz="2000" b="1" dirty="0">
                        <a:solidFill>
                          <a:srgbClr val="FFFF00"/>
                        </a:solidFill>
                      </a:endParaRPr>
                    </a:p>
                  </a:txBody>
                  <a:tcPr/>
                </a:tc>
                <a:tc gridSpan="2">
                  <a:txBody>
                    <a:bodyPr/>
                    <a:lstStyle/>
                    <a:p>
                      <a:pPr algn="ctr" rtl="1"/>
                      <a:r>
                        <a:rPr lang="ar-SA" sz="2800" b="1" dirty="0" smtClean="0">
                          <a:solidFill>
                            <a:schemeClr val="tx1"/>
                          </a:solidFill>
                        </a:rPr>
                        <a:t>مثبطات النمو </a:t>
                      </a:r>
                      <a:endParaRPr lang="ar-SA" sz="2800" b="1"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ar-SA" sz="2000" b="1" dirty="0">
                        <a:solidFill>
                          <a:srgbClr val="FFFF00"/>
                        </a:solidFill>
                      </a:endParaRPr>
                    </a:p>
                  </a:txBody>
                  <a:tcPr/>
                </a:tc>
                <a:extLst>
                  <a:ext uri="{0D108BD9-81ED-4DB2-BD59-A6C34878D82A}">
                    <a16:rowId xmlns:a16="http://schemas.microsoft.com/office/drawing/2014/main" val="10001"/>
                  </a:ext>
                </a:extLst>
              </a:tr>
              <a:tr h="370840">
                <a:tc>
                  <a:txBody>
                    <a:bodyPr/>
                    <a:lstStyle/>
                    <a:p>
                      <a:pPr rtl="1"/>
                      <a:r>
                        <a:rPr lang="ar-SA" sz="2000" b="1" dirty="0" smtClean="0">
                          <a:solidFill>
                            <a:srgbClr val="C00000"/>
                          </a:solidFill>
                        </a:rPr>
                        <a:t>الانقسام الخلوي </a:t>
                      </a:r>
                      <a:endParaRPr lang="ar-SA" sz="2000" b="1" dirty="0">
                        <a:solidFill>
                          <a:srgbClr val="C00000"/>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rtl="1"/>
                      <a:r>
                        <a:rPr lang="ar-SA" sz="2400" b="1" dirty="0" err="1" smtClean="0"/>
                        <a:t>+</a:t>
                      </a:r>
                      <a:endParaRPr lang="ar-S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rtl="1"/>
                      <a:r>
                        <a:rPr lang="ar-SA" sz="2400" b="1" dirty="0" err="1" smtClean="0"/>
                        <a:t>+</a:t>
                      </a:r>
                      <a:endParaRPr lang="ar-S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rtl="1"/>
                      <a:endParaRPr lang="ar-SA"/>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370840">
                <a:tc>
                  <a:txBody>
                    <a:bodyPr/>
                    <a:lstStyle/>
                    <a:p>
                      <a:pPr rtl="1"/>
                      <a:r>
                        <a:rPr lang="ar-SA" sz="2000" b="1" dirty="0" smtClean="0">
                          <a:solidFill>
                            <a:srgbClr val="C00000"/>
                          </a:solidFill>
                        </a:rPr>
                        <a:t>زيادة</a:t>
                      </a:r>
                      <a:r>
                        <a:rPr lang="ar-SA" sz="2000" b="1" baseline="0" dirty="0" smtClean="0">
                          <a:solidFill>
                            <a:srgbClr val="C00000"/>
                          </a:solidFill>
                        </a:rPr>
                        <a:t> حجم الخليه </a:t>
                      </a:r>
                      <a:endParaRPr lang="ar-SA" sz="2000" b="1" dirty="0">
                        <a:solidFill>
                          <a:srgbClr val="C00000"/>
                        </a:solidFill>
                      </a:endParaRPr>
                    </a:p>
                  </a:txBody>
                  <a:tcPr>
                    <a:lnR w="12700" cap="flat" cmpd="sng" algn="ctr">
                      <a:solidFill>
                        <a:schemeClr val="tx1"/>
                      </a:solidFill>
                      <a:prstDash val="solid"/>
                      <a:round/>
                      <a:headEnd type="none" w="med" len="med"/>
                      <a:tailEnd type="none" w="med" len="med"/>
                    </a:lnR>
                  </a:tcPr>
                </a:tc>
                <a:tc>
                  <a:txBody>
                    <a:bodyPr/>
                    <a:lstStyle/>
                    <a:p>
                      <a:pPr algn="ctr" rtl="1"/>
                      <a:r>
                        <a:rPr lang="ar-SA" sz="2400" b="1" dirty="0" err="1" smtClean="0"/>
                        <a:t>+</a:t>
                      </a:r>
                      <a:endParaRPr lang="ar-S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400" b="1" dirty="0" err="1" smtClean="0"/>
                        <a:t>+</a:t>
                      </a:r>
                      <a:endParaRPr lang="ar-S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3"/>
                  </a:ext>
                </a:extLst>
              </a:tr>
              <a:tr h="370840">
                <a:tc>
                  <a:txBody>
                    <a:bodyPr/>
                    <a:lstStyle/>
                    <a:p>
                      <a:pPr rtl="1"/>
                      <a:r>
                        <a:rPr lang="ar-SA" sz="2000" b="1" dirty="0" smtClean="0">
                          <a:solidFill>
                            <a:srgbClr val="C00000"/>
                          </a:solidFill>
                        </a:rPr>
                        <a:t>التميز</a:t>
                      </a:r>
                      <a:endParaRPr lang="ar-SA" sz="2000" b="1" dirty="0">
                        <a:solidFill>
                          <a:srgbClr val="C00000"/>
                        </a:solidFill>
                      </a:endParaRPr>
                    </a:p>
                  </a:txBody>
                  <a:tcPr>
                    <a:lnR w="12700" cap="flat" cmpd="sng" algn="ctr">
                      <a:solidFill>
                        <a:schemeClr val="tx1"/>
                      </a:solidFill>
                      <a:prstDash val="solid"/>
                      <a:round/>
                      <a:headEnd type="none" w="med" len="med"/>
                      <a:tailEnd type="none" w="med" len="med"/>
                    </a:lnR>
                  </a:tcPr>
                </a:tc>
                <a:tc>
                  <a:txBody>
                    <a:bodyPr/>
                    <a:lstStyle/>
                    <a:p>
                      <a:pPr algn="ctr" rtl="1"/>
                      <a:r>
                        <a:rPr lang="ar-SA" sz="2400" b="1" dirty="0" err="1" smtClean="0"/>
                        <a:t>+</a:t>
                      </a:r>
                      <a:endParaRPr lang="ar-S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400" b="1" dirty="0" err="1" smtClean="0"/>
                        <a:t>+</a:t>
                      </a:r>
                      <a:endParaRPr lang="ar-S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4"/>
                  </a:ext>
                </a:extLst>
              </a:tr>
              <a:tr h="370840">
                <a:tc>
                  <a:txBody>
                    <a:bodyPr/>
                    <a:lstStyle/>
                    <a:p>
                      <a:pPr rtl="1"/>
                      <a:r>
                        <a:rPr lang="ar-SA" sz="2000" b="1" dirty="0" smtClean="0">
                          <a:solidFill>
                            <a:srgbClr val="C00000"/>
                          </a:solidFill>
                        </a:rPr>
                        <a:t>الازهار </a:t>
                      </a:r>
                      <a:endParaRPr lang="ar-SA" sz="2000" b="1" dirty="0">
                        <a:solidFill>
                          <a:srgbClr val="C00000"/>
                        </a:solidFill>
                      </a:endParaRPr>
                    </a:p>
                  </a:txBody>
                  <a:tcPr>
                    <a:lnR w="12700" cap="flat" cmpd="sng" algn="ctr">
                      <a:solidFill>
                        <a:schemeClr val="tx1"/>
                      </a:solidFill>
                      <a:prstDash val="solid"/>
                      <a:round/>
                      <a:headEnd type="none" w="med" len="med"/>
                      <a:tailEnd type="none" w="med" len="med"/>
                    </a:lnR>
                  </a:tcPr>
                </a:tc>
                <a:tc>
                  <a:txBody>
                    <a:bodyPr/>
                    <a:lstStyle/>
                    <a:p>
                      <a:pPr algn="ctr" rtl="1"/>
                      <a:r>
                        <a:rPr lang="ar-SA" sz="2400" b="1" dirty="0" err="1" smtClean="0"/>
                        <a:t>+</a:t>
                      </a:r>
                      <a:endParaRPr lang="ar-S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400" b="1" dirty="0" err="1" smtClean="0"/>
                        <a:t>+</a:t>
                      </a:r>
                      <a:endParaRPr lang="ar-S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5"/>
                  </a:ext>
                </a:extLst>
              </a:tr>
              <a:tr h="370840">
                <a:tc>
                  <a:txBody>
                    <a:bodyPr/>
                    <a:lstStyle/>
                    <a:p>
                      <a:pPr rtl="1"/>
                      <a:r>
                        <a:rPr lang="ar-SA" sz="2000" b="1" dirty="0" smtClean="0">
                          <a:solidFill>
                            <a:srgbClr val="C00000"/>
                          </a:solidFill>
                        </a:rPr>
                        <a:t>الاثمار </a:t>
                      </a:r>
                      <a:endParaRPr lang="ar-SA" sz="2000" b="1" dirty="0">
                        <a:solidFill>
                          <a:srgbClr val="C00000"/>
                        </a:solidFill>
                      </a:endParaRPr>
                    </a:p>
                  </a:txBody>
                  <a:tcPr>
                    <a:lnR w="12700" cap="flat" cmpd="sng" algn="ctr">
                      <a:solidFill>
                        <a:schemeClr val="tx1"/>
                      </a:solidFill>
                      <a:prstDash val="solid"/>
                      <a:round/>
                      <a:headEnd type="none" w="med" len="med"/>
                      <a:tailEnd type="none" w="med" len="med"/>
                    </a:lnR>
                  </a:tcPr>
                </a:tc>
                <a:tc>
                  <a:txBody>
                    <a:bodyPr/>
                    <a:lstStyle/>
                    <a:p>
                      <a:pPr algn="ctr" rtl="1"/>
                      <a:r>
                        <a:rPr lang="ar-SA" sz="2400" b="1" dirty="0" err="1" smtClean="0"/>
                        <a:t>+</a:t>
                      </a:r>
                      <a:endParaRPr lang="ar-S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400" b="1" dirty="0" err="1" smtClean="0"/>
                        <a:t>+</a:t>
                      </a:r>
                      <a:endParaRPr lang="ar-S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6"/>
                  </a:ext>
                </a:extLst>
              </a:tr>
              <a:tr h="370840">
                <a:tc>
                  <a:txBody>
                    <a:bodyPr/>
                    <a:lstStyle/>
                    <a:p>
                      <a:pPr rtl="1"/>
                      <a:r>
                        <a:rPr lang="ar-SA" sz="2000" b="1" dirty="0" smtClean="0">
                          <a:solidFill>
                            <a:srgbClr val="C00000"/>
                          </a:solidFill>
                        </a:rPr>
                        <a:t>تكوين البذور </a:t>
                      </a:r>
                      <a:endParaRPr lang="ar-SA" sz="2000" b="1" dirty="0">
                        <a:solidFill>
                          <a:srgbClr val="C00000"/>
                        </a:solidFill>
                      </a:endParaRPr>
                    </a:p>
                  </a:txBody>
                  <a:tcPr>
                    <a:lnR w="12700" cap="flat" cmpd="sng" algn="ctr">
                      <a:solidFill>
                        <a:schemeClr val="tx1"/>
                      </a:solidFill>
                      <a:prstDash val="solid"/>
                      <a:round/>
                      <a:headEnd type="none" w="med" len="med"/>
                      <a:tailEnd type="none" w="med" len="med"/>
                    </a:lnR>
                  </a:tcPr>
                </a:tc>
                <a:tc>
                  <a:txBody>
                    <a:bodyPr/>
                    <a:lstStyle/>
                    <a:p>
                      <a:pPr algn="ctr" rtl="1"/>
                      <a:r>
                        <a:rPr lang="ar-SA" sz="2400" b="1" dirty="0" err="1" smtClean="0"/>
                        <a:t>+</a:t>
                      </a:r>
                      <a:endParaRPr lang="ar-S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400" b="1" dirty="0" err="1" smtClean="0"/>
                        <a:t>+</a:t>
                      </a:r>
                      <a:endParaRPr lang="ar-S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7"/>
                  </a:ext>
                </a:extLst>
              </a:tr>
              <a:tr h="370840">
                <a:tc>
                  <a:txBody>
                    <a:bodyPr/>
                    <a:lstStyle/>
                    <a:p>
                      <a:pPr rtl="1"/>
                      <a:r>
                        <a:rPr lang="ar-SA" sz="2000" b="1" dirty="0" smtClean="0">
                          <a:solidFill>
                            <a:srgbClr val="C00000"/>
                          </a:solidFill>
                        </a:rPr>
                        <a:t>كمون البذور </a:t>
                      </a:r>
                      <a:endParaRPr lang="ar-SA" sz="2000" b="1" dirty="0">
                        <a:solidFill>
                          <a:srgbClr val="C00000"/>
                        </a:solidFill>
                      </a:endParaRPr>
                    </a:p>
                  </a:txBody>
                  <a:tcPr>
                    <a:lnR w="12700" cap="flat" cmpd="sng" algn="ctr">
                      <a:solidFill>
                        <a:schemeClr val="tx1"/>
                      </a:solidFill>
                      <a:prstDash val="solid"/>
                      <a:round/>
                      <a:headEnd type="none" w="med" len="med"/>
                      <a:tailEnd type="none" w="med" len="med"/>
                    </a:lnR>
                  </a:tcPr>
                </a:tc>
                <a:tc>
                  <a:txBody>
                    <a:bodyPr/>
                    <a:lstStyle/>
                    <a:p>
                      <a:pPr algn="ctr" rtl="1"/>
                      <a:r>
                        <a:rPr lang="ar-SA" sz="2400" b="1" dirty="0" err="1" smtClean="0"/>
                        <a:t>±</a:t>
                      </a:r>
                      <a:endParaRPr lang="ar-S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400" b="1" dirty="0" err="1" smtClean="0"/>
                        <a:t>+</a:t>
                      </a:r>
                      <a:endParaRPr lang="ar-SA" sz="24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8"/>
                  </a:ext>
                </a:extLst>
              </a:tr>
              <a:tr h="370840">
                <a:tc>
                  <a:txBody>
                    <a:bodyPr/>
                    <a:lstStyle/>
                    <a:p>
                      <a:pPr rtl="1"/>
                      <a:r>
                        <a:rPr lang="ar-SA" sz="2000" b="1" dirty="0" err="1" smtClean="0">
                          <a:solidFill>
                            <a:srgbClr val="C00000"/>
                          </a:solidFill>
                        </a:rPr>
                        <a:t>الشيخوخه</a:t>
                      </a:r>
                      <a:r>
                        <a:rPr lang="ar-SA" sz="2000" b="1" dirty="0" smtClean="0">
                          <a:solidFill>
                            <a:srgbClr val="C00000"/>
                          </a:solidFill>
                        </a:rPr>
                        <a:t> </a:t>
                      </a:r>
                      <a:endParaRPr lang="ar-SA" sz="2000" b="1" dirty="0">
                        <a:solidFill>
                          <a:srgbClr val="C00000"/>
                        </a:solidFill>
                      </a:endParaRPr>
                    </a:p>
                  </a:txBody>
                  <a:tcPr>
                    <a:lnR w="12700" cap="flat" cmpd="sng" algn="ctr">
                      <a:solidFill>
                        <a:schemeClr val="tx1"/>
                      </a:solidFill>
                      <a:prstDash val="solid"/>
                      <a:round/>
                      <a:headEnd type="none" w="med" len="med"/>
                      <a:tailEnd type="none" w="med" len="med"/>
                    </a:lnR>
                  </a:tcPr>
                </a:tc>
                <a:tc>
                  <a:txBody>
                    <a:bodyPr/>
                    <a:lstStyle/>
                    <a:p>
                      <a:pPr algn="ctr" rtl="1"/>
                      <a:r>
                        <a:rPr lang="ar-SA" sz="2400" b="1" dirty="0" err="1" smtClean="0"/>
                        <a:t>±</a:t>
                      </a:r>
                      <a:endParaRPr lang="ar-S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400" b="1" dirty="0" err="1" smtClean="0"/>
                        <a:t>±</a:t>
                      </a:r>
                      <a:endParaRPr lang="ar-S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9"/>
                  </a:ext>
                </a:extLst>
              </a:tr>
              <a:tr h="370840">
                <a:tc>
                  <a:txBody>
                    <a:bodyPr/>
                    <a:lstStyle/>
                    <a:p>
                      <a:pPr rtl="1"/>
                      <a:r>
                        <a:rPr lang="ar-SA" sz="2000" b="1" dirty="0" smtClean="0">
                          <a:solidFill>
                            <a:srgbClr val="C00000"/>
                          </a:solidFill>
                        </a:rPr>
                        <a:t>التساقط </a:t>
                      </a:r>
                      <a:endParaRPr lang="ar-SA" sz="2000" b="1" dirty="0">
                        <a:solidFill>
                          <a:srgbClr val="C00000"/>
                        </a:solidFill>
                      </a:endParaRPr>
                    </a:p>
                  </a:txBody>
                  <a:tcPr>
                    <a:lnR w="12700" cap="flat" cmpd="sng" algn="ctr">
                      <a:solidFill>
                        <a:schemeClr val="tx1"/>
                      </a:solidFill>
                      <a:prstDash val="solid"/>
                      <a:round/>
                      <a:headEnd type="none" w="med" len="med"/>
                      <a:tailEnd type="none" w="med" len="med"/>
                    </a:lnR>
                  </a:tcPr>
                </a:tc>
                <a:tc>
                  <a:txBody>
                    <a:bodyPr/>
                    <a:lstStyle/>
                    <a:p>
                      <a:pPr algn="ctr" rtl="1"/>
                      <a:r>
                        <a:rPr lang="ar-SA" sz="2400" b="1" dirty="0" err="1" smtClean="0"/>
                        <a:t>±</a:t>
                      </a:r>
                      <a:endParaRPr lang="ar-S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1"/>
                      <a:r>
                        <a:rPr lang="ar-SA" sz="2400" b="1" dirty="0" err="1" smtClean="0"/>
                        <a:t>±</a:t>
                      </a:r>
                      <a:endParaRPr lang="ar-SA"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rtl="1"/>
                      <a:endParaRPr lang="ar-SA"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10"/>
                  </a:ext>
                </a:extLst>
              </a:tr>
            </a:tbl>
          </a:graphicData>
        </a:graphic>
      </p:graphicFrame>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043608" y="260648"/>
            <a:ext cx="7889587" cy="4524315"/>
          </a:xfrm>
          <a:prstGeom prst="rect">
            <a:avLst/>
          </a:prstGeom>
          <a:noFill/>
        </p:spPr>
        <p:txBody>
          <a:bodyPr wrap="square" rtlCol="1">
            <a:spAutoFit/>
          </a:bodyPr>
          <a:lstStyle/>
          <a:p>
            <a:r>
              <a:rPr lang="ar-SA" sz="3200" b="1" u="sng" dirty="0" err="1" smtClean="0">
                <a:solidFill>
                  <a:srgbClr val="C00000"/>
                </a:solidFill>
              </a:rPr>
              <a:t>المراحل :</a:t>
            </a:r>
            <a:r>
              <a:rPr lang="ar-SA" sz="3200" b="1" u="sng" dirty="0" smtClean="0">
                <a:solidFill>
                  <a:srgbClr val="C00000"/>
                </a:solidFill>
              </a:rPr>
              <a:t> </a:t>
            </a:r>
          </a:p>
          <a:p>
            <a:endParaRPr lang="ar-SA" sz="3200" b="1" u="sng" dirty="0" smtClean="0">
              <a:solidFill>
                <a:srgbClr val="C00000"/>
              </a:solidFill>
            </a:endParaRPr>
          </a:p>
          <a:p>
            <a:r>
              <a:rPr lang="ar-SA" sz="2800" b="1" u="sng" dirty="0" smtClean="0">
                <a:solidFill>
                  <a:srgbClr val="00B050"/>
                </a:solidFill>
              </a:rPr>
              <a:t>1- الانقسام </a:t>
            </a:r>
            <a:r>
              <a:rPr lang="ar-SA" sz="2800" b="1" u="sng" dirty="0" err="1" smtClean="0">
                <a:solidFill>
                  <a:srgbClr val="00B050"/>
                </a:solidFill>
              </a:rPr>
              <a:t>الخلوي :</a:t>
            </a:r>
            <a:endParaRPr lang="ar-SA" sz="2800" b="1" u="sng" dirty="0" smtClean="0">
              <a:solidFill>
                <a:srgbClr val="00B050"/>
              </a:solidFill>
            </a:endParaRPr>
          </a:p>
          <a:p>
            <a:r>
              <a:rPr lang="ar-SA" sz="2400" dirty="0" smtClean="0"/>
              <a:t>له دور في مضاعفة الحمض النووي  ويعمل جنبا الى جنب مع </a:t>
            </a:r>
            <a:r>
              <a:rPr lang="ar-SA" sz="2400" dirty="0" err="1" smtClean="0"/>
              <a:t>الاوكسين</a:t>
            </a:r>
            <a:r>
              <a:rPr lang="ar-SA" sz="2400" dirty="0" smtClean="0"/>
              <a:t> في زيادة حجم الخلايا </a:t>
            </a:r>
            <a:r>
              <a:rPr lang="ar-SA" sz="2400" dirty="0" err="1" smtClean="0"/>
              <a:t>المنقسمه</a:t>
            </a:r>
            <a:r>
              <a:rPr lang="ar-SA" sz="2400" dirty="0" smtClean="0"/>
              <a:t> </a:t>
            </a:r>
            <a:r>
              <a:rPr lang="ar-SA" sz="2400" dirty="0" err="1" smtClean="0"/>
              <a:t>توا .</a:t>
            </a:r>
            <a:endParaRPr lang="ar-SA" sz="2400" dirty="0" smtClean="0"/>
          </a:p>
          <a:p>
            <a:r>
              <a:rPr lang="ar-SA" sz="2800" b="1" u="sng" dirty="0" smtClean="0">
                <a:solidFill>
                  <a:srgbClr val="00B050"/>
                </a:solidFill>
              </a:rPr>
              <a:t>2- زيادة حجم </a:t>
            </a:r>
            <a:r>
              <a:rPr lang="ar-SA" sz="2800" b="1" u="sng" dirty="0" err="1" smtClean="0">
                <a:solidFill>
                  <a:srgbClr val="00B050"/>
                </a:solidFill>
              </a:rPr>
              <a:t>الخليه:</a:t>
            </a:r>
            <a:endParaRPr lang="ar-SA" sz="2800" b="1" u="sng" dirty="0" smtClean="0">
              <a:solidFill>
                <a:srgbClr val="00B050"/>
              </a:solidFill>
            </a:endParaRPr>
          </a:p>
          <a:p>
            <a:r>
              <a:rPr lang="ar-SA" sz="2400" b="1" u="sng" dirty="0" smtClean="0">
                <a:solidFill>
                  <a:srgbClr val="00B050"/>
                </a:solidFill>
              </a:rPr>
              <a:t> </a:t>
            </a:r>
            <a:r>
              <a:rPr lang="ar-SA" sz="2400" dirty="0" smtClean="0"/>
              <a:t>يعمل </a:t>
            </a:r>
            <a:r>
              <a:rPr lang="ar-SA" sz="2400" dirty="0" err="1" smtClean="0"/>
              <a:t>الجبرلين</a:t>
            </a:r>
            <a:r>
              <a:rPr lang="ar-SA" sz="2400" dirty="0" smtClean="0"/>
              <a:t> مع  </a:t>
            </a:r>
            <a:r>
              <a:rPr lang="ar-SA" sz="2400" dirty="0" err="1" smtClean="0"/>
              <a:t>الاوكسين</a:t>
            </a:r>
            <a:r>
              <a:rPr lang="ar-SA" sz="2400" dirty="0" smtClean="0"/>
              <a:t> على تفكيك روابط </a:t>
            </a:r>
            <a:r>
              <a:rPr lang="ar-SA" sz="2400" dirty="0" err="1" smtClean="0"/>
              <a:t>السليلوز</a:t>
            </a:r>
            <a:r>
              <a:rPr lang="ar-SA" sz="2400" dirty="0" smtClean="0"/>
              <a:t> المكونه للجدار الخلوي ليجعلها اكثر قابليه للامتلاء بالماء  </a:t>
            </a:r>
            <a:r>
              <a:rPr lang="ar-SA" sz="2400" dirty="0" err="1" smtClean="0"/>
              <a:t>واكثر</a:t>
            </a:r>
            <a:r>
              <a:rPr lang="ar-SA" sz="2400" dirty="0" smtClean="0"/>
              <a:t> </a:t>
            </a:r>
            <a:r>
              <a:rPr lang="ar-SA" sz="2400" dirty="0" err="1" smtClean="0"/>
              <a:t>مرونه</a:t>
            </a:r>
            <a:r>
              <a:rPr lang="ar-SA" sz="2400" dirty="0" smtClean="0"/>
              <a:t> لزيادة </a:t>
            </a:r>
            <a:r>
              <a:rPr lang="ar-SA" sz="2400" dirty="0" err="1" smtClean="0"/>
              <a:t>الاستطاله</a:t>
            </a:r>
            <a:r>
              <a:rPr lang="ar-SA" sz="2400" dirty="0" smtClean="0"/>
              <a:t> وضغط الامتلاء.</a:t>
            </a:r>
          </a:p>
          <a:p>
            <a:endParaRPr lang="ar-SA" sz="2400" b="1" u="sng" dirty="0" smtClean="0">
              <a:solidFill>
                <a:srgbClr val="00B050"/>
              </a:solidFill>
            </a:endParaRPr>
          </a:p>
          <a:p>
            <a:endParaRPr lang="ar-SA" sz="2400" b="1" u="sng" dirty="0"/>
          </a:p>
        </p:txBody>
      </p:sp>
      <p:sp>
        <p:nvSpPr>
          <p:cNvPr id="3" name="مربع نص 2"/>
          <p:cNvSpPr txBox="1"/>
          <p:nvPr/>
        </p:nvSpPr>
        <p:spPr>
          <a:xfrm>
            <a:off x="1043608" y="3980289"/>
            <a:ext cx="7821406" cy="2369880"/>
          </a:xfrm>
          <a:prstGeom prst="rect">
            <a:avLst/>
          </a:prstGeom>
          <a:noFill/>
        </p:spPr>
        <p:txBody>
          <a:bodyPr wrap="square" rtlCol="1">
            <a:spAutoFit/>
          </a:bodyPr>
          <a:lstStyle/>
          <a:p>
            <a:r>
              <a:rPr lang="ar-SA" sz="2800" b="1" u="sng" dirty="0" smtClean="0">
                <a:solidFill>
                  <a:srgbClr val="00B050"/>
                </a:solidFill>
              </a:rPr>
              <a:t>3- تميز </a:t>
            </a:r>
            <a:r>
              <a:rPr lang="ar-SA" sz="2800" b="1" u="sng" dirty="0" err="1" smtClean="0">
                <a:solidFill>
                  <a:srgbClr val="00B050"/>
                </a:solidFill>
              </a:rPr>
              <a:t>الخلايا :</a:t>
            </a:r>
            <a:endParaRPr lang="ar-SA" sz="2800" b="1" u="sng" dirty="0" smtClean="0">
              <a:solidFill>
                <a:srgbClr val="00B050"/>
              </a:solidFill>
            </a:endParaRPr>
          </a:p>
          <a:p>
            <a:r>
              <a:rPr lang="ar-SA" sz="2400" dirty="0" smtClean="0"/>
              <a:t>يشترك مع </a:t>
            </a:r>
            <a:r>
              <a:rPr lang="ar-SA" sz="2400" dirty="0" err="1" smtClean="0"/>
              <a:t>الهرمونات</a:t>
            </a:r>
            <a:r>
              <a:rPr lang="ar-SA" sz="2400" dirty="0" smtClean="0"/>
              <a:t> المنشطه للنمو  في تميز الخلايا وتخصصها  بحيث ينشط جينات التميز على مستوى النواه </a:t>
            </a:r>
            <a:r>
              <a:rPr lang="ar-SA" sz="2400" dirty="0" err="1" smtClean="0"/>
              <a:t>بالخليه</a:t>
            </a:r>
            <a:r>
              <a:rPr lang="ar-SA" sz="2400" dirty="0" smtClean="0"/>
              <a:t>  وينشط الجينات التي تشفر </a:t>
            </a:r>
            <a:r>
              <a:rPr lang="ar-SA" sz="2400" dirty="0" err="1" smtClean="0"/>
              <a:t>للانزيمات</a:t>
            </a:r>
            <a:r>
              <a:rPr lang="ar-SA" sz="2400" dirty="0" smtClean="0"/>
              <a:t> </a:t>
            </a:r>
            <a:r>
              <a:rPr lang="ar-SA" sz="2400" dirty="0" err="1" smtClean="0"/>
              <a:t>الخاصه</a:t>
            </a:r>
            <a:r>
              <a:rPr lang="ar-SA" sz="2400" dirty="0" smtClean="0"/>
              <a:t> بالتميز لتؤدي وظيفتها حسب موقعها من الجسم النباتي بحيث له دور واضح في تميز الخلايا </a:t>
            </a:r>
            <a:r>
              <a:rPr lang="ar-SA" sz="2400" dirty="0" err="1" smtClean="0"/>
              <a:t>الناتجه</a:t>
            </a:r>
            <a:r>
              <a:rPr lang="ar-SA" sz="2400" dirty="0" smtClean="0"/>
              <a:t> من </a:t>
            </a:r>
            <a:r>
              <a:rPr lang="ar-SA" sz="2400" dirty="0" err="1" smtClean="0"/>
              <a:t>الكامبيوم</a:t>
            </a:r>
            <a:r>
              <a:rPr lang="ar-SA" sz="2400" dirty="0" smtClean="0"/>
              <a:t> الى لحاء  </a:t>
            </a:r>
            <a:r>
              <a:rPr lang="ar-SA" sz="2400" dirty="0" err="1" smtClean="0"/>
              <a:t>والاوكسين</a:t>
            </a:r>
            <a:r>
              <a:rPr lang="ar-SA" sz="2400" dirty="0" smtClean="0"/>
              <a:t> يساهم في تميز الخلايا الى </a:t>
            </a:r>
            <a:r>
              <a:rPr lang="ar-SA" sz="2400" dirty="0" err="1" smtClean="0"/>
              <a:t>خشب .</a:t>
            </a:r>
            <a:r>
              <a:rPr lang="ar-SA" sz="2400" dirty="0" smtClean="0"/>
              <a:t> </a:t>
            </a:r>
            <a:r>
              <a:rPr lang="ar-SA" sz="2400" dirty="0" err="1" smtClean="0"/>
              <a:t>.</a:t>
            </a:r>
            <a:endParaRPr lang="ar-SA" sz="2400" dirty="0" smtClean="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0"/>
            <a:ext cx="8244408" cy="7171194"/>
          </a:xfrm>
          <a:prstGeom prst="rect">
            <a:avLst/>
          </a:prstGeom>
        </p:spPr>
        <p:txBody>
          <a:bodyPr wrap="square">
            <a:spAutoFit/>
          </a:bodyPr>
          <a:lstStyle/>
          <a:p>
            <a:r>
              <a:rPr lang="ar-SA" sz="2800" b="1" u="sng" dirty="0" smtClean="0">
                <a:solidFill>
                  <a:srgbClr val="00B050"/>
                </a:solidFill>
              </a:rPr>
              <a:t>4- </a:t>
            </a:r>
            <a:r>
              <a:rPr lang="ar-SA" sz="2800" b="1" u="sng" dirty="0" err="1" smtClean="0">
                <a:solidFill>
                  <a:srgbClr val="00B050"/>
                </a:solidFill>
              </a:rPr>
              <a:t>الازهار :</a:t>
            </a:r>
            <a:endParaRPr lang="ar-SA" sz="2800" b="1" u="sng" dirty="0" smtClean="0">
              <a:solidFill>
                <a:srgbClr val="00B050"/>
              </a:solidFill>
            </a:endParaRPr>
          </a:p>
          <a:p>
            <a:r>
              <a:rPr lang="ar-SA" sz="2400" dirty="0" smtClean="0"/>
              <a:t>من المعروف انن عملية تحديد الجنس الزهري في النبات </a:t>
            </a:r>
            <a:r>
              <a:rPr lang="ar-SA" sz="2400" dirty="0" err="1" smtClean="0"/>
              <a:t>لايخضع</a:t>
            </a:r>
            <a:r>
              <a:rPr lang="ar-SA" sz="2400" dirty="0" smtClean="0"/>
              <a:t> فقط على النظام الوراثي الداخلي بل يرجع ايضا الى نظام هرموني خاصة </a:t>
            </a:r>
            <a:r>
              <a:rPr lang="ar-SA" sz="2400" dirty="0" err="1" smtClean="0"/>
              <a:t>الجبرلينات</a:t>
            </a:r>
            <a:r>
              <a:rPr lang="ar-SA" sz="2400" dirty="0" smtClean="0"/>
              <a:t> </a:t>
            </a:r>
            <a:r>
              <a:rPr lang="ar-SA" sz="2400" dirty="0" err="1" smtClean="0"/>
              <a:t>.</a:t>
            </a:r>
            <a:endParaRPr lang="ar-SA" sz="2400" dirty="0" smtClean="0"/>
          </a:p>
          <a:p>
            <a:r>
              <a:rPr lang="ar-SA" sz="2400" dirty="0" smtClean="0"/>
              <a:t>ويؤدي استعمال </a:t>
            </a:r>
            <a:r>
              <a:rPr lang="ar-SA" sz="2400" dirty="0" err="1" smtClean="0"/>
              <a:t>الجبرلينات</a:t>
            </a:r>
            <a:r>
              <a:rPr lang="ar-SA" sz="2400" dirty="0" smtClean="0"/>
              <a:t> الى رفع السيادة في نسبة تكوين الازهار المذكره وخفض نسبة  تكوين الازهار </a:t>
            </a:r>
            <a:r>
              <a:rPr lang="ar-SA" sz="2400" dirty="0" err="1" smtClean="0"/>
              <a:t>المونثة</a:t>
            </a:r>
            <a:r>
              <a:rPr lang="ar-SA" sz="2400" dirty="0" smtClean="0"/>
              <a:t> </a:t>
            </a:r>
            <a:r>
              <a:rPr lang="ar-SA" sz="2400" dirty="0" err="1" smtClean="0"/>
              <a:t>.</a:t>
            </a:r>
            <a:endParaRPr lang="ar-SA" sz="2400" dirty="0" smtClean="0"/>
          </a:p>
          <a:p>
            <a:r>
              <a:rPr lang="ar-SA" sz="2400" dirty="0" smtClean="0"/>
              <a:t>كذلك تسبب هذه </a:t>
            </a:r>
            <a:r>
              <a:rPr lang="ar-SA" sz="2400" dirty="0" err="1" smtClean="0"/>
              <a:t>الهرمونات</a:t>
            </a:r>
            <a:r>
              <a:rPr lang="ar-SA" sz="2400" dirty="0" smtClean="0"/>
              <a:t> ظهور الازهار المذكره مبكرا </a:t>
            </a:r>
            <a:r>
              <a:rPr lang="ar-SA" sz="2400" dirty="0" err="1" smtClean="0"/>
              <a:t>والانثى</a:t>
            </a:r>
            <a:r>
              <a:rPr lang="ar-SA" sz="2400" dirty="0" smtClean="0"/>
              <a:t> مؤخرا مثل نباتات  </a:t>
            </a:r>
            <a:r>
              <a:rPr lang="ar-SA" sz="2400" dirty="0" err="1" smtClean="0"/>
              <a:t>القرعيات</a:t>
            </a:r>
            <a:r>
              <a:rPr lang="ar-SA" sz="2400" dirty="0" smtClean="0"/>
              <a:t> ، وعند معاملة النباتات المؤنثه </a:t>
            </a:r>
            <a:r>
              <a:rPr lang="ar-SA" sz="2400" dirty="0" err="1" smtClean="0"/>
              <a:t>بالجبرلين</a:t>
            </a:r>
            <a:r>
              <a:rPr lang="ar-SA" sz="2400" dirty="0" smtClean="0"/>
              <a:t> تعطي ازهارا </a:t>
            </a:r>
            <a:r>
              <a:rPr lang="ar-SA" sz="2400" dirty="0" err="1" smtClean="0"/>
              <a:t>مذكره .</a:t>
            </a:r>
            <a:endParaRPr lang="ar-SA" sz="2400" dirty="0" smtClean="0"/>
          </a:p>
          <a:p>
            <a:r>
              <a:rPr lang="ar-SA" sz="2400" dirty="0" smtClean="0">
                <a:solidFill>
                  <a:srgbClr val="00B050"/>
                </a:solidFill>
              </a:rPr>
              <a:t>وقد وجد ان </a:t>
            </a:r>
            <a:r>
              <a:rPr lang="ar-SA" sz="2400" dirty="0" err="1" smtClean="0">
                <a:solidFill>
                  <a:srgbClr val="00B050"/>
                </a:solidFill>
              </a:rPr>
              <a:t>الجبرلين</a:t>
            </a:r>
            <a:r>
              <a:rPr lang="ar-SA" sz="2400" dirty="0" smtClean="0">
                <a:solidFill>
                  <a:srgbClr val="00B050"/>
                </a:solidFill>
              </a:rPr>
              <a:t> </a:t>
            </a:r>
            <a:r>
              <a:rPr lang="ar-SA" sz="2400" dirty="0" err="1" smtClean="0">
                <a:solidFill>
                  <a:srgbClr val="00B050"/>
                </a:solidFill>
              </a:rPr>
              <a:t>:</a:t>
            </a:r>
            <a:r>
              <a:rPr lang="ar-SA" sz="2400" dirty="0" smtClean="0">
                <a:solidFill>
                  <a:srgbClr val="00B050"/>
                </a:solidFill>
              </a:rPr>
              <a:t> </a:t>
            </a:r>
          </a:p>
          <a:p>
            <a:r>
              <a:rPr lang="ar-SA" sz="2400" dirty="0" smtClean="0"/>
              <a:t>ينشط الازهار في النباتات بحيث يحول البراعم الخضريه الى </a:t>
            </a:r>
            <a:r>
              <a:rPr lang="ar-SA" sz="2400" dirty="0" err="1" smtClean="0"/>
              <a:t>زهريه</a:t>
            </a:r>
            <a:r>
              <a:rPr lang="ar-SA" sz="2400" dirty="0" smtClean="0"/>
              <a:t> عند طول فترة </a:t>
            </a:r>
            <a:r>
              <a:rPr lang="ar-SA" sz="2400" dirty="0" err="1" smtClean="0"/>
              <a:t>النهار  .</a:t>
            </a:r>
            <a:r>
              <a:rPr lang="ar-SA" sz="2400" dirty="0" smtClean="0"/>
              <a:t> تزهر نباتات النهار الطويل المعاملة </a:t>
            </a:r>
            <a:r>
              <a:rPr lang="ar-SA" sz="2400" dirty="0" err="1" smtClean="0"/>
              <a:t>به</a:t>
            </a:r>
            <a:r>
              <a:rPr lang="ar-SA" sz="2400" dirty="0" smtClean="0"/>
              <a:t> تحت ظروف النهار القصير فيعوض تأثير النهار الطويل فقط.</a:t>
            </a:r>
          </a:p>
          <a:p>
            <a:r>
              <a:rPr lang="ar-SA" sz="2400" dirty="0" smtClean="0"/>
              <a:t>عندما يدخل فصل الربيع غالبا ينشط هرمون </a:t>
            </a:r>
            <a:r>
              <a:rPr lang="ar-SA" sz="2400" dirty="0" err="1" smtClean="0"/>
              <a:t>الجبرلين</a:t>
            </a:r>
            <a:r>
              <a:rPr lang="ar-SA" sz="2400" dirty="0" smtClean="0"/>
              <a:t> متزامنا مع طول فترة النهار  او الضوء ليحول البراعم الخضريه الى </a:t>
            </a:r>
            <a:r>
              <a:rPr lang="ar-SA" sz="2400" dirty="0" err="1" smtClean="0"/>
              <a:t>زهريه</a:t>
            </a:r>
            <a:r>
              <a:rPr lang="ar-SA" sz="2400" dirty="0" smtClean="0"/>
              <a:t> حسب نوع </a:t>
            </a:r>
            <a:r>
              <a:rPr lang="ar-SA" sz="2400" dirty="0" err="1" smtClean="0"/>
              <a:t>النبات </a:t>
            </a:r>
            <a:r>
              <a:rPr lang="ar-SA" sz="2400" dirty="0" smtClean="0"/>
              <a:t>.اذا كانت حوليه يحول جميع البراعم الخضريه الى </a:t>
            </a:r>
            <a:r>
              <a:rPr lang="ar-SA" sz="2400" dirty="0" err="1" smtClean="0"/>
              <a:t>زهريه</a:t>
            </a:r>
            <a:r>
              <a:rPr lang="ar-SA" sz="2400" dirty="0" smtClean="0"/>
              <a:t> ومنها البرعم القمي </a:t>
            </a:r>
          </a:p>
          <a:p>
            <a:r>
              <a:rPr lang="ar-SA" sz="2400" dirty="0" smtClean="0"/>
              <a:t>اما في النباتات المعمره  يحول البراعم الجانبيه الى </a:t>
            </a:r>
            <a:r>
              <a:rPr lang="ar-SA" sz="2400" dirty="0" err="1" smtClean="0"/>
              <a:t>زهريه</a:t>
            </a:r>
            <a:r>
              <a:rPr lang="ar-SA" sz="2400" dirty="0" smtClean="0"/>
              <a:t> ويستمر البرعم القمي  في النمو الخضري الى عمر </a:t>
            </a:r>
            <a:r>
              <a:rPr lang="ar-SA" sz="2400" dirty="0" err="1" smtClean="0"/>
              <a:t>معين .</a:t>
            </a:r>
            <a:endParaRPr lang="ar-SA" sz="2400" dirty="0" smtClean="0"/>
          </a:p>
          <a:p>
            <a:endParaRPr lang="ar-SA" sz="2400" dirty="0" smtClean="0"/>
          </a:p>
          <a:p>
            <a:endParaRPr lang="ar-SA" sz="2400" dirty="0" smtClean="0"/>
          </a:p>
          <a:p>
            <a:endParaRPr lang="ar-SA" sz="2400" b="1" u="sng" dirty="0">
              <a:solidFill>
                <a:srgbClr val="00B050"/>
              </a:solidFill>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117</TotalTime>
  <Words>2222</Words>
  <Application>Microsoft Office PowerPoint</Application>
  <PresentationFormat>On-screen Show (4:3)</PresentationFormat>
  <Paragraphs>159</Paragraphs>
  <Slides>28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Andalus</vt:lpstr>
      <vt:lpstr>Arabic Typesetting</vt:lpstr>
      <vt:lpstr>Arial</vt:lpstr>
      <vt:lpstr>Century Schoolbook</vt:lpstr>
      <vt:lpstr>Hesham Bold</vt:lpstr>
      <vt:lpstr>Times New Roman</vt:lpstr>
      <vt:lpstr>Wingdings</vt:lpstr>
      <vt:lpstr>Wingdings 2</vt:lpstr>
      <vt:lpstr>مشربية</vt:lpstr>
      <vt:lpstr>PowerPoint Presentation</vt:lpstr>
      <vt:lpstr>الجبرلينات </vt:lpstr>
      <vt:lpstr>PowerPoint Presentation</vt:lpstr>
      <vt:lpstr>كيمياء الجبرلينات :</vt:lpstr>
      <vt:lpstr>المصادر الطبيعيه :</vt:lpstr>
      <vt:lpstr>الانتقال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الدور الفسيولوجي للجبرلينات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الية عمل الجبرلينات </vt:lpstr>
      <vt:lpstr>PowerPoint Presentation</vt:lpstr>
      <vt:lpstr>تفاعل الجبرلينات والاوكسينات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dc:creator>
  <cp:lastModifiedBy>maha abanomai</cp:lastModifiedBy>
  <cp:revision>40</cp:revision>
  <dcterms:created xsi:type="dcterms:W3CDTF">2017-04-15T14:01:35Z</dcterms:created>
  <dcterms:modified xsi:type="dcterms:W3CDTF">2024-01-16T15:33:49Z</dcterms:modified>
</cp:coreProperties>
</file>