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77" r:id="rId2"/>
    <p:sldId id="256" r:id="rId3"/>
    <p:sldId id="257" r:id="rId4"/>
    <p:sldId id="278" r:id="rId5"/>
    <p:sldId id="258" r:id="rId6"/>
    <p:sldId id="259" r:id="rId7"/>
    <p:sldId id="260" r:id="rId8"/>
    <p:sldId id="261" r:id="rId9"/>
    <p:sldId id="262" r:id="rId10"/>
    <p:sldId id="264" r:id="rId11"/>
    <p:sldId id="263" r:id="rId12"/>
    <p:sldId id="265" r:id="rId13"/>
    <p:sldId id="269" r:id="rId14"/>
    <p:sldId id="266" r:id="rId15"/>
    <p:sldId id="267" r:id="rId16"/>
    <p:sldId id="268"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85073349-1532-4C6F-91D8-8567AEB69798}" type="datetimeFigureOut">
              <a:rPr lang="ar-SA" smtClean="0"/>
              <a:pPr/>
              <a:t>16/07/45</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20633FDB-986F-4F22-A9A8-B65C1F71835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073349-1532-4C6F-91D8-8567AEB69798}" type="datetimeFigureOut">
              <a:rPr lang="ar-SA" smtClean="0"/>
              <a:pPr/>
              <a:t>16/07/45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633FDB-986F-4F22-A9A8-B65C1F71835A}" type="slidenum">
              <a:rPr lang="ar-SA" smtClean="0"/>
              <a:pPr/>
              <a:t>‹#›</a:t>
            </a:fld>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073349-1532-4C6F-91D8-8567AEB69798}" type="datetimeFigureOut">
              <a:rPr lang="ar-SA" smtClean="0"/>
              <a:pPr/>
              <a:t>16/07/45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633FDB-986F-4F22-A9A8-B65C1F71835A}" type="slidenum">
              <a:rPr lang="ar-SA" smtClean="0"/>
              <a:pPr/>
              <a:t>‹#›</a:t>
            </a:fld>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85073349-1532-4C6F-91D8-8567AEB69798}" type="datetimeFigureOut">
              <a:rPr lang="ar-SA" smtClean="0"/>
              <a:pPr/>
              <a:t>16/07/45</a:t>
            </a:fld>
            <a:endParaRPr lang="ar-SA"/>
          </a:p>
        </p:txBody>
      </p:sp>
      <p:sp>
        <p:nvSpPr>
          <p:cNvPr id="9" name="عنصر نائب لرقم الشريحة 8"/>
          <p:cNvSpPr>
            <a:spLocks noGrp="1"/>
          </p:cNvSpPr>
          <p:nvPr>
            <p:ph type="sldNum" sz="quarter" idx="15"/>
          </p:nvPr>
        </p:nvSpPr>
        <p:spPr/>
        <p:txBody>
          <a:bodyPr rtlCol="0"/>
          <a:lstStyle/>
          <a:p>
            <a:fld id="{20633FDB-986F-4F22-A9A8-B65C1F71835A}"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85073349-1532-4C6F-91D8-8567AEB69798}" type="datetimeFigureOut">
              <a:rPr lang="ar-SA" smtClean="0"/>
              <a:pPr/>
              <a:t>16/07/45</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20633FDB-986F-4F22-A9A8-B65C1F71835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5073349-1532-4C6F-91D8-8567AEB69798}" type="datetimeFigureOut">
              <a:rPr lang="ar-SA" smtClean="0"/>
              <a:pPr/>
              <a:t>16/07/45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633FDB-986F-4F22-A9A8-B65C1F71835A}"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5073349-1532-4C6F-91D8-8567AEB69798}" type="datetimeFigureOut">
              <a:rPr lang="ar-SA" smtClean="0"/>
              <a:pPr/>
              <a:t>16/07/45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0633FDB-986F-4F22-A9A8-B65C1F71835A}"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85073349-1532-4C6F-91D8-8567AEB69798}" type="datetimeFigureOut">
              <a:rPr lang="ar-SA" smtClean="0"/>
              <a:pPr/>
              <a:t>16/07/45</a:t>
            </a:fld>
            <a:endParaRPr lang="ar-SA"/>
          </a:p>
        </p:txBody>
      </p:sp>
      <p:sp>
        <p:nvSpPr>
          <p:cNvPr id="7" name="عنصر نائب لرقم الشريحة 6"/>
          <p:cNvSpPr>
            <a:spLocks noGrp="1"/>
          </p:cNvSpPr>
          <p:nvPr>
            <p:ph type="sldNum" sz="quarter" idx="11"/>
          </p:nvPr>
        </p:nvSpPr>
        <p:spPr/>
        <p:txBody>
          <a:bodyPr rtlCol="0"/>
          <a:lstStyle/>
          <a:p>
            <a:fld id="{20633FDB-986F-4F22-A9A8-B65C1F71835A}"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073349-1532-4C6F-91D8-8567AEB69798}" type="datetimeFigureOut">
              <a:rPr lang="ar-SA" smtClean="0"/>
              <a:pPr/>
              <a:t>16/07/45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0633FDB-986F-4F22-A9A8-B65C1F71835A}" type="slidenum">
              <a:rPr lang="ar-SA" smtClean="0"/>
              <a:pPr/>
              <a:t>‹#›</a:t>
            </a:fld>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85073349-1532-4C6F-91D8-8567AEB69798}" type="datetimeFigureOut">
              <a:rPr lang="ar-SA" smtClean="0"/>
              <a:pPr/>
              <a:t>16/07/45</a:t>
            </a:fld>
            <a:endParaRPr lang="ar-SA"/>
          </a:p>
        </p:txBody>
      </p:sp>
      <p:sp>
        <p:nvSpPr>
          <p:cNvPr id="22" name="عنصر نائب لرقم الشريحة 21"/>
          <p:cNvSpPr>
            <a:spLocks noGrp="1"/>
          </p:cNvSpPr>
          <p:nvPr>
            <p:ph type="sldNum" sz="quarter" idx="15"/>
          </p:nvPr>
        </p:nvSpPr>
        <p:spPr/>
        <p:txBody>
          <a:bodyPr rtlCol="0"/>
          <a:lstStyle/>
          <a:p>
            <a:fld id="{20633FDB-986F-4F22-A9A8-B65C1F71835A}"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85073349-1532-4C6F-91D8-8567AEB69798}" type="datetimeFigureOut">
              <a:rPr lang="ar-SA" smtClean="0"/>
              <a:pPr/>
              <a:t>16/07/45</a:t>
            </a:fld>
            <a:endParaRPr lang="ar-SA"/>
          </a:p>
        </p:txBody>
      </p:sp>
      <p:sp>
        <p:nvSpPr>
          <p:cNvPr id="18" name="عنصر نائب لرقم الشريحة 17"/>
          <p:cNvSpPr>
            <a:spLocks noGrp="1"/>
          </p:cNvSpPr>
          <p:nvPr>
            <p:ph type="sldNum" sz="quarter" idx="11"/>
          </p:nvPr>
        </p:nvSpPr>
        <p:spPr/>
        <p:txBody>
          <a:bodyPr rtlCol="0"/>
          <a:lstStyle/>
          <a:p>
            <a:fld id="{20633FDB-986F-4F22-A9A8-B65C1F71835A}"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073349-1532-4C6F-91D8-8567AEB69798}" type="datetimeFigureOut">
              <a:rPr lang="ar-SA" smtClean="0"/>
              <a:pPr/>
              <a:t>16/07/45</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633FDB-986F-4F22-A9A8-B65C1F71835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819201" cy="7196138"/>
          </a:xfrm>
          <a:prstGeom prst="rect">
            <a:avLst/>
          </a:prstGeom>
          <a:noFill/>
          <a:ln w="9525">
            <a:noFill/>
            <a:miter lim="800000"/>
            <a:headEnd/>
            <a:tailEnd/>
          </a:ln>
        </p:spPr>
      </p:pic>
      <p:sp>
        <p:nvSpPr>
          <p:cNvPr id="3" name="مربع نص 4"/>
          <p:cNvSpPr txBox="1">
            <a:spLocks noChangeArrowheads="1"/>
          </p:cNvSpPr>
          <p:nvPr/>
        </p:nvSpPr>
        <p:spPr bwMode="auto">
          <a:xfrm flipH="1">
            <a:off x="0" y="1143000"/>
            <a:ext cx="5976937" cy="4585871"/>
          </a:xfrm>
          <a:prstGeom prst="rect">
            <a:avLst/>
          </a:prstGeom>
          <a:noFill/>
          <a:ln w="9525">
            <a:noFill/>
            <a:miter lim="800000"/>
            <a:headEnd/>
            <a:tailEnd/>
          </a:ln>
        </p:spPr>
        <p:txBody>
          <a:bodyPr>
            <a:spAutoFit/>
          </a:bodyPr>
          <a:lstStyle/>
          <a:p>
            <a:pPr algn="ctr"/>
            <a:r>
              <a:rPr lang="ar-SA" sz="6600" b="1" dirty="0" smtClean="0">
                <a:latin typeface="Arabic Typesetting" pitchFamily="66" charset="-78"/>
                <a:cs typeface="Hesham Bold" pitchFamily="2" charset="-78"/>
              </a:rPr>
              <a:t>مقرر </a:t>
            </a:r>
            <a:r>
              <a:rPr lang="ar-SA" sz="6600" b="1" dirty="0" err="1" smtClean="0">
                <a:latin typeface="Arabic Typesetting" pitchFamily="66" charset="-78"/>
                <a:cs typeface="Hesham Bold" pitchFamily="2" charset="-78"/>
              </a:rPr>
              <a:t>نموالنبات</a:t>
            </a:r>
            <a:r>
              <a:rPr lang="ar-SA" sz="6600" b="1" dirty="0" smtClean="0">
                <a:latin typeface="Arabic Typesetting" pitchFamily="66" charset="-78"/>
                <a:cs typeface="Hesham Bold" pitchFamily="2" charset="-78"/>
              </a:rPr>
              <a:t> ومنظماته 373 نبت</a:t>
            </a:r>
          </a:p>
          <a:p>
            <a:pPr algn="ctr"/>
            <a:r>
              <a:rPr lang="ar-SA" sz="8000" b="1" dirty="0" smtClean="0">
                <a:solidFill>
                  <a:srgbClr val="006600"/>
                </a:solidFill>
                <a:latin typeface="Arabic Typesetting" pitchFamily="66" charset="-78"/>
                <a:cs typeface="Andalus" pitchFamily="2" charset="-78"/>
              </a:rPr>
              <a:t> </a:t>
            </a:r>
            <a:r>
              <a:rPr lang="ar-SA" sz="8000" b="1" dirty="0" err="1" smtClean="0">
                <a:solidFill>
                  <a:srgbClr val="006600"/>
                </a:solidFill>
                <a:latin typeface="Arabic Typesetting" pitchFamily="66" charset="-78"/>
                <a:cs typeface="Andalus" pitchFamily="2" charset="-78"/>
              </a:rPr>
              <a:t>محاضره4</a:t>
            </a:r>
            <a:r>
              <a:rPr lang="ar-SA" sz="8000" b="1" dirty="0" smtClean="0">
                <a:solidFill>
                  <a:srgbClr val="006600"/>
                </a:solidFill>
                <a:latin typeface="Arabic Typesetting" pitchFamily="66" charset="-78"/>
                <a:cs typeface="Andalus" pitchFamily="2" charset="-78"/>
              </a:rPr>
              <a:t> </a:t>
            </a:r>
          </a:p>
          <a:p>
            <a:pPr algn="ctr"/>
            <a:r>
              <a:rPr lang="ar-SA" sz="8000" b="1" smtClean="0">
                <a:solidFill>
                  <a:srgbClr val="006600"/>
                </a:solidFill>
                <a:latin typeface="Arabic Typesetting" pitchFamily="66" charset="-78"/>
                <a:cs typeface="Andalus" pitchFamily="2" charset="-78"/>
              </a:rPr>
              <a:t>                                           </a:t>
            </a:r>
            <a:endParaRPr lang="ar-SA" sz="8000" b="1" dirty="0">
              <a:solidFill>
                <a:srgbClr val="006600"/>
              </a:solidFill>
              <a:latin typeface="Arabic Typesetting" pitchFamily="66" charset="-78"/>
              <a:cs typeface="Arabic Typesetting" pitchFamily="66"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b="1" u="sng" dirty="0" err="1" smtClean="0">
                <a:solidFill>
                  <a:srgbClr val="C00000"/>
                </a:solidFill>
              </a:rPr>
              <a:t>التاثيرات</a:t>
            </a:r>
            <a:r>
              <a:rPr lang="ar-SA" sz="3600" b="1" u="sng" dirty="0" smtClean="0">
                <a:solidFill>
                  <a:srgbClr val="C00000"/>
                </a:solidFill>
              </a:rPr>
              <a:t> </a:t>
            </a:r>
            <a:r>
              <a:rPr lang="ar-SA" sz="3600" b="1" u="sng" dirty="0" err="1" smtClean="0">
                <a:solidFill>
                  <a:srgbClr val="C00000"/>
                </a:solidFill>
              </a:rPr>
              <a:t>الفسيولوجيه</a:t>
            </a:r>
            <a:r>
              <a:rPr lang="ar-SA" sz="3600" b="1" u="sng" dirty="0" smtClean="0">
                <a:solidFill>
                  <a:srgbClr val="C00000"/>
                </a:solidFill>
              </a:rPr>
              <a:t> </a:t>
            </a:r>
            <a:r>
              <a:rPr lang="ar-SA" sz="3600" b="1" u="sng" dirty="0" err="1" smtClean="0">
                <a:solidFill>
                  <a:srgbClr val="C00000"/>
                </a:solidFill>
              </a:rPr>
              <a:t>للاوكسين:</a:t>
            </a:r>
            <a:r>
              <a:rPr lang="ar-SA" sz="3600" b="1" u="sng" dirty="0" smtClean="0">
                <a:solidFill>
                  <a:srgbClr val="C00000"/>
                </a:solidFill>
              </a:rPr>
              <a:t>  </a:t>
            </a:r>
            <a:endParaRPr lang="ar-SA" sz="3600" b="1" u="sng" dirty="0">
              <a:solidFill>
                <a:srgbClr val="C00000"/>
              </a:solidFill>
            </a:endParaRPr>
          </a:p>
        </p:txBody>
      </p:sp>
      <p:sp>
        <p:nvSpPr>
          <p:cNvPr id="3" name="عنصر نائب للمحتوى 2"/>
          <p:cNvSpPr>
            <a:spLocks noGrp="1"/>
          </p:cNvSpPr>
          <p:nvPr>
            <p:ph sz="quarter" idx="1"/>
          </p:nvPr>
        </p:nvSpPr>
        <p:spPr/>
        <p:txBody>
          <a:bodyPr/>
          <a:lstStyle/>
          <a:p>
            <a:r>
              <a:rPr lang="ar-SA" b="1" u="sng" dirty="0" smtClean="0">
                <a:solidFill>
                  <a:srgbClr val="00B050"/>
                </a:solidFill>
              </a:rPr>
              <a:t> 1</a:t>
            </a:r>
            <a:r>
              <a:rPr lang="ar-SA" sz="2800" b="1" u="sng" dirty="0" smtClean="0">
                <a:solidFill>
                  <a:srgbClr val="00B050"/>
                </a:solidFill>
              </a:rPr>
              <a:t>-</a:t>
            </a:r>
            <a:r>
              <a:rPr lang="ar-SA" sz="2800" b="1" u="sng" dirty="0" err="1" smtClean="0">
                <a:solidFill>
                  <a:srgbClr val="00B050"/>
                </a:solidFill>
              </a:rPr>
              <a:t>الاوكسينات</a:t>
            </a:r>
            <a:r>
              <a:rPr lang="ar-SA" sz="2800" b="1" u="sng" dirty="0" smtClean="0">
                <a:solidFill>
                  <a:srgbClr val="00B050"/>
                </a:solidFill>
              </a:rPr>
              <a:t> والنمو الطولي لبعض اجزاء </a:t>
            </a:r>
            <a:r>
              <a:rPr lang="ar-SA" sz="2800" b="1" u="sng" dirty="0" err="1" smtClean="0">
                <a:solidFill>
                  <a:srgbClr val="00B050"/>
                </a:solidFill>
              </a:rPr>
              <a:t>النبات :</a:t>
            </a:r>
            <a:endParaRPr lang="ar-SA" sz="2800" b="1" u="sng" dirty="0" smtClean="0">
              <a:solidFill>
                <a:srgbClr val="00B050"/>
              </a:solidFill>
            </a:endParaRPr>
          </a:p>
          <a:p>
            <a:r>
              <a:rPr lang="ar-SA" sz="2800" dirty="0" smtClean="0"/>
              <a:t> ان الجذور والبراعم والسيقان تتجاوب  كلها مع </a:t>
            </a:r>
            <a:r>
              <a:rPr lang="ar-SA" sz="2800" dirty="0" err="1" smtClean="0"/>
              <a:t>الاوكسين</a:t>
            </a:r>
            <a:r>
              <a:rPr lang="ar-SA" sz="2800" dirty="0" smtClean="0"/>
              <a:t>  بطريقة </a:t>
            </a:r>
            <a:r>
              <a:rPr lang="ar-SA" sz="2800" dirty="0" err="1" smtClean="0"/>
              <a:t>متماثله</a:t>
            </a:r>
            <a:r>
              <a:rPr lang="ar-SA" sz="2800" dirty="0" smtClean="0"/>
              <a:t> ، </a:t>
            </a:r>
            <a:r>
              <a:rPr lang="ar-SA" sz="2800" dirty="0" err="1" smtClean="0"/>
              <a:t>فيتاخر</a:t>
            </a:r>
            <a:r>
              <a:rPr lang="ar-SA" sz="2800" dirty="0" smtClean="0"/>
              <a:t> نموها بتركيزات </a:t>
            </a:r>
            <a:r>
              <a:rPr lang="ar-SA" sz="2800" dirty="0" err="1" smtClean="0"/>
              <a:t>الاوكسين</a:t>
            </a:r>
            <a:r>
              <a:rPr lang="ar-SA" sz="2800" dirty="0" smtClean="0"/>
              <a:t> </a:t>
            </a:r>
            <a:r>
              <a:rPr lang="ar-SA" sz="2800" dirty="0" err="1" smtClean="0"/>
              <a:t>العاليه</a:t>
            </a:r>
            <a:r>
              <a:rPr lang="ar-SA" sz="2800" dirty="0" smtClean="0"/>
              <a:t> </a:t>
            </a:r>
            <a:r>
              <a:rPr lang="ar-SA" sz="2800" dirty="0" err="1" smtClean="0"/>
              <a:t>نسبيا </a:t>
            </a:r>
            <a:r>
              <a:rPr lang="ar-SA" sz="2800" dirty="0" smtClean="0"/>
              <a:t>، وينشط بالتركيزات  </a:t>
            </a:r>
            <a:r>
              <a:rPr lang="ar-SA" sz="2800" dirty="0" err="1" smtClean="0"/>
              <a:t>المنخفضه</a:t>
            </a:r>
            <a:r>
              <a:rPr lang="ar-SA" sz="2800" dirty="0" smtClean="0"/>
              <a:t> </a:t>
            </a:r>
            <a:r>
              <a:rPr lang="ar-SA" sz="2800" dirty="0" err="1" smtClean="0"/>
              <a:t>نسبيا .</a:t>
            </a:r>
            <a:r>
              <a:rPr lang="ar-SA" sz="2800" dirty="0" smtClean="0"/>
              <a:t> </a:t>
            </a:r>
            <a:r>
              <a:rPr lang="ar-SA" sz="2800" dirty="0" err="1" smtClean="0"/>
              <a:t>ولايلائم</a:t>
            </a:r>
            <a:r>
              <a:rPr lang="ar-SA" sz="2800" dirty="0" smtClean="0"/>
              <a:t> استطالة الجذور  </a:t>
            </a:r>
            <a:r>
              <a:rPr lang="ar-SA" sz="2800" dirty="0" err="1" smtClean="0"/>
              <a:t>الا</a:t>
            </a:r>
            <a:r>
              <a:rPr lang="ar-SA" sz="2800" dirty="0" smtClean="0"/>
              <a:t> التركيزات </a:t>
            </a:r>
            <a:r>
              <a:rPr lang="ar-SA" sz="2800" dirty="0" err="1" smtClean="0"/>
              <a:t>المنخفضه</a:t>
            </a:r>
            <a:r>
              <a:rPr lang="ar-SA" sz="2800" dirty="0" smtClean="0"/>
              <a:t> </a:t>
            </a:r>
            <a:r>
              <a:rPr lang="ar-SA" sz="2800" dirty="0" err="1" smtClean="0"/>
              <a:t>.</a:t>
            </a:r>
            <a:r>
              <a:rPr lang="ar-SA" sz="2800" dirty="0" smtClean="0"/>
              <a:t> اذ ان التركيزات </a:t>
            </a:r>
            <a:r>
              <a:rPr lang="ar-SA" sz="2800" dirty="0" err="1" smtClean="0"/>
              <a:t>العاليه</a:t>
            </a:r>
            <a:r>
              <a:rPr lang="ar-SA" sz="2800" dirty="0" smtClean="0"/>
              <a:t> تعطلها </a:t>
            </a:r>
            <a:r>
              <a:rPr lang="ar-SA" sz="2800" dirty="0" err="1" smtClean="0"/>
              <a:t>تماما .</a:t>
            </a:r>
            <a:endParaRPr lang="ar-SA" sz="2800" dirty="0" smtClean="0"/>
          </a:p>
          <a:p>
            <a:r>
              <a:rPr lang="ar-SA" sz="2800" dirty="0" smtClean="0"/>
              <a:t>أي ان تركيزات </a:t>
            </a:r>
            <a:r>
              <a:rPr lang="ar-SA" sz="2800" dirty="0" err="1" smtClean="0"/>
              <a:t>الاوكسين</a:t>
            </a:r>
            <a:r>
              <a:rPr lang="ar-SA" sz="2800" dirty="0" smtClean="0"/>
              <a:t> التي من شأنها  ان تنشط استطالة السيقان تؤدي هي بذاتها  التي تثبط الاستطالة في </a:t>
            </a:r>
            <a:r>
              <a:rPr lang="ar-SA" sz="2800" dirty="0" err="1" smtClean="0"/>
              <a:t>الجذور .</a:t>
            </a:r>
            <a:endParaRPr lang="ar-SA" sz="2800" dirty="0" smtClean="0"/>
          </a:p>
          <a:p>
            <a:r>
              <a:rPr lang="ar-SA" sz="2800" dirty="0" smtClean="0"/>
              <a:t>اما البراعم تحتل مركزا وسطا  بين السيقان </a:t>
            </a:r>
            <a:r>
              <a:rPr lang="ar-SA" sz="2800" dirty="0" err="1" smtClean="0"/>
              <a:t>والجذور .</a:t>
            </a:r>
            <a:endParaRPr lang="ar-SA"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381000"/>
            <a:ext cx="8610600" cy="6096000"/>
          </a:xfrm>
          <a:prstGeom prst="rect">
            <a:avLst/>
          </a:prstGeom>
        </p:spPr>
        <p:txBody>
          <a:bodyPr>
            <a:normAutofit fontScale="92500" lnSpcReduction="20000"/>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3000" b="1" i="0" u="sng" strike="noStrike" kern="1200" cap="none" spc="0" normalizeH="0" baseline="0" noProof="0" dirty="0" smtClean="0">
                <a:ln>
                  <a:noFill/>
                </a:ln>
                <a:solidFill>
                  <a:srgbClr val="00B050"/>
                </a:solidFill>
                <a:effectLst/>
                <a:uLnTx/>
                <a:uFillTx/>
                <a:latin typeface="+mn-lt"/>
                <a:ea typeface="+mn-ea"/>
                <a:cs typeface="+mn-cs"/>
              </a:rPr>
              <a:t>2- دور </a:t>
            </a:r>
            <a:r>
              <a:rPr kumimoji="0" lang="ar-SA" sz="3000" b="1" i="0" u="sng" strike="noStrike" kern="1200" cap="none" spc="0" normalizeH="0" baseline="0" noProof="0" dirty="0" err="1" smtClean="0">
                <a:ln>
                  <a:noFill/>
                </a:ln>
                <a:solidFill>
                  <a:srgbClr val="00B050"/>
                </a:solidFill>
                <a:effectLst/>
                <a:uLnTx/>
                <a:uFillTx/>
                <a:latin typeface="+mn-lt"/>
                <a:ea typeface="+mn-ea"/>
                <a:cs typeface="+mn-cs"/>
              </a:rPr>
              <a:t>الاوكسين</a:t>
            </a:r>
            <a:r>
              <a:rPr kumimoji="0" lang="ar-SA" sz="3000" b="1" i="0" u="sng" strike="noStrike" kern="1200" cap="none" spc="0" normalizeH="0" baseline="0" noProof="0" dirty="0" smtClean="0">
                <a:ln>
                  <a:noFill/>
                </a:ln>
                <a:solidFill>
                  <a:srgbClr val="00B050"/>
                </a:solidFill>
                <a:effectLst/>
                <a:uLnTx/>
                <a:uFillTx/>
                <a:latin typeface="+mn-lt"/>
                <a:ea typeface="+mn-ea"/>
                <a:cs typeface="+mn-cs"/>
              </a:rPr>
              <a:t> في </a:t>
            </a:r>
            <a:r>
              <a:rPr kumimoji="0" lang="ar-SA" sz="3000" b="1" i="0" u="sng" strike="noStrike" kern="1200" cap="none" spc="0" normalizeH="0" baseline="0" noProof="0" dirty="0" err="1" smtClean="0">
                <a:ln>
                  <a:noFill/>
                </a:ln>
                <a:solidFill>
                  <a:srgbClr val="00B050"/>
                </a:solidFill>
                <a:effectLst/>
                <a:uLnTx/>
                <a:uFillTx/>
                <a:latin typeface="+mn-lt"/>
                <a:ea typeface="+mn-ea"/>
                <a:cs typeface="+mn-cs"/>
              </a:rPr>
              <a:t>الانتحاءات</a:t>
            </a:r>
            <a:r>
              <a:rPr kumimoji="0" lang="ar-SA" sz="3000" b="1" i="0" u="sng" strike="noStrike" kern="1200" cap="none" spc="0" normalizeH="0" baseline="0" noProof="0" dirty="0" smtClean="0">
                <a:ln>
                  <a:noFill/>
                </a:ln>
                <a:solidFill>
                  <a:srgbClr val="00B050"/>
                </a:solidFill>
                <a:effectLst/>
                <a:uLnTx/>
                <a:uFillTx/>
                <a:latin typeface="+mn-lt"/>
                <a:ea typeface="+mn-ea"/>
                <a:cs typeface="+mn-cs"/>
              </a:rPr>
              <a:t> </a:t>
            </a:r>
            <a:r>
              <a:rPr kumimoji="0" lang="en-US" sz="3000" b="1" i="0" u="sng" strike="noStrike" kern="1200" cap="none" spc="0" normalizeH="0" baseline="0" noProof="0" dirty="0" smtClean="0">
                <a:ln>
                  <a:noFill/>
                </a:ln>
                <a:solidFill>
                  <a:srgbClr val="00B050"/>
                </a:solidFill>
                <a:effectLst/>
                <a:uLnTx/>
                <a:uFillTx/>
                <a:latin typeface="+mn-lt"/>
                <a:ea typeface="+mn-ea"/>
                <a:cs typeface="+mn-cs"/>
              </a:rPr>
              <a:t>Tropisms</a:t>
            </a:r>
            <a:endParaRPr kumimoji="0" lang="ar-SA" sz="3000" b="1" i="0" u="sng" strike="noStrike" kern="1200" cap="none" spc="0" normalizeH="0" baseline="0" noProof="0" dirty="0" smtClean="0">
              <a:ln>
                <a:noFill/>
              </a:ln>
              <a:solidFill>
                <a:srgbClr val="00B050"/>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3300" b="0" i="0" u="none" strike="noStrike" kern="1200" cap="none" spc="0" normalizeH="0" baseline="0" noProof="0" dirty="0" smtClean="0">
                <a:ln>
                  <a:noFill/>
                </a:ln>
                <a:solidFill>
                  <a:schemeClr val="tx1"/>
                </a:solidFill>
                <a:effectLst/>
                <a:uLnTx/>
                <a:uFillTx/>
                <a:latin typeface="+mn-lt"/>
                <a:ea typeface="+mn-ea"/>
                <a:cs typeface="+mj-cs"/>
              </a:rPr>
              <a:t>يطلق على حركات العضو النباتي التي تنشأ عن استجابته لاتجاه تدفق المنبه البيئي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بالانتحاء.</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 وفيها يتحرك احد اعضاء النبات بالنمو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البطئ</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 او السريع نحو المؤثر الخارجي او بعيدا عنه،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فاذا</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 كان اتجاه النمو نحو المؤثر الخارجي سميت الحركة انتحاء موجب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واذا</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  كان بعيدا عنه سميت انتحاء سالب.</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3300" b="0" i="0" u="none" strike="noStrike" kern="1200" cap="none" spc="0" normalizeH="0" baseline="0" noProof="0" dirty="0" smtClean="0">
                <a:ln>
                  <a:noFill/>
                </a:ln>
                <a:solidFill>
                  <a:schemeClr val="tx1"/>
                </a:solidFill>
                <a:effectLst/>
                <a:uLnTx/>
                <a:uFillTx/>
                <a:latin typeface="+mn-lt"/>
                <a:ea typeface="+mn-ea"/>
                <a:cs typeface="+mj-cs"/>
              </a:rPr>
              <a:t> ویحدث الانتحاء نتیجة زیادة عدد وحجم الخلایا الغیر متساوى فى الأجزاء التى تحدث لھا النمو والانتحاء، فالحركة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الانتحائیة</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 ھى الحركات التى تحدث بتأثیر العوامل البیئیة مثل الانتحاء للضوء الساقط على السوق والجذور( الانتحاء الضوئى)والانتحاء بتأثیر الجاذبیة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الأرضیة </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 الانتحاء الأرضي)، أو اتخاذ أوضاع حركیة بتأثیر اختلافات المحتوى المائى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للتربة </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(الانتحاء المائى) والانتحاء نتیجة التلامس الفیزیائى او التلامس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الكیمیائي </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 الانتحاء </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التلامسي </a:t>
            </a:r>
            <a:r>
              <a:rPr kumimoji="0" lang="ar-SA" sz="3300" b="0" i="0" u="none" strike="noStrike" kern="1200" cap="none" spc="0" normalizeH="0" baseline="0" noProof="0" dirty="0" smtClean="0">
                <a:ln>
                  <a:noFill/>
                </a:ln>
                <a:solidFill>
                  <a:schemeClr val="tx1"/>
                </a:solidFill>
                <a:effectLst/>
                <a:uLnTx/>
                <a:uFillTx/>
                <a:latin typeface="+mn-lt"/>
                <a:ea typeface="+mn-ea"/>
                <a:cs typeface="+mj-cs"/>
              </a:rPr>
              <a:t>) أو( الانتحاء الكیمیائي</a:t>
            </a:r>
            <a:r>
              <a:rPr kumimoji="0" lang="ar-SA" sz="3300" b="0" i="0" u="none" strike="noStrike" kern="1200" cap="none" spc="0" normalizeH="0" baseline="0" noProof="0" dirty="0" err="1" smtClean="0">
                <a:ln>
                  <a:noFill/>
                </a:ln>
                <a:solidFill>
                  <a:schemeClr val="tx1"/>
                </a:solidFill>
                <a:effectLst/>
                <a:uLnTx/>
                <a:uFillTx/>
                <a:latin typeface="+mn-lt"/>
                <a:ea typeface="+mn-ea"/>
                <a:cs typeface="+mj-cs"/>
              </a:rPr>
              <a:t>).</a:t>
            </a:r>
            <a:endParaRPr kumimoji="0" lang="ar-SA" sz="3300" b="0" i="0" u="none" strike="noStrike" kern="1200" cap="none" spc="0" normalizeH="0" baseline="0" noProof="0" dirty="0" smtClean="0">
              <a:ln>
                <a:noFill/>
              </a:ln>
              <a:solidFill>
                <a:schemeClr val="tx1"/>
              </a:solidFill>
              <a:effectLst/>
              <a:uLnTx/>
              <a:uFillTx/>
              <a:latin typeface="+mn-lt"/>
              <a:ea typeface="+mn-ea"/>
              <a:cs typeface="+mj-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457200"/>
            <a:ext cx="8382000" cy="5668963"/>
          </a:xfrm>
          <a:prstGeom prst="rect">
            <a:avLst/>
          </a:prstGeom>
        </p:spPr>
        <p:txBody>
          <a:bodyPr>
            <a:normAutofit/>
          </a:bodyPr>
          <a:lstStyle/>
          <a:p>
            <a:pPr marL="514350" marR="0" lvl="0" indent="-51435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sng" strike="noStrike" kern="1200" cap="none" spc="0" normalizeH="0" baseline="0" noProof="0" dirty="0" smtClean="0">
                <a:ln>
                  <a:noFill/>
                </a:ln>
                <a:solidFill>
                  <a:srgbClr val="FF0000"/>
                </a:solidFill>
                <a:effectLst/>
                <a:uLnTx/>
                <a:uFillTx/>
                <a:latin typeface="+mn-lt"/>
                <a:ea typeface="+mn-ea"/>
                <a:cs typeface="+mn-cs"/>
              </a:rPr>
              <a:t>الانتحاء الضوئي </a:t>
            </a:r>
            <a:r>
              <a:rPr kumimoji="0" lang="en-US" sz="2400" b="1" i="0" u="sng" strike="noStrike" kern="1200" cap="none" spc="0" normalizeH="0" baseline="0" noProof="0" dirty="0" smtClean="0">
                <a:ln>
                  <a:noFill/>
                </a:ln>
                <a:solidFill>
                  <a:srgbClr val="FF0000"/>
                </a:solidFill>
                <a:effectLst/>
                <a:uLnTx/>
                <a:uFillTx/>
                <a:latin typeface="+mn-lt"/>
                <a:ea typeface="+mn-ea"/>
                <a:cs typeface="+mn-cs"/>
              </a:rPr>
              <a:t>Phototropism</a:t>
            </a:r>
            <a:endParaRPr kumimoji="0" lang="ar-SA" sz="2400" b="1" i="0" u="sng" strike="noStrike" kern="1200" cap="none" spc="0" normalizeH="0" baseline="0" noProof="0" dirty="0" smtClean="0">
              <a:ln>
                <a:noFill/>
              </a:ln>
              <a:solidFill>
                <a:srgbClr val="FF0000"/>
              </a:solidFill>
              <a:effectLst/>
              <a:uLnTx/>
              <a:uFillTx/>
              <a:latin typeface="+mn-lt"/>
              <a:ea typeface="+mn-ea"/>
              <a:cs typeface="+mn-cs"/>
            </a:endParaRPr>
          </a:p>
          <a:p>
            <a:pPr marL="514350" marR="0" lvl="0" indent="-51435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عندما يتعرض النبات النامي للضوء من جانب واحد فانه ينتحي جهة الضوء، وانتحاء النبات ينتج بسبب استطالة الخلايا التي توجد بالجانب المظلم بمعدل اكبر من الخلايا بالجانب المضاء وهذا الاختلاف في الاستجابة لمعدل النمو للنبات بسبب الضوء يسمى الانتحاء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الضوئي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(موجب</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وهو ناتج عن التوزيع غير المنتظم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للأوكسين</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حيث ان التركيز الاعلى لهرمون النمو يوجد في الجانب المظلل.</a:t>
            </a:r>
          </a:p>
          <a:p>
            <a:pPr marL="514350" marR="0" lvl="0" indent="-51435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800" b="1" i="0" u="sng" strike="noStrike" kern="1200" cap="none" spc="0" normalizeH="0" baseline="0" noProof="0" dirty="0" smtClean="0">
                <a:ln>
                  <a:noFill/>
                </a:ln>
                <a:solidFill>
                  <a:srgbClr val="00B050"/>
                </a:solidFill>
                <a:effectLst/>
                <a:uLnTx/>
                <a:uFillTx/>
                <a:latin typeface="+mn-lt"/>
                <a:ea typeface="+mn-ea"/>
                <a:cs typeface="+mn-cs"/>
              </a:rPr>
              <a:t>تفسير </a:t>
            </a:r>
            <a:r>
              <a:rPr kumimoji="0" lang="ar-SA" sz="2800" b="1" i="0" u="sng" strike="noStrike" kern="1200" cap="none" spc="0" normalizeH="0" baseline="0" noProof="0" dirty="0" err="1" smtClean="0">
                <a:ln>
                  <a:noFill/>
                </a:ln>
                <a:solidFill>
                  <a:srgbClr val="00B050"/>
                </a:solidFill>
                <a:effectLst/>
                <a:uLnTx/>
                <a:uFillTx/>
                <a:latin typeface="+mn-lt"/>
                <a:ea typeface="+mn-ea"/>
                <a:cs typeface="+mn-cs"/>
              </a:rPr>
              <a:t>ذلك:</a:t>
            </a:r>
            <a:r>
              <a:rPr kumimoji="0" lang="ar-SA" sz="2800" b="1" i="0" u="sng" strike="noStrike" kern="1200" cap="none" spc="0" normalizeH="0" baseline="0" noProof="0" dirty="0" smtClean="0">
                <a:ln>
                  <a:noFill/>
                </a:ln>
                <a:solidFill>
                  <a:srgbClr val="00B050"/>
                </a:solidFill>
                <a:effectLst/>
                <a:uLnTx/>
                <a:uFillTx/>
                <a:latin typeface="+mn-lt"/>
                <a:ea typeface="+mn-ea"/>
                <a:cs typeface="+mn-cs"/>
              </a:rPr>
              <a:t> </a:t>
            </a:r>
          </a:p>
          <a:p>
            <a:pPr marL="514350" marR="0" lvl="0" indent="-51435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ان الضوء يعمل على انتقال وهجرة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الأوكسين</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من الجانب المضاء الى الجانب المظلم</a:t>
            </a:r>
          </a:p>
          <a:p>
            <a:pPr marL="514350" marR="0" lvl="0" indent="-51435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او ان الضوء يحفز عدم نشاط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الأوكسين</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او اكسدة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الاوكسينات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في الجانب المضاء</a:t>
            </a:r>
          </a:p>
          <a:p>
            <a:pPr marL="514350" marR="0" lvl="0" indent="-51435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او ان الضوء يعمل على تثبيط الانتقال القاعدي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للأوكسين</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lang="ar-SA" sz="2400" dirty="0" smtClean="0"/>
              <a:t>او تكوين مادة مثبطه للنمو في الجانب </a:t>
            </a:r>
            <a:r>
              <a:rPr lang="ar-SA" sz="2400" dirty="0" err="1" smtClean="0"/>
              <a:t>المضاء .</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908720"/>
            <a:ext cx="8321635" cy="4955203"/>
          </a:xfrm>
          <a:prstGeom prst="rect">
            <a:avLst/>
          </a:prstGeom>
          <a:noFill/>
        </p:spPr>
        <p:txBody>
          <a:bodyPr wrap="square" rtlCol="1">
            <a:spAutoFit/>
          </a:bodyPr>
          <a:lstStyle/>
          <a:p>
            <a:r>
              <a:rPr lang="ar-SA" sz="2800" b="1" u="sng" dirty="0" smtClean="0">
                <a:solidFill>
                  <a:srgbClr val="00B050"/>
                </a:solidFill>
              </a:rPr>
              <a:t>نظرية </a:t>
            </a:r>
            <a:r>
              <a:rPr lang="ar-SA" sz="2800" b="1" u="sng" dirty="0" err="1" smtClean="0">
                <a:solidFill>
                  <a:srgbClr val="00B050"/>
                </a:solidFill>
              </a:rPr>
              <a:t>الهجره :</a:t>
            </a:r>
            <a:r>
              <a:rPr lang="ar-SA" sz="2800" b="1" u="sng" dirty="0" smtClean="0">
                <a:solidFill>
                  <a:srgbClr val="00B050"/>
                </a:solidFill>
              </a:rPr>
              <a:t> </a:t>
            </a:r>
          </a:p>
          <a:p>
            <a:r>
              <a:rPr lang="ar-SA" sz="2400" dirty="0" smtClean="0"/>
              <a:t>اذا تعرض غمد ورقي من الشوفان </a:t>
            </a:r>
            <a:r>
              <a:rPr lang="ar-SA" sz="2400" dirty="0" err="1" smtClean="0"/>
              <a:t>للاضاءه</a:t>
            </a:r>
            <a:r>
              <a:rPr lang="ar-SA" sz="2400" dirty="0" smtClean="0"/>
              <a:t> من جانب واحد وفصل قمة الغمد ثم وضعت  على قطعه من </a:t>
            </a:r>
            <a:r>
              <a:rPr lang="ar-SA" sz="2400" dirty="0" err="1" smtClean="0"/>
              <a:t>الاجار</a:t>
            </a:r>
            <a:r>
              <a:rPr lang="ar-SA" sz="2400" dirty="0" smtClean="0"/>
              <a:t>  وتم فصلها  نصفين بصفيحه رقيقه من </a:t>
            </a:r>
            <a:r>
              <a:rPr lang="ar-SA" sz="2400" dirty="0" err="1" smtClean="0"/>
              <a:t>الميكا</a:t>
            </a:r>
            <a:r>
              <a:rPr lang="ar-SA" sz="2400" dirty="0" smtClean="0"/>
              <a:t> حتى يمنع الانتشار  </a:t>
            </a:r>
            <a:r>
              <a:rPr lang="ar-SA" sz="2400" dirty="0" err="1" smtClean="0"/>
              <a:t>الجانبي </a:t>
            </a:r>
            <a:r>
              <a:rPr lang="ar-SA" sz="2400" dirty="0" smtClean="0"/>
              <a:t>، بحيث يهبط </a:t>
            </a:r>
            <a:r>
              <a:rPr lang="ar-SA" sz="2400" dirty="0" err="1" smtClean="0"/>
              <a:t>الاوكسين</a:t>
            </a:r>
            <a:r>
              <a:rPr lang="ar-SA" sz="2400" dirty="0" smtClean="0"/>
              <a:t> الموجود في جانب  الغمد المضاء في احد القطعتين  بينما يهبط </a:t>
            </a:r>
            <a:r>
              <a:rPr lang="ar-SA" sz="2400" dirty="0" err="1" smtClean="0"/>
              <a:t>الاوكسين</a:t>
            </a:r>
            <a:r>
              <a:rPr lang="ar-SA" sz="2400" dirty="0" smtClean="0"/>
              <a:t> الموجود في الجانب المظلم  في القطعه </a:t>
            </a:r>
            <a:r>
              <a:rPr lang="ar-SA" sz="2400" dirty="0" err="1" smtClean="0"/>
              <a:t>الاخرى .</a:t>
            </a:r>
            <a:endParaRPr lang="ar-SA" sz="2400" dirty="0" smtClean="0"/>
          </a:p>
          <a:p>
            <a:r>
              <a:rPr lang="ar-SA" sz="2400" dirty="0" smtClean="0"/>
              <a:t>وبتقدير كمية </a:t>
            </a:r>
            <a:r>
              <a:rPr lang="ar-SA" sz="2400" dirty="0" err="1" smtClean="0"/>
              <a:t>الاوكسين</a:t>
            </a:r>
            <a:r>
              <a:rPr lang="ar-SA" sz="2400" dirty="0" smtClean="0"/>
              <a:t> وجد ان كمية </a:t>
            </a:r>
            <a:r>
              <a:rPr lang="ar-SA" sz="2400" dirty="0" err="1" smtClean="0"/>
              <a:t>الاوكسين</a:t>
            </a:r>
            <a:r>
              <a:rPr lang="ar-SA" sz="2400" dirty="0" smtClean="0"/>
              <a:t> التي هبطت في النصف </a:t>
            </a:r>
            <a:r>
              <a:rPr lang="ar-SA" sz="2400" dirty="0" err="1" smtClean="0"/>
              <a:t>المضاء =35%</a:t>
            </a:r>
            <a:r>
              <a:rPr lang="ar-SA" sz="2400" dirty="0" smtClean="0"/>
              <a:t> </a:t>
            </a:r>
          </a:p>
          <a:p>
            <a:r>
              <a:rPr lang="ar-SA" sz="2400" dirty="0" smtClean="0"/>
              <a:t>والنصف المظلم </a:t>
            </a:r>
            <a:r>
              <a:rPr lang="ar-SA" sz="2400" dirty="0" err="1" smtClean="0"/>
              <a:t>65%.</a:t>
            </a:r>
            <a:endParaRPr lang="ar-SA" sz="2400" dirty="0" smtClean="0"/>
          </a:p>
          <a:p>
            <a:r>
              <a:rPr lang="ar-SA" sz="2400" dirty="0" err="1" smtClean="0"/>
              <a:t>واذا</a:t>
            </a:r>
            <a:r>
              <a:rPr lang="ar-SA" sz="2400" dirty="0" smtClean="0"/>
              <a:t> اجريت  نفس </a:t>
            </a:r>
            <a:r>
              <a:rPr lang="ar-SA" sz="2400" dirty="0" err="1" smtClean="0"/>
              <a:t>التجربه</a:t>
            </a:r>
            <a:r>
              <a:rPr lang="ar-SA" sz="2400" dirty="0" smtClean="0"/>
              <a:t> في </a:t>
            </a:r>
            <a:r>
              <a:rPr lang="ar-SA" sz="2400" dirty="0" err="1" smtClean="0"/>
              <a:t>الظلام </a:t>
            </a:r>
            <a:r>
              <a:rPr lang="ar-SA" sz="2400" dirty="0" smtClean="0"/>
              <a:t>، نجد ان كمية </a:t>
            </a:r>
            <a:r>
              <a:rPr lang="ar-SA" sz="2400" dirty="0" err="1" smtClean="0"/>
              <a:t>الاوكسين</a:t>
            </a:r>
            <a:r>
              <a:rPr lang="ar-SA" sz="2400" dirty="0" smtClean="0"/>
              <a:t> في القطعتين </a:t>
            </a:r>
            <a:r>
              <a:rPr lang="ar-SA" sz="2400" dirty="0" err="1" smtClean="0"/>
              <a:t>متساويه</a:t>
            </a:r>
            <a:r>
              <a:rPr lang="ar-SA" sz="2400" dirty="0" smtClean="0"/>
              <a:t> = </a:t>
            </a:r>
            <a:r>
              <a:rPr lang="ar-SA" sz="2400" dirty="0" err="1" smtClean="0"/>
              <a:t>50%</a:t>
            </a:r>
            <a:endParaRPr lang="ar-SA" sz="2400" dirty="0" smtClean="0"/>
          </a:p>
          <a:p>
            <a:r>
              <a:rPr lang="ar-SA" sz="2400" dirty="0" smtClean="0"/>
              <a:t>وقد دلت هذه </a:t>
            </a:r>
            <a:r>
              <a:rPr lang="ar-SA" sz="2400" dirty="0" err="1" smtClean="0"/>
              <a:t>التجربه</a:t>
            </a:r>
            <a:r>
              <a:rPr lang="ar-SA" sz="2400" dirty="0" smtClean="0"/>
              <a:t>  ان </a:t>
            </a:r>
            <a:r>
              <a:rPr lang="ar-SA" sz="2400" dirty="0" err="1" smtClean="0"/>
              <a:t>الاضاءه</a:t>
            </a:r>
            <a:r>
              <a:rPr lang="ar-SA" sz="2400" dirty="0" smtClean="0"/>
              <a:t> من جانب واحد تؤدي الى هجرة </a:t>
            </a:r>
            <a:r>
              <a:rPr lang="ar-SA" sz="2400" dirty="0" err="1" smtClean="0"/>
              <a:t>الاوكسينات</a:t>
            </a:r>
            <a:r>
              <a:rPr lang="ar-SA" sz="2400" dirty="0" smtClean="0"/>
              <a:t> من الجانب المضاء الى الجانب  المظلم  ونتيجة لذلك يزداد معدل نمو الجانب  المظلم عن معدل نمو الجانب المضاء  مما يؤدي الى </a:t>
            </a:r>
            <a:r>
              <a:rPr lang="ar-SA" sz="2400" dirty="0" err="1" smtClean="0"/>
              <a:t>الانتحاء .</a:t>
            </a:r>
            <a:endParaRPr lang="ar-SA" sz="2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resources.edb.gov.hk/biology/english/images/environment/coleoptile.jpg"/>
          <p:cNvPicPr>
            <a:picLocks noChangeAspect="1" noChangeArrowheads="1"/>
          </p:cNvPicPr>
          <p:nvPr/>
        </p:nvPicPr>
        <p:blipFill>
          <a:blip r:embed="rId2" cstate="print"/>
          <a:srcRect/>
          <a:stretch>
            <a:fillRect/>
          </a:stretch>
        </p:blipFill>
        <p:spPr bwMode="auto">
          <a:xfrm>
            <a:off x="323528" y="548680"/>
            <a:ext cx="8328270" cy="5832648"/>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lgfl.skoool.co.uk/uploadedImages/Coord10.14_phototropism.gif"/>
          <p:cNvPicPr>
            <a:picLocks noChangeAspect="1" noChangeArrowheads="1"/>
          </p:cNvPicPr>
          <p:nvPr/>
        </p:nvPicPr>
        <p:blipFill>
          <a:blip r:embed="rId2" cstate="print"/>
          <a:srcRect/>
          <a:stretch>
            <a:fillRect/>
          </a:stretch>
        </p:blipFill>
        <p:spPr bwMode="auto">
          <a:xfrm>
            <a:off x="323528" y="476672"/>
            <a:ext cx="8242300" cy="5616624"/>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solidFill>
                  <a:srgbClr val="00B050"/>
                </a:solidFill>
              </a:rPr>
              <a:t>2- نظرية  </a:t>
            </a:r>
            <a:r>
              <a:rPr lang="ar-SA" b="1" u="sng" dirty="0" err="1" smtClean="0">
                <a:solidFill>
                  <a:srgbClr val="00B050"/>
                </a:solidFill>
              </a:rPr>
              <a:t>الاكسده</a:t>
            </a:r>
            <a:r>
              <a:rPr lang="ar-SA" b="1" u="sng" dirty="0" smtClean="0">
                <a:solidFill>
                  <a:srgbClr val="00B050"/>
                </a:solidFill>
              </a:rPr>
              <a:t> </a:t>
            </a:r>
            <a:r>
              <a:rPr lang="ar-SA" b="1" u="sng" dirty="0" err="1" smtClean="0">
                <a:solidFill>
                  <a:srgbClr val="00B050"/>
                </a:solidFill>
              </a:rPr>
              <a:t>الضوئيه</a:t>
            </a:r>
            <a:r>
              <a:rPr lang="ar-SA" b="1" u="sng" dirty="0" smtClean="0">
                <a:solidFill>
                  <a:srgbClr val="00B050"/>
                </a:solidFill>
              </a:rPr>
              <a:t> </a:t>
            </a:r>
            <a:r>
              <a:rPr lang="ar-SA" b="1" u="sng" dirty="0" err="1" smtClean="0">
                <a:solidFill>
                  <a:srgbClr val="00B050"/>
                </a:solidFill>
              </a:rPr>
              <a:t>:</a:t>
            </a:r>
            <a:endParaRPr lang="ar-SA" b="1" u="sng" dirty="0">
              <a:solidFill>
                <a:srgbClr val="00B050"/>
              </a:solidFill>
            </a:endParaRPr>
          </a:p>
        </p:txBody>
      </p:sp>
      <p:sp>
        <p:nvSpPr>
          <p:cNvPr id="3" name="عنصر نائب للمحتوى 2"/>
          <p:cNvSpPr>
            <a:spLocks noGrp="1"/>
          </p:cNvSpPr>
          <p:nvPr>
            <p:ph sz="quarter" idx="1"/>
          </p:nvPr>
        </p:nvSpPr>
        <p:spPr/>
        <p:txBody>
          <a:bodyPr/>
          <a:lstStyle/>
          <a:p>
            <a:r>
              <a:rPr lang="ar-SA" dirty="0" smtClean="0"/>
              <a:t>ان الضوء يعمل على اتلاف  جزء من </a:t>
            </a:r>
            <a:r>
              <a:rPr lang="ar-SA" dirty="0" err="1" smtClean="0"/>
              <a:t>اوكسينات</a:t>
            </a:r>
            <a:r>
              <a:rPr lang="ar-SA" dirty="0" smtClean="0"/>
              <a:t> النمو في الجانب المضاء مما يسبب عن زيادة تركيز </a:t>
            </a:r>
            <a:r>
              <a:rPr lang="ar-SA" dirty="0" err="1" smtClean="0"/>
              <a:t>الاوكسينات</a:t>
            </a:r>
            <a:r>
              <a:rPr lang="ar-SA" dirty="0" smtClean="0"/>
              <a:t> في الجانب المظلم فيزداد معدل نمو هذا الجزء مما يؤدي للانتحاء </a:t>
            </a:r>
            <a:r>
              <a:rPr lang="ar-SA" dirty="0" err="1" smtClean="0"/>
              <a:t>الضوئي .</a:t>
            </a:r>
            <a:endParaRPr lang="ar-SA" dirty="0" smtClean="0"/>
          </a:p>
          <a:p>
            <a:r>
              <a:rPr lang="ar-SA" dirty="0" smtClean="0"/>
              <a:t>وجد </a:t>
            </a:r>
            <a:r>
              <a:rPr lang="ar-SA" dirty="0" err="1" smtClean="0"/>
              <a:t>العلما</a:t>
            </a:r>
            <a:r>
              <a:rPr lang="ar-SA" dirty="0" smtClean="0"/>
              <a:t> ء ان هناك </a:t>
            </a:r>
            <a:r>
              <a:rPr lang="ar-SA" dirty="0" err="1" smtClean="0"/>
              <a:t>صبغتان</a:t>
            </a:r>
            <a:r>
              <a:rPr lang="ar-SA" dirty="0" smtClean="0"/>
              <a:t> </a:t>
            </a:r>
            <a:r>
              <a:rPr lang="ar-SA" dirty="0" err="1" smtClean="0"/>
              <a:t>هما:</a:t>
            </a:r>
            <a:endParaRPr lang="ar-SA" dirty="0" smtClean="0"/>
          </a:p>
          <a:p>
            <a:pPr>
              <a:buNone/>
            </a:pPr>
            <a:r>
              <a:rPr lang="ar-SA" dirty="0" smtClean="0"/>
              <a:t>1- </a:t>
            </a:r>
            <a:r>
              <a:rPr lang="ar-SA" dirty="0" err="1" smtClean="0"/>
              <a:t>رايبوفلافين</a:t>
            </a:r>
            <a:r>
              <a:rPr lang="ar-SA" dirty="0" smtClean="0"/>
              <a:t> </a:t>
            </a:r>
            <a:r>
              <a:rPr lang="ar-SA" dirty="0" err="1" smtClean="0"/>
              <a:t>.</a:t>
            </a:r>
            <a:endParaRPr lang="ar-SA" dirty="0" smtClean="0"/>
          </a:p>
          <a:p>
            <a:pPr>
              <a:buNone/>
            </a:pPr>
            <a:r>
              <a:rPr lang="ar-SA" dirty="0" smtClean="0"/>
              <a:t>2- بيتا </a:t>
            </a:r>
            <a:r>
              <a:rPr lang="ar-SA" dirty="0" err="1" smtClean="0"/>
              <a:t>كاروتين</a:t>
            </a:r>
            <a:r>
              <a:rPr lang="ar-SA" dirty="0" smtClean="0"/>
              <a:t> </a:t>
            </a:r>
            <a:r>
              <a:rPr lang="ar-SA" dirty="0" err="1" smtClean="0"/>
              <a:t>.</a:t>
            </a:r>
            <a:endParaRPr lang="ar-SA" dirty="0" smtClean="0"/>
          </a:p>
          <a:p>
            <a:pPr>
              <a:buNone/>
            </a:pPr>
            <a:r>
              <a:rPr lang="ar-SA" dirty="0" smtClean="0"/>
              <a:t>وهذه </a:t>
            </a:r>
            <a:r>
              <a:rPr lang="ar-SA" dirty="0" err="1" smtClean="0"/>
              <a:t>الصبغات</a:t>
            </a:r>
            <a:r>
              <a:rPr lang="ar-SA" dirty="0" smtClean="0"/>
              <a:t> تتشابه في طيف امتصاص كل منها مع </a:t>
            </a:r>
            <a:r>
              <a:rPr lang="ar-SA" smtClean="0"/>
              <a:t>طيف اداء </a:t>
            </a:r>
            <a:r>
              <a:rPr lang="ar-SA" dirty="0" smtClean="0"/>
              <a:t>الانتحاء الضوئي  مما يرجح قيام احد </a:t>
            </a:r>
            <a:r>
              <a:rPr lang="ar-SA" dirty="0" err="1" smtClean="0"/>
              <a:t>الصبغتين</a:t>
            </a:r>
            <a:r>
              <a:rPr lang="ar-SA" dirty="0" smtClean="0"/>
              <a:t> بدور </a:t>
            </a:r>
            <a:r>
              <a:rPr lang="ar-SA" dirty="0" err="1" smtClean="0"/>
              <a:t>الامتصاص </a:t>
            </a:r>
            <a:r>
              <a:rPr lang="ar-SA" dirty="0" smtClean="0"/>
              <a:t>، ومعنى ذلك ان هذه </a:t>
            </a:r>
            <a:r>
              <a:rPr lang="ar-SA" dirty="0" err="1" smtClean="0"/>
              <a:t>الصبغات</a:t>
            </a:r>
            <a:r>
              <a:rPr lang="ar-SA" dirty="0" smtClean="0"/>
              <a:t> هي المسئوله عن امتصاص بعض الموجات </a:t>
            </a:r>
            <a:r>
              <a:rPr lang="ar-SA" dirty="0" err="1" smtClean="0"/>
              <a:t>الضوئيه</a:t>
            </a:r>
            <a:r>
              <a:rPr lang="ar-SA" dirty="0" smtClean="0"/>
              <a:t> التي يتسبب عنها اتلاف او اكسدة جانب من </a:t>
            </a:r>
            <a:r>
              <a:rPr lang="ar-SA" dirty="0" err="1" smtClean="0"/>
              <a:t>اوكسينات</a:t>
            </a:r>
            <a:r>
              <a:rPr lang="ar-SA" dirty="0" smtClean="0"/>
              <a:t> النمو في الجانب </a:t>
            </a:r>
            <a:r>
              <a:rPr lang="ar-SA" dirty="0" err="1" smtClean="0"/>
              <a:t>المضاء .</a:t>
            </a:r>
            <a:endParaRPr lang="ar-SA" dirty="0" smtClean="0"/>
          </a:p>
          <a:p>
            <a:pPr>
              <a:buNone/>
            </a:pPr>
            <a:endParaRPr lang="ar-SA" dirty="0" smtClean="0"/>
          </a:p>
          <a:p>
            <a:endParaRPr lang="ar-SA"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solidFill>
                  <a:srgbClr val="00B050"/>
                </a:solidFill>
              </a:rPr>
              <a:t>نظرية تكوين مواد </a:t>
            </a:r>
            <a:r>
              <a:rPr lang="ar-SA" b="1" u="sng" dirty="0" err="1" smtClean="0">
                <a:solidFill>
                  <a:srgbClr val="00B050"/>
                </a:solidFill>
              </a:rPr>
              <a:t>مثبطه:</a:t>
            </a:r>
            <a:endParaRPr lang="ar-SA" b="1" u="sng" dirty="0">
              <a:solidFill>
                <a:srgbClr val="00B050"/>
              </a:solidFill>
            </a:endParaRPr>
          </a:p>
        </p:txBody>
      </p:sp>
      <p:sp>
        <p:nvSpPr>
          <p:cNvPr id="3" name="عنصر نائب للمحتوى 2"/>
          <p:cNvSpPr>
            <a:spLocks noGrp="1"/>
          </p:cNvSpPr>
          <p:nvPr>
            <p:ph sz="quarter" idx="1"/>
          </p:nvPr>
        </p:nvSpPr>
        <p:spPr/>
        <p:txBody>
          <a:bodyPr/>
          <a:lstStyle/>
          <a:p>
            <a:r>
              <a:rPr lang="ar-SA" dirty="0" smtClean="0"/>
              <a:t>يقترح بعض العلماء ان الضوء يعمل على تحويل  بعض </a:t>
            </a:r>
            <a:r>
              <a:rPr lang="ar-SA" dirty="0" err="1" smtClean="0"/>
              <a:t>اوكسينات</a:t>
            </a:r>
            <a:r>
              <a:rPr lang="ar-SA" dirty="0" smtClean="0"/>
              <a:t> النمو في المناطق </a:t>
            </a:r>
            <a:r>
              <a:rPr lang="ar-SA" dirty="0" err="1" smtClean="0"/>
              <a:t>الناميه</a:t>
            </a:r>
            <a:r>
              <a:rPr lang="ar-SA" dirty="0" smtClean="0"/>
              <a:t> الى ماده مثبطه للنمو وذلك </a:t>
            </a:r>
            <a:r>
              <a:rPr lang="ar-SA" dirty="0" err="1" smtClean="0"/>
              <a:t>باعادة</a:t>
            </a:r>
            <a:r>
              <a:rPr lang="ar-SA" dirty="0" smtClean="0"/>
              <a:t> ترتيب </a:t>
            </a:r>
            <a:r>
              <a:rPr lang="ar-SA" dirty="0" err="1" smtClean="0"/>
              <a:t>ذراتها</a:t>
            </a:r>
            <a:r>
              <a:rPr lang="ar-SA" dirty="0" smtClean="0"/>
              <a:t> </a:t>
            </a:r>
            <a:r>
              <a:rPr lang="ar-SA" dirty="0" err="1" smtClean="0"/>
              <a:t>الداخليه .</a:t>
            </a:r>
            <a:r>
              <a:rPr lang="ar-SA" dirty="0" smtClean="0"/>
              <a:t> ومما يؤيد هذا الرأي ان مادة </a:t>
            </a:r>
            <a:r>
              <a:rPr lang="en-US" dirty="0" err="1" smtClean="0"/>
              <a:t>Auxin</a:t>
            </a:r>
            <a:r>
              <a:rPr lang="en-US" dirty="0" smtClean="0"/>
              <a:t>  A  </a:t>
            </a:r>
            <a:r>
              <a:rPr lang="en-US" dirty="0" err="1" smtClean="0"/>
              <a:t>Lactone</a:t>
            </a:r>
            <a:r>
              <a:rPr lang="ar-SA" dirty="0" smtClean="0"/>
              <a:t>وهي  مادة منشطه للنمو قد تتحول في الضوء الى مادة </a:t>
            </a:r>
            <a:r>
              <a:rPr lang="en-US" dirty="0" err="1" smtClean="0"/>
              <a:t>Lumiaxone</a:t>
            </a:r>
            <a:r>
              <a:rPr lang="en-US" dirty="0" smtClean="0"/>
              <a:t>	</a:t>
            </a:r>
            <a:r>
              <a:rPr lang="ar-SA" dirty="0" smtClean="0"/>
              <a:t>وهي مادة مثبطه </a:t>
            </a:r>
            <a:r>
              <a:rPr lang="ar-SA" dirty="0" err="1" smtClean="0"/>
              <a:t>للنمو .</a:t>
            </a:r>
            <a:endParaRPr lang="en-US" dirty="0" smtClean="0"/>
          </a:p>
          <a:p>
            <a:r>
              <a:rPr lang="en-US" dirty="0" smtClean="0"/>
              <a:t>	</a:t>
            </a:r>
            <a:endParaRPr lang="ar-SA" dirty="0" smtClean="0"/>
          </a:p>
          <a:p>
            <a:pPr>
              <a:buNone/>
            </a:pPr>
            <a:r>
              <a:rPr lang="en-US" dirty="0" err="1" smtClean="0"/>
              <a:t>Lumiaxone</a:t>
            </a:r>
            <a:endParaRPr lang="ar-SA" dirty="0" smtClean="0"/>
          </a:p>
          <a:p>
            <a:pPr algn="l">
              <a:buNone/>
            </a:pPr>
            <a:r>
              <a:rPr lang="en-US" dirty="0" err="1" smtClean="0"/>
              <a:t>Auxin</a:t>
            </a:r>
            <a:r>
              <a:rPr lang="en-US" dirty="0" smtClean="0"/>
              <a:t>  A  </a:t>
            </a:r>
            <a:r>
              <a:rPr lang="en-US" dirty="0" err="1" smtClean="0"/>
              <a:t>Lactone</a:t>
            </a:r>
            <a:endParaRPr lang="ar-SA" dirty="0"/>
          </a:p>
        </p:txBody>
      </p:sp>
      <p:sp>
        <p:nvSpPr>
          <p:cNvPr id="4" name="سهم إلى اليمين 3"/>
          <p:cNvSpPr/>
          <p:nvPr/>
        </p:nvSpPr>
        <p:spPr>
          <a:xfrm>
            <a:off x="3491880" y="4005064"/>
            <a:ext cx="23762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304800"/>
            <a:ext cx="8382000" cy="5821363"/>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800" b="1" i="0" u="sng" strike="noStrike" kern="1200" cap="none" spc="0" normalizeH="0" baseline="0" noProof="0" dirty="0" smtClean="0">
                <a:ln>
                  <a:noFill/>
                </a:ln>
                <a:solidFill>
                  <a:srgbClr val="FF0000"/>
                </a:solidFill>
                <a:effectLst/>
                <a:uLnTx/>
                <a:uFillTx/>
                <a:latin typeface="+mn-lt"/>
                <a:ea typeface="+mn-ea"/>
                <a:cs typeface="+mn-cs"/>
              </a:rPr>
              <a:t>الانتحاء الارضي </a:t>
            </a:r>
            <a:r>
              <a:rPr kumimoji="0" lang="en-US" sz="2800" b="1" i="0" u="sng" strike="noStrike" kern="1200" cap="none" spc="0" normalizeH="0" baseline="0" noProof="0" dirty="0" smtClean="0">
                <a:ln>
                  <a:noFill/>
                </a:ln>
                <a:solidFill>
                  <a:srgbClr val="FF0000"/>
                </a:solidFill>
                <a:effectLst/>
                <a:uLnTx/>
                <a:uFillTx/>
                <a:latin typeface="+mn-lt"/>
                <a:ea typeface="+mn-ea"/>
                <a:cs typeface="+mn-cs"/>
              </a:rPr>
              <a:t>Geotropism</a:t>
            </a:r>
            <a:endParaRPr kumimoji="0" lang="ar-SA" sz="2800" b="1" i="0" u="sng" strike="noStrike" kern="1200" cap="none" spc="0" normalizeH="0" baseline="0" noProof="0" dirty="0" smtClean="0">
              <a:ln>
                <a:noFill/>
              </a:ln>
              <a:solidFill>
                <a:srgbClr val="FF0000"/>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في الظروف الطبيعية تنمو الجذور الابتدائية في اتجاه تأثير الجاذبية الارضية وتنمو السيقان في اتجاه عكسي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لذلك.</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فاذا</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حرك النبات عن وضعه الطبيعي ووضع افقيا تحركت قمة الساق الى اعلى وتحركت قمة الجذر الى اسفل ليأخذ كل عضو اتجاهه الطبيعي الاصلي وتسمى </a:t>
            </a:r>
            <a:r>
              <a:rPr kumimoji="0" lang="ar-SA" sz="2400" b="1" i="0" u="none" strike="noStrike" kern="1200" cap="none" spc="0" normalizeH="0" baseline="0" noProof="0" dirty="0" smtClean="0">
                <a:ln>
                  <a:noFill/>
                </a:ln>
                <a:solidFill>
                  <a:srgbClr val="00B050"/>
                </a:solidFill>
                <a:effectLst/>
                <a:uLnTx/>
                <a:uFillTx/>
                <a:latin typeface="+mn-lt"/>
                <a:ea typeface="+mn-ea"/>
                <a:cs typeface="+mn-cs"/>
              </a:rPr>
              <a:t>حركة الساق انتحاء ارضي سالب وحركة الجذر انتحاء ارضي موجب</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الجذور والسيقان الابتدائية تكون موجبة وسالبة للجاذبية الأرضية على التوالي اما الجذور والسيقان الثانوية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فانها</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غريبة او شاذة في انتحائها الارضي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Plagiogeotropic</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حيث انها تنمو الى وضع يعمل زاوية منفرجة مع الجاذبية الارضية،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والريزومات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يمكن ان يطلق عليها محايدة للانتحاء الارضي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diageortropic</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لانها</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تنمو افقيا.</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381000"/>
            <a:ext cx="8305800" cy="5745163"/>
          </a:xfrm>
          <a:prstGeom prst="rect">
            <a:avLst/>
          </a:prstGeom>
        </p:spPr>
        <p:txBody>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smtClean="0">
                <a:ln>
                  <a:noFill/>
                </a:ln>
                <a:solidFill>
                  <a:srgbClr val="FF0000"/>
                </a:solidFill>
                <a:effectLst/>
                <a:uLnTx/>
                <a:uFillTx/>
                <a:latin typeface="+mn-lt"/>
                <a:ea typeface="+mn-ea"/>
                <a:cs typeface="+mn-cs"/>
              </a:rPr>
              <a:t>والريزومة</a:t>
            </a:r>
            <a:r>
              <a:rPr kumimoji="0" lang="ar-SA" sz="2400" b="0" i="0" u="none" strike="noStrike" kern="1200" cap="none" spc="0" normalizeH="0" baseline="0" noProof="0" smtClean="0">
                <a:ln>
                  <a:noFill/>
                </a:ln>
                <a:solidFill>
                  <a:schemeClr val="tx1"/>
                </a:solidFill>
                <a:effectLst/>
                <a:uLnTx/>
                <a:uFillTx/>
                <a:latin typeface="+mn-lt"/>
                <a:ea typeface="+mn-ea"/>
                <a:cs typeface="+mn-cs"/>
              </a:rPr>
              <a:t> هي ساق تمتد أفقياً تحت سطح الأرض وتتفرع في كل إتجاه، وتنقسم إلى عقد وسلاميات وتحمل عند العقد جذوراً عرضية ليفية، كما تحمل أوراقاً حرشفية تغطي الساق وفي آباط هذه الأوراق توجد البراعم.</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3" name="Picture 2" descr="http://3.bp.blogspot.com/_bZJuPzBdvU4/TIj5i7rlL5I/AAAAAAAAAHU/dY57Mmmy36Q/s1600/rhizome.png"/>
          <p:cNvPicPr>
            <a:picLocks noChangeAspect="1" noChangeArrowheads="1"/>
          </p:cNvPicPr>
          <p:nvPr/>
        </p:nvPicPr>
        <p:blipFill>
          <a:blip r:embed="rId2" cstate="print"/>
          <a:srcRect/>
          <a:stretch>
            <a:fillRect/>
          </a:stretch>
        </p:blipFill>
        <p:spPr bwMode="auto">
          <a:xfrm>
            <a:off x="179512" y="1124744"/>
            <a:ext cx="2987824" cy="2951029"/>
          </a:xfrm>
          <a:prstGeom prst="rect">
            <a:avLst/>
          </a:prstGeom>
          <a:noFill/>
        </p:spPr>
      </p:pic>
      <p:pic>
        <p:nvPicPr>
          <p:cNvPr id="4" name="Picture 6" descr="http://www.life.illinois.edu/help/digitalflowers/picts/Iridaceae/04-Iris%20rhizome.jpg"/>
          <p:cNvPicPr>
            <a:picLocks noChangeAspect="1" noChangeArrowheads="1"/>
          </p:cNvPicPr>
          <p:nvPr/>
        </p:nvPicPr>
        <p:blipFill>
          <a:blip r:embed="rId3" cstate="print"/>
          <a:srcRect/>
          <a:stretch>
            <a:fillRect/>
          </a:stretch>
        </p:blipFill>
        <p:spPr bwMode="auto">
          <a:xfrm>
            <a:off x="4860032" y="2564904"/>
            <a:ext cx="3282174" cy="3153293"/>
          </a:xfrm>
          <a:prstGeom prst="rect">
            <a:avLst/>
          </a:prstGeom>
          <a:noFill/>
        </p:spPr>
      </p:pic>
      <p:pic>
        <p:nvPicPr>
          <p:cNvPr id="5" name="Picture 4" descr="http://www.meleigi.com/3/corn/3.files/image007.jpg"/>
          <p:cNvPicPr>
            <a:picLocks noChangeAspect="1" noChangeArrowheads="1"/>
          </p:cNvPicPr>
          <p:nvPr/>
        </p:nvPicPr>
        <p:blipFill>
          <a:blip r:embed="rId4" cstate="print"/>
          <a:srcRect/>
          <a:stretch>
            <a:fillRect/>
          </a:stretch>
        </p:blipFill>
        <p:spPr bwMode="auto">
          <a:xfrm>
            <a:off x="611560" y="4077072"/>
            <a:ext cx="3672408" cy="2095128"/>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txBox="1">
            <a:spLocks noGrp="1"/>
          </p:cNvSpPr>
          <p:nvPr>
            <p:ph type="title"/>
          </p:nvPr>
        </p:nvSpPr>
        <p:spPr>
          <a:xfrm>
            <a:off x="1187624" y="332656"/>
            <a:ext cx="6005169" cy="523220"/>
          </a:xfrm>
          <a:prstGeom prst="rect">
            <a:avLst/>
          </a:prstGeom>
          <a:noFill/>
        </p:spPr>
        <p:txBody>
          <a:bodyPr wrap="none" rtlCol="1">
            <a:spAutoFit/>
          </a:bodyPr>
          <a:lstStyle/>
          <a:p>
            <a:pPr algn="ctr"/>
            <a:r>
              <a:rPr lang="ar-SA" sz="2800" b="1" u="sng" dirty="0" smtClean="0">
                <a:solidFill>
                  <a:srgbClr val="C00000"/>
                </a:solidFill>
              </a:rPr>
              <a:t>دور </a:t>
            </a:r>
            <a:r>
              <a:rPr lang="ar-SA" sz="2800" b="1" u="sng" dirty="0" err="1" smtClean="0">
                <a:solidFill>
                  <a:srgbClr val="C00000"/>
                </a:solidFill>
              </a:rPr>
              <a:t>هرمونات</a:t>
            </a:r>
            <a:r>
              <a:rPr lang="ar-SA" sz="2800" b="1" u="sng" dirty="0" smtClean="0">
                <a:solidFill>
                  <a:srgbClr val="C00000"/>
                </a:solidFill>
              </a:rPr>
              <a:t> النمو  في المراحل  النباتيه </a:t>
            </a:r>
            <a:r>
              <a:rPr lang="ar-SA" sz="2800" b="1" u="sng" dirty="0" err="1" smtClean="0">
                <a:solidFill>
                  <a:srgbClr val="C00000"/>
                </a:solidFill>
              </a:rPr>
              <a:t>المختلفه</a:t>
            </a:r>
            <a:r>
              <a:rPr lang="ar-SA" sz="2800" b="1" u="sng" dirty="0" smtClean="0">
                <a:solidFill>
                  <a:srgbClr val="C00000"/>
                </a:solidFill>
              </a:rPr>
              <a:t> </a:t>
            </a:r>
            <a:endParaRPr lang="ar-SA" sz="2800" b="1" u="sng" dirty="0">
              <a:solidFill>
                <a:srgbClr val="C00000"/>
              </a:solidFill>
            </a:endParaRPr>
          </a:p>
        </p:txBody>
      </p:sp>
      <p:graphicFrame>
        <p:nvGraphicFramePr>
          <p:cNvPr id="6" name="جدول 5"/>
          <p:cNvGraphicFramePr>
            <a:graphicFrameLocks noGrp="1"/>
          </p:cNvGraphicFramePr>
          <p:nvPr/>
        </p:nvGraphicFramePr>
        <p:xfrm>
          <a:off x="395536" y="980728"/>
          <a:ext cx="7992892" cy="5334000"/>
        </p:xfrm>
        <a:graphic>
          <a:graphicData uri="http://schemas.openxmlformats.org/drawingml/2006/table">
            <a:tbl>
              <a:tblPr rtl="1" firstRow="1" bandRow="1">
                <a:tableStyleId>{5C22544A-7EE6-4342-B048-85BDC9FD1C3A}</a:tableStyleId>
              </a:tblPr>
              <a:tblGrid>
                <a:gridCol w="1972957">
                  <a:extLst>
                    <a:ext uri="{9D8B030D-6E8A-4147-A177-3AD203B41FA5}">
                      <a16:colId xmlns:a16="http://schemas.microsoft.com/office/drawing/2014/main" val="20000"/>
                    </a:ext>
                  </a:extLst>
                </a:gridCol>
                <a:gridCol w="1203987">
                  <a:extLst>
                    <a:ext uri="{9D8B030D-6E8A-4147-A177-3AD203B41FA5}">
                      <a16:colId xmlns:a16="http://schemas.microsoft.com/office/drawing/2014/main" val="20001"/>
                    </a:ext>
                  </a:extLst>
                </a:gridCol>
                <a:gridCol w="1203987">
                  <a:extLst>
                    <a:ext uri="{9D8B030D-6E8A-4147-A177-3AD203B41FA5}">
                      <a16:colId xmlns:a16="http://schemas.microsoft.com/office/drawing/2014/main" val="20002"/>
                    </a:ext>
                  </a:extLst>
                </a:gridCol>
                <a:gridCol w="1203987">
                  <a:extLst>
                    <a:ext uri="{9D8B030D-6E8A-4147-A177-3AD203B41FA5}">
                      <a16:colId xmlns:a16="http://schemas.microsoft.com/office/drawing/2014/main" val="20003"/>
                    </a:ext>
                  </a:extLst>
                </a:gridCol>
                <a:gridCol w="1203987">
                  <a:extLst>
                    <a:ext uri="{9D8B030D-6E8A-4147-A177-3AD203B41FA5}">
                      <a16:colId xmlns:a16="http://schemas.microsoft.com/office/drawing/2014/main" val="20004"/>
                    </a:ext>
                  </a:extLst>
                </a:gridCol>
                <a:gridCol w="1203987">
                  <a:extLst>
                    <a:ext uri="{9D8B030D-6E8A-4147-A177-3AD203B41FA5}">
                      <a16:colId xmlns:a16="http://schemas.microsoft.com/office/drawing/2014/main" val="20005"/>
                    </a:ext>
                  </a:extLst>
                </a:gridCol>
              </a:tblGrid>
              <a:tr h="509558">
                <a:tc>
                  <a:txBody>
                    <a:bodyPr/>
                    <a:lstStyle/>
                    <a:p>
                      <a:pPr rtl="1"/>
                      <a:r>
                        <a:rPr lang="ar-SA" sz="2000" b="1" dirty="0" smtClean="0">
                          <a:solidFill>
                            <a:schemeClr val="tx1"/>
                          </a:solidFill>
                        </a:rPr>
                        <a:t>المراحل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chemeClr val="tx1"/>
                          </a:solidFill>
                        </a:rPr>
                        <a:t>الاوكسين</a:t>
                      </a:r>
                      <a:r>
                        <a:rPr lang="ar-SA" sz="2000" b="1" dirty="0" smtClean="0">
                          <a:solidFill>
                            <a:schemeClr val="tx1"/>
                          </a:solidFill>
                        </a:rPr>
                        <a:t> </a:t>
                      </a:r>
                      <a:endParaRPr lang="ar-SA"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chemeClr val="tx1"/>
                          </a:solidFill>
                        </a:rPr>
                        <a:t>الجبرلين</a:t>
                      </a:r>
                      <a:r>
                        <a:rPr lang="ar-SA" sz="2000" b="1" dirty="0" smtClean="0">
                          <a:solidFill>
                            <a:schemeClr val="tx1"/>
                          </a:solidFill>
                        </a:rPr>
                        <a:t> </a:t>
                      </a:r>
                      <a:endParaRPr lang="ar-SA"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chemeClr val="tx1"/>
                          </a:solidFill>
                        </a:rPr>
                        <a:t>السيتوكاينين</a:t>
                      </a:r>
                      <a:endParaRPr lang="ar-SA"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chemeClr val="tx1"/>
                          </a:solidFill>
                        </a:rPr>
                        <a:t>الابسيسك</a:t>
                      </a:r>
                      <a:r>
                        <a:rPr lang="ar-SA" sz="2000" b="1" dirty="0" smtClean="0">
                          <a:solidFill>
                            <a:schemeClr val="tx1"/>
                          </a:solidFill>
                        </a:rPr>
                        <a:t> اسد</a:t>
                      </a:r>
                      <a:endParaRPr lang="ar-SA"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chemeClr val="tx1"/>
                          </a:solidFill>
                        </a:rPr>
                        <a:t>الاثيلين</a:t>
                      </a:r>
                      <a:r>
                        <a:rPr lang="ar-SA" sz="2000" b="1" dirty="0" smtClean="0">
                          <a:solidFill>
                            <a:schemeClr val="tx1"/>
                          </a:solidFill>
                        </a:rPr>
                        <a:t> </a:t>
                      </a:r>
                      <a:endParaRPr lang="ar-SA" sz="2000" b="1"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6630">
                <a:tc>
                  <a:txBody>
                    <a:bodyPr/>
                    <a:lstStyle/>
                    <a:p>
                      <a:pPr rtl="1"/>
                      <a:endParaRPr lang="ar-SA" sz="2000" b="1" dirty="0">
                        <a:solidFill>
                          <a:srgbClr val="FFFF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1"/>
                      <a:r>
                        <a:rPr lang="ar-SA" sz="2800" b="1" dirty="0" smtClean="0">
                          <a:solidFill>
                            <a:schemeClr val="tx1"/>
                          </a:solidFill>
                        </a:rPr>
                        <a:t>منشطات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tc hMerge="1">
                  <a:txBody>
                    <a:bodyPr/>
                    <a:lstStyle/>
                    <a:p>
                      <a:pPr rtl="1"/>
                      <a:endParaRPr lang="ar-SA" sz="2000" b="1" dirty="0">
                        <a:solidFill>
                          <a:srgbClr val="FFFF00"/>
                        </a:solidFill>
                      </a:endParaRPr>
                    </a:p>
                  </a:txBody>
                  <a:tcPr/>
                </a:tc>
                <a:tc gridSpan="2">
                  <a:txBody>
                    <a:bodyPr/>
                    <a:lstStyle/>
                    <a:p>
                      <a:pPr algn="ctr" rtl="1"/>
                      <a:r>
                        <a:rPr lang="ar-SA" sz="2800" b="1" dirty="0" smtClean="0">
                          <a:solidFill>
                            <a:schemeClr val="tx1"/>
                          </a:solidFill>
                        </a:rPr>
                        <a:t>مثبطات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extLst>
                  <a:ext uri="{0D108BD9-81ED-4DB2-BD59-A6C34878D82A}">
                    <a16:rowId xmlns:a16="http://schemas.microsoft.com/office/drawing/2014/main" val="10001"/>
                  </a:ext>
                </a:extLst>
              </a:tr>
              <a:tr h="332320">
                <a:tc>
                  <a:txBody>
                    <a:bodyPr/>
                    <a:lstStyle/>
                    <a:p>
                      <a:pPr rtl="1"/>
                      <a:r>
                        <a:rPr lang="ar-SA" sz="2000" b="1" dirty="0" smtClean="0">
                          <a:solidFill>
                            <a:schemeClr val="tx1"/>
                          </a:solidFill>
                        </a:rPr>
                        <a:t>الانقسام الخلوي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32320">
                <a:tc>
                  <a:txBody>
                    <a:bodyPr/>
                    <a:lstStyle/>
                    <a:p>
                      <a:pPr rtl="1"/>
                      <a:r>
                        <a:rPr lang="ar-SA" sz="2000" b="1" dirty="0" smtClean="0">
                          <a:solidFill>
                            <a:schemeClr val="tx1"/>
                          </a:solidFill>
                        </a:rPr>
                        <a:t>زيادة</a:t>
                      </a:r>
                      <a:r>
                        <a:rPr lang="ar-SA" sz="2000" b="1" baseline="0" dirty="0" smtClean="0">
                          <a:solidFill>
                            <a:schemeClr val="tx1"/>
                          </a:solidFill>
                        </a:rPr>
                        <a:t> حجم الخليه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32320">
                <a:tc>
                  <a:txBody>
                    <a:bodyPr/>
                    <a:lstStyle/>
                    <a:p>
                      <a:pPr rtl="1"/>
                      <a:r>
                        <a:rPr lang="ar-SA" sz="2000" b="1" dirty="0" smtClean="0">
                          <a:solidFill>
                            <a:schemeClr val="tx1"/>
                          </a:solidFill>
                        </a:rPr>
                        <a:t>التميز</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32320">
                <a:tc>
                  <a:txBody>
                    <a:bodyPr/>
                    <a:lstStyle/>
                    <a:p>
                      <a:pPr rtl="1"/>
                      <a:r>
                        <a:rPr lang="ar-SA" sz="2000" b="1" dirty="0" smtClean="0">
                          <a:solidFill>
                            <a:schemeClr val="tx1"/>
                          </a:solidFill>
                        </a:rPr>
                        <a:t>الازهار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332320">
                <a:tc>
                  <a:txBody>
                    <a:bodyPr/>
                    <a:lstStyle/>
                    <a:p>
                      <a:pPr rtl="1"/>
                      <a:r>
                        <a:rPr lang="ar-SA" sz="2000" b="1" dirty="0" smtClean="0">
                          <a:solidFill>
                            <a:schemeClr val="tx1"/>
                          </a:solidFill>
                        </a:rPr>
                        <a:t>الاثمار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332320">
                <a:tc>
                  <a:txBody>
                    <a:bodyPr/>
                    <a:lstStyle/>
                    <a:p>
                      <a:pPr rtl="1"/>
                      <a:r>
                        <a:rPr lang="ar-SA" sz="2000" b="1" dirty="0" smtClean="0">
                          <a:solidFill>
                            <a:schemeClr val="tx1"/>
                          </a:solidFill>
                        </a:rPr>
                        <a:t>تكوين البذور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32320">
                <a:tc>
                  <a:txBody>
                    <a:bodyPr/>
                    <a:lstStyle/>
                    <a:p>
                      <a:pPr rtl="1"/>
                      <a:r>
                        <a:rPr lang="ar-SA" sz="2000" b="1" dirty="0" smtClean="0">
                          <a:solidFill>
                            <a:schemeClr val="tx1"/>
                          </a:solidFill>
                        </a:rPr>
                        <a:t>كمون البذور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332320">
                <a:tc>
                  <a:txBody>
                    <a:bodyPr/>
                    <a:lstStyle/>
                    <a:p>
                      <a:pPr rtl="1"/>
                      <a:r>
                        <a:rPr lang="ar-SA" sz="2000" b="1" dirty="0" err="1" smtClean="0">
                          <a:solidFill>
                            <a:schemeClr val="tx1"/>
                          </a:solidFill>
                        </a:rPr>
                        <a:t>الشيخوخه</a:t>
                      </a:r>
                      <a:r>
                        <a:rPr lang="ar-SA" sz="2000" b="1" dirty="0" smtClean="0">
                          <a:solidFill>
                            <a:schemeClr val="tx1"/>
                          </a:solidFill>
                        </a:rPr>
                        <a:t>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32320">
                <a:tc>
                  <a:txBody>
                    <a:bodyPr/>
                    <a:lstStyle/>
                    <a:p>
                      <a:pPr rtl="1"/>
                      <a:r>
                        <a:rPr lang="ar-SA" sz="2000" b="1" dirty="0" smtClean="0">
                          <a:solidFill>
                            <a:schemeClr val="tx1"/>
                          </a:solidFill>
                        </a:rPr>
                        <a:t>التساقط </a:t>
                      </a:r>
                      <a:endParaRPr lang="ar-SA" sz="2000" b="1"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381000"/>
            <a:ext cx="8229600" cy="5745163"/>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ان الاختلاف في معدل النمو الناتج عن وضع الساق او الجذر في وضع افقي راجع الى </a:t>
            </a:r>
            <a:r>
              <a:rPr kumimoji="0" lang="ar-SA" sz="2400" b="1" i="0" u="none" strike="noStrike" kern="1200" cap="none" spc="0" normalizeH="0" baseline="0" noProof="0" smtClean="0">
                <a:ln>
                  <a:noFill/>
                </a:ln>
                <a:solidFill>
                  <a:schemeClr val="tx1"/>
                </a:solidFill>
                <a:effectLst/>
                <a:uLnTx/>
                <a:uFillTx/>
                <a:latin typeface="+mn-lt"/>
                <a:ea typeface="+mn-ea"/>
                <a:cs typeface="+mn-cs"/>
              </a:rPr>
              <a:t>تراكم الأوكسين </a:t>
            </a:r>
            <a:r>
              <a:rPr kumimoji="0" lang="ar-SA" sz="2400" b="0" i="0" u="none" strike="noStrike" kern="1200" cap="none" spc="0" normalizeH="0" baseline="0" noProof="0" smtClean="0">
                <a:ln>
                  <a:noFill/>
                </a:ln>
                <a:solidFill>
                  <a:schemeClr val="tx1"/>
                </a:solidFill>
                <a:effectLst/>
                <a:uLnTx/>
                <a:uFillTx/>
                <a:latin typeface="+mn-lt"/>
                <a:ea typeface="+mn-ea"/>
                <a:cs typeface="+mn-cs"/>
              </a:rPr>
              <a:t>على السطح السفلي للساق الموضوعة افقيا مما يسرع من النمو على هذا الجانب السفلي وينتج عن ذلك انحناء الساق الى اعلى (انحناء ارضي سالب).</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وعلى العكس فان الجذر الموضوع أفقيا يظهر انتحاءا موجبا للجاذبية الارضية عندما </a:t>
            </a:r>
            <a:r>
              <a:rPr kumimoji="0" lang="ar-SA" sz="2400" b="1" i="0" u="none" strike="noStrike" kern="1200" cap="none" spc="0" normalizeH="0" baseline="0" noProof="0" smtClean="0">
                <a:ln>
                  <a:noFill/>
                </a:ln>
                <a:solidFill>
                  <a:schemeClr val="tx1"/>
                </a:solidFill>
                <a:effectLst/>
                <a:uLnTx/>
                <a:uFillTx/>
                <a:latin typeface="+mn-lt"/>
                <a:ea typeface="+mn-ea"/>
                <a:cs typeface="+mn-cs"/>
              </a:rPr>
              <a:t>يتركز الأوكسين </a:t>
            </a:r>
            <a:r>
              <a:rPr kumimoji="0" lang="ar-SA" sz="2400" b="0" i="0" u="none" strike="noStrike" kern="1200" cap="none" spc="0" normalizeH="0" baseline="0" noProof="0" smtClean="0">
                <a:ln>
                  <a:noFill/>
                </a:ln>
                <a:solidFill>
                  <a:schemeClr val="tx1"/>
                </a:solidFill>
                <a:effectLst/>
                <a:uLnTx/>
                <a:uFillTx/>
                <a:latin typeface="+mn-lt"/>
                <a:ea typeface="+mn-ea"/>
                <a:cs typeface="+mn-cs"/>
              </a:rPr>
              <a:t>على الجانب السفلي للجذر.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وتبعا </a:t>
            </a:r>
            <a:r>
              <a:rPr kumimoji="0" lang="ar-SA" sz="2400" b="1" i="0" u="none" strike="noStrike" kern="1200" cap="none" spc="0" normalizeH="0" baseline="0" noProof="0" smtClean="0">
                <a:ln>
                  <a:noFill/>
                </a:ln>
                <a:solidFill>
                  <a:schemeClr val="tx1"/>
                </a:solidFill>
                <a:effectLst/>
                <a:uLnTx/>
                <a:uFillTx/>
                <a:latin typeface="+mn-lt"/>
                <a:ea typeface="+mn-ea"/>
                <a:cs typeface="+mn-cs"/>
              </a:rPr>
              <a:t>لنظرية كولودني ونت </a:t>
            </a:r>
            <a:r>
              <a:rPr kumimoji="0" lang="ar-SA" sz="2400" b="0" i="0" u="none" strike="noStrike" kern="1200" cap="none" spc="0" normalizeH="0" baseline="0" noProof="0" smtClean="0">
                <a:ln>
                  <a:noFill/>
                </a:ln>
                <a:solidFill>
                  <a:schemeClr val="tx1"/>
                </a:solidFill>
                <a:effectLst/>
                <a:uLnTx/>
                <a:uFillTx/>
                <a:latin typeface="+mn-lt"/>
                <a:ea typeface="+mn-ea"/>
                <a:cs typeface="+mn-cs"/>
              </a:rPr>
              <a:t>فان الجذور تكون اكثر حساسية للأوكسين وان </a:t>
            </a:r>
            <a:r>
              <a:rPr kumimoji="0" lang="ar-SA" sz="2400" b="0" i="0" u="none" strike="noStrike" kern="1200" cap="none" spc="0" normalizeH="0" baseline="0" noProof="0" smtClean="0">
                <a:ln>
                  <a:noFill/>
                </a:ln>
                <a:solidFill>
                  <a:srgbClr val="FF0000"/>
                </a:solidFill>
                <a:effectLst/>
                <a:uLnTx/>
                <a:uFillTx/>
                <a:latin typeface="+mn-lt"/>
                <a:ea typeface="+mn-ea"/>
                <a:cs typeface="+mn-cs"/>
              </a:rPr>
              <a:t>تركيزه الذي يشجع استطالة خلايا الساق يكون في نفس الوقت مثبط لاستطالة خلايا الجذور</a:t>
            </a:r>
            <a:r>
              <a:rPr kumimoji="0" lang="ar-SA" sz="2400" b="0" i="0" u="none" strike="noStrike" kern="1200" cap="none" spc="0" normalizeH="0" baseline="0" noProof="0" smtClean="0">
                <a:ln>
                  <a:noFill/>
                </a:ln>
                <a:solidFill>
                  <a:schemeClr val="tx1"/>
                </a:solidFill>
                <a:effectLst/>
                <a:uLnTx/>
                <a:uFillTx/>
                <a:latin typeface="+mn-lt"/>
                <a:ea typeface="+mn-ea"/>
                <a:cs typeface="+mn-cs"/>
              </a:rPr>
              <a:t>. وعملية تراكم الأوكسين على الجانب السفلي للجذر الموضوع افقيا يعمل على تثبيط استطالة خلايا هذا الجانب.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كما ان هناك نظريه اخرى  وهي التي تم اثباتها ان في القمه الناميه للجذور 12 مثبط  10 منها تعمل في الظلام  وان انتقال  هذه المثبطات الى الجانب السفلي من الجذر يعوق الاستطاله اكثر من الجزء العلوي  وذلك لتركز المثبطات بفعل الجاذبيه الارضيه في الجزء السفلي من الجذر .</a:t>
            </a:r>
            <a:endParaRPr kumimoji="0" lang="en-US" sz="24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lgfl.skoool.co.uk/uploadedImages/Coord10.14_geotropism.gif"/>
          <p:cNvPicPr>
            <a:picLocks noChangeAspect="1" noChangeArrowheads="1"/>
          </p:cNvPicPr>
          <p:nvPr/>
        </p:nvPicPr>
        <p:blipFill>
          <a:blip r:embed="rId2" cstate="print"/>
          <a:srcRect/>
          <a:stretch>
            <a:fillRect/>
          </a:stretch>
        </p:blipFill>
        <p:spPr bwMode="auto">
          <a:xfrm>
            <a:off x="457200" y="548680"/>
            <a:ext cx="7715200" cy="5242520"/>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67544" y="0"/>
            <a:ext cx="8382000" cy="5745163"/>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lang="ar-SA" sz="4000" b="1" u="sng" dirty="0" err="1" smtClean="0">
                <a:solidFill>
                  <a:srgbClr val="C00000"/>
                </a:solidFill>
              </a:rPr>
              <a:t>انتحاءات</a:t>
            </a:r>
            <a:r>
              <a:rPr lang="ar-SA" sz="4000" b="1" u="sng" dirty="0" smtClean="0">
                <a:solidFill>
                  <a:srgbClr val="C00000"/>
                </a:solidFill>
              </a:rPr>
              <a:t> </a:t>
            </a:r>
            <a:r>
              <a:rPr lang="ar-SA" sz="4000" b="1" u="sng" dirty="0" err="1" smtClean="0">
                <a:solidFill>
                  <a:srgbClr val="C00000"/>
                </a:solidFill>
              </a:rPr>
              <a:t>اخرى :</a:t>
            </a:r>
            <a:endParaRPr lang="ar-SA" sz="4000" b="1" u="sng" dirty="0" smtClean="0">
              <a:solidFill>
                <a:srgbClr val="C00000"/>
              </a:solidFill>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sng" strike="noStrike" kern="1200" cap="none" spc="0" normalizeH="0" baseline="0" noProof="0" dirty="0" smtClean="0">
                <a:ln>
                  <a:noFill/>
                </a:ln>
                <a:solidFill>
                  <a:srgbClr val="00B050"/>
                </a:solidFill>
                <a:effectLst/>
                <a:uLnTx/>
                <a:uFillTx/>
                <a:latin typeface="+mn-lt"/>
                <a:ea typeface="+mn-ea"/>
                <a:cs typeface="+mn-cs"/>
              </a:rPr>
              <a:t>1- الانتحاء </a:t>
            </a:r>
            <a:r>
              <a:rPr kumimoji="0" lang="ar-SA" sz="2400" b="1" i="0" u="sng" strike="noStrike" kern="1200" cap="none" spc="0" normalizeH="0" baseline="0" noProof="0" dirty="0" err="1" smtClean="0">
                <a:ln>
                  <a:noFill/>
                </a:ln>
                <a:solidFill>
                  <a:srgbClr val="00B050"/>
                </a:solidFill>
                <a:effectLst/>
                <a:uLnTx/>
                <a:uFillTx/>
                <a:latin typeface="+mn-lt"/>
                <a:ea typeface="+mn-ea"/>
                <a:cs typeface="+mn-cs"/>
              </a:rPr>
              <a:t>التلامسي :</a:t>
            </a:r>
            <a:endParaRPr kumimoji="0" lang="ar-SA" sz="2400" b="1" i="0" u="sng" strike="noStrike" kern="1200" cap="none" spc="0" normalizeH="0" baseline="0" noProof="0" dirty="0" smtClean="0">
              <a:ln>
                <a:noFill/>
              </a:ln>
              <a:solidFill>
                <a:srgbClr val="00B050"/>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ھي حركات النمو التي تؤدیھا النباتات نتیجة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ملامست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ھا للأجسام بتأثیرات الانتحاء التلامسي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مثل</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حركة نمو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المحالیق</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(وھي أعضاء رفیعة أسطوانیة تمثل سوقا ووریقات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متحورة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مثل ما توجد في العنب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والبازلاء</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حیث تنثني قمم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المحالیق</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الحدیثة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نتیجة اختلاف معدلات النمو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في الجانب الملامس للجسم الصلب عن الجزء المقابل والذي ینمو بمعدل اعلى مما یؤدي الي التفاف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المحلاق</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حول الدعامة، ثم بعد الالتفاف یبدأ تغلیظ الجدر وثبات شكل الخلایا بعد تكون الجدر الثانویة فیتحول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المحلاق</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الى جسم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دعامي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متین.</a:t>
            </a: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3" name="Picture 2"/>
          <p:cNvPicPr>
            <a:picLocks noChangeAspect="1" noChangeArrowheads="1"/>
          </p:cNvPicPr>
          <p:nvPr/>
        </p:nvPicPr>
        <p:blipFill>
          <a:blip r:embed="rId2" cstate="print"/>
          <a:srcRect/>
          <a:stretch>
            <a:fillRect/>
          </a:stretch>
        </p:blipFill>
        <p:spPr bwMode="auto">
          <a:xfrm>
            <a:off x="0" y="3925588"/>
            <a:ext cx="4788024" cy="2932412"/>
          </a:xfrm>
          <a:prstGeom prst="rect">
            <a:avLst/>
          </a:prstGeom>
          <a:noFill/>
          <a:ln w="9525">
            <a:noFill/>
            <a:miter lim="800000"/>
            <a:headEnd/>
            <a:tailEnd/>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457200"/>
            <a:ext cx="8305800" cy="5668963"/>
          </a:xfrm>
          <a:prstGeom prst="rect">
            <a:avLst/>
          </a:prstGeom>
        </p:spPr>
        <p:txBody>
          <a:bodyPr>
            <a:normAutofit/>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3200" b="1" i="0" u="sng" kern="1200" cap="none" spc="0" normalizeH="0" baseline="0" noProof="0" dirty="0" smtClean="0">
                <a:ln>
                  <a:noFill/>
                </a:ln>
                <a:solidFill>
                  <a:srgbClr val="00B050"/>
                </a:solidFill>
                <a:effectLst/>
                <a:uLnTx/>
                <a:uFillTx/>
                <a:latin typeface="+mn-lt"/>
                <a:ea typeface="+mn-ea"/>
                <a:cs typeface="+mn-cs"/>
              </a:rPr>
              <a:t>الانتحاء </a:t>
            </a:r>
            <a:r>
              <a:rPr kumimoji="0" lang="ar-SA" sz="3200" b="1" i="0" u="sng" kern="1200" cap="none" spc="0" normalizeH="0" baseline="0" noProof="0" dirty="0" err="1" smtClean="0">
                <a:ln>
                  <a:noFill/>
                </a:ln>
                <a:solidFill>
                  <a:srgbClr val="00B050"/>
                </a:solidFill>
                <a:effectLst/>
                <a:uLnTx/>
                <a:uFillTx/>
                <a:latin typeface="+mn-lt"/>
                <a:ea typeface="+mn-ea"/>
                <a:cs typeface="+mn-cs"/>
              </a:rPr>
              <a:t>المائي :</a:t>
            </a:r>
            <a:endParaRPr kumimoji="0" lang="ar-SA" sz="3200" b="1" i="0" u="sng" kern="1200" cap="none" spc="0" normalizeH="0" baseline="0" noProof="0" dirty="0" smtClean="0">
              <a:ln>
                <a:noFill/>
              </a:ln>
              <a:solidFill>
                <a:srgbClr val="00B050"/>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ھو انتحاء قمم الجذور النامیة الي الاماكن ذات المحتوي المائي العالي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فتظ</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ھر الجذور على أنھا باحثة عن الماء.</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وھى الخاصیة التى یتبعھا البستانى الماهر فى تربیة مجموع جذرى قوى لنباتاتھ بأن یباعد فى كل عدة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ریات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بین فترات الري.</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آي انه یعرض الجذور الماصة لقلیل من الجفاف مما یدفعھا الى البحث عن الماء فى طبقات التربة الأبعد والتى ما زالت محتفظة بالرطوبة الأرضیة فوق مستوى الاستنزاف.</a:t>
            </a: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b="1" u="sng" dirty="0" err="1" smtClean="0">
                <a:solidFill>
                  <a:srgbClr val="C00000"/>
                </a:solidFill>
              </a:rPr>
              <a:t>المراحل :</a:t>
            </a:r>
            <a:r>
              <a:rPr lang="ar-SA" sz="2800" b="1" u="sng" dirty="0" smtClean="0">
                <a:solidFill>
                  <a:srgbClr val="C00000"/>
                </a:solidFill>
              </a:rPr>
              <a:t> </a:t>
            </a:r>
            <a:br>
              <a:rPr lang="ar-SA" sz="2800" b="1" u="sng" dirty="0" smtClean="0">
                <a:solidFill>
                  <a:srgbClr val="C00000"/>
                </a:solidFill>
              </a:rPr>
            </a:br>
            <a:endParaRPr lang="ar-SA" dirty="0"/>
          </a:p>
        </p:txBody>
      </p:sp>
      <p:sp>
        <p:nvSpPr>
          <p:cNvPr id="3" name="عنصر نائب للمحتوى 2"/>
          <p:cNvSpPr>
            <a:spLocks noGrp="1"/>
          </p:cNvSpPr>
          <p:nvPr>
            <p:ph sz="quarter" idx="1"/>
          </p:nvPr>
        </p:nvSpPr>
        <p:spPr>
          <a:xfrm>
            <a:off x="683568" y="1124744"/>
            <a:ext cx="7467600" cy="4873752"/>
          </a:xfrm>
        </p:spPr>
        <p:txBody>
          <a:bodyPr>
            <a:normAutofit fontScale="92500" lnSpcReduction="20000"/>
          </a:bodyPr>
          <a:lstStyle/>
          <a:p>
            <a:r>
              <a:rPr lang="ar-SA" sz="2800" b="1" u="sng" dirty="0" smtClean="0">
                <a:solidFill>
                  <a:srgbClr val="00B050"/>
                </a:solidFill>
              </a:rPr>
              <a:t>- الانقسام </a:t>
            </a:r>
            <a:r>
              <a:rPr lang="ar-SA" sz="2800" b="1" u="sng" dirty="0" err="1" smtClean="0">
                <a:solidFill>
                  <a:srgbClr val="00B050"/>
                </a:solidFill>
              </a:rPr>
              <a:t>الخلوي :</a:t>
            </a:r>
            <a:endParaRPr lang="ar-SA" sz="2800" b="1" u="sng" dirty="0" smtClean="0">
              <a:solidFill>
                <a:srgbClr val="00B050"/>
              </a:solidFill>
            </a:endParaRPr>
          </a:p>
          <a:p>
            <a:r>
              <a:rPr lang="ar-SA" dirty="0" err="1" smtClean="0"/>
              <a:t>للاوكسين</a:t>
            </a:r>
            <a:r>
              <a:rPr lang="ar-SA" dirty="0" smtClean="0"/>
              <a:t> دورا </a:t>
            </a:r>
            <a:r>
              <a:rPr lang="ar-SA" dirty="0" err="1" smtClean="0"/>
              <a:t>بازرا</a:t>
            </a:r>
            <a:r>
              <a:rPr lang="ar-SA" dirty="0" smtClean="0"/>
              <a:t> في مضاعفة الحمض النووي </a:t>
            </a:r>
            <a:r>
              <a:rPr lang="en-US" dirty="0" smtClean="0"/>
              <a:t>DNA</a:t>
            </a:r>
            <a:r>
              <a:rPr lang="ar-SA" dirty="0" smtClean="0"/>
              <a:t> عن طريق زيادة كميه </a:t>
            </a:r>
            <a:r>
              <a:rPr lang="en-US" dirty="0" err="1" smtClean="0"/>
              <a:t>rRNA</a:t>
            </a:r>
            <a:r>
              <a:rPr lang="ar-SA" dirty="0" smtClean="0"/>
              <a:t>- </a:t>
            </a:r>
            <a:r>
              <a:rPr lang="ar-SA" dirty="0" err="1" smtClean="0"/>
              <a:t>الريبوسومي</a:t>
            </a:r>
            <a:r>
              <a:rPr lang="ar-SA" dirty="0" smtClean="0"/>
              <a:t>  في النواه  </a:t>
            </a:r>
            <a:r>
              <a:rPr lang="ar-SA" dirty="0" err="1" smtClean="0"/>
              <a:t>لانه</a:t>
            </a:r>
            <a:r>
              <a:rPr lang="ar-SA" dirty="0" smtClean="0"/>
              <a:t> </a:t>
            </a:r>
            <a:r>
              <a:rPr lang="ar-SA" dirty="0" err="1" smtClean="0"/>
              <a:t>مسؤول</a:t>
            </a:r>
            <a:r>
              <a:rPr lang="ar-SA" dirty="0" smtClean="0"/>
              <a:t> عن ايجاد القواعد </a:t>
            </a:r>
            <a:r>
              <a:rPr lang="ar-SA" dirty="0" err="1" smtClean="0"/>
              <a:t>النيتروجينيه</a:t>
            </a:r>
            <a:r>
              <a:rPr lang="ar-SA" dirty="0" smtClean="0"/>
              <a:t> </a:t>
            </a:r>
            <a:r>
              <a:rPr lang="ar-SA" dirty="0" err="1" smtClean="0"/>
              <a:t>الخاصه</a:t>
            </a:r>
            <a:r>
              <a:rPr lang="ar-SA" dirty="0" smtClean="0"/>
              <a:t> بمضاعفة الحمض النووي </a:t>
            </a:r>
            <a:r>
              <a:rPr lang="en-US" dirty="0" smtClean="0"/>
              <a:t>DNA</a:t>
            </a:r>
            <a:r>
              <a:rPr lang="ar-SA" dirty="0" smtClean="0"/>
              <a:t> </a:t>
            </a:r>
            <a:r>
              <a:rPr lang="ar-SA" dirty="0" err="1" smtClean="0"/>
              <a:t>.</a:t>
            </a:r>
            <a:endParaRPr lang="ar-SA" dirty="0" smtClean="0"/>
          </a:p>
          <a:p>
            <a:r>
              <a:rPr lang="ar-SA" dirty="0" smtClean="0"/>
              <a:t>كما ان </a:t>
            </a:r>
            <a:r>
              <a:rPr lang="ar-SA" dirty="0" err="1" smtClean="0"/>
              <a:t>للاوكسين</a:t>
            </a:r>
            <a:r>
              <a:rPr lang="ar-SA" dirty="0" smtClean="0"/>
              <a:t> دورا في نسخ الحمض النووي </a:t>
            </a:r>
            <a:r>
              <a:rPr lang="en-US" dirty="0" smtClean="0"/>
              <a:t>DNA</a:t>
            </a:r>
            <a:r>
              <a:rPr lang="ar-SA" dirty="0" smtClean="0"/>
              <a:t> على </a:t>
            </a:r>
            <a:r>
              <a:rPr lang="en-US" dirty="0" smtClean="0"/>
              <a:t>mRNA</a:t>
            </a:r>
            <a:r>
              <a:rPr lang="ar-SA" dirty="0" smtClean="0"/>
              <a:t> عن طريق التحكم </a:t>
            </a:r>
            <a:r>
              <a:rPr lang="ar-SA" dirty="0" err="1" smtClean="0"/>
              <a:t>بالجين</a:t>
            </a:r>
            <a:r>
              <a:rPr lang="ar-SA" dirty="0" smtClean="0"/>
              <a:t> المنظم في </a:t>
            </a:r>
            <a:r>
              <a:rPr lang="ar-SA" dirty="0" err="1" smtClean="0"/>
              <a:t>الاوبرون</a:t>
            </a:r>
            <a:r>
              <a:rPr lang="ar-SA" dirty="0" smtClean="0"/>
              <a:t>  لنسخ الجينات </a:t>
            </a:r>
            <a:r>
              <a:rPr lang="ar-SA" dirty="0" err="1" smtClean="0"/>
              <a:t>التركيبيه  .</a:t>
            </a:r>
            <a:endParaRPr lang="ar-SA" dirty="0" smtClean="0"/>
          </a:p>
          <a:p>
            <a:r>
              <a:rPr lang="ar-SA" sz="2800" b="1" u="sng" dirty="0" smtClean="0">
                <a:solidFill>
                  <a:srgbClr val="00B050"/>
                </a:solidFill>
              </a:rPr>
              <a:t>2- زيادة حجم </a:t>
            </a:r>
            <a:r>
              <a:rPr lang="ar-SA" sz="2800" b="1" u="sng" dirty="0" err="1" smtClean="0">
                <a:solidFill>
                  <a:srgbClr val="00B050"/>
                </a:solidFill>
              </a:rPr>
              <a:t>الخليه:</a:t>
            </a:r>
            <a:endParaRPr lang="ar-SA" sz="2800" b="1" u="sng" dirty="0" smtClean="0">
              <a:solidFill>
                <a:srgbClr val="00B050"/>
              </a:solidFill>
            </a:endParaRPr>
          </a:p>
          <a:p>
            <a:pPr lvl="0"/>
            <a:r>
              <a:rPr lang="ar-SA" dirty="0" smtClean="0"/>
              <a:t>تحدث استطالة الخلایا نتیجة نقص الضغط الجدارى، وارتخاء الجدار الخلوى، وتغیر تكوین الجدار او تقطع وانفصال مكونات الجدار الخلوى مع إعادة تكوین روابط </a:t>
            </a:r>
            <a:r>
              <a:rPr lang="ar-SA" dirty="0" err="1" smtClean="0"/>
              <a:t>جدیدة </a:t>
            </a:r>
            <a:r>
              <a:rPr lang="ar-SA" dirty="0" smtClean="0"/>
              <a:t>، لذلك اقترح ان </a:t>
            </a:r>
            <a:r>
              <a:rPr lang="ar-SA" b="1" dirty="0" err="1" smtClean="0"/>
              <a:t>الأوكسین</a:t>
            </a:r>
            <a:r>
              <a:rPr lang="ar-SA" b="1" dirty="0" smtClean="0"/>
              <a:t> </a:t>
            </a:r>
            <a:r>
              <a:rPr lang="ar-SA" dirty="0" smtClean="0"/>
              <a:t>یقوم </a:t>
            </a:r>
            <a:r>
              <a:rPr lang="ar-SA" dirty="0" smtClean="0">
                <a:solidFill>
                  <a:srgbClr val="7030A0"/>
                </a:solidFill>
              </a:rPr>
              <a:t>بدور فى فك الروابط الھ</a:t>
            </a:r>
            <a:r>
              <a:rPr lang="ar-SA" dirty="0" err="1" smtClean="0">
                <a:solidFill>
                  <a:srgbClr val="7030A0"/>
                </a:solidFill>
              </a:rPr>
              <a:t>یدروجینیة</a:t>
            </a:r>
            <a:r>
              <a:rPr lang="ar-SA" dirty="0" smtClean="0">
                <a:solidFill>
                  <a:srgbClr val="7030A0"/>
                </a:solidFill>
              </a:rPr>
              <a:t> غیر </a:t>
            </a:r>
            <a:r>
              <a:rPr lang="ar-SA" dirty="0" err="1" smtClean="0">
                <a:solidFill>
                  <a:srgbClr val="7030A0"/>
                </a:solidFill>
              </a:rPr>
              <a:t>التسا</a:t>
            </a:r>
            <a:r>
              <a:rPr lang="ar-SA" dirty="0" smtClean="0">
                <a:solidFill>
                  <a:srgbClr val="7030A0"/>
                </a:solidFill>
              </a:rPr>
              <a:t>ھ</a:t>
            </a:r>
            <a:r>
              <a:rPr lang="ar-SA" dirty="0" err="1" smtClean="0">
                <a:solidFill>
                  <a:srgbClr val="7030A0"/>
                </a:solidFill>
              </a:rPr>
              <a:t>مية</a:t>
            </a:r>
            <a:r>
              <a:rPr lang="ar-SA" dirty="0" smtClean="0">
                <a:solidFill>
                  <a:srgbClr val="7030A0"/>
                </a:solidFill>
              </a:rPr>
              <a:t> بین السكريات </a:t>
            </a:r>
            <a:r>
              <a:rPr lang="ar-SA" dirty="0" err="1" smtClean="0">
                <a:solidFill>
                  <a:srgbClr val="7030A0"/>
                </a:solidFill>
              </a:rPr>
              <a:t>العديده</a:t>
            </a:r>
            <a:r>
              <a:rPr lang="ar-SA" dirty="0" smtClean="0">
                <a:solidFill>
                  <a:srgbClr val="7030A0"/>
                </a:solidFill>
              </a:rPr>
              <a:t> وألیاف </a:t>
            </a:r>
            <a:r>
              <a:rPr lang="ar-SA" dirty="0" err="1" smtClean="0">
                <a:solidFill>
                  <a:srgbClr val="7030A0"/>
                </a:solidFill>
              </a:rPr>
              <a:t>السليولوز</a:t>
            </a:r>
            <a:r>
              <a:rPr lang="ar-SA" dirty="0" smtClean="0">
                <a:solidFill>
                  <a:srgbClr val="7030A0"/>
                </a:solidFill>
              </a:rPr>
              <a:t> الدقیقة مما یسمح بتسلل السكريات </a:t>
            </a:r>
            <a:r>
              <a:rPr lang="ar-SA" dirty="0" err="1" smtClean="0">
                <a:solidFill>
                  <a:srgbClr val="7030A0"/>
                </a:solidFill>
              </a:rPr>
              <a:t>العديده</a:t>
            </a:r>
            <a:r>
              <a:rPr lang="ar-SA" dirty="0" smtClean="0">
                <a:solidFill>
                  <a:srgbClr val="7030A0"/>
                </a:solidFill>
              </a:rPr>
              <a:t> </a:t>
            </a:r>
            <a:r>
              <a:rPr lang="ar-SA" dirty="0" err="1" smtClean="0">
                <a:solidFill>
                  <a:srgbClr val="7030A0"/>
                </a:solidFill>
              </a:rPr>
              <a:t>الزيلوجلوكونات</a:t>
            </a:r>
            <a:r>
              <a:rPr lang="ar-SA" dirty="0" smtClean="0">
                <a:solidFill>
                  <a:srgbClr val="7030A0"/>
                </a:solidFill>
              </a:rPr>
              <a:t>  الى </a:t>
            </a:r>
            <a:r>
              <a:rPr lang="ar-SA" dirty="0" err="1" smtClean="0">
                <a:solidFill>
                  <a:srgbClr val="7030A0"/>
                </a:solidFill>
              </a:rPr>
              <a:t>السليولوز</a:t>
            </a:r>
            <a:r>
              <a:rPr lang="ar-SA" dirty="0" smtClean="0">
                <a:solidFill>
                  <a:srgbClr val="7030A0"/>
                </a:solidFill>
              </a:rPr>
              <a:t> مما ینتج عنة انبساط غیر عكسي في جدار الخلية </a:t>
            </a:r>
            <a:r>
              <a:rPr lang="ar-SA" dirty="0" err="1" smtClean="0">
                <a:solidFill>
                  <a:srgbClr val="7030A0"/>
                </a:solidFill>
              </a:rPr>
              <a:t>خاصه</a:t>
            </a:r>
            <a:r>
              <a:rPr lang="ar-SA" dirty="0" smtClean="0">
                <a:solidFill>
                  <a:srgbClr val="7030A0"/>
                </a:solidFill>
              </a:rPr>
              <a:t> عند انخفاض </a:t>
            </a:r>
            <a:r>
              <a:rPr lang="en-US" b="1" dirty="0" smtClean="0"/>
              <a:t>pH</a:t>
            </a:r>
            <a:r>
              <a:rPr lang="ar-SA" b="1" dirty="0" smtClean="0"/>
              <a:t>وذلك من خلال فعل أنزیمي لیس معروف على وجھ الدقه وھذا بالطبع یشجع زیادة مرونة او ارتخاء جدر </a:t>
            </a:r>
            <a:r>
              <a:rPr lang="ar-SA" b="1" dirty="0" err="1" smtClean="0"/>
              <a:t>الخليه </a:t>
            </a:r>
            <a:r>
              <a:rPr lang="ar-SA" dirty="0" err="1" smtClean="0">
                <a:solidFill>
                  <a:srgbClr val="7030A0"/>
                </a:solidFill>
              </a:rPr>
              <a:t>.</a:t>
            </a:r>
            <a:r>
              <a:rPr lang="ar-SA" dirty="0" smtClean="0"/>
              <a:t> </a:t>
            </a:r>
          </a:p>
          <a:p>
            <a:endParaRPr lang="ar-SA" dirty="0" smtClean="0"/>
          </a:p>
          <a:p>
            <a:endParaRPr lang="ar-SA" b="1" u="sng" dirty="0" smtClean="0">
              <a:solidFill>
                <a:srgbClr val="00B050"/>
              </a:solidFill>
            </a:endParaRPr>
          </a:p>
          <a:p>
            <a:endParaRPr lang="ar-SA" b="1" u="sng" dirty="0" smtClean="0"/>
          </a:p>
          <a:p>
            <a:endParaRPr lang="ar-SA"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11560" y="404664"/>
            <a:ext cx="8100392" cy="1200329"/>
          </a:xfrm>
          <a:prstGeom prst="rect">
            <a:avLst/>
          </a:prstGeom>
        </p:spPr>
        <p:txBody>
          <a:bodyPr wrap="square">
            <a:spAutoFit/>
          </a:bodyPr>
          <a:lstStyle/>
          <a:p>
            <a:pPr marL="274320" lvl="0" indent="-274320" algn="just">
              <a:spcBef>
                <a:spcPts val="600"/>
              </a:spcBef>
              <a:buClr>
                <a:schemeClr val="accent1"/>
              </a:buClr>
              <a:buSzPct val="70000"/>
              <a:defRPr/>
            </a:pPr>
            <a:r>
              <a:rPr lang="ar-SA" sz="2400" dirty="0" smtClean="0"/>
              <a:t>هذا الارتخاء يؤدي الى نقص فى ضغط الامتلاء وعلیه فالجھد المائى للعصیر الخلوى یصبح اكثر </a:t>
            </a:r>
            <a:r>
              <a:rPr lang="ar-SA" sz="2400" dirty="0" err="1" smtClean="0">
                <a:solidFill>
                  <a:srgbClr val="FF0000"/>
                </a:solidFill>
              </a:rPr>
              <a:t>سالبیة</a:t>
            </a:r>
            <a:r>
              <a:rPr lang="ar-SA" sz="2400" dirty="0" smtClean="0"/>
              <a:t> عنه فى الخلایا المجاورة فینتشر الماء ناحیة منحدر التدرج فتزداد الخلیة فى الحجم.</a:t>
            </a:r>
            <a:endParaRPr lang="ar-SA" sz="2400" dirty="0"/>
          </a:p>
        </p:txBody>
      </p:sp>
      <p:sp>
        <p:nvSpPr>
          <p:cNvPr id="5" name="مستطيل 4"/>
          <p:cNvSpPr/>
          <p:nvPr/>
        </p:nvSpPr>
        <p:spPr>
          <a:xfrm>
            <a:off x="323528" y="1628800"/>
            <a:ext cx="8423920" cy="1938992"/>
          </a:xfrm>
          <a:prstGeom prst="rect">
            <a:avLst/>
          </a:prstGeom>
        </p:spPr>
        <p:txBody>
          <a:bodyPr wrap="square">
            <a:spAutoFit/>
          </a:bodyPr>
          <a:lstStyle/>
          <a:p>
            <a:r>
              <a:rPr lang="ar-SA" sz="2400" dirty="0" smtClean="0"/>
              <a:t>ثم یأتى دور إضافة مواد جدیدة للجدار </a:t>
            </a:r>
            <a:r>
              <a:rPr lang="ar-SA" sz="2400" dirty="0" err="1" smtClean="0"/>
              <a:t>واعادة</a:t>
            </a:r>
            <a:r>
              <a:rPr lang="ar-SA" sz="2400" dirty="0" smtClean="0"/>
              <a:t> تثبیت الروابط غیر </a:t>
            </a:r>
            <a:r>
              <a:rPr lang="ar-SA" sz="2400" dirty="0" err="1" smtClean="0"/>
              <a:t>التسا</a:t>
            </a:r>
            <a:r>
              <a:rPr lang="ar-SA" sz="2400" dirty="0" smtClean="0"/>
              <a:t>ھ</a:t>
            </a:r>
            <a:r>
              <a:rPr lang="ar-SA" sz="2400" dirty="0" err="1" smtClean="0"/>
              <a:t>میة</a:t>
            </a:r>
            <a:r>
              <a:rPr lang="ar-SA" sz="2400" dirty="0" smtClean="0"/>
              <a:t> بین </a:t>
            </a:r>
            <a:r>
              <a:rPr lang="ar-SA" sz="2400" dirty="0" err="1" smtClean="0"/>
              <a:t>السلیولوز</a:t>
            </a:r>
            <a:r>
              <a:rPr lang="ar-SA" sz="2400" dirty="0" smtClean="0"/>
              <a:t> والسكریات </a:t>
            </a:r>
            <a:r>
              <a:rPr lang="ar-SA" sz="2400" dirty="0" err="1" smtClean="0"/>
              <a:t>العدیدة </a:t>
            </a:r>
            <a:r>
              <a:rPr lang="ar-SA" sz="2400" dirty="0" smtClean="0"/>
              <a:t>(</a:t>
            </a:r>
            <a:r>
              <a:rPr lang="ar-SA" sz="2400" dirty="0" err="1" smtClean="0"/>
              <a:t>الزیلوجلوكونات</a:t>
            </a:r>
            <a:r>
              <a:rPr lang="ar-SA" sz="2400" dirty="0" smtClean="0"/>
              <a:t>) فیتكون بذلك خلایا ذات جدر اكبر </a:t>
            </a:r>
          </a:p>
          <a:p>
            <a:r>
              <a:rPr lang="ar-SA" sz="2400" dirty="0" smtClean="0"/>
              <a:t>ویبدو ان نقص درجة </a:t>
            </a:r>
            <a:r>
              <a:rPr lang="en-US" sz="2400" dirty="0" smtClean="0"/>
              <a:t>pH</a:t>
            </a:r>
            <a:r>
              <a:rPr lang="ar-SA" sz="2400" dirty="0" smtClean="0"/>
              <a:t> تنشط ارتباط أیون الأیدروجین مما یزید من نشاط أنزیمات الارتخاء او الأنزیمات التى تعمل على فك الارتباط بین </a:t>
            </a:r>
            <a:r>
              <a:rPr lang="ar-SA" sz="2400" dirty="0" err="1" smtClean="0"/>
              <a:t>السلیولوزوالزیلوجلوكونات.</a:t>
            </a:r>
            <a:endParaRPr lang="ar-SA" sz="2400" smtClean="0"/>
          </a:p>
          <a:p>
            <a:endParaRPr lang="ar-SA" sz="2400" dirty="0" smtClean="0"/>
          </a:p>
        </p:txBody>
      </p:sp>
      <p:sp>
        <p:nvSpPr>
          <p:cNvPr id="6" name="مستطيل 5"/>
          <p:cNvSpPr/>
          <p:nvPr/>
        </p:nvSpPr>
        <p:spPr>
          <a:xfrm>
            <a:off x="395536" y="3429000"/>
            <a:ext cx="8172400" cy="2431435"/>
          </a:xfrm>
          <a:prstGeom prst="rect">
            <a:avLst/>
          </a:prstGeom>
        </p:spPr>
        <p:txBody>
          <a:bodyPr wrap="square">
            <a:spAutoFit/>
          </a:bodyPr>
          <a:lstStyle/>
          <a:p>
            <a:r>
              <a:rPr lang="ar-SA" sz="3200" b="1" u="sng" dirty="0" smtClean="0">
                <a:solidFill>
                  <a:srgbClr val="FF0000"/>
                </a:solidFill>
              </a:rPr>
              <a:t>أي </a:t>
            </a:r>
            <a:r>
              <a:rPr lang="ar-SA" sz="3200" b="1" u="sng" dirty="0" err="1" smtClean="0">
                <a:solidFill>
                  <a:srgbClr val="FF0000"/>
                </a:solidFill>
              </a:rPr>
              <a:t>ان :</a:t>
            </a:r>
            <a:r>
              <a:rPr lang="ar-SA" sz="3200" b="1" u="sng" dirty="0" smtClean="0">
                <a:solidFill>
                  <a:srgbClr val="FF0000"/>
                </a:solidFill>
              </a:rPr>
              <a:t> </a:t>
            </a:r>
          </a:p>
          <a:p>
            <a:r>
              <a:rPr lang="ar-SA" sz="2400" dirty="0" err="1" smtClean="0"/>
              <a:t>الاوكسين</a:t>
            </a:r>
            <a:r>
              <a:rPr lang="ar-SA" sz="2400" dirty="0" smtClean="0"/>
              <a:t> يعمل على تفكيك روابط </a:t>
            </a:r>
            <a:r>
              <a:rPr lang="ar-SA" sz="2400" dirty="0" err="1" smtClean="0"/>
              <a:t>السليلوز</a:t>
            </a:r>
            <a:r>
              <a:rPr lang="ar-SA" sz="2400" dirty="0" smtClean="0"/>
              <a:t> المكونه للجدار الخلوي ليجعلها اكثر قابليه للامتلاء بالماء  </a:t>
            </a:r>
            <a:r>
              <a:rPr lang="ar-SA" sz="2400" dirty="0" err="1" smtClean="0"/>
              <a:t>واكثر</a:t>
            </a:r>
            <a:r>
              <a:rPr lang="ar-SA" sz="2400" dirty="0" smtClean="0"/>
              <a:t> </a:t>
            </a:r>
            <a:r>
              <a:rPr lang="ar-SA" sz="2400" dirty="0" err="1" smtClean="0"/>
              <a:t>مرونه</a:t>
            </a:r>
            <a:r>
              <a:rPr lang="ar-SA" sz="2400" dirty="0" smtClean="0"/>
              <a:t>  وذلك عن طريق تغيير حموضة الوسط في الجدار الخلوي  وذلك بزيادة ضخ ايونات البروتون  </a:t>
            </a:r>
            <a:r>
              <a:rPr lang="ar-SA" sz="2400" dirty="0" err="1" smtClean="0"/>
              <a:t>الموجبه +</a:t>
            </a:r>
            <a:r>
              <a:rPr lang="ar-SA" sz="2400" dirty="0" smtClean="0"/>
              <a:t> </a:t>
            </a:r>
            <a:r>
              <a:rPr lang="en-US" sz="2400" dirty="0" smtClean="0"/>
              <a:t>H</a:t>
            </a:r>
            <a:r>
              <a:rPr lang="ar-SA" sz="2400" dirty="0" smtClean="0"/>
              <a:t>مما يغير من حموضة الوسط وتزيد </a:t>
            </a:r>
            <a:r>
              <a:rPr lang="ar-SA" sz="2400" dirty="0" err="1" smtClean="0"/>
              <a:t>مرونه</a:t>
            </a:r>
            <a:r>
              <a:rPr lang="ar-SA" sz="2400" dirty="0" smtClean="0"/>
              <a:t> الجدر </a:t>
            </a:r>
            <a:r>
              <a:rPr lang="ar-SA" sz="2400" dirty="0" err="1" smtClean="0"/>
              <a:t>الخلويه</a:t>
            </a:r>
            <a:r>
              <a:rPr lang="ar-SA" sz="2400" dirty="0" smtClean="0"/>
              <a:t> للتمكن الخليه من الامتصاص  </a:t>
            </a:r>
            <a:r>
              <a:rPr lang="ar-SA" sz="2400" dirty="0" err="1" smtClean="0"/>
              <a:t>والاستطاله</a:t>
            </a:r>
            <a:r>
              <a:rPr lang="ar-SA" sz="2400" dirty="0" smtClean="0"/>
              <a:t>   </a:t>
            </a:r>
            <a:r>
              <a:rPr lang="ar-SA" sz="2400" dirty="0" err="1" smtClean="0"/>
              <a:t>.</a:t>
            </a:r>
            <a:r>
              <a:rPr lang="ar-SA" sz="2400" dirty="0" smtClean="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476672"/>
            <a:ext cx="7821406" cy="5755422"/>
          </a:xfrm>
          <a:prstGeom prst="rect">
            <a:avLst/>
          </a:prstGeom>
          <a:noFill/>
        </p:spPr>
        <p:txBody>
          <a:bodyPr wrap="square" rtlCol="1">
            <a:spAutoFit/>
          </a:bodyPr>
          <a:lstStyle/>
          <a:p>
            <a:r>
              <a:rPr lang="ar-SA" sz="2800" b="1" u="sng" dirty="0" smtClean="0">
                <a:solidFill>
                  <a:srgbClr val="00B050"/>
                </a:solidFill>
              </a:rPr>
              <a:t>3- تميز </a:t>
            </a:r>
            <a:r>
              <a:rPr lang="ar-SA" sz="2800" b="1" u="sng" dirty="0" err="1" smtClean="0">
                <a:solidFill>
                  <a:srgbClr val="00B050"/>
                </a:solidFill>
              </a:rPr>
              <a:t>الخلايا :</a:t>
            </a:r>
            <a:endParaRPr lang="ar-SA" sz="2800" b="1" u="sng" dirty="0" smtClean="0">
              <a:solidFill>
                <a:srgbClr val="00B050"/>
              </a:solidFill>
            </a:endParaRPr>
          </a:p>
          <a:p>
            <a:r>
              <a:rPr lang="ar-SA" sz="2400" dirty="0" smtClean="0"/>
              <a:t>يشترك مع </a:t>
            </a:r>
            <a:r>
              <a:rPr lang="ar-SA" sz="2400" dirty="0" err="1" smtClean="0"/>
              <a:t>الهرمونات</a:t>
            </a:r>
            <a:r>
              <a:rPr lang="ar-SA" sz="2400" dirty="0" smtClean="0"/>
              <a:t> المنشطه للنمو  مثل </a:t>
            </a:r>
            <a:r>
              <a:rPr lang="ar-SA" sz="2400" dirty="0" err="1" smtClean="0"/>
              <a:t>الجبرلين</a:t>
            </a:r>
            <a:r>
              <a:rPr lang="ar-SA" sz="2400" dirty="0" smtClean="0"/>
              <a:t> </a:t>
            </a:r>
            <a:r>
              <a:rPr lang="ar-SA" sz="2400" dirty="0" err="1" smtClean="0"/>
              <a:t>والسيتوكاينين</a:t>
            </a:r>
            <a:r>
              <a:rPr lang="ar-SA" sz="2400" dirty="0" smtClean="0"/>
              <a:t> في تميز الخلايا وتخصصها  بحيث ينشط جينات التميز على مستوى النواه </a:t>
            </a:r>
            <a:r>
              <a:rPr lang="ar-SA" sz="2400" dirty="0" err="1" smtClean="0"/>
              <a:t>بالخليه</a:t>
            </a:r>
            <a:r>
              <a:rPr lang="ar-SA" sz="2400" dirty="0" smtClean="0"/>
              <a:t>  وينشط الجينات التي تشفر </a:t>
            </a:r>
            <a:r>
              <a:rPr lang="ar-SA" sz="2400" dirty="0" err="1" smtClean="0"/>
              <a:t>للانزيمات</a:t>
            </a:r>
            <a:r>
              <a:rPr lang="ar-SA" sz="2400" dirty="0" smtClean="0"/>
              <a:t> </a:t>
            </a:r>
            <a:r>
              <a:rPr lang="ar-SA" sz="2400" dirty="0" err="1" smtClean="0"/>
              <a:t>الخاصه</a:t>
            </a:r>
            <a:r>
              <a:rPr lang="ar-SA" sz="2400" dirty="0" smtClean="0"/>
              <a:t> بالتميز لتؤدي وظيفتها حسب موقعها من الجسم </a:t>
            </a:r>
            <a:r>
              <a:rPr lang="ar-SA" sz="2400" dirty="0" err="1" smtClean="0"/>
              <a:t>النباتي .</a:t>
            </a:r>
            <a:endParaRPr lang="ar-SA" sz="2400" dirty="0" smtClean="0"/>
          </a:p>
          <a:p>
            <a:r>
              <a:rPr lang="ar-SA" sz="2800" b="1" u="sng" dirty="0" smtClean="0">
                <a:solidFill>
                  <a:srgbClr val="00B050"/>
                </a:solidFill>
              </a:rPr>
              <a:t>4- </a:t>
            </a:r>
            <a:r>
              <a:rPr lang="ar-SA" sz="2800" b="1" u="sng" dirty="0" err="1" smtClean="0">
                <a:solidFill>
                  <a:srgbClr val="00B050"/>
                </a:solidFill>
              </a:rPr>
              <a:t>الازهار :</a:t>
            </a:r>
            <a:endParaRPr lang="ar-SA" sz="2800" b="1" u="sng" dirty="0" smtClean="0">
              <a:solidFill>
                <a:srgbClr val="00B050"/>
              </a:solidFill>
            </a:endParaRPr>
          </a:p>
          <a:p>
            <a:r>
              <a:rPr lang="ar-SA" sz="2400" dirty="0" smtClean="0"/>
              <a:t>ينشط الازهار في النباتات ماعدا تلك </a:t>
            </a:r>
            <a:r>
              <a:rPr lang="ar-SA" sz="2400" dirty="0" err="1" smtClean="0"/>
              <a:t>المتعلقه</a:t>
            </a:r>
            <a:r>
              <a:rPr lang="ar-SA" sz="2400" dirty="0" smtClean="0"/>
              <a:t> </a:t>
            </a:r>
            <a:r>
              <a:rPr lang="ar-SA" sz="2400" dirty="0" err="1" smtClean="0"/>
              <a:t>بالارباع</a:t>
            </a:r>
            <a:r>
              <a:rPr lang="ar-SA" sz="2400" dirty="0" smtClean="0"/>
              <a:t> </a:t>
            </a:r>
            <a:r>
              <a:rPr lang="ar-SA" sz="2400" dirty="0" err="1" smtClean="0"/>
              <a:t>والتاقت</a:t>
            </a:r>
            <a:r>
              <a:rPr lang="ar-SA" sz="2400" dirty="0" smtClean="0"/>
              <a:t> </a:t>
            </a:r>
            <a:r>
              <a:rPr lang="ar-SA" sz="2400" dirty="0" err="1" smtClean="0"/>
              <a:t>الضوئي </a:t>
            </a:r>
            <a:r>
              <a:rPr lang="ar-SA" sz="2400" dirty="0" smtClean="0"/>
              <a:t>.بحيث يحول البرعم الخضري الى زهري في النباتات  ويحول البرعم القمي الى زهري لتكوين الثمار لاحقا </a:t>
            </a:r>
            <a:r>
              <a:rPr lang="ar-SA" sz="2400" dirty="0" err="1" smtClean="0"/>
              <a:t>وانتاج</a:t>
            </a:r>
            <a:r>
              <a:rPr lang="ar-SA" sz="2400" dirty="0" smtClean="0"/>
              <a:t> البذور  في النباتات الحوليه  مع </a:t>
            </a:r>
            <a:r>
              <a:rPr lang="ar-SA" sz="2400" dirty="0" err="1" smtClean="0"/>
              <a:t>الهرمونات</a:t>
            </a:r>
            <a:r>
              <a:rPr lang="ar-SA" sz="2400" dirty="0" smtClean="0"/>
              <a:t> المنشطه الاخرى  وذلك استنادا للظروف البيئيه  والتركيب الوراثي  ولان عمر هذه النباتات قصير  فتؤدي دورها في انتاج البذور  قبل انتهاء الموسم </a:t>
            </a:r>
            <a:r>
              <a:rPr lang="ar-SA" sz="2400" dirty="0" err="1" smtClean="0"/>
              <a:t>الماطر  .</a:t>
            </a:r>
            <a:endParaRPr lang="ar-SA" sz="2400" dirty="0" smtClean="0"/>
          </a:p>
          <a:p>
            <a:r>
              <a:rPr lang="ar-SA" sz="2400" dirty="0" smtClean="0"/>
              <a:t>وهذا اهم </a:t>
            </a:r>
            <a:r>
              <a:rPr lang="ar-SA" sz="2400" dirty="0" err="1" smtClean="0"/>
              <a:t>التكيفات</a:t>
            </a:r>
            <a:r>
              <a:rPr lang="ar-SA" sz="2400" dirty="0" smtClean="0"/>
              <a:t> البيئيه التي تلعب فيه </a:t>
            </a:r>
            <a:r>
              <a:rPr lang="ar-SA" sz="2400" dirty="0" err="1" smtClean="0"/>
              <a:t>الهرمونات</a:t>
            </a:r>
            <a:r>
              <a:rPr lang="ar-SA" sz="2400" dirty="0" smtClean="0"/>
              <a:t> دورا </a:t>
            </a:r>
            <a:r>
              <a:rPr lang="ar-SA" sz="2400" dirty="0" err="1" smtClean="0"/>
              <a:t>بارزا .</a:t>
            </a:r>
            <a:r>
              <a:rPr lang="ar-SA" sz="2400" dirty="0" smtClean="0"/>
              <a:t> كما  ان </a:t>
            </a:r>
            <a:r>
              <a:rPr lang="ar-SA" sz="2400" dirty="0" err="1" smtClean="0"/>
              <a:t>للاوكسينات</a:t>
            </a:r>
            <a:r>
              <a:rPr lang="ar-SA" sz="2400" dirty="0" smtClean="0"/>
              <a:t> دورا هاما في </a:t>
            </a:r>
            <a:r>
              <a:rPr lang="ar-SA" sz="2400" dirty="0" err="1" smtClean="0"/>
              <a:t>تانيث</a:t>
            </a:r>
            <a:r>
              <a:rPr lang="ar-SA" sz="2400" dirty="0" smtClean="0"/>
              <a:t> الازهار  عن طريق اختزال </a:t>
            </a:r>
            <a:r>
              <a:rPr lang="ar-SA" sz="2400" dirty="0" err="1" smtClean="0"/>
              <a:t>متوك</a:t>
            </a:r>
            <a:r>
              <a:rPr lang="ar-SA" sz="2400" dirty="0" smtClean="0"/>
              <a:t> النباتات  ذات الازهار </a:t>
            </a:r>
            <a:r>
              <a:rPr lang="ar-SA" sz="2400" dirty="0" err="1" smtClean="0"/>
              <a:t>الخنثى</a:t>
            </a:r>
            <a:r>
              <a:rPr lang="ar-SA" sz="2400" dirty="0" smtClean="0"/>
              <a:t>  </a:t>
            </a:r>
            <a:r>
              <a:rPr lang="ar-SA" sz="2400" dirty="0" err="1" smtClean="0"/>
              <a:t>واضعافها</a:t>
            </a:r>
            <a:r>
              <a:rPr lang="ar-SA" sz="2400" dirty="0" smtClean="0"/>
              <a:t> ، او يعمل على تنشيط تكوين المبيض المختزل في الازهار المذكره ليجعلها </a:t>
            </a:r>
            <a:r>
              <a:rPr lang="ar-SA" sz="2400" dirty="0" err="1" smtClean="0"/>
              <a:t>خنثى .</a:t>
            </a:r>
            <a:r>
              <a:rPr lang="ar-SA" sz="2400" dirty="0" smtClean="0"/>
              <a:t> </a:t>
            </a:r>
            <a:r>
              <a:rPr lang="ar-SA" sz="2400" b="1" u="sng" dirty="0" smtClean="0">
                <a:solidFill>
                  <a:srgbClr val="00B050"/>
                </a:solidFill>
              </a:rPr>
              <a:t> </a:t>
            </a:r>
            <a:endParaRPr lang="ar-SA" sz="2400" b="1" u="sng" dirty="0">
              <a:solidFill>
                <a:srgbClr val="00B050"/>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88640"/>
            <a:ext cx="8964488" cy="5693866"/>
          </a:xfrm>
          <a:prstGeom prst="rect">
            <a:avLst/>
          </a:prstGeom>
          <a:noFill/>
        </p:spPr>
        <p:txBody>
          <a:bodyPr wrap="square" rtlCol="1">
            <a:spAutoFit/>
          </a:bodyPr>
          <a:lstStyle/>
          <a:p>
            <a:pPr algn="just"/>
            <a:r>
              <a:rPr lang="ar-SA" sz="2800" b="1" u="sng" dirty="0" smtClean="0">
                <a:solidFill>
                  <a:srgbClr val="00B050"/>
                </a:solidFill>
              </a:rPr>
              <a:t>5-  تكوين </a:t>
            </a:r>
            <a:r>
              <a:rPr lang="ar-SA" sz="2800" b="1" u="sng" dirty="0" err="1" smtClean="0">
                <a:solidFill>
                  <a:srgbClr val="00B050"/>
                </a:solidFill>
              </a:rPr>
              <a:t>الثمار :</a:t>
            </a:r>
            <a:endParaRPr lang="ar-SA" sz="2800" b="1" u="sng" dirty="0" smtClean="0">
              <a:solidFill>
                <a:srgbClr val="00B050"/>
              </a:solidFill>
            </a:endParaRPr>
          </a:p>
          <a:p>
            <a:pPr algn="just">
              <a:buFont typeface="Wingdings" pitchFamily="2" charset="2"/>
              <a:buChar char="v"/>
            </a:pPr>
            <a:r>
              <a:rPr lang="ar-SA" sz="2400" b="1" u="sng" dirty="0" smtClean="0">
                <a:solidFill>
                  <a:srgbClr val="C00000"/>
                </a:solidFill>
              </a:rPr>
              <a:t>في الثمار </a:t>
            </a:r>
            <a:r>
              <a:rPr lang="ar-SA" sz="2400" b="1" u="sng" dirty="0" err="1" smtClean="0">
                <a:solidFill>
                  <a:srgbClr val="C00000"/>
                </a:solidFill>
              </a:rPr>
              <a:t>البذريه</a:t>
            </a:r>
            <a:r>
              <a:rPr lang="ar-SA" sz="2400" b="1" u="sng" dirty="0" smtClean="0">
                <a:solidFill>
                  <a:srgbClr val="C00000"/>
                </a:solidFill>
              </a:rPr>
              <a:t> </a:t>
            </a:r>
            <a:r>
              <a:rPr lang="ar-SA" sz="2400" b="1" u="sng" dirty="0" err="1" smtClean="0">
                <a:solidFill>
                  <a:srgbClr val="C00000"/>
                </a:solidFill>
              </a:rPr>
              <a:t>:</a:t>
            </a:r>
            <a:endParaRPr lang="ar-SA" sz="2400" b="1" u="sng" dirty="0" smtClean="0">
              <a:solidFill>
                <a:srgbClr val="C00000"/>
              </a:solidFill>
            </a:endParaRPr>
          </a:p>
          <a:p>
            <a:pPr algn="just">
              <a:buFont typeface="Wingdings" pitchFamily="2" charset="2"/>
              <a:buChar char="ü"/>
            </a:pPr>
            <a:r>
              <a:rPr lang="ar-SA" sz="2400" dirty="0" smtClean="0"/>
              <a:t>يستحث التزاوج  وتكوين </a:t>
            </a:r>
            <a:r>
              <a:rPr lang="ar-SA" sz="2400" dirty="0" err="1" smtClean="0"/>
              <a:t>الزايجوت</a:t>
            </a:r>
            <a:r>
              <a:rPr lang="ar-SA" sz="2400" dirty="0" smtClean="0"/>
              <a:t> تكوين </a:t>
            </a:r>
            <a:r>
              <a:rPr lang="ar-SA" sz="2400" dirty="0" err="1" smtClean="0"/>
              <a:t>الاوكسين</a:t>
            </a:r>
            <a:r>
              <a:rPr lang="ar-SA" sz="2400" dirty="0" smtClean="0"/>
              <a:t>  من خلايا المبيض  بحيث يفرز من خلايا الجنين </a:t>
            </a:r>
            <a:r>
              <a:rPr lang="ar-SA" sz="2400" dirty="0" err="1" smtClean="0"/>
              <a:t>والاندوسبيرم</a:t>
            </a:r>
            <a:r>
              <a:rPr lang="ar-SA" sz="2400" dirty="0" smtClean="0"/>
              <a:t>  بكميات كبيره وينتقل  قطبيا </a:t>
            </a:r>
            <a:r>
              <a:rPr lang="ar-SA" sz="2400" dirty="0" err="1" smtClean="0"/>
              <a:t>للاسفل</a:t>
            </a:r>
            <a:r>
              <a:rPr lang="ar-SA" sz="2400" dirty="0" smtClean="0"/>
              <a:t> الى </a:t>
            </a:r>
            <a:r>
              <a:rPr lang="ar-SA" sz="2400" dirty="0" err="1" smtClean="0"/>
              <a:t>الشمراخ</a:t>
            </a:r>
            <a:r>
              <a:rPr lang="ar-SA" sz="2400" dirty="0" smtClean="0"/>
              <a:t>  ويمنع تكوين الطبقه </a:t>
            </a:r>
            <a:r>
              <a:rPr lang="ar-SA" sz="2400" dirty="0" err="1" smtClean="0"/>
              <a:t>الانفصاليه</a:t>
            </a:r>
            <a:r>
              <a:rPr lang="ar-SA" sz="2400" dirty="0" smtClean="0"/>
              <a:t> في فترة بلوغ الثمره  أي يعمل على  </a:t>
            </a:r>
            <a:r>
              <a:rPr lang="ar-SA" sz="2400" dirty="0" err="1" smtClean="0"/>
              <a:t>ىتثبيت</a:t>
            </a:r>
            <a:r>
              <a:rPr lang="ar-SA" sz="2400" dirty="0" smtClean="0"/>
              <a:t> الثمار في مرحلة </a:t>
            </a:r>
            <a:r>
              <a:rPr lang="ar-SA" sz="2400" dirty="0" err="1" smtClean="0"/>
              <a:t>البلوغ .</a:t>
            </a:r>
            <a:endParaRPr lang="ar-SA" sz="2400" dirty="0" smtClean="0"/>
          </a:p>
          <a:p>
            <a:pPr algn="just">
              <a:buFont typeface="Wingdings" pitchFamily="2" charset="2"/>
              <a:buChar char="ü"/>
            </a:pPr>
            <a:r>
              <a:rPr lang="ar-SA" sz="2400" dirty="0" smtClean="0"/>
              <a:t>تبدأ انقسامات </a:t>
            </a:r>
            <a:r>
              <a:rPr lang="ar-SA" sz="2400" dirty="0" err="1" smtClean="0"/>
              <a:t>الاندوسبيرم</a:t>
            </a:r>
            <a:r>
              <a:rPr lang="ar-SA" sz="2400" dirty="0" smtClean="0"/>
              <a:t>  قبل خلايا الجنين لزيادة </a:t>
            </a:r>
            <a:r>
              <a:rPr lang="ar-SA" sz="2400" dirty="0" err="1" smtClean="0"/>
              <a:t>الاوكسين</a:t>
            </a:r>
            <a:r>
              <a:rPr lang="ar-SA" sz="2400" dirty="0" smtClean="0"/>
              <a:t> وليتبعه زيادة في حجم </a:t>
            </a:r>
            <a:r>
              <a:rPr lang="ar-SA" sz="2400" dirty="0" err="1" smtClean="0"/>
              <a:t>المبيض </a:t>
            </a:r>
            <a:r>
              <a:rPr lang="ar-SA" sz="2400" dirty="0" smtClean="0"/>
              <a:t>– الثمره-  في مراحل النمو الاولى  في الطور </a:t>
            </a:r>
            <a:r>
              <a:rPr lang="ar-SA" sz="2400" dirty="0" err="1" smtClean="0"/>
              <a:t>اللوغارتمي</a:t>
            </a:r>
            <a:r>
              <a:rPr lang="ar-SA" sz="2400" dirty="0" smtClean="0"/>
              <a:t> </a:t>
            </a:r>
            <a:r>
              <a:rPr lang="ar-SA" sz="2400" dirty="0" err="1" smtClean="0"/>
              <a:t>تحديدا .</a:t>
            </a:r>
            <a:endParaRPr lang="ar-SA" sz="2400" dirty="0" smtClean="0"/>
          </a:p>
          <a:p>
            <a:pPr algn="just"/>
            <a:r>
              <a:rPr lang="ar-SA" sz="2400" dirty="0" smtClean="0"/>
              <a:t>يعتمد الجنين على </a:t>
            </a:r>
            <a:r>
              <a:rPr lang="ar-SA" sz="2400" dirty="0" err="1" smtClean="0"/>
              <a:t>الاندوسبيرم</a:t>
            </a:r>
            <a:r>
              <a:rPr lang="ar-SA" sz="2400" dirty="0" smtClean="0"/>
              <a:t> </a:t>
            </a:r>
            <a:r>
              <a:rPr lang="ar-SA" sz="2400" dirty="0" err="1" smtClean="0"/>
              <a:t>للتغذيه</a:t>
            </a:r>
            <a:r>
              <a:rPr lang="ar-SA" sz="2400" dirty="0" smtClean="0"/>
              <a:t> كما ان عمليه التزاوج وتكوين </a:t>
            </a:r>
            <a:r>
              <a:rPr lang="ar-SA" sz="2400" dirty="0" err="1" smtClean="0"/>
              <a:t>الاجنه</a:t>
            </a:r>
            <a:r>
              <a:rPr lang="ar-SA" sz="2400" dirty="0" smtClean="0"/>
              <a:t> تجعل من المبايض تحديدا منطقة استهلاك للغذاء  بحيث تمتص الغذاء  الموجود في الاوراق  المليئة بمنتجات البناء الضوئي  تماما مثلما  يستفيد  الجنين من الغذاء  من الام  عبر الحبل </a:t>
            </a:r>
            <a:r>
              <a:rPr lang="ar-SA" sz="2400" dirty="0" err="1" smtClean="0"/>
              <a:t>السري .</a:t>
            </a:r>
            <a:endParaRPr lang="ar-SA" sz="2400" dirty="0" smtClean="0"/>
          </a:p>
          <a:p>
            <a:pPr algn="just">
              <a:buFont typeface="Wingdings" pitchFamily="2" charset="2"/>
              <a:buChar char="ü"/>
            </a:pPr>
            <a:r>
              <a:rPr lang="ar-SA" sz="2400" dirty="0" smtClean="0"/>
              <a:t>تكبر الثمره في الحجم  وتبلغ اقصى نمو لها   وبذلك تكون وصلت مرحلة البلوغ والذي يتبعه مرحلة النضج  الذي يتميز بتغير طعم ولون </a:t>
            </a:r>
            <a:r>
              <a:rPr lang="ar-SA" sz="2400" dirty="0" err="1" smtClean="0"/>
              <a:t>الثمار .</a:t>
            </a:r>
            <a:endParaRPr lang="ar-SA" sz="2400" dirty="0" smtClean="0"/>
          </a:p>
          <a:p>
            <a:pPr algn="just">
              <a:buFont typeface="Wingdings" pitchFamily="2" charset="2"/>
              <a:buChar char="v"/>
            </a:pPr>
            <a:r>
              <a:rPr lang="ar-SA" sz="2400" b="1" u="sng" dirty="0" smtClean="0">
                <a:solidFill>
                  <a:srgbClr val="C00000"/>
                </a:solidFill>
              </a:rPr>
              <a:t>في الثمار </a:t>
            </a:r>
            <a:r>
              <a:rPr lang="ar-SA" sz="2400" b="1" u="sng" dirty="0" err="1" smtClean="0">
                <a:solidFill>
                  <a:srgbClr val="C00000"/>
                </a:solidFill>
              </a:rPr>
              <a:t>اللابذريه</a:t>
            </a:r>
            <a:r>
              <a:rPr lang="ar-SA" sz="2400" b="1" u="sng" dirty="0" smtClean="0">
                <a:solidFill>
                  <a:srgbClr val="C00000"/>
                </a:solidFill>
              </a:rPr>
              <a:t>  </a:t>
            </a:r>
            <a:r>
              <a:rPr lang="ar-SA" sz="2400" b="1" u="sng" dirty="0" err="1" smtClean="0">
                <a:solidFill>
                  <a:srgbClr val="C00000"/>
                </a:solidFill>
              </a:rPr>
              <a:t>:</a:t>
            </a:r>
            <a:endParaRPr lang="ar-SA" sz="2400" b="1" u="sng" dirty="0" smtClean="0">
              <a:solidFill>
                <a:srgbClr val="C00000"/>
              </a:solidFill>
            </a:endParaRPr>
          </a:p>
          <a:p>
            <a:pPr algn="just"/>
            <a:r>
              <a:rPr lang="ar-SA" sz="2400" dirty="0" smtClean="0"/>
              <a:t>يفرز </a:t>
            </a:r>
            <a:r>
              <a:rPr lang="ar-SA" sz="2400" dirty="0" err="1" smtClean="0"/>
              <a:t>الاوكسين</a:t>
            </a:r>
            <a:r>
              <a:rPr lang="ar-SA" sz="2400" dirty="0" smtClean="0"/>
              <a:t> من الخلايا المحيطه بالمبيض  في الازهار   وتكبر المبايض في الحجم وتصل لمرحلة البلوغ الذي يتبعه النضج </a:t>
            </a:r>
            <a:r>
              <a:rPr lang="ar-SA" sz="2400" dirty="0" err="1" smtClean="0"/>
              <a:t>لاحقا .</a:t>
            </a:r>
            <a:r>
              <a:rPr lang="ar-SA" sz="2400" dirty="0" smtClean="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332656"/>
            <a:ext cx="7884368" cy="6063198"/>
          </a:xfrm>
          <a:prstGeom prst="rect">
            <a:avLst/>
          </a:prstGeom>
        </p:spPr>
        <p:txBody>
          <a:bodyPr wrap="square">
            <a:spAutoFit/>
          </a:bodyPr>
          <a:lstStyle/>
          <a:p>
            <a:r>
              <a:rPr lang="ar-SA" sz="2400" dirty="0" smtClean="0"/>
              <a:t>بعد نضج الثمار تدخل في مرحلة </a:t>
            </a:r>
            <a:r>
              <a:rPr lang="ar-SA" sz="2400" dirty="0" err="1" smtClean="0"/>
              <a:t>الشيخوخه</a:t>
            </a:r>
            <a:r>
              <a:rPr lang="ar-SA" sz="2400" dirty="0" smtClean="0"/>
              <a:t>  </a:t>
            </a:r>
            <a:r>
              <a:rPr lang="ar-SA" sz="2400" dirty="0" err="1" smtClean="0"/>
              <a:t>بحيص</a:t>
            </a:r>
            <a:r>
              <a:rPr lang="ar-SA" sz="2400" dirty="0" smtClean="0"/>
              <a:t> تتحلل اجزاء الثمره </a:t>
            </a:r>
            <a:r>
              <a:rPr lang="ar-SA" sz="2400" dirty="0" err="1" smtClean="0"/>
              <a:t>بواسطه</a:t>
            </a:r>
            <a:r>
              <a:rPr lang="ar-SA" sz="2400" dirty="0" smtClean="0"/>
              <a:t> انزيمات  مصدرها الاجسام </a:t>
            </a:r>
            <a:r>
              <a:rPr lang="ar-SA" sz="2400" dirty="0" err="1" smtClean="0"/>
              <a:t>الكرويه</a:t>
            </a:r>
            <a:r>
              <a:rPr lang="ar-SA" sz="2400" dirty="0" smtClean="0"/>
              <a:t>  </a:t>
            </a:r>
            <a:r>
              <a:rPr lang="ar-SA" sz="2400" dirty="0" err="1" smtClean="0"/>
              <a:t>سفيروسوم</a:t>
            </a:r>
            <a:r>
              <a:rPr lang="ar-SA" sz="2400" dirty="0" smtClean="0"/>
              <a:t> في </a:t>
            </a:r>
            <a:r>
              <a:rPr lang="ar-SA" sz="2400" dirty="0" err="1" smtClean="0"/>
              <a:t>السيتوبلازم</a:t>
            </a:r>
            <a:r>
              <a:rPr lang="ar-SA" sz="2400" dirty="0" smtClean="0"/>
              <a:t>   كما يزيد تنفس الثمره  لتدخل اخر مراحل حياة الثمره  وهي مرحلة </a:t>
            </a:r>
            <a:r>
              <a:rPr lang="ar-SA" sz="2400" dirty="0" err="1" smtClean="0"/>
              <a:t>الذروه</a:t>
            </a:r>
            <a:r>
              <a:rPr lang="ar-SA" sz="2400" dirty="0" smtClean="0"/>
              <a:t> </a:t>
            </a:r>
            <a:r>
              <a:rPr lang="ar-SA" sz="2400" dirty="0" err="1" smtClean="0"/>
              <a:t>.</a:t>
            </a:r>
            <a:endParaRPr lang="ar-SA" sz="2400" dirty="0" smtClean="0"/>
          </a:p>
          <a:p>
            <a:r>
              <a:rPr lang="ar-SA" sz="2400" dirty="0" smtClean="0"/>
              <a:t>لذا لابد من اختيار الوقت المناسب  لقطف الثمار قبل دخولها مرحلة </a:t>
            </a:r>
            <a:r>
              <a:rPr lang="ar-SA" sz="2400" dirty="0" err="1" smtClean="0"/>
              <a:t>الشيخوخه</a:t>
            </a:r>
            <a:r>
              <a:rPr lang="ar-SA" sz="2400" dirty="0" smtClean="0"/>
              <a:t>  </a:t>
            </a:r>
          </a:p>
          <a:p>
            <a:r>
              <a:rPr lang="ar-SA" sz="2400" dirty="0" smtClean="0"/>
              <a:t>لذا </a:t>
            </a:r>
            <a:r>
              <a:rPr lang="ar-SA" sz="2400" dirty="0" err="1" smtClean="0"/>
              <a:t>يلجاء</a:t>
            </a:r>
            <a:r>
              <a:rPr lang="ar-SA" sz="2400" dirty="0" smtClean="0"/>
              <a:t> للتبريد لخفض تنفس الثمار  </a:t>
            </a:r>
            <a:r>
              <a:rPr lang="ar-SA" sz="2400" dirty="0" err="1" smtClean="0"/>
              <a:t>وابطاء</a:t>
            </a:r>
            <a:r>
              <a:rPr lang="ar-SA" sz="2400" dirty="0" smtClean="0"/>
              <a:t> عمليه التنفس </a:t>
            </a:r>
            <a:r>
              <a:rPr lang="ar-SA" sz="2400" dirty="0" err="1" smtClean="0"/>
              <a:t>لاطالة</a:t>
            </a:r>
            <a:r>
              <a:rPr lang="ar-SA" sz="2400" dirty="0" smtClean="0"/>
              <a:t>  مرحلة النضج  </a:t>
            </a:r>
            <a:r>
              <a:rPr lang="ar-SA" sz="2400" dirty="0" err="1" smtClean="0"/>
              <a:t>وتاخير</a:t>
            </a:r>
            <a:r>
              <a:rPr lang="ar-SA" sz="2400" dirty="0" smtClean="0"/>
              <a:t> مرحلة </a:t>
            </a:r>
            <a:r>
              <a:rPr lang="ar-SA" sz="2400" dirty="0" err="1" smtClean="0"/>
              <a:t>الشيخوخه</a:t>
            </a:r>
            <a:r>
              <a:rPr lang="ar-SA" sz="2400" dirty="0" smtClean="0"/>
              <a:t> </a:t>
            </a:r>
            <a:r>
              <a:rPr lang="ar-SA" sz="2400" dirty="0" err="1" smtClean="0"/>
              <a:t>.</a:t>
            </a:r>
            <a:endParaRPr lang="ar-SA" sz="2400" dirty="0" smtClean="0"/>
          </a:p>
          <a:p>
            <a:r>
              <a:rPr lang="ar-SA" sz="2800" b="1" u="sng" dirty="0" smtClean="0">
                <a:solidFill>
                  <a:srgbClr val="00B050"/>
                </a:solidFill>
              </a:rPr>
              <a:t>6- </a:t>
            </a:r>
            <a:r>
              <a:rPr lang="ar-SA" sz="2800" b="1" u="sng" dirty="0" err="1" smtClean="0">
                <a:solidFill>
                  <a:srgbClr val="00B050"/>
                </a:solidFill>
              </a:rPr>
              <a:t>البذور :</a:t>
            </a:r>
            <a:endParaRPr lang="ar-SA" sz="2800" b="1" u="sng" dirty="0" smtClean="0">
              <a:solidFill>
                <a:srgbClr val="00B050"/>
              </a:solidFill>
            </a:endParaRPr>
          </a:p>
          <a:p>
            <a:r>
              <a:rPr lang="ar-SA" sz="2400" dirty="0" err="1" smtClean="0"/>
              <a:t>للاوكسين</a:t>
            </a:r>
            <a:r>
              <a:rPr lang="ar-SA" sz="2400" dirty="0" smtClean="0"/>
              <a:t> دورا </a:t>
            </a:r>
            <a:r>
              <a:rPr lang="ar-SA" sz="2400" dirty="0" err="1" smtClean="0"/>
              <a:t>بازرا</a:t>
            </a:r>
            <a:r>
              <a:rPr lang="ar-SA" sz="2400" dirty="0" smtClean="0"/>
              <a:t> في اتمام عملية </a:t>
            </a:r>
            <a:r>
              <a:rPr lang="ar-SA" sz="2400" dirty="0" err="1" smtClean="0"/>
              <a:t>الانبات  </a:t>
            </a:r>
            <a:r>
              <a:rPr lang="ar-SA" sz="2400" dirty="0" smtClean="0"/>
              <a:t>، حيث ان البذور تصبح </a:t>
            </a:r>
            <a:r>
              <a:rPr lang="ar-SA" sz="2400" dirty="0" err="1" smtClean="0"/>
              <a:t>قادره</a:t>
            </a:r>
            <a:r>
              <a:rPr lang="ar-SA" sz="2400" dirty="0" smtClean="0"/>
              <a:t> على الانبات عندما تكون ظروفها </a:t>
            </a:r>
            <a:r>
              <a:rPr lang="ar-SA" sz="2400" dirty="0" err="1" smtClean="0"/>
              <a:t>الداخليه </a:t>
            </a:r>
            <a:r>
              <a:rPr lang="ar-SA" sz="2400" dirty="0" smtClean="0"/>
              <a:t>( </a:t>
            </a:r>
            <a:r>
              <a:rPr lang="ar-SA" sz="2400" dirty="0" err="1" smtClean="0"/>
              <a:t>هرمونات</a:t>
            </a:r>
            <a:r>
              <a:rPr lang="ar-SA" sz="2400" dirty="0" smtClean="0"/>
              <a:t> </a:t>
            </a:r>
            <a:r>
              <a:rPr lang="ar-SA" sz="2400" dirty="0" err="1" smtClean="0"/>
              <a:t>وانزيمات</a:t>
            </a:r>
            <a:r>
              <a:rPr lang="ar-SA" sz="2400" dirty="0" smtClean="0"/>
              <a:t> )  وظروفها </a:t>
            </a:r>
            <a:r>
              <a:rPr lang="ar-SA" sz="2400" dirty="0" err="1" smtClean="0"/>
              <a:t>الخارجيه</a:t>
            </a:r>
            <a:r>
              <a:rPr lang="ar-SA" sz="2400" dirty="0" smtClean="0"/>
              <a:t> ( </a:t>
            </a:r>
            <a:r>
              <a:rPr lang="ar-SA" sz="2400" dirty="0" err="1" smtClean="0"/>
              <a:t>حراره</a:t>
            </a:r>
            <a:r>
              <a:rPr lang="ar-SA" sz="2400" dirty="0" smtClean="0"/>
              <a:t> </a:t>
            </a:r>
            <a:r>
              <a:rPr lang="ar-SA" sz="2400" dirty="0" err="1" smtClean="0"/>
              <a:t>ورطوبه</a:t>
            </a:r>
            <a:r>
              <a:rPr lang="ar-SA" sz="2400" dirty="0" smtClean="0"/>
              <a:t> وموانع </a:t>
            </a:r>
            <a:r>
              <a:rPr lang="ar-SA" sz="2400" dirty="0" err="1" smtClean="0"/>
              <a:t>الانبات </a:t>
            </a:r>
            <a:r>
              <a:rPr lang="ar-SA" sz="2400" dirty="0" smtClean="0"/>
              <a:t>)  </a:t>
            </a:r>
            <a:r>
              <a:rPr lang="ar-SA" sz="2400" dirty="0" err="1" smtClean="0"/>
              <a:t>مناسبه</a:t>
            </a:r>
            <a:r>
              <a:rPr lang="ar-SA" sz="2400" dirty="0" smtClean="0"/>
              <a:t> </a:t>
            </a:r>
            <a:r>
              <a:rPr lang="ar-SA" sz="2400" dirty="0" err="1" smtClean="0"/>
              <a:t>للانبات</a:t>
            </a:r>
            <a:r>
              <a:rPr lang="ar-SA" sz="2400" dirty="0" smtClean="0"/>
              <a:t> </a:t>
            </a:r>
            <a:r>
              <a:rPr lang="ar-SA" sz="2400" dirty="0" err="1" smtClean="0"/>
              <a:t>.</a:t>
            </a:r>
            <a:endParaRPr lang="ar-SA" sz="2400" dirty="0" smtClean="0"/>
          </a:p>
          <a:p>
            <a:r>
              <a:rPr lang="ar-SA" sz="2400" b="1" u="sng" dirty="0" smtClean="0">
                <a:solidFill>
                  <a:srgbClr val="00B050"/>
                </a:solidFill>
              </a:rPr>
              <a:t>موانع انبات </a:t>
            </a:r>
            <a:r>
              <a:rPr lang="ar-SA" sz="2400" b="1" u="sng" dirty="0" err="1" smtClean="0">
                <a:solidFill>
                  <a:srgbClr val="00B050"/>
                </a:solidFill>
              </a:rPr>
              <a:t>البذور :</a:t>
            </a:r>
            <a:r>
              <a:rPr lang="ar-SA" sz="2400" b="1" u="sng" dirty="0" smtClean="0">
                <a:solidFill>
                  <a:srgbClr val="00B050"/>
                </a:solidFill>
              </a:rPr>
              <a:t> </a:t>
            </a:r>
          </a:p>
          <a:p>
            <a:pPr>
              <a:buFont typeface="Wingdings" pitchFamily="2" charset="2"/>
              <a:buChar char="ü"/>
            </a:pPr>
            <a:r>
              <a:rPr lang="ar-SA" sz="2400" dirty="0" err="1" smtClean="0"/>
              <a:t>هرمونات</a:t>
            </a:r>
            <a:r>
              <a:rPr lang="ar-SA" sz="2400" dirty="0" smtClean="0"/>
              <a:t> مثبطه </a:t>
            </a:r>
            <a:r>
              <a:rPr lang="ar-SA" sz="2400" dirty="0" err="1" smtClean="0"/>
              <a:t>كالابسيسك</a:t>
            </a:r>
            <a:r>
              <a:rPr lang="ar-SA" sz="2400" dirty="0" smtClean="0"/>
              <a:t> </a:t>
            </a:r>
            <a:r>
              <a:rPr lang="ar-SA" sz="2400" dirty="0" err="1" smtClean="0"/>
              <a:t>والاثيلين</a:t>
            </a:r>
            <a:r>
              <a:rPr lang="ar-SA" sz="2400" dirty="0" smtClean="0"/>
              <a:t> </a:t>
            </a:r>
          </a:p>
          <a:p>
            <a:pPr>
              <a:buFont typeface="Wingdings" pitchFamily="2" charset="2"/>
              <a:buChar char="ü"/>
            </a:pPr>
            <a:r>
              <a:rPr lang="ar-SA" sz="2400" dirty="0" smtClean="0"/>
              <a:t>مواد </a:t>
            </a:r>
            <a:r>
              <a:rPr lang="ar-SA" sz="2400" dirty="0" err="1" smtClean="0"/>
              <a:t>فينوليه</a:t>
            </a:r>
            <a:r>
              <a:rPr lang="ar-SA" sz="2400" dirty="0" smtClean="0"/>
              <a:t> معوقه </a:t>
            </a:r>
            <a:r>
              <a:rPr lang="ar-SA" sz="2400" dirty="0" err="1" smtClean="0"/>
              <a:t>للانبات</a:t>
            </a:r>
            <a:r>
              <a:rPr lang="ar-SA" sz="2400" dirty="0" smtClean="0"/>
              <a:t>  </a:t>
            </a:r>
            <a:r>
              <a:rPr lang="ar-SA" sz="2400" dirty="0" err="1" smtClean="0"/>
              <a:t>موجوده</a:t>
            </a:r>
            <a:r>
              <a:rPr lang="ar-SA" sz="2400" dirty="0" smtClean="0"/>
              <a:t> في </a:t>
            </a:r>
            <a:r>
              <a:rPr lang="ar-SA" sz="2400" dirty="0" err="1" smtClean="0"/>
              <a:t>قصرة</a:t>
            </a:r>
            <a:r>
              <a:rPr lang="ar-SA" sz="2400" dirty="0" smtClean="0"/>
              <a:t> </a:t>
            </a:r>
            <a:r>
              <a:rPr lang="ar-SA" sz="2400" dirty="0" err="1" smtClean="0"/>
              <a:t>البذره .</a:t>
            </a:r>
            <a:endParaRPr lang="ar-SA" sz="2400" dirty="0" smtClean="0"/>
          </a:p>
          <a:p>
            <a:pPr>
              <a:buFont typeface="Wingdings" pitchFamily="2" charset="2"/>
              <a:buChar char="ü"/>
            </a:pPr>
            <a:r>
              <a:rPr lang="ar-SA" sz="2400" dirty="0" smtClean="0"/>
              <a:t>صلابة القصره وعدم </a:t>
            </a:r>
            <a:r>
              <a:rPr lang="ar-SA" sz="2400" dirty="0" err="1" smtClean="0"/>
              <a:t>نفاذيتها</a:t>
            </a:r>
            <a:r>
              <a:rPr lang="ar-SA" sz="2400" dirty="0" smtClean="0"/>
              <a:t> للماء او </a:t>
            </a:r>
            <a:r>
              <a:rPr lang="ar-SA" sz="2400" dirty="0" err="1" smtClean="0"/>
              <a:t>الهواء .</a:t>
            </a:r>
            <a:endParaRPr lang="ar-SA" sz="2400" dirty="0" smtClean="0"/>
          </a:p>
          <a:p>
            <a:pPr>
              <a:buFont typeface="Wingdings" pitchFamily="2" charset="2"/>
              <a:buChar char="ü"/>
            </a:pPr>
            <a:r>
              <a:rPr lang="ar-SA" sz="2400" dirty="0" smtClean="0"/>
              <a:t>كمون الجنين </a:t>
            </a:r>
          </a:p>
          <a:p>
            <a:endParaRPr lang="ar-SA" sz="24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8532440" cy="6740307"/>
          </a:xfrm>
          <a:prstGeom prst="rect">
            <a:avLst/>
          </a:prstGeom>
        </p:spPr>
        <p:txBody>
          <a:bodyPr wrap="square">
            <a:spAutoFit/>
          </a:bodyPr>
          <a:lstStyle/>
          <a:p>
            <a:pPr>
              <a:buFont typeface="Wingdings" pitchFamily="2" charset="2"/>
              <a:buChar char="ü"/>
            </a:pPr>
            <a:r>
              <a:rPr lang="ar-SA" sz="2400" dirty="0" smtClean="0"/>
              <a:t>عدم اكتمال </a:t>
            </a:r>
            <a:r>
              <a:rPr lang="ar-SA" sz="2400" dirty="0" err="1" smtClean="0"/>
              <a:t>الاجنه</a:t>
            </a:r>
            <a:r>
              <a:rPr lang="ar-SA" sz="2400" dirty="0" smtClean="0"/>
              <a:t> </a:t>
            </a:r>
            <a:r>
              <a:rPr lang="ar-SA" sz="2400" dirty="0" err="1" smtClean="0"/>
              <a:t>: </a:t>
            </a:r>
            <a:r>
              <a:rPr lang="ar-SA" sz="2400" dirty="0" smtClean="0"/>
              <a:t>( الجنين لا يكتمل نموه </a:t>
            </a:r>
            <a:r>
              <a:rPr lang="ar-SA" sz="2400" dirty="0" err="1" smtClean="0"/>
              <a:t>الا</a:t>
            </a:r>
            <a:r>
              <a:rPr lang="ar-SA" sz="2400" dirty="0" smtClean="0"/>
              <a:t> في الظروف البيئيه  </a:t>
            </a:r>
            <a:r>
              <a:rPr lang="ar-SA" sz="2400" dirty="0" err="1" smtClean="0"/>
              <a:t>المناسبه</a:t>
            </a:r>
            <a:r>
              <a:rPr lang="ar-SA" sz="2400" dirty="0" smtClean="0"/>
              <a:t> </a:t>
            </a:r>
            <a:r>
              <a:rPr lang="ar-SA" sz="2400" dirty="0" err="1" smtClean="0"/>
              <a:t>للانبات</a:t>
            </a:r>
            <a:r>
              <a:rPr lang="ar-SA" sz="2400" dirty="0" smtClean="0"/>
              <a:t> ، حيث وجد ان البذور تسقط من </a:t>
            </a:r>
            <a:r>
              <a:rPr lang="ar-SA" sz="2400" u="sng" dirty="0" smtClean="0"/>
              <a:t>الثمار والجنين لم يكتمل  </a:t>
            </a:r>
            <a:r>
              <a:rPr lang="ar-SA" sz="2400" dirty="0" smtClean="0"/>
              <a:t>وهذا نوع من التكيف  لحماية البذره من الانقراض وضمان نموها في ظروف </a:t>
            </a:r>
            <a:r>
              <a:rPr lang="ar-SA" sz="2400" dirty="0" err="1" smtClean="0"/>
              <a:t>مناسبه</a:t>
            </a:r>
            <a:r>
              <a:rPr lang="ar-SA" sz="2400" dirty="0" smtClean="0"/>
              <a:t> </a:t>
            </a:r>
            <a:r>
              <a:rPr lang="ar-SA" sz="2400" dirty="0" err="1" smtClean="0"/>
              <a:t>لاتمام</a:t>
            </a:r>
            <a:r>
              <a:rPr lang="ar-SA" sz="2400" dirty="0" smtClean="0"/>
              <a:t> الطور الخضري والزهري </a:t>
            </a:r>
            <a:r>
              <a:rPr lang="ar-SA" sz="2400" dirty="0" err="1" smtClean="0"/>
              <a:t>والثمري</a:t>
            </a:r>
            <a:r>
              <a:rPr lang="ar-SA" sz="2400" dirty="0" smtClean="0"/>
              <a:t> وتكوين البذور مره </a:t>
            </a:r>
            <a:r>
              <a:rPr lang="ar-SA" sz="2400" dirty="0" err="1" smtClean="0"/>
              <a:t>اخرى .</a:t>
            </a:r>
            <a:endParaRPr lang="ar-SA" sz="2400" dirty="0" smtClean="0"/>
          </a:p>
          <a:p>
            <a:pPr>
              <a:buFont typeface="Wingdings" pitchFamily="2" charset="2"/>
              <a:buChar char="ü"/>
            </a:pPr>
            <a:r>
              <a:rPr lang="ar-SA" sz="2400" dirty="0" smtClean="0"/>
              <a:t>الكمون </a:t>
            </a:r>
            <a:r>
              <a:rPr lang="ar-SA" sz="2400" dirty="0" err="1" smtClean="0"/>
              <a:t>الهرموني </a:t>
            </a:r>
            <a:r>
              <a:rPr lang="ar-SA" sz="2400" dirty="0" smtClean="0"/>
              <a:t>: بفعل هرمون </a:t>
            </a:r>
            <a:r>
              <a:rPr lang="ar-SA" sz="2400" dirty="0" err="1" smtClean="0"/>
              <a:t>الابسيسك</a:t>
            </a:r>
            <a:r>
              <a:rPr lang="ar-SA" sz="2400" dirty="0" smtClean="0"/>
              <a:t> اسد  سيتم مناقشته </a:t>
            </a:r>
            <a:r>
              <a:rPr lang="ar-SA" sz="2400" dirty="0" err="1" smtClean="0"/>
              <a:t>لاحقا .</a:t>
            </a:r>
            <a:endParaRPr lang="ar-SA" sz="2400" dirty="0" smtClean="0"/>
          </a:p>
          <a:p>
            <a:r>
              <a:rPr lang="ar-SA" sz="2400" b="1" u="sng" dirty="0" smtClean="0">
                <a:solidFill>
                  <a:srgbClr val="00B050"/>
                </a:solidFill>
              </a:rPr>
              <a:t> كسر </a:t>
            </a:r>
            <a:r>
              <a:rPr lang="ar-SA" sz="2400" b="1" u="sng" dirty="0" err="1" smtClean="0">
                <a:solidFill>
                  <a:srgbClr val="00B050"/>
                </a:solidFill>
              </a:rPr>
              <a:t>الكمون :</a:t>
            </a:r>
            <a:endParaRPr lang="ar-SA" sz="2400" b="1" u="sng" dirty="0" smtClean="0">
              <a:solidFill>
                <a:srgbClr val="00B050"/>
              </a:solidFill>
            </a:endParaRPr>
          </a:p>
          <a:p>
            <a:pPr>
              <a:buFont typeface="Wingdings" pitchFamily="2" charset="2"/>
              <a:buChar char="ü"/>
            </a:pPr>
            <a:r>
              <a:rPr lang="ar-SA" sz="2400" dirty="0" smtClean="0"/>
              <a:t>القصره المحتويه على مواد مانعه </a:t>
            </a:r>
            <a:r>
              <a:rPr lang="ar-SA" sz="2400" dirty="0" err="1" smtClean="0"/>
              <a:t>للانبات</a:t>
            </a:r>
            <a:r>
              <a:rPr lang="ar-SA" sz="2400" dirty="0" smtClean="0"/>
              <a:t> مثل المركبات </a:t>
            </a:r>
            <a:r>
              <a:rPr lang="ar-SA" sz="2400" dirty="0" err="1" smtClean="0"/>
              <a:t>الفينوليه</a:t>
            </a:r>
            <a:r>
              <a:rPr lang="ar-SA" sz="2400" dirty="0" smtClean="0"/>
              <a:t>   والتي تعمل </a:t>
            </a:r>
            <a:r>
              <a:rPr lang="ar-SA" sz="2400" dirty="0" err="1" smtClean="0"/>
              <a:t>بتراكيز</a:t>
            </a:r>
            <a:r>
              <a:rPr lang="ar-SA" sz="2400" dirty="0" smtClean="0"/>
              <a:t> عاليه وتدخل في تفاعلات النمو </a:t>
            </a:r>
            <a:r>
              <a:rPr lang="ar-SA" sz="2400" dirty="0" err="1" smtClean="0"/>
              <a:t>وتوقفها  .</a:t>
            </a:r>
            <a:r>
              <a:rPr lang="ar-SA" sz="2400" dirty="0" smtClean="0"/>
              <a:t> ويمكن التخلص منها بغسل البذور  بمياه الامطار الكافيه   وضمان انبات البذور ، لكن اذا كانت كميه مياة </a:t>
            </a:r>
            <a:r>
              <a:rPr lang="ar-SA" sz="2400" dirty="0" smtClean="0"/>
              <a:t>الامطار غير  </a:t>
            </a:r>
            <a:r>
              <a:rPr lang="ar-SA" sz="2400" dirty="0" smtClean="0"/>
              <a:t>كافيه لغسل تلك المواد فانها تذيبها وتمتصها الخلايا  فتعمل على منع الانبات .</a:t>
            </a:r>
          </a:p>
          <a:p>
            <a:pPr>
              <a:buFont typeface="Wingdings" pitchFamily="2" charset="2"/>
              <a:buChar char="ü"/>
            </a:pPr>
            <a:r>
              <a:rPr lang="ar-SA" sz="2400" dirty="0" smtClean="0"/>
              <a:t>القصره المحتويه على مواد </a:t>
            </a:r>
            <a:r>
              <a:rPr lang="ar-SA" sz="2400" dirty="0" err="1" smtClean="0"/>
              <a:t>غرويه</a:t>
            </a:r>
            <a:r>
              <a:rPr lang="ar-SA" sz="2400" dirty="0" smtClean="0"/>
              <a:t> </a:t>
            </a:r>
            <a:r>
              <a:rPr lang="ar-SA" sz="2400" dirty="0" err="1" smtClean="0"/>
              <a:t>ودهنيه</a:t>
            </a:r>
            <a:r>
              <a:rPr lang="ar-SA" sz="2400" dirty="0" smtClean="0"/>
              <a:t>  تسد  الفراغات بين الخلايا تمنع </a:t>
            </a:r>
            <a:r>
              <a:rPr lang="ar-SA" sz="2400" dirty="0" err="1" smtClean="0"/>
              <a:t>نفاذية</a:t>
            </a:r>
            <a:r>
              <a:rPr lang="ar-SA" sz="2400" dirty="0" smtClean="0"/>
              <a:t> الغازات  ومنها الاوكسجين للداخل يمكن التخلص من تلك المواد بغسل البذور </a:t>
            </a:r>
            <a:r>
              <a:rPr lang="ar-SA" sz="2400" dirty="0" err="1" smtClean="0"/>
              <a:t>مطريا .</a:t>
            </a:r>
            <a:endParaRPr lang="ar-SA" sz="2400" dirty="0" smtClean="0"/>
          </a:p>
          <a:p>
            <a:pPr>
              <a:buFont typeface="Wingdings" pitchFamily="2" charset="2"/>
              <a:buChar char="ü"/>
            </a:pPr>
            <a:r>
              <a:rPr lang="ar-SA" sz="2400" dirty="0" smtClean="0"/>
              <a:t> ليس </a:t>
            </a:r>
            <a:r>
              <a:rPr lang="ar-SA" sz="2400" dirty="0" err="1" smtClean="0"/>
              <a:t>للاوكسين</a:t>
            </a:r>
            <a:r>
              <a:rPr lang="ar-SA" sz="2400" dirty="0" smtClean="0"/>
              <a:t> دور </a:t>
            </a:r>
            <a:r>
              <a:rPr lang="ar-SA" sz="2400" dirty="0" err="1" smtClean="0"/>
              <a:t>بازر</a:t>
            </a:r>
            <a:r>
              <a:rPr lang="ar-SA" sz="2400" dirty="0" smtClean="0"/>
              <a:t> في الكمون او كسره لكنه يعمل  بعد كسر الكمون </a:t>
            </a:r>
            <a:r>
              <a:rPr lang="ar-SA" sz="2400" dirty="0" err="1" smtClean="0"/>
              <a:t>بواسطه</a:t>
            </a:r>
            <a:r>
              <a:rPr lang="ar-SA" sz="2400" dirty="0" smtClean="0"/>
              <a:t> </a:t>
            </a:r>
            <a:r>
              <a:rPr lang="ar-SA" sz="2400" dirty="0" err="1" smtClean="0"/>
              <a:t>هرمونات</a:t>
            </a:r>
            <a:r>
              <a:rPr lang="ar-SA" sz="2400" dirty="0" smtClean="0"/>
              <a:t> اخرى </a:t>
            </a:r>
            <a:r>
              <a:rPr lang="ar-SA" sz="2400" dirty="0" err="1" smtClean="0"/>
              <a:t>كالجبرلين</a:t>
            </a:r>
            <a:r>
              <a:rPr lang="ar-SA" sz="2400" dirty="0" smtClean="0"/>
              <a:t> </a:t>
            </a:r>
            <a:r>
              <a:rPr lang="ar-SA" sz="2400" dirty="0" err="1" smtClean="0"/>
              <a:t>والسيتوكاينين</a:t>
            </a:r>
            <a:r>
              <a:rPr lang="ar-SA" sz="2400" dirty="0" smtClean="0"/>
              <a:t> وما </a:t>
            </a:r>
            <a:r>
              <a:rPr lang="ar-SA" sz="2400" dirty="0" err="1" smtClean="0"/>
              <a:t>للحراره</a:t>
            </a:r>
            <a:r>
              <a:rPr lang="ar-SA" sz="2400" dirty="0" smtClean="0"/>
              <a:t> وطول فتره </a:t>
            </a:r>
            <a:r>
              <a:rPr lang="ar-SA" sz="2400" dirty="0" err="1" smtClean="0"/>
              <a:t>الاضاءه</a:t>
            </a:r>
            <a:r>
              <a:rPr lang="ar-SA" sz="2400" dirty="0" smtClean="0"/>
              <a:t> دورا بارزا مع </a:t>
            </a:r>
            <a:r>
              <a:rPr lang="ar-SA" sz="2400" dirty="0" err="1" smtClean="0"/>
              <a:t>هرمونات</a:t>
            </a:r>
            <a:r>
              <a:rPr lang="ar-SA" sz="2400" dirty="0" smtClean="0"/>
              <a:t> كسر </a:t>
            </a:r>
            <a:r>
              <a:rPr lang="ar-SA" sz="2400" dirty="0" err="1" smtClean="0"/>
              <a:t>الكمون .</a:t>
            </a:r>
            <a:r>
              <a:rPr lang="ar-SA" sz="2400" dirty="0" smtClean="0"/>
              <a:t> </a:t>
            </a:r>
          </a:p>
          <a:p>
            <a:r>
              <a:rPr lang="ar-SA" sz="2400" dirty="0" smtClean="0"/>
              <a:t>أي ان </a:t>
            </a:r>
            <a:r>
              <a:rPr lang="ar-SA" sz="2400" dirty="0" err="1" smtClean="0"/>
              <a:t>الاوكسين</a:t>
            </a:r>
            <a:r>
              <a:rPr lang="ar-SA" sz="2400" dirty="0" smtClean="0"/>
              <a:t> </a:t>
            </a:r>
            <a:r>
              <a:rPr lang="ar-SA" sz="2400" dirty="0" err="1" smtClean="0"/>
              <a:t>يبداء</a:t>
            </a:r>
            <a:r>
              <a:rPr lang="ar-SA" sz="2400" dirty="0" smtClean="0"/>
              <a:t> عمله بعد كسر الكمون </a:t>
            </a:r>
            <a:r>
              <a:rPr lang="ar-SA" sz="2400" dirty="0" err="1" smtClean="0"/>
              <a:t>بهرمونات</a:t>
            </a:r>
            <a:r>
              <a:rPr lang="ar-SA" sz="2400" dirty="0" smtClean="0"/>
              <a:t> اخرى سنناقشها </a:t>
            </a:r>
            <a:r>
              <a:rPr lang="ar-SA" sz="2400" dirty="0" err="1" smtClean="0"/>
              <a:t>لاحقا .</a:t>
            </a:r>
            <a:endParaRPr lang="ar-SA" sz="2400" dirty="0" smtClean="0"/>
          </a:p>
          <a:p>
            <a:pPr>
              <a:buFont typeface="Wingdings" pitchFamily="2" charset="2"/>
              <a:buChar char="ü"/>
            </a:pPr>
            <a:endParaRPr lang="ar-SA" sz="2400" dirty="0" smtClean="0"/>
          </a:p>
          <a:p>
            <a:pPr>
              <a:buFont typeface="Wingdings" pitchFamily="2" charset="2"/>
              <a:buChar char="ü"/>
            </a:pPr>
            <a:endParaRPr lang="ar-SA" sz="24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7" y="692696"/>
            <a:ext cx="7817579" cy="4462760"/>
          </a:xfrm>
          <a:prstGeom prst="rect">
            <a:avLst/>
          </a:prstGeom>
          <a:noFill/>
        </p:spPr>
        <p:txBody>
          <a:bodyPr wrap="square" rtlCol="1">
            <a:spAutoFit/>
          </a:bodyPr>
          <a:lstStyle/>
          <a:p>
            <a:r>
              <a:rPr lang="ar-SA" sz="2800" b="1" u="sng" dirty="0" smtClean="0">
                <a:solidFill>
                  <a:srgbClr val="00B050"/>
                </a:solidFill>
              </a:rPr>
              <a:t>7- </a:t>
            </a:r>
            <a:r>
              <a:rPr lang="ar-SA" sz="2800" b="1" u="sng" dirty="0" err="1" smtClean="0">
                <a:solidFill>
                  <a:srgbClr val="00B050"/>
                </a:solidFill>
              </a:rPr>
              <a:t>الشيخوخه</a:t>
            </a:r>
            <a:r>
              <a:rPr lang="ar-SA" sz="2800" b="1" u="sng" dirty="0" smtClean="0">
                <a:solidFill>
                  <a:srgbClr val="00B050"/>
                </a:solidFill>
              </a:rPr>
              <a:t> </a:t>
            </a:r>
            <a:r>
              <a:rPr lang="ar-SA" sz="2800" b="1" u="sng" dirty="0" err="1" smtClean="0">
                <a:solidFill>
                  <a:srgbClr val="00B050"/>
                </a:solidFill>
              </a:rPr>
              <a:t>:</a:t>
            </a:r>
            <a:endParaRPr lang="ar-SA" sz="2800" b="1" u="sng" dirty="0" smtClean="0">
              <a:solidFill>
                <a:srgbClr val="00B050"/>
              </a:solidFill>
            </a:endParaRPr>
          </a:p>
          <a:p>
            <a:r>
              <a:rPr lang="ar-SA" sz="2400" dirty="0" smtClean="0"/>
              <a:t>عندما تصل الاوراق  الى حجمها النهائي  </a:t>
            </a:r>
            <a:r>
              <a:rPr lang="ar-SA" sz="2400" dirty="0" err="1" smtClean="0"/>
              <a:t>تبدا</a:t>
            </a:r>
            <a:r>
              <a:rPr lang="ar-SA" sz="2400" dirty="0" smtClean="0"/>
              <a:t> في مرحلة التدهور بحيث يقل تركيز هرمون </a:t>
            </a:r>
            <a:r>
              <a:rPr lang="ar-SA" sz="2400" dirty="0" err="1" smtClean="0"/>
              <a:t>الاوكسين</a:t>
            </a:r>
            <a:r>
              <a:rPr lang="ar-SA" sz="2400" dirty="0" smtClean="0"/>
              <a:t> ليبرز دور </a:t>
            </a:r>
            <a:r>
              <a:rPr lang="ar-SA" sz="2400" dirty="0" err="1" smtClean="0"/>
              <a:t>هرمونات</a:t>
            </a:r>
            <a:r>
              <a:rPr lang="ar-SA" sz="2400" dirty="0" smtClean="0"/>
              <a:t> اخرى لها </a:t>
            </a:r>
            <a:r>
              <a:rPr lang="ar-SA" sz="2400" dirty="0" err="1" smtClean="0"/>
              <a:t>علاقه</a:t>
            </a:r>
            <a:r>
              <a:rPr lang="ar-SA" sz="2400" dirty="0" smtClean="0"/>
              <a:t> مباشره </a:t>
            </a:r>
            <a:r>
              <a:rPr lang="ar-SA" sz="2400" dirty="0" err="1" smtClean="0"/>
              <a:t>بالشيخوخه</a:t>
            </a:r>
            <a:r>
              <a:rPr lang="ar-SA" sz="2400" dirty="0" smtClean="0"/>
              <a:t> مثل </a:t>
            </a:r>
            <a:r>
              <a:rPr lang="ar-SA" sz="2400" dirty="0" err="1" smtClean="0"/>
              <a:t>الابسيسك</a:t>
            </a:r>
            <a:r>
              <a:rPr lang="ar-SA" sz="2400" dirty="0" smtClean="0"/>
              <a:t> اسد </a:t>
            </a:r>
            <a:r>
              <a:rPr lang="ar-SA" sz="2400" dirty="0" err="1" smtClean="0"/>
              <a:t>والاثيلين</a:t>
            </a:r>
            <a:r>
              <a:rPr lang="ar-SA" sz="2400" dirty="0" smtClean="0"/>
              <a:t>  بحيث يتم تكوين الطبقه </a:t>
            </a:r>
            <a:r>
              <a:rPr lang="ar-SA" sz="2400" dirty="0" err="1" smtClean="0"/>
              <a:t>الانفصاليه</a:t>
            </a:r>
            <a:r>
              <a:rPr lang="ar-SA" sz="2400" dirty="0" smtClean="0"/>
              <a:t>  بفعل تركيز </a:t>
            </a:r>
            <a:r>
              <a:rPr lang="ar-SA" sz="2400" dirty="0" err="1" smtClean="0"/>
              <a:t>الهرمونات</a:t>
            </a:r>
            <a:r>
              <a:rPr lang="ar-SA" sz="2400" dirty="0" smtClean="0"/>
              <a:t> </a:t>
            </a:r>
            <a:r>
              <a:rPr lang="ar-SA" sz="2400" dirty="0" err="1" smtClean="0"/>
              <a:t>المثبطه </a:t>
            </a:r>
            <a:r>
              <a:rPr lang="ar-SA" dirty="0" err="1" smtClean="0"/>
              <a:t>.</a:t>
            </a:r>
            <a:endParaRPr lang="ar-SA" dirty="0" smtClean="0"/>
          </a:p>
          <a:p>
            <a:endParaRPr lang="ar-SA" dirty="0" smtClean="0"/>
          </a:p>
          <a:p>
            <a:r>
              <a:rPr lang="ar-SA" sz="2800" b="1" u="sng" dirty="0" smtClean="0">
                <a:solidFill>
                  <a:srgbClr val="00B050"/>
                </a:solidFill>
              </a:rPr>
              <a:t>8- </a:t>
            </a:r>
            <a:r>
              <a:rPr lang="ar-SA" sz="2800" b="1" u="sng" dirty="0" err="1" smtClean="0">
                <a:solidFill>
                  <a:srgbClr val="00B050"/>
                </a:solidFill>
              </a:rPr>
              <a:t>التساقط :</a:t>
            </a:r>
            <a:r>
              <a:rPr lang="ar-SA" sz="2800" b="1" u="sng" dirty="0" smtClean="0">
                <a:solidFill>
                  <a:srgbClr val="00B050"/>
                </a:solidFill>
              </a:rPr>
              <a:t> </a:t>
            </a:r>
          </a:p>
          <a:p>
            <a:r>
              <a:rPr lang="ar-SA" sz="2400" dirty="0" smtClean="0"/>
              <a:t>بعد اكتمال نمو الورقه  وانخفاض تركيز </a:t>
            </a:r>
            <a:r>
              <a:rPr lang="ar-SA" sz="2400" dirty="0" err="1" smtClean="0"/>
              <a:t>الاوكسين</a:t>
            </a:r>
            <a:r>
              <a:rPr lang="ar-SA" sz="2400" dirty="0" smtClean="0"/>
              <a:t>  في الاوراق  يساعد ذلك على تكوين الطبقه </a:t>
            </a:r>
            <a:r>
              <a:rPr lang="ar-SA" sz="2400" dirty="0" err="1" smtClean="0"/>
              <a:t>الانفصاليه</a:t>
            </a:r>
            <a:r>
              <a:rPr lang="ar-SA" sz="2400" dirty="0" smtClean="0"/>
              <a:t> وتوقف النمو </a:t>
            </a:r>
            <a:r>
              <a:rPr lang="ar-SA" sz="2400" dirty="0" err="1" smtClean="0"/>
              <a:t>فيها    .</a:t>
            </a:r>
            <a:endParaRPr lang="ar-SA" sz="2400" dirty="0" smtClean="0"/>
          </a:p>
          <a:p>
            <a:r>
              <a:rPr lang="ar-SA" sz="2400" dirty="0" smtClean="0"/>
              <a:t>الاوراق </a:t>
            </a:r>
            <a:r>
              <a:rPr lang="ar-SA" sz="2400" dirty="0" err="1" smtClean="0"/>
              <a:t>المتساقطه</a:t>
            </a:r>
            <a:r>
              <a:rPr lang="ar-SA" sz="2400" dirty="0" smtClean="0"/>
              <a:t> قبل سقوطها يقوم النبات بامتصاص كل ما فيها من غذاء ليجعلها هيكل </a:t>
            </a:r>
            <a:r>
              <a:rPr lang="ar-SA" sz="2400" dirty="0" err="1" smtClean="0"/>
              <a:t>فارغ </a:t>
            </a:r>
            <a:r>
              <a:rPr lang="ar-SA" sz="2400" dirty="0" smtClean="0"/>
              <a:t>، او مستودع للنفايات  </a:t>
            </a:r>
            <a:r>
              <a:rPr lang="ar-SA" sz="2400" dirty="0" err="1" smtClean="0"/>
              <a:t>فقط .</a:t>
            </a:r>
            <a:endParaRPr lang="ar-SA" sz="2400" dirty="0" smtClean="0"/>
          </a:p>
          <a:p>
            <a:endParaRPr lang="ar-SA"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124</TotalTime>
  <Words>2072</Words>
  <Application>Microsoft Office PowerPoint</Application>
  <PresentationFormat>On-screen Show (4:3)</PresentationFormat>
  <Paragraphs>127</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Andalus</vt:lpstr>
      <vt:lpstr>Arabic Typesetting</vt:lpstr>
      <vt:lpstr>Century Schoolbook</vt:lpstr>
      <vt:lpstr>Hesham Bold</vt:lpstr>
      <vt:lpstr>Times New Roman</vt:lpstr>
      <vt:lpstr>Wingdings</vt:lpstr>
      <vt:lpstr>Wingdings 2</vt:lpstr>
      <vt:lpstr>مشربية</vt:lpstr>
      <vt:lpstr>PowerPoint Presentation</vt:lpstr>
      <vt:lpstr>دور هرمونات النمو  في المراحل  النباتيه المختلفه </vt:lpstr>
      <vt:lpstr>المراحل :  </vt:lpstr>
      <vt:lpstr>PowerPoint Presentation</vt:lpstr>
      <vt:lpstr>PowerPoint Presentation</vt:lpstr>
      <vt:lpstr>PowerPoint Presentation</vt:lpstr>
      <vt:lpstr>PowerPoint Presentation</vt:lpstr>
      <vt:lpstr>PowerPoint Presentation</vt:lpstr>
      <vt:lpstr>PowerPoint Presentation</vt:lpstr>
      <vt:lpstr>التاثيرات الفسيولوجيه للاوكسين:  </vt:lpstr>
      <vt:lpstr>PowerPoint Presentation</vt:lpstr>
      <vt:lpstr>PowerPoint Presentation</vt:lpstr>
      <vt:lpstr>PowerPoint Presentation</vt:lpstr>
      <vt:lpstr>PowerPoint Presentation</vt:lpstr>
      <vt:lpstr>PowerPoint Presentation</vt:lpstr>
      <vt:lpstr>2- نظرية  الاكسده الضوئيه :</vt:lpstr>
      <vt:lpstr>نظرية تكوين مواد مثبطه:</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هرمونات النمو  في المراحل  النباتيه المختلفه </dc:title>
  <dc:creator>a</dc:creator>
  <cp:lastModifiedBy>maha abanomai</cp:lastModifiedBy>
  <cp:revision>19</cp:revision>
  <dcterms:created xsi:type="dcterms:W3CDTF">2017-02-24T08:37:53Z</dcterms:created>
  <dcterms:modified xsi:type="dcterms:W3CDTF">2024-01-26T08:49:23Z</dcterms:modified>
</cp:coreProperties>
</file>