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7" r:id="rId2"/>
    <p:sldId id="256" r:id="rId3"/>
    <p:sldId id="257" r:id="rId4"/>
    <p:sldId id="258" r:id="rId5"/>
    <p:sldId id="259" r:id="rId6"/>
    <p:sldId id="263" r:id="rId7"/>
    <p:sldId id="262" r:id="rId8"/>
    <p:sldId id="260" r:id="rId9"/>
    <p:sldId id="261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35" autoAdjust="0"/>
    <p:restoredTop sz="94660"/>
  </p:normalViewPr>
  <p:slideViewPr>
    <p:cSldViewPr>
      <p:cViewPr varScale="1">
        <p:scale>
          <a:sx n="69" d="100"/>
          <a:sy n="69" d="100"/>
        </p:scale>
        <p:origin x="16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10" name="مستطيل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مستطيل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رابط مستقيم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رابط مستقيم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مستطيل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شكل بيضاوي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شكل بيضاوي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شكل بيضاوي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ar-SA"/>
          </a:p>
        </p:txBody>
      </p:sp>
      <p:sp>
        <p:nvSpPr>
          <p:cNvPr id="9" name="مستطيل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رابط مستقيم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رابط مستقيم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مستطيل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شكل بيضاوي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شكل بيضاوي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شكل بيضاوي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شكل بيضاوي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شكل بيضاوي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رابط مستقيم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نص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مستطيل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عنصر نائب للمحتوى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صر نائب للتذييل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رابط مستقيم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رابط مستقيم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عنصر نائب للتاريخ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ar-SA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رابط مستقيم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A41212-F7F0-4129-A1D4-994CAC396A68}" type="datetimeFigureOut">
              <a:rPr lang="ar-SA" smtClean="0"/>
              <a:pPr/>
              <a:t>06/07/45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ستطيل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F65397-87C0-4856-BC2C-035364FD1862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19201" cy="719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ستطيل 2"/>
          <p:cNvSpPr/>
          <p:nvPr/>
        </p:nvSpPr>
        <p:spPr>
          <a:xfrm>
            <a:off x="827584" y="908720"/>
            <a:ext cx="4716016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6600" b="1" dirty="0" smtClean="0">
                <a:latin typeface="Arabic Typesetting" pitchFamily="66" charset="-78"/>
                <a:cs typeface="Hesham Bold" pitchFamily="2" charset="-78"/>
              </a:rPr>
              <a:t>مقرر </a:t>
            </a:r>
            <a:r>
              <a:rPr lang="ar-SA" sz="6600" b="1" dirty="0" err="1" smtClean="0">
                <a:latin typeface="Arabic Typesetting" pitchFamily="66" charset="-78"/>
                <a:cs typeface="Hesham Bold" pitchFamily="2" charset="-78"/>
              </a:rPr>
              <a:t>نموالنبات</a:t>
            </a:r>
            <a:r>
              <a:rPr lang="ar-SA" sz="6600" b="1" dirty="0" smtClean="0">
                <a:latin typeface="Arabic Typesetting" pitchFamily="66" charset="-78"/>
                <a:cs typeface="Hesham Bold" pitchFamily="2" charset="-78"/>
              </a:rPr>
              <a:t> ومنظماته 373 نبت</a:t>
            </a:r>
          </a:p>
          <a:p>
            <a:pPr algn="ctr"/>
            <a:r>
              <a:rPr lang="ar-SA" sz="8000" b="1" dirty="0" smtClean="0">
                <a:solidFill>
                  <a:srgbClr val="006600"/>
                </a:solidFill>
                <a:latin typeface="Arabic Typesetting" pitchFamily="66" charset="-78"/>
                <a:cs typeface="Andalus" pitchFamily="2" charset="-78"/>
              </a:rPr>
              <a:t> محاضره 5  </a:t>
            </a:r>
          </a:p>
          <a:p>
            <a:pPr algn="ctr"/>
            <a:r>
              <a:rPr lang="ar-SA" sz="8000" b="1" smtClean="0">
                <a:solidFill>
                  <a:srgbClr val="006600"/>
                </a:solidFill>
                <a:latin typeface="Arabic Typesetting" pitchFamily="66" charset="-78"/>
                <a:cs typeface="Andalus" pitchFamily="2" charset="-78"/>
              </a:rPr>
              <a:t> </a:t>
            </a:r>
            <a:endParaRPr lang="ar-SA" sz="6600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827640" cy="6048672"/>
          </a:xfrm>
        </p:spPr>
        <p:txBody>
          <a:bodyPr/>
          <a:lstStyle/>
          <a:p>
            <a:r>
              <a:rPr lang="ar-SA" b="1" u="sng" dirty="0" smtClean="0"/>
              <a:t>من اهم المبيدات </a:t>
            </a:r>
            <a:r>
              <a:rPr lang="ar-SA" b="1" u="sng" dirty="0" err="1" smtClean="0"/>
              <a:t>العشبيه</a:t>
            </a:r>
            <a:r>
              <a:rPr lang="ar-SA" b="1" u="sng" dirty="0" smtClean="0"/>
              <a:t> من </a:t>
            </a:r>
            <a:r>
              <a:rPr lang="ar-SA" b="1" u="sng" dirty="0" err="1" smtClean="0"/>
              <a:t>الاوكسينات</a:t>
            </a:r>
            <a:r>
              <a:rPr lang="ar-SA" b="1" u="sng" dirty="0" smtClean="0"/>
              <a:t> </a:t>
            </a:r>
            <a:r>
              <a:rPr lang="ar-SA" b="1" u="sng" dirty="0" err="1" smtClean="0"/>
              <a:t>:</a:t>
            </a:r>
            <a:r>
              <a:rPr lang="ar-SA" b="1" u="sng" dirty="0" smtClean="0"/>
              <a:t> </a:t>
            </a:r>
          </a:p>
          <a:p>
            <a:r>
              <a:rPr lang="en-US" dirty="0" smtClean="0"/>
              <a:t>2,4D-Dichlorophenoxy acetic acid</a:t>
            </a:r>
          </a:p>
          <a:p>
            <a:r>
              <a:rPr lang="en-US" dirty="0" smtClean="0"/>
              <a:t>MCPA-2-methyil-4-chlorophenoxyacetic acid</a:t>
            </a:r>
          </a:p>
          <a:p>
            <a:pPr algn="ctr">
              <a:buNone/>
            </a:pPr>
            <a:endParaRPr lang="ar-SA" b="1" u="sng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اليات الفعل الاختياري لمبيدات الاعشاب  </a:t>
            </a:r>
            <a:r>
              <a:rPr lang="ar-SA" b="1" u="sng" dirty="0" err="1" smtClean="0">
                <a:solidFill>
                  <a:srgbClr val="00B050"/>
                </a:solidFill>
              </a:rPr>
              <a:t>الاوكسينيه</a:t>
            </a:r>
            <a:endParaRPr lang="ar-SA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1- بقاء المبيد العشبي على النباتات </a:t>
            </a:r>
            <a:r>
              <a:rPr lang="ar-SA" b="1" u="sng" dirty="0" err="1" smtClean="0">
                <a:solidFill>
                  <a:srgbClr val="7030A0"/>
                </a:solidFill>
              </a:rPr>
              <a:t>المعامله: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اوراق بعض النباتات تكون مغطاة بطبقة شمعيه تؤدي لانزلاق المحلول </a:t>
            </a:r>
          </a:p>
          <a:p>
            <a:pPr>
              <a:buNone/>
            </a:pPr>
            <a:r>
              <a:rPr lang="ar-SA" dirty="0" smtClean="0"/>
              <a:t>في حين </a:t>
            </a:r>
            <a:r>
              <a:rPr lang="ar-SA" dirty="0" err="1" smtClean="0"/>
              <a:t>لاتوجد</a:t>
            </a:r>
            <a:r>
              <a:rPr lang="ar-SA" dirty="0" smtClean="0"/>
              <a:t> هذه الطبقه </a:t>
            </a:r>
            <a:r>
              <a:rPr lang="ar-SA" dirty="0" err="1" smtClean="0"/>
              <a:t>الشمعيه</a:t>
            </a:r>
            <a:r>
              <a:rPr lang="ar-SA" dirty="0" smtClean="0"/>
              <a:t> في اوراق نباتات اخرى.</a:t>
            </a: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اوراق بعض النباتات مغطاة </a:t>
            </a:r>
            <a:r>
              <a:rPr lang="ar-SA" dirty="0" err="1" smtClean="0"/>
              <a:t>بزوائد</a:t>
            </a:r>
            <a:r>
              <a:rPr lang="ar-SA" dirty="0" smtClean="0"/>
              <a:t> </a:t>
            </a:r>
            <a:r>
              <a:rPr lang="ar-SA" dirty="0" err="1" smtClean="0"/>
              <a:t>اوشعيرات</a:t>
            </a:r>
            <a:r>
              <a:rPr lang="ar-SA" dirty="0" smtClean="0"/>
              <a:t> تساعد على الاحتفاظ بالمبيد العشبي على الاوراق في حين </a:t>
            </a:r>
            <a:r>
              <a:rPr lang="ar-SA" dirty="0" err="1" smtClean="0"/>
              <a:t>لاتوجد</a:t>
            </a:r>
            <a:r>
              <a:rPr lang="ar-SA" dirty="0" smtClean="0"/>
              <a:t> هذه الشعيرات في نباتات </a:t>
            </a:r>
            <a:r>
              <a:rPr lang="ar-SA" dirty="0" err="1" smtClean="0"/>
              <a:t>اخرى .</a:t>
            </a:r>
            <a:endParaRPr lang="ar-SA" dirty="0" smtClean="0"/>
          </a:p>
          <a:p>
            <a:pPr>
              <a:buFont typeface="Wingdings" pitchFamily="2" charset="2"/>
              <a:buChar char="v"/>
            </a:pP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611616" cy="619268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ar-SA" dirty="0" smtClean="0"/>
              <a:t>بعض اوراق النباتات تكون شريطيه ضيقه حيث لا تستطيع الاحتفاظ </a:t>
            </a:r>
            <a:r>
              <a:rPr lang="ar-SA" dirty="0" err="1" smtClean="0"/>
              <a:t>الا</a:t>
            </a:r>
            <a:r>
              <a:rPr lang="ar-SA" dirty="0" smtClean="0"/>
              <a:t> بكميه قليلة من المبيد بينما اوراق  نباتات اخرى تمتاز بكونها </a:t>
            </a:r>
            <a:r>
              <a:rPr lang="ar-SA" dirty="0" err="1" smtClean="0"/>
              <a:t>عريضه</a:t>
            </a:r>
            <a:r>
              <a:rPr lang="ar-SA" dirty="0" smtClean="0"/>
              <a:t> فتحتفظ </a:t>
            </a:r>
            <a:r>
              <a:rPr lang="ar-SA" dirty="0" err="1" smtClean="0"/>
              <a:t>بالمبيد .</a:t>
            </a: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بعض اوراق النباتات تكون في وضع قائم مما يساعد على انزلاق المبيد بينما تكون البعض الاخر في وضع افقي مما يساعد على احتفاظها </a:t>
            </a:r>
            <a:r>
              <a:rPr lang="ar-SA" dirty="0" err="1" smtClean="0"/>
              <a:t>بالمبيد .</a:t>
            </a: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b="1" u="sng" dirty="0" smtClean="0">
                <a:solidFill>
                  <a:srgbClr val="7030A0"/>
                </a:solidFill>
              </a:rPr>
              <a:t>2- حساسية الخلايا في النباتات </a:t>
            </a:r>
            <a:r>
              <a:rPr lang="ar-SA" b="1" u="sng" dirty="0" err="1" smtClean="0">
                <a:solidFill>
                  <a:srgbClr val="7030A0"/>
                </a:solidFill>
              </a:rPr>
              <a:t>المختلفه</a:t>
            </a:r>
            <a:r>
              <a:rPr lang="ar-SA" b="1" u="sng" dirty="0" smtClean="0">
                <a:solidFill>
                  <a:srgbClr val="7030A0"/>
                </a:solidFill>
              </a:rPr>
              <a:t> </a:t>
            </a:r>
            <a:r>
              <a:rPr lang="ar-SA" b="1" u="sng" dirty="0" err="1" smtClean="0">
                <a:solidFill>
                  <a:srgbClr val="7030A0"/>
                </a:solidFill>
              </a:rPr>
              <a:t>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يعتمد </a:t>
            </a:r>
            <a:r>
              <a:rPr lang="ar-SA" dirty="0" err="1" smtClean="0"/>
              <a:t>التاثير</a:t>
            </a:r>
            <a:r>
              <a:rPr lang="ar-SA" dirty="0" smtClean="0"/>
              <a:t> القاتل لمبيدات الاعشاب على حساسية </a:t>
            </a:r>
            <a:r>
              <a:rPr lang="ar-SA" dirty="0" err="1" smtClean="0"/>
              <a:t>النباتات .</a:t>
            </a:r>
            <a:r>
              <a:rPr lang="ar-SA" dirty="0" smtClean="0"/>
              <a:t> فهناك نباتات تكون مقاومه </a:t>
            </a:r>
            <a:r>
              <a:rPr lang="ar-SA" dirty="0" err="1" smtClean="0"/>
              <a:t>والاخرى</a:t>
            </a:r>
            <a:r>
              <a:rPr lang="ar-SA" dirty="0" smtClean="0"/>
              <a:t> تكون </a:t>
            </a:r>
            <a:r>
              <a:rPr lang="ar-SA" dirty="0" err="1" smtClean="0"/>
              <a:t>حساسه</a:t>
            </a:r>
            <a:r>
              <a:rPr lang="ar-SA" dirty="0" smtClean="0"/>
              <a:t> </a:t>
            </a:r>
            <a:r>
              <a:rPr lang="ar-SA" dirty="0" err="1" smtClean="0"/>
              <a:t>للمبيد .</a:t>
            </a:r>
            <a:endParaRPr lang="ar-SA" dirty="0" smtClean="0"/>
          </a:p>
          <a:p>
            <a:pPr>
              <a:buFont typeface="Wingdings" pitchFamily="2" charset="2"/>
              <a:buChar char="v"/>
            </a:pPr>
            <a:r>
              <a:rPr lang="ar-SA" dirty="0" smtClean="0"/>
              <a:t>فنبات الشوفان اقل </a:t>
            </a:r>
            <a:r>
              <a:rPr lang="ar-SA" dirty="0" err="1" smtClean="0"/>
              <a:t>حساسيه</a:t>
            </a:r>
            <a:r>
              <a:rPr lang="ar-SA" dirty="0" smtClean="0"/>
              <a:t> للمبيد </a:t>
            </a:r>
            <a:r>
              <a:rPr lang="en-US" dirty="0" smtClean="0"/>
              <a:t>2,4D-Dichlorophenoxy acetic acid</a:t>
            </a:r>
            <a:r>
              <a:rPr lang="ar-SA" dirty="0" smtClean="0"/>
              <a:t> من نبات </a:t>
            </a:r>
            <a:r>
              <a:rPr lang="ar-SA" dirty="0" err="1" smtClean="0"/>
              <a:t>البسله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أي يجب ان يكون هناك اختلاف في مقدرة النباتات على تحمل المبيد.</a:t>
            </a:r>
          </a:p>
          <a:p>
            <a:pPr>
              <a:buFont typeface="Wingdings" pitchFamily="2" charset="2"/>
              <a:buChar char="v"/>
            </a:pPr>
            <a:r>
              <a:rPr lang="ar-SA" dirty="0" err="1" smtClean="0"/>
              <a:t>مثلا </a:t>
            </a:r>
            <a:r>
              <a:rPr lang="ar-SA" dirty="0" smtClean="0"/>
              <a:t>: اذا استعملن مبيد بتركيز منخفض نجد ان ليس له </a:t>
            </a:r>
            <a:r>
              <a:rPr lang="ar-SA" dirty="0" err="1" smtClean="0"/>
              <a:t>تاثير</a:t>
            </a:r>
            <a:r>
              <a:rPr lang="ar-SA" dirty="0" smtClean="0"/>
              <a:t> لا على العشب ولا على </a:t>
            </a:r>
            <a:r>
              <a:rPr lang="ar-SA" dirty="0" err="1" smtClean="0"/>
              <a:t>المحصول </a:t>
            </a:r>
            <a:r>
              <a:rPr lang="ar-SA" dirty="0" smtClean="0"/>
              <a:t>،لكن اذا استعملنا تركيزات اعلى يصل للضعف  نجد ان له </a:t>
            </a:r>
            <a:r>
              <a:rPr lang="ar-SA" dirty="0" err="1" smtClean="0"/>
              <a:t>تاثير</a:t>
            </a:r>
            <a:r>
              <a:rPr lang="ar-SA" dirty="0" smtClean="0"/>
              <a:t> على العشب  بنسبة 100% وليس له </a:t>
            </a:r>
            <a:r>
              <a:rPr lang="ar-SA" dirty="0" err="1" smtClean="0"/>
              <a:t>تاثير</a:t>
            </a:r>
            <a:r>
              <a:rPr lang="ar-SA" dirty="0" smtClean="0"/>
              <a:t> على </a:t>
            </a:r>
            <a:r>
              <a:rPr lang="ar-SA" dirty="0" err="1" smtClean="0"/>
              <a:t>المحصول </a:t>
            </a:r>
            <a:r>
              <a:rPr lang="ar-SA" dirty="0" smtClean="0"/>
              <a:t>، وهذا الاختلاف في </a:t>
            </a:r>
            <a:r>
              <a:rPr lang="ar-SA" dirty="0" err="1" smtClean="0"/>
              <a:t>الحساسيه</a:t>
            </a:r>
            <a:r>
              <a:rPr lang="ar-SA" dirty="0" smtClean="0"/>
              <a:t> يجعل القتل الاختياري للمبيد </a:t>
            </a:r>
            <a:r>
              <a:rPr lang="ar-SA" dirty="0" err="1" smtClean="0"/>
              <a:t>ممكنا </a:t>
            </a:r>
            <a:r>
              <a:rPr lang="ar-SA" dirty="0" smtClean="0"/>
              <a:t>، وعلى هذا يمكن اعتبار العشب حساس للمبيد العشبي والمحصول مقاوم للمبيد </a:t>
            </a:r>
            <a:r>
              <a:rPr lang="ar-SA" dirty="0" err="1" smtClean="0"/>
              <a:t>العشبي .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ar-SA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683624" cy="61926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3- مرحلة نمو النبات </a:t>
            </a:r>
            <a:r>
              <a:rPr lang="ar-SA" b="1" u="sng" dirty="0" err="1" smtClean="0">
                <a:solidFill>
                  <a:srgbClr val="7030A0"/>
                </a:solidFill>
              </a:rPr>
              <a:t>المعامل 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تتلخص مراحل نمو النبات </a:t>
            </a:r>
            <a:r>
              <a:rPr lang="ar-SA" b="1" u="sng" dirty="0" err="1" smtClean="0">
                <a:solidFill>
                  <a:srgbClr val="00B050"/>
                </a:solidFill>
              </a:rPr>
              <a:t>الى:</a:t>
            </a:r>
            <a:r>
              <a:rPr lang="ar-SA" b="1" u="sng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ar-SA" b="1" dirty="0" smtClean="0"/>
              <a:t>بذور </a:t>
            </a:r>
            <a:r>
              <a:rPr lang="ar-SA" b="1" dirty="0" err="1" smtClean="0"/>
              <a:t>جافه –انبات </a:t>
            </a:r>
            <a:r>
              <a:rPr lang="ar-SA" b="1" dirty="0" smtClean="0"/>
              <a:t>– نمو </a:t>
            </a:r>
            <a:r>
              <a:rPr lang="ar-SA" b="1" dirty="0" err="1" smtClean="0"/>
              <a:t>خضري-ازهار </a:t>
            </a:r>
            <a:r>
              <a:rPr lang="ar-SA" b="1" dirty="0" smtClean="0"/>
              <a:t>– اثمار.</a:t>
            </a:r>
          </a:p>
          <a:p>
            <a:pPr>
              <a:buNone/>
            </a:pPr>
            <a:r>
              <a:rPr lang="ar-SA" b="1" dirty="0" smtClean="0"/>
              <a:t>ويجب استخدام المبيد العشبي في احدى المراحل السابقه بحيث يكون المحصول مقاوم للمبيد اما العشب فيكون حساس للمبيد في هذه المرحله من </a:t>
            </a:r>
            <a:r>
              <a:rPr lang="ar-SA" b="1" dirty="0" err="1" smtClean="0"/>
              <a:t>النمو .</a:t>
            </a:r>
            <a:r>
              <a:rPr lang="ar-SA" b="1" dirty="0" smtClean="0"/>
              <a:t> توجد مبيدات تمنع الانبات العشبي  فتمنع العمليه من </a:t>
            </a:r>
            <a:r>
              <a:rPr lang="ar-SA" b="1" dirty="0" err="1" smtClean="0"/>
              <a:t>بدايتها </a:t>
            </a:r>
            <a:r>
              <a:rPr lang="ar-SA" b="1" dirty="0" smtClean="0"/>
              <a:t>، وقد تستخدم المبيدات في مرحلة النمو الخضري او </a:t>
            </a:r>
            <a:r>
              <a:rPr lang="ar-SA" b="1" dirty="0" err="1" smtClean="0"/>
              <a:t>غيرها .</a:t>
            </a:r>
            <a:endParaRPr lang="ar-SA" b="1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4- </a:t>
            </a:r>
            <a:r>
              <a:rPr lang="ar-SA" b="1" u="sng" dirty="0" err="1" smtClean="0">
                <a:solidFill>
                  <a:srgbClr val="7030A0"/>
                </a:solidFill>
              </a:rPr>
              <a:t>نفاذية</a:t>
            </a:r>
            <a:r>
              <a:rPr lang="ar-SA" b="1" u="sng" dirty="0" smtClean="0">
                <a:solidFill>
                  <a:srgbClr val="7030A0"/>
                </a:solidFill>
              </a:rPr>
              <a:t> المبيد </a:t>
            </a:r>
            <a:r>
              <a:rPr lang="ar-SA" b="1" u="sng" dirty="0" err="1" smtClean="0">
                <a:solidFill>
                  <a:srgbClr val="7030A0"/>
                </a:solidFill>
              </a:rPr>
              <a:t>العشبي 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b="1" dirty="0" smtClean="0"/>
              <a:t>من الاليات </a:t>
            </a:r>
            <a:r>
              <a:rPr lang="ar-SA" b="1" dirty="0" err="1" smtClean="0"/>
              <a:t>الاختياريه</a:t>
            </a:r>
            <a:r>
              <a:rPr lang="ar-SA" b="1" dirty="0" smtClean="0"/>
              <a:t> للمبيد العشبي هي </a:t>
            </a:r>
            <a:r>
              <a:rPr lang="ar-SA" b="1" dirty="0" err="1" smtClean="0"/>
              <a:t>النفاذيه</a:t>
            </a:r>
            <a:r>
              <a:rPr lang="ar-SA" b="1" dirty="0" smtClean="0"/>
              <a:t> ، فقد ينفذ المبيد في بعض النباتات من </a:t>
            </a:r>
            <a:r>
              <a:rPr lang="ar-SA" b="1" dirty="0" err="1" smtClean="0"/>
              <a:t>الادمه</a:t>
            </a:r>
            <a:r>
              <a:rPr lang="ar-SA" b="1" dirty="0" smtClean="0"/>
              <a:t> وقد لا ينفذ في نباتات اخرى لذلك </a:t>
            </a:r>
            <a:r>
              <a:rPr lang="ar-SA" b="1" dirty="0" err="1" smtClean="0"/>
              <a:t>لايظهر</a:t>
            </a:r>
            <a:r>
              <a:rPr lang="ar-SA" b="1" dirty="0" smtClean="0"/>
              <a:t> </a:t>
            </a:r>
            <a:r>
              <a:rPr lang="ar-SA" b="1" dirty="0" err="1" smtClean="0"/>
              <a:t>اثره.</a:t>
            </a:r>
            <a:r>
              <a:rPr lang="ar-SA" b="1" dirty="0" smtClean="0"/>
              <a:t> وبعض النباتات تحتوي على نسيج وقائي </a:t>
            </a:r>
            <a:r>
              <a:rPr lang="ar-SA" b="1" dirty="0" err="1" smtClean="0"/>
              <a:t>ثانوي </a:t>
            </a:r>
            <a:r>
              <a:rPr lang="ar-SA" b="1" dirty="0" smtClean="0"/>
              <a:t>– </a:t>
            </a:r>
            <a:r>
              <a:rPr lang="ar-SA" b="1" dirty="0" err="1" smtClean="0"/>
              <a:t>البريديرم</a:t>
            </a:r>
            <a:r>
              <a:rPr lang="ar-SA" b="1" dirty="0" smtClean="0"/>
              <a:t> فيعوق نفاذ </a:t>
            </a:r>
            <a:r>
              <a:rPr lang="ar-SA" b="1" dirty="0" err="1" smtClean="0"/>
              <a:t>المبيد .</a:t>
            </a:r>
            <a:endParaRPr lang="ar-SA" b="1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5- انتقال المبيد العشبي داخل </a:t>
            </a:r>
            <a:r>
              <a:rPr lang="ar-SA" b="1" u="sng" dirty="0" err="1" smtClean="0">
                <a:solidFill>
                  <a:srgbClr val="7030A0"/>
                </a:solidFill>
              </a:rPr>
              <a:t>النبات 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sz="2300" b="1" dirty="0" smtClean="0"/>
              <a:t>قد ينتقل المبيد العشبي في اجزاء النبات بسهوله ليؤدي عمله  بينما لا ينتقل بسهوله في نباتات اخرى مما يحول دون ظهور </a:t>
            </a:r>
            <a:r>
              <a:rPr lang="ar-SA" sz="2300" b="1" dirty="0" err="1" smtClean="0"/>
              <a:t>اثره </a:t>
            </a:r>
            <a:r>
              <a:rPr lang="ar-SA" sz="2300" b="1" dirty="0" smtClean="0"/>
              <a:t>.فقد وجد ان ثلث المبيد الممتص </a:t>
            </a:r>
            <a:r>
              <a:rPr lang="ar-SA" sz="2300" b="1" dirty="0" err="1" smtClean="0"/>
              <a:t>بالاوراق</a:t>
            </a:r>
            <a:r>
              <a:rPr lang="ar-SA" sz="2300" b="1" dirty="0" smtClean="0"/>
              <a:t> داخل نبات الذره </a:t>
            </a:r>
            <a:r>
              <a:rPr lang="ar-SA" sz="2300" b="1" dirty="0" err="1" smtClean="0"/>
              <a:t>الحساسه</a:t>
            </a:r>
            <a:r>
              <a:rPr lang="ar-SA" sz="2300" b="1" dirty="0" smtClean="0"/>
              <a:t> بينما لا ينتقل سوى السدس  في نباتات ذره اخرى مقاومه لهذا </a:t>
            </a:r>
            <a:r>
              <a:rPr lang="ar-SA" sz="2300" b="1" dirty="0" err="1" smtClean="0"/>
              <a:t>المبيد .</a:t>
            </a:r>
            <a:endParaRPr lang="ar-SA" sz="23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u="sng" dirty="0" smtClean="0">
                <a:solidFill>
                  <a:srgbClr val="FF0000"/>
                </a:solidFill>
              </a:rPr>
              <a:t>الية عمل </a:t>
            </a:r>
            <a:r>
              <a:rPr lang="ar-SA" sz="4400" b="1" u="sng" dirty="0" err="1" smtClean="0">
                <a:solidFill>
                  <a:srgbClr val="FF0000"/>
                </a:solidFill>
              </a:rPr>
              <a:t>الاوكسينات</a:t>
            </a:r>
            <a:r>
              <a:rPr lang="ar-SA" sz="4400" b="1" u="sng" dirty="0" smtClean="0">
                <a:solidFill>
                  <a:srgbClr val="FF0000"/>
                </a:solidFill>
              </a:rPr>
              <a:t> </a:t>
            </a:r>
            <a:endParaRPr lang="ar-SA" sz="44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ar-SA" dirty="0" smtClean="0"/>
              <a:t>يختلف 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تبعا لحاجه النبات  ولهذا قسمت الية 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</a:t>
            </a:r>
            <a:r>
              <a:rPr lang="ar-SA" dirty="0" err="1" smtClean="0"/>
              <a:t>الى :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1- الية تنشيط </a:t>
            </a:r>
          </a:p>
          <a:p>
            <a:pPr>
              <a:buNone/>
            </a:pPr>
            <a:r>
              <a:rPr lang="ar-SA" dirty="0" smtClean="0"/>
              <a:t>2- الية تثبيط</a:t>
            </a:r>
          </a:p>
          <a:p>
            <a:pPr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الية </a:t>
            </a:r>
            <a:r>
              <a:rPr lang="ar-SA" sz="2800" b="1" u="sng" dirty="0" err="1" smtClean="0">
                <a:solidFill>
                  <a:srgbClr val="FF0000"/>
                </a:solidFill>
              </a:rPr>
              <a:t>التنشيط :</a:t>
            </a:r>
            <a:endParaRPr lang="ar-SA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dirty="0" smtClean="0"/>
              <a:t>وضعت عدة نظريات لتفسير تنشيط النمو نتيجة لعمل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من اهمها </a:t>
            </a:r>
            <a:r>
              <a:rPr lang="ar-SA" dirty="0" err="1" smtClean="0"/>
              <a:t>نذكر:</a:t>
            </a:r>
            <a:endParaRPr lang="ar-SA" dirty="0" smtClean="0"/>
          </a:p>
          <a:p>
            <a:pPr>
              <a:buNone/>
            </a:pPr>
            <a:r>
              <a:rPr lang="ar-SA" b="1" dirty="0" smtClean="0"/>
              <a:t>1</a:t>
            </a:r>
            <a:r>
              <a:rPr lang="ar-SA" b="1" dirty="0" smtClean="0">
                <a:solidFill>
                  <a:srgbClr val="7030A0"/>
                </a:solidFill>
              </a:rPr>
              <a:t>- زيادة </a:t>
            </a:r>
            <a:r>
              <a:rPr lang="ar-SA" b="1" dirty="0" err="1" smtClean="0">
                <a:solidFill>
                  <a:srgbClr val="7030A0"/>
                </a:solidFill>
              </a:rPr>
              <a:t>لدونة</a:t>
            </a:r>
            <a:r>
              <a:rPr lang="ar-SA" b="1" dirty="0" smtClean="0">
                <a:solidFill>
                  <a:srgbClr val="7030A0"/>
                </a:solidFill>
              </a:rPr>
              <a:t> الجدر </a:t>
            </a:r>
            <a:r>
              <a:rPr lang="ar-SA" b="1" dirty="0" err="1" smtClean="0">
                <a:solidFill>
                  <a:srgbClr val="7030A0"/>
                </a:solidFill>
              </a:rPr>
              <a:t>الخلويه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b="1" dirty="0" err="1" smtClean="0">
                <a:solidFill>
                  <a:srgbClr val="7030A0"/>
                </a:solidFill>
              </a:rPr>
              <a:t>.</a:t>
            </a: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>
                <a:solidFill>
                  <a:srgbClr val="7030A0"/>
                </a:solidFill>
              </a:rPr>
              <a:t>2- </a:t>
            </a:r>
            <a:r>
              <a:rPr lang="ar-SA" b="1" dirty="0" smtClean="0">
                <a:solidFill>
                  <a:srgbClr val="7030A0"/>
                </a:solidFill>
              </a:rPr>
              <a:t>زيادة الامتصاص النشط للماء  </a:t>
            </a:r>
            <a:r>
              <a:rPr lang="ar-SA" dirty="0" smtClean="0"/>
              <a:t>حتى لو كان الوسط الخارجي للخلايا زائد </a:t>
            </a:r>
            <a:r>
              <a:rPr lang="ar-SA" dirty="0" err="1" smtClean="0"/>
              <a:t>الاسموزيه</a:t>
            </a:r>
            <a:r>
              <a:rPr lang="ar-SA" dirty="0" smtClean="0"/>
              <a:t> ، </a:t>
            </a:r>
            <a:r>
              <a:rPr lang="ar-SA" dirty="0" err="1" smtClean="0"/>
              <a:t>فاضافة</a:t>
            </a:r>
            <a:r>
              <a:rPr lang="ar-SA" dirty="0" smtClean="0"/>
              <a:t> </a:t>
            </a:r>
            <a:r>
              <a:rPr lang="ar-SA" dirty="0" err="1" smtClean="0"/>
              <a:t>الاوكسين</a:t>
            </a:r>
            <a:r>
              <a:rPr lang="ar-SA" dirty="0" smtClean="0"/>
              <a:t> يزيد من قدرة الخلايا على الامتصاص  في وسط زائد </a:t>
            </a:r>
            <a:r>
              <a:rPr lang="ar-SA" dirty="0" err="1" smtClean="0"/>
              <a:t>الاسموزيه</a:t>
            </a:r>
            <a:r>
              <a:rPr lang="ar-SA" dirty="0" smtClean="0"/>
              <a:t>  لان </a:t>
            </a:r>
            <a:r>
              <a:rPr lang="ar-SA" dirty="0" err="1" smtClean="0"/>
              <a:t>الاوكسينات</a:t>
            </a:r>
            <a:r>
              <a:rPr lang="ar-SA" dirty="0" smtClean="0"/>
              <a:t> تعمل على زيادة التنفس الذي يؤدي بدوره لزيادة الامتصاص النشط </a:t>
            </a:r>
            <a:r>
              <a:rPr lang="ar-SA" dirty="0" err="1" smtClean="0"/>
              <a:t>للماء </a:t>
            </a:r>
            <a:r>
              <a:rPr lang="ar-SA" dirty="0" smtClean="0"/>
              <a:t>(غير </a:t>
            </a:r>
            <a:r>
              <a:rPr lang="ar-SA" dirty="0" err="1" smtClean="0"/>
              <a:t>اسموزي</a:t>
            </a:r>
            <a:r>
              <a:rPr lang="ar-SA" dirty="0" smtClean="0"/>
              <a:t>) فلذلك تستطيل </a:t>
            </a:r>
            <a:r>
              <a:rPr lang="ar-SA" dirty="0" err="1" smtClean="0"/>
              <a:t>الخلايا ..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3- التأثير  على محتوى الاحماض </a:t>
            </a:r>
            <a:r>
              <a:rPr lang="ar-SA" b="1" dirty="0" err="1" smtClean="0">
                <a:solidFill>
                  <a:srgbClr val="7030A0"/>
                </a:solidFill>
              </a:rPr>
              <a:t>النوويه :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ar-SA" dirty="0" smtClean="0"/>
              <a:t>تتحكم </a:t>
            </a:r>
            <a:r>
              <a:rPr lang="ar-SA" dirty="0" err="1" smtClean="0"/>
              <a:t>الاوكسينات</a:t>
            </a:r>
            <a:r>
              <a:rPr lang="ar-SA" dirty="0" smtClean="0"/>
              <a:t> في تخليق انواع محدده من الحمض النووي </a:t>
            </a:r>
            <a:r>
              <a:rPr lang="en-US" dirty="0" smtClean="0"/>
              <a:t>RNA</a:t>
            </a:r>
            <a:r>
              <a:rPr lang="ar-SA" dirty="0" smtClean="0"/>
              <a:t>التي بدورها تحمل شفرة تخليق الانزيمات </a:t>
            </a:r>
            <a:r>
              <a:rPr lang="ar-SA" dirty="0" err="1" smtClean="0"/>
              <a:t>الخاصه</a:t>
            </a:r>
            <a:r>
              <a:rPr lang="ar-SA" dirty="0" smtClean="0"/>
              <a:t> </a:t>
            </a:r>
            <a:r>
              <a:rPr lang="ar-SA" dirty="0" err="1" smtClean="0"/>
              <a:t>باستطاله</a:t>
            </a:r>
            <a:r>
              <a:rPr lang="ar-SA" dirty="0" smtClean="0"/>
              <a:t> </a:t>
            </a:r>
            <a:r>
              <a:rPr lang="ar-SA" dirty="0" err="1" smtClean="0"/>
              <a:t>الخلايا .</a:t>
            </a: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4-زيادة </a:t>
            </a:r>
            <a:r>
              <a:rPr lang="ar-SA" b="1" dirty="0" err="1" smtClean="0">
                <a:solidFill>
                  <a:srgbClr val="7030A0"/>
                </a:solidFill>
              </a:rPr>
              <a:t>البروتينات :</a:t>
            </a: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تعمل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على زيادة نسبة البروتينات  بالخلايا وهي مواد </a:t>
            </a:r>
            <a:r>
              <a:rPr lang="ar-SA" dirty="0" err="1" smtClean="0"/>
              <a:t>غرويه</a:t>
            </a:r>
            <a:r>
              <a:rPr lang="ar-SA" dirty="0" smtClean="0"/>
              <a:t> محبه للماء ولذلك </a:t>
            </a:r>
            <a:r>
              <a:rPr lang="ar-SA" dirty="0" err="1" smtClean="0"/>
              <a:t>فانها</a:t>
            </a:r>
            <a:r>
              <a:rPr lang="ar-SA" dirty="0" smtClean="0"/>
              <a:t> تتشرب كميه </a:t>
            </a:r>
            <a:r>
              <a:rPr lang="ar-SA" dirty="0" err="1" smtClean="0"/>
              <a:t>وفيره</a:t>
            </a:r>
            <a:r>
              <a:rPr lang="ar-SA" dirty="0" smtClean="0"/>
              <a:t> من الماء مما يزيد حجم الخلايا  </a:t>
            </a:r>
            <a:r>
              <a:rPr lang="ar-SA" dirty="0" err="1" smtClean="0"/>
              <a:t>واستطالتها .</a:t>
            </a:r>
            <a:endParaRPr lang="ar-SA" dirty="0" smtClean="0"/>
          </a:p>
          <a:p>
            <a:pPr>
              <a:buNone/>
            </a:pPr>
            <a:r>
              <a:rPr lang="ar-SA" b="1" dirty="0" smtClean="0">
                <a:solidFill>
                  <a:srgbClr val="7030A0"/>
                </a:solidFill>
              </a:rPr>
              <a:t>5- نقص لزوجة </a:t>
            </a:r>
            <a:r>
              <a:rPr lang="ar-SA" b="1" dirty="0" err="1" smtClean="0">
                <a:solidFill>
                  <a:srgbClr val="7030A0"/>
                </a:solidFill>
              </a:rPr>
              <a:t>السيتوبلازم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b="1" dirty="0" err="1" smtClean="0">
                <a:solidFill>
                  <a:srgbClr val="7030A0"/>
                </a:solidFill>
              </a:rPr>
              <a:t>:</a:t>
            </a:r>
            <a:endParaRPr lang="ar-SA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تعمل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على نقص لزوجة </a:t>
            </a:r>
            <a:r>
              <a:rPr lang="ar-SA" dirty="0" err="1" smtClean="0"/>
              <a:t>السيتوبلازم</a:t>
            </a:r>
            <a:r>
              <a:rPr lang="ar-SA" dirty="0" smtClean="0"/>
              <a:t> وزيادة </a:t>
            </a:r>
            <a:r>
              <a:rPr lang="ar-SA" dirty="0" err="1" smtClean="0"/>
              <a:t>نفاذية</a:t>
            </a:r>
            <a:r>
              <a:rPr lang="ar-SA" dirty="0" smtClean="0"/>
              <a:t> الخلايا مما يؤدي لزيادة معدل انتقال المواد لكي تصبح </a:t>
            </a:r>
            <a:r>
              <a:rPr lang="ar-SA" dirty="0" err="1" smtClean="0"/>
              <a:t>متاحه</a:t>
            </a:r>
            <a:r>
              <a:rPr lang="ar-SA" dirty="0" smtClean="0"/>
              <a:t> لعمليات </a:t>
            </a:r>
            <a:r>
              <a:rPr lang="ar-SA" dirty="0" err="1" smtClean="0"/>
              <a:t>الايض</a:t>
            </a:r>
            <a:r>
              <a:rPr lang="ar-SA" dirty="0" smtClean="0"/>
              <a:t> </a:t>
            </a:r>
            <a:r>
              <a:rPr lang="ar-SA" dirty="0" err="1" smtClean="0"/>
              <a:t>المختلفه</a:t>
            </a:r>
            <a:r>
              <a:rPr lang="ar-SA" dirty="0" smtClean="0"/>
              <a:t> </a:t>
            </a:r>
            <a:r>
              <a:rPr lang="ar-SA" dirty="0" err="1" smtClean="0"/>
              <a:t>واللازمه</a:t>
            </a:r>
            <a:r>
              <a:rPr lang="ar-SA" dirty="0" smtClean="0"/>
              <a:t> </a:t>
            </a:r>
            <a:r>
              <a:rPr lang="ar-SA" dirty="0" err="1" smtClean="0"/>
              <a:t>للنمو .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800" b="1" u="sng" dirty="0" smtClean="0">
                <a:solidFill>
                  <a:srgbClr val="FF0000"/>
                </a:solidFill>
              </a:rPr>
              <a:t>الية</a:t>
            </a:r>
            <a:r>
              <a:rPr lang="ar-SA" sz="3600" b="1" u="sng" dirty="0" smtClean="0">
                <a:solidFill>
                  <a:srgbClr val="FF0000"/>
                </a:solidFill>
              </a:rPr>
              <a:t> </a:t>
            </a:r>
            <a:r>
              <a:rPr lang="ar-SA" sz="3600" b="1" u="sng" dirty="0" err="1" smtClean="0">
                <a:solidFill>
                  <a:srgbClr val="FF0000"/>
                </a:solidFill>
              </a:rPr>
              <a:t>التثبيط :</a:t>
            </a:r>
            <a:r>
              <a:rPr lang="ar-SA" sz="3600" b="1" u="sng" dirty="0" smtClean="0">
                <a:solidFill>
                  <a:srgbClr val="FF0000"/>
                </a:solidFill>
              </a:rPr>
              <a:t> </a:t>
            </a:r>
            <a:endParaRPr lang="ar-SA" sz="3600" b="1" u="sng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ar-SA" dirty="0" err="1" smtClean="0"/>
              <a:t>بالنسبه</a:t>
            </a:r>
            <a:r>
              <a:rPr lang="ar-SA" dirty="0" smtClean="0"/>
              <a:t> </a:t>
            </a:r>
            <a:r>
              <a:rPr lang="ar-SA" dirty="0" err="1" smtClean="0"/>
              <a:t>لالية</a:t>
            </a:r>
            <a:r>
              <a:rPr lang="ar-SA" dirty="0" smtClean="0"/>
              <a:t> التثبيط فهي غير متفق عليها </a:t>
            </a:r>
            <a:r>
              <a:rPr lang="ar-SA" dirty="0" err="1" smtClean="0"/>
              <a:t>ايضا </a:t>
            </a:r>
            <a:r>
              <a:rPr lang="ar-SA" dirty="0" smtClean="0"/>
              <a:t>، غير ان هناك اقتراحات وضعت </a:t>
            </a:r>
            <a:r>
              <a:rPr lang="ar-SA" dirty="0" err="1" smtClean="0"/>
              <a:t>لتفسيرها </a:t>
            </a:r>
            <a:r>
              <a:rPr lang="ar-SA" dirty="0" smtClean="0"/>
              <a:t>، نذكر </a:t>
            </a:r>
            <a:r>
              <a:rPr lang="ar-SA" dirty="0" err="1" smtClean="0"/>
              <a:t>منها :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1- </a:t>
            </a:r>
            <a:r>
              <a:rPr lang="ar-SA" b="1" u="sng" dirty="0" err="1" smtClean="0">
                <a:solidFill>
                  <a:srgbClr val="7030A0"/>
                </a:solidFill>
              </a:rPr>
              <a:t>الصلابه</a:t>
            </a:r>
            <a:r>
              <a:rPr lang="ar-SA" b="1" u="sng" dirty="0" smtClean="0">
                <a:solidFill>
                  <a:srgbClr val="7030A0"/>
                </a:solidFill>
              </a:rPr>
              <a:t> تزيد بزيادة تركيز </a:t>
            </a:r>
            <a:r>
              <a:rPr lang="ar-SA" b="1" u="sng" dirty="0" err="1" smtClean="0">
                <a:solidFill>
                  <a:srgbClr val="7030A0"/>
                </a:solidFill>
              </a:rPr>
              <a:t>الاوكسين</a:t>
            </a:r>
            <a:r>
              <a:rPr lang="ar-SA" b="1" u="sng" dirty="0" smtClean="0">
                <a:solidFill>
                  <a:srgbClr val="7030A0"/>
                </a:solidFill>
              </a:rPr>
              <a:t> </a:t>
            </a:r>
            <a:r>
              <a:rPr lang="ar-SA" b="1" u="sng" dirty="0" err="1" smtClean="0">
                <a:solidFill>
                  <a:srgbClr val="7030A0"/>
                </a:solidFill>
              </a:rPr>
              <a:t>.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تعمل التركيزات المرتفعه من </a:t>
            </a:r>
            <a:r>
              <a:rPr lang="ar-SA" dirty="0" err="1" smtClean="0"/>
              <a:t>الاوكسين</a:t>
            </a:r>
            <a:r>
              <a:rPr lang="ar-SA" dirty="0" smtClean="0"/>
              <a:t> على صلابة الجدر </a:t>
            </a:r>
            <a:r>
              <a:rPr lang="ar-SA" dirty="0" err="1" smtClean="0"/>
              <a:t>الخلويه</a:t>
            </a:r>
            <a:r>
              <a:rPr lang="ar-SA" dirty="0" smtClean="0"/>
              <a:t> الامر الذي يؤدي الى تثبيط نمو هذه </a:t>
            </a:r>
            <a:r>
              <a:rPr lang="ar-SA" dirty="0" err="1" smtClean="0"/>
              <a:t>الجدر </a:t>
            </a:r>
            <a:r>
              <a:rPr lang="ar-SA" dirty="0" smtClean="0"/>
              <a:t>، لقد وجد ان التركيزات المرتفعه من </a:t>
            </a:r>
            <a:r>
              <a:rPr lang="ar-SA" dirty="0" err="1" smtClean="0"/>
              <a:t>الاوكسين</a:t>
            </a:r>
            <a:r>
              <a:rPr lang="ar-SA" dirty="0" smtClean="0"/>
              <a:t> يؤدي لزيادة صلابة </a:t>
            </a:r>
            <a:r>
              <a:rPr lang="ar-SA" dirty="0" err="1" smtClean="0"/>
              <a:t>السليلوز</a:t>
            </a:r>
            <a:r>
              <a:rPr lang="ar-SA" dirty="0" smtClean="0"/>
              <a:t> الذي يدخل في تركيب جدر خلايا </a:t>
            </a:r>
            <a:r>
              <a:rPr lang="ar-SA" dirty="0" err="1" smtClean="0"/>
              <a:t>الاغمده</a:t>
            </a:r>
            <a:r>
              <a:rPr lang="ar-SA" dirty="0" smtClean="0"/>
              <a:t> </a:t>
            </a:r>
            <a:r>
              <a:rPr lang="ar-SA" dirty="0" err="1" smtClean="0"/>
              <a:t>الورقيه .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2- نظرية موضعي </a:t>
            </a:r>
            <a:r>
              <a:rPr lang="ar-SA" b="1" u="sng" dirty="0" err="1" smtClean="0">
                <a:solidFill>
                  <a:srgbClr val="7030A0"/>
                </a:solidFill>
              </a:rPr>
              <a:t>الاتصال 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خلال هذه النظريه يعتقد البعض ان عمل </a:t>
            </a:r>
            <a:r>
              <a:rPr lang="ar-SA" dirty="0" err="1" smtClean="0"/>
              <a:t>الاوكسينات</a:t>
            </a:r>
            <a:r>
              <a:rPr lang="ar-SA" dirty="0" smtClean="0"/>
              <a:t> قد يكون خلال اتصال جزيئاته ببعض المواد </a:t>
            </a:r>
            <a:r>
              <a:rPr lang="ar-SA" dirty="0" err="1" smtClean="0"/>
              <a:t>الانزيميه</a:t>
            </a:r>
            <a:r>
              <a:rPr lang="ar-SA" dirty="0" smtClean="0"/>
              <a:t> داخل الخليه </a:t>
            </a:r>
            <a:r>
              <a:rPr lang="ar-SA" dirty="0" err="1" smtClean="0"/>
              <a:t>النباتيه .</a:t>
            </a:r>
            <a:endParaRPr lang="ar-SA" dirty="0" smtClean="0"/>
          </a:p>
          <a:p>
            <a:pPr>
              <a:buFont typeface="Wingdings" pitchFamily="2" charset="2"/>
              <a:buChar char="ü"/>
            </a:pPr>
            <a:r>
              <a:rPr lang="ar-SA" dirty="0" smtClean="0"/>
              <a:t>اذا كان </a:t>
            </a:r>
            <a:r>
              <a:rPr lang="ar-SA" dirty="0" err="1" smtClean="0"/>
              <a:t>تاثير</a:t>
            </a:r>
            <a:r>
              <a:rPr lang="ar-SA" dirty="0" smtClean="0"/>
              <a:t> </a:t>
            </a:r>
            <a:r>
              <a:rPr lang="ar-SA" dirty="0" err="1" smtClean="0"/>
              <a:t>الاوكسين</a:t>
            </a:r>
            <a:r>
              <a:rPr lang="ar-SA" dirty="0" smtClean="0"/>
              <a:t> نشطا فان جزيء </a:t>
            </a:r>
            <a:r>
              <a:rPr lang="ar-SA" dirty="0" err="1" smtClean="0"/>
              <a:t>الاوكسين</a:t>
            </a:r>
            <a:r>
              <a:rPr lang="ar-SA" dirty="0" smtClean="0"/>
              <a:t> الواحد يكون متصلا </a:t>
            </a:r>
            <a:r>
              <a:rPr lang="ar-SA" dirty="0" err="1" smtClean="0"/>
              <a:t>بالماده</a:t>
            </a:r>
            <a:r>
              <a:rPr lang="ar-SA" dirty="0" smtClean="0"/>
              <a:t> </a:t>
            </a:r>
            <a:r>
              <a:rPr lang="ar-SA" dirty="0" err="1" smtClean="0"/>
              <a:t>الانزيميه</a:t>
            </a:r>
            <a:r>
              <a:rPr lang="ar-SA" dirty="0" smtClean="0"/>
              <a:t> في موضعين </a:t>
            </a:r>
            <a:r>
              <a:rPr lang="ar-SA" dirty="0" err="1" smtClean="0"/>
              <a:t>هما </a:t>
            </a:r>
            <a:r>
              <a:rPr lang="ar-SA" dirty="0" smtClean="0"/>
              <a:t>:  سلسلة </a:t>
            </a:r>
            <a:r>
              <a:rPr lang="ar-SA" dirty="0" err="1" smtClean="0"/>
              <a:t>حامضيه</a:t>
            </a:r>
            <a:r>
              <a:rPr lang="ar-SA" dirty="0" smtClean="0"/>
              <a:t>+حلقه </a:t>
            </a:r>
            <a:r>
              <a:rPr lang="ar-SA" dirty="0" err="1" smtClean="0"/>
              <a:t>اروماتيه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064896" cy="5688632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ar-SA" dirty="0" smtClean="0"/>
              <a:t>اذا كان </a:t>
            </a:r>
            <a:r>
              <a:rPr lang="ar-SA" dirty="0" err="1" smtClean="0"/>
              <a:t>تاثير</a:t>
            </a:r>
            <a:r>
              <a:rPr lang="ar-SA" dirty="0" smtClean="0"/>
              <a:t> </a:t>
            </a:r>
            <a:r>
              <a:rPr lang="ar-SA" dirty="0" err="1" smtClean="0"/>
              <a:t>الاوكسين</a:t>
            </a:r>
            <a:r>
              <a:rPr lang="ar-SA" dirty="0" smtClean="0"/>
              <a:t> مثبط فان </a:t>
            </a:r>
            <a:r>
              <a:rPr lang="ar-SA" dirty="0" err="1" smtClean="0"/>
              <a:t>جزيئتين</a:t>
            </a:r>
            <a:r>
              <a:rPr lang="ar-SA" dirty="0" smtClean="0"/>
              <a:t> من </a:t>
            </a:r>
            <a:r>
              <a:rPr lang="ar-SA" dirty="0" err="1" smtClean="0"/>
              <a:t>الاوكسين</a:t>
            </a:r>
            <a:r>
              <a:rPr lang="ar-SA" dirty="0" smtClean="0"/>
              <a:t> ( عند زيادة تركيزه) يتصلان </a:t>
            </a:r>
            <a:r>
              <a:rPr lang="ar-SA" dirty="0" err="1" smtClean="0"/>
              <a:t>بالماده</a:t>
            </a:r>
            <a:r>
              <a:rPr lang="ar-SA" dirty="0" smtClean="0"/>
              <a:t> </a:t>
            </a:r>
            <a:r>
              <a:rPr lang="ar-SA" dirty="0" err="1" smtClean="0"/>
              <a:t>الانزيميه</a:t>
            </a:r>
            <a:r>
              <a:rPr lang="ar-SA" dirty="0" smtClean="0"/>
              <a:t> بدلا من جزيء </a:t>
            </a:r>
            <a:r>
              <a:rPr lang="ar-SA" dirty="0" err="1" smtClean="0"/>
              <a:t>واحد .</a:t>
            </a:r>
            <a:r>
              <a:rPr lang="ar-SA" dirty="0" smtClean="0"/>
              <a:t> وتحت هذه الظروف يفقد </a:t>
            </a:r>
            <a:r>
              <a:rPr lang="ar-SA" dirty="0" err="1" smtClean="0"/>
              <a:t>الاوكسين</a:t>
            </a:r>
            <a:r>
              <a:rPr lang="ar-SA" dirty="0" smtClean="0"/>
              <a:t> </a:t>
            </a:r>
            <a:r>
              <a:rPr lang="ar-SA" dirty="0" err="1" smtClean="0"/>
              <a:t>تاثيره</a:t>
            </a:r>
            <a:r>
              <a:rPr lang="ar-SA" dirty="0" smtClean="0"/>
              <a:t> المنشط ويظهر </a:t>
            </a:r>
            <a:r>
              <a:rPr lang="ar-SA" dirty="0" err="1" smtClean="0"/>
              <a:t>تاثيره</a:t>
            </a:r>
            <a:r>
              <a:rPr lang="ar-SA" dirty="0" smtClean="0"/>
              <a:t> </a:t>
            </a:r>
            <a:r>
              <a:rPr lang="ar-SA" dirty="0" err="1" smtClean="0"/>
              <a:t>المثبط .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3- التجمع </a:t>
            </a:r>
            <a:r>
              <a:rPr lang="ar-SA" b="1" u="sng" dirty="0" err="1" smtClean="0">
                <a:solidFill>
                  <a:srgbClr val="7030A0"/>
                </a:solidFill>
              </a:rPr>
              <a:t>السطحي 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ان </a:t>
            </a:r>
            <a:r>
              <a:rPr lang="ar-SA" dirty="0" err="1" smtClean="0"/>
              <a:t>التاثير</a:t>
            </a:r>
            <a:r>
              <a:rPr lang="ar-SA" dirty="0" smtClean="0"/>
              <a:t> المثبط </a:t>
            </a:r>
            <a:r>
              <a:rPr lang="ar-SA" dirty="0" err="1" smtClean="0"/>
              <a:t>للتراكيز</a:t>
            </a:r>
            <a:r>
              <a:rPr lang="ar-SA" dirty="0" smtClean="0"/>
              <a:t> </a:t>
            </a:r>
            <a:r>
              <a:rPr lang="ar-SA" dirty="0" err="1" smtClean="0"/>
              <a:t>العاليه</a:t>
            </a:r>
            <a:r>
              <a:rPr lang="ar-SA" dirty="0" smtClean="0"/>
              <a:t> من </a:t>
            </a:r>
            <a:r>
              <a:rPr lang="ar-SA" dirty="0" err="1" smtClean="0"/>
              <a:t>الاوكسينات</a:t>
            </a:r>
            <a:r>
              <a:rPr lang="ar-SA" dirty="0" smtClean="0"/>
              <a:t> قد يرجع الى ان بعض الجزيئات </a:t>
            </a:r>
            <a:r>
              <a:rPr lang="ar-SA" dirty="0" err="1" smtClean="0"/>
              <a:t>الزائده</a:t>
            </a:r>
            <a:r>
              <a:rPr lang="ar-SA" dirty="0" smtClean="0"/>
              <a:t> من </a:t>
            </a:r>
            <a:r>
              <a:rPr lang="ar-SA" dirty="0" err="1" smtClean="0"/>
              <a:t>الاوكسين</a:t>
            </a:r>
            <a:r>
              <a:rPr lang="ar-SA" dirty="0" smtClean="0"/>
              <a:t> قد تتجمع سطحيا على بعض المواد المنشطه في الخلايا حيث تؤدي لتثبيط </a:t>
            </a:r>
            <a:r>
              <a:rPr lang="ar-SA" dirty="0" err="1" smtClean="0"/>
              <a:t>النمو .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7030A0"/>
                </a:solidFill>
              </a:rPr>
              <a:t>4- انتاج </a:t>
            </a:r>
            <a:r>
              <a:rPr lang="ar-SA" b="1" u="sng" dirty="0" err="1" smtClean="0">
                <a:solidFill>
                  <a:srgbClr val="7030A0"/>
                </a:solidFill>
              </a:rPr>
              <a:t>الاثيلين</a:t>
            </a:r>
            <a:r>
              <a:rPr lang="ar-SA" b="1" u="sng" dirty="0" smtClean="0">
                <a:solidFill>
                  <a:srgbClr val="7030A0"/>
                </a:solidFill>
              </a:rPr>
              <a:t> </a:t>
            </a:r>
            <a:r>
              <a:rPr lang="ar-SA" b="1" u="sng" dirty="0" err="1" smtClean="0">
                <a:solidFill>
                  <a:srgbClr val="7030A0"/>
                </a:solidFill>
              </a:rPr>
              <a:t>:</a:t>
            </a:r>
            <a:endParaRPr lang="ar-SA" b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ar-SA" dirty="0" smtClean="0"/>
              <a:t>التركيزات المرتفعه من </a:t>
            </a:r>
            <a:r>
              <a:rPr lang="ar-SA" dirty="0" err="1" smtClean="0"/>
              <a:t>الاوكسين</a:t>
            </a:r>
            <a:r>
              <a:rPr lang="ar-SA" dirty="0" smtClean="0"/>
              <a:t> قد تؤدي </a:t>
            </a:r>
            <a:r>
              <a:rPr lang="ar-SA" dirty="0" err="1" smtClean="0"/>
              <a:t>لانتاج</a:t>
            </a:r>
            <a:r>
              <a:rPr lang="ar-SA" dirty="0" smtClean="0"/>
              <a:t> </a:t>
            </a:r>
            <a:r>
              <a:rPr lang="ar-SA" dirty="0" err="1" smtClean="0"/>
              <a:t>الاثلين</a:t>
            </a:r>
            <a:r>
              <a:rPr lang="ar-SA" dirty="0" smtClean="0"/>
              <a:t>  </a:t>
            </a:r>
            <a:r>
              <a:rPr lang="ar-SA" dirty="0" err="1" smtClean="0"/>
              <a:t>المسؤول</a:t>
            </a:r>
            <a:r>
              <a:rPr lang="ar-SA" dirty="0" smtClean="0"/>
              <a:t> عن تثبيط </a:t>
            </a:r>
            <a:r>
              <a:rPr lang="ar-SA" dirty="0" err="1" smtClean="0"/>
              <a:t>النمو .</a:t>
            </a:r>
            <a:r>
              <a:rPr lang="ar-SA" dirty="0" smtClean="0"/>
              <a:t> ولقد وجد العلماء ان بعض الاعضاء النباتيه مثل سوق </a:t>
            </a:r>
            <a:r>
              <a:rPr lang="ar-SA" dirty="0" err="1" smtClean="0"/>
              <a:t>البسله</a:t>
            </a:r>
            <a:r>
              <a:rPr lang="ar-SA" dirty="0" smtClean="0"/>
              <a:t> تنتج كميه من </a:t>
            </a:r>
            <a:r>
              <a:rPr lang="ar-SA" dirty="0" err="1" smtClean="0"/>
              <a:t>الايثيلين</a:t>
            </a:r>
            <a:r>
              <a:rPr lang="ar-SA" dirty="0" smtClean="0"/>
              <a:t> وذلك عند معاملتها بتركيزات مرتفعه من </a:t>
            </a:r>
            <a:r>
              <a:rPr lang="ar-SA" dirty="0" err="1" smtClean="0"/>
              <a:t>الاوكسين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ar-SA" dirty="0" smtClean="0"/>
          </a:p>
          <a:p>
            <a:pPr>
              <a:buFont typeface="Wingdings" pitchFamily="2" charset="2"/>
              <a:buChar char="ü"/>
            </a:pPr>
            <a:endParaRPr lang="ar-SA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>
                <a:solidFill>
                  <a:srgbClr val="FF0000"/>
                </a:solidFill>
              </a:rPr>
              <a:t>دور </a:t>
            </a:r>
            <a:r>
              <a:rPr lang="ar-SA" b="1" u="sng" dirty="0" err="1" smtClean="0">
                <a:solidFill>
                  <a:srgbClr val="FF0000"/>
                </a:solidFill>
              </a:rPr>
              <a:t>الاوكسين</a:t>
            </a:r>
            <a:r>
              <a:rPr lang="ar-SA" b="1" u="sng" dirty="0" smtClean="0">
                <a:solidFill>
                  <a:srgbClr val="FF0000"/>
                </a:solidFill>
              </a:rPr>
              <a:t> في </a:t>
            </a:r>
            <a:r>
              <a:rPr lang="ar-SA" b="1" u="sng" dirty="0" err="1" smtClean="0">
                <a:solidFill>
                  <a:srgbClr val="FF0000"/>
                </a:solidFill>
              </a:rPr>
              <a:t>السياده</a:t>
            </a:r>
            <a:r>
              <a:rPr lang="ar-SA" b="1" u="sng" dirty="0" smtClean="0">
                <a:solidFill>
                  <a:srgbClr val="FF0000"/>
                </a:solidFill>
              </a:rPr>
              <a:t> القميه </a:t>
            </a:r>
            <a:endParaRPr lang="ar-SA" b="1" u="sng" dirty="0">
              <a:solidFill>
                <a:srgbClr val="FF0000"/>
              </a:solidFill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البراعم بوجه عام </a:t>
            </a:r>
            <a:r>
              <a:rPr lang="ar-SA" dirty="0" err="1" smtClean="0"/>
              <a:t>عباره</a:t>
            </a:r>
            <a:r>
              <a:rPr lang="ar-SA" dirty="0" smtClean="0"/>
              <a:t> عن مجموع خضري جنيني يتكون من ساق صغيره تحمل مجموعه من الاوراق في صوره </a:t>
            </a:r>
            <a:r>
              <a:rPr lang="ar-SA" dirty="0" err="1" smtClean="0"/>
              <a:t>جنينيه .</a:t>
            </a:r>
            <a:endParaRPr lang="ar-SA" dirty="0" smtClean="0"/>
          </a:p>
          <a:p>
            <a:r>
              <a:rPr lang="ar-SA" dirty="0" smtClean="0"/>
              <a:t>ينشأ البرعم  الطرفي من </a:t>
            </a:r>
            <a:r>
              <a:rPr lang="ar-SA" dirty="0" err="1" smtClean="0"/>
              <a:t>مرستيم</a:t>
            </a:r>
            <a:r>
              <a:rPr lang="ar-SA" dirty="0" smtClean="0"/>
              <a:t> </a:t>
            </a:r>
            <a:r>
              <a:rPr lang="ar-SA" dirty="0" err="1" smtClean="0"/>
              <a:t>قمي</a:t>
            </a:r>
            <a:r>
              <a:rPr lang="ar-SA" dirty="0" smtClean="0"/>
              <a:t> بينما ينشأ البرعم </a:t>
            </a:r>
            <a:r>
              <a:rPr lang="ar-SA" dirty="0" err="1" smtClean="0"/>
              <a:t>الابطي</a:t>
            </a:r>
            <a:r>
              <a:rPr lang="ar-SA" dirty="0" smtClean="0"/>
              <a:t> (الجانبي)من </a:t>
            </a:r>
            <a:r>
              <a:rPr lang="ar-SA" dirty="0" err="1" smtClean="0"/>
              <a:t>مرستيم</a:t>
            </a:r>
            <a:r>
              <a:rPr lang="ar-SA" dirty="0" smtClean="0"/>
              <a:t> </a:t>
            </a:r>
            <a:r>
              <a:rPr lang="ar-SA" dirty="0" err="1" smtClean="0"/>
              <a:t>جانبي .</a:t>
            </a:r>
            <a:endParaRPr lang="ar-SA" dirty="0" smtClean="0"/>
          </a:p>
          <a:p>
            <a:r>
              <a:rPr lang="ar-SA" dirty="0" smtClean="0"/>
              <a:t>وفي كثير من النباتات تظل البراعم الجنبيه </a:t>
            </a:r>
            <a:r>
              <a:rPr lang="ar-SA" dirty="0" err="1" smtClean="0"/>
              <a:t>كامنه</a:t>
            </a:r>
            <a:r>
              <a:rPr lang="ar-SA" dirty="0" smtClean="0"/>
              <a:t> طالما كان البرعم الطرفي لنفس النبات </a:t>
            </a:r>
            <a:r>
              <a:rPr lang="ar-SA" dirty="0" err="1" smtClean="0"/>
              <a:t>موجود.</a:t>
            </a:r>
            <a:r>
              <a:rPr lang="ar-SA" dirty="0" smtClean="0"/>
              <a:t> </a:t>
            </a:r>
            <a:r>
              <a:rPr lang="ar-SA" dirty="0" err="1" smtClean="0"/>
              <a:t>واذا</a:t>
            </a:r>
            <a:r>
              <a:rPr lang="ar-SA" dirty="0" smtClean="0"/>
              <a:t> ما استأصل  البرعم الطرفي فان البراعم الجانبيه  لنفس النبات تبدأ في النشاط </a:t>
            </a:r>
            <a:r>
              <a:rPr lang="ar-SA" dirty="0" err="1" smtClean="0"/>
              <a:t>والنمو .</a:t>
            </a:r>
            <a:endParaRPr lang="ar-SA" dirty="0" smtClean="0"/>
          </a:p>
          <a:p>
            <a:r>
              <a:rPr lang="ar-SA" dirty="0" smtClean="0"/>
              <a:t>* عندما ينمو البرعم الجانبي </a:t>
            </a:r>
            <a:r>
              <a:rPr lang="ar-SA" dirty="0" err="1" smtClean="0"/>
              <a:t>نتيجه</a:t>
            </a:r>
            <a:r>
              <a:rPr lang="ar-SA" dirty="0" smtClean="0"/>
              <a:t> لنزع البرعم الطرفي فانه يكون فرعا يقوم كالبرعم الطرفي له نفس الدور الذي يقوم </a:t>
            </a:r>
            <a:r>
              <a:rPr lang="ar-SA" dirty="0" err="1" smtClean="0"/>
              <a:t>به</a:t>
            </a:r>
            <a:r>
              <a:rPr lang="ar-SA" dirty="0" smtClean="0"/>
              <a:t> البرعم الطرفي الرئيسي </a:t>
            </a:r>
            <a:r>
              <a:rPr lang="ar-SA" dirty="0" err="1" smtClean="0"/>
              <a:t>المنزوع </a:t>
            </a:r>
            <a:r>
              <a:rPr lang="ar-SA" dirty="0" smtClean="0"/>
              <a:t>( أي انه يوفق نمو البراعم الجانبيه التي توجد اسفل منه</a:t>
            </a:r>
            <a:r>
              <a:rPr lang="ar-SA" dirty="0" err="1" smtClean="0"/>
              <a:t>)</a:t>
            </a:r>
            <a:endParaRPr lang="ar-SA" dirty="0" smtClean="0"/>
          </a:p>
          <a:p>
            <a:r>
              <a:rPr lang="ar-SA" b="1" dirty="0" smtClean="0"/>
              <a:t>تعرف ظاهرة كمون البراعم الجانبيه نتيجة لوجود البرعم الطرفي في نشاط ونمو </a:t>
            </a:r>
            <a:r>
              <a:rPr lang="ar-SA" b="1" dirty="0" err="1" smtClean="0"/>
              <a:t>بالسياده</a:t>
            </a:r>
            <a:r>
              <a:rPr lang="ar-SA" b="1" dirty="0" smtClean="0"/>
              <a:t> </a:t>
            </a:r>
            <a:r>
              <a:rPr lang="ar-SA" b="1" dirty="0" err="1" smtClean="0"/>
              <a:t>القميه .</a:t>
            </a:r>
            <a:endParaRPr lang="ar-SA" b="1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5904656"/>
          </a:xfrm>
        </p:spPr>
        <p:txBody>
          <a:bodyPr>
            <a:normAutofit/>
          </a:bodyPr>
          <a:lstStyle/>
          <a:p>
            <a:r>
              <a:rPr lang="ar-SA" dirty="0" smtClean="0"/>
              <a:t>من السهل علينا ان نتحكم في شكل الاشجار والشجيرات وذلك بتقليمها بطريقة </a:t>
            </a:r>
            <a:r>
              <a:rPr lang="ar-SA" dirty="0" err="1" smtClean="0"/>
              <a:t>مناسبه</a:t>
            </a:r>
            <a:r>
              <a:rPr lang="ar-SA" dirty="0" smtClean="0"/>
              <a:t> </a:t>
            </a:r>
            <a:r>
              <a:rPr lang="ar-SA" dirty="0" err="1" smtClean="0"/>
              <a:t>لانتاج</a:t>
            </a:r>
            <a:r>
              <a:rPr lang="ar-SA" dirty="0" smtClean="0"/>
              <a:t> الافرع الجانبيه التي يعتمد عليها الشكل النهائي </a:t>
            </a:r>
            <a:r>
              <a:rPr lang="ar-SA" dirty="0" err="1" smtClean="0"/>
              <a:t>للنبات .</a:t>
            </a:r>
            <a:endParaRPr lang="ar-SA" dirty="0" smtClean="0"/>
          </a:p>
          <a:p>
            <a:r>
              <a:rPr lang="ar-SA" dirty="0" smtClean="0"/>
              <a:t>ولكل نوع من النباتات طريقة </a:t>
            </a:r>
            <a:r>
              <a:rPr lang="ar-SA" dirty="0" err="1" smtClean="0"/>
              <a:t>خاصه</a:t>
            </a:r>
            <a:r>
              <a:rPr lang="ar-SA" dirty="0" smtClean="0"/>
              <a:t> لتقليمه تتناسب مع طريقة </a:t>
            </a:r>
            <a:r>
              <a:rPr lang="ar-SA" dirty="0" err="1" smtClean="0"/>
              <a:t>اثماره </a:t>
            </a:r>
            <a:r>
              <a:rPr lang="ar-SA" dirty="0" smtClean="0"/>
              <a:t>، فليس الغرض من تقليم النبات </a:t>
            </a:r>
            <a:r>
              <a:rPr lang="ar-SA" dirty="0" err="1" smtClean="0"/>
              <a:t>اوازلة</a:t>
            </a:r>
            <a:r>
              <a:rPr lang="ar-SA" dirty="0" smtClean="0"/>
              <a:t> نموه الزائد فحسب بل ايضا لتنبيه البراعم </a:t>
            </a:r>
            <a:r>
              <a:rPr lang="ar-SA" dirty="0" err="1" smtClean="0"/>
              <a:t>الجانبيه </a:t>
            </a:r>
            <a:r>
              <a:rPr lang="ar-SA" dirty="0" smtClean="0"/>
              <a:t>– مثل </a:t>
            </a:r>
            <a:r>
              <a:rPr lang="ar-SA" dirty="0" err="1" smtClean="0"/>
              <a:t>العنب .</a:t>
            </a:r>
            <a:endParaRPr lang="ar-SA" dirty="0" smtClean="0"/>
          </a:p>
          <a:p>
            <a:r>
              <a:rPr lang="ar-SA" b="1" u="sng" dirty="0" smtClean="0">
                <a:solidFill>
                  <a:srgbClr val="FF0000"/>
                </a:solidFill>
              </a:rPr>
              <a:t>تفسير ظاهرة </a:t>
            </a:r>
            <a:r>
              <a:rPr lang="ar-SA" b="1" u="sng" dirty="0" err="1" smtClean="0">
                <a:solidFill>
                  <a:srgbClr val="FF0000"/>
                </a:solidFill>
              </a:rPr>
              <a:t>السياده</a:t>
            </a:r>
            <a:r>
              <a:rPr lang="ar-SA" b="1" u="sng" dirty="0" smtClean="0">
                <a:solidFill>
                  <a:srgbClr val="FF0000"/>
                </a:solidFill>
              </a:rPr>
              <a:t> </a:t>
            </a:r>
            <a:r>
              <a:rPr lang="ar-SA" b="1" u="sng" dirty="0" err="1" smtClean="0">
                <a:solidFill>
                  <a:srgbClr val="FF0000"/>
                </a:solidFill>
              </a:rPr>
              <a:t>القميه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b="1" u="sng" dirty="0" smtClean="0">
                <a:solidFill>
                  <a:srgbClr val="00B050"/>
                </a:solidFill>
              </a:rPr>
              <a:t>1- التفسير </a:t>
            </a:r>
            <a:r>
              <a:rPr lang="ar-SA" b="1" u="sng" dirty="0" err="1" smtClean="0">
                <a:solidFill>
                  <a:srgbClr val="00B050"/>
                </a:solidFill>
              </a:rPr>
              <a:t>الغذائي :</a:t>
            </a:r>
            <a:r>
              <a:rPr lang="ar-SA" b="1" u="sng" dirty="0" smtClean="0">
                <a:solidFill>
                  <a:srgbClr val="00B050"/>
                </a:solidFill>
              </a:rPr>
              <a:t> </a:t>
            </a:r>
          </a:p>
          <a:p>
            <a:r>
              <a:rPr lang="ar-SA" dirty="0" smtClean="0"/>
              <a:t>وهو التفسير </a:t>
            </a:r>
            <a:r>
              <a:rPr lang="ar-SA" dirty="0" err="1" smtClean="0"/>
              <a:t>القديم </a:t>
            </a:r>
            <a:r>
              <a:rPr lang="ar-SA" dirty="0" smtClean="0"/>
              <a:t>، ان سبب ظاهرة السيادة القميه ترجع الى ان المواد </a:t>
            </a:r>
            <a:r>
              <a:rPr lang="ar-SA" dirty="0" err="1" smtClean="0"/>
              <a:t>الغذائيه</a:t>
            </a:r>
            <a:r>
              <a:rPr lang="ar-SA" dirty="0" smtClean="0"/>
              <a:t> </a:t>
            </a:r>
            <a:r>
              <a:rPr lang="ar-SA" dirty="0" err="1" smtClean="0"/>
              <a:t>الازمه</a:t>
            </a:r>
            <a:r>
              <a:rPr lang="ar-SA" dirty="0" smtClean="0"/>
              <a:t> لنموها تنقل كلها تقريبا او معظمها الى البراعم الطرفيه ذات النمو النشط بينما كمية الغذاء التي تبقى للبراعم الجانبيه تكون من </a:t>
            </a:r>
            <a:r>
              <a:rPr lang="ar-SA" dirty="0" err="1" smtClean="0"/>
              <a:t>الضأله</a:t>
            </a:r>
            <a:r>
              <a:rPr lang="ar-SA" dirty="0" smtClean="0"/>
              <a:t> بحيث لا تكفي  لنمو هذه </a:t>
            </a:r>
            <a:r>
              <a:rPr lang="ar-SA" dirty="0" err="1" smtClean="0"/>
              <a:t>البراعم </a:t>
            </a:r>
            <a:r>
              <a:rPr lang="ar-SA" dirty="0" smtClean="0"/>
              <a:t>، أي ان البرعم الطرفي يستحوذ على معظم الغذاء حارما البراعم الجانبيه من الغذاء الضروري ولذا تظل </a:t>
            </a:r>
            <a:r>
              <a:rPr lang="ar-SA" dirty="0" err="1" smtClean="0"/>
              <a:t>كامنه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وعند نزع البرعم الطرفي فان الغذاء يتجه الى البراعم الجانبيه </a:t>
            </a:r>
            <a:r>
              <a:rPr lang="ar-SA" dirty="0" err="1" smtClean="0"/>
              <a:t>فينشطها .</a:t>
            </a:r>
            <a:endParaRPr lang="ar-SA" dirty="0" smtClean="0"/>
          </a:p>
          <a:p>
            <a:pPr>
              <a:buNone/>
            </a:pPr>
            <a:endParaRPr lang="ar-SA" b="1" u="sng" dirty="0" smtClean="0">
              <a:solidFill>
                <a:srgbClr val="00B050"/>
              </a:solidFill>
            </a:endParaRPr>
          </a:p>
          <a:p>
            <a:endParaRPr lang="ar-SA" b="1" u="sng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ar-SA" b="1" u="sng" dirty="0" smtClean="0">
                <a:solidFill>
                  <a:srgbClr val="00B050"/>
                </a:solidFill>
              </a:rPr>
              <a:t>2- التفسير </a:t>
            </a:r>
            <a:r>
              <a:rPr lang="ar-SA" b="1" u="sng" dirty="0" err="1" smtClean="0">
                <a:solidFill>
                  <a:srgbClr val="00B050"/>
                </a:solidFill>
              </a:rPr>
              <a:t>الهرموني :</a:t>
            </a:r>
            <a:endParaRPr lang="ar-SA" b="1" u="sng" dirty="0" smtClean="0">
              <a:solidFill>
                <a:srgbClr val="00B050"/>
              </a:solidFill>
            </a:endParaRPr>
          </a:p>
          <a:p>
            <a:r>
              <a:rPr lang="ar-SA" dirty="0" smtClean="0"/>
              <a:t>وجد ان كمية </a:t>
            </a:r>
            <a:r>
              <a:rPr lang="ar-SA" dirty="0" err="1" smtClean="0"/>
              <a:t>الاوكسينات</a:t>
            </a:r>
            <a:r>
              <a:rPr lang="ar-SA" dirty="0" smtClean="0"/>
              <a:t> في البراعم الجانبيه كمية ضئيلة </a:t>
            </a:r>
            <a:r>
              <a:rPr lang="ar-SA" dirty="0" err="1" smtClean="0"/>
              <a:t>جدا </a:t>
            </a:r>
            <a:r>
              <a:rPr lang="ar-SA" dirty="0" smtClean="0"/>
              <a:t>، اما في البرعم الطرفي فهي اكثر وانشط اعضاء النبات انتاجا </a:t>
            </a:r>
            <a:r>
              <a:rPr lang="ar-SA" dirty="0" err="1" smtClean="0"/>
              <a:t>للاوكسينات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فعند ازالة البرعم الطرفي لنبات الفول فان البراعم الجانبيه </a:t>
            </a:r>
            <a:r>
              <a:rPr lang="ar-SA" dirty="0" err="1" smtClean="0"/>
              <a:t>تنشط </a:t>
            </a:r>
            <a:r>
              <a:rPr lang="ar-SA" dirty="0" smtClean="0"/>
              <a:t>، ولكن اذا وضعت قطعه من </a:t>
            </a:r>
            <a:r>
              <a:rPr lang="ar-SA" dirty="0" err="1" smtClean="0"/>
              <a:t>الاجار</a:t>
            </a:r>
            <a:r>
              <a:rPr lang="ar-SA" dirty="0" smtClean="0"/>
              <a:t>  تحتوي تركيز مناسب من </a:t>
            </a:r>
            <a:r>
              <a:rPr lang="ar-SA" dirty="0" err="1" smtClean="0"/>
              <a:t>الاوكسينات</a:t>
            </a:r>
            <a:r>
              <a:rPr lang="ar-SA" dirty="0" smtClean="0"/>
              <a:t> فان البراعم الجانبيه لنفس النبات تظل </a:t>
            </a:r>
            <a:r>
              <a:rPr lang="ar-SA" dirty="0" err="1" smtClean="0"/>
              <a:t>كامنه</a:t>
            </a:r>
            <a:r>
              <a:rPr lang="ar-SA" dirty="0" smtClean="0"/>
              <a:t> كما لو كان البرعم الطرفي موجودا.</a:t>
            </a:r>
          </a:p>
          <a:p>
            <a:r>
              <a:rPr lang="ar-SA" b="1" u="sng" dirty="0" smtClean="0">
                <a:solidFill>
                  <a:srgbClr val="FF0000"/>
                </a:solidFill>
              </a:rPr>
              <a:t>وهناك رأيان للتفسير الهرموني </a:t>
            </a:r>
            <a:r>
              <a:rPr lang="ar-SA" b="1" u="sng" dirty="0" err="1" smtClean="0">
                <a:solidFill>
                  <a:srgbClr val="FF0000"/>
                </a:solidFill>
              </a:rPr>
              <a:t>وهما :</a:t>
            </a:r>
            <a:endParaRPr lang="ar-SA" b="1" u="sng" dirty="0" smtClean="0">
              <a:solidFill>
                <a:srgbClr val="FF0000"/>
              </a:solidFill>
            </a:endParaRPr>
          </a:p>
          <a:p>
            <a:r>
              <a:rPr lang="ar-SA" dirty="0" smtClean="0"/>
              <a:t>1- ان البرعم الطرفي يفرز </a:t>
            </a:r>
            <a:r>
              <a:rPr lang="ar-SA" dirty="0" err="1" smtClean="0"/>
              <a:t>اوكسين</a:t>
            </a:r>
            <a:r>
              <a:rPr lang="ar-SA" dirty="0" smtClean="0"/>
              <a:t> نمو ينتشر الى اسفل ويصل الى البراعم الجانبيه تركيزا اعلى  من التركيز الامثل لنمو هذه </a:t>
            </a:r>
            <a:r>
              <a:rPr lang="ar-SA" dirty="0" err="1" smtClean="0"/>
              <a:t>البراعم </a:t>
            </a:r>
            <a:r>
              <a:rPr lang="ar-SA" dirty="0" smtClean="0"/>
              <a:t>، ولذا يتوقف نموها.</a:t>
            </a:r>
          </a:p>
          <a:p>
            <a:r>
              <a:rPr lang="ar-SA" dirty="0" err="1" smtClean="0"/>
              <a:t>فاذا</a:t>
            </a:r>
            <a:r>
              <a:rPr lang="ar-SA" dirty="0" smtClean="0"/>
              <a:t> فصل البرعم الطرفي توقف انتشار </a:t>
            </a:r>
            <a:r>
              <a:rPr lang="ar-SA" dirty="0" err="1" smtClean="0"/>
              <a:t>الاوكسين</a:t>
            </a:r>
            <a:r>
              <a:rPr lang="ar-SA" dirty="0" smtClean="0"/>
              <a:t> الى البراعم الجانبيه، فيكون تركيز </a:t>
            </a:r>
            <a:r>
              <a:rPr lang="ar-SA" dirty="0" err="1" smtClean="0"/>
              <a:t>الاوكسين</a:t>
            </a:r>
            <a:r>
              <a:rPr lang="ar-SA" dirty="0" smtClean="0"/>
              <a:t> فيها في المستوى الذي يسمح بنموها.ومعنى هذا ان التركيز الامثل لنمو البراعم الطرفيه اعلى بكثير من التركيز الامثل اللازم لنمو البراعم الجانبيه.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11560" y="332656"/>
            <a:ext cx="7467600" cy="4873752"/>
          </a:xfrm>
        </p:spPr>
        <p:txBody>
          <a:bodyPr>
            <a:normAutofit/>
          </a:bodyPr>
          <a:lstStyle/>
          <a:p>
            <a:r>
              <a:rPr lang="ar-SA" dirty="0" smtClean="0"/>
              <a:t>2</a:t>
            </a:r>
            <a:r>
              <a:rPr lang="ar-SA" sz="2800" dirty="0" smtClean="0"/>
              <a:t>- يفسر البعض </a:t>
            </a:r>
            <a:r>
              <a:rPr lang="ar-SA" sz="2800" dirty="0" err="1" smtClean="0"/>
              <a:t>السياده</a:t>
            </a:r>
            <a:r>
              <a:rPr lang="ar-SA" sz="2800" dirty="0" smtClean="0"/>
              <a:t> القميه بان </a:t>
            </a:r>
            <a:r>
              <a:rPr lang="ar-SA" sz="2800" dirty="0" err="1" smtClean="0"/>
              <a:t>الاوكسينات</a:t>
            </a:r>
            <a:r>
              <a:rPr lang="ar-SA" sz="2800" dirty="0" smtClean="0"/>
              <a:t> التي تتكون </a:t>
            </a:r>
            <a:r>
              <a:rPr lang="ar-SA" sz="2800" dirty="0" err="1" smtClean="0"/>
              <a:t>بوفره</a:t>
            </a:r>
            <a:r>
              <a:rPr lang="ar-SA" sz="2800" dirty="0" smtClean="0"/>
              <a:t> في البراعم الطرفيه في النبات قد تؤدي لتكوين مادة مثبطه للنمو،وهي </a:t>
            </a:r>
            <a:r>
              <a:rPr lang="ar-SA" sz="2800" dirty="0" err="1" smtClean="0"/>
              <a:t>المسؤوله</a:t>
            </a:r>
            <a:r>
              <a:rPr lang="ar-SA" sz="2800" dirty="0" smtClean="0"/>
              <a:t> عن عدم نمو البراعم </a:t>
            </a:r>
            <a:r>
              <a:rPr lang="ar-SA" sz="2800" dirty="0" err="1" smtClean="0"/>
              <a:t>الجانبيه </a:t>
            </a:r>
            <a:r>
              <a:rPr lang="ar-SA" sz="2800" dirty="0" smtClean="0"/>
              <a:t>، فعندما تنتقل </a:t>
            </a:r>
            <a:r>
              <a:rPr lang="ar-SA" sz="2800" dirty="0" err="1" smtClean="0"/>
              <a:t>الاوكسينات</a:t>
            </a:r>
            <a:r>
              <a:rPr lang="ar-SA" sz="2800" dirty="0" smtClean="0"/>
              <a:t> من البراعم الطرفيه نحو قاعدة النبات خلال السوق </a:t>
            </a:r>
            <a:r>
              <a:rPr lang="ar-SA" sz="2800" dirty="0" err="1" smtClean="0"/>
              <a:t>فانها</a:t>
            </a:r>
            <a:r>
              <a:rPr lang="ar-SA" sz="2800" dirty="0" smtClean="0"/>
              <a:t> تعمل على حفز وتخليق ماده مثبطه للنمو تتجه نحو البراعم الجانبيه وتمنع نموها.</a:t>
            </a:r>
          </a:p>
          <a:p>
            <a:endParaRPr lang="ar-SA" sz="28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800" b="1" u="sng" dirty="0" smtClean="0">
                <a:solidFill>
                  <a:srgbClr val="FF0000"/>
                </a:solidFill>
              </a:rPr>
              <a:t>التساقط</a:t>
            </a:r>
            <a:r>
              <a:rPr lang="ar-SA" sz="4000" dirty="0" smtClean="0"/>
              <a:t> </a:t>
            </a:r>
            <a:endParaRPr lang="ar-SA" sz="4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859216" cy="51331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 err="1" smtClean="0"/>
              <a:t>التساقط </a:t>
            </a:r>
            <a:r>
              <a:rPr lang="ar-SA" b="1" dirty="0" smtClean="0"/>
              <a:t>ھو أحد </a:t>
            </a:r>
            <a:r>
              <a:rPr lang="ar-SA" b="1" dirty="0" err="1" smtClean="0"/>
              <a:t>مظا</a:t>
            </a:r>
            <a:r>
              <a:rPr lang="ar-SA" b="1" dirty="0" smtClean="0"/>
              <a:t>ھر الشیخوخة </a:t>
            </a:r>
            <a:r>
              <a:rPr lang="ar-SA" b="1" dirty="0" err="1" smtClean="0"/>
              <a:t>أو </a:t>
            </a:r>
            <a:r>
              <a:rPr lang="ar-SA" b="1" dirty="0" smtClean="0"/>
              <a:t>ھو أحد </a:t>
            </a:r>
            <a:r>
              <a:rPr lang="ar-SA" b="1" dirty="0" err="1" smtClean="0"/>
              <a:t>مظا</a:t>
            </a:r>
            <a:r>
              <a:rPr lang="ar-SA" b="1" dirty="0" smtClean="0"/>
              <a:t>ھر انتھ</a:t>
            </a:r>
            <a:r>
              <a:rPr lang="ar-SA" b="1" dirty="0" err="1" smtClean="0"/>
              <a:t>اء</a:t>
            </a:r>
            <a:r>
              <a:rPr lang="ar-SA" b="1" dirty="0" smtClean="0"/>
              <a:t> عمر العضو داخل منظومة النبات حیث ان جمیع النباتات الراقیة وخاصة الأشجار مستدیمة الاخضرار</a:t>
            </a:r>
          </a:p>
          <a:p>
            <a:pPr>
              <a:buNone/>
            </a:pPr>
            <a:r>
              <a:rPr lang="ar-SA" b="1" dirty="0" smtClean="0"/>
              <a:t>أو متساقطة الأوراق قد تتخلص من اعضاءها المسنة سواء أكانت أوراقا أو </a:t>
            </a:r>
            <a:r>
              <a:rPr lang="ar-SA" b="1" dirty="0" err="1" smtClean="0"/>
              <a:t>أز</a:t>
            </a:r>
            <a:r>
              <a:rPr lang="ar-SA" b="1" dirty="0" smtClean="0"/>
              <a:t>ھار أو ثمارا بعد وصول كل منھا طور الشیخوخة </a:t>
            </a:r>
            <a:r>
              <a:rPr lang="ar-SA" b="1" dirty="0" err="1" smtClean="0"/>
              <a:t>والتحلل .</a:t>
            </a:r>
            <a:endParaRPr lang="ar-SA" b="1" dirty="0" smtClean="0"/>
          </a:p>
          <a:p>
            <a:pPr>
              <a:buNone/>
            </a:pPr>
            <a:r>
              <a:rPr lang="ar-SA" b="1" dirty="0" smtClean="0"/>
              <a:t>والھدف من </a:t>
            </a:r>
            <a:r>
              <a:rPr lang="ar-SA" b="1" dirty="0" err="1" smtClean="0"/>
              <a:t>تساقطھا </a:t>
            </a:r>
            <a:r>
              <a:rPr lang="ar-SA" b="1" dirty="0" smtClean="0"/>
              <a:t>ھو استبدالھا </a:t>
            </a:r>
            <a:r>
              <a:rPr lang="ar-SA" b="1" dirty="0" err="1" smtClean="0"/>
              <a:t>بأخري</a:t>
            </a:r>
            <a:r>
              <a:rPr lang="ar-SA" b="1" dirty="0" smtClean="0"/>
              <a:t> حدیثة ونشطة فسیولوجیا وكیمیائیا.</a:t>
            </a:r>
          </a:p>
          <a:p>
            <a:pPr>
              <a:buNone/>
            </a:pPr>
            <a:r>
              <a:rPr lang="ar-SA" b="1" dirty="0" smtClean="0"/>
              <a:t> ویتم </a:t>
            </a:r>
            <a:r>
              <a:rPr lang="ar-SA" b="1" dirty="0" err="1" smtClean="0"/>
              <a:t>سقوط </a:t>
            </a:r>
            <a:r>
              <a:rPr lang="ar-SA" b="1" dirty="0" smtClean="0"/>
              <a:t>ھ</a:t>
            </a:r>
            <a:r>
              <a:rPr lang="ar-SA" b="1" dirty="0" err="1" smtClean="0"/>
              <a:t>ذه</a:t>
            </a:r>
            <a:r>
              <a:rPr lang="ar-SA" b="1" dirty="0" smtClean="0"/>
              <a:t> الأعضاء خاصة الأوراق إما منفردة و علي فترات متباعدة علي مدار العام كما في الأشجار مستدیمة </a:t>
            </a:r>
            <a:r>
              <a:rPr lang="ar-SA" b="1" dirty="0" err="1" smtClean="0"/>
              <a:t>الخضرة .</a:t>
            </a:r>
            <a:endParaRPr lang="ar-SA" b="1" dirty="0" smtClean="0"/>
          </a:p>
          <a:p>
            <a:pPr>
              <a:buNone/>
            </a:pPr>
            <a:r>
              <a:rPr lang="ar-SA" b="1" dirty="0" smtClean="0"/>
              <a:t>او تسقط الأوراق دفعة واحدة خلال فصل الخریف و تصبح الأشجار عاریة تماما في الشتاء كما في متساقطة الأوراق التي تمر نباتاتھا بفترة السكون أو الراحة نتیجة انخفاض الحرارة شتاء ثم تستأنف نموھا بعد تكشف براعمھا </a:t>
            </a:r>
          </a:p>
          <a:p>
            <a:pPr>
              <a:buNone/>
            </a:pPr>
            <a:r>
              <a:rPr lang="ar-SA" b="1" dirty="0" smtClean="0"/>
              <a:t>لتتحول الي الأوراق الحدیثة أو </a:t>
            </a:r>
            <a:r>
              <a:rPr lang="ar-SA" b="1" dirty="0" err="1" smtClean="0"/>
              <a:t>الأز</a:t>
            </a:r>
            <a:r>
              <a:rPr lang="ar-SA" b="1" dirty="0" smtClean="0"/>
              <a:t>ھار أو كلاھما مع تكوین </a:t>
            </a:r>
            <a:r>
              <a:rPr lang="ar-SA" b="1" dirty="0" err="1" smtClean="0"/>
              <a:t>النموات</a:t>
            </a:r>
            <a:r>
              <a:rPr lang="ar-SA" b="1" dirty="0" smtClean="0"/>
              <a:t> الخضریة خلال فصل الربیع لارتفاع معدل الحرارة و سریان العصارة و توفیر الماء و </a:t>
            </a:r>
            <a:r>
              <a:rPr lang="ar-SA" b="1" dirty="0" err="1" smtClean="0"/>
              <a:t>الغذاء .</a:t>
            </a:r>
            <a:r>
              <a:rPr lang="ar-SA" b="1" dirty="0" smtClean="0"/>
              <a:t> </a:t>
            </a:r>
          </a:p>
          <a:p>
            <a:pPr>
              <a:buNone/>
            </a:pPr>
            <a:endParaRPr lang="ar-SA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755576" y="404664"/>
            <a:ext cx="7323584" cy="5760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b="1" dirty="0" err="1" smtClean="0"/>
              <a:t>حتي</a:t>
            </a:r>
            <a:r>
              <a:rPr lang="ar-SA" b="1" dirty="0" smtClean="0"/>
              <a:t> </a:t>
            </a:r>
            <a:r>
              <a:rPr lang="ar-SA" b="1" dirty="0" err="1" smtClean="0"/>
              <a:t>الأز</a:t>
            </a:r>
            <a:r>
              <a:rPr lang="ar-SA" b="1" dirty="0" smtClean="0"/>
              <a:t>ھار و الثمار تسقط منفردة أو علي دفعات بعد عملیة الإخصاب أو العقد أو تكوین الثمار الصغیرة و یتم سقوط كل منھا طبیعیا أو بعوامل المناخ مثل الریاح </a:t>
            </a:r>
            <a:r>
              <a:rPr lang="ar-SA" b="1" dirty="0" err="1" smtClean="0"/>
              <a:t>الشدیدة .</a:t>
            </a:r>
            <a:r>
              <a:rPr lang="ar-SA" b="1" dirty="0" smtClean="0"/>
              <a:t> </a:t>
            </a:r>
          </a:p>
          <a:p>
            <a:pPr>
              <a:buNone/>
            </a:pPr>
            <a:r>
              <a:rPr lang="ar-SA" b="1" dirty="0" smtClean="0"/>
              <a:t>وفي بعض الحالات الشاذة قد </a:t>
            </a:r>
            <a:r>
              <a:rPr lang="ar-SA" b="1" dirty="0" err="1" smtClean="0"/>
              <a:t>تسقط </a:t>
            </a:r>
            <a:r>
              <a:rPr lang="ar-SA" b="1" dirty="0" smtClean="0"/>
              <a:t>ھ</a:t>
            </a:r>
            <a:r>
              <a:rPr lang="ar-SA" b="1" dirty="0" err="1" smtClean="0"/>
              <a:t>ذه</a:t>
            </a:r>
            <a:r>
              <a:rPr lang="ar-SA" b="1" dirty="0" smtClean="0"/>
              <a:t> الأعضاء دفعة واحدة نتیجة الاستعمال الخطأ بفعل مبیدات الحشائش أو الفطریات </a:t>
            </a:r>
            <a:r>
              <a:rPr lang="ar-SA" b="1" dirty="0" err="1" smtClean="0"/>
              <a:t>المرضیة .</a:t>
            </a:r>
            <a:endParaRPr lang="ar-SA" b="1" dirty="0" smtClean="0"/>
          </a:p>
          <a:p>
            <a:pPr>
              <a:buNone/>
            </a:pPr>
            <a:endParaRPr lang="ar-SA" sz="1800" b="1" dirty="0" smtClean="0"/>
          </a:p>
          <a:p>
            <a:pPr>
              <a:buNone/>
            </a:pPr>
            <a:r>
              <a:rPr lang="ar-SA" sz="2800" b="1" u="sng" dirty="0" smtClean="0">
                <a:solidFill>
                  <a:srgbClr val="C00000"/>
                </a:solidFill>
              </a:rPr>
              <a:t>فسيولوجيا </a:t>
            </a:r>
            <a:r>
              <a:rPr lang="ar-SA" sz="2800" b="1" u="sng" dirty="0" err="1" smtClean="0">
                <a:solidFill>
                  <a:srgbClr val="C00000"/>
                </a:solidFill>
              </a:rPr>
              <a:t>التساقط :</a:t>
            </a:r>
            <a:endParaRPr lang="ar-SA" sz="2800" b="1" u="sng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/>
              <a:t>تتساقط بعض الاعضاء النباتيه </a:t>
            </a:r>
            <a:r>
              <a:rPr lang="ar-SA" b="1" dirty="0" err="1" smtClean="0"/>
              <a:t>كالاوراق</a:t>
            </a:r>
            <a:r>
              <a:rPr lang="ar-SA" b="1" dirty="0" smtClean="0"/>
              <a:t> الخضريه </a:t>
            </a:r>
            <a:r>
              <a:rPr lang="ar-SA" b="1" dirty="0" err="1" smtClean="0"/>
              <a:t>والازهار</a:t>
            </a:r>
            <a:r>
              <a:rPr lang="ar-SA" b="1" dirty="0" smtClean="0"/>
              <a:t> والثمار وغيرها من اجزاء النبات </a:t>
            </a:r>
            <a:r>
              <a:rPr lang="ar-SA" b="1" dirty="0" err="1" smtClean="0"/>
              <a:t>المختلفه</a:t>
            </a:r>
            <a:r>
              <a:rPr lang="ar-SA" b="1" dirty="0" smtClean="0"/>
              <a:t> </a:t>
            </a:r>
            <a:r>
              <a:rPr lang="ar-SA" b="1" dirty="0" err="1" smtClean="0"/>
              <a:t>.</a:t>
            </a:r>
            <a:r>
              <a:rPr lang="ar-SA" b="1" dirty="0" smtClean="0"/>
              <a:t> ويسبق ظاهرة التساقط تكوين طبقه </a:t>
            </a:r>
            <a:r>
              <a:rPr lang="ar-SA" b="1" dirty="0" err="1" smtClean="0"/>
              <a:t>خاصه</a:t>
            </a:r>
            <a:r>
              <a:rPr lang="ar-SA" b="1" dirty="0" smtClean="0"/>
              <a:t> من الخلايا المفككه بالقرب من قاعدة العضو النباتي وتعرف بطبقة </a:t>
            </a:r>
            <a:r>
              <a:rPr lang="ar-SA" b="1" dirty="0" err="1" smtClean="0"/>
              <a:t>الانفصال .</a:t>
            </a:r>
            <a:r>
              <a:rPr lang="ar-SA" b="1" dirty="0" smtClean="0"/>
              <a:t> ويصاحب عادة تكوين طبقة الانفصال تفكك وتحلل الصفائح الوسطى </a:t>
            </a:r>
            <a:r>
              <a:rPr lang="ar-SA" b="1" dirty="0" err="1" smtClean="0"/>
              <a:t>واحيانا</a:t>
            </a:r>
            <a:r>
              <a:rPr lang="ar-SA" b="1" dirty="0" smtClean="0"/>
              <a:t> الجدر </a:t>
            </a:r>
            <a:r>
              <a:rPr lang="ar-SA" b="1" dirty="0" err="1" smtClean="0"/>
              <a:t>الاوليه</a:t>
            </a:r>
            <a:r>
              <a:rPr lang="ar-SA" b="1" dirty="0" smtClean="0"/>
              <a:t> ، فيصبح العضو النباتي متصلا فقط بالعناصر </a:t>
            </a:r>
            <a:r>
              <a:rPr lang="ar-SA" b="1" dirty="0" err="1" smtClean="0"/>
              <a:t>الوعائيه</a:t>
            </a:r>
            <a:r>
              <a:rPr lang="ar-SA" b="1" dirty="0" smtClean="0"/>
              <a:t> التي لا تقوى على حمله فتتساقط تحت تأثير الجاذبيه </a:t>
            </a:r>
            <a:r>
              <a:rPr lang="ar-SA" b="1" dirty="0" err="1" smtClean="0"/>
              <a:t>الارضيه</a:t>
            </a:r>
            <a:r>
              <a:rPr lang="ar-SA" b="1" dirty="0" smtClean="0"/>
              <a:t> او بفعل الرياح.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683568" y="332656"/>
            <a:ext cx="74676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SA" sz="2800" b="1" u="sng" dirty="0" smtClean="0">
                <a:solidFill>
                  <a:srgbClr val="FF0000"/>
                </a:solidFill>
              </a:rPr>
              <a:t>هناك عدة نظريات تفسر ظاهرة </a:t>
            </a:r>
            <a:r>
              <a:rPr lang="ar-SA" sz="2800" b="1" u="sng" dirty="0" err="1" smtClean="0">
                <a:solidFill>
                  <a:srgbClr val="FF0000"/>
                </a:solidFill>
              </a:rPr>
              <a:t>التساقط:</a:t>
            </a:r>
            <a:endParaRPr lang="ar-SA" sz="2800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1- المواد </a:t>
            </a:r>
            <a:r>
              <a:rPr lang="ar-SA" sz="2800" b="1" dirty="0" err="1" smtClean="0">
                <a:solidFill>
                  <a:srgbClr val="00B050"/>
                </a:solidFill>
              </a:rPr>
              <a:t>الكربوهيدراتيه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err="1" smtClean="0">
                <a:solidFill>
                  <a:srgbClr val="00B050"/>
                </a:solidFill>
              </a:rPr>
              <a:t>: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dirty="0" smtClean="0"/>
              <a:t>يؤدي نقص </a:t>
            </a:r>
            <a:r>
              <a:rPr lang="ar-SA" sz="2800" dirty="0" err="1" smtClean="0"/>
              <a:t>الكربوهيدرات</a:t>
            </a:r>
            <a:r>
              <a:rPr lang="ar-SA" sz="2800" dirty="0" smtClean="0"/>
              <a:t> في النبات لتساقط الاوراق والبراعم </a:t>
            </a:r>
            <a:r>
              <a:rPr lang="ar-SA" sz="2800" dirty="0" err="1" smtClean="0"/>
              <a:t>الزهريه</a:t>
            </a:r>
            <a:r>
              <a:rPr lang="ar-SA" sz="2800" dirty="0" smtClean="0"/>
              <a:t> ، ولقد وجد العلماء ام معاملة النباتات ببعض السكريات يعوق او يقلل التساقط لان زيادة المواد </a:t>
            </a:r>
            <a:r>
              <a:rPr lang="ar-SA" sz="2800" dirty="0" err="1" smtClean="0"/>
              <a:t>الكربوهيدراتيه</a:t>
            </a:r>
            <a:r>
              <a:rPr lang="ar-SA" sz="2800" dirty="0" smtClean="0"/>
              <a:t> تؤدي لسمك جدر الخلايا مما يجعل عملية التساقط اكثر </a:t>
            </a:r>
            <a:r>
              <a:rPr lang="ar-SA" sz="2800" dirty="0" err="1" smtClean="0"/>
              <a:t>صعوبه</a:t>
            </a:r>
            <a:r>
              <a:rPr lang="ar-SA" sz="2800" dirty="0" smtClean="0"/>
              <a:t> </a:t>
            </a:r>
            <a:r>
              <a:rPr lang="ar-SA" sz="2800" dirty="0" err="1" smtClean="0"/>
              <a:t>.</a:t>
            </a:r>
            <a:endParaRPr lang="ar-SA" sz="2800" dirty="0" smtClean="0"/>
          </a:p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2- </a:t>
            </a:r>
            <a:r>
              <a:rPr lang="ar-SA" sz="2800" b="1" dirty="0" err="1" smtClean="0">
                <a:solidFill>
                  <a:srgbClr val="00B050"/>
                </a:solidFill>
              </a:rPr>
              <a:t>الهرمونات</a:t>
            </a:r>
            <a:r>
              <a:rPr lang="ar-SA" sz="2800" b="1" dirty="0" smtClean="0">
                <a:solidFill>
                  <a:srgbClr val="00B050"/>
                </a:solidFill>
              </a:rPr>
              <a:t> </a:t>
            </a:r>
            <a:r>
              <a:rPr lang="ar-SA" sz="2800" b="1" dirty="0" err="1" smtClean="0">
                <a:solidFill>
                  <a:srgbClr val="00B050"/>
                </a:solidFill>
              </a:rPr>
              <a:t>النباتيه: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sz="2800" b="1" dirty="0" smtClean="0"/>
              <a:t>نقص المحتوي الكلي من </a:t>
            </a:r>
            <a:r>
              <a:rPr lang="ar-SA" sz="2800" b="1" dirty="0" err="1" smtClean="0"/>
              <a:t>الأوكسین</a:t>
            </a:r>
            <a:r>
              <a:rPr lang="ar-SA" sz="2800" b="1" dirty="0" smtClean="0"/>
              <a:t>“ أندول حمض الخلیك“ في منطقة التساقط یعتبر عاملا محددا لھ</a:t>
            </a:r>
            <a:r>
              <a:rPr lang="ar-SA" sz="2800" b="1" dirty="0" err="1" smtClean="0"/>
              <a:t>ذه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الظاهره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.</a:t>
            </a:r>
            <a:endParaRPr lang="ar-SA" sz="2800" b="1" dirty="0" smtClean="0"/>
          </a:p>
          <a:p>
            <a:pPr>
              <a:buNone/>
            </a:pPr>
            <a:r>
              <a:rPr lang="ar-SA" sz="2800" b="1" dirty="0" smtClean="0"/>
              <a:t>وتفاعلات الأكسدة الناتجة بفعل أنزیم </a:t>
            </a:r>
            <a:r>
              <a:rPr lang="ar-SA" sz="2800" b="1" dirty="0" err="1" smtClean="0"/>
              <a:t>أوكسیدیز</a:t>
            </a:r>
            <a:r>
              <a:rPr lang="ar-SA" sz="2800" b="1" dirty="0" smtClean="0"/>
              <a:t> حمض أندول الخلیك تؤدي بدورھا علي سرعة التساقط نتيجة خفض </a:t>
            </a:r>
            <a:r>
              <a:rPr lang="ar-SA" sz="2800" b="1" dirty="0" err="1" smtClean="0"/>
              <a:t>الاوكسين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.</a:t>
            </a:r>
            <a:endParaRPr lang="ar-SA" sz="2800" b="1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7971656" cy="626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800" b="1" dirty="0" smtClean="0">
                <a:solidFill>
                  <a:srgbClr val="00B050"/>
                </a:solidFill>
              </a:rPr>
              <a:t>3-  </a:t>
            </a:r>
            <a:r>
              <a:rPr lang="ar-SA" sz="2800" b="1" dirty="0" err="1" smtClean="0">
                <a:solidFill>
                  <a:srgbClr val="00B050"/>
                </a:solidFill>
              </a:rPr>
              <a:t>التنفس :</a:t>
            </a:r>
            <a:endParaRPr lang="ar-SA" sz="28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ar-SA" b="1" dirty="0" smtClean="0"/>
              <a:t>زیادة معدل التنفس بفعل الأنزیمات المتخصصة و بالاشتراك مع أنزیمات التحلل الأخرى قد تعمل معا على سرعة  التساقط في </a:t>
            </a:r>
            <a:r>
              <a:rPr lang="ar-SA" b="1" dirty="0" err="1" smtClean="0"/>
              <a:t>الاوراق .</a:t>
            </a:r>
            <a:endParaRPr lang="ar-SA" b="1" dirty="0" smtClean="0"/>
          </a:p>
          <a:p>
            <a:pPr algn="ctr">
              <a:buNone/>
            </a:pPr>
            <a:r>
              <a:rPr lang="ar-SA" sz="3200" b="1" u="sng" dirty="0" err="1" smtClean="0">
                <a:solidFill>
                  <a:srgbClr val="C00000"/>
                </a:solidFill>
              </a:rPr>
              <a:t>الاوكسينات</a:t>
            </a:r>
            <a:r>
              <a:rPr lang="ar-SA" sz="3200" b="1" u="sng" dirty="0" smtClean="0">
                <a:solidFill>
                  <a:srgbClr val="C00000"/>
                </a:solidFill>
              </a:rPr>
              <a:t> كمبيدات </a:t>
            </a:r>
            <a:r>
              <a:rPr lang="ar-SA" sz="3200" b="1" u="sng" dirty="0" err="1" smtClean="0">
                <a:solidFill>
                  <a:srgbClr val="C00000"/>
                </a:solidFill>
              </a:rPr>
              <a:t>للاعشاب</a:t>
            </a:r>
            <a:r>
              <a:rPr lang="ar-SA" sz="3200" b="1" u="sng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ar-SA" b="1" dirty="0" err="1" smtClean="0"/>
              <a:t>العشب </a:t>
            </a:r>
            <a:r>
              <a:rPr lang="ar-SA" b="1" dirty="0" smtClean="0"/>
              <a:t>: </a:t>
            </a:r>
            <a:r>
              <a:rPr lang="ar-SA" dirty="0" smtClean="0"/>
              <a:t>هو نبات غير مرغوب </a:t>
            </a:r>
            <a:r>
              <a:rPr lang="ar-SA" dirty="0" err="1" smtClean="0"/>
              <a:t>فيه </a:t>
            </a:r>
            <a:r>
              <a:rPr lang="ar-SA" dirty="0" smtClean="0"/>
              <a:t>، </a:t>
            </a:r>
            <a:r>
              <a:rPr lang="ar-SA" dirty="0" err="1" smtClean="0"/>
              <a:t>والاعشاب</a:t>
            </a:r>
            <a:r>
              <a:rPr lang="ar-SA" dirty="0" smtClean="0"/>
              <a:t> تقاسم المحصول في التربه والماء والغذاء والهواء </a:t>
            </a:r>
            <a:r>
              <a:rPr lang="ar-SA" dirty="0" err="1" smtClean="0"/>
              <a:t>والضوء </a:t>
            </a:r>
            <a:r>
              <a:rPr lang="ar-SA" dirty="0" smtClean="0"/>
              <a:t>، أي انها تؤدي لنقص </a:t>
            </a:r>
            <a:r>
              <a:rPr lang="ar-SA" dirty="0" err="1" smtClean="0"/>
              <a:t>المحصول .</a:t>
            </a:r>
            <a:endParaRPr lang="ar-SA" dirty="0" smtClean="0"/>
          </a:p>
          <a:p>
            <a:pPr>
              <a:buNone/>
            </a:pPr>
            <a:r>
              <a:rPr lang="ar-SA" dirty="0" smtClean="0"/>
              <a:t>التركيزات </a:t>
            </a:r>
            <a:r>
              <a:rPr lang="ar-SA" dirty="0" err="1" smtClean="0"/>
              <a:t>العاليه</a:t>
            </a:r>
            <a:r>
              <a:rPr lang="ar-SA" dirty="0" smtClean="0"/>
              <a:t> من </a:t>
            </a:r>
            <a:r>
              <a:rPr lang="ar-SA" dirty="0" err="1" smtClean="0"/>
              <a:t>الاوكسين</a:t>
            </a:r>
            <a:r>
              <a:rPr lang="ar-SA" dirty="0" smtClean="0"/>
              <a:t> لها </a:t>
            </a:r>
            <a:r>
              <a:rPr lang="ar-SA" dirty="0" err="1" smtClean="0"/>
              <a:t>تاثير</a:t>
            </a:r>
            <a:r>
              <a:rPr lang="ar-SA" dirty="0" smtClean="0"/>
              <a:t> </a:t>
            </a:r>
            <a:r>
              <a:rPr lang="ar-SA" dirty="0" err="1" smtClean="0"/>
              <a:t>قاتل </a:t>
            </a:r>
            <a:r>
              <a:rPr lang="ar-SA" dirty="0" smtClean="0"/>
              <a:t>، فعند استعمال </a:t>
            </a:r>
            <a:r>
              <a:rPr lang="ar-SA" dirty="0" err="1" smtClean="0"/>
              <a:t>الاوكسينات</a:t>
            </a:r>
            <a:r>
              <a:rPr lang="ar-SA" dirty="0" smtClean="0"/>
              <a:t> </a:t>
            </a:r>
            <a:r>
              <a:rPr lang="ar-SA" dirty="0" err="1" smtClean="0"/>
              <a:t>الصناعيه</a:t>
            </a:r>
            <a:r>
              <a:rPr lang="ar-SA" dirty="0" smtClean="0"/>
              <a:t> بتركيزات مرتفعه نسبيا يكون لها </a:t>
            </a:r>
            <a:r>
              <a:rPr lang="ar-SA" dirty="0" err="1" smtClean="0"/>
              <a:t>تاثير</a:t>
            </a:r>
            <a:r>
              <a:rPr lang="ar-SA" dirty="0" smtClean="0"/>
              <a:t> قاتل اختياري على </a:t>
            </a:r>
            <a:r>
              <a:rPr lang="ar-SA" dirty="0" err="1" smtClean="0"/>
              <a:t>النبات.</a:t>
            </a:r>
            <a:r>
              <a:rPr lang="ar-SA" dirty="0" smtClean="0"/>
              <a:t> وقد استغلت هذه الصفه للتخلص من عدد من </a:t>
            </a:r>
            <a:r>
              <a:rPr lang="ar-SA" dirty="0" err="1" smtClean="0"/>
              <a:t>الاعشاب .</a:t>
            </a:r>
            <a:endParaRPr lang="ar-SA" dirty="0" smtClean="0"/>
          </a:p>
          <a:p>
            <a:pPr>
              <a:buNone/>
            </a:pPr>
            <a:r>
              <a:rPr lang="ar-SA" b="1" u="sng" dirty="0" smtClean="0">
                <a:solidFill>
                  <a:srgbClr val="00B050"/>
                </a:solidFill>
              </a:rPr>
              <a:t>الشروط الواجب توافرها بالمبيد </a:t>
            </a:r>
            <a:r>
              <a:rPr lang="ar-SA" b="1" u="sng" dirty="0" err="1" smtClean="0">
                <a:solidFill>
                  <a:srgbClr val="00B050"/>
                </a:solidFill>
              </a:rPr>
              <a:t>العشبي :</a:t>
            </a:r>
            <a:endParaRPr lang="ar-SA" b="1" u="sng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ar-SA" dirty="0" smtClean="0"/>
              <a:t> ان يدخل النبات أي يستطيع النبات </a:t>
            </a:r>
            <a:r>
              <a:rPr lang="ar-SA" dirty="0" err="1" smtClean="0"/>
              <a:t>امتصاصه </a:t>
            </a:r>
            <a:r>
              <a:rPr lang="ar-SA" dirty="0" smtClean="0"/>
              <a:t>( له خاصية الذوبان</a:t>
            </a:r>
            <a:r>
              <a:rPr lang="ar-SA" dirty="0" err="1" smtClean="0"/>
              <a:t>).</a:t>
            </a:r>
            <a:endParaRPr lang="ar-SA" dirty="0" smtClean="0"/>
          </a:p>
          <a:p>
            <a:pPr>
              <a:buFont typeface="Wingdings" pitchFamily="2" charset="2"/>
              <a:buChar char="§"/>
            </a:pPr>
            <a:r>
              <a:rPr lang="ar-SA" dirty="0" smtClean="0"/>
              <a:t>يجب ان ينتقل من اماكن الامتصاص الى مناطق </a:t>
            </a:r>
            <a:r>
              <a:rPr lang="ar-SA" dirty="0" err="1" smtClean="0"/>
              <a:t>النمو </a:t>
            </a:r>
            <a:r>
              <a:rPr lang="ar-SA" dirty="0" smtClean="0"/>
              <a:t>، أي له </a:t>
            </a:r>
            <a:r>
              <a:rPr lang="ar-SA" dirty="0" err="1" smtClean="0"/>
              <a:t>تاثير</a:t>
            </a:r>
            <a:r>
              <a:rPr lang="ar-SA" dirty="0" smtClean="0"/>
              <a:t> مميت على الخلايا </a:t>
            </a:r>
            <a:r>
              <a:rPr lang="ar-SA" dirty="0" err="1" smtClean="0"/>
              <a:t>المرستيميه.</a:t>
            </a:r>
            <a:endParaRPr lang="ar-SA" dirty="0" smtClean="0"/>
          </a:p>
          <a:p>
            <a:pPr>
              <a:buFont typeface="Wingdings" pitchFamily="2" charset="2"/>
              <a:buChar char="§"/>
            </a:pPr>
            <a:r>
              <a:rPr lang="ar-SA" dirty="0" smtClean="0"/>
              <a:t>يجب ان يكون له فعل انتخابي  للعشب وليس </a:t>
            </a:r>
            <a:r>
              <a:rPr lang="ar-SA" dirty="0" err="1" smtClean="0"/>
              <a:t>للمحصول .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Font typeface="Wingdings" pitchFamily="2" charset="2"/>
              <a:buChar char="§"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b="1" u="sng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ar-SA" b="1" u="sng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شربية">
  <a:themeElements>
    <a:clrScheme name="مشربية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مشربية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مشربية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1621</TotalTime>
  <Words>1730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Andalus</vt:lpstr>
      <vt:lpstr>Arabic Typesetting</vt:lpstr>
      <vt:lpstr>Century Schoolbook</vt:lpstr>
      <vt:lpstr>Hesham Bold</vt:lpstr>
      <vt:lpstr>Times New Roman</vt:lpstr>
      <vt:lpstr>Wingdings</vt:lpstr>
      <vt:lpstr>Wingdings 2</vt:lpstr>
      <vt:lpstr>مشربية</vt:lpstr>
      <vt:lpstr>PowerPoint Presentation</vt:lpstr>
      <vt:lpstr>دور الاوكسين في السياده القميه </vt:lpstr>
      <vt:lpstr>PowerPoint Presentation</vt:lpstr>
      <vt:lpstr>PowerPoint Presentation</vt:lpstr>
      <vt:lpstr>PowerPoint Presentation</vt:lpstr>
      <vt:lpstr>التساقط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الية عمل الاوكسينات </vt:lpstr>
      <vt:lpstr>PowerPoint Presentation</vt:lpstr>
      <vt:lpstr>الية التثبيط 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الاوكسين في السياده القميه </dc:title>
  <dc:creator>a</dc:creator>
  <cp:lastModifiedBy>maha abanomai</cp:lastModifiedBy>
  <cp:revision>55</cp:revision>
  <dcterms:created xsi:type="dcterms:W3CDTF">2017-04-04T13:43:00Z</dcterms:created>
  <dcterms:modified xsi:type="dcterms:W3CDTF">2024-01-16T15:33:26Z</dcterms:modified>
</cp:coreProperties>
</file>