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5DC4-E8CA-4400-B20C-4DE11AA21522}" type="datetimeFigureOut">
              <a:rPr lang="ar-SA" smtClean="0"/>
              <a:t>9/4/1443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8545-7384-457E-820C-162F8EE92F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63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5DC4-E8CA-4400-B20C-4DE11AA21522}" type="datetimeFigureOut">
              <a:rPr lang="ar-SA" smtClean="0"/>
              <a:t>9/4/1443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8545-7384-457E-820C-162F8EE92F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624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5DC4-E8CA-4400-B20C-4DE11AA21522}" type="datetimeFigureOut">
              <a:rPr lang="ar-SA" smtClean="0"/>
              <a:t>9/4/1443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8545-7384-457E-820C-162F8EE92F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622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5DC4-E8CA-4400-B20C-4DE11AA21522}" type="datetimeFigureOut">
              <a:rPr lang="ar-SA" smtClean="0"/>
              <a:t>9/4/1443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8545-7384-457E-820C-162F8EE92F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351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5DC4-E8CA-4400-B20C-4DE11AA21522}" type="datetimeFigureOut">
              <a:rPr lang="ar-SA" smtClean="0"/>
              <a:t>9/4/1443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8545-7384-457E-820C-162F8EE92F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372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5DC4-E8CA-4400-B20C-4DE11AA21522}" type="datetimeFigureOut">
              <a:rPr lang="ar-SA" smtClean="0"/>
              <a:t>9/4/1443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8545-7384-457E-820C-162F8EE92F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097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5DC4-E8CA-4400-B20C-4DE11AA21522}" type="datetimeFigureOut">
              <a:rPr lang="ar-SA" smtClean="0"/>
              <a:t>9/4/1443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8545-7384-457E-820C-162F8EE92F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820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5DC4-E8CA-4400-B20C-4DE11AA21522}" type="datetimeFigureOut">
              <a:rPr lang="ar-SA" smtClean="0"/>
              <a:t>9/4/1443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8545-7384-457E-820C-162F8EE92F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8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5DC4-E8CA-4400-B20C-4DE11AA21522}" type="datetimeFigureOut">
              <a:rPr lang="ar-SA" smtClean="0"/>
              <a:t>9/4/1443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8545-7384-457E-820C-162F8EE92F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686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5DC4-E8CA-4400-B20C-4DE11AA21522}" type="datetimeFigureOut">
              <a:rPr lang="ar-SA" smtClean="0"/>
              <a:t>9/4/1443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8545-7384-457E-820C-162F8EE92F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388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5DC4-E8CA-4400-B20C-4DE11AA21522}" type="datetimeFigureOut">
              <a:rPr lang="ar-SA" smtClean="0"/>
              <a:t>9/4/1443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8545-7384-457E-820C-162F8EE92F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453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5DC4-E8CA-4400-B20C-4DE11AA21522}" type="datetimeFigureOut">
              <a:rPr lang="ar-SA" smtClean="0"/>
              <a:t>9/4/1443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38545-7384-457E-820C-162F8EE92F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91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p1.adv9.com/plants/plant-2/wp-content/uploads/plants/689/img_6657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faculty.ksu.edu.sa/assaeed/ar/PublishingImages/Range_Plants/Anthemis_deserti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ksu.edu.sa/assaeed/ar/PublishingImages/Range_Plants/Lycium_shawii_4.JPG" TargetMode="External"/><Relationship Id="rId2" Type="http://schemas.openxmlformats.org/officeDocument/2006/relationships/hyperlink" Target="http://faculty.ksu.edu.sa/assaeed/ar/PublishingImages/Range_Plants/Lycium_shawii_2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2267744" y="2420888"/>
            <a:ext cx="4711316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prstClr val="white"/>
                </a:solidFill>
              </a:rPr>
              <a:t>المعمل </a:t>
            </a:r>
            <a:r>
              <a:rPr lang="ar-SA" sz="8000" dirty="0" smtClean="0">
                <a:solidFill>
                  <a:prstClr val="white"/>
                </a:solidFill>
              </a:rPr>
              <a:t>8</a:t>
            </a:r>
            <a:endParaRPr lang="ar-SA" sz="8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4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34223" y="3501008"/>
            <a:ext cx="6337300" cy="2862322"/>
          </a:xfrm>
          <a:prstGeom prst="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kern="0" dirty="0" err="1">
                <a:solidFill>
                  <a:srgbClr val="FF0000"/>
                </a:solidFill>
                <a:latin typeface="Arial"/>
              </a:rPr>
              <a:t>الأسم</a:t>
            </a:r>
            <a:r>
              <a:rPr lang="ar-SA" altLang="ar-SA" sz="3600" kern="0" dirty="0">
                <a:solidFill>
                  <a:srgbClr val="FF0000"/>
                </a:solidFill>
                <a:latin typeface="Arial"/>
              </a:rPr>
              <a:t> الدارج </a:t>
            </a:r>
            <a:r>
              <a:rPr lang="ar-SA" altLang="ar-SA" sz="3600" kern="0" dirty="0">
                <a:solidFill>
                  <a:srgbClr val="FF0000"/>
                </a:solidFill>
                <a:latin typeface="Arial"/>
              </a:rPr>
              <a:t>: </a:t>
            </a:r>
            <a:r>
              <a:rPr lang="ar-SA" sz="3600" b="1" dirty="0">
                <a:solidFill>
                  <a:prstClr val="black"/>
                </a:solidFill>
              </a:rPr>
              <a:t>الزلة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b="1" kern="0" dirty="0">
              <a:solidFill>
                <a:prstClr val="black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b="1" kern="0" dirty="0">
                <a:solidFill>
                  <a:srgbClr val="FF0000"/>
                </a:solidFill>
                <a:latin typeface="Arial"/>
              </a:rPr>
              <a:t>Ge </a:t>
            </a:r>
            <a:r>
              <a:rPr lang="en-US" altLang="ar-SA" sz="3600" b="1" kern="0" dirty="0">
                <a:solidFill>
                  <a:srgbClr val="FF0000"/>
                </a:solidFill>
                <a:latin typeface="Arial"/>
              </a:rPr>
              <a:t>: </a:t>
            </a:r>
            <a:r>
              <a:rPr lang="en-US" sz="3600" b="1" u="sng" dirty="0" err="1">
                <a:solidFill>
                  <a:prstClr val="black"/>
                </a:solidFill>
              </a:rPr>
              <a:t>Zilla</a:t>
            </a:r>
            <a:r>
              <a:rPr lang="en-US" sz="3600" b="1" dirty="0">
                <a:solidFill>
                  <a:prstClr val="black"/>
                </a:solidFill>
              </a:rPr>
              <a:t>  </a:t>
            </a:r>
            <a:r>
              <a:rPr lang="en-US" sz="3600" b="1" u="sng" dirty="0" err="1">
                <a:solidFill>
                  <a:prstClr val="black"/>
                </a:solidFill>
              </a:rPr>
              <a:t>spinosa</a:t>
            </a:r>
            <a:endParaRPr lang="en-US" sz="3600" b="1" u="sng" dirty="0">
              <a:solidFill>
                <a:prstClr val="black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u="sng" dirty="0">
              <a:solidFill>
                <a:prstClr val="black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prstClr val="black"/>
                </a:solidFill>
              </a:rPr>
              <a:t>Crucifereae</a:t>
            </a:r>
            <a:r>
              <a:rPr lang="ar-SA" altLang="ar-SA" sz="3600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ar-SA" sz="3600" kern="0" dirty="0">
                <a:solidFill>
                  <a:srgbClr val="FF0000"/>
                </a:solidFill>
                <a:latin typeface="Arial"/>
              </a:rPr>
              <a:t>Fam :</a:t>
            </a:r>
            <a:endParaRPr lang="ar-SA" altLang="ar-SA" sz="2400" kern="0" dirty="0">
              <a:solidFill>
                <a:srgbClr val="99CC00"/>
              </a:solidFill>
              <a:latin typeface="Arial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054975" y="312738"/>
            <a:ext cx="549275" cy="92392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kern="0" dirty="0" smtClean="0">
                <a:solidFill>
                  <a:srgbClr val="00B0F0"/>
                </a:solidFill>
                <a:latin typeface="Arial"/>
              </a:rPr>
              <a:t>5</a:t>
            </a:r>
            <a:endParaRPr lang="ar-SA" sz="5400" kern="0" dirty="0">
              <a:solidFill>
                <a:srgbClr val="00B0F0"/>
              </a:solidFill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8679"/>
            <a:ext cx="4890172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9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1.adv9.com/plants/plant-2/wp-content/uploads/plants/689/thumbnail/img_665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6167"/>
            <a:ext cx="3168352" cy="284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14" y="366167"/>
            <a:ext cx="474045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8" y="3429000"/>
            <a:ext cx="317455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157014" y="3789040"/>
            <a:ext cx="45720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</a:rPr>
              <a:t>النبات شوكي عديم الأوراق تقريبا الأفرع والأوراق الصغيرة لونها أخضر </a:t>
            </a:r>
            <a:r>
              <a:rPr lang="ar-SA" sz="2000" b="1" dirty="0" err="1">
                <a:solidFill>
                  <a:prstClr val="black"/>
                </a:solidFill>
              </a:rPr>
              <a:t>زيتونى</a:t>
            </a:r>
            <a:endParaRPr lang="ar-SA" sz="2000" b="1" dirty="0">
              <a:solidFill>
                <a:prstClr val="black"/>
              </a:solidFill>
            </a:endParaRPr>
          </a:p>
          <a:p>
            <a:r>
              <a:rPr lang="ar-SA" sz="2000" b="1" dirty="0">
                <a:solidFill>
                  <a:srgbClr val="FF0000"/>
                </a:solidFill>
              </a:rPr>
              <a:t>الأزهار</a:t>
            </a:r>
            <a:r>
              <a:rPr lang="ar-SA" sz="2000" b="1" dirty="0">
                <a:solidFill>
                  <a:prstClr val="black"/>
                </a:solidFill>
              </a:rPr>
              <a:t> </a:t>
            </a:r>
            <a:r>
              <a:rPr lang="ar-SA" sz="2000" b="1" dirty="0">
                <a:solidFill>
                  <a:prstClr val="black"/>
                </a:solidFill>
              </a:rPr>
              <a:t>ذات لون أزرق فاتح الى بنفسجي فاتح </a:t>
            </a:r>
            <a:r>
              <a:rPr lang="ar-SA" sz="2000" b="1" dirty="0">
                <a:solidFill>
                  <a:prstClr val="black"/>
                </a:solidFill>
              </a:rPr>
              <a:t>. </a:t>
            </a:r>
          </a:p>
          <a:p>
            <a:r>
              <a:rPr lang="ar-SA" sz="2000" b="1" dirty="0">
                <a:solidFill>
                  <a:srgbClr val="FF0000"/>
                </a:solidFill>
              </a:rPr>
              <a:t>الثمار</a:t>
            </a:r>
            <a:r>
              <a:rPr lang="ar-SA" sz="2000" b="1" dirty="0">
                <a:solidFill>
                  <a:prstClr val="black"/>
                </a:solidFill>
              </a:rPr>
              <a:t> صغيره تشبه حبة الحمص لونها أخضر زيتوني </a:t>
            </a:r>
            <a:endParaRPr lang="ar-SA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3356992"/>
            <a:ext cx="6337300" cy="29238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kern="0" dirty="0" err="1">
                <a:solidFill>
                  <a:srgbClr val="FF0000"/>
                </a:solidFill>
                <a:latin typeface="Arial"/>
              </a:rPr>
              <a:t>الأسم</a:t>
            </a:r>
            <a:r>
              <a:rPr lang="ar-SA" altLang="ar-SA" sz="3600" b="1" kern="0" dirty="0">
                <a:solidFill>
                  <a:srgbClr val="FF0000"/>
                </a:solidFill>
                <a:latin typeface="Arial"/>
              </a:rPr>
              <a:t> الدارج </a:t>
            </a:r>
            <a:r>
              <a:rPr lang="ar-SA" altLang="ar-SA" sz="3600" b="1" kern="0" dirty="0">
                <a:solidFill>
                  <a:srgbClr val="FF0000"/>
                </a:solidFill>
                <a:latin typeface="Arial"/>
              </a:rPr>
              <a:t>: </a:t>
            </a:r>
            <a:r>
              <a:rPr lang="ar-SA" altLang="ar-SA" sz="3600" b="1" kern="0" dirty="0">
                <a:solidFill>
                  <a:prstClr val="black"/>
                </a:solidFill>
                <a:latin typeface="Arial"/>
              </a:rPr>
              <a:t>ابرة الراعي</a:t>
            </a:r>
            <a:endParaRPr lang="ar-SA" altLang="ar-SA" sz="3600" b="1" kern="0" dirty="0">
              <a:solidFill>
                <a:prstClr val="black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kern="0" dirty="0">
                <a:solidFill>
                  <a:srgbClr val="FF0000"/>
                </a:solidFill>
                <a:latin typeface="Arial"/>
              </a:rPr>
              <a:t>Ge </a:t>
            </a:r>
            <a:r>
              <a:rPr lang="en-US" altLang="ar-SA" sz="3600" b="1" kern="0" dirty="0">
                <a:solidFill>
                  <a:srgbClr val="FF0000"/>
                </a:solidFill>
                <a:latin typeface="Arial"/>
              </a:rPr>
              <a:t>:</a:t>
            </a:r>
            <a:r>
              <a:rPr lang="en-US" altLang="ar-SA" sz="3200" b="1" u="sng" kern="0" dirty="0" err="1">
                <a:solidFill>
                  <a:prstClr val="black"/>
                </a:solidFill>
                <a:latin typeface="Arial"/>
              </a:rPr>
              <a:t>Erodium</a:t>
            </a:r>
            <a:r>
              <a:rPr lang="en-US" altLang="ar-SA" sz="3600" b="1" kern="0" dirty="0">
                <a:solidFill>
                  <a:srgbClr val="FF0000"/>
                </a:solidFill>
                <a:latin typeface="Arial"/>
              </a:rPr>
              <a:t>  </a:t>
            </a:r>
            <a:r>
              <a:rPr lang="en-US" altLang="ar-SA" sz="3200" b="1" u="sng" kern="0" dirty="0" err="1">
                <a:solidFill>
                  <a:prstClr val="black"/>
                </a:solidFill>
                <a:latin typeface="Arial"/>
              </a:rPr>
              <a:t>glaucophllum</a:t>
            </a:r>
            <a:endParaRPr lang="en-US" altLang="ar-SA" sz="3200" b="1" u="sng" kern="0" dirty="0">
              <a:solidFill>
                <a:prstClr val="black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kern="0" dirty="0" err="1">
                <a:solidFill>
                  <a:srgbClr val="00B050"/>
                </a:solidFill>
                <a:latin typeface="Arial"/>
              </a:rPr>
              <a:t>الجرانيه</a:t>
            </a:r>
            <a:r>
              <a:rPr lang="ar-SA" altLang="ar-SA" sz="3600" kern="0" dirty="0">
                <a:solidFill>
                  <a:srgbClr val="FF0000"/>
                </a:solidFill>
                <a:latin typeface="Arial"/>
              </a:rPr>
              <a:t>  </a:t>
            </a:r>
            <a:r>
              <a:rPr lang="en-US" altLang="ar-SA" sz="3600" kern="0" dirty="0">
                <a:solidFill>
                  <a:srgbClr val="FF0000"/>
                </a:solidFill>
                <a:latin typeface="Arial"/>
              </a:rPr>
              <a:t>Fam</a:t>
            </a:r>
            <a:r>
              <a:rPr lang="en-US" altLang="ar-SA" sz="4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4000" dirty="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ar-SA" sz="3200" b="1" dirty="0" err="1">
                <a:solidFill>
                  <a:prstClr val="black"/>
                </a:solidFill>
                <a:latin typeface="Arial" pitchFamily="34" charset="0"/>
              </a:rPr>
              <a:t>Geraniaceae</a:t>
            </a:r>
            <a:endParaRPr lang="en-US" altLang="ar-SA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388424" y="332656"/>
            <a:ext cx="444352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</a:rPr>
              <a:t>1</a:t>
            </a:r>
            <a:endParaRPr lang="ar-SA" sz="4000" b="1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6" y="332656"/>
            <a:ext cx="458836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54" y="1457201"/>
            <a:ext cx="3318322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54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87624" y="3645024"/>
            <a:ext cx="676875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</a:rPr>
              <a:t>ساقها دقيقه، حمراء منتفخة عند </a:t>
            </a:r>
            <a:r>
              <a:rPr lang="ar-SA" sz="2000" b="1" dirty="0" err="1">
                <a:solidFill>
                  <a:prstClr val="black"/>
                </a:solidFill>
              </a:rPr>
              <a:t>العقده</a:t>
            </a:r>
            <a:r>
              <a:rPr lang="ar-SA" sz="2000" b="1" dirty="0">
                <a:solidFill>
                  <a:prstClr val="black"/>
                </a:solidFill>
              </a:rPr>
              <a:t> </a:t>
            </a:r>
            <a:endParaRPr lang="ar-SA" sz="2000" b="1" dirty="0">
              <a:solidFill>
                <a:prstClr val="black"/>
              </a:solidFill>
            </a:endParaRPr>
          </a:p>
          <a:p>
            <a:r>
              <a:rPr lang="ar-SA" sz="2000" b="1" dirty="0">
                <a:solidFill>
                  <a:prstClr val="black"/>
                </a:solidFill>
              </a:rPr>
              <a:t> </a:t>
            </a:r>
            <a:r>
              <a:rPr lang="ar-SA" sz="2000" b="1" dirty="0">
                <a:solidFill>
                  <a:srgbClr val="FF0000"/>
                </a:solidFill>
              </a:rPr>
              <a:t>الأوراق</a:t>
            </a:r>
            <a:r>
              <a:rPr lang="ar-SA" sz="2000" b="1" dirty="0">
                <a:solidFill>
                  <a:prstClr val="black"/>
                </a:solidFill>
              </a:rPr>
              <a:t>، </a:t>
            </a:r>
            <a:r>
              <a:rPr lang="ar-SA" sz="2000" b="1" dirty="0" smtClean="0">
                <a:solidFill>
                  <a:prstClr val="black"/>
                </a:solidFill>
              </a:rPr>
              <a:t>مثلثة مفصصه تفصص عميق تشبه ورقة البقدونس </a:t>
            </a:r>
            <a:r>
              <a:rPr lang="ar-SA" sz="2000" b="1" dirty="0">
                <a:solidFill>
                  <a:prstClr val="black"/>
                </a:solidFill>
              </a:rPr>
              <a:t>وتخرج من كل عقده </a:t>
            </a:r>
            <a:r>
              <a:rPr lang="ar-SA" sz="2000" b="1" dirty="0" err="1">
                <a:solidFill>
                  <a:prstClr val="black"/>
                </a:solidFill>
              </a:rPr>
              <a:t>منتفخه</a:t>
            </a:r>
            <a:r>
              <a:rPr lang="ar-SA" sz="2000" b="1" dirty="0">
                <a:solidFill>
                  <a:prstClr val="black"/>
                </a:solidFill>
              </a:rPr>
              <a:t> </a:t>
            </a:r>
            <a:endParaRPr lang="ar-SA" sz="2000" b="1" dirty="0">
              <a:solidFill>
                <a:prstClr val="black"/>
              </a:solidFill>
            </a:endParaRPr>
          </a:p>
          <a:p>
            <a:r>
              <a:rPr lang="ar-SA" sz="2000" b="1" dirty="0">
                <a:solidFill>
                  <a:prstClr val="black"/>
                </a:solidFill>
              </a:rPr>
              <a:t> </a:t>
            </a:r>
            <a:r>
              <a:rPr lang="ar-SA" sz="2000" b="1" dirty="0">
                <a:solidFill>
                  <a:srgbClr val="FF0000"/>
                </a:solidFill>
              </a:rPr>
              <a:t>الأزهار</a:t>
            </a:r>
            <a:r>
              <a:rPr lang="ar-SA" sz="2000" b="1" dirty="0">
                <a:solidFill>
                  <a:prstClr val="black"/>
                </a:solidFill>
              </a:rPr>
              <a:t> وردية </a:t>
            </a:r>
            <a:r>
              <a:rPr lang="ar-SA" sz="2000" b="1" dirty="0">
                <a:solidFill>
                  <a:prstClr val="black"/>
                </a:solidFill>
              </a:rPr>
              <a:t> </a:t>
            </a:r>
            <a:r>
              <a:rPr lang="ar-SA" sz="2000" b="1" dirty="0">
                <a:solidFill>
                  <a:prstClr val="black"/>
                </a:solidFill>
              </a:rPr>
              <a:t>إلى بنفسجية </a:t>
            </a:r>
            <a:r>
              <a:rPr lang="ar-SA" sz="2000" b="1" dirty="0">
                <a:solidFill>
                  <a:prstClr val="black"/>
                </a:solidFill>
              </a:rPr>
              <a:t>كل ثلاث  زهرات على حامل زهري طويل.</a:t>
            </a:r>
          </a:p>
          <a:p>
            <a:r>
              <a:rPr lang="ar-SA" sz="2000" b="1" dirty="0" smtClean="0">
                <a:solidFill>
                  <a:srgbClr val="FF0000"/>
                </a:solidFill>
                <a:latin typeface="koufi"/>
              </a:rPr>
              <a:t>الثمرة</a:t>
            </a:r>
            <a:r>
              <a:rPr lang="ar-SA" sz="2000" b="1" dirty="0" smtClean="0">
                <a:solidFill>
                  <a:prstClr val="black"/>
                </a:solidFill>
                <a:latin typeface="koufi"/>
              </a:rPr>
              <a:t> بيضاوية حمراء مغطاة بشعيرات يخرج </a:t>
            </a:r>
            <a:r>
              <a:rPr lang="ar-SA" sz="2000" b="1" dirty="0">
                <a:solidFill>
                  <a:prstClr val="black"/>
                </a:solidFill>
                <a:latin typeface="koufi"/>
              </a:rPr>
              <a:t>من </a:t>
            </a:r>
            <a:r>
              <a:rPr lang="ar-SA" sz="2000" b="1" dirty="0" err="1">
                <a:solidFill>
                  <a:prstClr val="black"/>
                </a:solidFill>
                <a:latin typeface="koufi"/>
              </a:rPr>
              <a:t>الثمره</a:t>
            </a:r>
            <a:r>
              <a:rPr lang="ar-SA" sz="2000" b="1" dirty="0">
                <a:solidFill>
                  <a:prstClr val="black"/>
                </a:solidFill>
                <a:latin typeface="koufi"/>
              </a:rPr>
              <a:t> عمودٍ </a:t>
            </a:r>
            <a:r>
              <a:rPr lang="ar-SA" sz="2000" b="1" dirty="0">
                <a:solidFill>
                  <a:prstClr val="black"/>
                </a:solidFill>
                <a:latin typeface="koufi"/>
              </a:rPr>
              <a:t>يشبه المنقار </a:t>
            </a:r>
            <a:r>
              <a:rPr lang="ar-SA" sz="2000" b="1" dirty="0">
                <a:solidFill>
                  <a:prstClr val="black"/>
                </a:solidFill>
                <a:latin typeface="koufi"/>
              </a:rPr>
              <a:t>او </a:t>
            </a:r>
            <a:r>
              <a:rPr lang="ar-SA" sz="2000" b="1" dirty="0" err="1">
                <a:solidFill>
                  <a:prstClr val="black"/>
                </a:solidFill>
                <a:latin typeface="koufi"/>
              </a:rPr>
              <a:t>الابره</a:t>
            </a:r>
            <a:r>
              <a:rPr lang="ar-SA" sz="2000" b="1" dirty="0">
                <a:solidFill>
                  <a:prstClr val="black"/>
                </a:solidFill>
                <a:latin typeface="koufi"/>
              </a:rPr>
              <a:t> يتفتح </a:t>
            </a:r>
            <a:r>
              <a:rPr lang="ar-SA" sz="2000" b="1" dirty="0">
                <a:solidFill>
                  <a:prstClr val="black"/>
                </a:solidFill>
                <a:latin typeface="koufi"/>
              </a:rPr>
              <a:t>في فصل الربيع عندما ينضج ويلقي بالبذور </a:t>
            </a:r>
            <a:r>
              <a:rPr lang="ar-SA" sz="2000" b="1" dirty="0" smtClean="0">
                <a:solidFill>
                  <a:prstClr val="black"/>
                </a:solidFill>
                <a:latin typeface="koufi"/>
              </a:rPr>
              <a:t>لمسافةٍ </a:t>
            </a:r>
            <a:endParaRPr lang="ar-SA" sz="2000" b="1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888432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1737"/>
            <a:ext cx="3744416" cy="274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71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3356992"/>
            <a:ext cx="6337300" cy="280076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kern="0" dirty="0" err="1">
                <a:solidFill>
                  <a:srgbClr val="FF0000"/>
                </a:solidFill>
                <a:latin typeface="Arial"/>
              </a:rPr>
              <a:t>الأسم</a:t>
            </a:r>
            <a:r>
              <a:rPr lang="ar-SA" altLang="ar-SA" sz="3600" b="1" kern="0" dirty="0">
                <a:solidFill>
                  <a:srgbClr val="FF0000"/>
                </a:solidFill>
                <a:latin typeface="Arial"/>
              </a:rPr>
              <a:t> الدارج </a:t>
            </a:r>
            <a:r>
              <a:rPr lang="ar-SA" altLang="ar-SA" sz="3600" b="1" kern="0" dirty="0">
                <a:solidFill>
                  <a:srgbClr val="FF0000"/>
                </a:solidFill>
                <a:latin typeface="Arial"/>
              </a:rPr>
              <a:t>: </a:t>
            </a:r>
            <a:r>
              <a:rPr lang="ar-SA" altLang="ar-SA" sz="3600" b="1" kern="0" dirty="0" err="1">
                <a:solidFill>
                  <a:prstClr val="black"/>
                </a:solidFill>
                <a:latin typeface="Arial"/>
              </a:rPr>
              <a:t>اقحوان</a:t>
            </a:r>
            <a:endParaRPr lang="ar-SA" altLang="ar-SA" sz="3600" b="1" kern="0" dirty="0">
              <a:solidFill>
                <a:prstClr val="black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200" b="1" kern="0" dirty="0">
                <a:solidFill>
                  <a:srgbClr val="FF0000"/>
                </a:solidFill>
                <a:latin typeface="Arial"/>
              </a:rPr>
              <a:t>Ge </a:t>
            </a:r>
            <a:r>
              <a:rPr lang="en-US" altLang="ar-SA" sz="3200" b="1" kern="0" dirty="0">
                <a:solidFill>
                  <a:srgbClr val="FF0000"/>
                </a:solidFill>
                <a:latin typeface="Arial"/>
              </a:rPr>
              <a:t>: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</a:rPr>
              <a:t>Anthemis</a:t>
            </a:r>
            <a:r>
              <a:rPr lang="en-US" sz="3200" b="1" dirty="0">
                <a:solidFill>
                  <a:prstClr val="black"/>
                </a:solidFill>
              </a:rPr>
              <a:t>  </a:t>
            </a:r>
            <a:r>
              <a:rPr lang="en-US" sz="3200" b="1" u="sng" dirty="0" err="1">
                <a:solidFill>
                  <a:prstClr val="black"/>
                </a:solidFill>
              </a:rPr>
              <a:t>deserti</a:t>
            </a:r>
            <a:endParaRPr lang="en-US" altLang="ar-SA" sz="3200" b="1" u="sng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200" b="1" kern="0" dirty="0">
                <a:solidFill>
                  <a:srgbClr val="FF0000"/>
                </a:solidFill>
                <a:latin typeface="Arial"/>
              </a:rPr>
              <a:t>Fam</a:t>
            </a:r>
            <a:r>
              <a:rPr lang="en-US" altLang="ar-SA" sz="32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3200" b="1" dirty="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Compositae</a:t>
            </a:r>
            <a:endParaRPr lang="en-US" altLang="ar-SA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668344" y="126876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316416" y="404664"/>
            <a:ext cx="444353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</a:rPr>
              <a:t>2</a:t>
            </a:r>
            <a:endParaRPr lang="ar-SA" sz="4000" b="1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59" y="754482"/>
            <a:ext cx="3857109" cy="248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60" y="1543138"/>
            <a:ext cx="3535802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89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92796" y="4581128"/>
            <a:ext cx="5598368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</a:rPr>
              <a:t>نبات </a:t>
            </a:r>
            <a:r>
              <a:rPr lang="ar-SA" sz="2000" b="1" dirty="0">
                <a:solidFill>
                  <a:prstClr val="black"/>
                </a:solidFill>
              </a:rPr>
              <a:t> </a:t>
            </a:r>
            <a:r>
              <a:rPr lang="ar-SA" sz="2000" b="1" dirty="0">
                <a:solidFill>
                  <a:prstClr val="black"/>
                </a:solidFill>
              </a:rPr>
              <a:t>عشبي </a:t>
            </a:r>
            <a:r>
              <a:rPr lang="ar-SA" sz="2000" b="1" dirty="0">
                <a:solidFill>
                  <a:prstClr val="black"/>
                </a:solidFill>
                <a:hlinkClick r:id="rId2"/>
              </a:rPr>
              <a:t>جميل المنظر</a:t>
            </a:r>
            <a:r>
              <a:rPr lang="ar-SA" sz="2000" b="1" dirty="0">
                <a:solidFill>
                  <a:prstClr val="black"/>
                </a:solidFill>
              </a:rPr>
              <a:t>، </a:t>
            </a:r>
            <a:r>
              <a:rPr lang="ar-SA" sz="2000" b="1" dirty="0">
                <a:solidFill>
                  <a:prstClr val="black"/>
                </a:solidFill>
              </a:rPr>
              <a:t>سوقه </a:t>
            </a:r>
            <a:r>
              <a:rPr lang="ar-SA" sz="2000" b="1" dirty="0" err="1">
                <a:solidFill>
                  <a:prstClr val="black"/>
                </a:solidFill>
              </a:rPr>
              <a:t>رفيعه</a:t>
            </a:r>
            <a:r>
              <a:rPr lang="ar-SA" sz="2000" b="1" dirty="0">
                <a:solidFill>
                  <a:prstClr val="black"/>
                </a:solidFill>
              </a:rPr>
              <a:t> </a:t>
            </a:r>
            <a:r>
              <a:rPr lang="ar-SA" sz="2000" b="1" dirty="0">
                <a:solidFill>
                  <a:prstClr val="black"/>
                </a:solidFill>
              </a:rPr>
              <a:t>متفرعة قرب </a:t>
            </a:r>
            <a:r>
              <a:rPr lang="ar-SA" sz="2000" b="1" dirty="0">
                <a:solidFill>
                  <a:prstClr val="black"/>
                </a:solidFill>
              </a:rPr>
              <a:t>قاعدته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الأوراق</a:t>
            </a:r>
            <a:r>
              <a:rPr lang="ar-SA" sz="2000" b="1" dirty="0">
                <a:solidFill>
                  <a:prstClr val="black"/>
                </a:solidFill>
              </a:rPr>
              <a:t> </a:t>
            </a:r>
            <a:r>
              <a:rPr lang="ar-SA" sz="2000" b="1" dirty="0">
                <a:solidFill>
                  <a:prstClr val="black"/>
                </a:solidFill>
              </a:rPr>
              <a:t>شريطية </a:t>
            </a:r>
            <a:r>
              <a:rPr lang="ar-SA" sz="2000" b="1" dirty="0">
                <a:solidFill>
                  <a:prstClr val="black"/>
                </a:solidFill>
              </a:rPr>
              <a:t>مستطيلة مفصصه تفصص عميق 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الزهرة :</a:t>
            </a:r>
            <a:r>
              <a:rPr lang="ar-SA" sz="2000" b="1" dirty="0">
                <a:solidFill>
                  <a:prstClr val="black"/>
                </a:solidFill>
              </a:rPr>
              <a:t> نورة هامة مميزه باللونين الابيض والاصفر</a:t>
            </a:r>
            <a:endParaRPr lang="ar-SA" sz="20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20981"/>
            <a:ext cx="18002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3314"/>
            <a:ext cx="277100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672"/>
            <a:ext cx="2619375" cy="293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65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99592" y="2996952"/>
            <a:ext cx="6337300" cy="35394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kern="0" dirty="0" err="1">
                <a:solidFill>
                  <a:srgbClr val="FF0000"/>
                </a:solidFill>
                <a:latin typeface="Arial"/>
              </a:rPr>
              <a:t>الأسم</a:t>
            </a:r>
            <a:r>
              <a:rPr lang="ar-SA" altLang="ar-SA" sz="3600" kern="0" dirty="0">
                <a:solidFill>
                  <a:srgbClr val="FF0000"/>
                </a:solidFill>
                <a:latin typeface="Arial"/>
              </a:rPr>
              <a:t> الدارج </a:t>
            </a:r>
            <a:r>
              <a:rPr lang="ar-SA" altLang="ar-SA" sz="3600" kern="0" dirty="0">
                <a:solidFill>
                  <a:srgbClr val="FF0000"/>
                </a:solidFill>
                <a:latin typeface="Arial"/>
              </a:rPr>
              <a:t>: </a:t>
            </a:r>
            <a:r>
              <a:rPr lang="ar-SA" altLang="ar-SA" sz="3600" b="1" kern="0" dirty="0">
                <a:solidFill>
                  <a:prstClr val="black"/>
                </a:solidFill>
                <a:latin typeface="Arial"/>
              </a:rPr>
              <a:t>عوسج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b="1" kern="0" dirty="0">
              <a:solidFill>
                <a:prstClr val="black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kern="0" dirty="0">
                <a:solidFill>
                  <a:srgbClr val="FF0000"/>
                </a:solidFill>
                <a:latin typeface="Arial"/>
              </a:rPr>
              <a:t>Ge </a:t>
            </a:r>
            <a:r>
              <a:rPr lang="en-US" altLang="ar-SA" sz="3600" b="1" kern="0" dirty="0">
                <a:solidFill>
                  <a:srgbClr val="FF0000"/>
                </a:solidFill>
                <a:latin typeface="Arial"/>
              </a:rPr>
              <a:t>:</a:t>
            </a:r>
            <a:r>
              <a:rPr lang="en-US" altLang="ar-SA" sz="3600" b="1" u="sng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3600" b="1" u="sng" dirty="0" err="1">
                <a:solidFill>
                  <a:srgbClr val="000000"/>
                </a:solidFill>
                <a:latin typeface="Arial" pitchFamily="34" charset="0"/>
              </a:rPr>
              <a:t>Lycium</a:t>
            </a:r>
            <a:r>
              <a:rPr lang="en-US" altLang="ar-SA" sz="3600" b="1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altLang="ar-SA" sz="3600" b="1" u="sng" dirty="0" err="1">
                <a:solidFill>
                  <a:srgbClr val="000000"/>
                </a:solidFill>
                <a:latin typeface="Arial" pitchFamily="34" charset="0"/>
              </a:rPr>
              <a:t>shawii</a:t>
            </a:r>
            <a:endParaRPr lang="en-US" altLang="ar-SA" sz="3600" b="1" kern="0" dirty="0">
              <a:solidFill>
                <a:srgbClr val="00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kern="0" dirty="0">
                <a:solidFill>
                  <a:srgbClr val="FF0000"/>
                </a:solidFill>
                <a:latin typeface="Arial"/>
              </a:rPr>
              <a:t>  </a:t>
            </a:r>
            <a:endParaRPr lang="en-US" altLang="ar-SA" sz="3600" kern="0" dirty="0">
              <a:solidFill>
                <a:srgbClr val="FF0000"/>
              </a:solidFill>
              <a:latin typeface="Arial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3600" kern="0" dirty="0">
                <a:solidFill>
                  <a:srgbClr val="FF0000"/>
                </a:solidFill>
                <a:latin typeface="Arial"/>
              </a:rPr>
              <a:t>Fam</a:t>
            </a:r>
            <a:r>
              <a:rPr lang="en-US" altLang="ar-SA" sz="4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4000" dirty="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ar-SA" sz="4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4000" b="1" dirty="0" err="1">
                <a:solidFill>
                  <a:srgbClr val="000000"/>
                </a:solidFill>
                <a:latin typeface="Arial" pitchFamily="34" charset="0"/>
              </a:rPr>
              <a:t>Solanaceae</a:t>
            </a:r>
            <a:endParaRPr lang="en-US" altLang="ar-SA" sz="4000" b="1" dirty="0">
              <a:solidFill>
                <a:srgbClr val="000000"/>
              </a:solidFill>
              <a:latin typeface="Arial" pitchFamily="34" charset="0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3200" b="1" kern="0" dirty="0" err="1">
                <a:solidFill>
                  <a:srgbClr val="00B050"/>
                </a:solidFill>
                <a:latin typeface="Arial" pitchFamily="34" charset="0"/>
              </a:rPr>
              <a:t>الباذنجانيه</a:t>
            </a:r>
            <a:r>
              <a:rPr lang="ar-SA" altLang="ar-SA" sz="3200" b="1" kern="0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en-US" altLang="ar-SA" sz="3200" b="1" kern="0" dirty="0">
                <a:solidFill>
                  <a:srgbClr val="00B050"/>
                </a:solidFill>
                <a:latin typeface="Arial" pitchFamily="34" charset="0"/>
              </a:rPr>
              <a:t>  </a:t>
            </a:r>
            <a:endParaRPr lang="ar-SA" altLang="ar-SA" sz="3200" b="1" kern="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054975" y="312738"/>
            <a:ext cx="549275" cy="92392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kern="0" dirty="0" smtClean="0">
                <a:solidFill>
                  <a:srgbClr val="00B0F0"/>
                </a:solidFill>
                <a:latin typeface="Arial"/>
              </a:rPr>
              <a:t>3</a:t>
            </a:r>
            <a:endParaRPr lang="ar-SA" sz="5400" kern="0" dirty="0">
              <a:solidFill>
                <a:srgbClr val="00B0F0"/>
              </a:solidFill>
              <a:latin typeface="Arial"/>
            </a:endParaRPr>
          </a:p>
        </p:txBody>
      </p:sp>
      <p:pic>
        <p:nvPicPr>
          <p:cNvPr id="6" name="Picture 4" descr="العوسج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2738"/>
            <a:ext cx="3888432" cy="232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1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55976" y="1524248"/>
            <a:ext cx="45720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t"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</a:rPr>
              <a:t>نبات شجيري قائم كثير التفرع قد يصل ارتفاعه 3م أو يزيد ،</a:t>
            </a:r>
            <a:r>
              <a:rPr lang="ar-SA" sz="2000" b="1" dirty="0">
                <a:solidFill>
                  <a:prstClr val="black"/>
                </a:solidFill>
                <a:latin typeface="Arial-BoldMT"/>
              </a:rPr>
              <a:t> ذات سيقان خشبية شوكية</a:t>
            </a:r>
            <a:r>
              <a:rPr lang="ar-SA" sz="2000" b="1" dirty="0">
                <a:solidFill>
                  <a:prstClr val="black"/>
                </a:solidFill>
              </a:rPr>
              <a:t> الأوراق جالسة متجمعة في خصل شريطية، </a:t>
            </a:r>
            <a:r>
              <a:rPr lang="ar-SA" sz="2000" b="1" dirty="0">
                <a:solidFill>
                  <a:prstClr val="black"/>
                </a:solidFill>
                <a:hlinkClick r:id="rId2"/>
              </a:rPr>
              <a:t>الأزهار</a:t>
            </a:r>
            <a:r>
              <a:rPr lang="ar-SA" sz="2000" b="1" dirty="0">
                <a:solidFill>
                  <a:prstClr val="black"/>
                </a:solidFill>
                <a:latin typeface="Arial-BoldMT"/>
              </a:rPr>
              <a:t> </a:t>
            </a:r>
            <a:r>
              <a:rPr lang="ar-SA" sz="2000" b="1" dirty="0">
                <a:solidFill>
                  <a:prstClr val="black"/>
                </a:solidFill>
                <a:latin typeface="Arial-BoldMT"/>
              </a:rPr>
              <a:t>بيضاء</a:t>
            </a:r>
            <a:r>
              <a:rPr lang="ar-SA" sz="2000" b="1" dirty="0">
                <a:solidFill>
                  <a:prstClr val="black"/>
                </a:solidFill>
              </a:rPr>
              <a:t> </a:t>
            </a:r>
            <a:r>
              <a:rPr lang="ar-SA" sz="2000" b="1" dirty="0" err="1">
                <a:solidFill>
                  <a:prstClr val="black"/>
                </a:solidFill>
              </a:rPr>
              <a:t>أبطية</a:t>
            </a:r>
            <a:r>
              <a:rPr lang="ar-SA" sz="2000" b="1" dirty="0">
                <a:solidFill>
                  <a:prstClr val="black"/>
                </a:solidFill>
              </a:rPr>
              <a:t> مفردة، </a:t>
            </a:r>
            <a:r>
              <a:rPr lang="ar-SA" sz="2000" b="1" dirty="0">
                <a:solidFill>
                  <a:prstClr val="black"/>
                </a:solidFill>
                <a:hlinkClick r:id="rId3"/>
              </a:rPr>
              <a:t>الثمرة</a:t>
            </a:r>
            <a:r>
              <a:rPr lang="ar-SA" sz="2000" b="1" dirty="0">
                <a:solidFill>
                  <a:prstClr val="black"/>
                </a:solidFill>
              </a:rPr>
              <a:t> </a:t>
            </a:r>
            <a:r>
              <a:rPr lang="ar-SA" sz="2000" b="1" dirty="0">
                <a:solidFill>
                  <a:prstClr val="black"/>
                </a:solidFill>
                <a:latin typeface="Arial-BoldMT"/>
              </a:rPr>
              <a:t>عنبية الشكل</a:t>
            </a:r>
            <a:r>
              <a:rPr lang="ar-SA" sz="2000" b="1" dirty="0">
                <a:solidFill>
                  <a:prstClr val="black"/>
                </a:solidFill>
              </a:rPr>
              <a:t> </a:t>
            </a:r>
            <a:r>
              <a:rPr lang="ar-SA" sz="2000" b="1" dirty="0">
                <a:solidFill>
                  <a:prstClr val="black"/>
                </a:solidFill>
              </a:rPr>
              <a:t>لبية حمراء</a:t>
            </a:r>
            <a:endParaRPr lang="ar-SA" sz="2000" b="1" dirty="0">
              <a:solidFill>
                <a:prstClr val="black"/>
              </a:solidFill>
            </a:endParaRPr>
          </a:p>
        </p:txBody>
      </p:sp>
      <p:sp>
        <p:nvSpPr>
          <p:cNvPr id="3" name="AutoShape 2" descr="نتيجة بحث الصور عن ‪Lycium  shawii‬‏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025879"/>
            <a:ext cx="404597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168275"/>
            <a:ext cx="3977457" cy="271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2619375" cy="253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1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87624" y="3501008"/>
            <a:ext cx="6337300" cy="2862322"/>
          </a:xfrm>
          <a:prstGeom prst="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kern="0" dirty="0" err="1">
                <a:solidFill>
                  <a:srgbClr val="FF0000"/>
                </a:solidFill>
                <a:latin typeface="Arial"/>
              </a:rPr>
              <a:t>الأسم</a:t>
            </a:r>
            <a:r>
              <a:rPr lang="ar-SA" altLang="ar-SA" sz="3600" kern="0" dirty="0">
                <a:solidFill>
                  <a:srgbClr val="FF0000"/>
                </a:solidFill>
                <a:latin typeface="Arial"/>
              </a:rPr>
              <a:t> الدارج </a:t>
            </a:r>
            <a:r>
              <a:rPr lang="ar-SA" altLang="ar-SA" sz="3600" kern="0" dirty="0">
                <a:solidFill>
                  <a:srgbClr val="FF0000"/>
                </a:solidFill>
                <a:latin typeface="Arial"/>
              </a:rPr>
              <a:t>: </a:t>
            </a:r>
            <a:r>
              <a:rPr lang="ar-SA" sz="3600" b="1" dirty="0">
                <a:solidFill>
                  <a:prstClr val="black"/>
                </a:solidFill>
                <a:latin typeface="Arial-BoldMT"/>
              </a:rPr>
              <a:t>شوك الجمل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b="1" kern="0" dirty="0">
              <a:solidFill>
                <a:prstClr val="black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kern="0" dirty="0">
                <a:solidFill>
                  <a:srgbClr val="FF0000"/>
                </a:solidFill>
                <a:latin typeface="Arial"/>
              </a:rPr>
              <a:t>Ge :</a:t>
            </a:r>
            <a:r>
              <a:rPr lang="en-US" sz="3600" b="1" u="sng" dirty="0" err="1">
                <a:solidFill>
                  <a:prstClr val="black"/>
                </a:solidFill>
                <a:latin typeface="Arial-BoldItalicMT"/>
              </a:rPr>
              <a:t>Echinops</a:t>
            </a:r>
            <a:r>
              <a:rPr lang="en-US" sz="3600" b="1" dirty="0">
                <a:solidFill>
                  <a:prstClr val="black"/>
                </a:solidFill>
                <a:latin typeface="Arial-BoldItalicMT"/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  <a:latin typeface="Arial-BoldItalicMT"/>
              </a:rPr>
              <a:t>spinosissmus</a:t>
            </a:r>
            <a:endParaRPr lang="en-US" sz="3600" b="1" u="sng" dirty="0">
              <a:solidFill>
                <a:prstClr val="black"/>
              </a:solidFill>
              <a:latin typeface="Arial-BoldItalicM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u="sng" kern="0" dirty="0">
              <a:solidFill>
                <a:srgbClr val="00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ar-SA" sz="3600" b="1" kern="0" dirty="0" err="1">
                <a:solidFill>
                  <a:prstClr val="black"/>
                </a:solidFill>
                <a:latin typeface="Arial"/>
              </a:rPr>
              <a:t>Asteraceae</a:t>
            </a:r>
            <a:r>
              <a:rPr lang="ar-SA" altLang="ar-SA" sz="3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altLang="ar-SA" sz="3600" kern="0" dirty="0">
                <a:solidFill>
                  <a:srgbClr val="FF0000"/>
                </a:solidFill>
                <a:latin typeface="Arial"/>
              </a:rPr>
              <a:t>Fam :</a:t>
            </a:r>
            <a:endParaRPr lang="ar-SA" altLang="ar-SA" sz="2400" kern="0" dirty="0">
              <a:solidFill>
                <a:srgbClr val="99CC00"/>
              </a:solidFill>
              <a:latin typeface="Arial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054975" y="312738"/>
            <a:ext cx="549275" cy="92392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kern="0" dirty="0" smtClean="0">
                <a:solidFill>
                  <a:srgbClr val="00B0F0"/>
                </a:solidFill>
                <a:latin typeface="Arial"/>
              </a:rPr>
              <a:t>4</a:t>
            </a:r>
            <a:endParaRPr lang="ar-SA" sz="5400" kern="0" dirty="0">
              <a:solidFill>
                <a:srgbClr val="00B0F0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2738"/>
            <a:ext cx="3648075" cy="304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432" y="966219"/>
            <a:ext cx="2965524" cy="224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7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64807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788024" y="1268760"/>
            <a:ext cx="3960440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  <a:latin typeface="Arial-BoldMT"/>
              </a:rPr>
              <a:t>نبات غزير التفرع </a:t>
            </a:r>
            <a:r>
              <a:rPr lang="ar-SA" sz="2000" b="1" dirty="0">
                <a:solidFill>
                  <a:prstClr val="black"/>
                </a:solidFill>
                <a:latin typeface="Arial-BoldMT"/>
              </a:rPr>
              <a:t>شوكي قائم واحيانا مفترش مغبر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الأوراق كبيره </a:t>
            </a:r>
            <a:r>
              <a:rPr lang="ar-SA" sz="2000" b="1" dirty="0">
                <a:solidFill>
                  <a:prstClr val="black"/>
                </a:solidFill>
              </a:rPr>
              <a:t>ذات لون أخضر عليهٌا </a:t>
            </a:r>
            <a:r>
              <a:rPr lang="ar-SA" sz="2000" b="1" dirty="0" err="1">
                <a:solidFill>
                  <a:prstClr val="black"/>
                </a:solidFill>
              </a:rPr>
              <a:t>أوباروشعرية</a:t>
            </a:r>
            <a:r>
              <a:rPr lang="ar-SA" sz="2000" b="1" dirty="0">
                <a:solidFill>
                  <a:prstClr val="black"/>
                </a:solidFill>
              </a:rPr>
              <a:t> </a:t>
            </a:r>
            <a:r>
              <a:rPr lang="ar-SA" sz="2000" b="1" dirty="0">
                <a:solidFill>
                  <a:prstClr val="black"/>
                </a:solidFill>
              </a:rPr>
              <a:t>الملمس في سطحها السفلي</a:t>
            </a:r>
            <a:r>
              <a:rPr lang="ar-SA" sz="2000" b="1" dirty="0">
                <a:solidFill>
                  <a:prstClr val="black"/>
                </a:solidFill>
              </a:rPr>
              <a:t>  </a:t>
            </a:r>
            <a:r>
              <a:rPr lang="ar-SA" sz="2000" b="1" dirty="0" err="1">
                <a:solidFill>
                  <a:prstClr val="black"/>
                </a:solidFill>
              </a:rPr>
              <a:t>مفصصة</a:t>
            </a:r>
            <a:r>
              <a:rPr lang="ar-SA" sz="2000" b="1" dirty="0">
                <a:solidFill>
                  <a:prstClr val="black"/>
                </a:solidFill>
              </a:rPr>
              <a:t> تفصص عميق تنتهي بأشواك . واضحة العروق </a:t>
            </a:r>
            <a:r>
              <a:rPr lang="ar-SA" sz="2000" b="1" dirty="0">
                <a:solidFill>
                  <a:prstClr val="black"/>
                </a:solidFill>
              </a:rPr>
              <a:t>ومن </a:t>
            </a:r>
            <a:r>
              <a:rPr lang="ar-SA" sz="2000" b="1" dirty="0">
                <a:solidFill>
                  <a:prstClr val="black"/>
                </a:solidFill>
              </a:rPr>
              <a:t>بينها يخرج الحامل </a:t>
            </a:r>
            <a:r>
              <a:rPr lang="ar-SA" sz="2000" b="1" dirty="0" err="1">
                <a:solidFill>
                  <a:prstClr val="black"/>
                </a:solidFill>
              </a:rPr>
              <a:t>الزهري،الذي</a:t>
            </a:r>
            <a:r>
              <a:rPr lang="ar-SA" sz="2000" b="1" dirty="0">
                <a:solidFill>
                  <a:prstClr val="black"/>
                </a:solidFill>
              </a:rPr>
              <a:t> يحمل نورة كروية شوكية مغطاة بأزهار صغيرة بين الاشواك</a:t>
            </a:r>
            <a:endParaRPr lang="ar-SA" sz="2000" b="1" dirty="0">
              <a:solidFill>
                <a:prstClr val="black"/>
              </a:solidFill>
            </a:endParaRPr>
          </a:p>
          <a:p>
            <a:r>
              <a:rPr lang="ar-SA" sz="2000" b="1" dirty="0">
                <a:solidFill>
                  <a:prstClr val="black"/>
                </a:solidFill>
                <a:latin typeface="Arial-BoldMT"/>
              </a:rPr>
              <a:t>ذو أزهار شاحبة بيضاء</a:t>
            </a:r>
            <a:r>
              <a:rPr lang="ar-SA" sz="2000" b="1" dirty="0">
                <a:solidFill>
                  <a:prstClr val="black"/>
                </a:solidFill>
              </a:rPr>
              <a:t> </a:t>
            </a:r>
            <a:r>
              <a:rPr lang="ar-SA" sz="2000" b="1" dirty="0">
                <a:solidFill>
                  <a:prstClr val="black"/>
                </a:solidFill>
              </a:rPr>
              <a:t>تأخذ شكل رؤوس كبٌيرة منفردة ذات </a:t>
            </a:r>
            <a:r>
              <a:rPr lang="ar-SA" sz="2000" b="1" dirty="0" err="1">
                <a:solidFill>
                  <a:prstClr val="black"/>
                </a:solidFill>
              </a:rPr>
              <a:t>قنابات</a:t>
            </a:r>
            <a:r>
              <a:rPr lang="ar-SA" sz="2000" b="1" dirty="0">
                <a:solidFill>
                  <a:prstClr val="black"/>
                </a:solidFill>
              </a:rPr>
              <a:t> تنته </a:t>
            </a:r>
            <a:r>
              <a:rPr lang="ar-SA" sz="2000" b="1" dirty="0">
                <a:solidFill>
                  <a:prstClr val="black"/>
                </a:solidFill>
              </a:rPr>
              <a:t>بأشواك</a:t>
            </a:r>
            <a:endParaRPr lang="ar-SA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264</Words>
  <Application>Microsoft Office PowerPoint</Application>
  <PresentationFormat>عرض على الشاشة (3:4)‏</PresentationFormat>
  <Paragraphs>46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pc</cp:lastModifiedBy>
  <cp:revision>3</cp:revision>
  <dcterms:created xsi:type="dcterms:W3CDTF">2022-04-05T07:12:42Z</dcterms:created>
  <dcterms:modified xsi:type="dcterms:W3CDTF">2022-04-05T07:39:06Z</dcterms:modified>
</cp:coreProperties>
</file>