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8"/>
  </p:handoutMasterIdLst>
  <p:sldIdLst>
    <p:sldId id="401" r:id="rId2"/>
    <p:sldId id="403" r:id="rId3"/>
    <p:sldId id="404" r:id="rId4"/>
    <p:sldId id="405" r:id="rId5"/>
    <p:sldId id="406" r:id="rId6"/>
    <p:sldId id="408" r:id="rId7"/>
    <p:sldId id="409" r:id="rId8"/>
    <p:sldId id="410" r:id="rId9"/>
    <p:sldId id="411" r:id="rId10"/>
    <p:sldId id="412" r:id="rId11"/>
    <p:sldId id="413" r:id="rId12"/>
    <p:sldId id="414" r:id="rId13"/>
    <p:sldId id="415" r:id="rId14"/>
    <p:sldId id="416" r:id="rId15"/>
    <p:sldId id="418" r:id="rId16"/>
    <p:sldId id="417"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الاتزان الداخلي (التأقلم) في الزواحف" id="{CB0611C9-8EF9-48FD-88B9-2E34EE42C5F1}">
          <p14:sldIdLst>
            <p14:sldId id="401"/>
            <p14:sldId id="403"/>
            <p14:sldId id="404"/>
            <p14:sldId id="405"/>
            <p14:sldId id="406"/>
            <p14:sldId id="408"/>
            <p14:sldId id="409"/>
            <p14:sldId id="410"/>
            <p14:sldId id="411"/>
            <p14:sldId id="412"/>
            <p14:sldId id="413"/>
            <p14:sldId id="414"/>
            <p14:sldId id="415"/>
            <p14:sldId id="416"/>
            <p14:sldId id="418"/>
            <p14:sldId id="417"/>
          </p14:sldIdLst>
        </p14:section>
      </p14:sectionLst>
    </p:ext>
    <p:ext uri="{EFAFB233-063F-42B5-8137-9DF3F51BA10A}">
      <p15:sldGuideLst xmlns:p15="http://schemas.microsoft.com/office/powerpoint/2012/main">
        <p15:guide id="1" pos="3888"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1" autoAdjust="0"/>
    <p:restoredTop sz="94015" autoAdjust="0"/>
  </p:normalViewPr>
  <p:slideViewPr>
    <p:cSldViewPr snapToGrid="0">
      <p:cViewPr varScale="1">
        <p:scale>
          <a:sx n="75" d="100"/>
          <a:sy n="75" d="100"/>
        </p:scale>
        <p:origin x="66" y="348"/>
      </p:cViewPr>
      <p:guideLst>
        <p:guide pos="3888"/>
        <p:guide orient="horz"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image" Target="../media/image7.png"/></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13670166229222"/>
          <c:y val="5.0925925925925923E-2"/>
          <c:w val="0.83630774278215225"/>
          <c:h val="0.85883092738407696"/>
        </c:manualLayout>
      </c:layout>
      <c:lineChart>
        <c:grouping val="standard"/>
        <c:varyColors val="0"/>
        <c:ser>
          <c:idx val="0"/>
          <c:order val="0"/>
          <c:tx>
            <c:strRef>
              <c:f>Sheet1!$C$7</c:f>
              <c:strCache>
                <c:ptCount val="1"/>
                <c:pt idx="0">
                  <c:v>Body  Temp. Categories For Hypothetical Reptile</c:v>
                </c:pt>
              </c:strCache>
            </c:strRef>
          </c:tx>
          <c:spPr>
            <a:ln w="28575" cap="rnd">
              <a:solidFill>
                <a:srgbClr val="FF0000"/>
              </a:solidFill>
              <a:round/>
            </a:ln>
            <a:effectLst/>
          </c:spPr>
          <c:marker>
            <c:symbol val="none"/>
          </c:marker>
          <c:dPt>
            <c:idx val="2"/>
            <c:marker>
              <c:symbol val="none"/>
            </c:marker>
            <c:bubble3D val="0"/>
            <c:spPr>
              <a:ln w="28575" cap="rnd">
                <a:solidFill>
                  <a:srgbClr val="FFFF00"/>
                </a:solidFill>
                <a:round/>
              </a:ln>
              <a:effectLst/>
            </c:spPr>
            <c:extLst>
              <c:ext xmlns:c16="http://schemas.microsoft.com/office/drawing/2014/chart" uri="{C3380CC4-5D6E-409C-BE32-E72D297353CC}">
                <c16:uniqueId val="{00000001-FDFC-4A0F-A695-1AF4919ED302}"/>
              </c:ext>
            </c:extLst>
          </c:dPt>
          <c:dPt>
            <c:idx val="3"/>
            <c:marker>
              <c:symbol val="none"/>
            </c:marker>
            <c:bubble3D val="0"/>
            <c:spPr>
              <a:ln w="28575" cap="rnd">
                <a:solidFill>
                  <a:srgbClr val="00B050"/>
                </a:solidFill>
                <a:round/>
              </a:ln>
              <a:effectLst/>
            </c:spPr>
            <c:extLst>
              <c:ext xmlns:c16="http://schemas.microsoft.com/office/drawing/2014/chart" uri="{C3380CC4-5D6E-409C-BE32-E72D297353CC}">
                <c16:uniqueId val="{00000003-FDFC-4A0F-A695-1AF4919ED302}"/>
              </c:ext>
            </c:extLst>
          </c:dPt>
          <c:dPt>
            <c:idx val="4"/>
            <c:marker>
              <c:symbol val="none"/>
            </c:marker>
            <c:bubble3D val="0"/>
            <c:spPr>
              <a:ln w="28575" cap="rnd">
                <a:solidFill>
                  <a:srgbClr val="00B050"/>
                </a:solidFill>
                <a:round/>
              </a:ln>
              <a:effectLst/>
            </c:spPr>
            <c:extLst>
              <c:ext xmlns:c16="http://schemas.microsoft.com/office/drawing/2014/chart" uri="{C3380CC4-5D6E-409C-BE32-E72D297353CC}">
                <c16:uniqueId val="{00000005-FDFC-4A0F-A695-1AF4919ED302}"/>
              </c:ext>
            </c:extLst>
          </c:dPt>
          <c:dPt>
            <c:idx val="5"/>
            <c:marker>
              <c:symbol val="none"/>
            </c:marker>
            <c:bubble3D val="0"/>
            <c:spPr>
              <a:ln w="28575" cap="rnd">
                <a:solidFill>
                  <a:srgbClr val="FFFF00"/>
                </a:solidFill>
                <a:round/>
              </a:ln>
              <a:effectLst/>
            </c:spPr>
            <c:extLst>
              <c:ext xmlns:c16="http://schemas.microsoft.com/office/drawing/2014/chart" uri="{C3380CC4-5D6E-409C-BE32-E72D297353CC}">
                <c16:uniqueId val="{00000007-FDFC-4A0F-A695-1AF4919ED302}"/>
              </c:ext>
            </c:extLst>
          </c:dPt>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SA"/>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Sheet1!$D$9:$K$9</c:f>
              <c:numCache>
                <c:formatCode>General</c:formatCode>
                <c:ptCount val="8"/>
                <c:pt idx="0">
                  <c:v>1</c:v>
                </c:pt>
                <c:pt idx="1">
                  <c:v>2</c:v>
                </c:pt>
                <c:pt idx="2">
                  <c:v>3</c:v>
                </c:pt>
                <c:pt idx="3">
                  <c:v>4</c:v>
                </c:pt>
                <c:pt idx="4">
                  <c:v>5</c:v>
                </c:pt>
                <c:pt idx="5">
                  <c:v>6</c:v>
                </c:pt>
                <c:pt idx="6">
                  <c:v>7</c:v>
                </c:pt>
              </c:numCache>
            </c:numRef>
          </c:cat>
          <c:val>
            <c:numRef>
              <c:f>Sheet1!$D$7:$J$7</c:f>
              <c:numCache>
                <c:formatCode>General</c:formatCode>
                <c:ptCount val="7"/>
                <c:pt idx="0">
                  <c:v>-5</c:v>
                </c:pt>
                <c:pt idx="1">
                  <c:v>5</c:v>
                </c:pt>
                <c:pt idx="2">
                  <c:v>25</c:v>
                </c:pt>
                <c:pt idx="3">
                  <c:v>33</c:v>
                </c:pt>
                <c:pt idx="4">
                  <c:v>40</c:v>
                </c:pt>
                <c:pt idx="5">
                  <c:v>43</c:v>
                </c:pt>
                <c:pt idx="6">
                  <c:v>45</c:v>
                </c:pt>
              </c:numCache>
            </c:numRef>
          </c:val>
          <c:smooth val="0"/>
          <c:extLst>
            <c:ext xmlns:c16="http://schemas.microsoft.com/office/drawing/2014/chart" uri="{C3380CC4-5D6E-409C-BE32-E72D297353CC}">
              <c16:uniqueId val="{00000008-FDFC-4A0F-A695-1AF4919ED302}"/>
            </c:ext>
          </c:extLst>
        </c:ser>
        <c:ser>
          <c:idx val="1"/>
          <c:order val="1"/>
          <c:spPr>
            <a:ln w="76200" cap="rnd">
              <a:solidFill>
                <a:schemeClr val="accent2"/>
              </a:solidFill>
              <a:round/>
            </a:ln>
            <a:effectLst/>
          </c:spPr>
          <c:marker>
            <c:symbol val="none"/>
          </c:marker>
          <c:dPt>
            <c:idx val="0"/>
            <c:marker>
              <c:symbol val="none"/>
            </c:marker>
            <c:bubble3D val="0"/>
            <c:spPr>
              <a:ln w="76200" cap="rnd">
                <a:solidFill>
                  <a:srgbClr val="00B050"/>
                </a:solidFill>
                <a:round/>
              </a:ln>
              <a:effectLst/>
            </c:spPr>
            <c:extLst>
              <c:ext xmlns:c16="http://schemas.microsoft.com/office/drawing/2014/chart" uri="{C3380CC4-5D6E-409C-BE32-E72D297353CC}">
                <c16:uniqueId val="{0000000A-FDFC-4A0F-A695-1AF4919ED302}"/>
              </c:ext>
            </c:extLst>
          </c:dPt>
          <c:dPt>
            <c:idx val="1"/>
            <c:marker>
              <c:symbol val="none"/>
            </c:marker>
            <c:bubble3D val="0"/>
            <c:spPr>
              <a:ln w="76200" cap="rnd">
                <a:solidFill>
                  <a:srgbClr val="FF0000"/>
                </a:solidFill>
                <a:round/>
              </a:ln>
              <a:effectLst/>
            </c:spPr>
            <c:extLst>
              <c:ext xmlns:c16="http://schemas.microsoft.com/office/drawing/2014/chart" uri="{C3380CC4-5D6E-409C-BE32-E72D297353CC}">
                <c16:uniqueId val="{0000000C-FDFC-4A0F-A695-1AF4919ED302}"/>
              </c:ext>
            </c:extLst>
          </c:dPt>
          <c:dPt>
            <c:idx val="2"/>
            <c:marker>
              <c:symbol val="none"/>
            </c:marker>
            <c:bubble3D val="0"/>
            <c:spPr>
              <a:ln w="76200" cap="rnd">
                <a:solidFill>
                  <a:srgbClr val="FFFF00"/>
                </a:solidFill>
                <a:round/>
              </a:ln>
              <a:effectLst/>
            </c:spPr>
            <c:extLst>
              <c:ext xmlns:c16="http://schemas.microsoft.com/office/drawing/2014/chart" uri="{C3380CC4-5D6E-409C-BE32-E72D297353CC}">
                <c16:uniqueId val="{0000000E-FDFC-4A0F-A695-1AF4919ED302}"/>
              </c:ext>
            </c:extLst>
          </c:dPt>
          <c:dPt>
            <c:idx val="3"/>
            <c:marker>
              <c:symbol val="none"/>
            </c:marker>
            <c:bubble3D val="0"/>
            <c:spPr>
              <a:ln w="76200" cap="rnd">
                <a:solidFill>
                  <a:srgbClr val="00B050"/>
                </a:solidFill>
                <a:round/>
              </a:ln>
              <a:effectLst/>
            </c:spPr>
            <c:extLst>
              <c:ext xmlns:c16="http://schemas.microsoft.com/office/drawing/2014/chart" uri="{C3380CC4-5D6E-409C-BE32-E72D297353CC}">
                <c16:uniqueId val="{00000010-FDFC-4A0F-A695-1AF4919ED302}"/>
              </c:ext>
            </c:extLst>
          </c:dPt>
          <c:dPt>
            <c:idx val="4"/>
            <c:marker>
              <c:symbol val="none"/>
            </c:marker>
            <c:bubble3D val="0"/>
            <c:spPr>
              <a:ln w="76200" cap="rnd">
                <a:solidFill>
                  <a:srgbClr val="00B050"/>
                </a:solidFill>
                <a:round/>
              </a:ln>
              <a:effectLst/>
            </c:spPr>
            <c:extLst>
              <c:ext xmlns:c16="http://schemas.microsoft.com/office/drawing/2014/chart" uri="{C3380CC4-5D6E-409C-BE32-E72D297353CC}">
                <c16:uniqueId val="{00000012-FDFC-4A0F-A695-1AF4919ED302}"/>
              </c:ext>
            </c:extLst>
          </c:dPt>
          <c:dPt>
            <c:idx val="5"/>
            <c:marker>
              <c:symbol val="none"/>
            </c:marker>
            <c:bubble3D val="0"/>
            <c:spPr>
              <a:ln w="76200" cap="rnd">
                <a:solidFill>
                  <a:srgbClr val="FFFF00"/>
                </a:solidFill>
                <a:round/>
              </a:ln>
              <a:effectLst/>
            </c:spPr>
            <c:extLst>
              <c:ext xmlns:c16="http://schemas.microsoft.com/office/drawing/2014/chart" uri="{C3380CC4-5D6E-409C-BE32-E72D297353CC}">
                <c16:uniqueId val="{00000014-FDFC-4A0F-A695-1AF4919ED302}"/>
              </c:ext>
            </c:extLst>
          </c:dPt>
          <c:dPt>
            <c:idx val="6"/>
            <c:marker>
              <c:symbol val="none"/>
            </c:marker>
            <c:bubble3D val="0"/>
            <c:spPr>
              <a:ln w="76200" cap="rnd">
                <a:solidFill>
                  <a:srgbClr val="FF0000"/>
                </a:solidFill>
                <a:round/>
              </a:ln>
              <a:effectLst/>
            </c:spPr>
            <c:extLst>
              <c:ext xmlns:c16="http://schemas.microsoft.com/office/drawing/2014/chart" uri="{C3380CC4-5D6E-409C-BE32-E72D297353CC}">
                <c16:uniqueId val="{00000016-FDFC-4A0F-A695-1AF4919ED302}"/>
              </c:ext>
            </c:extLst>
          </c:dPt>
          <c:dLbls>
            <c:delete val="1"/>
          </c:dLbls>
          <c:val>
            <c:numRef>
              <c:f>Sheet1!$D$8:$J$8</c:f>
              <c:numCache>
                <c:formatCode>General</c:formatCode>
                <c:ptCount val="7"/>
                <c:pt idx="0">
                  <c:v>-10</c:v>
                </c:pt>
                <c:pt idx="1">
                  <c:v>-10</c:v>
                </c:pt>
                <c:pt idx="2">
                  <c:v>-10</c:v>
                </c:pt>
                <c:pt idx="3">
                  <c:v>-10</c:v>
                </c:pt>
                <c:pt idx="4">
                  <c:v>-10</c:v>
                </c:pt>
                <c:pt idx="5">
                  <c:v>-10</c:v>
                </c:pt>
                <c:pt idx="6">
                  <c:v>-10</c:v>
                </c:pt>
              </c:numCache>
            </c:numRef>
          </c:val>
          <c:smooth val="0"/>
          <c:extLst>
            <c:ext xmlns:c16="http://schemas.microsoft.com/office/drawing/2014/chart" uri="{C3380CC4-5D6E-409C-BE32-E72D297353CC}">
              <c16:uniqueId val="{00000017-FDFC-4A0F-A695-1AF4919ED302}"/>
            </c:ext>
          </c:extLst>
        </c:ser>
        <c:dLbls>
          <c:dLblPos val="t"/>
          <c:showLegendKey val="0"/>
          <c:showVal val="1"/>
          <c:showCatName val="0"/>
          <c:showSerName val="0"/>
          <c:showPercent val="0"/>
          <c:showBubbleSize val="0"/>
        </c:dLbls>
        <c:smooth val="0"/>
        <c:axId val="621803752"/>
        <c:axId val="621804408"/>
      </c:lineChart>
      <c:catAx>
        <c:axId val="62180375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r>
                  <a:rPr lang="en-US" sz="1200" b="1" dirty="0">
                    <a:solidFill>
                      <a:schemeClr val="accent1"/>
                    </a:solidFill>
                    <a:latin typeface="Segoe UI Semilight" panose="020B0402040204020203" pitchFamily="34" charset="0"/>
                    <a:cs typeface="Segoe UI Semilight" panose="020B0402040204020203" pitchFamily="34" charset="0"/>
                  </a:rPr>
                  <a:t>Body  Temp. Categories For Hypothetical Reptile</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ar-SA"/>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SA"/>
          </a:p>
        </c:txPr>
        <c:crossAx val="621804408"/>
        <c:crosses val="autoZero"/>
        <c:auto val="1"/>
        <c:lblAlgn val="ctr"/>
        <c:lblOffset val="100"/>
        <c:noMultiLvlLbl val="0"/>
      </c:catAx>
      <c:valAx>
        <c:axId val="621804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accent1"/>
                    </a:solidFill>
                    <a:latin typeface="Segoe UI Semilight" panose="020B0402040204020203" pitchFamily="34" charset="0"/>
                    <a:ea typeface="+mn-ea"/>
                    <a:cs typeface="Segoe UI Semilight" panose="020B0402040204020203" pitchFamily="34" charset="0"/>
                  </a:defRPr>
                </a:pPr>
                <a:r>
                  <a:rPr lang="en-US" sz="1200" b="1" dirty="0">
                    <a:solidFill>
                      <a:schemeClr val="accent1"/>
                    </a:solidFill>
                    <a:latin typeface="Segoe UI Semilight" panose="020B0402040204020203" pitchFamily="34" charset="0"/>
                    <a:cs typeface="Segoe UI Semilight" panose="020B0402040204020203" pitchFamily="34" charset="0"/>
                  </a:rPr>
                  <a:t>Body Temp. (C◦)</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accent1"/>
                  </a:solidFill>
                  <a:latin typeface="Segoe UI Semilight" panose="020B0402040204020203" pitchFamily="34" charset="0"/>
                  <a:ea typeface="+mn-ea"/>
                  <a:cs typeface="Segoe UI Semilight" panose="020B0402040204020203" pitchFamily="34" charset="0"/>
                </a:defRPr>
              </a:pPr>
              <a:endParaRPr lang="ar-S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SA"/>
          </a:p>
        </c:txPr>
        <c:crossAx val="621803752"/>
        <c:crosses val="autoZero"/>
        <c:crossBetween val="between"/>
      </c:valAx>
      <c:spPr>
        <a:noFill/>
        <a:ln>
          <a:noFill/>
        </a:ln>
        <a:effectLst/>
      </c:spPr>
    </c:plotArea>
    <c:plotVisOnly val="1"/>
    <c:dispBlanksAs val="gap"/>
    <c:showDLblsOverMax val="0"/>
  </c:chart>
  <c:spPr>
    <a:solidFill>
      <a:schemeClr val="lt1"/>
    </a:solidFill>
    <a:ln w="15875" cap="flat" cmpd="sng" algn="ctr">
      <a:noFill/>
      <a:prstDash val="solid"/>
    </a:ln>
    <a:effectLst/>
  </c:spPr>
  <c:txPr>
    <a:bodyPr/>
    <a:lstStyle/>
    <a:p>
      <a:pPr>
        <a:defRPr>
          <a:solidFill>
            <a:schemeClr val="dk1"/>
          </a:solidFill>
          <a:latin typeface="+mn-lt"/>
          <a:ea typeface="+mn-ea"/>
          <a:cs typeface="+mn-cs"/>
        </a:defRPr>
      </a:pPr>
      <a:endParaRPr lang="ar-S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accent1"/>
                </a:solidFill>
                <a:latin typeface="Segoe UI Semilight" panose="020B0402040204020203" pitchFamily="34" charset="0"/>
                <a:ea typeface="+mn-ea"/>
                <a:cs typeface="Segoe UI Semilight" panose="020B0402040204020203" pitchFamily="34" charset="0"/>
              </a:defRPr>
            </a:pPr>
            <a:r>
              <a:rPr lang="en-US" sz="1600" b="1">
                <a:solidFill>
                  <a:schemeClr val="accent1"/>
                </a:solidFill>
                <a:latin typeface="Segoe UI Semilight" panose="020B0402040204020203" pitchFamily="34" charset="0"/>
                <a:cs typeface="Segoe UI Semilight" panose="020B0402040204020203" pitchFamily="34" charset="0"/>
              </a:rPr>
              <a:t>Grass Snake</a:t>
            </a:r>
          </a:p>
        </c:rich>
      </c:tx>
      <c:overlay val="0"/>
      <c:spPr>
        <a:noFill/>
        <a:ln>
          <a:noFill/>
        </a:ln>
        <a:effectLst/>
      </c:spPr>
    </c:title>
    <c:autoTitleDeleted val="0"/>
    <c:plotArea>
      <c:layout/>
      <c:lineChart>
        <c:grouping val="standard"/>
        <c:varyColors val="0"/>
        <c:ser>
          <c:idx val="1"/>
          <c:order val="0"/>
          <c:tx>
            <c:strRef>
              <c:f>Sheet2!$C$4</c:f>
              <c:strCache>
                <c:ptCount val="1"/>
                <c:pt idx="0">
                  <c:v>Skoczylas, 1970</c:v>
                </c:pt>
              </c:strCache>
            </c:strRef>
          </c:tx>
          <c:spPr>
            <a:ln w="28575" cap="rnd">
              <a:solidFill>
                <a:srgbClr val="00B050"/>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SA"/>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Sheet2!$D$5:$L$5</c:f>
              <c:numCache>
                <c:formatCode>General</c:formatCode>
                <c:ptCount val="9"/>
                <c:pt idx="0">
                  <c:v>5</c:v>
                </c:pt>
                <c:pt idx="1">
                  <c:v>10</c:v>
                </c:pt>
                <c:pt idx="2">
                  <c:v>15</c:v>
                </c:pt>
                <c:pt idx="3">
                  <c:v>20</c:v>
                </c:pt>
                <c:pt idx="4">
                  <c:v>25</c:v>
                </c:pt>
                <c:pt idx="5">
                  <c:v>30</c:v>
                </c:pt>
                <c:pt idx="6">
                  <c:v>35</c:v>
                </c:pt>
                <c:pt idx="7">
                  <c:v>40</c:v>
                </c:pt>
                <c:pt idx="8">
                  <c:v>45</c:v>
                </c:pt>
              </c:numCache>
            </c:numRef>
          </c:cat>
          <c:val>
            <c:numRef>
              <c:f>Sheet2!$D$4:$J$4</c:f>
              <c:numCache>
                <c:formatCode>General</c:formatCode>
                <c:ptCount val="7"/>
                <c:pt idx="0">
                  <c:v>0</c:v>
                </c:pt>
                <c:pt idx="1">
                  <c:v>5</c:v>
                </c:pt>
                <c:pt idx="2">
                  <c:v>20</c:v>
                </c:pt>
                <c:pt idx="3">
                  <c:v>50</c:v>
                </c:pt>
                <c:pt idx="4">
                  <c:v>70</c:v>
                </c:pt>
                <c:pt idx="5">
                  <c:v>60</c:v>
                </c:pt>
                <c:pt idx="6">
                  <c:v>50</c:v>
                </c:pt>
              </c:numCache>
            </c:numRef>
          </c:val>
          <c:smooth val="0"/>
          <c:extLst>
            <c:ext xmlns:c16="http://schemas.microsoft.com/office/drawing/2014/chart" uri="{C3380CC4-5D6E-409C-BE32-E72D297353CC}">
              <c16:uniqueId val="{00000000-BD8C-4C87-9177-2E3EBD5508B0}"/>
            </c:ext>
          </c:extLst>
        </c:ser>
        <c:ser>
          <c:idx val="0"/>
          <c:order val="1"/>
          <c:tx>
            <c:strRef>
              <c:f>Sheet2!$C$3</c:f>
              <c:strCache>
                <c:ptCount val="1"/>
                <c:pt idx="0">
                  <c:v>Spellerberg, 1976</c:v>
                </c:pt>
              </c:strCache>
            </c:strRef>
          </c:tx>
          <c:spPr>
            <a:ln w="28575" cap="rnd">
              <a:solidFill>
                <a:schemeClr val="accent1"/>
              </a:solidFill>
              <a:prstDash val="dash"/>
              <a:round/>
            </a:ln>
            <a:effectLst/>
          </c:spPr>
          <c:marker>
            <c:symbol val="none"/>
          </c:marker>
          <c:dPt>
            <c:idx val="6"/>
            <c:marker>
              <c:symbol val="picture"/>
              <c:spPr>
                <a:blipFill>
                  <a:blip xmlns:r="http://schemas.openxmlformats.org/officeDocument/2006/relationships" r:embed="rId1"/>
                  <a:stretch>
                    <a:fillRect/>
                  </a:stretch>
                </a:blipFill>
                <a:ln w="25400">
                  <a:noFill/>
                </a:ln>
                <a:effectLst/>
              </c:spPr>
            </c:marker>
            <c:bubble3D val="0"/>
            <c:extLst>
              <c:ext xmlns:c16="http://schemas.microsoft.com/office/drawing/2014/chart" uri="{C3380CC4-5D6E-409C-BE32-E72D297353CC}">
                <c16:uniqueId val="{00000002-BD8C-4C87-9177-2E3EBD5508B0}"/>
              </c:ext>
            </c:extLst>
          </c:dPt>
          <c:val>
            <c:numRef>
              <c:f>Sheet2!$D$3:$J$3</c:f>
              <c:numCache>
                <c:formatCode>General</c:formatCode>
                <c:ptCount val="7"/>
                <c:pt idx="2">
                  <c:v>5</c:v>
                </c:pt>
                <c:pt idx="3">
                  <c:v>5</c:v>
                </c:pt>
                <c:pt idx="4">
                  <c:v>5</c:v>
                </c:pt>
                <c:pt idx="5">
                  <c:v>5</c:v>
                </c:pt>
                <c:pt idx="6">
                  <c:v>5</c:v>
                </c:pt>
              </c:numCache>
            </c:numRef>
          </c:val>
          <c:smooth val="0"/>
          <c:extLst>
            <c:ext xmlns:c16="http://schemas.microsoft.com/office/drawing/2014/chart" uri="{C3380CC4-5D6E-409C-BE32-E72D297353CC}">
              <c16:uniqueId val="{00000001-BD8C-4C87-9177-2E3EBD5508B0}"/>
            </c:ext>
          </c:extLst>
        </c:ser>
        <c:dLbls>
          <c:showLegendKey val="0"/>
          <c:showVal val="0"/>
          <c:showCatName val="0"/>
          <c:showSerName val="0"/>
          <c:showPercent val="0"/>
          <c:showBubbleSize val="0"/>
        </c:dLbls>
        <c:smooth val="0"/>
        <c:axId val="834225736"/>
        <c:axId val="834231640"/>
      </c:lineChart>
      <c:catAx>
        <c:axId val="83422573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en-US" sz="1400"/>
                  <a:t>Temp.</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SA"/>
          </a:p>
        </c:txPr>
        <c:crossAx val="834231640"/>
        <c:crosses val="autoZero"/>
        <c:auto val="1"/>
        <c:lblAlgn val="ctr"/>
        <c:lblOffset val="100"/>
        <c:noMultiLvlLbl val="0"/>
      </c:catAx>
      <c:valAx>
        <c:axId val="834231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Segoe UI Semilight" panose="020B0402040204020203" pitchFamily="34" charset="0"/>
                    <a:ea typeface="+mn-ea"/>
                    <a:cs typeface="Segoe UI Semilight" panose="020B0402040204020203" pitchFamily="34" charset="0"/>
                  </a:defRPr>
                </a:pPr>
                <a:r>
                  <a:rPr lang="en-US" sz="1400">
                    <a:latin typeface="Segoe UI Semilight" panose="020B0402040204020203" pitchFamily="34" charset="0"/>
                    <a:cs typeface="Segoe UI Semilight" panose="020B0402040204020203" pitchFamily="34" charset="0"/>
                  </a:rPr>
                  <a:t>Rate of digestion %</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SA"/>
          </a:p>
        </c:txPr>
        <c:crossAx val="834225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Segoe UI Semilight" panose="020B0402040204020203" pitchFamily="34" charset="0"/>
              <a:ea typeface="+mn-ea"/>
              <a:cs typeface="Segoe UI Semilight" panose="020B0402040204020203" pitchFamily="34" charset="0"/>
            </a:defRPr>
          </a:pPr>
          <a:endParaRPr lang="ar-SA"/>
        </a:p>
      </c:txPr>
    </c:legend>
    <c:plotVisOnly val="1"/>
    <c:dispBlanksAs val="gap"/>
    <c:showDLblsOverMax val="0"/>
  </c:chart>
  <c:spPr>
    <a:solidFill>
      <a:schemeClr val="lt1"/>
    </a:solidFill>
    <a:ln w="15875" cap="flat" cmpd="sng" algn="ctr">
      <a:noFill/>
      <a:prstDash val="solid"/>
    </a:ln>
    <a:effectLst/>
  </c:spPr>
  <c:txPr>
    <a:bodyPr/>
    <a:lstStyle/>
    <a:p>
      <a:pPr>
        <a:defRPr>
          <a:solidFill>
            <a:schemeClr val="dk1"/>
          </a:solidFill>
          <a:latin typeface="+mn-lt"/>
          <a:ea typeface="+mn-ea"/>
          <a:cs typeface="+mn-cs"/>
        </a:defRPr>
      </a:pPr>
      <a:endParaRPr lang="ar-SA"/>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r>
              <a:rPr lang="en-US" sz="1600" b="1" dirty="0" err="1">
                <a:solidFill>
                  <a:schemeClr val="accent1"/>
                </a:solidFill>
                <a:latin typeface="Segoe UI Semilight" panose="020B0402040204020203" pitchFamily="34" charset="0"/>
                <a:cs typeface="Segoe UI Semilight" panose="020B0402040204020203" pitchFamily="34" charset="0"/>
              </a:rPr>
              <a:t>Dipssosaurus</a:t>
            </a:r>
            <a:endParaRPr lang="en-US" sz="1600" b="1" dirty="0">
              <a:solidFill>
                <a:schemeClr val="accent1"/>
              </a:solidFill>
              <a:latin typeface="Segoe UI Semilight" panose="020B0402040204020203" pitchFamily="34" charset="0"/>
              <a:cs typeface="Segoe UI Semilight" panose="020B0402040204020203"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endParaRPr lang="ar-SA"/>
        </a:p>
      </c:txPr>
    </c:title>
    <c:autoTitleDeleted val="0"/>
    <c:plotArea>
      <c:layout/>
      <c:lineChart>
        <c:grouping val="standard"/>
        <c:varyColors val="0"/>
        <c:ser>
          <c:idx val="1"/>
          <c:order val="0"/>
          <c:tx>
            <c:strRef>
              <c:f>Sheet3!$D$16</c:f>
              <c:strCache>
                <c:ptCount val="1"/>
                <c:pt idx="0">
                  <c:v>F.O.C.</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ar-SA"/>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stdErr"/>
            <c:noEndCap val="0"/>
            <c:spPr>
              <a:noFill/>
              <a:ln w="9525" cap="flat" cmpd="sng" algn="ctr">
                <a:solidFill>
                  <a:schemeClr val="tx1">
                    <a:lumMod val="65000"/>
                    <a:lumOff val="35000"/>
                  </a:schemeClr>
                </a:solidFill>
                <a:round/>
              </a:ln>
              <a:effectLst/>
            </c:spPr>
          </c:errBars>
          <c:cat>
            <c:numRef>
              <c:f>Sheet3!$E$15:$J$15</c:f>
              <c:numCache>
                <c:formatCode>General</c:formatCode>
                <c:ptCount val="6"/>
                <c:pt idx="0">
                  <c:v>20</c:v>
                </c:pt>
                <c:pt idx="1">
                  <c:v>25</c:v>
                </c:pt>
                <c:pt idx="2">
                  <c:v>30</c:v>
                </c:pt>
                <c:pt idx="3">
                  <c:v>35</c:v>
                </c:pt>
                <c:pt idx="4">
                  <c:v>40</c:v>
                </c:pt>
                <c:pt idx="5">
                  <c:v>45</c:v>
                </c:pt>
              </c:numCache>
            </c:numRef>
          </c:cat>
          <c:val>
            <c:numRef>
              <c:f>Sheet3!$E$16:$J$16</c:f>
              <c:numCache>
                <c:formatCode>General</c:formatCode>
                <c:ptCount val="6"/>
                <c:pt idx="0">
                  <c:v>0.7</c:v>
                </c:pt>
                <c:pt idx="1">
                  <c:v>0.82</c:v>
                </c:pt>
                <c:pt idx="2">
                  <c:v>0.95</c:v>
                </c:pt>
                <c:pt idx="3">
                  <c:v>0.98</c:v>
                </c:pt>
                <c:pt idx="4">
                  <c:v>0.95</c:v>
                </c:pt>
                <c:pt idx="5">
                  <c:v>0.65</c:v>
                </c:pt>
              </c:numCache>
            </c:numRef>
          </c:val>
          <c:smooth val="0"/>
          <c:extLst>
            <c:ext xmlns:c16="http://schemas.microsoft.com/office/drawing/2014/chart" uri="{C3380CC4-5D6E-409C-BE32-E72D297353CC}">
              <c16:uniqueId val="{00000000-2E41-4C1A-801A-BCACA25D2EFF}"/>
            </c:ext>
          </c:extLst>
        </c:ser>
        <c:dLbls>
          <c:dLblPos val="t"/>
          <c:showLegendKey val="0"/>
          <c:showVal val="1"/>
          <c:showCatName val="0"/>
          <c:showSerName val="0"/>
          <c:showPercent val="0"/>
          <c:showBubbleSize val="0"/>
        </c:dLbls>
        <c:smooth val="0"/>
        <c:axId val="834239184"/>
        <c:axId val="834234920"/>
      </c:lineChart>
      <c:catAx>
        <c:axId val="83423918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accent1"/>
                    </a:solidFill>
                    <a:latin typeface="Segoe UI Semilight" panose="020B0402040204020203" pitchFamily="34" charset="0"/>
                    <a:ea typeface="+mn-ea"/>
                    <a:cs typeface="Segoe UI Semilight" panose="020B0402040204020203" pitchFamily="34" charset="0"/>
                  </a:defRPr>
                </a:pPr>
                <a:r>
                  <a:rPr lang="en-US">
                    <a:solidFill>
                      <a:schemeClr val="accent1"/>
                    </a:solidFill>
                    <a:latin typeface="Segoe UI Semilight" panose="020B0402040204020203" pitchFamily="34" charset="0"/>
                    <a:cs typeface="Segoe UI Semilight" panose="020B0402040204020203" pitchFamily="34" charset="0"/>
                  </a:rPr>
                  <a:t>Temp.</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accent1"/>
                  </a:solidFill>
                  <a:latin typeface="Segoe UI Semilight" panose="020B0402040204020203" pitchFamily="34" charset="0"/>
                  <a:ea typeface="+mn-ea"/>
                  <a:cs typeface="Segoe UI Semilight" panose="020B0402040204020203" pitchFamily="34" charset="0"/>
                </a:defRPr>
              </a:pPr>
              <a:endParaRPr lang="ar-SA"/>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ar-SA"/>
          </a:p>
        </c:txPr>
        <c:crossAx val="834234920"/>
        <c:crosses val="autoZero"/>
        <c:auto val="1"/>
        <c:lblAlgn val="ctr"/>
        <c:lblOffset val="100"/>
        <c:noMultiLvlLbl val="0"/>
      </c:catAx>
      <c:valAx>
        <c:axId val="834234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accent1"/>
                    </a:solidFill>
                    <a:latin typeface="Segoe UI Semilight" panose="020B0402040204020203" pitchFamily="34" charset="0"/>
                    <a:ea typeface="+mn-ea"/>
                    <a:cs typeface="Segoe UI Semilight" panose="020B0402040204020203" pitchFamily="34" charset="0"/>
                  </a:defRPr>
                </a:pPr>
                <a:r>
                  <a:rPr lang="en-US">
                    <a:solidFill>
                      <a:schemeClr val="accent1"/>
                    </a:solidFill>
                    <a:latin typeface="Segoe UI Semilight" panose="020B0402040204020203" pitchFamily="34" charset="0"/>
                    <a:cs typeface="Segoe UI Semilight" panose="020B0402040204020203" pitchFamily="34" charset="0"/>
                  </a:rPr>
                  <a:t>F.O.C.</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accent1"/>
                  </a:solidFill>
                  <a:latin typeface="Segoe UI Semilight" panose="020B0402040204020203" pitchFamily="34" charset="0"/>
                  <a:ea typeface="+mn-ea"/>
                  <a:cs typeface="Segoe UI Semilight" panose="020B0402040204020203" pitchFamily="34" charset="0"/>
                </a:defRPr>
              </a:pPr>
              <a:endParaRPr lang="ar-S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ar-SA"/>
          </a:p>
        </c:txPr>
        <c:crossAx val="834239184"/>
        <c:crosses val="autoZero"/>
        <c:crossBetween val="between"/>
      </c:valAx>
      <c:spPr>
        <a:noFill/>
        <a:ln>
          <a:noFill/>
        </a:ln>
        <a:effectLst/>
      </c:spPr>
    </c:plotArea>
    <c:plotVisOnly val="1"/>
    <c:dispBlanksAs val="gap"/>
    <c:showDLblsOverMax val="0"/>
  </c:chart>
  <c:spPr>
    <a:solidFill>
      <a:schemeClr val="lt1"/>
    </a:solidFill>
    <a:ln w="15875" cap="flat" cmpd="sng" algn="ctr">
      <a:noFill/>
      <a:prstDash val="solid"/>
    </a:ln>
    <a:effectLst/>
  </c:spPr>
  <c:txPr>
    <a:bodyPr/>
    <a:lstStyle/>
    <a:p>
      <a:pPr>
        <a:defRPr>
          <a:solidFill>
            <a:schemeClr val="dk1"/>
          </a:solidFill>
          <a:latin typeface="+mn-lt"/>
          <a:ea typeface="+mn-ea"/>
          <a:cs typeface="+mn-cs"/>
        </a:defRPr>
      </a:pPr>
      <a:endParaRPr lang="ar-S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C8B7D-C096-4CCA-820F-4447733DEB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04D047C-84EA-413B-B89C-67A527732226}">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1- أنواع أرضية حافرة             </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Burrowing forms</a:t>
          </a:r>
          <a:endParaRPr lang="ar-SA" sz="1400" b="0" dirty="0">
            <a:solidFill>
              <a:schemeClr val="tx1"/>
            </a:solidFill>
            <a:latin typeface="Segoe UI Semibold" panose="020B0702040204020203" pitchFamily="34" charset="0"/>
            <a:cs typeface="Segoe UI Semibold" panose="020B0702040204020203" pitchFamily="34" charset="0"/>
          </a:endParaRPr>
        </a:p>
      </dgm:t>
    </dgm:pt>
    <dgm:pt modelId="{2603533C-452A-4C3D-8B3B-5E5499F3E1F8}" type="parTrans" cxnId="{3055718D-F81A-46CD-9DA4-B240FD6A7094}">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FF74D8C3-DD31-499A-A358-FAC88EE98184}" type="sibTrans" cxnId="{3055718D-F81A-46CD-9DA4-B240FD6A7094}">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AD5BA6BD-352C-4DD8-B811-0086762DA2AB}">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2- أنواع مائية غير اختيارية لدرجة الحرارة  </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Aquatic forms not selecting temp.</a:t>
          </a:r>
          <a:endParaRPr lang="ar-SA" sz="1400" b="0" dirty="0">
            <a:solidFill>
              <a:schemeClr val="tx1"/>
            </a:solidFill>
            <a:latin typeface="Segoe UI Semibold" panose="020B0702040204020203" pitchFamily="34" charset="0"/>
            <a:cs typeface="Segoe UI Semibold" panose="020B0702040204020203" pitchFamily="34" charset="0"/>
          </a:endParaRPr>
        </a:p>
        <a:p>
          <a:pPr algn="r" rtl="1">
            <a:lnSpc>
              <a:spcPct val="150000"/>
            </a:lnSpc>
          </a:pPr>
          <a:endParaRPr lang="en-US" sz="1400" b="0" dirty="0">
            <a:solidFill>
              <a:schemeClr val="tx1"/>
            </a:solidFill>
            <a:latin typeface="Segoe UI Semibold" panose="020B0702040204020203" pitchFamily="34" charset="0"/>
            <a:cs typeface="Segoe UI Semibold" panose="020B0702040204020203" pitchFamily="34" charset="0"/>
          </a:endParaRPr>
        </a:p>
      </dgm:t>
    </dgm:pt>
    <dgm:pt modelId="{40629E03-C971-4EF7-9A20-4B0441379BB8}" type="parTrans" cxnId="{C9858AD1-A34E-4C10-BC31-03F8B7CED670}">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EEE587F3-6DDF-4F90-9ACE-447050D1CDA0}" type="sibTrans" cxnId="{C9858AD1-A34E-4C10-BC31-03F8B7CED670}">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D26725CD-3835-4AC8-B99C-E2E2B51DC316}">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3- أنواع مائية اختيارية لدرجة الحرارة   </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Aquatic forms selecting temp.</a:t>
          </a:r>
        </a:p>
      </dgm:t>
    </dgm:pt>
    <dgm:pt modelId="{6CAA450E-5F36-4712-856E-37BD32499A0C}" type="parTrans" cxnId="{A4E5FE43-1AF0-406A-B0CB-A02BE28E80F9}">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43BEF0EB-4275-47E4-8A53-81CAF9DB4D95}" type="sibTrans" cxnId="{A4E5FE43-1AF0-406A-B0CB-A02BE28E80F9}">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9320B9A4-1790-441C-B874-47D02DA6C254}">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4- أنواع مائية متشمسة</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shore</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Aquatic forms which bask on surface or on</a:t>
          </a:r>
        </a:p>
      </dgm:t>
    </dgm:pt>
    <dgm:pt modelId="{36407BCC-56A9-4022-AF21-8105C693EAB1}" type="parTrans" cxnId="{6188018F-49FA-4A94-B69A-E757E63DB8B6}">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27C83A20-6203-4157-8A83-B1B8F341DA93}" type="sibTrans" cxnId="{6188018F-49FA-4A94-B69A-E757E63DB8B6}">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4D13BD56-1923-4257-AD41-65965A7BB194}">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5- أنواع ليلية تستمد حرارتها من مادة صلبة</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Nocturnal </a:t>
          </a:r>
          <a:r>
            <a:rPr lang="en-US" sz="1400" b="0" dirty="0" err="1">
              <a:solidFill>
                <a:schemeClr val="tx1"/>
              </a:solidFill>
              <a:latin typeface="Segoe UI Semibold" panose="020B0702040204020203" pitchFamily="34" charset="0"/>
              <a:cs typeface="Segoe UI Semibold" panose="020B0702040204020203" pitchFamily="34" charset="0"/>
            </a:rPr>
            <a:t>Thigmothermic</a:t>
          </a:r>
          <a:r>
            <a:rPr lang="en-US" sz="1400" b="0" dirty="0">
              <a:solidFill>
                <a:schemeClr val="tx1"/>
              </a:solidFill>
              <a:latin typeface="Segoe UI Semibold" panose="020B0702040204020203" pitchFamily="34" charset="0"/>
              <a:cs typeface="Segoe UI Semibold" panose="020B0702040204020203" pitchFamily="34" charset="0"/>
            </a:rPr>
            <a:t> forms</a:t>
          </a:r>
        </a:p>
      </dgm:t>
    </dgm:pt>
    <dgm:pt modelId="{36FD409E-D172-40A5-87CF-3ABD21FAC84D}" type="parTrans" cxnId="{4168C77D-C591-461D-9E69-DF60EE494464}">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CE8A0895-AEE9-4FD8-A528-A67080CF7226}" type="sibTrans" cxnId="{4168C77D-C591-461D-9E69-DF60EE494464}">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B6BC6A68-545D-47F6-935B-0588EDA9DAC3}">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6- أنواع نهارية غير متشمسة </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Diurnal non-</a:t>
          </a:r>
          <a:r>
            <a:rPr lang="en-US" sz="1400" b="0" dirty="0" err="1">
              <a:solidFill>
                <a:schemeClr val="tx1"/>
              </a:solidFill>
              <a:latin typeface="Segoe UI Semibold" panose="020B0702040204020203" pitchFamily="34" charset="0"/>
              <a:cs typeface="Segoe UI Semibold" panose="020B0702040204020203" pitchFamily="34" charset="0"/>
            </a:rPr>
            <a:t>baskers</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endParaRPr lang="en-US" sz="1400" b="0" dirty="0">
            <a:solidFill>
              <a:schemeClr val="tx1"/>
            </a:solidFill>
            <a:latin typeface="Segoe UI Semibold" panose="020B0702040204020203" pitchFamily="34" charset="0"/>
            <a:cs typeface="Segoe UI Semibold" panose="020B0702040204020203" pitchFamily="34" charset="0"/>
          </a:endParaRPr>
        </a:p>
      </dgm:t>
    </dgm:pt>
    <dgm:pt modelId="{A4E148DB-466D-4A75-8151-0CEEFB0877CA}" type="parTrans" cxnId="{81D5639E-F0F9-468E-8EF6-B89FB2DCBB6E}">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39DCB0BC-BAFD-4E9B-B318-D2B1568345ED}" type="sibTrans" cxnId="{81D5639E-F0F9-468E-8EF6-B89FB2DCBB6E}">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2398CCC6-AED2-4277-9672-BB82750BDD7F}">
      <dgm:prSet phldrT="[Text]" custT="1"/>
      <dgm:spPr/>
      <dgm:t>
        <a:bodyPr/>
        <a:lstStyle/>
        <a:p>
          <a:pPr algn="r" rtl="1">
            <a:lnSpc>
              <a:spcPct val="150000"/>
            </a:lnSpc>
          </a:pPr>
          <a:r>
            <a:rPr lang="ar-SA" sz="1400" b="0" dirty="0">
              <a:solidFill>
                <a:schemeClr val="tx1"/>
              </a:solidFill>
              <a:latin typeface="Segoe UI Semibold" panose="020B0702040204020203" pitchFamily="34" charset="0"/>
              <a:cs typeface="Segoe UI Semibold" panose="020B0702040204020203" pitchFamily="34" charset="0"/>
            </a:rPr>
            <a:t>7- أنواع نهارية  متشمسة    </a:t>
          </a:r>
          <a:r>
            <a:rPr lang="en-US" sz="1400" b="0" dirty="0">
              <a:solidFill>
                <a:schemeClr val="tx1"/>
              </a:solidFill>
              <a:latin typeface="Segoe UI Semibold" panose="020B0702040204020203" pitchFamily="34" charset="0"/>
              <a:cs typeface="Segoe UI Semibold" panose="020B0702040204020203" pitchFamily="34" charset="0"/>
            </a:rPr>
            <a:t>           </a:t>
          </a:r>
          <a:r>
            <a:rPr lang="ar-SA" sz="1400" b="0" dirty="0">
              <a:solidFill>
                <a:schemeClr val="tx1"/>
              </a:solidFill>
              <a:latin typeface="Segoe UI Semibold" panose="020B0702040204020203" pitchFamily="34" charset="0"/>
              <a:cs typeface="Segoe UI Semibold" panose="020B0702040204020203" pitchFamily="34" charset="0"/>
            </a:rPr>
            <a:t>                              </a:t>
          </a:r>
          <a:r>
            <a:rPr lang="en-US" sz="1400" b="0" dirty="0">
              <a:solidFill>
                <a:schemeClr val="tx1"/>
              </a:solidFill>
              <a:latin typeface="Segoe UI Semibold" panose="020B0702040204020203" pitchFamily="34" charset="0"/>
              <a:cs typeface="Segoe UI Semibold" panose="020B0702040204020203" pitchFamily="34" charset="0"/>
            </a:rPr>
            <a:t>True </a:t>
          </a:r>
          <a:r>
            <a:rPr lang="en-US" sz="1400" b="0" dirty="0" err="1">
              <a:solidFill>
                <a:schemeClr val="tx1"/>
              </a:solidFill>
              <a:latin typeface="Segoe UI Semibold" panose="020B0702040204020203" pitchFamily="34" charset="0"/>
              <a:cs typeface="Segoe UI Semibold" panose="020B0702040204020203" pitchFamily="34" charset="0"/>
            </a:rPr>
            <a:t>heliothermic</a:t>
          </a:r>
          <a:r>
            <a:rPr lang="en-US" sz="1400" b="0" dirty="0">
              <a:solidFill>
                <a:schemeClr val="tx1"/>
              </a:solidFill>
              <a:latin typeface="Segoe UI Semibold" panose="020B0702040204020203" pitchFamily="34" charset="0"/>
              <a:cs typeface="Segoe UI Semibold" panose="020B0702040204020203" pitchFamily="34" charset="0"/>
            </a:rPr>
            <a:t> </a:t>
          </a:r>
          <a:r>
            <a:rPr lang="en-US" sz="1400" b="0" dirty="0" err="1">
              <a:solidFill>
                <a:schemeClr val="tx1"/>
              </a:solidFill>
              <a:latin typeface="Segoe UI Semibold" panose="020B0702040204020203" pitchFamily="34" charset="0"/>
              <a:cs typeface="Segoe UI Semibold" panose="020B0702040204020203" pitchFamily="34" charset="0"/>
            </a:rPr>
            <a:t>baskers</a:t>
          </a:r>
          <a:endParaRPr lang="ar-SA" sz="1400" b="0" dirty="0">
            <a:solidFill>
              <a:schemeClr val="tx1"/>
            </a:solidFill>
            <a:latin typeface="Segoe UI Semibold" panose="020B0702040204020203" pitchFamily="34" charset="0"/>
            <a:cs typeface="Segoe UI Semibold" panose="020B0702040204020203" pitchFamily="34" charset="0"/>
          </a:endParaRPr>
        </a:p>
      </dgm:t>
    </dgm:pt>
    <dgm:pt modelId="{8A540419-7F60-40D6-BBE5-E8783E38F416}" type="parTrans" cxnId="{ECB0FABB-0EEF-4BBB-8353-03B7C5819290}">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879434F0-0CA5-460A-AC6F-2BE4E6840FC8}" type="sibTrans" cxnId="{ECB0FABB-0EEF-4BBB-8353-03B7C5819290}">
      <dgm:prSet/>
      <dgm:spPr/>
      <dgm:t>
        <a:bodyPr/>
        <a:lstStyle/>
        <a:p>
          <a:pPr algn="r">
            <a:lnSpc>
              <a:spcPct val="150000"/>
            </a:lnSpc>
          </a:pPr>
          <a:endParaRPr lang="en-US" sz="1400" b="0">
            <a:solidFill>
              <a:schemeClr val="tx1"/>
            </a:solidFill>
            <a:latin typeface="Segoe UI Semibold" panose="020B0702040204020203" pitchFamily="34" charset="0"/>
            <a:cs typeface="Segoe UI Semibold" panose="020B0702040204020203" pitchFamily="34" charset="0"/>
          </a:endParaRPr>
        </a:p>
      </dgm:t>
    </dgm:pt>
    <dgm:pt modelId="{6DBF1AE7-CEF3-43A5-9C76-CC4BBD690E1F}" type="pres">
      <dgm:prSet presAssocID="{D5EC8B7D-C096-4CCA-820F-4447733DEBE6}" presName="vert0" presStyleCnt="0">
        <dgm:presLayoutVars>
          <dgm:dir/>
          <dgm:animOne val="branch"/>
          <dgm:animLvl val="lvl"/>
        </dgm:presLayoutVars>
      </dgm:prSet>
      <dgm:spPr/>
    </dgm:pt>
    <dgm:pt modelId="{598EB91F-B2BC-4B18-A8B0-BF4CA54FB991}" type="pres">
      <dgm:prSet presAssocID="{F04D047C-84EA-413B-B89C-67A527732226}" presName="thickLine" presStyleLbl="alignNode1" presStyleIdx="0" presStyleCnt="7"/>
      <dgm:spPr/>
    </dgm:pt>
    <dgm:pt modelId="{89F1089E-4F37-4C0A-AD3B-9AB8250868B9}" type="pres">
      <dgm:prSet presAssocID="{F04D047C-84EA-413B-B89C-67A527732226}" presName="horz1" presStyleCnt="0"/>
      <dgm:spPr/>
    </dgm:pt>
    <dgm:pt modelId="{22D60B5C-D9A5-4887-A712-3EDF49561CC6}" type="pres">
      <dgm:prSet presAssocID="{F04D047C-84EA-413B-B89C-67A527732226}" presName="tx1" presStyleLbl="revTx" presStyleIdx="0" presStyleCnt="7"/>
      <dgm:spPr/>
    </dgm:pt>
    <dgm:pt modelId="{E0196AA2-5DA8-407F-9391-59355B45E9C6}" type="pres">
      <dgm:prSet presAssocID="{F04D047C-84EA-413B-B89C-67A527732226}" presName="vert1" presStyleCnt="0"/>
      <dgm:spPr/>
    </dgm:pt>
    <dgm:pt modelId="{340365D7-CE80-43CD-9A99-99F5FDF47A63}" type="pres">
      <dgm:prSet presAssocID="{AD5BA6BD-352C-4DD8-B811-0086762DA2AB}" presName="thickLine" presStyleLbl="alignNode1" presStyleIdx="1" presStyleCnt="7"/>
      <dgm:spPr/>
    </dgm:pt>
    <dgm:pt modelId="{2F9C79B4-F9A9-4D5F-AB50-8347CB7D40C4}" type="pres">
      <dgm:prSet presAssocID="{AD5BA6BD-352C-4DD8-B811-0086762DA2AB}" presName="horz1" presStyleCnt="0"/>
      <dgm:spPr/>
    </dgm:pt>
    <dgm:pt modelId="{195F0B52-196E-4297-9DAF-797BD8F8E75F}" type="pres">
      <dgm:prSet presAssocID="{AD5BA6BD-352C-4DD8-B811-0086762DA2AB}" presName="tx1" presStyleLbl="revTx" presStyleIdx="1" presStyleCnt="7"/>
      <dgm:spPr/>
    </dgm:pt>
    <dgm:pt modelId="{7CE38CA1-0D28-4AAE-987C-2FA74A1645B8}" type="pres">
      <dgm:prSet presAssocID="{AD5BA6BD-352C-4DD8-B811-0086762DA2AB}" presName="vert1" presStyleCnt="0"/>
      <dgm:spPr/>
    </dgm:pt>
    <dgm:pt modelId="{AC581E50-77F6-471A-B41F-DC5DBBEAC232}" type="pres">
      <dgm:prSet presAssocID="{D26725CD-3835-4AC8-B99C-E2E2B51DC316}" presName="thickLine" presStyleLbl="alignNode1" presStyleIdx="2" presStyleCnt="7"/>
      <dgm:spPr/>
    </dgm:pt>
    <dgm:pt modelId="{68C5F610-C00B-4036-BC7A-B3B72A57DDC6}" type="pres">
      <dgm:prSet presAssocID="{D26725CD-3835-4AC8-B99C-E2E2B51DC316}" presName="horz1" presStyleCnt="0"/>
      <dgm:spPr/>
    </dgm:pt>
    <dgm:pt modelId="{4F81D566-CAC1-4271-841E-4C37B3AF6B58}" type="pres">
      <dgm:prSet presAssocID="{D26725CD-3835-4AC8-B99C-E2E2B51DC316}" presName="tx1" presStyleLbl="revTx" presStyleIdx="2" presStyleCnt="7"/>
      <dgm:spPr/>
    </dgm:pt>
    <dgm:pt modelId="{76C1D8FB-4947-42E7-B2AE-219A313B8DA5}" type="pres">
      <dgm:prSet presAssocID="{D26725CD-3835-4AC8-B99C-E2E2B51DC316}" presName="vert1" presStyleCnt="0"/>
      <dgm:spPr/>
    </dgm:pt>
    <dgm:pt modelId="{849F3E21-9E69-4EEF-9B71-6A6683C1EF19}" type="pres">
      <dgm:prSet presAssocID="{9320B9A4-1790-441C-B874-47D02DA6C254}" presName="thickLine" presStyleLbl="alignNode1" presStyleIdx="3" presStyleCnt="7"/>
      <dgm:spPr/>
    </dgm:pt>
    <dgm:pt modelId="{24082968-3260-4EBA-BBB5-714EA18A9561}" type="pres">
      <dgm:prSet presAssocID="{9320B9A4-1790-441C-B874-47D02DA6C254}" presName="horz1" presStyleCnt="0"/>
      <dgm:spPr/>
    </dgm:pt>
    <dgm:pt modelId="{21257031-759C-43EB-9E17-E52CD5805AF4}" type="pres">
      <dgm:prSet presAssocID="{9320B9A4-1790-441C-B874-47D02DA6C254}" presName="tx1" presStyleLbl="revTx" presStyleIdx="3" presStyleCnt="7"/>
      <dgm:spPr/>
    </dgm:pt>
    <dgm:pt modelId="{313CD513-A0A6-4E28-8CB8-3686481486B1}" type="pres">
      <dgm:prSet presAssocID="{9320B9A4-1790-441C-B874-47D02DA6C254}" presName="vert1" presStyleCnt="0"/>
      <dgm:spPr/>
    </dgm:pt>
    <dgm:pt modelId="{075BF618-7DB8-4101-8E22-10377D897AD4}" type="pres">
      <dgm:prSet presAssocID="{4D13BD56-1923-4257-AD41-65965A7BB194}" presName="thickLine" presStyleLbl="alignNode1" presStyleIdx="4" presStyleCnt="7"/>
      <dgm:spPr/>
    </dgm:pt>
    <dgm:pt modelId="{030E830A-03C5-4976-AFFE-CFBBE1DA47AB}" type="pres">
      <dgm:prSet presAssocID="{4D13BD56-1923-4257-AD41-65965A7BB194}" presName="horz1" presStyleCnt="0"/>
      <dgm:spPr/>
    </dgm:pt>
    <dgm:pt modelId="{D03016C2-33EC-43F9-BCE4-33C4FC9AE065}" type="pres">
      <dgm:prSet presAssocID="{4D13BD56-1923-4257-AD41-65965A7BB194}" presName="tx1" presStyleLbl="revTx" presStyleIdx="4" presStyleCnt="7"/>
      <dgm:spPr/>
    </dgm:pt>
    <dgm:pt modelId="{36C9ED77-32B5-4829-80F3-89CED2780750}" type="pres">
      <dgm:prSet presAssocID="{4D13BD56-1923-4257-AD41-65965A7BB194}" presName="vert1" presStyleCnt="0"/>
      <dgm:spPr/>
    </dgm:pt>
    <dgm:pt modelId="{9A4F7D1B-6C85-438E-9BE8-191BB4F78C77}" type="pres">
      <dgm:prSet presAssocID="{B6BC6A68-545D-47F6-935B-0588EDA9DAC3}" presName="thickLine" presStyleLbl="alignNode1" presStyleIdx="5" presStyleCnt="7"/>
      <dgm:spPr/>
    </dgm:pt>
    <dgm:pt modelId="{2B51FA91-8AA4-4374-A5F1-DB5FC4241BAE}" type="pres">
      <dgm:prSet presAssocID="{B6BC6A68-545D-47F6-935B-0588EDA9DAC3}" presName="horz1" presStyleCnt="0"/>
      <dgm:spPr/>
    </dgm:pt>
    <dgm:pt modelId="{22623FA3-15CB-420F-A5A6-51A8D50DBEE5}" type="pres">
      <dgm:prSet presAssocID="{B6BC6A68-545D-47F6-935B-0588EDA9DAC3}" presName="tx1" presStyleLbl="revTx" presStyleIdx="5" presStyleCnt="7"/>
      <dgm:spPr/>
    </dgm:pt>
    <dgm:pt modelId="{31923282-DD41-468F-AECF-3865776933CF}" type="pres">
      <dgm:prSet presAssocID="{B6BC6A68-545D-47F6-935B-0588EDA9DAC3}" presName="vert1" presStyleCnt="0"/>
      <dgm:spPr/>
    </dgm:pt>
    <dgm:pt modelId="{7863C68B-0855-467A-8A51-58E305BEE1D4}" type="pres">
      <dgm:prSet presAssocID="{2398CCC6-AED2-4277-9672-BB82750BDD7F}" presName="thickLine" presStyleLbl="alignNode1" presStyleIdx="6" presStyleCnt="7"/>
      <dgm:spPr/>
    </dgm:pt>
    <dgm:pt modelId="{610F22CC-91BE-4EC8-AEE2-924E0FFF62AD}" type="pres">
      <dgm:prSet presAssocID="{2398CCC6-AED2-4277-9672-BB82750BDD7F}" presName="horz1" presStyleCnt="0"/>
      <dgm:spPr/>
    </dgm:pt>
    <dgm:pt modelId="{3D1CBCB8-31D3-4F73-8170-FFA101CCEBCA}" type="pres">
      <dgm:prSet presAssocID="{2398CCC6-AED2-4277-9672-BB82750BDD7F}" presName="tx1" presStyleLbl="revTx" presStyleIdx="6" presStyleCnt="7"/>
      <dgm:spPr/>
    </dgm:pt>
    <dgm:pt modelId="{98B7EB4B-175E-4CED-82A5-B68465723E4D}" type="pres">
      <dgm:prSet presAssocID="{2398CCC6-AED2-4277-9672-BB82750BDD7F}" presName="vert1" presStyleCnt="0"/>
      <dgm:spPr/>
    </dgm:pt>
  </dgm:ptLst>
  <dgm:cxnLst>
    <dgm:cxn modelId="{C59F0A17-C75E-4914-864E-A5E8529DE825}" type="presOf" srcId="{AD5BA6BD-352C-4DD8-B811-0086762DA2AB}" destId="{195F0B52-196E-4297-9DAF-797BD8F8E75F}" srcOrd="0" destOrd="0" presId="urn:microsoft.com/office/officeart/2008/layout/LinedList"/>
    <dgm:cxn modelId="{FC2A9B17-6073-49EB-86ED-2599259E98D2}" type="presOf" srcId="{F04D047C-84EA-413B-B89C-67A527732226}" destId="{22D60B5C-D9A5-4887-A712-3EDF49561CC6}" srcOrd="0" destOrd="0" presId="urn:microsoft.com/office/officeart/2008/layout/LinedList"/>
    <dgm:cxn modelId="{22433127-6AFC-4D12-8CF2-A1CEB4DBF5CE}" type="presOf" srcId="{2398CCC6-AED2-4277-9672-BB82750BDD7F}" destId="{3D1CBCB8-31D3-4F73-8170-FFA101CCEBCA}" srcOrd="0" destOrd="0" presId="urn:microsoft.com/office/officeart/2008/layout/LinedList"/>
    <dgm:cxn modelId="{459E183B-39D2-4126-BE03-7E0EE920B2A2}" type="presOf" srcId="{D5EC8B7D-C096-4CCA-820F-4447733DEBE6}" destId="{6DBF1AE7-CEF3-43A5-9C76-CC4BBD690E1F}" srcOrd="0" destOrd="0" presId="urn:microsoft.com/office/officeart/2008/layout/LinedList"/>
    <dgm:cxn modelId="{8BBA713F-0842-4611-800F-B6DF4592D5E8}" type="presOf" srcId="{B6BC6A68-545D-47F6-935B-0588EDA9DAC3}" destId="{22623FA3-15CB-420F-A5A6-51A8D50DBEE5}" srcOrd="0" destOrd="0" presId="urn:microsoft.com/office/officeart/2008/layout/LinedList"/>
    <dgm:cxn modelId="{A4E5FE43-1AF0-406A-B0CB-A02BE28E80F9}" srcId="{D5EC8B7D-C096-4CCA-820F-4447733DEBE6}" destId="{D26725CD-3835-4AC8-B99C-E2E2B51DC316}" srcOrd="2" destOrd="0" parTransId="{6CAA450E-5F36-4712-856E-37BD32499A0C}" sibTransId="{43BEF0EB-4275-47E4-8A53-81CAF9DB4D95}"/>
    <dgm:cxn modelId="{4168C77D-C591-461D-9E69-DF60EE494464}" srcId="{D5EC8B7D-C096-4CCA-820F-4447733DEBE6}" destId="{4D13BD56-1923-4257-AD41-65965A7BB194}" srcOrd="4" destOrd="0" parTransId="{36FD409E-D172-40A5-87CF-3ABD21FAC84D}" sibTransId="{CE8A0895-AEE9-4FD8-A528-A67080CF7226}"/>
    <dgm:cxn modelId="{C5BBD389-1167-4816-9F6F-A3654F9649CE}" type="presOf" srcId="{D26725CD-3835-4AC8-B99C-E2E2B51DC316}" destId="{4F81D566-CAC1-4271-841E-4C37B3AF6B58}" srcOrd="0" destOrd="0" presId="urn:microsoft.com/office/officeart/2008/layout/LinedList"/>
    <dgm:cxn modelId="{3055718D-F81A-46CD-9DA4-B240FD6A7094}" srcId="{D5EC8B7D-C096-4CCA-820F-4447733DEBE6}" destId="{F04D047C-84EA-413B-B89C-67A527732226}" srcOrd="0" destOrd="0" parTransId="{2603533C-452A-4C3D-8B3B-5E5499F3E1F8}" sibTransId="{FF74D8C3-DD31-499A-A358-FAC88EE98184}"/>
    <dgm:cxn modelId="{6188018F-49FA-4A94-B69A-E757E63DB8B6}" srcId="{D5EC8B7D-C096-4CCA-820F-4447733DEBE6}" destId="{9320B9A4-1790-441C-B874-47D02DA6C254}" srcOrd="3" destOrd="0" parTransId="{36407BCC-56A9-4022-AF21-8105C693EAB1}" sibTransId="{27C83A20-6203-4157-8A83-B1B8F341DA93}"/>
    <dgm:cxn modelId="{81D5639E-F0F9-468E-8EF6-B89FB2DCBB6E}" srcId="{D5EC8B7D-C096-4CCA-820F-4447733DEBE6}" destId="{B6BC6A68-545D-47F6-935B-0588EDA9DAC3}" srcOrd="5" destOrd="0" parTransId="{A4E148DB-466D-4A75-8151-0CEEFB0877CA}" sibTransId="{39DCB0BC-BAFD-4E9B-B318-D2B1568345ED}"/>
    <dgm:cxn modelId="{064B5FB7-60CE-47A4-93A2-5F46A20A9CED}" type="presOf" srcId="{9320B9A4-1790-441C-B874-47D02DA6C254}" destId="{21257031-759C-43EB-9E17-E52CD5805AF4}" srcOrd="0" destOrd="0" presId="urn:microsoft.com/office/officeart/2008/layout/LinedList"/>
    <dgm:cxn modelId="{ECB0FABB-0EEF-4BBB-8353-03B7C5819290}" srcId="{D5EC8B7D-C096-4CCA-820F-4447733DEBE6}" destId="{2398CCC6-AED2-4277-9672-BB82750BDD7F}" srcOrd="6" destOrd="0" parTransId="{8A540419-7F60-40D6-BBE5-E8783E38F416}" sibTransId="{879434F0-0CA5-460A-AC6F-2BE4E6840FC8}"/>
    <dgm:cxn modelId="{C9858AD1-A34E-4C10-BC31-03F8B7CED670}" srcId="{D5EC8B7D-C096-4CCA-820F-4447733DEBE6}" destId="{AD5BA6BD-352C-4DD8-B811-0086762DA2AB}" srcOrd="1" destOrd="0" parTransId="{40629E03-C971-4EF7-9A20-4B0441379BB8}" sibTransId="{EEE587F3-6DDF-4F90-9ACE-447050D1CDA0}"/>
    <dgm:cxn modelId="{BBDDBEF7-5462-4139-B6E5-C4159D9D49C9}" type="presOf" srcId="{4D13BD56-1923-4257-AD41-65965A7BB194}" destId="{D03016C2-33EC-43F9-BCE4-33C4FC9AE065}" srcOrd="0" destOrd="0" presId="urn:microsoft.com/office/officeart/2008/layout/LinedList"/>
    <dgm:cxn modelId="{9A7B77AD-BDFD-40C4-B76D-1E97F8D9760E}" type="presParOf" srcId="{6DBF1AE7-CEF3-43A5-9C76-CC4BBD690E1F}" destId="{598EB91F-B2BC-4B18-A8B0-BF4CA54FB991}" srcOrd="0" destOrd="0" presId="urn:microsoft.com/office/officeart/2008/layout/LinedList"/>
    <dgm:cxn modelId="{A394FA82-936C-44FD-8466-1B28CED4F84F}" type="presParOf" srcId="{6DBF1AE7-CEF3-43A5-9C76-CC4BBD690E1F}" destId="{89F1089E-4F37-4C0A-AD3B-9AB8250868B9}" srcOrd="1" destOrd="0" presId="urn:microsoft.com/office/officeart/2008/layout/LinedList"/>
    <dgm:cxn modelId="{47E58815-9B5E-4CCF-9E9D-9F13C43A70B7}" type="presParOf" srcId="{89F1089E-4F37-4C0A-AD3B-9AB8250868B9}" destId="{22D60B5C-D9A5-4887-A712-3EDF49561CC6}" srcOrd="0" destOrd="0" presId="urn:microsoft.com/office/officeart/2008/layout/LinedList"/>
    <dgm:cxn modelId="{57C9CB47-01CD-4481-BE64-3F504FB960D2}" type="presParOf" srcId="{89F1089E-4F37-4C0A-AD3B-9AB8250868B9}" destId="{E0196AA2-5DA8-407F-9391-59355B45E9C6}" srcOrd="1" destOrd="0" presId="urn:microsoft.com/office/officeart/2008/layout/LinedList"/>
    <dgm:cxn modelId="{C111A864-B3B3-4448-97CD-81BBBAD16798}" type="presParOf" srcId="{6DBF1AE7-CEF3-43A5-9C76-CC4BBD690E1F}" destId="{340365D7-CE80-43CD-9A99-99F5FDF47A63}" srcOrd="2" destOrd="0" presId="urn:microsoft.com/office/officeart/2008/layout/LinedList"/>
    <dgm:cxn modelId="{46CCB067-B3DA-4405-AB16-18ECFD5F4E3A}" type="presParOf" srcId="{6DBF1AE7-CEF3-43A5-9C76-CC4BBD690E1F}" destId="{2F9C79B4-F9A9-4D5F-AB50-8347CB7D40C4}" srcOrd="3" destOrd="0" presId="urn:microsoft.com/office/officeart/2008/layout/LinedList"/>
    <dgm:cxn modelId="{E0D1AF16-D846-473A-90F3-6C5D06D6C728}" type="presParOf" srcId="{2F9C79B4-F9A9-4D5F-AB50-8347CB7D40C4}" destId="{195F0B52-196E-4297-9DAF-797BD8F8E75F}" srcOrd="0" destOrd="0" presId="urn:microsoft.com/office/officeart/2008/layout/LinedList"/>
    <dgm:cxn modelId="{C7AE352A-A06E-473E-9F10-16769CCF3E52}" type="presParOf" srcId="{2F9C79B4-F9A9-4D5F-AB50-8347CB7D40C4}" destId="{7CE38CA1-0D28-4AAE-987C-2FA74A1645B8}" srcOrd="1" destOrd="0" presId="urn:microsoft.com/office/officeart/2008/layout/LinedList"/>
    <dgm:cxn modelId="{BB177B9F-3C97-4D6A-B34E-5140F83BEB7B}" type="presParOf" srcId="{6DBF1AE7-CEF3-43A5-9C76-CC4BBD690E1F}" destId="{AC581E50-77F6-471A-B41F-DC5DBBEAC232}" srcOrd="4" destOrd="0" presId="urn:microsoft.com/office/officeart/2008/layout/LinedList"/>
    <dgm:cxn modelId="{C111FC60-C279-4FB3-AD14-1E79DF88CF35}" type="presParOf" srcId="{6DBF1AE7-CEF3-43A5-9C76-CC4BBD690E1F}" destId="{68C5F610-C00B-4036-BC7A-B3B72A57DDC6}" srcOrd="5" destOrd="0" presId="urn:microsoft.com/office/officeart/2008/layout/LinedList"/>
    <dgm:cxn modelId="{5B533186-E6AF-487C-A5C1-CAF8A31418E1}" type="presParOf" srcId="{68C5F610-C00B-4036-BC7A-B3B72A57DDC6}" destId="{4F81D566-CAC1-4271-841E-4C37B3AF6B58}" srcOrd="0" destOrd="0" presId="urn:microsoft.com/office/officeart/2008/layout/LinedList"/>
    <dgm:cxn modelId="{EED29873-8249-4E47-846C-D2C42E7D7C25}" type="presParOf" srcId="{68C5F610-C00B-4036-BC7A-B3B72A57DDC6}" destId="{76C1D8FB-4947-42E7-B2AE-219A313B8DA5}" srcOrd="1" destOrd="0" presId="urn:microsoft.com/office/officeart/2008/layout/LinedList"/>
    <dgm:cxn modelId="{265E0B02-EA01-4ABF-B5E4-B2D351A10F47}" type="presParOf" srcId="{6DBF1AE7-CEF3-43A5-9C76-CC4BBD690E1F}" destId="{849F3E21-9E69-4EEF-9B71-6A6683C1EF19}" srcOrd="6" destOrd="0" presId="urn:microsoft.com/office/officeart/2008/layout/LinedList"/>
    <dgm:cxn modelId="{A23EF85A-2909-4607-8201-B737E0E59204}" type="presParOf" srcId="{6DBF1AE7-CEF3-43A5-9C76-CC4BBD690E1F}" destId="{24082968-3260-4EBA-BBB5-714EA18A9561}" srcOrd="7" destOrd="0" presId="urn:microsoft.com/office/officeart/2008/layout/LinedList"/>
    <dgm:cxn modelId="{B0A326AC-3702-4098-85F8-5A7066E3F9E8}" type="presParOf" srcId="{24082968-3260-4EBA-BBB5-714EA18A9561}" destId="{21257031-759C-43EB-9E17-E52CD5805AF4}" srcOrd="0" destOrd="0" presId="urn:microsoft.com/office/officeart/2008/layout/LinedList"/>
    <dgm:cxn modelId="{C44F9EC4-8550-40CE-9297-C582AEAE6D54}" type="presParOf" srcId="{24082968-3260-4EBA-BBB5-714EA18A9561}" destId="{313CD513-A0A6-4E28-8CB8-3686481486B1}" srcOrd="1" destOrd="0" presId="urn:microsoft.com/office/officeart/2008/layout/LinedList"/>
    <dgm:cxn modelId="{E8FA92A0-C452-4D04-8C04-CC6C5240A170}" type="presParOf" srcId="{6DBF1AE7-CEF3-43A5-9C76-CC4BBD690E1F}" destId="{075BF618-7DB8-4101-8E22-10377D897AD4}" srcOrd="8" destOrd="0" presId="urn:microsoft.com/office/officeart/2008/layout/LinedList"/>
    <dgm:cxn modelId="{89BE08A1-12B5-4B8D-8920-92696BED097B}" type="presParOf" srcId="{6DBF1AE7-CEF3-43A5-9C76-CC4BBD690E1F}" destId="{030E830A-03C5-4976-AFFE-CFBBE1DA47AB}" srcOrd="9" destOrd="0" presId="urn:microsoft.com/office/officeart/2008/layout/LinedList"/>
    <dgm:cxn modelId="{61068FF7-B10A-4EAC-B5A1-146DC8A9CC4A}" type="presParOf" srcId="{030E830A-03C5-4976-AFFE-CFBBE1DA47AB}" destId="{D03016C2-33EC-43F9-BCE4-33C4FC9AE065}" srcOrd="0" destOrd="0" presId="urn:microsoft.com/office/officeart/2008/layout/LinedList"/>
    <dgm:cxn modelId="{684C7085-7C16-4486-A9A5-A1E5C641DEFA}" type="presParOf" srcId="{030E830A-03C5-4976-AFFE-CFBBE1DA47AB}" destId="{36C9ED77-32B5-4829-80F3-89CED2780750}" srcOrd="1" destOrd="0" presId="urn:microsoft.com/office/officeart/2008/layout/LinedList"/>
    <dgm:cxn modelId="{660EF0A6-7B37-4448-AA4C-6F15C2F88506}" type="presParOf" srcId="{6DBF1AE7-CEF3-43A5-9C76-CC4BBD690E1F}" destId="{9A4F7D1B-6C85-438E-9BE8-191BB4F78C77}" srcOrd="10" destOrd="0" presId="urn:microsoft.com/office/officeart/2008/layout/LinedList"/>
    <dgm:cxn modelId="{86A8C066-A6AF-4CDC-9F8D-7F97C5216E2F}" type="presParOf" srcId="{6DBF1AE7-CEF3-43A5-9C76-CC4BBD690E1F}" destId="{2B51FA91-8AA4-4374-A5F1-DB5FC4241BAE}" srcOrd="11" destOrd="0" presId="urn:microsoft.com/office/officeart/2008/layout/LinedList"/>
    <dgm:cxn modelId="{E09CCE49-CA34-42C4-BD3D-05C4EC1D6384}" type="presParOf" srcId="{2B51FA91-8AA4-4374-A5F1-DB5FC4241BAE}" destId="{22623FA3-15CB-420F-A5A6-51A8D50DBEE5}" srcOrd="0" destOrd="0" presId="urn:microsoft.com/office/officeart/2008/layout/LinedList"/>
    <dgm:cxn modelId="{8A97635F-3834-4932-8ABA-BBDF8F827555}" type="presParOf" srcId="{2B51FA91-8AA4-4374-A5F1-DB5FC4241BAE}" destId="{31923282-DD41-468F-AECF-3865776933CF}" srcOrd="1" destOrd="0" presId="urn:microsoft.com/office/officeart/2008/layout/LinedList"/>
    <dgm:cxn modelId="{BA6A166F-7A0A-413B-B6BE-6474C249659C}" type="presParOf" srcId="{6DBF1AE7-CEF3-43A5-9C76-CC4BBD690E1F}" destId="{7863C68B-0855-467A-8A51-58E305BEE1D4}" srcOrd="12" destOrd="0" presId="urn:microsoft.com/office/officeart/2008/layout/LinedList"/>
    <dgm:cxn modelId="{CBA05B32-1C45-46DF-9B50-78947B4DE862}" type="presParOf" srcId="{6DBF1AE7-CEF3-43A5-9C76-CC4BBD690E1F}" destId="{610F22CC-91BE-4EC8-AEE2-924E0FFF62AD}" srcOrd="13" destOrd="0" presId="urn:microsoft.com/office/officeart/2008/layout/LinedList"/>
    <dgm:cxn modelId="{4D2441FC-E4AE-425A-8063-982955625F42}" type="presParOf" srcId="{610F22CC-91BE-4EC8-AEE2-924E0FFF62AD}" destId="{3D1CBCB8-31D3-4F73-8170-FFA101CCEBCA}" srcOrd="0" destOrd="0" presId="urn:microsoft.com/office/officeart/2008/layout/LinedList"/>
    <dgm:cxn modelId="{EA50D922-9F79-4D04-9F53-74FBAE1BF8BE}" type="presParOf" srcId="{610F22CC-91BE-4EC8-AEE2-924E0FFF62AD}" destId="{98B7EB4B-175E-4CED-82A5-B68465723E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8EB91F-B2BC-4B18-A8B0-BF4CA54FB991}">
      <dsp:nvSpPr>
        <dsp:cNvPr id="0" name=""/>
        <dsp:cNvSpPr/>
      </dsp:nvSpPr>
      <dsp:spPr>
        <a:xfrm>
          <a:off x="0" y="546"/>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D60B5C-D9A5-4887-A712-3EDF49561CC6}">
      <dsp:nvSpPr>
        <dsp:cNvPr id="0" name=""/>
        <dsp:cNvSpPr/>
      </dsp:nvSpPr>
      <dsp:spPr>
        <a:xfrm>
          <a:off x="0" y="546"/>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1- أنواع أرضية حافرة             </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Burrowing forms</a:t>
          </a:r>
          <a:endParaRPr lang="ar-SA" sz="1400" b="0" kern="1200" dirty="0">
            <a:solidFill>
              <a:schemeClr val="tx1"/>
            </a:solidFill>
            <a:latin typeface="Segoe UI Semibold" panose="020B0702040204020203" pitchFamily="34" charset="0"/>
            <a:cs typeface="Segoe UI Semibold" panose="020B0702040204020203" pitchFamily="34" charset="0"/>
          </a:endParaRPr>
        </a:p>
      </dsp:txBody>
      <dsp:txXfrm>
        <a:off x="0" y="546"/>
        <a:ext cx="6156039" cy="639132"/>
      </dsp:txXfrm>
    </dsp:sp>
    <dsp:sp modelId="{340365D7-CE80-43CD-9A99-99F5FDF47A63}">
      <dsp:nvSpPr>
        <dsp:cNvPr id="0" name=""/>
        <dsp:cNvSpPr/>
      </dsp:nvSpPr>
      <dsp:spPr>
        <a:xfrm>
          <a:off x="0" y="639678"/>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5F0B52-196E-4297-9DAF-797BD8F8E75F}">
      <dsp:nvSpPr>
        <dsp:cNvPr id="0" name=""/>
        <dsp:cNvSpPr/>
      </dsp:nvSpPr>
      <dsp:spPr>
        <a:xfrm>
          <a:off x="0" y="639678"/>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2- أنواع مائية غير اختيارية لدرجة الحرارة  </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Aquatic forms not selecting temp.</a:t>
          </a:r>
          <a:endParaRPr lang="ar-SA" sz="1400" b="0" kern="1200" dirty="0">
            <a:solidFill>
              <a:schemeClr val="tx1"/>
            </a:solidFill>
            <a:latin typeface="Segoe UI Semibold" panose="020B0702040204020203" pitchFamily="34" charset="0"/>
            <a:cs typeface="Segoe UI Semibold" panose="020B0702040204020203" pitchFamily="34" charset="0"/>
          </a:endParaRPr>
        </a:p>
        <a:p>
          <a:pPr marL="0" lvl="0" indent="0" algn="r" defTabSz="622300" rtl="1">
            <a:lnSpc>
              <a:spcPct val="150000"/>
            </a:lnSpc>
            <a:spcBef>
              <a:spcPct val="0"/>
            </a:spcBef>
            <a:spcAft>
              <a:spcPct val="35000"/>
            </a:spcAft>
            <a:buNone/>
          </a:pPr>
          <a:endParaRPr lang="en-US" sz="1400" b="0" kern="1200" dirty="0">
            <a:solidFill>
              <a:schemeClr val="tx1"/>
            </a:solidFill>
            <a:latin typeface="Segoe UI Semibold" panose="020B0702040204020203" pitchFamily="34" charset="0"/>
            <a:cs typeface="Segoe UI Semibold" panose="020B0702040204020203" pitchFamily="34" charset="0"/>
          </a:endParaRPr>
        </a:p>
      </dsp:txBody>
      <dsp:txXfrm>
        <a:off x="0" y="639678"/>
        <a:ext cx="6156039" cy="639132"/>
      </dsp:txXfrm>
    </dsp:sp>
    <dsp:sp modelId="{AC581E50-77F6-471A-B41F-DC5DBBEAC232}">
      <dsp:nvSpPr>
        <dsp:cNvPr id="0" name=""/>
        <dsp:cNvSpPr/>
      </dsp:nvSpPr>
      <dsp:spPr>
        <a:xfrm>
          <a:off x="0" y="1278810"/>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81D566-CAC1-4271-841E-4C37B3AF6B58}">
      <dsp:nvSpPr>
        <dsp:cNvPr id="0" name=""/>
        <dsp:cNvSpPr/>
      </dsp:nvSpPr>
      <dsp:spPr>
        <a:xfrm>
          <a:off x="0" y="1278810"/>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3- أنواع مائية اختيارية لدرجة الحرارة   </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Aquatic forms selecting temp.</a:t>
          </a:r>
        </a:p>
      </dsp:txBody>
      <dsp:txXfrm>
        <a:off x="0" y="1278810"/>
        <a:ext cx="6156039" cy="639132"/>
      </dsp:txXfrm>
    </dsp:sp>
    <dsp:sp modelId="{849F3E21-9E69-4EEF-9B71-6A6683C1EF19}">
      <dsp:nvSpPr>
        <dsp:cNvPr id="0" name=""/>
        <dsp:cNvSpPr/>
      </dsp:nvSpPr>
      <dsp:spPr>
        <a:xfrm>
          <a:off x="0" y="1917943"/>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257031-759C-43EB-9E17-E52CD5805AF4}">
      <dsp:nvSpPr>
        <dsp:cNvPr id="0" name=""/>
        <dsp:cNvSpPr/>
      </dsp:nvSpPr>
      <dsp:spPr>
        <a:xfrm>
          <a:off x="0" y="1917943"/>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4- أنواع مائية متشمسة</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shore</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Aquatic forms which bask on surface or on</a:t>
          </a:r>
        </a:p>
      </dsp:txBody>
      <dsp:txXfrm>
        <a:off x="0" y="1917943"/>
        <a:ext cx="6156039" cy="639132"/>
      </dsp:txXfrm>
    </dsp:sp>
    <dsp:sp modelId="{075BF618-7DB8-4101-8E22-10377D897AD4}">
      <dsp:nvSpPr>
        <dsp:cNvPr id="0" name=""/>
        <dsp:cNvSpPr/>
      </dsp:nvSpPr>
      <dsp:spPr>
        <a:xfrm>
          <a:off x="0" y="2557075"/>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3016C2-33EC-43F9-BCE4-33C4FC9AE065}">
      <dsp:nvSpPr>
        <dsp:cNvPr id="0" name=""/>
        <dsp:cNvSpPr/>
      </dsp:nvSpPr>
      <dsp:spPr>
        <a:xfrm>
          <a:off x="0" y="2557075"/>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5- أنواع ليلية تستمد حرارتها من مادة صلبة</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Nocturnal </a:t>
          </a:r>
          <a:r>
            <a:rPr lang="en-US" sz="1400" b="0" kern="1200" dirty="0" err="1">
              <a:solidFill>
                <a:schemeClr val="tx1"/>
              </a:solidFill>
              <a:latin typeface="Segoe UI Semibold" panose="020B0702040204020203" pitchFamily="34" charset="0"/>
              <a:cs typeface="Segoe UI Semibold" panose="020B0702040204020203" pitchFamily="34" charset="0"/>
            </a:rPr>
            <a:t>Thigmothermic</a:t>
          </a:r>
          <a:r>
            <a:rPr lang="en-US" sz="1400" b="0" kern="1200" dirty="0">
              <a:solidFill>
                <a:schemeClr val="tx1"/>
              </a:solidFill>
              <a:latin typeface="Segoe UI Semibold" panose="020B0702040204020203" pitchFamily="34" charset="0"/>
              <a:cs typeface="Segoe UI Semibold" panose="020B0702040204020203" pitchFamily="34" charset="0"/>
            </a:rPr>
            <a:t> forms</a:t>
          </a:r>
        </a:p>
      </dsp:txBody>
      <dsp:txXfrm>
        <a:off x="0" y="2557075"/>
        <a:ext cx="6156039" cy="639132"/>
      </dsp:txXfrm>
    </dsp:sp>
    <dsp:sp modelId="{9A4F7D1B-6C85-438E-9BE8-191BB4F78C77}">
      <dsp:nvSpPr>
        <dsp:cNvPr id="0" name=""/>
        <dsp:cNvSpPr/>
      </dsp:nvSpPr>
      <dsp:spPr>
        <a:xfrm>
          <a:off x="0" y="3196208"/>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623FA3-15CB-420F-A5A6-51A8D50DBEE5}">
      <dsp:nvSpPr>
        <dsp:cNvPr id="0" name=""/>
        <dsp:cNvSpPr/>
      </dsp:nvSpPr>
      <dsp:spPr>
        <a:xfrm>
          <a:off x="0" y="3196208"/>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6- أنواع نهارية غير متشمسة </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Diurnal non-</a:t>
          </a:r>
          <a:r>
            <a:rPr lang="en-US" sz="1400" b="0" kern="1200" dirty="0" err="1">
              <a:solidFill>
                <a:schemeClr val="tx1"/>
              </a:solidFill>
              <a:latin typeface="Segoe UI Semibold" panose="020B0702040204020203" pitchFamily="34" charset="0"/>
              <a:cs typeface="Segoe UI Semibold" panose="020B0702040204020203" pitchFamily="34" charset="0"/>
            </a:rPr>
            <a:t>baskers</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endParaRPr lang="en-US" sz="1400" b="0" kern="1200" dirty="0">
            <a:solidFill>
              <a:schemeClr val="tx1"/>
            </a:solidFill>
            <a:latin typeface="Segoe UI Semibold" panose="020B0702040204020203" pitchFamily="34" charset="0"/>
            <a:cs typeface="Segoe UI Semibold" panose="020B0702040204020203" pitchFamily="34" charset="0"/>
          </a:endParaRPr>
        </a:p>
      </dsp:txBody>
      <dsp:txXfrm>
        <a:off x="0" y="3196208"/>
        <a:ext cx="6156039" cy="639132"/>
      </dsp:txXfrm>
    </dsp:sp>
    <dsp:sp modelId="{7863C68B-0855-467A-8A51-58E305BEE1D4}">
      <dsp:nvSpPr>
        <dsp:cNvPr id="0" name=""/>
        <dsp:cNvSpPr/>
      </dsp:nvSpPr>
      <dsp:spPr>
        <a:xfrm>
          <a:off x="0" y="3835340"/>
          <a:ext cx="615603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1CBCB8-31D3-4F73-8170-FFA101CCEBCA}">
      <dsp:nvSpPr>
        <dsp:cNvPr id="0" name=""/>
        <dsp:cNvSpPr/>
      </dsp:nvSpPr>
      <dsp:spPr>
        <a:xfrm>
          <a:off x="0" y="3835340"/>
          <a:ext cx="6156039" cy="639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150000"/>
            </a:lnSpc>
            <a:spcBef>
              <a:spcPct val="0"/>
            </a:spcBef>
            <a:spcAft>
              <a:spcPct val="35000"/>
            </a:spcAft>
            <a:buNone/>
          </a:pPr>
          <a:r>
            <a:rPr lang="ar-SA" sz="1400" b="0" kern="1200" dirty="0">
              <a:solidFill>
                <a:schemeClr val="tx1"/>
              </a:solidFill>
              <a:latin typeface="Segoe UI Semibold" panose="020B0702040204020203" pitchFamily="34" charset="0"/>
              <a:cs typeface="Segoe UI Semibold" panose="020B0702040204020203" pitchFamily="34" charset="0"/>
            </a:rPr>
            <a:t>7- أنواع نهارية  متشمسة    </a:t>
          </a:r>
          <a:r>
            <a:rPr lang="en-US" sz="1400" b="0" kern="1200" dirty="0">
              <a:solidFill>
                <a:schemeClr val="tx1"/>
              </a:solidFill>
              <a:latin typeface="Segoe UI Semibold" panose="020B0702040204020203" pitchFamily="34" charset="0"/>
              <a:cs typeface="Segoe UI Semibold" panose="020B0702040204020203" pitchFamily="34" charset="0"/>
            </a:rPr>
            <a:t>           </a:t>
          </a:r>
          <a:r>
            <a:rPr lang="ar-SA"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a:solidFill>
                <a:schemeClr val="tx1"/>
              </a:solidFill>
              <a:latin typeface="Segoe UI Semibold" panose="020B0702040204020203" pitchFamily="34" charset="0"/>
              <a:cs typeface="Segoe UI Semibold" panose="020B0702040204020203" pitchFamily="34" charset="0"/>
            </a:rPr>
            <a:t>True </a:t>
          </a:r>
          <a:r>
            <a:rPr lang="en-US" sz="1400" b="0" kern="1200" dirty="0" err="1">
              <a:solidFill>
                <a:schemeClr val="tx1"/>
              </a:solidFill>
              <a:latin typeface="Segoe UI Semibold" panose="020B0702040204020203" pitchFamily="34" charset="0"/>
              <a:cs typeface="Segoe UI Semibold" panose="020B0702040204020203" pitchFamily="34" charset="0"/>
            </a:rPr>
            <a:t>heliothermic</a:t>
          </a:r>
          <a:r>
            <a:rPr lang="en-US" sz="1400" b="0" kern="1200" dirty="0">
              <a:solidFill>
                <a:schemeClr val="tx1"/>
              </a:solidFill>
              <a:latin typeface="Segoe UI Semibold" panose="020B0702040204020203" pitchFamily="34" charset="0"/>
              <a:cs typeface="Segoe UI Semibold" panose="020B0702040204020203" pitchFamily="34" charset="0"/>
            </a:rPr>
            <a:t> </a:t>
          </a:r>
          <a:r>
            <a:rPr lang="en-US" sz="1400" b="0" kern="1200" dirty="0" err="1">
              <a:solidFill>
                <a:schemeClr val="tx1"/>
              </a:solidFill>
              <a:latin typeface="Segoe UI Semibold" panose="020B0702040204020203" pitchFamily="34" charset="0"/>
              <a:cs typeface="Segoe UI Semibold" panose="020B0702040204020203" pitchFamily="34" charset="0"/>
            </a:rPr>
            <a:t>baskers</a:t>
          </a:r>
          <a:endParaRPr lang="ar-SA" sz="1400" b="0" kern="1200" dirty="0">
            <a:solidFill>
              <a:schemeClr val="tx1"/>
            </a:solidFill>
            <a:latin typeface="Segoe UI Semibold" panose="020B0702040204020203" pitchFamily="34" charset="0"/>
            <a:cs typeface="Segoe UI Semibold" panose="020B0702040204020203" pitchFamily="34" charset="0"/>
          </a:endParaRPr>
        </a:p>
      </dsp:txBody>
      <dsp:txXfrm>
        <a:off x="0" y="3835340"/>
        <a:ext cx="6156039" cy="63913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0.65752</cdr:x>
      <cdr:y>0.63864</cdr:y>
    </cdr:from>
    <cdr:to>
      <cdr:x>0.68939</cdr:x>
      <cdr:y>0.66892</cdr:y>
    </cdr:to>
    <cdr:sp macro="" textlink="">
      <cdr:nvSpPr>
        <cdr:cNvPr id="2" name="Oval 1"/>
        <cdr:cNvSpPr/>
      </cdr:nvSpPr>
      <cdr:spPr>
        <a:xfrm xmlns:a="http://schemas.openxmlformats.org/drawingml/2006/main">
          <a:off x="3042618" y="2021768"/>
          <a:ext cx="147484" cy="95865"/>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0.66265</cdr:x>
      <cdr:y>0.54393</cdr:y>
    </cdr:from>
    <cdr:to>
      <cdr:x>0.74382</cdr:x>
      <cdr:y>0.63143</cdr:y>
    </cdr:to>
    <cdr:sp macro="" textlink="">
      <cdr:nvSpPr>
        <cdr:cNvPr id="3" name="TextBox 3"/>
        <cdr:cNvSpPr txBox="1"/>
      </cdr:nvSpPr>
      <cdr:spPr>
        <a:xfrm xmlns:a="http://schemas.openxmlformats.org/drawingml/2006/main">
          <a:off x="3066379" y="1721958"/>
          <a:ext cx="37558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dirty="0">
              <a:solidFill>
                <a:schemeClr val="accent1"/>
              </a:solidFill>
            </a:rPr>
            <a:t>ꭕ</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6B132D8-511A-4160-BB37-D8536EC654AE}" type="datetimeFigureOut">
              <a:rPr lang="en-US" smtClean="0"/>
              <a:t>9/5/2020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42D092C-0B0F-4AF0-A48D-35E78ED6A809}" type="slidenum">
              <a:rPr lang="en-US" smtClean="0"/>
              <a:t>‹#›</a:t>
            </a:fld>
            <a:endParaRPr lang="en-US"/>
          </a:p>
        </p:txBody>
      </p:sp>
    </p:spTree>
    <p:extLst>
      <p:ext uri="{BB962C8B-B14F-4D97-AF65-F5344CB8AC3E}">
        <p14:creationId xmlns:p14="http://schemas.microsoft.com/office/powerpoint/2010/main" val="932343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40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194175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290388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968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9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7A979-1E80-48FF-8FF3-09D27E50C6F2}"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406439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7A979-1E80-48FF-8FF3-09D27E50C6F2}" type="datetimeFigureOut">
              <a:rPr lang="en-US" smtClean="0"/>
              <a:t>9/5/2020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360953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7A979-1E80-48FF-8FF3-09D27E50C6F2}" type="datetimeFigureOut">
              <a:rPr lang="en-US" smtClean="0"/>
              <a:t>9/5/2020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49448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37A979-1E80-48FF-8FF3-09D27E50C6F2}" type="datetimeFigureOut">
              <a:rPr lang="en-US" smtClean="0"/>
              <a:t>9/5/2020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338616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37A979-1E80-48FF-8FF3-09D27E50C6F2}" type="datetimeFigureOut">
              <a:rPr lang="en-US" smtClean="0"/>
              <a:t>9/5/2020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97164B-3CA5-4917-9276-81BA2D334B65}" type="slidenum">
              <a:rPr lang="en-US" smtClean="0"/>
              <a:t>‹#›</a:t>
            </a:fld>
            <a:endParaRPr lang="en-US"/>
          </a:p>
        </p:txBody>
      </p:sp>
    </p:spTree>
    <p:extLst>
      <p:ext uri="{BB962C8B-B14F-4D97-AF65-F5344CB8AC3E}">
        <p14:creationId xmlns:p14="http://schemas.microsoft.com/office/powerpoint/2010/main" val="424595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37A979-1E80-48FF-8FF3-09D27E50C6F2}"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166940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537A979-1E80-48FF-8FF3-09D27E50C6F2}" type="datetimeFigureOut">
              <a:rPr lang="en-US" smtClean="0"/>
              <a:t>9/5/2020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97164B-3CA5-4917-9276-81BA2D334B6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MSIPCMContentMarking" descr="{&quot;HashCode&quot;:1438093832,&quot;Placement&quot;:&quot;Header&quot;,&quot;Top&quot;:0.0,&quot;Left&quot;:0.0,&quot;SlideWidth&quot;:960,&quot;SlideHeight&quot;:540}"/>
          <p:cNvSpPr txBox="1"/>
          <p:nvPr userDrawn="1"/>
        </p:nvSpPr>
        <p:spPr>
          <a:xfrm>
            <a:off x="0" y="0"/>
            <a:ext cx="2441490" cy="234315"/>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A7A8AA"/>
                </a:solidFill>
                <a:latin typeface="SABIC Typeface Headline Light" panose="020B0303060202020204" pitchFamily="34" charset="0"/>
              </a:rPr>
              <a:t>Classification: General Business Use </a:t>
            </a:r>
          </a:p>
        </p:txBody>
      </p:sp>
    </p:spTree>
    <p:extLst>
      <p:ext uri="{BB962C8B-B14F-4D97-AF65-F5344CB8AC3E}">
        <p14:creationId xmlns:p14="http://schemas.microsoft.com/office/powerpoint/2010/main" val="35235926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2.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410690" y="-623455"/>
            <a:ext cx="10099965" cy="1659659"/>
          </a:xfrm>
        </p:spPr>
        <p:txBody>
          <a:bodyPr>
            <a:noAutofit/>
          </a:bodyPr>
          <a:lstStyle/>
          <a:p>
            <a:pPr algn="ctr" rtl="1">
              <a:lnSpc>
                <a:spcPct val="150000"/>
              </a:lnSpc>
            </a:pPr>
            <a:r>
              <a:rPr lang="ar-SA" sz="4800" b="1" dirty="0">
                <a:solidFill>
                  <a:schemeClr val="tx1"/>
                </a:solidFill>
                <a:latin typeface="Segoe UI Semibold" panose="020B0702040204020203" pitchFamily="34" charset="0"/>
                <a:cs typeface="Segoe UI Semibold" panose="020B0702040204020203" pitchFamily="34" charset="0"/>
              </a:rPr>
              <a:t>الاتزان الداخلي (التأقلم) في الزواحف</a:t>
            </a:r>
            <a:endParaRPr lang="en-US" sz="4800" b="1" dirty="0">
              <a:solidFill>
                <a:schemeClr val="tx1"/>
              </a:solidFill>
              <a:latin typeface="Segoe UI Semibold" panose="020B0702040204020203" pitchFamily="34" charset="0"/>
              <a:cs typeface="Segoe UI Semibold" panose="020B0702040204020203" pitchFamily="34" charset="0"/>
            </a:endParaRPr>
          </a:p>
        </p:txBody>
      </p:sp>
      <p:pic>
        <p:nvPicPr>
          <p:cNvPr id="19" name="Picture Placeholder 18"/>
          <p:cNvPicPr>
            <a:picLocks noGrp="1" noChangeAspect="1"/>
          </p:cNvPicPr>
          <p:nvPr>
            <p:ph type="pic" idx="1"/>
          </p:nvPr>
        </p:nvPicPr>
        <p:blipFill>
          <a:blip r:embed="rId2">
            <a:extLst>
              <a:ext uri="{28A0092B-C50C-407E-A947-70E740481C1C}">
                <a14:useLocalDpi xmlns:a14="http://schemas.microsoft.com/office/drawing/2010/main" val="0"/>
              </a:ext>
            </a:extLst>
          </a:blip>
          <a:srcRect t="5346" b="5346"/>
          <a:stretch>
            <a:fillRect/>
          </a:stretch>
        </p:blipFill>
        <p:spPr>
          <a:xfrm>
            <a:off x="243839" y="2779221"/>
            <a:ext cx="4141005" cy="30259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 Placeholder 17"/>
          <p:cNvSpPr>
            <a:spLocks noGrp="1"/>
          </p:cNvSpPr>
          <p:nvPr>
            <p:ph type="body" sz="half" idx="2"/>
          </p:nvPr>
        </p:nvSpPr>
        <p:spPr>
          <a:xfrm>
            <a:off x="5043055" y="5247985"/>
            <a:ext cx="6315507" cy="1277505"/>
          </a:xfrm>
        </p:spPr>
        <p:txBody>
          <a:bodyPr>
            <a:noAutofit/>
          </a:bodyPr>
          <a:lstStyle/>
          <a:p>
            <a:pPr algn="ctr"/>
            <a:r>
              <a:rPr lang="ar-SA" sz="2800" b="1" dirty="0">
                <a:latin typeface="Segoe UI Semibold" panose="020B0702040204020203" pitchFamily="34" charset="0"/>
                <a:cs typeface="Segoe UI Semibold" panose="020B0702040204020203" pitchFamily="34" charset="0"/>
              </a:rPr>
              <a:t>مقرر: علم البرمائيات والزواحف (327 حين)</a:t>
            </a:r>
            <a:endParaRPr lang="en-US" sz="2800" b="1" dirty="0">
              <a:latin typeface="Segoe UI Semibold" panose="020B0702040204020203" pitchFamily="34" charset="0"/>
              <a:cs typeface="Segoe UI Semibold" panose="020B0702040204020203" pitchFamily="34" charset="0"/>
            </a:endParaRPr>
          </a:p>
          <a:p>
            <a:pPr algn="ctr"/>
            <a:r>
              <a:rPr lang="ar-SA" sz="2800" b="1" dirty="0">
                <a:latin typeface="Segoe UI Semibold" panose="020B0702040204020203" pitchFamily="34" charset="0"/>
                <a:cs typeface="Segoe UI Semibold" panose="020B0702040204020203" pitchFamily="34" charset="0"/>
              </a:rPr>
              <a:t>استاذ المقرر : </a:t>
            </a:r>
            <a:r>
              <a:rPr lang="ar-SA" sz="2800" b="1" dirty="0" err="1">
                <a:latin typeface="Segoe UI Semibold" panose="020B0702040204020203" pitchFamily="34" charset="0"/>
                <a:cs typeface="Segoe UI Semibold" panose="020B0702040204020203" pitchFamily="34" charset="0"/>
              </a:rPr>
              <a:t>أ.د</a:t>
            </a:r>
            <a:r>
              <a:rPr lang="ar-SA" sz="2800" b="1" dirty="0">
                <a:latin typeface="Segoe UI Semibold" panose="020B0702040204020203" pitchFamily="34" charset="0"/>
                <a:cs typeface="Segoe UI Semibold" panose="020B0702040204020203" pitchFamily="34" charset="0"/>
              </a:rPr>
              <a:t>. محمد بن خالد السعدون</a:t>
            </a:r>
            <a:endParaRPr lang="ar-SA" sz="2800" dirty="0">
              <a:latin typeface="Segoe UI Semibold" panose="020B0702040204020203" pitchFamily="34" charset="0"/>
              <a:cs typeface="Segoe UI Semibold" panose="020B0702040204020203" pitchFamily="34" charset="0"/>
            </a:endParaRPr>
          </a:p>
          <a:p>
            <a:pPr algn="ctr"/>
            <a:r>
              <a:rPr lang="ar-SA" sz="2200" dirty="0">
                <a:latin typeface="Segoe UI Semibold" panose="020B0702040204020203" pitchFamily="34" charset="0"/>
                <a:cs typeface="Segoe UI Semibold" panose="020B0702040204020203" pitchFamily="34" charset="0"/>
              </a:rPr>
              <a:t>كلية العلوم - قسم علم الحيوان</a:t>
            </a:r>
          </a:p>
          <a:p>
            <a:pPr algn="ctr"/>
            <a:endParaRPr lang="ar-SA" sz="1600" dirty="0">
              <a:latin typeface="Segoe UI Semibold" panose="020B0702040204020203" pitchFamily="34" charset="0"/>
              <a:cs typeface="Segoe UI Semibold" panose="020B0702040204020203" pitchFamily="34" charset="0"/>
            </a:endParaRPr>
          </a:p>
          <a:p>
            <a:pPr algn="ctr"/>
            <a:endParaRPr lang="en-US" sz="2000" dirty="0">
              <a:latin typeface="Segoe UI Semibold" panose="020B0702040204020203" pitchFamily="34" charset="0"/>
              <a:cs typeface="Segoe UI Semibold" panose="020B0702040204020203" pitchFamily="34" charset="0"/>
            </a:endParaRPr>
          </a:p>
        </p:txBody>
      </p:sp>
      <p:sp>
        <p:nvSpPr>
          <p:cNvPr id="15" name="Subtitle 14"/>
          <p:cNvSpPr>
            <a:spLocks noGrp="1"/>
          </p:cNvSpPr>
          <p:nvPr>
            <p:ph idx="4294967295"/>
          </p:nvPr>
        </p:nvSpPr>
        <p:spPr>
          <a:xfrm>
            <a:off x="3955473" y="1077624"/>
            <a:ext cx="6172200" cy="431800"/>
          </a:xfrm>
        </p:spPr>
        <p:txBody>
          <a:bodyPr>
            <a:noAutofit/>
          </a:bodyPr>
          <a:lstStyle/>
          <a:p>
            <a:pPr marL="0" indent="0" algn="ctr" rtl="1">
              <a:buNone/>
            </a:pPr>
            <a:r>
              <a:rPr lang="en-US" sz="2800" b="1" dirty="0">
                <a:solidFill>
                  <a:schemeClr val="accent1"/>
                </a:solidFill>
                <a:latin typeface="Segoe UI Semibold" panose="020B0702040204020203" pitchFamily="34" charset="0"/>
                <a:cs typeface="Segoe UI Semibold" panose="020B0702040204020203" pitchFamily="34" charset="0"/>
              </a:rPr>
              <a:t>Homeostasis In Reptiles</a:t>
            </a:r>
          </a:p>
          <a:p>
            <a:pPr marL="0" indent="0" algn="ctr" rtl="1">
              <a:buNone/>
            </a:pPr>
            <a:r>
              <a:rPr lang="en-US" sz="2800" dirty="0">
                <a:latin typeface="Segoe UI Semibold" panose="020B0702040204020203" pitchFamily="34" charset="0"/>
                <a:ea typeface="+mj-ea"/>
                <a:cs typeface="Segoe UI Semibold" panose="020B0702040204020203" pitchFamily="34" charset="0"/>
              </a:rPr>
              <a:t> </a:t>
            </a:r>
          </a:p>
        </p:txBody>
      </p:sp>
      <p:sp>
        <p:nvSpPr>
          <p:cNvPr id="8" name="Content Placeholder 2"/>
          <p:cNvSpPr txBox="1">
            <a:spLocks/>
          </p:cNvSpPr>
          <p:nvPr/>
        </p:nvSpPr>
        <p:spPr>
          <a:xfrm>
            <a:off x="6749939" y="2422083"/>
            <a:ext cx="5295214" cy="2607117"/>
          </a:xfrm>
          <a:prstGeom prst="rect">
            <a:avLst/>
          </a:prstGeom>
          <a:noFill/>
        </p:spPr>
        <p:txBody>
          <a:bodyPr vert="horz" lIns="457200" tIns="457200" rIns="0" bIns="45720" rtlCol="0" anchor="t">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rtl="1">
              <a:lnSpc>
                <a:spcPct val="100000"/>
              </a:lnSpc>
              <a:spcBef>
                <a:spcPts val="0"/>
              </a:spcBef>
              <a:spcAft>
                <a:spcPts val="0"/>
              </a:spcAft>
            </a:pPr>
            <a:r>
              <a:rPr lang="ar-SA" sz="1800" b="1" dirty="0">
                <a:solidFill>
                  <a:schemeClr val="accent1"/>
                </a:solidFill>
                <a:latin typeface="Segoe UI Semibold" panose="020B0702040204020203" pitchFamily="34" charset="0"/>
                <a:cs typeface="Segoe UI Semibold" panose="020B0702040204020203" pitchFamily="34" charset="0"/>
              </a:rPr>
              <a:t>المحتويات:</a:t>
            </a:r>
          </a:p>
          <a:p>
            <a:pPr algn="r" rtl="1">
              <a:lnSpc>
                <a:spcPct val="100000"/>
              </a:lnSpc>
              <a:spcBef>
                <a:spcPts val="0"/>
              </a:spcBef>
              <a:spcAft>
                <a:spcPts val="0"/>
              </a:spcAft>
            </a:pPr>
            <a:endParaRPr lang="ar-SA" sz="1600" b="1" dirty="0">
              <a:solidFill>
                <a:schemeClr val="accent1"/>
              </a:solidFill>
              <a:latin typeface="Segoe UI Semibold" panose="020B0702040204020203" pitchFamily="34" charset="0"/>
              <a:cs typeface="Segoe UI Semibold" panose="020B0702040204020203" pitchFamily="34" charset="0"/>
            </a:endParaRPr>
          </a:p>
          <a:p>
            <a:pPr algn="r" rtl="1">
              <a:lnSpc>
                <a:spcPct val="100000"/>
              </a:lnSpc>
              <a:spcBef>
                <a:spcPts val="0"/>
              </a:spcBef>
              <a:spcAft>
                <a:spcPts val="0"/>
              </a:spcAft>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درجة الحرارة في الزواحف</a:t>
            </a:r>
            <a:endParaRPr lang="en-US" sz="1600" dirty="0">
              <a:solidFill>
                <a:schemeClr val="tx1"/>
              </a:solidFill>
              <a:latin typeface="Segoe UI Semibold" panose="020B0702040204020203" pitchFamily="34" charset="0"/>
              <a:cs typeface="Segoe UI Semibold" panose="020B0702040204020203" pitchFamily="34" charset="0"/>
            </a:endParaRPr>
          </a:p>
          <a:p>
            <a:pPr algn="r" rtl="1">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 </a:t>
            </a:r>
            <a:r>
              <a:rPr lang="ar-SA" sz="1600" dirty="0">
                <a:solidFill>
                  <a:schemeClr val="tx1"/>
                </a:solidFill>
                <a:latin typeface="Segoe UI Semibold" panose="020B0702040204020203" pitchFamily="34" charset="0"/>
                <a:cs typeface="Segoe UI Semibold" panose="020B0702040204020203" pitchFamily="34" charset="0"/>
              </a:rPr>
              <a:t>التنظيم الحراري السلوكي</a:t>
            </a:r>
          </a:p>
          <a:p>
            <a:pPr algn="r" rtl="1">
              <a:lnSpc>
                <a:spcPct val="100000"/>
              </a:lnSpc>
              <a:spcBef>
                <a:spcPts val="0"/>
              </a:spcBef>
              <a:spcAft>
                <a:spcPts val="0"/>
              </a:spcAft>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 أهمية درجة الحرارة المفضلة للزواحف</a:t>
            </a:r>
          </a:p>
          <a:p>
            <a:pPr algn="r" rtl="1">
              <a:lnSpc>
                <a:spcPct val="100000"/>
              </a:lnSpc>
              <a:spcBef>
                <a:spcPts val="0"/>
              </a:spcBef>
              <a:spcAft>
                <a:spcPts val="0"/>
              </a:spcAft>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تبادل الغازات في الزواحف</a:t>
            </a:r>
            <a:endParaRPr lang="en-US" sz="1600" dirty="0">
              <a:solidFill>
                <a:schemeClr val="tx1"/>
              </a:solidFill>
              <a:latin typeface="Segoe UI Semibold" panose="020B0702040204020203" pitchFamily="34" charset="0"/>
              <a:cs typeface="Segoe UI Semibold" panose="020B0702040204020203" pitchFamily="34" charset="0"/>
            </a:endParaRPr>
          </a:p>
          <a:p>
            <a:pPr algn="r" rtl="1">
              <a:lnSpc>
                <a:spcPct val="100000"/>
              </a:lnSpc>
              <a:spcBef>
                <a:spcPts val="0"/>
              </a:spcBef>
              <a:spcAft>
                <a:spcPts val="0"/>
              </a:spcAft>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 التوازن المائي في الزواحف </a:t>
            </a:r>
            <a:endParaRPr lang="en-US" sz="1600" dirty="0">
              <a:solidFill>
                <a:schemeClr val="tx1"/>
              </a:solidFill>
              <a:latin typeface="Segoe UI Semibold" panose="020B0702040204020203" pitchFamily="34" charset="0"/>
              <a:cs typeface="Segoe UI Semibold" panose="020B0702040204020203" pitchFamily="34" charset="0"/>
            </a:endParaRPr>
          </a:p>
          <a:p>
            <a:pPr algn="r" rtl="1">
              <a:lnSpc>
                <a:spcPct val="100000"/>
              </a:lnSpc>
              <a:spcBef>
                <a:spcPts val="0"/>
              </a:spcBef>
              <a:spcAft>
                <a:spcPts val="0"/>
              </a:spcAft>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التنظيم </a:t>
            </a:r>
            <a:r>
              <a:rPr lang="ar-SA" sz="1600" dirty="0" err="1">
                <a:solidFill>
                  <a:schemeClr val="tx1"/>
                </a:solidFill>
                <a:latin typeface="Segoe UI Semibold" panose="020B0702040204020203" pitchFamily="34" charset="0"/>
                <a:cs typeface="Segoe UI Semibold" panose="020B0702040204020203" pitchFamily="34" charset="0"/>
              </a:rPr>
              <a:t>الأزموزي</a:t>
            </a:r>
            <a:r>
              <a:rPr lang="ar-SA" sz="1600" dirty="0">
                <a:solidFill>
                  <a:schemeClr val="tx1"/>
                </a:solidFill>
                <a:latin typeface="Segoe UI Semibold" panose="020B0702040204020203" pitchFamily="34" charset="0"/>
                <a:cs typeface="Segoe UI Semibold" panose="020B0702040204020203" pitchFamily="34" charset="0"/>
              </a:rPr>
              <a:t> في الزواحف </a:t>
            </a:r>
          </a:p>
          <a:p>
            <a:pPr algn="r" rtl="1">
              <a:lnSpc>
                <a:spcPct val="100000"/>
              </a:lnSpc>
              <a:spcBef>
                <a:spcPts val="0"/>
              </a:spcBef>
              <a:spcAft>
                <a:spcPts val="0"/>
              </a:spcAft>
              <a:buFont typeface="Wingdings" panose="05000000000000000000" pitchFamily="2" charset="2"/>
              <a:buChar char="q"/>
            </a:pPr>
            <a:endParaRPr lang="en-US" sz="1600" dirty="0">
              <a:solidFill>
                <a:schemeClr val="tx1"/>
              </a:solidFill>
              <a:latin typeface="Segoe UI Semibold" panose="020B0702040204020203" pitchFamily="34" charset="0"/>
              <a:cs typeface="Segoe UI Semibold" panose="020B0702040204020203" pitchFamily="34" charset="0"/>
            </a:endParaRPr>
          </a:p>
        </p:txBody>
      </p:sp>
      <p:sp>
        <p:nvSpPr>
          <p:cNvPr id="9" name="Content Placeholder 2"/>
          <p:cNvSpPr txBox="1">
            <a:spLocks/>
          </p:cNvSpPr>
          <p:nvPr/>
        </p:nvSpPr>
        <p:spPr>
          <a:xfrm>
            <a:off x="4130262" y="2289079"/>
            <a:ext cx="7169500" cy="2795539"/>
          </a:xfrm>
          <a:prstGeom prst="rect">
            <a:avLst/>
          </a:prstGeom>
          <a:noFill/>
        </p:spPr>
        <p:txBody>
          <a:bodyPr vert="horz" lIns="457200" tIns="457200" rIns="0" bIns="45720" rtlCol="0" anchor="t">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en-US" sz="1800" b="1" dirty="0">
                <a:solidFill>
                  <a:schemeClr val="accent1"/>
                </a:solidFill>
                <a:latin typeface="Segoe UI Semibold" panose="020B0702040204020203" pitchFamily="34" charset="0"/>
                <a:cs typeface="Segoe UI Semibold" panose="020B0702040204020203" pitchFamily="34" charset="0"/>
              </a:rPr>
              <a:t>Contents:</a:t>
            </a:r>
          </a:p>
          <a:p>
            <a:pPr>
              <a:lnSpc>
                <a:spcPct val="120000"/>
              </a:lnSpc>
              <a:spcBef>
                <a:spcPts val="0"/>
              </a:spcBef>
              <a:spcAft>
                <a:spcPts val="0"/>
              </a:spcAft>
            </a:pPr>
            <a:endParaRPr lang="en-US" sz="1800" b="1" dirty="0">
              <a:solidFill>
                <a:schemeClr val="accent1"/>
              </a:solidFill>
              <a:latin typeface="Segoe UI Semibold" panose="020B0702040204020203" pitchFamily="34" charset="0"/>
              <a:cs typeface="Segoe UI Semibold" panose="020B0702040204020203" pitchFamily="34" charset="0"/>
            </a:endParaRPr>
          </a:p>
          <a:p>
            <a:pPr algn="l">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Temperature Of Reptiles</a:t>
            </a:r>
          </a:p>
          <a:p>
            <a:pPr algn="l">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Behavioral Thermoregulation</a:t>
            </a:r>
            <a:endParaRPr lang="ar-SA" sz="1600" dirty="0">
              <a:solidFill>
                <a:schemeClr val="tx1"/>
              </a:solidFill>
              <a:latin typeface="Segoe UI Semibold" panose="020B0702040204020203" pitchFamily="34" charset="0"/>
              <a:cs typeface="Segoe UI Semibold" panose="020B0702040204020203" pitchFamily="34" charset="0"/>
            </a:endParaRPr>
          </a:p>
          <a:p>
            <a:pPr algn="l">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The Importance Of Voluntary Temp. In Reptiles</a:t>
            </a:r>
            <a:endParaRPr lang="ar-SA" sz="1600" dirty="0">
              <a:solidFill>
                <a:schemeClr val="tx1"/>
              </a:solidFill>
              <a:latin typeface="Segoe UI Semibold" panose="020B0702040204020203" pitchFamily="34" charset="0"/>
              <a:cs typeface="Segoe UI Semibold" panose="020B0702040204020203" pitchFamily="34" charset="0"/>
            </a:endParaRPr>
          </a:p>
          <a:p>
            <a:pPr algn="l">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Gas Exchange In Reptiles</a:t>
            </a:r>
          </a:p>
          <a:p>
            <a:pPr algn="l">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 Water Balance In Reptiles</a:t>
            </a:r>
          </a:p>
          <a:p>
            <a:pPr algn="l">
              <a:lnSpc>
                <a:spcPct val="100000"/>
              </a:lnSpc>
              <a:spcBef>
                <a:spcPts val="0"/>
              </a:spcBef>
              <a:spcAft>
                <a:spcPts val="0"/>
              </a:spcAft>
              <a:buFont typeface="Wingdings" panose="05000000000000000000" pitchFamily="2" charset="2"/>
              <a:buChar char="q"/>
            </a:pPr>
            <a:r>
              <a:rPr lang="en-US" sz="1600" dirty="0">
                <a:solidFill>
                  <a:schemeClr val="tx1"/>
                </a:solidFill>
                <a:latin typeface="Segoe UI Semibold" panose="020B0702040204020203" pitchFamily="34" charset="0"/>
                <a:cs typeface="Segoe UI Semibold" panose="020B0702040204020203" pitchFamily="34" charset="0"/>
              </a:rPr>
              <a:t>Osmoregulation In Reptiles </a:t>
            </a:r>
            <a:endParaRPr lang="ar-SA" sz="1600" dirty="0">
              <a:solidFill>
                <a:schemeClr val="tx1"/>
              </a:solidFill>
              <a:latin typeface="Segoe UI Semibold" panose="020B0702040204020203" pitchFamily="34" charset="0"/>
              <a:cs typeface="Segoe UI Semibold" panose="020B0702040204020203" pitchFamily="34" charset="0"/>
            </a:endParaRPr>
          </a:p>
        </p:txBody>
      </p:sp>
      <p:sp>
        <p:nvSpPr>
          <p:cNvPr id="10" name="Rectangle 9"/>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1"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2" name="Rectangle 11"/>
          <p:cNvSpPr/>
          <p:nvPr/>
        </p:nvSpPr>
        <p:spPr>
          <a:xfrm>
            <a:off x="221674" y="1980210"/>
            <a:ext cx="4225636"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b="1" dirty="0">
                <a:ln w="0"/>
                <a:effectLst>
                  <a:outerShdw blurRad="38100" dist="19050" dir="2700000" algn="tl" rotWithShape="0">
                    <a:schemeClr val="dk1">
                      <a:alpha val="40000"/>
                    </a:schemeClr>
                  </a:outerShdw>
                </a:effectLst>
                <a:latin typeface="Segoe UI Semilight" panose="020B0402040204020203" pitchFamily="34" charset="0"/>
                <a:cs typeface="Segoe UI Semilight" panose="020B0402040204020203" pitchFamily="34" charset="0"/>
              </a:rPr>
              <a:t>Lecture ( 9 )</a:t>
            </a:r>
          </a:p>
        </p:txBody>
      </p:sp>
    </p:spTree>
    <p:extLst>
      <p:ext uri="{BB962C8B-B14F-4D97-AF65-F5344CB8AC3E}">
        <p14:creationId xmlns:p14="http://schemas.microsoft.com/office/powerpoint/2010/main" val="3082437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تبادل الغازات في الزواحف     </a:t>
            </a:r>
            <a:r>
              <a:rPr lang="en-US" sz="3600" b="1" dirty="0">
                <a:solidFill>
                  <a:schemeClr val="accent1"/>
                </a:solidFill>
                <a:latin typeface="Segoe UI Semilight" panose="020B0402040204020203" pitchFamily="34" charset="0"/>
                <a:cs typeface="Segoe UI Semilight" panose="020B0402040204020203" pitchFamily="34" charset="0"/>
              </a:rPr>
              <a:t>Gas Exchange In Reptiles </a:t>
            </a:r>
          </a:p>
        </p:txBody>
      </p:sp>
      <p:sp>
        <p:nvSpPr>
          <p:cNvPr id="3" name="Content Placeholder 2"/>
          <p:cNvSpPr>
            <a:spLocks noGrp="1"/>
          </p:cNvSpPr>
          <p:nvPr>
            <p:ph sz="half" idx="2"/>
          </p:nvPr>
        </p:nvSpPr>
        <p:spPr>
          <a:xfrm>
            <a:off x="1233055" y="3906577"/>
            <a:ext cx="9964189" cy="969818"/>
          </a:xfrm>
        </p:spPr>
        <p:txBody>
          <a:bodyPr>
            <a:noAutofit/>
          </a:bodyPr>
          <a:lstStyle/>
          <a:p>
            <a:pPr algn="justLow" rtl="1">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أما في الجانب الثاني, ولأن ثاني اكسيد الكربون اكثر ذوباناً في الماء من الاكسجين نجد أن الماء في درجة حرارة 16 درجة مئوية تكون مجدية مثل الهواء في عملية تشتيت ثاني اكسيد الكربون من منطقة التنفس. ان الماء الذي يجري فوق الخياشيم بالسرعة الكافية لتأمين الأكسجين المطلوب بواسطة الحيوان المائي ايضا تساعد على الإزالة السريعة في للأكسجين من الجهاز. أما في حالة الحيوانات التي تتنفس الهواء الخارجي فان مرور الهواء فوق سطح الرئة التي تؤمن الاكسجين الضروري تزيل كميات أقل من ثاني اكسيد الكربون. وكنتيجة فان مشاكل الحصول على الاكسجين وطرد او تشتيت ثاني اكسيد الكربون تكون مختلفة تمام في الحيوانات المائية وشبه المائية والبرية.</a:t>
            </a:r>
            <a:endParaRPr lang="en-US" sz="1200" dirty="0">
              <a:solidFill>
                <a:schemeClr val="tx1"/>
              </a:solidFill>
              <a:latin typeface="Segoe UI Semibold" panose="020B0702040204020203" pitchFamily="34" charset="0"/>
              <a:cs typeface="Segoe UI Semibold" panose="020B0702040204020203" pitchFamily="34" charset="0"/>
            </a:endParaRPr>
          </a:p>
        </p:txBody>
      </p:sp>
      <p:grpSp>
        <p:nvGrpSpPr>
          <p:cNvPr id="27" name="Group 26"/>
          <p:cNvGrpSpPr/>
          <p:nvPr/>
        </p:nvGrpSpPr>
        <p:grpSpPr>
          <a:xfrm>
            <a:off x="6496334" y="2554072"/>
            <a:ext cx="4738479" cy="451745"/>
            <a:chOff x="0" y="-61561"/>
            <a:chExt cx="9736281" cy="669341"/>
          </a:xfrm>
        </p:grpSpPr>
        <p:sp>
          <p:nvSpPr>
            <p:cNvPr id="28" name="Rounded Rectangle 27"/>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ounded Rectangle 4"/>
            <p:cNvSpPr txBox="1"/>
            <p:nvPr/>
          </p:nvSpPr>
          <p:spPr>
            <a:xfrm>
              <a:off x="452911" y="-61561"/>
              <a:ext cx="9283370" cy="66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400" b="1" dirty="0">
                  <a:solidFill>
                    <a:schemeClr val="bg1"/>
                  </a:solidFill>
                  <a:latin typeface="Segoe UI Semibold" panose="020B0702040204020203" pitchFamily="34" charset="0"/>
                  <a:cs typeface="Segoe UI Semibold" panose="020B0702040204020203" pitchFamily="34" charset="0"/>
                </a:rPr>
                <a:t>ما الفرق في ضخ الهواء بين الحيوانات البرية والمائية ؟</a:t>
              </a:r>
            </a:p>
          </p:txBody>
        </p:sp>
      </p:grpSp>
      <p:sp>
        <p:nvSpPr>
          <p:cNvPr id="4" name="Rectangle 3"/>
          <p:cNvSpPr/>
          <p:nvPr/>
        </p:nvSpPr>
        <p:spPr>
          <a:xfrm>
            <a:off x="1149927" y="1844063"/>
            <a:ext cx="10113819" cy="646331"/>
          </a:xfrm>
          <a:prstGeom prst="rect">
            <a:avLst/>
          </a:prstGeom>
        </p:spPr>
        <p:txBody>
          <a:bodyPr wrap="square">
            <a:spAutoFit/>
          </a:bodyPr>
          <a:lstStyle/>
          <a:p>
            <a:pPr marL="285750" indent="-285750" algn="justLow" rtl="1">
              <a:buClr>
                <a:schemeClr val="accent1"/>
              </a:buClr>
              <a:buFont typeface="Wingdings" panose="05000000000000000000" pitchFamily="2" charset="2"/>
              <a:buChar char="Ø"/>
            </a:pPr>
            <a:r>
              <a:rPr lang="ar-SA" sz="1200" b="1" dirty="0">
                <a:solidFill>
                  <a:schemeClr val="accent1"/>
                </a:solidFill>
                <a:latin typeface="Segoe UI Semibold" panose="020B0702040204020203" pitchFamily="34" charset="0"/>
                <a:cs typeface="Segoe UI Semibold" panose="020B0702040204020203" pitchFamily="34" charset="0"/>
              </a:rPr>
              <a:t>من المؤكد أنه لا توجد اي مجموعة من الفقاريات يمكن أن تمثل عملية ونظام حركة تبادل الغازات افضل من الزواحف والبرمائيات. إن الاكسجين متوفر بالطبع للحيوانات التي تتنفس الهواء الجوي اكثر من تلك التي تتنفس في الماء, فمثلاً أن الاكسجين الموجود في الماء عند درجة حرارة 20 درجة مئوية يكون اكثر تنقية (اثنا عشرة مرة) من الأكسجين الموجود في الجو على قمة جبل ايفرست. </a:t>
            </a:r>
            <a:endParaRPr lang="en-US" sz="1200" b="1" dirty="0">
              <a:solidFill>
                <a:schemeClr val="accent1"/>
              </a:solidFill>
              <a:latin typeface="Segoe UI Semibold" panose="020B0702040204020203" pitchFamily="34" charset="0"/>
              <a:cs typeface="Segoe UI Semibold" panose="020B0702040204020203" pitchFamily="34" charset="0"/>
            </a:endParaRPr>
          </a:p>
        </p:txBody>
      </p:sp>
      <p:sp>
        <p:nvSpPr>
          <p:cNvPr id="7" name="Rectangle 6"/>
          <p:cNvSpPr/>
          <p:nvPr/>
        </p:nvSpPr>
        <p:spPr>
          <a:xfrm>
            <a:off x="1210235" y="2980709"/>
            <a:ext cx="10067572" cy="424732"/>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البرمائيات التي تتنفس داخل الماء مثل </a:t>
            </a:r>
            <a:r>
              <a:rPr lang="en-US" sz="1200" dirty="0">
                <a:latin typeface="Segoe UI Semibold" panose="020B0702040204020203" pitchFamily="34" charset="0"/>
                <a:cs typeface="Segoe UI Semibold" panose="020B0702040204020203" pitchFamily="34" charset="0"/>
              </a:rPr>
              <a:t>(</a:t>
            </a:r>
            <a:r>
              <a:rPr lang="en-US" sz="1200" dirty="0" err="1">
                <a:latin typeface="Segoe UI Semibold" panose="020B0702040204020203" pitchFamily="34" charset="0"/>
                <a:cs typeface="Segoe UI Semibold" panose="020B0702040204020203" pitchFamily="34" charset="0"/>
              </a:rPr>
              <a:t>Necturus</a:t>
            </a:r>
            <a:r>
              <a:rPr lang="en-US" sz="1200" dirty="0">
                <a:latin typeface="Segoe UI Semibold" panose="020B0702040204020203" pitchFamily="34" charset="0"/>
                <a:cs typeface="Segoe UI Semibold" panose="020B0702040204020203" pitchFamily="34" charset="0"/>
              </a:rPr>
              <a:t>)</a:t>
            </a:r>
            <a:r>
              <a:rPr lang="ar-SA" sz="1200" dirty="0">
                <a:latin typeface="Segoe UI Semibold" panose="020B0702040204020203" pitchFamily="34" charset="0"/>
                <a:cs typeface="Segoe UI Semibold" panose="020B0702040204020203" pitchFamily="34" charset="0"/>
              </a:rPr>
              <a:t> عليها ان تقوم بضخ كميات كبيره من الماء فوق الخياشيم للحصول على كمية الاكسجين الضرورية. أما الحيوانات البرية فتحتاج لضح كميات أقل من الهواء في رئاتها من تلك المائية حتى تستطيع تأمين كميات من الهواء مساوية لتلك الموجودة في المائية. </a:t>
            </a:r>
          </a:p>
        </p:txBody>
      </p:sp>
      <p:sp>
        <p:nvSpPr>
          <p:cNvPr id="9" name="Rectangle 8"/>
          <p:cNvSpPr/>
          <p:nvPr/>
        </p:nvSpPr>
        <p:spPr>
          <a:xfrm>
            <a:off x="1094509" y="5295323"/>
            <a:ext cx="10169237" cy="923330"/>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ان الحركات  التنفسية يمكن ان تحفز اما باستنفاذ الاكسجين أو بضغط ثاني اكسيد الكربون. مركز التنفس في الدماغ يكون حساساً لثاني اكسيد الكربون ويقوم بأحداث حركة تنفسية اذا زاد تركيزه في سوائل الجسم عن مستوى معين. إن الغدة </a:t>
            </a:r>
            <a:r>
              <a:rPr lang="ar-SA" sz="1200" dirty="0" err="1">
                <a:latin typeface="Segoe UI Semibold" panose="020B0702040204020203" pitchFamily="34" charset="0"/>
                <a:cs typeface="Segoe UI Semibold" panose="020B0702040204020203" pitchFamily="34" charset="0"/>
              </a:rPr>
              <a:t>السباتية</a:t>
            </a:r>
            <a:r>
              <a:rPr lang="ar-SA" sz="1200" dirty="0">
                <a:latin typeface="Segoe UI Semibold" panose="020B0702040204020203" pitchFamily="34" charset="0"/>
                <a:cs typeface="Segoe UI Semibold" panose="020B0702040204020203" pitchFamily="34" charset="0"/>
              </a:rPr>
              <a:t> في الضفادع هي عبارة عن كتلة اسفنجية توجد في قاعدة الشريان السباتي الداخلي وتكون حساسة لتركيز الاكسجين في الدم, واذا نقص تركيز الاكسجين فان هذا يؤدي الى احداث الحركات التنفسية.  وقد كان واضحاً في الضفادع من نوع </a:t>
            </a:r>
            <a:r>
              <a:rPr lang="en-US" sz="1200" dirty="0">
                <a:latin typeface="Segoe UI Semibold" panose="020B0702040204020203" pitchFamily="34" charset="0"/>
                <a:cs typeface="Segoe UI Semibold" panose="020B0702040204020203" pitchFamily="34" charset="0"/>
              </a:rPr>
              <a:t>(</a:t>
            </a:r>
            <a:r>
              <a:rPr lang="en-US" sz="1200" i="1" dirty="0">
                <a:latin typeface="Segoe UI Semibold" panose="020B0702040204020203" pitchFamily="34" charset="0"/>
                <a:cs typeface="Segoe UI Semibold" panose="020B0702040204020203" pitchFamily="34" charset="0"/>
              </a:rPr>
              <a:t>Rana</a:t>
            </a:r>
            <a:r>
              <a:rPr lang="en-US" sz="1200" dirty="0">
                <a:latin typeface="Segoe UI Semibold" panose="020B0702040204020203" pitchFamily="34" charset="0"/>
                <a:cs typeface="Segoe UI Semibold" panose="020B0702040204020203" pitchFamily="34" charset="0"/>
              </a:rPr>
              <a:t>)</a:t>
            </a:r>
            <a:r>
              <a:rPr lang="ar-SA" sz="1200" dirty="0">
                <a:latin typeface="Segoe UI Semibold" panose="020B0702040204020203" pitchFamily="34" charset="0"/>
                <a:cs typeface="Segoe UI Semibold" panose="020B0702040204020203" pitchFamily="34" charset="0"/>
              </a:rPr>
              <a:t> ان ثاني اكسيد الكربون يمكن أن يقوم بأحداث الحركات التنفسية حتى وبعد ان تكون الغدة </a:t>
            </a:r>
            <a:r>
              <a:rPr lang="ar-SA" sz="1200" dirty="0" err="1">
                <a:latin typeface="Segoe UI Semibold" panose="020B0702040204020203" pitchFamily="34" charset="0"/>
                <a:cs typeface="Segoe UI Semibold" panose="020B0702040204020203" pitchFamily="34" charset="0"/>
              </a:rPr>
              <a:t>السباتية</a:t>
            </a:r>
            <a:r>
              <a:rPr lang="ar-SA" sz="1200" dirty="0">
                <a:latin typeface="Segoe UI Semibold" panose="020B0702040204020203" pitchFamily="34" charset="0"/>
                <a:cs typeface="Segoe UI Semibold" panose="020B0702040204020203" pitchFamily="34" charset="0"/>
              </a:rPr>
              <a:t> قد ازيلت وان نقصان الأكسجين يخدم كمنشط فقط اذا كان الغدة </a:t>
            </a:r>
            <a:r>
              <a:rPr lang="ar-SA" sz="1200" dirty="0" err="1">
                <a:latin typeface="Segoe UI Semibold" panose="020B0702040204020203" pitchFamily="34" charset="0"/>
                <a:cs typeface="Segoe UI Semibold" panose="020B0702040204020203" pitchFamily="34" charset="0"/>
              </a:rPr>
              <a:t>السباتية</a:t>
            </a:r>
            <a:r>
              <a:rPr lang="ar-SA" sz="1200" dirty="0">
                <a:latin typeface="Segoe UI Semibold" panose="020B0702040204020203" pitchFamily="34" charset="0"/>
                <a:cs typeface="Segoe UI Semibold" panose="020B0702040204020203" pitchFamily="34" charset="0"/>
              </a:rPr>
              <a:t> سليمة.</a:t>
            </a:r>
            <a:endParaRPr lang="en-US" sz="1200" dirty="0">
              <a:latin typeface="Segoe UI Semibold" panose="020B0702040204020203" pitchFamily="34" charset="0"/>
              <a:cs typeface="Segoe UI Semibold" panose="020B0702040204020203" pitchFamily="34" charset="0"/>
            </a:endParaRPr>
          </a:p>
        </p:txBody>
      </p:sp>
      <p:grpSp>
        <p:nvGrpSpPr>
          <p:cNvPr id="32" name="Group 31"/>
          <p:cNvGrpSpPr/>
          <p:nvPr/>
        </p:nvGrpSpPr>
        <p:grpSpPr>
          <a:xfrm>
            <a:off x="3082292" y="3481921"/>
            <a:ext cx="8152522" cy="451745"/>
            <a:chOff x="0" y="-61561"/>
            <a:chExt cx="9736281" cy="669341"/>
          </a:xfrm>
        </p:grpSpPr>
        <p:sp>
          <p:nvSpPr>
            <p:cNvPr id="33" name="Rounded Rectangle 32"/>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txBox="1"/>
            <p:nvPr/>
          </p:nvSpPr>
          <p:spPr>
            <a:xfrm>
              <a:off x="68142" y="-61561"/>
              <a:ext cx="9668139" cy="66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400" b="1" dirty="0">
                  <a:solidFill>
                    <a:schemeClr val="bg1"/>
                  </a:solidFill>
                  <a:latin typeface="Segoe UI Semibold" panose="020B0702040204020203" pitchFamily="34" charset="0"/>
                  <a:cs typeface="Segoe UI Semibold" panose="020B0702040204020203" pitchFamily="34" charset="0"/>
                </a:rPr>
                <a:t>هناك مشاكل في الحصول على الأكسجين وطرد </a:t>
              </a:r>
              <a:r>
                <a:rPr lang="en-US" sz="1400" b="1" dirty="0">
                  <a:solidFill>
                    <a:schemeClr val="bg1"/>
                  </a:solidFill>
                  <a:latin typeface="Segoe UI Semibold" panose="020B0702040204020203" pitchFamily="34" charset="0"/>
                  <a:cs typeface="Segoe UI Semibold" panose="020B0702040204020203" pitchFamily="34" charset="0"/>
                </a:rPr>
                <a:t>CO2</a:t>
              </a:r>
              <a:r>
                <a:rPr lang="ar-SA" sz="1400" b="1" dirty="0">
                  <a:solidFill>
                    <a:schemeClr val="bg1"/>
                  </a:solidFill>
                  <a:latin typeface="Segoe UI Semibold" panose="020B0702040204020203" pitchFamily="34" charset="0"/>
                  <a:cs typeface="Segoe UI Semibold" panose="020B0702040204020203" pitchFamily="34" charset="0"/>
                </a:rPr>
                <a:t> بين الحيوانات البرية والمائية , كيف يكون ذلك ؟</a:t>
              </a:r>
            </a:p>
          </p:txBody>
        </p:sp>
      </p:grpSp>
      <p:grpSp>
        <p:nvGrpSpPr>
          <p:cNvPr id="35" name="Group 34"/>
          <p:cNvGrpSpPr/>
          <p:nvPr/>
        </p:nvGrpSpPr>
        <p:grpSpPr>
          <a:xfrm>
            <a:off x="6496334" y="4854551"/>
            <a:ext cx="4724625" cy="451745"/>
            <a:chOff x="0" y="-61561"/>
            <a:chExt cx="9736281" cy="669341"/>
          </a:xfrm>
        </p:grpSpPr>
        <p:sp>
          <p:nvSpPr>
            <p:cNvPr id="36" name="Rounded Rectangle 35"/>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Rounded Rectangle 4"/>
            <p:cNvSpPr txBox="1"/>
            <p:nvPr/>
          </p:nvSpPr>
          <p:spPr>
            <a:xfrm>
              <a:off x="452911" y="-61561"/>
              <a:ext cx="9283370" cy="66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400" b="1" dirty="0">
                  <a:solidFill>
                    <a:schemeClr val="bg1"/>
                  </a:solidFill>
                  <a:latin typeface="Segoe UI Semibold" panose="020B0702040204020203" pitchFamily="34" charset="0"/>
                  <a:cs typeface="Segoe UI Semibold" panose="020B0702040204020203" pitchFamily="34" charset="0"/>
                </a:rPr>
                <a:t>كيف تحفز الحركات التنفسية في البرمائيات والزواحف ؟</a:t>
              </a:r>
            </a:p>
          </p:txBody>
        </p:sp>
      </p:grpSp>
      <p:sp>
        <p:nvSpPr>
          <p:cNvPr id="17" name="Rectangle 16"/>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20" name="Rounded Rectangle 19"/>
          <p:cNvSpPr/>
          <p:nvPr/>
        </p:nvSpPr>
        <p:spPr>
          <a:xfrm>
            <a:off x="1075765" y="5257800"/>
            <a:ext cx="10125636" cy="92784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Rounded Rectangle 20"/>
          <p:cNvSpPr/>
          <p:nvPr/>
        </p:nvSpPr>
        <p:spPr>
          <a:xfrm>
            <a:off x="1107142" y="3890682"/>
            <a:ext cx="10125636" cy="92784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1102658" y="2967317"/>
            <a:ext cx="10107707" cy="47513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83891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تبادل الغازات في الزواحف     </a:t>
            </a:r>
            <a:r>
              <a:rPr lang="en-US" sz="3600" b="1" dirty="0">
                <a:solidFill>
                  <a:schemeClr val="accent1"/>
                </a:solidFill>
                <a:latin typeface="Segoe UI Semilight" panose="020B0402040204020203" pitchFamily="34" charset="0"/>
                <a:cs typeface="Segoe UI Semilight" panose="020B0402040204020203" pitchFamily="34" charset="0"/>
              </a:rPr>
              <a:t>Gas Exchange In Reptiles </a:t>
            </a:r>
          </a:p>
        </p:txBody>
      </p:sp>
      <p:sp>
        <p:nvSpPr>
          <p:cNvPr id="3" name="Content Placeholder 2"/>
          <p:cNvSpPr>
            <a:spLocks noGrp="1"/>
          </p:cNvSpPr>
          <p:nvPr>
            <p:ph sz="half" idx="2"/>
          </p:nvPr>
        </p:nvSpPr>
        <p:spPr>
          <a:xfrm>
            <a:off x="1164597" y="4401448"/>
            <a:ext cx="9964189" cy="2008908"/>
          </a:xfrm>
        </p:spPr>
        <p:txBody>
          <a:bodyPr>
            <a:noAutofit/>
          </a:bodyPr>
          <a:lstStyle/>
          <a:p>
            <a:pPr algn="justLow" rtl="1">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أما فيما يختص بالزواحف البرية الحقيقية فان هنالك ثلاثة انواع من الحركات تحدث تهوية الرئة, النفخ بالفم والبلعوم والخفقان. يتم ضخ الهواء داخل رئة الحيوان البري بواسطة قوة الفم ولكن بالمقابل يتم سحب الهواء داخل رئة الزواحف بواسطة الشفط. معظم الزواحف تأخذ الهواء الى الداخل بواسطة تمدد عضلات قفص الأضلاع. وحيث أن هذه العملية تؤدي الى خفض الضغط داخل الرئة ومنطقة البطن الى مستوى أقل من الضغط الجوي وبالتالي يتمكن الهواء من الدخول الى الرئتين, وبالتالي يكون هنالك وقفة تنفسية, حيث المزمار مقفل والرئة منتفخة وعليه فان الهواء يخرج من الرئة بواسطة الارتدادات المرنة بنسيج الرئة وبسط تقلصات عضلات جدار الجسم. ان السلحفاة وبغطاء ظهرها الصلب والذي تكون الضلع ملتحمه فيه يؤدي الى تغير حجم فجوة الجسم وايضا الضغط الداخلي للفجوة والذي يتم بواسطة التقلصات المتبادلة للعضلات المضادة في المنطقة الجانبية ومنطقة الكتف. لقد كان معتقداً لفترة طويله بان الضخ بواسطة الفم والبلعوم في معظم الزواحف تكون وظيفته هي تهوية الرئتين, ولكن الآن تم التعرف على الأقل في السحالي والسلاحف. ان الفتح بواسطة القصبة الهوائية يتم فقط عند فترات توقف التنفس ويستخدم فقط وبصورة رئيسية كوسيله لحاسة الشم.</a:t>
            </a:r>
            <a:endParaRPr lang="en-US" sz="1400" dirty="0">
              <a:solidFill>
                <a:schemeClr val="tx1"/>
              </a:solidFill>
              <a:latin typeface="Segoe UI Semibold" panose="020B0702040204020203" pitchFamily="34" charset="0"/>
              <a:cs typeface="Segoe UI Semibold" panose="020B0702040204020203" pitchFamily="34" charset="0"/>
            </a:endParaRPr>
          </a:p>
          <a:p>
            <a:pPr algn="justLow" rtl="1">
              <a:buFont typeface="Wingdings" panose="05000000000000000000" pitchFamily="2" charset="2"/>
              <a:buChar char="q"/>
            </a:pPr>
            <a:endParaRPr lang="en-US" sz="1100" dirty="0">
              <a:solidFill>
                <a:schemeClr val="tx1"/>
              </a:solidFill>
              <a:latin typeface="Segoe UI Semibold" panose="020B0702040204020203" pitchFamily="34" charset="0"/>
              <a:cs typeface="Segoe UI Semibold" panose="020B0702040204020203" pitchFamily="34" charset="0"/>
            </a:endParaRPr>
          </a:p>
        </p:txBody>
      </p:sp>
      <p:sp>
        <p:nvSpPr>
          <p:cNvPr id="4" name="Rectangle 3"/>
          <p:cNvSpPr/>
          <p:nvPr/>
        </p:nvSpPr>
        <p:spPr>
          <a:xfrm>
            <a:off x="1205345" y="1897672"/>
            <a:ext cx="10030691" cy="480131"/>
          </a:xfrm>
          <a:prstGeom prst="rect">
            <a:avLst/>
          </a:prstGeom>
        </p:spPr>
        <p:txBody>
          <a:bodyPr wrap="square">
            <a:spAutoFit/>
          </a:bodyPr>
          <a:lstStyle/>
          <a:p>
            <a:pPr marL="285750" indent="-285750" algn="justLow" defTabSz="914400" rtl="1">
              <a:lnSpc>
                <a:spcPct val="90000"/>
              </a:lnSpc>
              <a:spcBef>
                <a:spcPts val="1200"/>
              </a:spcBef>
              <a:spcAft>
                <a:spcPts val="200"/>
              </a:spcAft>
              <a:buClr>
                <a:schemeClr val="accent1"/>
              </a:buClr>
              <a:buSzPct val="100000"/>
              <a:buFont typeface="Wingdings" panose="05000000000000000000" pitchFamily="2" charset="2"/>
              <a:buChar char="Ø"/>
            </a:pPr>
            <a:r>
              <a:rPr lang="ar-SA" sz="1400" b="1" dirty="0">
                <a:solidFill>
                  <a:schemeClr val="accent1"/>
                </a:solidFill>
                <a:latin typeface="Segoe UI Semibold" panose="020B0702040204020203" pitchFamily="34" charset="0"/>
                <a:cs typeface="Segoe UI Semibold" panose="020B0702040204020203" pitchFamily="34" charset="0"/>
              </a:rPr>
              <a:t>ترجع مقدرة الزواحف في النجاح على الأرض ليس فقط بواسطة نمو بيضة </a:t>
            </a:r>
            <a:r>
              <a:rPr lang="ar-SA" sz="1400" b="1" dirty="0" err="1">
                <a:solidFill>
                  <a:schemeClr val="accent1"/>
                </a:solidFill>
                <a:latin typeface="Segoe UI Semibold" panose="020B0702040204020203" pitchFamily="34" charset="0"/>
                <a:cs typeface="Segoe UI Semibold" panose="020B0702040204020203" pitchFamily="34" charset="0"/>
              </a:rPr>
              <a:t>الرهليات</a:t>
            </a:r>
            <a:r>
              <a:rPr lang="ar-SA" sz="1400" b="1" dirty="0">
                <a:solidFill>
                  <a:schemeClr val="accent1"/>
                </a:solidFill>
                <a:latin typeface="Segoe UI Semibold" panose="020B0702040204020203" pitchFamily="34" charset="0"/>
                <a:cs typeface="Segoe UI Semibold" panose="020B0702040204020203" pitchFamily="34" charset="0"/>
              </a:rPr>
              <a:t> ولكن أيضاً بوجود الجلد الذي لا يسمح بدخول الماء نسبياً.</a:t>
            </a:r>
          </a:p>
        </p:txBody>
      </p:sp>
      <p:grpSp>
        <p:nvGrpSpPr>
          <p:cNvPr id="6" name="Group 5"/>
          <p:cNvGrpSpPr/>
          <p:nvPr/>
        </p:nvGrpSpPr>
        <p:grpSpPr>
          <a:xfrm>
            <a:off x="4326134" y="2331576"/>
            <a:ext cx="6839614" cy="451745"/>
            <a:chOff x="0" y="-61560"/>
            <a:chExt cx="9736281" cy="669340"/>
          </a:xfrm>
        </p:grpSpPr>
        <p:sp>
          <p:nvSpPr>
            <p:cNvPr id="7" name="Rounded Rectangle 6"/>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كيف تأقلمت الزواحف لتحمل التركيزات العالية من </a:t>
              </a:r>
              <a:r>
                <a:rPr lang="en-US" sz="1600" b="1" dirty="0">
                  <a:solidFill>
                    <a:schemeClr val="bg1"/>
                  </a:solidFill>
                  <a:latin typeface="Segoe UI Semibold" panose="020B0702040204020203" pitchFamily="34" charset="0"/>
                  <a:cs typeface="Segoe UI Semibold" panose="020B0702040204020203" pitchFamily="34" charset="0"/>
                </a:rPr>
                <a:t>CO2</a:t>
              </a:r>
              <a:r>
                <a:rPr lang="ar-SA" sz="1600" b="1" dirty="0">
                  <a:solidFill>
                    <a:schemeClr val="bg1"/>
                  </a:solidFill>
                  <a:latin typeface="Segoe UI Semibold" panose="020B0702040204020203" pitchFamily="34" charset="0"/>
                  <a:cs typeface="Segoe UI Semibold" panose="020B0702040204020203" pitchFamily="34" charset="0"/>
                </a:rPr>
                <a:t> داخل الجسم ؟</a:t>
              </a:r>
            </a:p>
          </p:txBody>
        </p:sp>
      </p:grpSp>
      <p:grpSp>
        <p:nvGrpSpPr>
          <p:cNvPr id="9" name="Group 8"/>
          <p:cNvGrpSpPr/>
          <p:nvPr/>
        </p:nvGrpSpPr>
        <p:grpSpPr>
          <a:xfrm>
            <a:off x="4339988" y="3869428"/>
            <a:ext cx="6839614" cy="451745"/>
            <a:chOff x="0" y="-61561"/>
            <a:chExt cx="9736281" cy="669341"/>
          </a:xfrm>
        </p:grpSpPr>
        <p:sp>
          <p:nvSpPr>
            <p:cNvPr id="10" name="Rounded Rectangle 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txBox="1"/>
            <p:nvPr/>
          </p:nvSpPr>
          <p:spPr>
            <a:xfrm>
              <a:off x="452911" y="-61561"/>
              <a:ext cx="9283370" cy="66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هناك عدة طرق تنفسية تستخدمها الزواحف , ماهي ؟</a:t>
              </a:r>
            </a:p>
          </p:txBody>
        </p:sp>
      </p:grpSp>
      <p:sp>
        <p:nvSpPr>
          <p:cNvPr id="12" name="Rectangle 11"/>
          <p:cNvSpPr/>
          <p:nvPr/>
        </p:nvSpPr>
        <p:spPr>
          <a:xfrm>
            <a:off x="1165412" y="2771483"/>
            <a:ext cx="10016836" cy="1061829"/>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400" dirty="0">
                <a:latin typeface="Segoe UI Semibold" panose="020B0702040204020203" pitchFamily="34" charset="0"/>
                <a:cs typeface="Segoe UI Semibold" panose="020B0702040204020203" pitchFamily="34" charset="0"/>
              </a:rPr>
              <a:t>ان عملية تبادل غازات التنفس داخل الجلد لم تكن سهلة وحتى عند البرمائيات ذات الرئات المنظورة فإنها تسمح بمرور كميات كافية من الأكسجين ولكنها لا تسمح بطرد ثاني اكسيد الكربون بكميات كافية. وبالتالي فان التأقلم الفسيولوجي كان لابد منه حتى يتمكن الحيوان من احتمال التركيزات العالية لغاز ثاني اكسيد الكربون داخل سوائل جسمه. ومن الكميات التي تدخل مجرى الدم من ثاني اكسيد الكربون نجد معظم هذه الكميات تختلط مع الماء في تكوين حمض الكربون والذي يتفكك لتكوين ايونات </a:t>
            </a:r>
            <a:r>
              <a:rPr lang="ar-SA" sz="1400" dirty="0" err="1">
                <a:latin typeface="Segoe UI Semibold" panose="020B0702040204020203" pitchFamily="34" charset="0"/>
                <a:cs typeface="Segoe UI Semibold" panose="020B0702040204020203" pitchFamily="34" charset="0"/>
              </a:rPr>
              <a:t>البايكربونات</a:t>
            </a:r>
            <a:r>
              <a:rPr lang="ar-SA" sz="1400" dirty="0">
                <a:latin typeface="Segoe UI Semibold" panose="020B0702040204020203" pitchFamily="34" charset="0"/>
                <a:cs typeface="Segoe UI Semibold" panose="020B0702040204020203" pitchFamily="34" charset="0"/>
              </a:rPr>
              <a:t>. ان تأقلم الزواحف الى حياة برية كاملة يتطلب التحول الى مستويات عالية من ايونات </a:t>
            </a:r>
            <a:r>
              <a:rPr lang="ar-SA" sz="1400" dirty="0" err="1">
                <a:latin typeface="Segoe UI Semibold" panose="020B0702040204020203" pitchFamily="34" charset="0"/>
                <a:cs typeface="Segoe UI Semibold" panose="020B0702040204020203" pitchFamily="34" charset="0"/>
              </a:rPr>
              <a:t>البايكربونات</a:t>
            </a:r>
            <a:r>
              <a:rPr lang="ar-SA" sz="1400" dirty="0">
                <a:latin typeface="Segoe UI Semibold" panose="020B0702040204020203" pitchFamily="34" charset="0"/>
                <a:cs typeface="Segoe UI Semibold" panose="020B0702040204020203" pitchFamily="34" charset="0"/>
              </a:rPr>
              <a:t> في الدم.</a:t>
            </a:r>
            <a:endParaRPr lang="en-US" sz="1400" dirty="0">
              <a:latin typeface="Segoe UI Semibold" panose="020B0702040204020203" pitchFamily="34" charset="0"/>
              <a:cs typeface="Segoe UI Semibold" panose="020B0702040204020203" pitchFamily="34" charset="0"/>
            </a:endParaRPr>
          </a:p>
        </p:txBody>
      </p:sp>
      <p:sp>
        <p:nvSpPr>
          <p:cNvPr id="13" name="Rectangle 12"/>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4"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5" name="Rounded Rectangle 14"/>
          <p:cNvSpPr/>
          <p:nvPr/>
        </p:nvSpPr>
        <p:spPr>
          <a:xfrm>
            <a:off x="1066800" y="2761128"/>
            <a:ext cx="10125636" cy="104438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ounded Rectangle 15"/>
          <p:cNvSpPr/>
          <p:nvPr/>
        </p:nvSpPr>
        <p:spPr>
          <a:xfrm>
            <a:off x="1071282" y="4285128"/>
            <a:ext cx="10125636" cy="195430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73710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تبادل الغازات في الزواحف     </a:t>
            </a:r>
            <a:r>
              <a:rPr lang="en-US" sz="3600" b="1" dirty="0">
                <a:solidFill>
                  <a:schemeClr val="accent1"/>
                </a:solidFill>
                <a:latin typeface="Segoe UI Semilight" panose="020B0402040204020203" pitchFamily="34" charset="0"/>
                <a:cs typeface="Segoe UI Semilight" panose="020B0402040204020203" pitchFamily="34" charset="0"/>
              </a:rPr>
              <a:t>Gas Exchange In Reptiles </a:t>
            </a:r>
          </a:p>
        </p:txBody>
      </p:sp>
      <p:sp>
        <p:nvSpPr>
          <p:cNvPr id="3" name="Content Placeholder 2"/>
          <p:cNvSpPr>
            <a:spLocks noGrp="1"/>
          </p:cNvSpPr>
          <p:nvPr>
            <p:ph sz="half" idx="2"/>
          </p:nvPr>
        </p:nvSpPr>
        <p:spPr>
          <a:xfrm>
            <a:off x="1205346" y="4130083"/>
            <a:ext cx="9964189" cy="4374956"/>
          </a:xfrm>
        </p:spPr>
        <p:txBody>
          <a:bodyPr>
            <a:noAutofit/>
          </a:bodyPr>
          <a:lstStyle/>
          <a:p>
            <a:pPr algn="justLow" rtl="1">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كثير من السلاحف المائية معروف بأنها تستطيع أن تبقى غاطسة داخل الماء لفترات طويله دون أن تتنفس. وفي السلاحف التي تنتمي الى نوع "</a:t>
            </a:r>
            <a:r>
              <a:rPr lang="en-US" sz="1600" i="1" dirty="0" err="1">
                <a:solidFill>
                  <a:schemeClr val="tx1"/>
                </a:solidFill>
                <a:latin typeface="Segoe UI Semibold" panose="020B0702040204020203" pitchFamily="34" charset="0"/>
                <a:cs typeface="Segoe UI Semibold" panose="020B0702040204020203" pitchFamily="34" charset="0"/>
              </a:rPr>
              <a:t>Trionyx</a:t>
            </a:r>
            <a:r>
              <a:rPr lang="ar-SA" sz="1600" dirty="0">
                <a:solidFill>
                  <a:schemeClr val="tx1"/>
                </a:solidFill>
                <a:latin typeface="Segoe UI Semibold" panose="020B0702040204020203" pitchFamily="34" charset="0"/>
                <a:cs typeface="Segoe UI Semibold" panose="020B0702040204020203" pitchFamily="34" charset="0"/>
              </a:rPr>
              <a:t>"و"</a:t>
            </a:r>
            <a:r>
              <a:rPr lang="en-US" sz="1600" i="1" dirty="0" err="1">
                <a:solidFill>
                  <a:schemeClr val="tx1"/>
                </a:solidFill>
                <a:latin typeface="Segoe UI Semibold" panose="020B0702040204020203" pitchFamily="34" charset="0"/>
                <a:cs typeface="Segoe UI Semibold" panose="020B0702040204020203" pitchFamily="34" charset="0"/>
              </a:rPr>
              <a:t>Sternotherus</a:t>
            </a:r>
            <a:r>
              <a:rPr lang="ar-SA" sz="1600" dirty="0">
                <a:solidFill>
                  <a:schemeClr val="tx1"/>
                </a:solidFill>
                <a:latin typeface="Segoe UI Semibold" panose="020B0702040204020203" pitchFamily="34" charset="0"/>
                <a:cs typeface="Segoe UI Semibold" panose="020B0702040204020203" pitchFamily="34" charset="0"/>
              </a:rPr>
              <a:t>" فإنها تستطيع أن تكسب كميات كافية من الاكسجين وذلك بضخ الماء داخل وخارج البلعوم وذلك للاحتفاظ بعمليات أيضية لفترات طويلة اذا كانت السلحفاة غير نشطة جسمانياً. وعليه يستطيع الحيوان ان يبقى غاطساً في الماء لفترة غير محددة. ليست لكل السلاحف الغاطسة لديها المقدرة حيث أن السلاحف نوع "</a:t>
            </a:r>
            <a:r>
              <a:rPr lang="en-US" sz="1600" i="1" dirty="0" err="1">
                <a:solidFill>
                  <a:schemeClr val="tx1"/>
                </a:solidFill>
                <a:latin typeface="Segoe UI Semibold" panose="020B0702040204020203" pitchFamily="34" charset="0"/>
                <a:cs typeface="Segoe UI Semibold" panose="020B0702040204020203" pitchFamily="34" charset="0"/>
              </a:rPr>
              <a:t>Chrysemys</a:t>
            </a:r>
            <a:r>
              <a:rPr lang="en-US" sz="1600" i="1" dirty="0">
                <a:solidFill>
                  <a:schemeClr val="tx1"/>
                </a:solidFill>
                <a:latin typeface="Segoe UI Semibold" panose="020B0702040204020203" pitchFamily="34" charset="0"/>
                <a:cs typeface="Segoe UI Semibold" panose="020B0702040204020203" pitchFamily="34" charset="0"/>
              </a:rPr>
              <a:t> </a:t>
            </a:r>
            <a:r>
              <a:rPr lang="en-US" sz="1600" i="1" dirty="0" err="1">
                <a:solidFill>
                  <a:schemeClr val="tx1"/>
                </a:solidFill>
                <a:latin typeface="Segoe UI Semibold" panose="020B0702040204020203" pitchFamily="34" charset="0"/>
                <a:cs typeface="Segoe UI Semibold" panose="020B0702040204020203" pitchFamily="34" charset="0"/>
              </a:rPr>
              <a:t>scripta</a:t>
            </a:r>
            <a:r>
              <a:rPr lang="ar-SA" sz="1600" dirty="0">
                <a:solidFill>
                  <a:schemeClr val="tx1"/>
                </a:solidFill>
                <a:latin typeface="Segoe UI Semibold" panose="020B0702040204020203" pitchFamily="34" charset="0"/>
                <a:cs typeface="Segoe UI Semibold" panose="020B0702040204020203" pitchFamily="34" charset="0"/>
              </a:rPr>
              <a:t>" تبدو انها لا تستطيع أن تتحصل على كميات مناسبة من الأكسحين من الماء بينما في أنواع اخرى من السلاحف تبدو انها متأقلمة خصوصاً على تحمل نقص اكسجين الأنسجة.</a:t>
            </a:r>
            <a:endParaRPr lang="en-US" sz="1600" dirty="0">
              <a:solidFill>
                <a:schemeClr val="tx1"/>
              </a:solidFill>
              <a:latin typeface="Segoe UI Semibold" panose="020B0702040204020203" pitchFamily="34" charset="0"/>
              <a:cs typeface="Segoe UI Semibold" panose="020B0702040204020203" pitchFamily="34" charset="0"/>
            </a:endParaRPr>
          </a:p>
          <a:p>
            <a:pPr algn="justLow" rtl="1">
              <a:buFont typeface="Wingdings" panose="05000000000000000000" pitchFamily="2" charset="2"/>
              <a:buChar char="q"/>
            </a:pPr>
            <a:endParaRPr lang="en-US" sz="1200" dirty="0">
              <a:solidFill>
                <a:schemeClr val="tx1"/>
              </a:solidFill>
              <a:latin typeface="Segoe UI Semibold" panose="020B0702040204020203" pitchFamily="34" charset="0"/>
              <a:cs typeface="Segoe UI Semibold" panose="020B0702040204020203" pitchFamily="34" charset="0"/>
            </a:endParaRPr>
          </a:p>
        </p:txBody>
      </p:sp>
      <p:sp>
        <p:nvSpPr>
          <p:cNvPr id="4" name="Rectangle 3"/>
          <p:cNvSpPr/>
          <p:nvPr/>
        </p:nvSpPr>
        <p:spPr>
          <a:xfrm>
            <a:off x="761999" y="2613683"/>
            <a:ext cx="10460183" cy="535531"/>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600" dirty="0">
                <a:latin typeface="Segoe UI Semibold" panose="020B0702040204020203" pitchFamily="34" charset="0"/>
                <a:cs typeface="Segoe UI Semibold" panose="020B0702040204020203" pitchFamily="34" charset="0"/>
              </a:rPr>
              <a:t>ان تبادل الغازات في الزواحف كما في البرمائيات يتأثر بالحرارة. ان امتصاص الاكسجين يزداد طردياً مع درجة الحرارة. وهذا ايضاً متوقع لدى الحيوانات التي تتحصل على حرارتها من موارد خارجية وذلك لأن درجة النشاط </a:t>
            </a:r>
            <a:r>
              <a:rPr lang="ar-SA" sz="1600" dirty="0" err="1">
                <a:latin typeface="Segoe UI Semibold" panose="020B0702040204020203" pitchFamily="34" charset="0"/>
                <a:cs typeface="Segoe UI Semibold" panose="020B0702040204020203" pitchFamily="34" charset="0"/>
              </a:rPr>
              <a:t>الأيضي</a:t>
            </a:r>
            <a:r>
              <a:rPr lang="ar-SA" sz="1600" dirty="0">
                <a:latin typeface="Segoe UI Semibold" panose="020B0702040204020203" pitchFamily="34" charset="0"/>
                <a:cs typeface="Segoe UI Semibold" panose="020B0702040204020203" pitchFamily="34" charset="0"/>
              </a:rPr>
              <a:t> ايضاً تزداد مع درجة الحرارة.</a:t>
            </a:r>
          </a:p>
        </p:txBody>
      </p:sp>
      <p:grpSp>
        <p:nvGrpSpPr>
          <p:cNvPr id="6" name="Group 5"/>
          <p:cNvGrpSpPr/>
          <p:nvPr/>
        </p:nvGrpSpPr>
        <p:grpSpPr>
          <a:xfrm>
            <a:off x="4093295" y="2066481"/>
            <a:ext cx="7086101" cy="451745"/>
            <a:chOff x="0" y="-61560"/>
            <a:chExt cx="9736281" cy="669340"/>
          </a:xfrm>
        </p:grpSpPr>
        <p:sp>
          <p:nvSpPr>
            <p:cNvPr id="7" name="Rounded Rectangle 6"/>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هل تتأثر تبادل الغازات في الزواحف بالحرارة ؟</a:t>
              </a:r>
            </a:p>
          </p:txBody>
        </p:sp>
      </p:grpSp>
      <p:grpSp>
        <p:nvGrpSpPr>
          <p:cNvPr id="9" name="Group 8"/>
          <p:cNvGrpSpPr/>
          <p:nvPr/>
        </p:nvGrpSpPr>
        <p:grpSpPr>
          <a:xfrm>
            <a:off x="3685309" y="3564424"/>
            <a:ext cx="7563359" cy="451745"/>
            <a:chOff x="0" y="-61560"/>
            <a:chExt cx="9736281" cy="669340"/>
          </a:xfrm>
        </p:grpSpPr>
        <p:sp>
          <p:nvSpPr>
            <p:cNvPr id="10" name="Rounded Rectangle 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للسلاحف مقدرة كبيرة على الغطس تحت الماء لفترات طويلة , علل ذلك؟</a:t>
              </a:r>
            </a:p>
          </p:txBody>
        </p:sp>
      </p:grpSp>
      <p:sp>
        <p:nvSpPr>
          <p:cNvPr id="12" name="Rectangle 11"/>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3"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4" name="Rounded Rectangle 13"/>
          <p:cNvSpPr/>
          <p:nvPr/>
        </p:nvSpPr>
        <p:spPr>
          <a:xfrm>
            <a:off x="812528" y="4043081"/>
            <a:ext cx="10411284" cy="172570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Rounded Rectangle 14"/>
          <p:cNvSpPr/>
          <p:nvPr/>
        </p:nvSpPr>
        <p:spPr>
          <a:xfrm>
            <a:off x="803564" y="2528047"/>
            <a:ext cx="10411284" cy="77993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52564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تبادل الغازات في الزواحف     </a:t>
            </a:r>
            <a:r>
              <a:rPr lang="en-US" sz="3600" b="1" dirty="0">
                <a:solidFill>
                  <a:schemeClr val="accent1"/>
                </a:solidFill>
                <a:latin typeface="Segoe UI Semilight" panose="020B0402040204020203" pitchFamily="34" charset="0"/>
                <a:cs typeface="Segoe UI Semilight" panose="020B0402040204020203" pitchFamily="34" charset="0"/>
              </a:rPr>
              <a:t>Gas Exchange In Reptiles </a:t>
            </a:r>
          </a:p>
        </p:txBody>
      </p:sp>
      <p:sp>
        <p:nvSpPr>
          <p:cNvPr id="3" name="Content Placeholder 2"/>
          <p:cNvSpPr>
            <a:spLocks noGrp="1"/>
          </p:cNvSpPr>
          <p:nvPr>
            <p:ph sz="half" idx="2"/>
          </p:nvPr>
        </p:nvSpPr>
        <p:spPr>
          <a:xfrm>
            <a:off x="1607128" y="2230977"/>
            <a:ext cx="9213273" cy="4374956"/>
          </a:xfrm>
        </p:spPr>
        <p:txBody>
          <a:bodyPr>
            <a:noAutofit/>
          </a:bodyPr>
          <a:lstStyle/>
          <a:p>
            <a:pPr algn="justLow" rtl="1">
              <a:lnSpc>
                <a:spcPct val="100000"/>
              </a:lnSpc>
              <a:buFont typeface="Wingdings" panose="05000000000000000000" pitchFamily="2" charset="2"/>
              <a:buChar char="q"/>
            </a:pPr>
            <a:r>
              <a:rPr lang="ar-SA" sz="1700" dirty="0">
                <a:solidFill>
                  <a:schemeClr val="tx1"/>
                </a:solidFill>
                <a:latin typeface="Segoe UI Semibold" panose="020B0702040204020203" pitchFamily="34" charset="0"/>
                <a:cs typeface="Segoe UI Semibold" panose="020B0702040204020203" pitchFamily="34" charset="0"/>
              </a:rPr>
              <a:t>تعتمد مقدرة السلاحف المائية على البقاء غاطسة في الماء على التفاعلات الفسيولوجية وبالإضافة الى مقدرتها على الحصول على الاكسجين من الماء. وهذه التفاعلات تشمل ايقاف ضربات قلبها, تحلل السكريات </a:t>
            </a:r>
            <a:r>
              <a:rPr lang="ar-SA" sz="1700" dirty="0" err="1">
                <a:solidFill>
                  <a:schemeClr val="tx1"/>
                </a:solidFill>
                <a:latin typeface="Segoe UI Semibold" panose="020B0702040204020203" pitchFamily="34" charset="0"/>
                <a:cs typeface="Segoe UI Semibold" panose="020B0702040204020203" pitchFamily="34" charset="0"/>
              </a:rPr>
              <a:t>اللاهوئي</a:t>
            </a:r>
            <a:r>
              <a:rPr lang="ar-SA" sz="1700" dirty="0">
                <a:solidFill>
                  <a:schemeClr val="tx1"/>
                </a:solidFill>
                <a:latin typeface="Segoe UI Semibold" panose="020B0702040204020203" pitchFamily="34" charset="0"/>
                <a:cs typeface="Segoe UI Semibold" panose="020B0702040204020203" pitchFamily="34" charset="0"/>
              </a:rPr>
              <a:t> ( تحلل السكريات بدون اكسجين حر), زيادة بيكربونات البلازما, ومحتملاً استعمل مستقبلات الهيدروجين عبر حامض </a:t>
            </a:r>
            <a:r>
              <a:rPr lang="ar-SA" sz="1700" dirty="0" err="1">
                <a:solidFill>
                  <a:schemeClr val="tx1"/>
                </a:solidFill>
                <a:latin typeface="Segoe UI Semibold" panose="020B0702040204020203" pitchFamily="34" charset="0"/>
                <a:cs typeface="Segoe UI Semibold" panose="020B0702040204020203" pitchFamily="34" charset="0"/>
              </a:rPr>
              <a:t>البيرونيك</a:t>
            </a:r>
            <a:r>
              <a:rPr lang="ar-SA" sz="1700" dirty="0">
                <a:solidFill>
                  <a:schemeClr val="tx1"/>
                </a:solidFill>
                <a:latin typeface="Segoe UI Semibold" panose="020B0702040204020203" pitchFamily="34" charset="0"/>
                <a:cs typeface="Segoe UI Semibold" panose="020B0702040204020203" pitchFamily="34" charset="0"/>
              </a:rPr>
              <a:t> بعملية تحلل السكريات, السلاحف الاخرى غير السلاحف البحرية لها كميات اكثر من مرتين ونص من بيكربونات البلازما واكثر من الأنواع الأخرى من الزواحف.</a:t>
            </a:r>
            <a:endParaRPr lang="en-US" sz="17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700" dirty="0">
                <a:solidFill>
                  <a:schemeClr val="tx1"/>
                </a:solidFill>
                <a:latin typeface="Segoe UI Semibold" panose="020B0702040204020203" pitchFamily="34" charset="0"/>
                <a:cs typeface="Segoe UI Semibold" panose="020B0702040204020203" pitchFamily="34" charset="0"/>
              </a:rPr>
              <a:t>اثناء التنفس اللاهوائي العادي عند الحيوانات نجد أن حمض </a:t>
            </a:r>
            <a:r>
              <a:rPr lang="ar-SA" sz="1700" dirty="0" err="1">
                <a:solidFill>
                  <a:schemeClr val="tx1"/>
                </a:solidFill>
                <a:latin typeface="Segoe UI Semibold" panose="020B0702040204020203" pitchFamily="34" charset="0"/>
                <a:cs typeface="Segoe UI Semibold" panose="020B0702040204020203" pitchFamily="34" charset="0"/>
              </a:rPr>
              <a:t>البيروفيك</a:t>
            </a:r>
            <a:r>
              <a:rPr lang="ar-SA" sz="1700" dirty="0">
                <a:solidFill>
                  <a:schemeClr val="tx1"/>
                </a:solidFill>
                <a:latin typeface="Segoe UI Semibold" panose="020B0702040204020203" pitchFamily="34" charset="0"/>
                <a:cs typeface="Segoe UI Semibold" panose="020B0702040204020203" pitchFamily="34" charset="0"/>
              </a:rPr>
              <a:t> الناتج من عملية تحلل السكر الجلوكوز يقبل الهيدروجين من مستقبل الهيدروجين </a:t>
            </a:r>
            <a:r>
              <a:rPr lang="ar-SA" sz="1700" dirty="0" err="1">
                <a:solidFill>
                  <a:schemeClr val="tx1"/>
                </a:solidFill>
                <a:latin typeface="Segoe UI Semibold" panose="020B0702040204020203" pitchFamily="34" charset="0"/>
                <a:cs typeface="Segoe UI Semibold" panose="020B0702040204020203" pitchFamily="34" charset="0"/>
              </a:rPr>
              <a:t>نيكوتينا</a:t>
            </a:r>
            <a:r>
              <a:rPr lang="ar-SA" sz="1700" dirty="0">
                <a:solidFill>
                  <a:schemeClr val="tx1"/>
                </a:solidFill>
                <a:latin typeface="Segoe UI Semibold" panose="020B0702040204020203" pitchFamily="34" charset="0"/>
                <a:cs typeface="Segoe UI Semibold" panose="020B0702040204020203" pitchFamily="34" charset="0"/>
              </a:rPr>
              <a:t> ميد ادنين </a:t>
            </a:r>
            <a:r>
              <a:rPr lang="ar-SA" sz="1700" dirty="0" err="1">
                <a:solidFill>
                  <a:schemeClr val="tx1"/>
                </a:solidFill>
                <a:latin typeface="Segoe UI Semibold" panose="020B0702040204020203" pitchFamily="34" charset="0"/>
                <a:cs typeface="Segoe UI Semibold" panose="020B0702040204020203" pitchFamily="34" charset="0"/>
              </a:rPr>
              <a:t>دايتيوكلوتايد</a:t>
            </a:r>
            <a:r>
              <a:rPr lang="ar-SA" sz="1700" dirty="0">
                <a:solidFill>
                  <a:schemeClr val="tx1"/>
                </a:solidFill>
                <a:latin typeface="Segoe UI Semibold" panose="020B0702040204020203" pitchFamily="34" charset="0"/>
                <a:cs typeface="Segoe UI Semibold" panose="020B0702040204020203" pitchFamily="34" charset="0"/>
              </a:rPr>
              <a:t> (ان أي دي </a:t>
            </a:r>
            <a:r>
              <a:rPr lang="en-US" sz="1700" dirty="0">
                <a:solidFill>
                  <a:schemeClr val="tx1"/>
                </a:solidFill>
                <a:latin typeface="Segoe UI Semibold" panose="020B0702040204020203" pitchFamily="34" charset="0"/>
                <a:cs typeface="Segoe UI Semibold" panose="020B0702040204020203" pitchFamily="34" charset="0"/>
              </a:rPr>
              <a:t>NAD</a:t>
            </a:r>
            <a:r>
              <a:rPr lang="ar-SA" sz="1700" dirty="0">
                <a:solidFill>
                  <a:schemeClr val="tx1"/>
                </a:solidFill>
                <a:latin typeface="Segoe UI Semibold" panose="020B0702040204020203" pitchFamily="34" charset="0"/>
                <a:cs typeface="Segoe UI Semibold" panose="020B0702040204020203" pitchFamily="34" charset="0"/>
              </a:rPr>
              <a:t>) وبالتالي يتم تحويله الى حمض اللبن (</a:t>
            </a:r>
            <a:r>
              <a:rPr lang="ar-SA" sz="1700" dirty="0" err="1">
                <a:solidFill>
                  <a:schemeClr val="tx1"/>
                </a:solidFill>
                <a:latin typeface="Segoe UI Semibold" panose="020B0702040204020203" pitchFamily="34" charset="0"/>
                <a:cs typeface="Segoe UI Semibold" panose="020B0702040204020203" pitchFamily="34" charset="0"/>
              </a:rPr>
              <a:t>لاكتك</a:t>
            </a:r>
            <a:r>
              <a:rPr lang="ar-SA" sz="1700" dirty="0">
                <a:solidFill>
                  <a:schemeClr val="tx1"/>
                </a:solidFill>
                <a:latin typeface="Segoe UI Semibold" panose="020B0702040204020203" pitchFamily="34" charset="0"/>
                <a:cs typeface="Segoe UI Semibold" panose="020B0702040204020203" pitchFamily="34" charset="0"/>
              </a:rPr>
              <a:t>).</a:t>
            </a:r>
            <a:endParaRPr lang="en-US" sz="17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700" dirty="0">
                <a:solidFill>
                  <a:schemeClr val="tx1"/>
                </a:solidFill>
                <a:latin typeface="Segoe UI Semibold" panose="020B0702040204020203" pitchFamily="34" charset="0"/>
                <a:cs typeface="Segoe UI Semibold" panose="020B0702040204020203" pitchFamily="34" charset="0"/>
              </a:rPr>
              <a:t>ان احتمالية استعمال السلاحف قابلات الهيدروجين غير حمض </a:t>
            </a:r>
            <a:r>
              <a:rPr lang="ar-SA" sz="1700" dirty="0" err="1">
                <a:solidFill>
                  <a:schemeClr val="tx1"/>
                </a:solidFill>
                <a:latin typeface="Segoe UI Semibold" panose="020B0702040204020203" pitchFamily="34" charset="0"/>
                <a:cs typeface="Segoe UI Semibold" panose="020B0702040204020203" pitchFamily="34" charset="0"/>
              </a:rPr>
              <a:t>البيروفيك</a:t>
            </a:r>
            <a:r>
              <a:rPr lang="ar-SA" sz="1700" dirty="0">
                <a:solidFill>
                  <a:schemeClr val="tx1"/>
                </a:solidFill>
                <a:latin typeface="Segoe UI Semibold" panose="020B0702040204020203" pitchFamily="34" charset="0"/>
                <a:cs typeface="Segoe UI Semibold" panose="020B0702040204020203" pitchFamily="34" charset="0"/>
              </a:rPr>
              <a:t> في تحليل السكر يحب الا نتجاهلها بالرغم من انها لازالت قيد البحث. أسماك </a:t>
            </a:r>
            <a:r>
              <a:rPr lang="ar-SA" sz="1700" dirty="0" err="1">
                <a:solidFill>
                  <a:schemeClr val="tx1"/>
                </a:solidFill>
                <a:latin typeface="Segoe UI Semibold" panose="020B0702040204020203" pitchFamily="34" charset="0"/>
                <a:cs typeface="Segoe UI Semibold" panose="020B0702040204020203" pitchFamily="34" charset="0"/>
              </a:rPr>
              <a:t>الكارب</a:t>
            </a:r>
            <a:r>
              <a:rPr lang="ar-SA" sz="1700" dirty="0">
                <a:solidFill>
                  <a:schemeClr val="tx1"/>
                </a:solidFill>
                <a:latin typeface="Segoe UI Semibold" panose="020B0702040204020203" pitchFamily="34" charset="0"/>
                <a:cs typeface="Segoe UI Semibold" panose="020B0702040204020203" pitchFamily="34" charset="0"/>
              </a:rPr>
              <a:t> عندما تتعرض الى مدة طويلة من نقص اكسجين الأنسجة تصنع دهون بدلا من حمض اللبن ومن المحتمل ان السلاحف أيضاً تستطيع ان تصنع مواد أقل مشاكل على الخلايا  من حمض اللبن.</a:t>
            </a:r>
            <a:endParaRPr lang="en-US" sz="17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800" dirty="0">
              <a:solidFill>
                <a:schemeClr val="tx1"/>
              </a:solidFill>
              <a:latin typeface="Segoe UI Semibold" panose="020B0702040204020203" pitchFamily="34" charset="0"/>
              <a:cs typeface="Segoe UI Semibold" panose="020B0702040204020203" pitchFamily="34" charset="0"/>
            </a:endParaRPr>
          </a:p>
        </p:txBody>
      </p:sp>
      <p:sp>
        <p:nvSpPr>
          <p:cNvPr id="6" name="Rectangle 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7"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8" name="Rounded Rectangle 7"/>
          <p:cNvSpPr/>
          <p:nvPr/>
        </p:nvSpPr>
        <p:spPr>
          <a:xfrm>
            <a:off x="1098176" y="1925782"/>
            <a:ext cx="10125636" cy="426719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2283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التوازن المائي في الزواحف</a:t>
            </a:r>
            <a:r>
              <a:rPr lang="en-US" sz="3600" b="1" dirty="0">
                <a:solidFill>
                  <a:schemeClr val="accent1"/>
                </a:solidFill>
                <a:latin typeface="Segoe UI Semilight" panose="020B0402040204020203" pitchFamily="34" charset="0"/>
                <a:cs typeface="Segoe UI Semilight" panose="020B0402040204020203" pitchFamily="34" charset="0"/>
              </a:rPr>
              <a:t>   </a:t>
            </a:r>
            <a:r>
              <a:rPr lang="ar-SA" sz="3600" b="1" dirty="0">
                <a:solidFill>
                  <a:schemeClr val="accent1"/>
                </a:solidFill>
                <a:latin typeface="Segoe UI Semilight" panose="020B0402040204020203" pitchFamily="34" charset="0"/>
                <a:cs typeface="Segoe UI Semilight" panose="020B0402040204020203" pitchFamily="34" charset="0"/>
              </a:rPr>
              <a:t> </a:t>
            </a:r>
            <a:r>
              <a:rPr lang="en-US" sz="3600" b="1" dirty="0">
                <a:solidFill>
                  <a:schemeClr val="accent1"/>
                </a:solidFill>
                <a:latin typeface="Segoe UI Semilight" panose="020B0402040204020203" pitchFamily="34" charset="0"/>
                <a:cs typeface="Segoe UI Semilight" panose="020B0402040204020203" pitchFamily="34" charset="0"/>
              </a:rPr>
              <a:t>Water Balance In Reptiles</a:t>
            </a:r>
          </a:p>
        </p:txBody>
      </p:sp>
      <p:sp>
        <p:nvSpPr>
          <p:cNvPr id="3" name="Content Placeholder 2"/>
          <p:cNvSpPr>
            <a:spLocks noGrp="1"/>
          </p:cNvSpPr>
          <p:nvPr>
            <p:ph sz="half" idx="2"/>
          </p:nvPr>
        </p:nvSpPr>
        <p:spPr>
          <a:xfrm>
            <a:off x="1191491" y="2523161"/>
            <a:ext cx="9964189" cy="1354665"/>
          </a:xfrm>
        </p:spPr>
        <p:txBody>
          <a:bodyPr>
            <a:noAutofit/>
          </a:bodyPr>
          <a:lstStyle/>
          <a:p>
            <a:pPr algn="justLow" rtl="1">
              <a:buFont typeface="Wingdings" panose="05000000000000000000" pitchFamily="2" charset="2"/>
              <a:buChar char="q"/>
            </a:pPr>
            <a:r>
              <a:rPr lang="ar-SA" sz="1600" dirty="0">
                <a:solidFill>
                  <a:schemeClr val="tx1"/>
                </a:solidFill>
                <a:latin typeface="Segoe UI Semibold" panose="020B0702040204020203" pitchFamily="34" charset="0"/>
                <a:cs typeface="Segoe UI Semibold" panose="020B0702040204020203" pitchFamily="34" charset="0"/>
              </a:rPr>
              <a:t>إن الحيوانات التي تعيش في الماء العذب لها سوائل في الجسم والتي تكون لها قدرة تناضحية شديدة (</a:t>
            </a:r>
            <a:r>
              <a:rPr lang="ar-SA" sz="1600" dirty="0" err="1">
                <a:solidFill>
                  <a:schemeClr val="tx1"/>
                </a:solidFill>
                <a:latin typeface="Segoe UI Semibold" panose="020B0702040204020203" pitchFamily="34" charset="0"/>
                <a:cs typeface="Segoe UI Semibold" panose="020B0702040204020203" pitchFamily="34" charset="0"/>
              </a:rPr>
              <a:t>ازموزية</a:t>
            </a:r>
            <a:r>
              <a:rPr lang="ar-SA" sz="1600" dirty="0">
                <a:solidFill>
                  <a:schemeClr val="tx1"/>
                </a:solidFill>
                <a:latin typeface="Segoe UI Semibold" panose="020B0702040204020203" pitchFamily="34" charset="0"/>
                <a:cs typeface="Segoe UI Semibold" panose="020B0702040204020203" pitchFamily="34" charset="0"/>
              </a:rPr>
              <a:t>) بالنسبة للوسط المحيط بها وعليه يمكن أن تدخل الماء الى اجسامها بواسطة التناضح (</a:t>
            </a:r>
            <a:r>
              <a:rPr lang="ar-SA" sz="1600" dirty="0" err="1">
                <a:solidFill>
                  <a:schemeClr val="tx1"/>
                </a:solidFill>
                <a:latin typeface="Segoe UI Semibold" panose="020B0702040204020203" pitchFamily="34" charset="0"/>
                <a:cs typeface="Segoe UI Semibold" panose="020B0702040204020203" pitchFamily="34" charset="0"/>
              </a:rPr>
              <a:t>الازموزي</a:t>
            </a:r>
            <a:r>
              <a:rPr lang="ar-SA" sz="1600" dirty="0">
                <a:solidFill>
                  <a:schemeClr val="tx1"/>
                </a:solidFill>
                <a:latin typeface="Segoe UI Semibold" panose="020B0702040204020203" pitchFamily="34" charset="0"/>
                <a:cs typeface="Segoe UI Semibold" panose="020B0702040204020203" pitchFamily="34" charset="0"/>
              </a:rPr>
              <a:t>). وعلى العكس فان الحيوانات التي تعيش على البحار تكون القوة </a:t>
            </a:r>
            <a:r>
              <a:rPr lang="ar-SA" sz="1600" dirty="0" err="1">
                <a:solidFill>
                  <a:schemeClr val="tx1"/>
                </a:solidFill>
                <a:latin typeface="Segoe UI Semibold" panose="020B0702040204020203" pitchFamily="34" charset="0"/>
                <a:cs typeface="Segoe UI Semibold" panose="020B0702040204020203" pitchFamily="34" charset="0"/>
              </a:rPr>
              <a:t>الازموزية</a:t>
            </a:r>
            <a:r>
              <a:rPr lang="ar-SA" sz="1600" dirty="0">
                <a:solidFill>
                  <a:schemeClr val="tx1"/>
                </a:solidFill>
                <a:latin typeface="Segoe UI Semibold" panose="020B0702040204020203" pitchFamily="34" charset="0"/>
                <a:cs typeface="Segoe UI Semibold" panose="020B0702040204020203" pitchFamily="34" charset="0"/>
              </a:rPr>
              <a:t> اقل جهد في ماء البحر عادة, وبالتالي تفقد الماء للبيئة الخارجية. </a:t>
            </a:r>
          </a:p>
          <a:p>
            <a:pPr marL="0" indent="0" algn="justLow" rtl="1">
              <a:buNone/>
            </a:pPr>
            <a:endParaRPr lang="en-US" sz="1600" dirty="0">
              <a:solidFill>
                <a:schemeClr val="tx1"/>
              </a:solidFill>
              <a:latin typeface="Segoe UI Semibold" panose="020B0702040204020203" pitchFamily="34" charset="0"/>
              <a:cs typeface="Segoe UI Semibold" panose="020B0702040204020203" pitchFamily="34" charset="0"/>
            </a:endParaRPr>
          </a:p>
        </p:txBody>
      </p:sp>
      <p:sp>
        <p:nvSpPr>
          <p:cNvPr id="4" name="Rectangle 3"/>
          <p:cNvSpPr/>
          <p:nvPr/>
        </p:nvSpPr>
        <p:spPr>
          <a:xfrm>
            <a:off x="1052946" y="4075513"/>
            <a:ext cx="10169236" cy="535531"/>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600" dirty="0">
                <a:latin typeface="Segoe UI Semibold" panose="020B0702040204020203" pitchFamily="34" charset="0"/>
                <a:cs typeface="Segoe UI Semibold" panose="020B0702040204020203" pitchFamily="34" charset="0"/>
              </a:rPr>
              <a:t>أما الأنواع البرية فإنها تفقد الماء الى الهواء المحيط بها. وبالإضافة الى كميات الماء المطلوبة لجعل الجسم في توازن </a:t>
            </a:r>
            <a:r>
              <a:rPr lang="ar-SA" sz="1600" dirty="0" err="1">
                <a:latin typeface="Segoe UI Semibold" panose="020B0702040204020203" pitchFamily="34" charset="0"/>
                <a:cs typeface="Segoe UI Semibold" panose="020B0702040204020203" pitchFamily="34" charset="0"/>
              </a:rPr>
              <a:t>اوزموزي</a:t>
            </a:r>
            <a:r>
              <a:rPr lang="ar-SA" sz="1600" dirty="0">
                <a:latin typeface="Segoe UI Semibold" panose="020B0702040204020203" pitchFamily="34" charset="0"/>
                <a:cs typeface="Segoe UI Semibold" panose="020B0702040204020203" pitchFamily="34" charset="0"/>
              </a:rPr>
              <a:t> لابد من أن تكون هنالك ماء متوفر لطرد البقايا النيتروجينية . </a:t>
            </a:r>
          </a:p>
        </p:txBody>
      </p:sp>
      <p:sp>
        <p:nvSpPr>
          <p:cNvPr id="6" name="Rectangle 5"/>
          <p:cNvSpPr/>
          <p:nvPr/>
        </p:nvSpPr>
        <p:spPr>
          <a:xfrm>
            <a:off x="1205965" y="5408077"/>
            <a:ext cx="10044545" cy="535531"/>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600" dirty="0">
                <a:latin typeface="Segoe UI Semibold" panose="020B0702040204020203" pitchFamily="34" charset="0"/>
                <a:cs typeface="Segoe UI Semibold" panose="020B0702040204020203" pitchFamily="34" charset="0"/>
              </a:rPr>
              <a:t>هذه الفضلات تتكون اساسا من الأمونيا, اليوريا, وحمض </a:t>
            </a:r>
            <a:r>
              <a:rPr lang="ar-SA" sz="1600" dirty="0" err="1">
                <a:latin typeface="Segoe UI Semibold" panose="020B0702040204020203" pitchFamily="34" charset="0"/>
                <a:cs typeface="Segoe UI Semibold" panose="020B0702040204020203" pitchFamily="34" charset="0"/>
              </a:rPr>
              <a:t>البوليك</a:t>
            </a:r>
            <a:r>
              <a:rPr lang="ar-SA" sz="1600" dirty="0">
                <a:latin typeface="Segoe UI Semibold" panose="020B0702040204020203" pitchFamily="34" charset="0"/>
                <a:cs typeface="Segoe UI Semibold" panose="020B0702040204020203" pitchFamily="34" charset="0"/>
              </a:rPr>
              <a:t>. أما غازات الأمونيا فإنها فائقة الذوبان في الماء وأيضاً اليوريا فإنها عالية الذوبان في الماء ولكنها سامة أما حامض </a:t>
            </a:r>
            <a:r>
              <a:rPr lang="ar-SA" sz="1600" dirty="0" err="1">
                <a:latin typeface="Segoe UI Semibold" panose="020B0702040204020203" pitchFamily="34" charset="0"/>
                <a:cs typeface="Segoe UI Semibold" panose="020B0702040204020203" pitchFamily="34" charset="0"/>
              </a:rPr>
              <a:t>البوليك</a:t>
            </a:r>
            <a:r>
              <a:rPr lang="ar-SA" sz="1600" dirty="0">
                <a:latin typeface="Segoe UI Semibold" panose="020B0702040204020203" pitchFamily="34" charset="0"/>
                <a:cs typeface="Segoe UI Semibold" panose="020B0702040204020203" pitchFamily="34" charset="0"/>
              </a:rPr>
              <a:t> فانه نسبياً غير قابل للذوبان وغير سام.</a:t>
            </a:r>
            <a:endParaRPr lang="en-US" sz="1600" dirty="0">
              <a:latin typeface="Segoe UI Semibold" panose="020B0702040204020203" pitchFamily="34" charset="0"/>
              <a:cs typeface="Segoe UI Semibold" panose="020B0702040204020203" pitchFamily="34" charset="0"/>
            </a:endParaRPr>
          </a:p>
        </p:txBody>
      </p:sp>
      <p:grpSp>
        <p:nvGrpSpPr>
          <p:cNvPr id="7" name="Group 6"/>
          <p:cNvGrpSpPr/>
          <p:nvPr/>
        </p:nvGrpSpPr>
        <p:grpSpPr>
          <a:xfrm>
            <a:off x="6996546" y="3496387"/>
            <a:ext cx="4182850" cy="451745"/>
            <a:chOff x="0" y="-61560"/>
            <a:chExt cx="9736281" cy="669340"/>
          </a:xfrm>
        </p:grpSpPr>
        <p:sp>
          <p:nvSpPr>
            <p:cNvPr id="8" name="Rounded Rectangle 7"/>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كيف تفقد الحيوانات البرية الماء الزائد ؟</a:t>
              </a:r>
            </a:p>
          </p:txBody>
        </p:sp>
      </p:grpSp>
      <p:grpSp>
        <p:nvGrpSpPr>
          <p:cNvPr id="10" name="Group 9"/>
          <p:cNvGrpSpPr/>
          <p:nvPr/>
        </p:nvGrpSpPr>
        <p:grpSpPr>
          <a:xfrm>
            <a:off x="2479965" y="1929794"/>
            <a:ext cx="8740994" cy="451745"/>
            <a:chOff x="0" y="-61560"/>
            <a:chExt cx="9736281" cy="669340"/>
          </a:xfrm>
        </p:grpSpPr>
        <p:sp>
          <p:nvSpPr>
            <p:cNvPr id="11" name="Rounded Rectangle 10"/>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ما الفرق بين </a:t>
              </a:r>
              <a:r>
                <a:rPr lang="ar-SA" b="1" dirty="0" err="1">
                  <a:solidFill>
                    <a:schemeClr val="bg1"/>
                  </a:solidFill>
                  <a:latin typeface="Segoe UI Semibold" panose="020B0702040204020203" pitchFamily="34" charset="0"/>
                  <a:cs typeface="Segoe UI Semibold" panose="020B0702040204020203" pitchFamily="34" charset="0"/>
                </a:rPr>
                <a:t>ازموزية</a:t>
              </a:r>
              <a:r>
                <a:rPr lang="ar-SA" b="1" dirty="0">
                  <a:solidFill>
                    <a:schemeClr val="bg1"/>
                  </a:solidFill>
                  <a:latin typeface="Segoe UI Semibold" panose="020B0702040204020203" pitchFamily="34" charset="0"/>
                  <a:cs typeface="Segoe UI Semibold" panose="020B0702040204020203" pitchFamily="34" charset="0"/>
                </a:rPr>
                <a:t> الحيوانات التي تعيش في الماء العذب وتلك التي تعيش في البحار ؟</a:t>
              </a:r>
            </a:p>
          </p:txBody>
        </p:sp>
      </p:grpSp>
      <p:grpSp>
        <p:nvGrpSpPr>
          <p:cNvPr id="13" name="Group 12"/>
          <p:cNvGrpSpPr/>
          <p:nvPr/>
        </p:nvGrpSpPr>
        <p:grpSpPr>
          <a:xfrm>
            <a:off x="8368144" y="4815258"/>
            <a:ext cx="2798635" cy="451745"/>
            <a:chOff x="0" y="-61560"/>
            <a:chExt cx="9736281" cy="669340"/>
          </a:xfrm>
        </p:grpSpPr>
        <p:sp>
          <p:nvSpPr>
            <p:cNvPr id="14" name="Rounded Rectangle 13"/>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ما هو تكوين الفضلات ؟</a:t>
              </a:r>
            </a:p>
          </p:txBody>
        </p:sp>
      </p:grpSp>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7"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8" name="Rounded Rectangle 17"/>
          <p:cNvSpPr/>
          <p:nvPr/>
        </p:nvSpPr>
        <p:spPr>
          <a:xfrm>
            <a:off x="1098176" y="5334002"/>
            <a:ext cx="10125636" cy="77585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1098176" y="4017815"/>
            <a:ext cx="10125636" cy="70658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ounded Rectangle 19"/>
          <p:cNvSpPr/>
          <p:nvPr/>
        </p:nvSpPr>
        <p:spPr>
          <a:xfrm>
            <a:off x="1098176" y="2452255"/>
            <a:ext cx="10125636" cy="92825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38571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a:solidFill>
                  <a:schemeClr val="accent1"/>
                </a:solidFill>
                <a:latin typeface="Segoe UI Semilight" panose="020B0402040204020203" pitchFamily="34" charset="0"/>
                <a:cs typeface="Segoe UI Semilight" panose="020B0402040204020203" pitchFamily="34" charset="0"/>
              </a:rPr>
              <a:t>التنظيم </a:t>
            </a:r>
            <a:r>
              <a:rPr lang="ar-SA" sz="3200" b="1" dirty="0" err="1">
                <a:solidFill>
                  <a:schemeClr val="accent1"/>
                </a:solidFill>
                <a:latin typeface="Segoe UI Semilight" panose="020B0402040204020203" pitchFamily="34" charset="0"/>
                <a:cs typeface="Segoe UI Semilight" panose="020B0402040204020203" pitchFamily="34" charset="0"/>
              </a:rPr>
              <a:t>الأزموزي</a:t>
            </a:r>
            <a:r>
              <a:rPr lang="ar-SA" sz="3200" b="1" dirty="0">
                <a:solidFill>
                  <a:schemeClr val="accent1"/>
                </a:solidFill>
                <a:latin typeface="Segoe UI Semilight" panose="020B0402040204020203" pitchFamily="34" charset="0"/>
                <a:cs typeface="Segoe UI Semilight" panose="020B0402040204020203" pitchFamily="34" charset="0"/>
              </a:rPr>
              <a:t> في الزواحف       </a:t>
            </a:r>
            <a:r>
              <a:rPr lang="en-US" sz="3200" b="1" dirty="0">
                <a:solidFill>
                  <a:schemeClr val="accent1"/>
                </a:solidFill>
                <a:latin typeface="Segoe UI Semilight" panose="020B0402040204020203" pitchFamily="34" charset="0"/>
                <a:cs typeface="Segoe UI Semilight" panose="020B0402040204020203" pitchFamily="34" charset="0"/>
              </a:rPr>
              <a:t>Osmoregulation In Reptiles </a:t>
            </a:r>
          </a:p>
        </p:txBody>
      </p:sp>
      <p:sp>
        <p:nvSpPr>
          <p:cNvPr id="3" name="Content Placeholder 2"/>
          <p:cNvSpPr>
            <a:spLocks noGrp="1"/>
          </p:cNvSpPr>
          <p:nvPr>
            <p:ph sz="half" idx="2"/>
          </p:nvPr>
        </p:nvSpPr>
        <p:spPr>
          <a:xfrm>
            <a:off x="1164402" y="5375552"/>
            <a:ext cx="9964189" cy="1313101"/>
          </a:xfrm>
        </p:spPr>
        <p:txBody>
          <a:bodyPr>
            <a:noAutofit/>
          </a:bodyPr>
          <a:lstStyle/>
          <a:p>
            <a:pPr algn="justLow" rtl="1">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بالرغم من أن الزواحف تستطيع أن تفقد الماء بسهولة عن طريق جسمها هنالك انواع قليلة تستطيع ان تمتص الماء بنفس الطريقة. فقط نوع "</a:t>
            </a:r>
            <a:r>
              <a:rPr lang="en-US" sz="1200" i="1" dirty="0">
                <a:solidFill>
                  <a:schemeClr val="tx1"/>
                </a:solidFill>
                <a:latin typeface="Segoe UI Semibold" panose="020B0702040204020203" pitchFamily="34" charset="0"/>
                <a:cs typeface="Segoe UI Semibold" panose="020B0702040204020203" pitchFamily="34" charset="0"/>
              </a:rPr>
              <a:t>Caiman </a:t>
            </a:r>
            <a:r>
              <a:rPr lang="en-US" sz="1200" i="1" dirty="0" err="1">
                <a:solidFill>
                  <a:schemeClr val="tx1"/>
                </a:solidFill>
                <a:latin typeface="Segoe UI Semibold" panose="020B0702040204020203" pitchFamily="34" charset="0"/>
                <a:cs typeface="Segoe UI Semibold" panose="020B0702040204020203" pitchFamily="34" charset="0"/>
              </a:rPr>
              <a:t>sclerops</a:t>
            </a:r>
            <a:r>
              <a:rPr lang="ar-SA" sz="1200" dirty="0">
                <a:solidFill>
                  <a:schemeClr val="tx1"/>
                </a:solidFill>
                <a:latin typeface="Segoe UI Semibold" panose="020B0702040204020203" pitchFamily="34" charset="0"/>
                <a:cs typeface="Segoe UI Semibold" panose="020B0702040204020203" pitchFamily="34" charset="0"/>
              </a:rPr>
              <a:t>" وبعض أنواع السحالي تم التعرف عليها على انها تستطيع ان تمتص الماء من خلال اجسامها اذا تم فقط غطسها في الماء وفي هواء مشبع بالماء بالكامل. ان جسم قليل من السحالي الصحراوية (</a:t>
            </a:r>
            <a:r>
              <a:rPr lang="en-US" sz="1200" i="1" dirty="0">
                <a:solidFill>
                  <a:schemeClr val="tx1"/>
                </a:solidFill>
                <a:latin typeface="Segoe UI Semibold" panose="020B0702040204020203" pitchFamily="34" charset="0"/>
                <a:cs typeface="Segoe UI Semibold" panose="020B0702040204020203" pitchFamily="34" charset="0"/>
              </a:rPr>
              <a:t>Cordylus, </a:t>
            </a:r>
            <a:r>
              <a:rPr lang="en-US" sz="1200" i="1" dirty="0" err="1">
                <a:solidFill>
                  <a:schemeClr val="tx1"/>
                </a:solidFill>
                <a:latin typeface="Segoe UI Semibold" panose="020B0702040204020203" pitchFamily="34" charset="0"/>
                <a:cs typeface="Segoe UI Semibold" panose="020B0702040204020203" pitchFamily="34" charset="0"/>
              </a:rPr>
              <a:t>Uromastyx</a:t>
            </a:r>
            <a:r>
              <a:rPr lang="en-US" sz="1200" i="1" dirty="0">
                <a:solidFill>
                  <a:schemeClr val="tx1"/>
                </a:solidFill>
                <a:latin typeface="Segoe UI Semibold" panose="020B0702040204020203" pitchFamily="34" charset="0"/>
                <a:cs typeface="Segoe UI Semibold" panose="020B0702040204020203" pitchFamily="34" charset="0"/>
              </a:rPr>
              <a:t>, Moloch</a:t>
            </a:r>
            <a:r>
              <a:rPr lang="ar-SA" sz="1200" dirty="0">
                <a:solidFill>
                  <a:schemeClr val="tx1"/>
                </a:solidFill>
                <a:latin typeface="Segoe UI Semibold" panose="020B0702040204020203" pitchFamily="34" charset="0"/>
                <a:cs typeface="Segoe UI Semibold" panose="020B0702040204020203" pitchFamily="34" charset="0"/>
              </a:rPr>
              <a:t>)  لها شبكة من القنوات الضيقة المفتوحة. عندما يتم وضع الحيوان في منطقة رطبه او مبتلة فان الماء تتحرك من خلال هذه القنوات بالجاذبية الشعيرية الى الفم وبعد ذلك يتم بلعها. لا تستطيع الثعابين ان تمتص أي ماء من التربة الاكثر تشبعاً اذا لم تكن رؤوسها على سطح التربة حتى تجعلها تشرب.</a:t>
            </a:r>
            <a:endParaRPr lang="en-US" sz="1200" dirty="0">
              <a:solidFill>
                <a:schemeClr val="tx1"/>
              </a:solidFill>
              <a:latin typeface="Segoe UI Semibold" panose="020B0702040204020203" pitchFamily="34" charset="0"/>
              <a:cs typeface="Segoe UI Semibold" panose="020B0702040204020203" pitchFamily="34" charset="0"/>
            </a:endParaRPr>
          </a:p>
          <a:p>
            <a:pPr algn="justLow" rtl="1">
              <a:buFont typeface="Wingdings" panose="05000000000000000000" pitchFamily="2" charset="2"/>
              <a:buChar char="q"/>
            </a:pPr>
            <a:endParaRPr lang="en-US" sz="1200" dirty="0">
              <a:solidFill>
                <a:schemeClr val="tx1"/>
              </a:solidFill>
              <a:latin typeface="Segoe UI Semibold" panose="020B0702040204020203" pitchFamily="34" charset="0"/>
              <a:cs typeface="Segoe UI Semibold" panose="020B0702040204020203" pitchFamily="34" charset="0"/>
            </a:endParaRPr>
          </a:p>
        </p:txBody>
      </p:sp>
      <p:sp>
        <p:nvSpPr>
          <p:cNvPr id="4" name="Rectangle 3"/>
          <p:cNvSpPr/>
          <p:nvPr/>
        </p:nvSpPr>
        <p:spPr>
          <a:xfrm>
            <a:off x="1123044" y="1885373"/>
            <a:ext cx="10072255" cy="674031"/>
          </a:xfrm>
          <a:prstGeom prst="rect">
            <a:avLst/>
          </a:prstGeom>
        </p:spPr>
        <p:txBody>
          <a:bodyPr wrap="square">
            <a:spAutoFit/>
          </a:bodyPr>
          <a:lstStyle/>
          <a:p>
            <a:pPr marL="171450" indent="-171450" algn="justLow" defTabSz="914400" rtl="1">
              <a:lnSpc>
                <a:spcPct val="90000"/>
              </a:lnSpc>
              <a:spcBef>
                <a:spcPts val="1200"/>
              </a:spcBef>
              <a:spcAft>
                <a:spcPts val="200"/>
              </a:spcAft>
              <a:buClr>
                <a:schemeClr val="accent1"/>
              </a:buClr>
              <a:buSzPct val="100000"/>
              <a:buFont typeface="Wingdings" panose="05000000000000000000" pitchFamily="2" charset="2"/>
              <a:buChar char="Ø"/>
            </a:pPr>
            <a:r>
              <a:rPr lang="ar-SA" sz="1400" b="1" dirty="0">
                <a:solidFill>
                  <a:schemeClr val="accent1"/>
                </a:solidFill>
                <a:latin typeface="Segoe UI Semibold" panose="020B0702040204020203" pitchFamily="34" charset="0"/>
                <a:cs typeface="Segoe UI Semibold" panose="020B0702040204020203" pitchFamily="34" charset="0"/>
              </a:rPr>
              <a:t>تستطيع الزواحف أن تحول فضلاتها النيتروجينية الى حمض </a:t>
            </a:r>
            <a:r>
              <a:rPr lang="ar-SA" sz="1400" b="1" dirty="0" err="1">
                <a:solidFill>
                  <a:schemeClr val="accent1"/>
                </a:solidFill>
                <a:latin typeface="Segoe UI Semibold" panose="020B0702040204020203" pitchFamily="34" charset="0"/>
                <a:cs typeface="Segoe UI Semibold" panose="020B0702040204020203" pitchFamily="34" charset="0"/>
              </a:rPr>
              <a:t>البوليك</a:t>
            </a:r>
            <a:r>
              <a:rPr lang="ar-SA" sz="1400" b="1" dirty="0">
                <a:solidFill>
                  <a:schemeClr val="accent1"/>
                </a:solidFill>
                <a:latin typeface="Segoe UI Semibold" panose="020B0702040204020203" pitchFamily="34" charset="0"/>
                <a:cs typeface="Segoe UI Semibold" panose="020B0702040204020203" pitchFamily="34" charset="0"/>
              </a:rPr>
              <a:t> غير السام والذي لا يذوب في الماء. وهذا يسهل على الجنين أن يغزو النتروجين في كيس الغشاء </a:t>
            </a:r>
            <a:r>
              <a:rPr lang="ar-SA" sz="1400" b="1" dirty="0" err="1">
                <a:solidFill>
                  <a:schemeClr val="accent1"/>
                </a:solidFill>
                <a:latin typeface="Segoe UI Semibold" panose="020B0702040204020203" pitchFamily="34" charset="0"/>
                <a:cs typeface="Segoe UI Semibold" panose="020B0702040204020203" pitchFamily="34" charset="0"/>
              </a:rPr>
              <a:t>السجوقي</a:t>
            </a:r>
            <a:r>
              <a:rPr lang="ar-SA" sz="1400" b="1" dirty="0">
                <a:solidFill>
                  <a:schemeClr val="accent1"/>
                </a:solidFill>
                <a:latin typeface="Segoe UI Semibold" panose="020B0702040204020203" pitchFamily="34" charset="0"/>
                <a:cs typeface="Segoe UI Semibold" panose="020B0702040204020203" pitchFamily="34" charset="0"/>
              </a:rPr>
              <a:t> حول القشرة الخارجية للبيض. هذا يعني أيضا أن الحيوان كامل النمو يستهلك كمية قليلة من الماء لإزالة الفضلات النيتروجينية. </a:t>
            </a:r>
            <a:endParaRPr lang="en-US" sz="1400" b="1" dirty="0">
              <a:solidFill>
                <a:schemeClr val="accent1"/>
              </a:solidFill>
              <a:latin typeface="Segoe UI Semibold" panose="020B0702040204020203" pitchFamily="34" charset="0"/>
              <a:cs typeface="Segoe UI Semibold" panose="020B0702040204020203" pitchFamily="34" charset="0"/>
            </a:endParaRPr>
          </a:p>
        </p:txBody>
      </p:sp>
      <p:sp>
        <p:nvSpPr>
          <p:cNvPr id="6" name="Rectangle 5"/>
          <p:cNvSpPr/>
          <p:nvPr/>
        </p:nvSpPr>
        <p:spPr>
          <a:xfrm>
            <a:off x="1109190" y="3006314"/>
            <a:ext cx="10141528" cy="923330"/>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وفي الحقيقة فان بول الزواحف هو عبارة عن عجينة شبه صلبة. ولسنوات قليلة ماضية, كان معتقدا بان الزواحف تفقد معظم مياهها بواسطة الكليتين وسطح التنفس وان الجسم غير مناسب نسبياً لتحرير الماء. وفي الحقيقة ان ثلثي فقدان الماء تتم عن طريق الجلد. وفي تجارب أجريت حديثاً على الثعابين التي ليس لها حراشف ( </a:t>
            </a:r>
            <a:r>
              <a:rPr lang="en-US" sz="1200" i="1" dirty="0" err="1">
                <a:latin typeface="Segoe UI Semibold" panose="020B0702040204020203" pitchFamily="34" charset="0"/>
                <a:cs typeface="Segoe UI Semibold" panose="020B0702040204020203" pitchFamily="34" charset="0"/>
              </a:rPr>
              <a:t>Natrix</a:t>
            </a:r>
            <a:r>
              <a:rPr lang="en-US" sz="1200" i="1" dirty="0">
                <a:latin typeface="Segoe UI Semibold" panose="020B0702040204020203" pitchFamily="34" charset="0"/>
                <a:cs typeface="Segoe UI Semibold" panose="020B0702040204020203" pitchFamily="34" charset="0"/>
              </a:rPr>
              <a:t> </a:t>
            </a:r>
            <a:r>
              <a:rPr lang="en-US" sz="1200" i="1" dirty="0" err="1">
                <a:latin typeface="Segoe UI Semibold" panose="020B0702040204020203" pitchFamily="34" charset="0"/>
                <a:cs typeface="Segoe UI Semibold" panose="020B0702040204020203" pitchFamily="34" charset="0"/>
              </a:rPr>
              <a:t>sipedon</a:t>
            </a:r>
            <a:r>
              <a:rPr lang="ar-SA" sz="1200" dirty="0">
                <a:latin typeface="Segoe UI Semibold" panose="020B0702040204020203" pitchFamily="34" charset="0"/>
                <a:cs typeface="Segoe UI Semibold" panose="020B0702040204020203" pitchFamily="34" charset="0"/>
              </a:rPr>
              <a:t>) نجد أن الحراشف تكون أكثر فعالية في إيقاف فقدان الماء من الجلد الذي بين الحراشف وبالرغم من ذلك فان سرعة فقدان الماء من خلال الجسم في الزواحف اقل بكثير من البرمائيات. ان خاصية عدم تمرير الماء من خلال الجسم هذه </a:t>
            </a:r>
            <a:r>
              <a:rPr lang="ar-SA" sz="1200" dirty="0" err="1">
                <a:latin typeface="Segoe UI Semibold" panose="020B0702040204020203" pitchFamily="34" charset="0"/>
                <a:cs typeface="Segoe UI Semibold" panose="020B0702040204020203" pitchFamily="34" charset="0"/>
              </a:rPr>
              <a:t>بالاضافة</a:t>
            </a:r>
            <a:r>
              <a:rPr lang="ar-SA" sz="1200" dirty="0">
                <a:latin typeface="Segoe UI Semibold" panose="020B0702040204020203" pitchFamily="34" charset="0"/>
                <a:cs typeface="Segoe UI Semibold" panose="020B0702040204020203" pitchFamily="34" charset="0"/>
              </a:rPr>
              <a:t> الى المقدرة على افراز البول الزائد </a:t>
            </a:r>
            <a:r>
              <a:rPr lang="ar-SA" sz="1200" dirty="0" err="1">
                <a:latin typeface="Segoe UI Semibold" panose="020B0702040204020203" pitchFamily="34" charset="0"/>
                <a:cs typeface="Segoe UI Semibold" panose="020B0702040204020203" pitchFamily="34" charset="0"/>
              </a:rPr>
              <a:t>الازموزية</a:t>
            </a:r>
            <a:r>
              <a:rPr lang="ar-SA" sz="1200" dirty="0">
                <a:latin typeface="Segoe UI Semibold" panose="020B0702040204020203" pitchFamily="34" charset="0"/>
                <a:cs typeface="Segoe UI Semibold" panose="020B0702040204020203" pitchFamily="34" charset="0"/>
              </a:rPr>
              <a:t> ادى الى تمكين الزواحف من العيش والتواجد في مناطق جافة وفي المحيطات. وفي الحقيقة فان السحالي والثعابين تشكل جزءاً مهماً من الحيوانات الفقارية للمناطق الصحراوية. </a:t>
            </a:r>
            <a:endParaRPr lang="en-US" sz="1200" dirty="0">
              <a:latin typeface="Segoe UI Semibold" panose="020B0702040204020203" pitchFamily="34" charset="0"/>
              <a:cs typeface="Segoe UI Semibold" panose="020B0702040204020203" pitchFamily="34" charset="0"/>
            </a:endParaRPr>
          </a:p>
        </p:txBody>
      </p:sp>
      <p:sp>
        <p:nvSpPr>
          <p:cNvPr id="7" name="Rectangle 6"/>
          <p:cNvSpPr/>
          <p:nvPr/>
        </p:nvSpPr>
        <p:spPr>
          <a:xfrm>
            <a:off x="1136691" y="4460635"/>
            <a:ext cx="10072254" cy="424732"/>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معظم الزواحف تتحصل على احتياجاتها من الماء بواسطة الشرب او من الماء الحر الناتج من العملية الايضية لغذائها. الأنواع الصحراوية والتي تعيش في البحار منطقياً لا تشرب ولا بد لها من الحصول على كل متطلباتها من الماء عن طريق طعامها. </a:t>
            </a:r>
          </a:p>
        </p:txBody>
      </p:sp>
      <p:grpSp>
        <p:nvGrpSpPr>
          <p:cNvPr id="8" name="Group 7"/>
          <p:cNvGrpSpPr/>
          <p:nvPr/>
        </p:nvGrpSpPr>
        <p:grpSpPr>
          <a:xfrm>
            <a:off x="8271163" y="3992467"/>
            <a:ext cx="2853639" cy="451745"/>
            <a:chOff x="-261995" y="-61560"/>
            <a:chExt cx="9998276" cy="669340"/>
          </a:xfrm>
        </p:grpSpPr>
        <p:sp>
          <p:nvSpPr>
            <p:cNvPr id="9" name="Rounded Rectangle 8"/>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txBox="1"/>
            <p:nvPr/>
          </p:nvSpPr>
          <p:spPr>
            <a:xfrm>
              <a:off x="-261995" y="-61560"/>
              <a:ext cx="9998276"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كيف تحصل الزواحف على الماء ؟</a:t>
              </a:r>
            </a:p>
          </p:txBody>
        </p:sp>
      </p:grpSp>
      <p:grpSp>
        <p:nvGrpSpPr>
          <p:cNvPr id="11" name="Group 10"/>
          <p:cNvGrpSpPr/>
          <p:nvPr/>
        </p:nvGrpSpPr>
        <p:grpSpPr>
          <a:xfrm>
            <a:off x="8465128" y="2523887"/>
            <a:ext cx="2673530" cy="451745"/>
            <a:chOff x="0" y="-61560"/>
            <a:chExt cx="9736281" cy="669340"/>
          </a:xfrm>
        </p:grpSpPr>
        <p:sp>
          <p:nvSpPr>
            <p:cNvPr id="12" name="Rounded Rectangle 11"/>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كيف تفقد الزواحف الماء ؟</a:t>
              </a:r>
            </a:p>
          </p:txBody>
        </p:sp>
      </p:grpSp>
      <p:grpSp>
        <p:nvGrpSpPr>
          <p:cNvPr id="14" name="Group 13"/>
          <p:cNvGrpSpPr/>
          <p:nvPr/>
        </p:nvGrpSpPr>
        <p:grpSpPr>
          <a:xfrm>
            <a:off x="5583383" y="4879160"/>
            <a:ext cx="5554450" cy="451745"/>
            <a:chOff x="-95242" y="-61560"/>
            <a:chExt cx="9831523" cy="669340"/>
          </a:xfrm>
        </p:grpSpPr>
        <p:sp>
          <p:nvSpPr>
            <p:cNvPr id="15" name="Rounded Rectangle 14"/>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txBox="1"/>
            <p:nvPr/>
          </p:nvSpPr>
          <p:spPr>
            <a:xfrm>
              <a:off x="-95242" y="-61560"/>
              <a:ext cx="9831523"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الكثير من الزواحف تمتص الماء عن طريق الجلد , كيف يتم ذلك ؟</a:t>
              </a:r>
            </a:p>
          </p:txBody>
        </p:sp>
      </p:grpSp>
      <p:sp>
        <p:nvSpPr>
          <p:cNvPr id="17" name="Rectangle 16"/>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20" name="Rounded Rectangle 19"/>
          <p:cNvSpPr/>
          <p:nvPr/>
        </p:nvSpPr>
        <p:spPr>
          <a:xfrm>
            <a:off x="1098176" y="5320146"/>
            <a:ext cx="10125636" cy="92825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Rounded Rectangle 20"/>
          <p:cNvSpPr/>
          <p:nvPr/>
        </p:nvSpPr>
        <p:spPr>
          <a:xfrm>
            <a:off x="1098176" y="4433455"/>
            <a:ext cx="10125636" cy="42949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1098176" y="2964874"/>
            <a:ext cx="10125636" cy="102522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17257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a:solidFill>
                  <a:schemeClr val="accent1"/>
                </a:solidFill>
                <a:latin typeface="Segoe UI Semilight" panose="020B0402040204020203" pitchFamily="34" charset="0"/>
                <a:cs typeface="Segoe UI Semilight" panose="020B0402040204020203" pitchFamily="34" charset="0"/>
              </a:rPr>
              <a:t>التنظيم </a:t>
            </a:r>
            <a:r>
              <a:rPr lang="ar-SA" sz="3200" b="1" dirty="0" err="1">
                <a:solidFill>
                  <a:schemeClr val="accent1"/>
                </a:solidFill>
                <a:latin typeface="Segoe UI Semilight" panose="020B0402040204020203" pitchFamily="34" charset="0"/>
                <a:cs typeface="Segoe UI Semilight" panose="020B0402040204020203" pitchFamily="34" charset="0"/>
              </a:rPr>
              <a:t>الأزموزي</a:t>
            </a:r>
            <a:r>
              <a:rPr lang="ar-SA" sz="3200" b="1" dirty="0">
                <a:solidFill>
                  <a:schemeClr val="accent1"/>
                </a:solidFill>
                <a:latin typeface="Segoe UI Semilight" panose="020B0402040204020203" pitchFamily="34" charset="0"/>
                <a:cs typeface="Segoe UI Semilight" panose="020B0402040204020203" pitchFamily="34" charset="0"/>
              </a:rPr>
              <a:t> في الزواحف       </a:t>
            </a:r>
            <a:r>
              <a:rPr lang="en-US" sz="3200" b="1" dirty="0">
                <a:solidFill>
                  <a:schemeClr val="accent1"/>
                </a:solidFill>
                <a:latin typeface="Segoe UI Semilight" panose="020B0402040204020203" pitchFamily="34" charset="0"/>
                <a:cs typeface="Segoe UI Semilight" panose="020B0402040204020203" pitchFamily="34" charset="0"/>
              </a:rPr>
              <a:t>Osmoregulation In Reptiles </a:t>
            </a:r>
          </a:p>
        </p:txBody>
      </p:sp>
      <p:sp>
        <p:nvSpPr>
          <p:cNvPr id="3" name="Content Placeholder 2"/>
          <p:cNvSpPr>
            <a:spLocks noGrp="1"/>
          </p:cNvSpPr>
          <p:nvPr>
            <p:ph sz="half" idx="2"/>
          </p:nvPr>
        </p:nvSpPr>
        <p:spPr>
          <a:xfrm>
            <a:off x="1343891" y="2660262"/>
            <a:ext cx="9742516" cy="1784156"/>
          </a:xfrm>
        </p:spPr>
        <p:txBody>
          <a:bodyPr>
            <a:noAutofit/>
          </a:bodyPr>
          <a:lstStyle/>
          <a:p>
            <a:pPr algn="justLow" rtl="1">
              <a:buFont typeface="Wingdings" panose="05000000000000000000" pitchFamily="2" charset="2"/>
              <a:buChar char="q"/>
            </a:pPr>
            <a:r>
              <a:rPr lang="ar-SA" sz="1800" dirty="0">
                <a:solidFill>
                  <a:schemeClr val="tx1"/>
                </a:solidFill>
                <a:latin typeface="Segoe UI Semibold" panose="020B0702040204020203" pitchFamily="34" charset="0"/>
                <a:cs typeface="Segoe UI Semibold" panose="020B0702040204020203" pitchFamily="34" charset="0"/>
              </a:rPr>
              <a:t>إن درجة فقدان الماء تكون مرتبطة بصورة مباشرة مع البيئة التي تعيش فيها هذه الانواع ففي الأنواع البرية فإنها تفقد الماء بصورة بطيئة أكثر من تلك التي تعيش في الغابات, وهذه العلاقة تكون قاصرة على كل الزواحف – السلاحف- الثعابين- السحالي- السحالي الدودية, وان الاختلافات اساسية: في الزواحف التي لا ارجل لها فان سرعة فقدان الماء في الانواع التي تعيش في الغابات الاستوائية تعادل ما يقارب المائة مرة من تلك التي تعيش في الصحراء.</a:t>
            </a:r>
            <a:endParaRPr lang="en-US" sz="1800" dirty="0">
              <a:solidFill>
                <a:schemeClr val="tx1"/>
              </a:solidFill>
              <a:latin typeface="Segoe UI Semibold" panose="020B0702040204020203" pitchFamily="34" charset="0"/>
              <a:cs typeface="Segoe UI Semibold" panose="020B0702040204020203" pitchFamily="34" charset="0"/>
            </a:endParaRPr>
          </a:p>
          <a:p>
            <a:pPr algn="justLow" rtl="1">
              <a:buFont typeface="Wingdings" panose="05000000000000000000" pitchFamily="2" charset="2"/>
              <a:buChar char="q"/>
            </a:pPr>
            <a:endParaRPr lang="en-US" sz="1100" dirty="0">
              <a:solidFill>
                <a:schemeClr val="tx1"/>
              </a:solidFill>
              <a:latin typeface="Segoe UI Semibold" panose="020B0702040204020203" pitchFamily="34" charset="0"/>
              <a:cs typeface="Segoe UI Semibold" panose="020B0702040204020203" pitchFamily="34" charset="0"/>
            </a:endParaRPr>
          </a:p>
        </p:txBody>
      </p:sp>
      <p:sp>
        <p:nvSpPr>
          <p:cNvPr id="4" name="Rectangle 3"/>
          <p:cNvSpPr/>
          <p:nvPr/>
        </p:nvSpPr>
        <p:spPr>
          <a:xfrm>
            <a:off x="1233054" y="5001292"/>
            <a:ext cx="9989127" cy="1089529"/>
          </a:xfrm>
          <a:prstGeom prst="rect">
            <a:avLst/>
          </a:prstGeom>
        </p:spPr>
        <p:txBody>
          <a:bodyPr wrap="square">
            <a:spAutoFit/>
          </a:bodyPr>
          <a:lstStyle/>
          <a:p>
            <a:pPr marL="91440" indent="-91440" algn="justLow"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dirty="0">
                <a:latin typeface="Segoe UI Semibold" panose="020B0702040204020203" pitchFamily="34" charset="0"/>
                <a:cs typeface="Segoe UI Semibold" panose="020B0702040204020203" pitchFamily="34" charset="0"/>
              </a:rPr>
              <a:t>معظم الزواحف البحرية (السلاحف, التماسيح, الثعابين, السحالي) وبعض الأنواع من السحالي الصحراوية لها غدد في الرأس متخصصة – غدد الملح – والتي تفرز الملح بصورة نشطة. وان غدد الملح تكون هي التأقلم الوحيد الظاهر الذي يساعد الكلية في المحافظة على توازن موجب للماء بينما البيئة (ماء البحر) أو الأطعمة تسبب حمض ثقيل من الملح, وهذه الغدد تفرز ملح الصوديوم والبوتاسيوم بصورة شبه جافة.</a:t>
            </a:r>
            <a:endParaRPr lang="en-US" dirty="0">
              <a:latin typeface="Segoe UI Semibold" panose="020B0702040204020203" pitchFamily="34" charset="0"/>
              <a:cs typeface="Segoe UI Semibold" panose="020B0702040204020203" pitchFamily="34" charset="0"/>
            </a:endParaRPr>
          </a:p>
        </p:txBody>
      </p:sp>
      <p:grpSp>
        <p:nvGrpSpPr>
          <p:cNvPr id="6" name="Group 5"/>
          <p:cNvGrpSpPr/>
          <p:nvPr/>
        </p:nvGrpSpPr>
        <p:grpSpPr>
          <a:xfrm>
            <a:off x="6913418" y="4147965"/>
            <a:ext cx="4265977" cy="704227"/>
            <a:chOff x="0" y="-61560"/>
            <a:chExt cx="9736281" cy="669340"/>
          </a:xfrm>
        </p:grpSpPr>
        <p:sp>
          <p:nvSpPr>
            <p:cNvPr id="7" name="Rounded Rectangle 6"/>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ما هو دور الغدد الملحية في الزواحف ؟</a:t>
              </a:r>
            </a:p>
          </p:txBody>
        </p:sp>
      </p:grpSp>
      <p:grpSp>
        <p:nvGrpSpPr>
          <p:cNvPr id="9" name="Group 8"/>
          <p:cNvGrpSpPr/>
          <p:nvPr/>
        </p:nvGrpSpPr>
        <p:grpSpPr>
          <a:xfrm>
            <a:off x="3172691" y="1834257"/>
            <a:ext cx="8034414" cy="704227"/>
            <a:chOff x="0" y="-61560"/>
            <a:chExt cx="9736281" cy="669340"/>
          </a:xfrm>
        </p:grpSpPr>
        <p:sp>
          <p:nvSpPr>
            <p:cNvPr id="10" name="Rounded Rectangle 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txBox="1"/>
            <p:nvPr/>
          </p:nvSpPr>
          <p:spPr>
            <a:xfrm>
              <a:off x="452911" y="-61560"/>
              <a:ext cx="9283370" cy="66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الزواحف الصحراوية تفقد الماء أبطئ من تلك التي تعيش في الغابات , علل ذلك ؟</a:t>
              </a:r>
            </a:p>
          </p:txBody>
        </p:sp>
      </p:grpSp>
      <p:sp>
        <p:nvSpPr>
          <p:cNvPr id="12" name="Rectangle 11"/>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3"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4" name="Rounded Rectangle 13"/>
          <p:cNvSpPr/>
          <p:nvPr/>
        </p:nvSpPr>
        <p:spPr>
          <a:xfrm>
            <a:off x="1098176" y="4849091"/>
            <a:ext cx="10125636" cy="139930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Rounded Rectangle 14"/>
          <p:cNvSpPr/>
          <p:nvPr/>
        </p:nvSpPr>
        <p:spPr>
          <a:xfrm>
            <a:off x="1098176" y="2549236"/>
            <a:ext cx="10125636" cy="152399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2628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درجة الحرارة في الزواحف</a:t>
            </a:r>
            <a:r>
              <a:rPr lang="en-US" sz="3600" b="1" dirty="0">
                <a:solidFill>
                  <a:schemeClr val="accent1"/>
                </a:solidFill>
                <a:latin typeface="Segoe UI Semilight" panose="020B0402040204020203" pitchFamily="34" charset="0"/>
                <a:cs typeface="Segoe UI Semilight" panose="020B0402040204020203" pitchFamily="34" charset="0"/>
              </a:rPr>
              <a:t>       </a:t>
            </a:r>
            <a:r>
              <a:rPr lang="ar-SA" sz="3600" b="1" dirty="0">
                <a:solidFill>
                  <a:schemeClr val="accent1"/>
                </a:solidFill>
                <a:latin typeface="Segoe UI Semilight" panose="020B0402040204020203" pitchFamily="34" charset="0"/>
                <a:cs typeface="Segoe UI Semilight" panose="020B0402040204020203" pitchFamily="34" charset="0"/>
              </a:rPr>
              <a:t> </a:t>
            </a:r>
            <a:r>
              <a:rPr lang="en-US" sz="3600" b="1" dirty="0">
                <a:solidFill>
                  <a:schemeClr val="accent1"/>
                </a:solidFill>
                <a:latin typeface="Segoe UI Semilight" panose="020B0402040204020203" pitchFamily="34" charset="0"/>
                <a:cs typeface="Segoe UI Semilight" panose="020B0402040204020203" pitchFamily="34" charset="0"/>
              </a:rPr>
              <a:t>Temperature Of Reptiles</a:t>
            </a:r>
          </a:p>
        </p:txBody>
      </p:sp>
      <p:sp>
        <p:nvSpPr>
          <p:cNvPr id="12" name="Content Placeholder 11"/>
          <p:cNvSpPr>
            <a:spLocks noGrp="1"/>
          </p:cNvSpPr>
          <p:nvPr>
            <p:ph sz="half" idx="2"/>
          </p:nvPr>
        </p:nvSpPr>
        <p:spPr>
          <a:xfrm>
            <a:off x="7689274" y="3378301"/>
            <a:ext cx="3798183" cy="3590535"/>
          </a:xfrm>
        </p:spPr>
        <p:txBody>
          <a:bodyPr>
            <a:noAutofit/>
          </a:bodyPr>
          <a:lstStyle/>
          <a:p>
            <a:pPr algn="justLow" rtl="1">
              <a:lnSpc>
                <a:spcPct val="100000"/>
              </a:lnSpc>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لقد قسم علماء الفسيولوجي الحيوانات إلى نوعين</a:t>
            </a:r>
            <a:r>
              <a:rPr lang="en-US" sz="1400" dirty="0">
                <a:solidFill>
                  <a:schemeClr val="tx1"/>
                </a:solidFill>
                <a:latin typeface="Segoe UI Semibold" panose="020B0702040204020203" pitchFamily="34" charset="0"/>
                <a:cs typeface="Segoe UI Semibold" panose="020B0702040204020203" pitchFamily="34" charset="0"/>
              </a:rPr>
              <a:t>:</a:t>
            </a:r>
          </a:p>
          <a:p>
            <a:pPr marL="342900" indent="-342900" algn="justLow">
              <a:lnSpc>
                <a:spcPct val="100000"/>
              </a:lnSpc>
              <a:buFont typeface="+mj-lt"/>
              <a:buAutoNum type="arabicPeriod"/>
            </a:pPr>
            <a:r>
              <a:rPr lang="en-US" sz="1400" b="1" dirty="0">
                <a:solidFill>
                  <a:schemeClr val="accent1"/>
                </a:solidFill>
                <a:latin typeface="Segoe UI Semibold" panose="020B0702040204020203" pitchFamily="34" charset="0"/>
                <a:cs typeface="Segoe UI Semibold" panose="020B0702040204020203" pitchFamily="34" charset="0"/>
              </a:rPr>
              <a:t>Warm blooded animals</a:t>
            </a:r>
          </a:p>
          <a:p>
            <a:pPr marL="342900" indent="-342900" algn="justLow">
              <a:lnSpc>
                <a:spcPct val="100000"/>
              </a:lnSpc>
              <a:buFont typeface="+mj-lt"/>
              <a:buAutoNum type="arabicPeriod"/>
            </a:pPr>
            <a:r>
              <a:rPr lang="en-US" sz="1400" b="1" dirty="0">
                <a:solidFill>
                  <a:schemeClr val="accent1"/>
                </a:solidFill>
                <a:latin typeface="Segoe UI Semibold" panose="020B0702040204020203" pitchFamily="34" charset="0"/>
                <a:cs typeface="Segoe UI Semibold" panose="020B0702040204020203" pitchFamily="34" charset="0"/>
              </a:rPr>
              <a:t>Cold blooded animals</a:t>
            </a:r>
            <a:endParaRPr lang="en-US" sz="1400" dirty="0">
              <a:solidFill>
                <a:schemeClr val="accent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والزواحف من الحيوانات التي تقع في المجموعة الثانية من هذه الحيوانات ولكن وضعها في هذه المجموعة قد يعطي معلومات خاطئة لأنه وجد بالتجربة أن هناك بعض أنواع السحالي على سبيل المثال تستطيع أن ترفع درجة حرارة أجسامها بمقدار 5 - 10 </a:t>
            </a:r>
            <a:r>
              <a:rPr lang="ar-SA" sz="1400" baseline="30000" dirty="0">
                <a:solidFill>
                  <a:schemeClr val="tx1"/>
                </a:solidFill>
                <a:latin typeface="Segoe UI Semibold" panose="020B0702040204020203" pitchFamily="34" charset="0"/>
                <a:cs typeface="Segoe UI Semibold" panose="020B0702040204020203" pitchFamily="34" charset="0"/>
              </a:rPr>
              <a:t>º</a:t>
            </a:r>
            <a:r>
              <a:rPr lang="ar-SA" sz="1400" dirty="0">
                <a:solidFill>
                  <a:schemeClr val="tx1"/>
                </a:solidFill>
                <a:latin typeface="Segoe UI Semibold" panose="020B0702040204020203" pitchFamily="34" charset="0"/>
                <a:cs typeface="Segoe UI Semibold" panose="020B0702040204020203" pitchFamily="34" charset="0"/>
              </a:rPr>
              <a:t>م أعلى من درجة حرارة الثدييات والطيور.</a:t>
            </a:r>
            <a:endParaRPr lang="en-US" sz="1400" dirty="0">
              <a:solidFill>
                <a:schemeClr val="tx1"/>
              </a:solidFill>
              <a:latin typeface="Segoe UI Semibold" panose="020B0702040204020203" pitchFamily="34" charset="0"/>
              <a:cs typeface="Segoe UI Semibold" panose="020B0702040204020203" pitchFamily="34" charset="0"/>
            </a:endParaRPr>
          </a:p>
        </p:txBody>
      </p:sp>
      <p:sp>
        <p:nvSpPr>
          <p:cNvPr id="7" name="Content Placeholder 11"/>
          <p:cNvSpPr>
            <a:spLocks noGrp="1"/>
          </p:cNvSpPr>
          <p:nvPr>
            <p:ph sz="half" idx="2"/>
          </p:nvPr>
        </p:nvSpPr>
        <p:spPr>
          <a:xfrm>
            <a:off x="1385453" y="2620759"/>
            <a:ext cx="5583383" cy="3477492"/>
          </a:xfrm>
        </p:spPr>
        <p:txBody>
          <a:bodyPr>
            <a:noAutofit/>
          </a:bodyPr>
          <a:lstStyle/>
          <a:p>
            <a:pPr algn="justLow" rtl="1">
              <a:lnSpc>
                <a:spcPct val="100000"/>
              </a:lnSpc>
              <a:spcBef>
                <a:spcPts val="0"/>
              </a:spcBef>
              <a:spcAft>
                <a:spcPts val="0"/>
              </a:spcAft>
              <a:buFont typeface="Wingdings" panose="05000000000000000000" pitchFamily="2" charset="2"/>
              <a:buChar char="q"/>
            </a:pPr>
            <a:r>
              <a:rPr lang="ar-SA" sz="1300" b="1" dirty="0">
                <a:solidFill>
                  <a:schemeClr val="tx1"/>
                </a:solidFill>
                <a:latin typeface="Segoe UI Semibold" panose="020B0702040204020203" pitchFamily="34" charset="0"/>
                <a:cs typeface="Segoe UI Semibold" panose="020B0702040204020203" pitchFamily="34" charset="0"/>
              </a:rPr>
              <a:t>هناك مصطلحين أخريين يكثر استعمالها في دراسة تنظيم درجات الحرارة في الحيوانات هذين المصطلحين هما :</a:t>
            </a:r>
            <a:endParaRPr lang="en-US" sz="1300" b="1" dirty="0">
              <a:solidFill>
                <a:schemeClr val="tx1"/>
              </a:solidFill>
              <a:latin typeface="Segoe UI Semibold" panose="020B0702040204020203" pitchFamily="34" charset="0"/>
              <a:cs typeface="Segoe UI Semibold" panose="020B0702040204020203" pitchFamily="34" charset="0"/>
            </a:endParaRPr>
          </a:p>
          <a:p>
            <a:pPr algn="r" rtl="1">
              <a:lnSpc>
                <a:spcPct val="100000"/>
              </a:lnSpc>
              <a:spcBef>
                <a:spcPts val="0"/>
              </a:spcBef>
              <a:spcAft>
                <a:spcPts val="0"/>
              </a:spcAft>
              <a:buFont typeface="Wingdings" panose="05000000000000000000" pitchFamily="2" charset="2"/>
              <a:buChar char="Ø"/>
            </a:pPr>
            <a:r>
              <a:rPr lang="ar-SA" sz="1200" b="1" dirty="0">
                <a:solidFill>
                  <a:schemeClr val="accent1"/>
                </a:solidFill>
                <a:latin typeface="Segoe UI Semibold" panose="020B0702040204020203" pitchFamily="34" charset="0"/>
                <a:cs typeface="Segoe UI Semibold" panose="020B0702040204020203" pitchFamily="34" charset="0"/>
              </a:rPr>
              <a:t>حيوانات متغيرة درجة الحرارة</a:t>
            </a:r>
            <a:r>
              <a:rPr lang="en-US" sz="1200" b="1" dirty="0">
                <a:solidFill>
                  <a:schemeClr val="accent1"/>
                </a:solidFill>
                <a:latin typeface="Segoe UI Semibold" panose="020B0702040204020203" pitchFamily="34" charset="0"/>
                <a:cs typeface="Segoe UI Semibold" panose="020B0702040204020203" pitchFamily="34" charset="0"/>
              </a:rPr>
              <a:t>Animals </a:t>
            </a:r>
            <a:r>
              <a:rPr lang="ar-SA" sz="1200" b="1" dirty="0">
                <a:solidFill>
                  <a:schemeClr val="accent1"/>
                </a:solidFill>
                <a:latin typeface="Segoe UI Semibold" panose="020B0702040204020203" pitchFamily="34" charset="0"/>
                <a:cs typeface="Segoe UI Semibold" panose="020B0702040204020203" pitchFamily="34" charset="0"/>
              </a:rPr>
              <a:t> </a:t>
            </a:r>
            <a:r>
              <a:rPr lang="en-US" sz="1200" b="1" dirty="0">
                <a:solidFill>
                  <a:schemeClr val="accent1"/>
                </a:solidFill>
                <a:latin typeface="Segoe UI Semibold" panose="020B0702040204020203" pitchFamily="34" charset="0"/>
                <a:cs typeface="Segoe UI Semibold" panose="020B0702040204020203" pitchFamily="34" charset="0"/>
              </a:rPr>
              <a:t> </a:t>
            </a:r>
            <a:r>
              <a:rPr lang="en-US" sz="1200" b="1" dirty="0" err="1">
                <a:solidFill>
                  <a:schemeClr val="accent1"/>
                </a:solidFill>
                <a:latin typeface="Segoe UI Semibold" panose="020B0702040204020203" pitchFamily="34" charset="0"/>
                <a:cs typeface="Segoe UI Semibold" panose="020B0702040204020203" pitchFamily="34" charset="0"/>
              </a:rPr>
              <a:t>Poikilotherms</a:t>
            </a:r>
            <a:r>
              <a:rPr lang="ar-SA" sz="1200" b="1" dirty="0">
                <a:solidFill>
                  <a:schemeClr val="accent1"/>
                </a:solidFill>
                <a:latin typeface="Segoe UI Semibold" panose="020B0702040204020203" pitchFamily="34" charset="0"/>
                <a:cs typeface="Segoe UI Semibold" panose="020B0702040204020203" pitchFamily="34" charset="0"/>
              </a:rPr>
              <a:t> :</a:t>
            </a:r>
            <a:endParaRPr lang="en-US" sz="1200" b="1" dirty="0">
              <a:solidFill>
                <a:schemeClr val="accent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هـي تـلك الحـيوانات التـي تـتصف أجسامها بمجـال حـراري واسـع </a:t>
            </a:r>
            <a:r>
              <a:rPr lang="en-US" sz="1200" dirty="0">
                <a:solidFill>
                  <a:schemeClr val="tx1"/>
                </a:solidFill>
                <a:latin typeface="Segoe UI Semibold" panose="020B0702040204020203" pitchFamily="34" charset="0"/>
                <a:cs typeface="Segoe UI Semibold" panose="020B0702040204020203" pitchFamily="34" charset="0"/>
              </a:rPr>
              <a:t>(Wide variations of temperatures)</a:t>
            </a:r>
            <a:r>
              <a:rPr lang="ar-SA" sz="1200" dirty="0">
                <a:solidFill>
                  <a:schemeClr val="tx1"/>
                </a:solidFill>
                <a:latin typeface="Segoe UI Semibold" panose="020B0702040204020203" pitchFamily="34" charset="0"/>
                <a:cs typeface="Segoe UI Semibold" panose="020B0702040204020203" pitchFamily="34" charset="0"/>
              </a:rPr>
              <a:t> نتيجة للاختلاف الواسع في العوامل البيئية </a:t>
            </a:r>
            <a:r>
              <a:rPr lang="en-US" sz="1200" dirty="0">
                <a:solidFill>
                  <a:schemeClr val="tx1"/>
                </a:solidFill>
                <a:latin typeface="Segoe UI Semibold" panose="020B0702040204020203" pitchFamily="34" charset="0"/>
                <a:cs typeface="Segoe UI Semibold" panose="020B0702040204020203" pitchFamily="34" charset="0"/>
              </a:rPr>
              <a:t>Environmental conditions</a:t>
            </a:r>
            <a:r>
              <a:rPr lang="ar-SA" sz="1200" dirty="0">
                <a:solidFill>
                  <a:schemeClr val="tx1"/>
                </a:solidFill>
                <a:latin typeface="Segoe UI Semibold" panose="020B0702040204020203" pitchFamily="34" charset="0"/>
                <a:cs typeface="Segoe UI Semibold" panose="020B0702040204020203" pitchFamily="34" charset="0"/>
              </a:rPr>
              <a:t> مثل الزواحف والبرمائيات.</a:t>
            </a:r>
          </a:p>
          <a:p>
            <a:pPr algn="justLow" rtl="1">
              <a:lnSpc>
                <a:spcPct val="100000"/>
              </a:lnSpc>
              <a:spcBef>
                <a:spcPts val="0"/>
              </a:spcBef>
              <a:spcAft>
                <a:spcPts val="0"/>
              </a:spcAft>
              <a:buFont typeface="Wingdings" panose="05000000000000000000" pitchFamily="2" charset="2"/>
              <a:buChar char="Ø"/>
            </a:pPr>
            <a:r>
              <a:rPr lang="ar-SA" sz="1200" b="1" dirty="0">
                <a:solidFill>
                  <a:schemeClr val="accent1"/>
                </a:solidFill>
                <a:latin typeface="Segoe UI Semibold" panose="020B0702040204020203" pitchFamily="34" charset="0"/>
                <a:cs typeface="Segoe UI Semibold" panose="020B0702040204020203" pitchFamily="34" charset="0"/>
              </a:rPr>
              <a:t>حيوانات ثابتة درجة الحرارة </a:t>
            </a:r>
            <a:r>
              <a:rPr lang="en-US" sz="1200" b="1" dirty="0" err="1">
                <a:solidFill>
                  <a:schemeClr val="accent1"/>
                </a:solidFill>
                <a:latin typeface="Segoe UI Semibold" panose="020B0702040204020203" pitchFamily="34" charset="0"/>
                <a:cs typeface="Segoe UI Semibold" panose="020B0702040204020203" pitchFamily="34" charset="0"/>
              </a:rPr>
              <a:t>Homeothermes</a:t>
            </a:r>
            <a:r>
              <a:rPr lang="en-US" sz="1200" b="1" dirty="0">
                <a:solidFill>
                  <a:schemeClr val="accent1"/>
                </a:solidFill>
                <a:latin typeface="Segoe UI Semibold" panose="020B0702040204020203" pitchFamily="34" charset="0"/>
                <a:cs typeface="Segoe UI Semibold" panose="020B0702040204020203" pitchFamily="34" charset="0"/>
              </a:rPr>
              <a:t> Animals</a:t>
            </a:r>
            <a:r>
              <a:rPr lang="ar-SA" sz="1200" b="1" dirty="0">
                <a:solidFill>
                  <a:schemeClr val="accent1"/>
                </a:solidFill>
                <a:latin typeface="Segoe UI Semibold" panose="020B0702040204020203" pitchFamily="34" charset="0"/>
                <a:cs typeface="Segoe UI Semibold" panose="020B0702040204020203" pitchFamily="34" charset="0"/>
              </a:rPr>
              <a:t> :</a:t>
            </a:r>
            <a:endParaRPr lang="en-US" sz="1200" dirty="0">
              <a:solidFill>
                <a:schemeClr val="accent1"/>
              </a:solidFill>
              <a:latin typeface="Segoe UI Semibold" panose="020B0702040204020203" pitchFamily="34" charset="0"/>
              <a:cs typeface="Segoe UI Semibold" panose="020B0702040204020203" pitchFamily="34" charset="0"/>
            </a:endParaRPr>
          </a:p>
          <a:p>
            <a:pPr algn="justLow">
              <a:lnSpc>
                <a:spcPct val="100000"/>
              </a:lnSpc>
              <a:spcBef>
                <a:spcPts val="0"/>
              </a:spcBef>
              <a:spcAft>
                <a:spcPts val="0"/>
              </a:spcAft>
              <a:buFont typeface="Wingdings" panose="05000000000000000000" pitchFamily="2" charset="2"/>
              <a:buChar char="Ø"/>
            </a:pPr>
            <a:r>
              <a:rPr lang="ar-SA" sz="1200" b="1" dirty="0">
                <a:solidFill>
                  <a:schemeClr val="tx1"/>
                </a:solidFill>
                <a:latin typeface="Segoe UI Semibold" panose="020B0702040204020203" pitchFamily="34" charset="0"/>
                <a:cs typeface="Segoe UI Semibold" panose="020B0702040204020203" pitchFamily="34" charset="0"/>
              </a:rPr>
              <a:t> </a:t>
            </a:r>
            <a:r>
              <a:rPr lang="ar-SA" sz="1200" dirty="0">
                <a:solidFill>
                  <a:schemeClr val="tx1"/>
                </a:solidFill>
                <a:latin typeface="Segoe UI Semibold" panose="020B0702040204020203" pitchFamily="34" charset="0"/>
                <a:cs typeface="Segoe UI Semibold" panose="020B0702040204020203" pitchFamily="34" charset="0"/>
              </a:rPr>
              <a:t>هي تلك الحيوانات التي تمتلك أجسامها مجال حراري ضيق على الرغم من الاختلاف الكبير في العوامل البيئية(مثل الطيور والثدييات).</a:t>
            </a:r>
          </a:p>
          <a:p>
            <a:pPr marL="0" indent="0" algn="justLow" rtl="1">
              <a:lnSpc>
                <a:spcPct val="100000"/>
              </a:lnSpc>
              <a:spcBef>
                <a:spcPts val="0"/>
              </a:spcBef>
              <a:spcAft>
                <a:spcPts val="0"/>
              </a:spcAft>
              <a:buNone/>
            </a:pPr>
            <a:endParaRPr lang="ar-SA" sz="12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300" b="1" dirty="0">
                <a:solidFill>
                  <a:schemeClr val="tx1"/>
                </a:solidFill>
                <a:latin typeface="Segoe UI Semibold" panose="020B0702040204020203" pitchFamily="34" charset="0"/>
                <a:cs typeface="Segoe UI Semibold" panose="020B0702040204020203" pitchFamily="34" charset="0"/>
              </a:rPr>
              <a:t>هناك فرق قد يكون أكثر دقة بين هذه الحيوانات:-</a:t>
            </a:r>
            <a:endParaRPr lang="en-US" sz="1300" b="1" dirty="0">
              <a:solidFill>
                <a:schemeClr val="tx1"/>
              </a:solidFill>
              <a:latin typeface="Segoe UI Semibold" panose="020B0702040204020203" pitchFamily="34" charset="0"/>
              <a:cs typeface="Segoe UI Semibold" panose="020B0702040204020203" pitchFamily="34" charset="0"/>
            </a:endParaRPr>
          </a:p>
          <a:p>
            <a:pPr algn="justLow">
              <a:lnSpc>
                <a:spcPct val="100000"/>
              </a:lnSpc>
              <a:spcBef>
                <a:spcPts val="0"/>
              </a:spcBef>
              <a:spcAft>
                <a:spcPts val="0"/>
              </a:spcAft>
              <a:buFont typeface="Wingdings" panose="05000000000000000000" pitchFamily="2" charset="2"/>
              <a:buChar char="Ø"/>
            </a:pPr>
            <a:r>
              <a:rPr lang="en-US" sz="1200" b="1" dirty="0">
                <a:solidFill>
                  <a:schemeClr val="accent1"/>
                </a:solidFill>
                <a:latin typeface="Segoe UI Semibold" panose="020B0702040204020203" pitchFamily="34" charset="0"/>
                <a:cs typeface="Segoe UI Semibold" panose="020B0702040204020203" pitchFamily="34" charset="0"/>
              </a:rPr>
              <a:t>Ectotherms (Reptiles, </a:t>
            </a:r>
            <a:r>
              <a:rPr lang="en-US" sz="1200" b="1" dirty="0" err="1">
                <a:solidFill>
                  <a:schemeClr val="accent1"/>
                </a:solidFill>
                <a:latin typeface="Segoe UI Semibold" panose="020B0702040204020203" pitchFamily="34" charset="0"/>
                <a:cs typeface="Segoe UI Semibold" panose="020B0702040204020203" pitchFamily="34" charset="0"/>
              </a:rPr>
              <a:t>Amphibia</a:t>
            </a:r>
            <a:r>
              <a:rPr lang="en-US" sz="1200" b="1" dirty="0">
                <a:solidFill>
                  <a:schemeClr val="accent1"/>
                </a:solidFill>
                <a:latin typeface="Segoe UI Semibold" panose="020B0702040204020203" pitchFamily="34" charset="0"/>
                <a:cs typeface="Segoe UI Semibold" panose="020B0702040204020203" pitchFamily="34" charset="0"/>
              </a:rPr>
              <a:t>, Insects):</a:t>
            </a:r>
          </a:p>
          <a:p>
            <a:pPr algn="justLow" rtl="1">
              <a:lnSpc>
                <a:spcPct val="100000"/>
              </a:lnSpc>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وهي التي تستمد الحرارة من مصادر حرارية مثل أشعة الشمس أو الاتصال بطبقة صلبة دافئـة </a:t>
            </a:r>
            <a:r>
              <a:rPr lang="en-US" sz="1200" dirty="0">
                <a:solidFill>
                  <a:schemeClr val="tx1"/>
                </a:solidFill>
                <a:latin typeface="Segoe UI Semibold" panose="020B0702040204020203" pitchFamily="34" charset="0"/>
                <a:cs typeface="Segoe UI Semibold" panose="020B0702040204020203" pitchFamily="34" charset="0"/>
              </a:rPr>
              <a:t>Substratum</a:t>
            </a:r>
            <a:r>
              <a:rPr lang="ar-SA" sz="1200" dirty="0">
                <a:solidFill>
                  <a:schemeClr val="tx1"/>
                </a:solidFill>
                <a:latin typeface="Segoe UI Semibold" panose="020B0702040204020203" pitchFamily="34" charset="0"/>
                <a:cs typeface="Segoe UI Semibold" panose="020B0702040204020203" pitchFamily="34" charset="0"/>
              </a:rPr>
              <a:t>.</a:t>
            </a:r>
            <a:endParaRPr lang="en-US" sz="1200" dirty="0">
              <a:solidFill>
                <a:schemeClr val="tx1"/>
              </a:solidFill>
              <a:latin typeface="Segoe UI Semibold" panose="020B0702040204020203" pitchFamily="34" charset="0"/>
              <a:cs typeface="Segoe UI Semibold" panose="020B0702040204020203" pitchFamily="34" charset="0"/>
            </a:endParaRPr>
          </a:p>
          <a:p>
            <a:pPr algn="justLow">
              <a:lnSpc>
                <a:spcPct val="100000"/>
              </a:lnSpc>
              <a:spcBef>
                <a:spcPts val="0"/>
              </a:spcBef>
              <a:spcAft>
                <a:spcPts val="0"/>
              </a:spcAft>
              <a:buFont typeface="Wingdings" panose="05000000000000000000" pitchFamily="2" charset="2"/>
              <a:buChar char="Ø"/>
            </a:pPr>
            <a:r>
              <a:rPr lang="en-US" sz="1200" b="1" dirty="0">
                <a:solidFill>
                  <a:schemeClr val="accent1"/>
                </a:solidFill>
                <a:latin typeface="Segoe UI Semibold" panose="020B0702040204020203" pitchFamily="34" charset="0"/>
                <a:cs typeface="Segoe UI Semibold" panose="020B0702040204020203" pitchFamily="34" charset="0"/>
              </a:rPr>
              <a:t>Endotherms (birds &amp; mammals):</a:t>
            </a:r>
          </a:p>
          <a:p>
            <a:pPr algn="justLow" rtl="1">
              <a:lnSpc>
                <a:spcPct val="100000"/>
              </a:lnSpc>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وهي تلك الحيوانات التي تستطيع أن تنتج طاقتها داخلياً نتيجة لعمليات الأيض </a:t>
            </a:r>
            <a:r>
              <a:rPr lang="en-US" sz="1200" dirty="0">
                <a:solidFill>
                  <a:schemeClr val="tx1"/>
                </a:solidFill>
                <a:latin typeface="Segoe UI Semibold" panose="020B0702040204020203" pitchFamily="34" charset="0"/>
                <a:cs typeface="Segoe UI Semibold" panose="020B0702040204020203" pitchFamily="34" charset="0"/>
              </a:rPr>
              <a:t>Metabolic energy</a:t>
            </a:r>
            <a:r>
              <a:rPr lang="ar-SA" sz="1200" dirty="0">
                <a:solidFill>
                  <a:schemeClr val="tx1"/>
                </a:solidFill>
                <a:latin typeface="Segoe UI Semibold" panose="020B0702040204020203" pitchFamily="34" charset="0"/>
                <a:cs typeface="Segoe UI Semibold" panose="020B0702040204020203" pitchFamily="34" charset="0"/>
              </a:rPr>
              <a:t>.</a:t>
            </a:r>
            <a:endParaRPr lang="en-US" sz="12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endParaRPr lang="en-US" sz="1200" dirty="0">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endParaRPr lang="en-US" sz="1000" dirty="0">
              <a:latin typeface="Segoe UI Semibold" panose="020B0702040204020203" pitchFamily="34" charset="0"/>
              <a:cs typeface="Segoe UI Semibold" panose="020B0702040204020203" pitchFamily="34" charset="0"/>
            </a:endParaRPr>
          </a:p>
        </p:txBody>
      </p:sp>
      <p:grpSp>
        <p:nvGrpSpPr>
          <p:cNvPr id="13" name="Group 12"/>
          <p:cNvGrpSpPr/>
          <p:nvPr/>
        </p:nvGrpSpPr>
        <p:grpSpPr>
          <a:xfrm>
            <a:off x="7786255" y="2879865"/>
            <a:ext cx="3616037" cy="507164"/>
            <a:chOff x="0" y="-61561"/>
            <a:chExt cx="9687099" cy="669342"/>
          </a:xfrm>
        </p:grpSpPr>
        <p:sp>
          <p:nvSpPr>
            <p:cNvPr id="20" name="Rounded Rectangle 1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49374" y="-61561"/>
              <a:ext cx="9637725" cy="6693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 </a:t>
              </a:r>
              <a:r>
                <a:rPr lang="en-US" b="1" dirty="0">
                  <a:solidFill>
                    <a:schemeClr val="bg1"/>
                  </a:solidFill>
                  <a:latin typeface="Segoe UI Semibold" panose="020B0702040204020203" pitchFamily="34" charset="0"/>
                  <a:cs typeface="Segoe UI Semibold" panose="020B0702040204020203" pitchFamily="34" charset="0"/>
                </a:rPr>
                <a:t> Ectotherms </a:t>
              </a:r>
              <a:r>
                <a:rPr lang="ar-SA" b="1" dirty="0">
                  <a:solidFill>
                    <a:schemeClr val="bg1"/>
                  </a:solidFill>
                  <a:latin typeface="Segoe UI Semibold" panose="020B0702040204020203" pitchFamily="34" charset="0"/>
                  <a:cs typeface="Segoe UI Semibold" panose="020B0702040204020203" pitchFamily="34" charset="0"/>
                </a:rPr>
                <a:t>&amp;</a:t>
              </a:r>
              <a:r>
                <a:rPr lang="en-US" b="1" dirty="0">
                  <a:solidFill>
                    <a:schemeClr val="bg1"/>
                  </a:solidFill>
                  <a:latin typeface="Segoe UI Semibold" panose="020B0702040204020203" pitchFamily="34" charset="0"/>
                  <a:cs typeface="Segoe UI Semibold" panose="020B0702040204020203" pitchFamily="34" charset="0"/>
                </a:rPr>
                <a:t> Endotherms: </a:t>
              </a:r>
              <a:endParaRPr lang="ar-SA" b="1" dirty="0">
                <a:solidFill>
                  <a:schemeClr val="bg1"/>
                </a:solidFill>
                <a:latin typeface="Segoe UI Semibold" panose="020B0702040204020203" pitchFamily="34" charset="0"/>
                <a:cs typeface="Segoe UI Semibold" panose="020B0702040204020203" pitchFamily="34" charset="0"/>
              </a:endParaRPr>
            </a:p>
          </p:txBody>
        </p:sp>
      </p:grpSp>
      <p:sp>
        <p:nvSpPr>
          <p:cNvPr id="3" name="Rectangle 2"/>
          <p:cNvSpPr/>
          <p:nvPr/>
        </p:nvSpPr>
        <p:spPr>
          <a:xfrm>
            <a:off x="1210642" y="1746732"/>
            <a:ext cx="10018058" cy="954107"/>
          </a:xfrm>
          <a:prstGeom prst="rect">
            <a:avLst/>
          </a:prstGeom>
        </p:spPr>
        <p:txBody>
          <a:bodyPr wrap="square">
            <a:spAutoFit/>
          </a:bodyPr>
          <a:lstStyle/>
          <a:p>
            <a:pPr marL="91440" lvl="1" indent="-91440" algn="justLow" defTabSz="914400" rtl="1">
              <a:spcBef>
                <a:spcPts val="1200"/>
              </a:spcBef>
              <a:spcAft>
                <a:spcPts val="200"/>
              </a:spcAft>
              <a:buClr>
                <a:schemeClr val="accent1"/>
              </a:buClr>
              <a:buSzPct val="100000"/>
              <a:buFont typeface="Wingdings" panose="05000000000000000000" pitchFamily="2" charset="2"/>
              <a:buChar char="q"/>
            </a:pPr>
            <a:r>
              <a:rPr lang="ar-SA" sz="1400" dirty="0">
                <a:latin typeface="Segoe UI Semibold" panose="020B0702040204020203" pitchFamily="34" charset="0"/>
                <a:cs typeface="Segoe UI Semibold" panose="020B0702040204020203" pitchFamily="34" charset="0"/>
              </a:rPr>
              <a:t>لقد اضطرت ظروف المعيشة على اليابسة في الزواحف بعيداً عن الوسط المائي كما في البرمائيات بأن تتكيف مع هذه التغيرات حتى تستطيع أن تقاوم عوامل البيئة الصعبة وبالذات البيئات الصحراوية.</a:t>
            </a:r>
            <a:r>
              <a:rPr lang="en-US" sz="1400" dirty="0">
                <a:latin typeface="Segoe UI Semibold" panose="020B0702040204020203" pitchFamily="34" charset="0"/>
                <a:cs typeface="Segoe UI Semibold" panose="020B0702040204020203" pitchFamily="34" charset="0"/>
              </a:rPr>
              <a:t> </a:t>
            </a:r>
            <a:r>
              <a:rPr lang="ar-SA" sz="1400" dirty="0">
                <a:latin typeface="Segoe UI Semibold" panose="020B0702040204020203" pitchFamily="34" charset="0"/>
                <a:cs typeface="Segoe UI Semibold" panose="020B0702040204020203" pitchFamily="34" charset="0"/>
              </a:rPr>
              <a:t>وأهم العوامل البيئية التي تؤثر على الزواحف هي درجة الحرارة. وتقضي الحيوانات الزاحفة نسبة كبيرة من وقتها لتنظيم أو تحصيل الدرجة الحرارية المفضلة، لذلك تلعب درجة الحرارة دوراً كبيراً في توزيع وانتشار الزواحف على وجه الأرض.</a:t>
            </a:r>
            <a:endParaRPr lang="en-US" sz="1400" dirty="0">
              <a:latin typeface="Segoe UI Semibold" panose="020B0702040204020203" pitchFamily="34" charset="0"/>
              <a:cs typeface="Segoe UI Semibold" panose="020B0702040204020203" pitchFamily="34" charset="0"/>
            </a:endParaRPr>
          </a:p>
        </p:txBody>
      </p:sp>
      <p:sp>
        <p:nvSpPr>
          <p:cNvPr id="4" name="Rounded Rectangle 3"/>
          <p:cNvSpPr/>
          <p:nvPr/>
        </p:nvSpPr>
        <p:spPr>
          <a:xfrm>
            <a:off x="1064525" y="2507673"/>
            <a:ext cx="6209111" cy="375664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Rectangle 10"/>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4"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Tree>
    <p:extLst>
      <p:ext uri="{BB962C8B-B14F-4D97-AF65-F5344CB8AC3E}">
        <p14:creationId xmlns:p14="http://schemas.microsoft.com/office/powerpoint/2010/main" val="364049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درجة الحرارة في الزواحف</a:t>
            </a:r>
            <a:r>
              <a:rPr lang="en-US" sz="3600" b="1" dirty="0">
                <a:solidFill>
                  <a:schemeClr val="accent1"/>
                </a:solidFill>
                <a:latin typeface="Segoe UI Semilight" panose="020B0402040204020203" pitchFamily="34" charset="0"/>
                <a:cs typeface="Segoe UI Semilight" panose="020B0402040204020203" pitchFamily="34" charset="0"/>
              </a:rPr>
              <a:t>       </a:t>
            </a:r>
            <a:r>
              <a:rPr lang="ar-SA" sz="3600" b="1" dirty="0">
                <a:solidFill>
                  <a:schemeClr val="accent1"/>
                </a:solidFill>
                <a:latin typeface="Segoe UI Semilight" panose="020B0402040204020203" pitchFamily="34" charset="0"/>
                <a:cs typeface="Segoe UI Semilight" panose="020B0402040204020203" pitchFamily="34" charset="0"/>
              </a:rPr>
              <a:t> </a:t>
            </a:r>
            <a:r>
              <a:rPr lang="en-US" sz="3600" b="1" dirty="0">
                <a:solidFill>
                  <a:schemeClr val="accent1"/>
                </a:solidFill>
                <a:latin typeface="Segoe UI Semilight" panose="020B0402040204020203" pitchFamily="34" charset="0"/>
                <a:cs typeface="Segoe UI Semilight" panose="020B0402040204020203" pitchFamily="34" charset="0"/>
              </a:rPr>
              <a:t>Temperature Of Reptiles</a:t>
            </a:r>
          </a:p>
        </p:txBody>
      </p:sp>
      <p:sp>
        <p:nvSpPr>
          <p:cNvPr id="7" name="Content Placeholder 11"/>
          <p:cNvSpPr>
            <a:spLocks noGrp="1"/>
          </p:cNvSpPr>
          <p:nvPr>
            <p:ph sz="half" idx="2"/>
          </p:nvPr>
        </p:nvSpPr>
        <p:spPr>
          <a:xfrm>
            <a:off x="1344718" y="2942766"/>
            <a:ext cx="4641273" cy="4211786"/>
          </a:xfrm>
        </p:spPr>
        <p:txBody>
          <a:bodyPr>
            <a:noAutofit/>
          </a:bodyPr>
          <a:lstStyle/>
          <a:p>
            <a:pPr algn="justLow">
              <a:lnSpc>
                <a:spcPct val="100000"/>
              </a:lnSpc>
              <a:buFont typeface="Wingdings" panose="05000000000000000000" pitchFamily="2" charset="2"/>
              <a:buChar char="Ø"/>
            </a:pPr>
            <a:r>
              <a:rPr lang="en-US" sz="1600" b="1" dirty="0">
                <a:solidFill>
                  <a:schemeClr val="accent1"/>
                </a:solidFill>
                <a:latin typeface="Segoe UI Semibold" panose="020B0702040204020203" pitchFamily="34" charset="0"/>
                <a:cs typeface="Segoe UI Semibold" panose="020B0702040204020203" pitchFamily="34" charset="0"/>
              </a:rPr>
              <a:t>Posturing </a:t>
            </a:r>
            <a:r>
              <a:rPr lang="en-US" sz="1600" b="1" dirty="0" err="1">
                <a:solidFill>
                  <a:schemeClr val="accent1"/>
                </a:solidFill>
                <a:latin typeface="Segoe UI Semibold" panose="020B0702040204020203" pitchFamily="34" charset="0"/>
                <a:cs typeface="Segoe UI Semibold" panose="020B0702040204020203" pitchFamily="34" charset="0"/>
              </a:rPr>
              <a:t>heliothermic</a:t>
            </a:r>
            <a:r>
              <a:rPr lang="en-US" sz="1600" b="1" dirty="0">
                <a:solidFill>
                  <a:schemeClr val="accent1"/>
                </a:solidFill>
                <a:latin typeface="Segoe UI Semibold" panose="020B0702040204020203" pitchFamily="34" charset="0"/>
                <a:cs typeface="Segoe UI Semibold" panose="020B0702040204020203" pitchFamily="34" charset="0"/>
              </a:rPr>
              <a:t>:</a:t>
            </a:r>
          </a:p>
          <a:p>
            <a:pPr algn="justLow" rtl="1">
              <a:lnSpc>
                <a:spcPct val="100000"/>
              </a:lnSpc>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الحيوانات التي تستطيع استخدام هذه الطريقة وذلك نتيجة لاستخدام الطاقة </a:t>
            </a:r>
            <a:r>
              <a:rPr lang="en-US" sz="1400" dirty="0" err="1">
                <a:solidFill>
                  <a:schemeClr val="tx1"/>
                </a:solidFill>
                <a:latin typeface="Segoe UI Semibold" panose="020B0702040204020203" pitchFamily="34" charset="0"/>
                <a:cs typeface="Segoe UI Semibold" panose="020B0702040204020203" pitchFamily="34" charset="0"/>
              </a:rPr>
              <a:t>Eneogy</a:t>
            </a:r>
            <a:r>
              <a:rPr lang="ar-SA" sz="1400" dirty="0">
                <a:solidFill>
                  <a:schemeClr val="tx1"/>
                </a:solidFill>
                <a:latin typeface="Segoe UI Semibold" panose="020B0702040204020203" pitchFamily="34" charset="0"/>
                <a:cs typeface="Segoe UI Semibold" panose="020B0702040204020203" pitchFamily="34" charset="0"/>
              </a:rPr>
              <a:t> من أشعة الشمس وذلك بعمل أوضاع مختلفة </a:t>
            </a:r>
            <a:r>
              <a:rPr lang="en-US" sz="1400" dirty="0">
                <a:solidFill>
                  <a:schemeClr val="tx1"/>
                </a:solidFill>
                <a:latin typeface="Segoe UI Semibold" panose="020B0702040204020203" pitchFamily="34" charset="0"/>
                <a:cs typeface="Segoe UI Semibold" panose="020B0702040204020203" pitchFamily="34" charset="0"/>
              </a:rPr>
              <a:t>Series of Postures</a:t>
            </a:r>
            <a:r>
              <a:rPr lang="ar-SA" sz="1400" dirty="0">
                <a:solidFill>
                  <a:schemeClr val="tx1"/>
                </a:solidFill>
                <a:latin typeface="Segoe UI Semibold" panose="020B0702040204020203" pitchFamily="34" charset="0"/>
                <a:cs typeface="Segoe UI Semibold" panose="020B0702040204020203" pitchFamily="34" charset="0"/>
              </a:rPr>
              <a:t>.</a:t>
            </a:r>
            <a:endParaRPr lang="en-US" sz="1400" dirty="0">
              <a:solidFill>
                <a:schemeClr val="tx1"/>
              </a:solidFill>
              <a:latin typeface="Segoe UI Semibold" panose="020B0702040204020203" pitchFamily="34" charset="0"/>
              <a:cs typeface="Segoe UI Semibold" panose="020B0702040204020203" pitchFamily="34" charset="0"/>
            </a:endParaRPr>
          </a:p>
          <a:p>
            <a:pPr algn="justLow">
              <a:lnSpc>
                <a:spcPct val="100000"/>
              </a:lnSpc>
              <a:buFont typeface="Wingdings" panose="05000000000000000000" pitchFamily="2" charset="2"/>
              <a:buChar char="Ø"/>
            </a:pPr>
            <a:r>
              <a:rPr lang="en-US" sz="1600" b="1" dirty="0">
                <a:solidFill>
                  <a:schemeClr val="accent1"/>
                </a:solidFill>
                <a:latin typeface="Segoe UI Semibold" panose="020B0702040204020203" pitchFamily="34" charset="0"/>
                <a:cs typeface="Segoe UI Semibold" panose="020B0702040204020203" pitchFamily="34" charset="0"/>
              </a:rPr>
              <a:t>Shuttling </a:t>
            </a:r>
            <a:r>
              <a:rPr lang="en-US" sz="1600" b="1" dirty="0" err="1">
                <a:solidFill>
                  <a:schemeClr val="accent1"/>
                </a:solidFill>
                <a:latin typeface="Segoe UI Semibold" panose="020B0702040204020203" pitchFamily="34" charset="0"/>
                <a:cs typeface="Segoe UI Semibold" panose="020B0702040204020203" pitchFamily="34" charset="0"/>
              </a:rPr>
              <a:t>heliothermic</a:t>
            </a:r>
            <a:endParaRPr lang="en-US" sz="1600" b="1" dirty="0">
              <a:solidFill>
                <a:schemeClr val="accent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تستطيـع أن تتحصـل  على درجة حرارتها نتيجة لحركتها بين الشمس والظل </a:t>
            </a:r>
            <a:r>
              <a:rPr lang="en-US" sz="1400" dirty="0">
                <a:solidFill>
                  <a:schemeClr val="tx1"/>
                </a:solidFill>
                <a:latin typeface="Segoe UI Semibold" panose="020B0702040204020203" pitchFamily="34" charset="0"/>
                <a:cs typeface="Segoe UI Semibold" panose="020B0702040204020203" pitchFamily="34" charset="0"/>
              </a:rPr>
              <a:t>Sunlit &amp; shaded areas</a:t>
            </a:r>
            <a:r>
              <a:rPr lang="ar-SA" sz="1400" dirty="0">
                <a:solidFill>
                  <a:schemeClr val="tx1"/>
                </a:solidFill>
                <a:latin typeface="Segoe UI Semibold" panose="020B0702040204020203" pitchFamily="34" charset="0"/>
                <a:cs typeface="Segoe UI Semibold" panose="020B0702040204020203" pitchFamily="34" charset="0"/>
              </a:rPr>
              <a:t>.</a:t>
            </a:r>
            <a:endParaRPr lang="en-US" sz="1400" dirty="0">
              <a:solidFill>
                <a:schemeClr val="tx1"/>
              </a:solidFill>
              <a:latin typeface="Segoe UI Semibold" panose="020B0702040204020203" pitchFamily="34" charset="0"/>
              <a:cs typeface="Segoe UI Semibold" panose="020B0702040204020203" pitchFamily="34" charset="0"/>
            </a:endParaRPr>
          </a:p>
          <a:p>
            <a:pPr algn="justLow">
              <a:lnSpc>
                <a:spcPct val="100000"/>
              </a:lnSpc>
              <a:buFont typeface="Wingdings" panose="05000000000000000000" pitchFamily="2" charset="2"/>
              <a:buChar char="Ø"/>
            </a:pPr>
            <a:r>
              <a:rPr lang="en-US" sz="1600" b="1" dirty="0" err="1">
                <a:solidFill>
                  <a:schemeClr val="accent1"/>
                </a:solidFill>
                <a:latin typeface="Segoe UI Semibold" panose="020B0702040204020203" pitchFamily="34" charset="0"/>
                <a:cs typeface="Segoe UI Semibold" panose="020B0702040204020203" pitchFamily="34" charset="0"/>
              </a:rPr>
              <a:t>Thigmothermic</a:t>
            </a:r>
            <a:r>
              <a:rPr lang="en-US" sz="1600" b="1" dirty="0">
                <a:solidFill>
                  <a:schemeClr val="accent1"/>
                </a:solidFill>
                <a:latin typeface="Segoe UI Semibold" panose="020B0702040204020203" pitchFamily="34" charset="0"/>
                <a:cs typeface="Segoe UI Semibold" panose="020B0702040204020203" pitchFamily="34" charset="0"/>
              </a:rPr>
              <a:t> :</a:t>
            </a:r>
          </a:p>
          <a:p>
            <a:pPr algn="justLow" rtl="1">
              <a:lnSpc>
                <a:spcPct val="100000"/>
              </a:lnSpc>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تلك الحيوانات التي تستمد حرارتها نتيجـة </a:t>
            </a:r>
            <a:r>
              <a:rPr lang="ar-SA" sz="1400" dirty="0" err="1">
                <a:solidFill>
                  <a:schemeClr val="tx1"/>
                </a:solidFill>
                <a:latin typeface="Segoe UI Semibold" panose="020B0702040204020203" pitchFamily="34" charset="0"/>
                <a:cs typeface="Segoe UI Semibold" panose="020B0702040204020203" pitchFamily="34" charset="0"/>
              </a:rPr>
              <a:t>لملاصقتها</a:t>
            </a:r>
            <a:r>
              <a:rPr lang="ar-SA" sz="1400" dirty="0">
                <a:solidFill>
                  <a:schemeClr val="tx1"/>
                </a:solidFill>
                <a:latin typeface="Segoe UI Semibold" panose="020B0702040204020203" pitchFamily="34" charset="0"/>
                <a:cs typeface="Segoe UI Semibold" panose="020B0702040204020203" pitchFamily="34" charset="0"/>
              </a:rPr>
              <a:t> أجسام صلبة دافئة مثل صخور أو أخشاب أو صفائح معدنية.</a:t>
            </a:r>
            <a:endParaRPr lang="en-US" sz="14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700" dirty="0">
              <a:latin typeface="Segoe UI Semibold" panose="020B0702040204020203" pitchFamily="34" charset="0"/>
              <a:cs typeface="Segoe UI Semibold" panose="020B0702040204020203" pitchFamily="34" charset="0"/>
            </a:endParaRPr>
          </a:p>
        </p:txBody>
      </p:sp>
      <p:sp>
        <p:nvSpPr>
          <p:cNvPr id="4" name="Rectangle 3"/>
          <p:cNvSpPr/>
          <p:nvPr/>
        </p:nvSpPr>
        <p:spPr>
          <a:xfrm>
            <a:off x="777922" y="1812426"/>
            <a:ext cx="10440539" cy="830997"/>
          </a:xfrm>
          <a:prstGeom prst="rect">
            <a:avLst/>
          </a:prstGeom>
        </p:spPr>
        <p:txBody>
          <a:bodyPr wrap="square">
            <a:spAutoFit/>
          </a:bodyPr>
          <a:lstStyle/>
          <a:p>
            <a:pPr marL="91440" indent="-91440" algn="justLow" defTabSz="914400" rtl="1">
              <a:spcBef>
                <a:spcPts val="1200"/>
              </a:spcBef>
              <a:spcAft>
                <a:spcPts val="200"/>
              </a:spcAft>
              <a:buClr>
                <a:schemeClr val="accent1"/>
              </a:buClr>
              <a:buSzPct val="100000"/>
              <a:buFont typeface="Wingdings" panose="05000000000000000000" pitchFamily="2" charset="2"/>
              <a:buChar char="q"/>
            </a:pPr>
            <a:r>
              <a:rPr lang="ar-SA" sz="1600" dirty="0">
                <a:latin typeface="Segoe UI Semibold" panose="020B0702040204020203" pitchFamily="34" charset="0"/>
                <a:cs typeface="Segoe UI Semibold" panose="020B0702040204020203" pitchFamily="34" charset="0"/>
              </a:rPr>
              <a:t>والزواحف هي من حيوانات الـ </a:t>
            </a:r>
            <a:r>
              <a:rPr lang="en-US" sz="1600" dirty="0">
                <a:latin typeface="Segoe UI Semibold" panose="020B0702040204020203" pitchFamily="34" charset="0"/>
                <a:cs typeface="Segoe UI Semibold" panose="020B0702040204020203" pitchFamily="34" charset="0"/>
              </a:rPr>
              <a:t>Ectotherms</a:t>
            </a:r>
            <a:r>
              <a:rPr lang="ar-SA" sz="1600" dirty="0">
                <a:latin typeface="Segoe UI Semibold" panose="020B0702040204020203" pitchFamily="34" charset="0"/>
                <a:cs typeface="Segoe UI Semibold" panose="020B0702040204020203" pitchFamily="34" charset="0"/>
              </a:rPr>
              <a:t> وتستطيع أن تنظم درجة حرارة أجسامها حسب المجال المطلوب وذلك نتيجة لطرق عديدة يغلب فيها سلوك هذه الحيوانات دوراً كبيراً في عملية التنظيم الحراري السلوكي </a:t>
            </a:r>
            <a:r>
              <a:rPr lang="en-US" sz="1600" dirty="0">
                <a:latin typeface="Segoe UI Semibold" panose="020B0702040204020203" pitchFamily="34" charset="0"/>
                <a:cs typeface="Segoe UI Semibold" panose="020B0702040204020203" pitchFamily="34" charset="0"/>
              </a:rPr>
              <a:t>Behavioral thermoregulation</a:t>
            </a:r>
            <a:r>
              <a:rPr lang="ar-SA" sz="1600" dirty="0">
                <a:latin typeface="Segoe UI Semibold" panose="020B0702040204020203" pitchFamily="34" charset="0"/>
                <a:cs typeface="Segoe UI Semibold" panose="020B0702040204020203" pitchFamily="34" charset="0"/>
              </a:rPr>
              <a:t>  وتستطيع الزواحف أن تحصل على عملية التنظيم الحراري </a:t>
            </a:r>
            <a:r>
              <a:rPr lang="en-US" sz="1600" dirty="0">
                <a:latin typeface="Segoe UI Semibold" panose="020B0702040204020203" pitchFamily="34" charset="0"/>
                <a:cs typeface="Segoe UI Semibold" panose="020B0702040204020203" pitchFamily="34" charset="0"/>
              </a:rPr>
              <a:t>Thermoregulation</a:t>
            </a:r>
            <a:r>
              <a:rPr lang="ar-SA" sz="1600" dirty="0">
                <a:latin typeface="Segoe UI Semibold" panose="020B0702040204020203" pitchFamily="34" charset="0"/>
                <a:cs typeface="Segoe UI Semibold" panose="020B0702040204020203" pitchFamily="34" charset="0"/>
              </a:rPr>
              <a:t> في احدى الطرق التالية:</a:t>
            </a:r>
            <a:r>
              <a:rPr lang="en-US" sz="1600" dirty="0">
                <a:latin typeface="Segoe UI Semibold" panose="020B0702040204020203" pitchFamily="34" charset="0"/>
                <a:cs typeface="Segoe UI Semibold" panose="020B0702040204020203" pitchFamily="34" charset="0"/>
              </a:rPr>
              <a:t> </a:t>
            </a:r>
          </a:p>
        </p:txBody>
      </p:sp>
      <p:sp>
        <p:nvSpPr>
          <p:cNvPr id="3" name="Rounded Rectangle 2"/>
          <p:cNvSpPr/>
          <p:nvPr/>
        </p:nvSpPr>
        <p:spPr>
          <a:xfrm>
            <a:off x="1126968" y="2757056"/>
            <a:ext cx="10039796" cy="343634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6184" t="27677" b="23031"/>
          <a:stretch/>
        </p:blipFill>
        <p:spPr>
          <a:xfrm>
            <a:off x="6498816" y="2985411"/>
            <a:ext cx="4113767" cy="29865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2"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Tree>
    <p:extLst>
      <p:ext uri="{BB962C8B-B14F-4D97-AF65-F5344CB8AC3E}">
        <p14:creationId xmlns:p14="http://schemas.microsoft.com/office/powerpoint/2010/main" val="204104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التنظيم الحراري السلوكي</a:t>
            </a:r>
            <a:r>
              <a:rPr lang="en-US" sz="3600" b="1" dirty="0">
                <a:solidFill>
                  <a:schemeClr val="accent1"/>
                </a:solidFill>
                <a:latin typeface="Segoe UI Semilight" panose="020B0402040204020203" pitchFamily="34" charset="0"/>
                <a:cs typeface="Segoe UI Semilight" panose="020B0402040204020203" pitchFamily="34" charset="0"/>
              </a:rPr>
              <a:t>     </a:t>
            </a:r>
            <a:r>
              <a:rPr lang="ar-SA" sz="3600" b="1" dirty="0">
                <a:solidFill>
                  <a:schemeClr val="accent1"/>
                </a:solidFill>
                <a:latin typeface="Segoe UI Semilight" panose="020B0402040204020203" pitchFamily="34" charset="0"/>
                <a:cs typeface="Segoe UI Semilight" panose="020B0402040204020203" pitchFamily="34" charset="0"/>
              </a:rPr>
              <a:t> </a:t>
            </a:r>
            <a:r>
              <a:rPr lang="en-US" sz="3200" b="1" dirty="0">
                <a:solidFill>
                  <a:schemeClr val="accent1"/>
                </a:solidFill>
                <a:latin typeface="Segoe UI Semilight" panose="020B0402040204020203" pitchFamily="34" charset="0"/>
                <a:cs typeface="Segoe UI Semilight" panose="020B0402040204020203" pitchFamily="34" charset="0"/>
              </a:rPr>
              <a:t>Behavioral Thermoregulation</a:t>
            </a:r>
            <a:endParaRPr lang="en-US" sz="3600" b="1" dirty="0">
              <a:solidFill>
                <a:schemeClr val="accent1"/>
              </a:solidFill>
              <a:latin typeface="Segoe UI Semilight" panose="020B0402040204020203" pitchFamily="34" charset="0"/>
              <a:cs typeface="Segoe UI Semilight" panose="020B0402040204020203" pitchFamily="34" charset="0"/>
            </a:endParaRPr>
          </a:p>
        </p:txBody>
      </p:sp>
      <p:grpSp>
        <p:nvGrpSpPr>
          <p:cNvPr id="13" name="Group 12"/>
          <p:cNvGrpSpPr/>
          <p:nvPr/>
        </p:nvGrpSpPr>
        <p:grpSpPr>
          <a:xfrm>
            <a:off x="7578435" y="1233056"/>
            <a:ext cx="3685309" cy="5791199"/>
            <a:chOff x="0" y="-61561"/>
            <a:chExt cx="9687099" cy="649153"/>
          </a:xfrm>
        </p:grpSpPr>
        <p:sp>
          <p:nvSpPr>
            <p:cNvPr id="20" name="Rounded Rectangle 1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49375" y="-61561"/>
              <a:ext cx="9637724" cy="6491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spcBef>
                  <a:spcPct val="0"/>
                </a:spcBef>
                <a:spcAft>
                  <a:spcPct val="35000"/>
                </a:spcAft>
              </a:pPr>
              <a:r>
                <a:rPr lang="ar-SA" sz="1700" b="1" dirty="0">
                  <a:solidFill>
                    <a:schemeClr val="bg1"/>
                  </a:solidFill>
                  <a:latin typeface="Segoe UI Semibold" panose="020B0702040204020203" pitchFamily="34" charset="0"/>
                  <a:cs typeface="Segoe UI Semibold" panose="020B0702040204020203" pitchFamily="34" charset="0"/>
                </a:rPr>
                <a:t>قام العالم </a:t>
              </a:r>
              <a:r>
                <a:rPr lang="en-US" sz="1700" b="1" dirty="0" err="1">
                  <a:solidFill>
                    <a:schemeClr val="bg1"/>
                  </a:solidFill>
                  <a:latin typeface="Segoe UI Semibold" panose="020B0702040204020203" pitchFamily="34" charset="0"/>
                  <a:cs typeface="Segoe UI Semibold" panose="020B0702040204020203" pitchFamily="34" charset="0"/>
                </a:rPr>
                <a:t>Brattstrom</a:t>
              </a:r>
              <a:r>
                <a:rPr lang="ar-SA" sz="1700" b="1" dirty="0">
                  <a:solidFill>
                    <a:schemeClr val="bg1"/>
                  </a:solidFill>
                  <a:latin typeface="Segoe UI Semibold" panose="020B0702040204020203" pitchFamily="34" charset="0"/>
                  <a:cs typeface="Segoe UI Semibold" panose="020B0702040204020203" pitchFamily="34" charset="0"/>
                </a:rPr>
                <a:t> عام 1965 بتقسيم الزواحف حسب عملية التنظيم الحـراري السلـوكي إلـى سبـعة أنــواع</a:t>
              </a:r>
              <a:r>
                <a:rPr lang="en-US" sz="1700" b="1" dirty="0">
                  <a:solidFill>
                    <a:schemeClr val="bg1"/>
                  </a:solidFill>
                  <a:latin typeface="Segoe UI Semibold" panose="020B0702040204020203" pitchFamily="34" charset="0"/>
                  <a:cs typeface="Segoe UI Semibold" panose="020B0702040204020203" pitchFamily="34" charset="0"/>
                </a:rPr>
                <a:t> </a:t>
              </a:r>
              <a:r>
                <a:rPr lang="ar-SA" sz="1700" b="1" dirty="0">
                  <a:solidFill>
                    <a:schemeClr val="bg1"/>
                  </a:solidFill>
                  <a:latin typeface="Segoe UI Semibold" panose="020B0702040204020203" pitchFamily="34" charset="0"/>
                  <a:cs typeface="Segoe UI Semibold" panose="020B0702040204020203" pitchFamily="34" charset="0"/>
                </a:rPr>
                <a:t> ، ما هي ؟</a:t>
              </a:r>
              <a:endParaRPr lang="en-US" sz="1700" b="1" dirty="0">
                <a:solidFill>
                  <a:schemeClr val="bg1"/>
                </a:solidFill>
                <a:latin typeface="Segoe UI Semibold" panose="020B0702040204020203" pitchFamily="34" charset="0"/>
                <a:cs typeface="Segoe UI Semibold" panose="020B0702040204020203" pitchFamily="34" charset="0"/>
              </a:endParaRPr>
            </a:p>
            <a:p>
              <a:pPr lvl="0" algn="justLow" defTabSz="889000" rtl="1">
                <a:spcBef>
                  <a:spcPct val="0"/>
                </a:spcBef>
                <a:spcAft>
                  <a:spcPct val="35000"/>
                </a:spcAft>
              </a:pPr>
              <a:endParaRPr lang="en-US" sz="1600" b="1" dirty="0">
                <a:solidFill>
                  <a:schemeClr val="bg1"/>
                </a:solidFill>
                <a:latin typeface="Segoe UI Semibold" panose="020B0702040204020203" pitchFamily="34" charset="0"/>
                <a:cs typeface="Segoe UI Semibold" panose="020B0702040204020203" pitchFamily="34" charset="0"/>
              </a:endParaRPr>
            </a:p>
            <a:p>
              <a:pPr algn="justLow" rtl="1">
                <a:buFont typeface="Wingdings" panose="05000000000000000000" pitchFamily="2" charset="2"/>
                <a:buChar char="q"/>
              </a:pPr>
              <a:r>
                <a:rPr lang="ar-SA" sz="1600" dirty="0">
                  <a:latin typeface="Segoe UI Semibold" panose="020B0702040204020203" pitchFamily="34" charset="0"/>
                  <a:cs typeface="Segoe UI Semibold" panose="020B0702040204020203" pitchFamily="34" charset="0"/>
                </a:rPr>
                <a:t>أول من درسا هذه العملية هما </a:t>
              </a:r>
              <a:r>
                <a:rPr lang="en-US" sz="1600" dirty="0">
                  <a:latin typeface="Segoe UI Semibold" panose="020B0702040204020203" pitchFamily="34" charset="0"/>
                  <a:cs typeface="Segoe UI Semibold" panose="020B0702040204020203" pitchFamily="34" charset="0"/>
                </a:rPr>
                <a:t>Cowles &amp; </a:t>
              </a:r>
              <a:r>
                <a:rPr lang="en-US" sz="1600" dirty="0" err="1">
                  <a:latin typeface="Segoe UI Semibold" panose="020B0702040204020203" pitchFamily="34" charset="0"/>
                  <a:cs typeface="Segoe UI Semibold" panose="020B0702040204020203" pitchFamily="34" charset="0"/>
                </a:rPr>
                <a:t>Bogert</a:t>
              </a:r>
              <a:r>
                <a:rPr lang="en-US" sz="1600" dirty="0">
                  <a:latin typeface="Segoe UI Semibold" panose="020B0702040204020203" pitchFamily="34" charset="0"/>
                  <a:cs typeface="Segoe UI Semibold" panose="020B0702040204020203" pitchFamily="34" charset="0"/>
                </a:rPr>
                <a:t> (1944)</a:t>
              </a:r>
              <a:r>
                <a:rPr lang="ar-SA" sz="1600" dirty="0">
                  <a:latin typeface="Segoe UI Semibold" panose="020B0702040204020203" pitchFamily="34" charset="0"/>
                  <a:cs typeface="Segoe UI Semibold" panose="020B0702040204020203" pitchFamily="34" charset="0"/>
                </a:rPr>
                <a:t> واللذان استنتجا بأن السلوك يلعب دوراً كبيراً في عملية تنظيم درجات الحرارة لأجسام الزواحف. ولقد جاء عالم يدعي </a:t>
              </a:r>
              <a:r>
                <a:rPr lang="en-US" sz="1600" dirty="0" err="1">
                  <a:latin typeface="Segoe UI Semibold" panose="020B0702040204020203" pitchFamily="34" charset="0"/>
                  <a:cs typeface="Segoe UI Semibold" panose="020B0702040204020203" pitchFamily="34" charset="0"/>
                </a:rPr>
                <a:t>Brattstrom</a:t>
              </a:r>
              <a:r>
                <a:rPr lang="en-US" sz="1600" dirty="0">
                  <a:latin typeface="Segoe UI Semibold" panose="020B0702040204020203" pitchFamily="34" charset="0"/>
                  <a:cs typeface="Segoe UI Semibold" panose="020B0702040204020203" pitchFamily="34" charset="0"/>
                </a:rPr>
                <a:t> </a:t>
              </a:r>
              <a:r>
                <a:rPr lang="ar-SA" sz="1600" dirty="0">
                  <a:latin typeface="Segoe UI Semibold" panose="020B0702040204020203" pitchFamily="34" charset="0"/>
                  <a:cs typeface="Segoe UI Semibold" panose="020B0702040204020203" pitchFamily="34" charset="0"/>
                </a:rPr>
                <a:t>  </a:t>
              </a:r>
              <a:r>
                <a:rPr lang="en-US" sz="1600" dirty="0">
                  <a:latin typeface="Segoe UI Semibold" panose="020B0702040204020203" pitchFamily="34" charset="0"/>
                  <a:cs typeface="Segoe UI Semibold" panose="020B0702040204020203" pitchFamily="34" charset="0"/>
                </a:rPr>
                <a:t>(1965)</a:t>
              </a:r>
              <a:r>
                <a:rPr lang="ar-SA" sz="1600" dirty="0">
                  <a:latin typeface="Segoe UI Semibold" panose="020B0702040204020203" pitchFamily="34" charset="0"/>
                  <a:cs typeface="Segoe UI Semibold" panose="020B0702040204020203" pitchFamily="34" charset="0"/>
                </a:rPr>
                <a:t> بتلخيص جميع الدراسات الحرارية التي عملت على ما يقارب 161 نوع من الزواحف.</a:t>
              </a:r>
            </a:p>
            <a:p>
              <a:pPr algn="r" rtl="1">
                <a:buFont typeface="Wingdings" panose="05000000000000000000" pitchFamily="2" charset="2"/>
                <a:buChar char="q"/>
              </a:pPr>
              <a:r>
                <a:rPr lang="ar-SA" sz="1600" dirty="0">
                  <a:latin typeface="Segoe UI Semibold" panose="020B0702040204020203" pitchFamily="34" charset="0"/>
                  <a:cs typeface="Segoe UI Semibold" panose="020B0702040204020203" pitchFamily="34" charset="0"/>
                </a:rPr>
                <a:t>وقد قام هذا العالم بتقسيم الزواحف حسب التنظيم الحراري السلوكي إلى :-</a:t>
              </a:r>
              <a:endParaRPr lang="en-US" sz="1600" dirty="0">
                <a:latin typeface="Segoe UI Semibold" panose="020B0702040204020203" pitchFamily="34" charset="0"/>
                <a:cs typeface="Segoe UI Semibold" panose="020B0702040204020203" pitchFamily="34" charset="0"/>
              </a:endParaRPr>
            </a:p>
            <a:p>
              <a:pPr lvl="0" algn="justLow" defTabSz="889000" rtl="1">
                <a:lnSpc>
                  <a:spcPct val="90000"/>
                </a:lnSpc>
                <a:spcBef>
                  <a:spcPct val="0"/>
                </a:spcBef>
                <a:spcAft>
                  <a:spcPct val="35000"/>
                </a:spcAft>
              </a:pPr>
              <a:endParaRPr lang="ar-SA" sz="1400" b="1" dirty="0">
                <a:solidFill>
                  <a:schemeClr val="bg1"/>
                </a:solidFill>
                <a:latin typeface="Segoe UI Semibold" panose="020B0702040204020203" pitchFamily="34" charset="0"/>
                <a:cs typeface="Segoe UI Semibold" panose="020B0702040204020203" pitchFamily="34" charset="0"/>
              </a:endParaRPr>
            </a:p>
          </p:txBody>
        </p:sp>
      </p:grpSp>
      <p:graphicFrame>
        <p:nvGraphicFramePr>
          <p:cNvPr id="3" name="Diagram 2"/>
          <p:cNvGraphicFramePr/>
          <p:nvPr>
            <p:extLst>
              <p:ext uri="{D42A27DB-BD31-4B8C-83A1-F6EECF244321}">
                <p14:modId xmlns:p14="http://schemas.microsoft.com/office/powerpoint/2010/main" val="4268832229"/>
              </p:ext>
            </p:extLst>
          </p:nvPr>
        </p:nvGraphicFramePr>
        <p:xfrm>
          <a:off x="1159160" y="1925780"/>
          <a:ext cx="6156040" cy="4475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9" name="Picture Placeholder 4"/>
          <p:cNvPicPr>
            <a:picLocks noChangeAspect="1"/>
          </p:cNvPicPr>
          <p:nvPr/>
        </p:nvPicPr>
        <p:blipFill>
          <a:blip r:embed="rId7">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Tree>
    <p:extLst>
      <p:ext uri="{BB962C8B-B14F-4D97-AF65-F5344CB8AC3E}">
        <p14:creationId xmlns:p14="http://schemas.microsoft.com/office/powerpoint/2010/main" val="392106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التنظيم الحراري السلوكي      </a:t>
            </a:r>
            <a:r>
              <a:rPr lang="en-US" sz="3200" b="1" dirty="0">
                <a:solidFill>
                  <a:schemeClr val="accent1"/>
                </a:solidFill>
                <a:latin typeface="Segoe UI Semilight" panose="020B0402040204020203" pitchFamily="34" charset="0"/>
                <a:cs typeface="Segoe UI Semilight" panose="020B0402040204020203" pitchFamily="34" charset="0"/>
              </a:rPr>
              <a:t>Behavioral Thermoregulation</a:t>
            </a:r>
          </a:p>
        </p:txBody>
      </p:sp>
      <p:sp>
        <p:nvSpPr>
          <p:cNvPr id="12" name="Content Placeholder 11"/>
          <p:cNvSpPr>
            <a:spLocks noGrp="1"/>
          </p:cNvSpPr>
          <p:nvPr>
            <p:ph sz="half" idx="2"/>
          </p:nvPr>
        </p:nvSpPr>
        <p:spPr>
          <a:xfrm>
            <a:off x="5097253" y="2292334"/>
            <a:ext cx="6195262" cy="2410638"/>
          </a:xfrm>
        </p:spPr>
        <p:txBody>
          <a:bodyPr>
            <a:noAutofit/>
          </a:bodyPr>
          <a:lstStyle/>
          <a:p>
            <a:pPr algn="justLow" rtl="1">
              <a:lnSpc>
                <a:spcPct val="100000"/>
              </a:lnSpc>
              <a:spcBef>
                <a:spcPts val="0"/>
              </a:spcBef>
              <a:spcAft>
                <a:spcPts val="0"/>
              </a:spcAft>
              <a:buFont typeface="Wingdings" panose="05000000000000000000" pitchFamily="2" charset="2"/>
              <a:buChar char="Ø"/>
            </a:pPr>
            <a:r>
              <a:rPr lang="ar-SA" sz="1400" dirty="0">
                <a:solidFill>
                  <a:schemeClr val="tx1"/>
                </a:solidFill>
                <a:latin typeface="Segoe UI Semibold" panose="020B0702040204020203" pitchFamily="34" charset="0"/>
                <a:cs typeface="Segoe UI Semibold" panose="020B0702040204020203" pitchFamily="34" charset="0"/>
              </a:rPr>
              <a:t>هناك فئات لدرجات الحرارة في الزواحف هي :</a:t>
            </a:r>
          </a:p>
          <a:p>
            <a:pPr marL="0" indent="0" algn="justLow" rtl="1">
              <a:lnSpc>
                <a:spcPct val="100000"/>
              </a:lnSpc>
              <a:spcBef>
                <a:spcPts val="0"/>
              </a:spcBef>
              <a:spcAft>
                <a:spcPts val="0"/>
              </a:spcAft>
              <a:buNone/>
            </a:pPr>
            <a:endParaRPr lang="en-US" sz="1100" b="1"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0"/>
              </a:spcBef>
              <a:spcAft>
                <a:spcPts val="0"/>
              </a:spcAft>
              <a:buNone/>
            </a:pPr>
            <a:r>
              <a:rPr lang="ar-SA" sz="1100" b="1" dirty="0">
                <a:solidFill>
                  <a:srgbClr val="00B0F0"/>
                </a:solidFill>
                <a:latin typeface="Segoe UI Semibold" panose="020B0702040204020203" pitchFamily="34" charset="0"/>
                <a:cs typeface="Segoe UI Semibold" panose="020B0702040204020203" pitchFamily="34" charset="0"/>
              </a:rPr>
              <a:t>1- درجة الحرارة المفضلة</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Voluntary Temp.</a:t>
            </a:r>
            <a:r>
              <a:rPr lang="ar-SA" sz="1100" b="1" dirty="0">
                <a:solidFill>
                  <a:srgbClr val="00B0F0"/>
                </a:solidFill>
                <a:latin typeface="Segoe UI Semibold" panose="020B0702040204020203" pitchFamily="34" charset="0"/>
                <a:cs typeface="Segoe UI Semibold" panose="020B0702040204020203" pitchFamily="34" charset="0"/>
              </a:rPr>
              <a:t>:</a:t>
            </a:r>
            <a:endParaRPr lang="en-US" sz="11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100" dirty="0">
                <a:solidFill>
                  <a:schemeClr val="tx1"/>
                </a:solidFill>
                <a:latin typeface="Segoe UI Semibold" panose="020B0702040204020203" pitchFamily="34" charset="0"/>
                <a:cs typeface="Segoe UI Semibold" panose="020B0702040204020203" pitchFamily="34" charset="0"/>
              </a:rPr>
              <a:t>لكل نوع من أنواع الزواحف معدل من درجات الحرارة المفضلة أذا زادت درجة الحرارة عن هذا المعدل أو نقصت فإن الحيوان سوف يموت.</a:t>
            </a:r>
            <a:endParaRPr lang="en-US" sz="1100"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0"/>
              </a:spcBef>
              <a:spcAft>
                <a:spcPts val="0"/>
              </a:spcAft>
              <a:buNone/>
            </a:pPr>
            <a:r>
              <a:rPr lang="ar-SA" sz="1100" b="1" dirty="0">
                <a:solidFill>
                  <a:srgbClr val="00B0F0"/>
                </a:solidFill>
                <a:latin typeface="Segoe UI Semibold" panose="020B0702040204020203" pitchFamily="34" charset="0"/>
                <a:cs typeface="Segoe UI Semibold" panose="020B0702040204020203" pitchFamily="34" charset="0"/>
              </a:rPr>
              <a:t>2-</a:t>
            </a:r>
            <a:r>
              <a:rPr lang="ar-SA" sz="1100" b="1" dirty="0">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درجة الحرارة المفضلة الدنيا</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The voluntary minimum Temp. </a:t>
            </a:r>
            <a:r>
              <a:rPr lang="ar-SA" sz="1100" b="1" dirty="0">
                <a:solidFill>
                  <a:srgbClr val="00B0F0"/>
                </a:solidFill>
                <a:latin typeface="Segoe UI Semibold" panose="020B0702040204020203" pitchFamily="34" charset="0"/>
                <a:cs typeface="Segoe UI Semibold" panose="020B0702040204020203" pitchFamily="34" charset="0"/>
              </a:rPr>
              <a:t>:</a:t>
            </a:r>
            <a:endParaRPr lang="en-US" sz="11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100" dirty="0">
                <a:latin typeface="Segoe UI Semibold" panose="020B0702040204020203" pitchFamily="34" charset="0"/>
                <a:cs typeface="Segoe UI Semibold" panose="020B0702040204020203" pitchFamily="34" charset="0"/>
              </a:rPr>
              <a:t> </a:t>
            </a:r>
            <a:r>
              <a:rPr lang="ar-SA" sz="1100" dirty="0">
                <a:solidFill>
                  <a:schemeClr val="tx1"/>
                </a:solidFill>
                <a:latin typeface="Segoe UI Semibold" panose="020B0702040204020203" pitchFamily="34" charset="0"/>
                <a:cs typeface="Segoe UI Semibold" panose="020B0702040204020203" pitchFamily="34" charset="0"/>
              </a:rPr>
              <a:t>هي درجة حرارة الجسم التي يحاول فيها الحيوان البحث عن أي ظرف من شأنه أن يزيد أو يرفع درجة حرارة جسمه عما هي عليه</a:t>
            </a:r>
            <a:r>
              <a:rPr lang="en-US" sz="1100" dirty="0">
                <a:solidFill>
                  <a:schemeClr val="tx1"/>
                </a:solidFill>
                <a:latin typeface="Segoe UI Semibold" panose="020B0702040204020203" pitchFamily="34" charset="0"/>
                <a:cs typeface="Segoe UI Semibold" panose="020B0702040204020203" pitchFamily="34" charset="0"/>
              </a:rPr>
              <a:t>Seeks conditions that will raise its temp. </a:t>
            </a:r>
            <a:r>
              <a:rPr lang="ar-SA" sz="1100" dirty="0">
                <a:solidFill>
                  <a:schemeClr val="tx1"/>
                </a:solidFill>
                <a:latin typeface="Segoe UI Semibold" panose="020B0702040204020203" pitchFamily="34" charset="0"/>
                <a:cs typeface="Segoe UI Semibold" panose="020B0702040204020203" pitchFamily="34" charset="0"/>
              </a:rPr>
              <a:t> أو أي ظرف يحميه من درجات الحرارة المنخفضة.</a:t>
            </a:r>
          </a:p>
          <a:p>
            <a:pPr marL="0" indent="0" algn="justLow" rtl="1">
              <a:lnSpc>
                <a:spcPct val="100000"/>
              </a:lnSpc>
              <a:spcBef>
                <a:spcPts val="0"/>
              </a:spcBef>
              <a:spcAft>
                <a:spcPts val="0"/>
              </a:spcAft>
              <a:buNone/>
            </a:pPr>
            <a:r>
              <a:rPr lang="en-US" sz="1100" b="1" dirty="0">
                <a:solidFill>
                  <a:srgbClr val="00B0F0"/>
                </a:solidFill>
                <a:latin typeface="Segoe UI Semibold" panose="020B0702040204020203" pitchFamily="34" charset="0"/>
                <a:cs typeface="Segoe UI Semibold" panose="020B0702040204020203" pitchFamily="34" charset="0"/>
              </a:rPr>
              <a:t>3</a:t>
            </a:r>
            <a:r>
              <a:rPr lang="ar-SA" sz="1100" b="1" dirty="0">
                <a:solidFill>
                  <a:srgbClr val="00B0F0"/>
                </a:solidFill>
                <a:latin typeface="Segoe UI Semibold" panose="020B0702040204020203" pitchFamily="34" charset="0"/>
                <a:cs typeface="Segoe UI Semibold" panose="020B0702040204020203" pitchFamily="34" charset="0"/>
              </a:rPr>
              <a:t>- درجة الحرارة المفضلة القصوى</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The voluntary maximum Temp. </a:t>
            </a:r>
            <a:r>
              <a:rPr lang="ar-SA" sz="1100" b="1" dirty="0">
                <a:solidFill>
                  <a:srgbClr val="00B0F0"/>
                </a:solidFill>
                <a:latin typeface="Segoe UI Semibold" panose="020B0702040204020203" pitchFamily="34" charset="0"/>
                <a:cs typeface="Segoe UI Semibold" panose="020B0702040204020203" pitchFamily="34" charset="0"/>
              </a:rPr>
              <a:t>:</a:t>
            </a:r>
            <a:endParaRPr lang="en-US" sz="11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100" dirty="0">
                <a:solidFill>
                  <a:schemeClr val="tx1"/>
                </a:solidFill>
                <a:latin typeface="Segoe UI Semibold" panose="020B0702040204020203" pitchFamily="34" charset="0"/>
                <a:cs typeface="Segoe UI Semibold" panose="020B0702040204020203" pitchFamily="34" charset="0"/>
              </a:rPr>
              <a:t>هي درجة حرارة التي يحاول الحيوان فيها تفادي أي ظرف من شأنه أن يرفع درجة حرارة جسمه عما هي عليه </a:t>
            </a:r>
            <a:r>
              <a:rPr lang="en-US" sz="1100" dirty="0">
                <a:solidFill>
                  <a:schemeClr val="tx1"/>
                </a:solidFill>
                <a:latin typeface="Segoe UI Semibold" panose="020B0702040204020203" pitchFamily="34" charset="0"/>
                <a:cs typeface="Segoe UI Semibold" panose="020B0702040204020203" pitchFamily="34" charset="0"/>
              </a:rPr>
              <a:t>Avoid conditions that will raise its temp.</a:t>
            </a:r>
            <a:r>
              <a:rPr lang="ar-SA" sz="1100" dirty="0">
                <a:solidFill>
                  <a:schemeClr val="tx1"/>
                </a:solidFill>
                <a:latin typeface="Segoe UI Semibold" panose="020B0702040204020203" pitchFamily="34" charset="0"/>
                <a:cs typeface="Segoe UI Semibold" panose="020B0702040204020203" pitchFamily="34" charset="0"/>
              </a:rPr>
              <a:t>.</a:t>
            </a:r>
          </a:p>
          <a:p>
            <a:pPr marL="0" indent="0" algn="justLow" rtl="1">
              <a:lnSpc>
                <a:spcPct val="100000"/>
              </a:lnSpc>
              <a:spcBef>
                <a:spcPts val="0"/>
              </a:spcBef>
              <a:spcAft>
                <a:spcPts val="0"/>
              </a:spcAft>
              <a:buNone/>
            </a:pPr>
            <a:endParaRPr lang="en-US" sz="1100" dirty="0">
              <a:latin typeface="Segoe UI Semibold" panose="020B0702040204020203" pitchFamily="34" charset="0"/>
              <a:cs typeface="Segoe UI Semibold" panose="020B0702040204020203" pitchFamily="34" charset="0"/>
            </a:endParaRPr>
          </a:p>
          <a:p>
            <a:pPr algn="justLow" rtl="1">
              <a:lnSpc>
                <a:spcPct val="100000"/>
              </a:lnSpc>
            </a:pPr>
            <a:endParaRPr lang="en-US" sz="1100" dirty="0">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100" dirty="0">
              <a:latin typeface="Segoe UI Semibold" panose="020B0702040204020203" pitchFamily="34" charset="0"/>
              <a:cs typeface="Segoe UI Semibold" panose="020B0702040204020203" pitchFamily="34" charset="0"/>
            </a:endParaRPr>
          </a:p>
          <a:p>
            <a:pPr marL="0" indent="0" algn="justLow" rtl="1">
              <a:lnSpc>
                <a:spcPct val="100000"/>
              </a:lnSpc>
              <a:buNone/>
            </a:pPr>
            <a:endParaRPr lang="ar-SA" sz="1100" dirty="0">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100" dirty="0">
              <a:latin typeface="Segoe UI Semibold" panose="020B0702040204020203" pitchFamily="34" charset="0"/>
              <a:cs typeface="Segoe UI Semibold" panose="020B0702040204020203" pitchFamily="34" charset="0"/>
            </a:endParaRPr>
          </a:p>
        </p:txBody>
      </p:sp>
      <p:grpSp>
        <p:nvGrpSpPr>
          <p:cNvPr id="13" name="Group 12"/>
          <p:cNvGrpSpPr/>
          <p:nvPr/>
        </p:nvGrpSpPr>
        <p:grpSpPr>
          <a:xfrm>
            <a:off x="5057725" y="1709555"/>
            <a:ext cx="6113370" cy="576439"/>
            <a:chOff x="0" y="-61561"/>
            <a:chExt cx="9687099" cy="669342"/>
          </a:xfrm>
        </p:grpSpPr>
        <p:sp>
          <p:nvSpPr>
            <p:cNvPr id="20" name="Rounded Rectangle 1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49374" y="-61561"/>
              <a:ext cx="9637725" cy="6693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فئات درجات الحرارة في الزواحف   </a:t>
              </a:r>
              <a:r>
                <a:rPr lang="en-US" sz="1600" b="1" dirty="0">
                  <a:solidFill>
                    <a:schemeClr val="bg1"/>
                  </a:solidFill>
                  <a:latin typeface="Segoe UI Semibold" panose="020B0702040204020203" pitchFamily="34" charset="0"/>
                  <a:cs typeface="Segoe UI Semibold" panose="020B0702040204020203" pitchFamily="34" charset="0"/>
                </a:rPr>
                <a:t>  : Body temperature categories </a:t>
              </a:r>
              <a:endParaRPr lang="ar-SA" sz="1600" b="1" dirty="0">
                <a:solidFill>
                  <a:schemeClr val="bg1"/>
                </a:solidFill>
                <a:latin typeface="Segoe UI Semibold" panose="020B0702040204020203" pitchFamily="34" charset="0"/>
                <a:cs typeface="Segoe UI Semibold" panose="020B0702040204020203" pitchFamily="34" charset="0"/>
              </a:endParaRPr>
            </a:p>
          </p:txBody>
        </p:sp>
      </p:grpSp>
      <p:sp>
        <p:nvSpPr>
          <p:cNvPr id="11" name="Content Placeholder 11"/>
          <p:cNvSpPr>
            <a:spLocks noGrp="1"/>
          </p:cNvSpPr>
          <p:nvPr>
            <p:ph sz="half" idx="2"/>
          </p:nvPr>
        </p:nvSpPr>
        <p:spPr>
          <a:xfrm>
            <a:off x="5138817" y="4356657"/>
            <a:ext cx="6171280" cy="1931875"/>
          </a:xfrm>
        </p:spPr>
        <p:txBody>
          <a:bodyPr>
            <a:noAutofit/>
          </a:bodyPr>
          <a:lstStyle/>
          <a:p>
            <a:pPr marL="0" indent="0" algn="justLow" rtl="1">
              <a:lnSpc>
                <a:spcPct val="100000"/>
              </a:lnSpc>
              <a:spcBef>
                <a:spcPts val="0"/>
              </a:spcBef>
              <a:spcAft>
                <a:spcPts val="0"/>
              </a:spcAft>
              <a:buNone/>
            </a:pPr>
            <a:r>
              <a:rPr lang="ar-SA" sz="1100" b="1" dirty="0">
                <a:solidFill>
                  <a:srgbClr val="00B0F0"/>
                </a:solidFill>
                <a:latin typeface="Segoe UI Semibold" panose="020B0702040204020203" pitchFamily="34" charset="0"/>
                <a:cs typeface="Segoe UI Semibold" panose="020B0702040204020203" pitchFamily="34" charset="0"/>
              </a:rPr>
              <a:t>4- درجة الحرارة الحرجة الصغرى (الدنيا)</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Critical minimum Temp. </a:t>
            </a:r>
            <a:r>
              <a:rPr lang="ar-SA" sz="1100" b="1" dirty="0">
                <a:solidFill>
                  <a:srgbClr val="00B0F0"/>
                </a:solidFill>
                <a:latin typeface="Segoe UI Semibold" panose="020B0702040204020203" pitchFamily="34" charset="0"/>
                <a:cs typeface="Segoe UI Semibold" panose="020B0702040204020203" pitchFamily="34" charset="0"/>
              </a:rPr>
              <a:t> :</a:t>
            </a:r>
            <a:endParaRPr lang="en-US" sz="1100" b="1" dirty="0">
              <a:solidFill>
                <a:srgbClr val="00B0F0"/>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0"/>
              </a:spcBef>
              <a:spcAft>
                <a:spcPts val="0"/>
              </a:spcAft>
              <a:buNone/>
            </a:pPr>
            <a:r>
              <a:rPr lang="ar-SA" sz="1100" b="1" dirty="0">
                <a:solidFill>
                  <a:srgbClr val="00B0F0"/>
                </a:solidFill>
                <a:latin typeface="Segoe UI Semibold" panose="020B0702040204020203" pitchFamily="34" charset="0"/>
                <a:cs typeface="Segoe UI Semibold" panose="020B0702040204020203" pitchFamily="34" charset="0"/>
              </a:rPr>
              <a:t>5- درجة الحرارة الحرجة الكبرى</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(القصوى)</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Critical maximum Temp.</a:t>
            </a:r>
            <a:r>
              <a:rPr lang="ar-SA" sz="1100" b="1" dirty="0">
                <a:solidFill>
                  <a:srgbClr val="00B0F0"/>
                </a:solidFill>
                <a:latin typeface="Segoe UI Semibold" panose="020B0702040204020203" pitchFamily="34" charset="0"/>
                <a:cs typeface="Segoe UI Semibold" panose="020B0702040204020203" pitchFamily="34" charset="0"/>
              </a:rPr>
              <a:t> :</a:t>
            </a:r>
            <a:endParaRPr lang="en-US" sz="11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100" dirty="0">
                <a:solidFill>
                  <a:schemeClr val="tx1"/>
                </a:solidFill>
                <a:latin typeface="Segoe UI Semibold" panose="020B0702040204020203" pitchFamily="34" charset="0"/>
                <a:cs typeface="Segoe UI Semibold" panose="020B0702040204020203" pitchFamily="34" charset="0"/>
              </a:rPr>
              <a:t>وهما درجتي الحرارة التي يفقد فيها الحيوان القدرة على الحركة. فعلى سبيل المثال: عندما نقوم بتخفيض درجة الحرارة ببطء حول جسم سحلية ما ونقوم بتسجيل درجة حرارة جسمها وعندما يصل الحيوان إلى النقطة التي لا يستطيع فيها المقدرة على الحركة فأن درجة حرارة جسمه في هذا الوضع تسمى بالدرجة الحرجة الصغرى (الدنيا)</a:t>
            </a:r>
            <a:r>
              <a:rPr lang="en-US" sz="1100" dirty="0">
                <a:solidFill>
                  <a:schemeClr val="tx1"/>
                </a:solidFill>
                <a:latin typeface="Segoe UI Semibold" panose="020B0702040204020203" pitchFamily="34" charset="0"/>
                <a:cs typeface="Segoe UI Semibold" panose="020B0702040204020203" pitchFamily="34" charset="0"/>
              </a:rPr>
              <a:t> </a:t>
            </a:r>
            <a:r>
              <a:rPr lang="ar-SA" sz="1100" dirty="0">
                <a:solidFill>
                  <a:schemeClr val="tx1"/>
                </a:solidFill>
                <a:latin typeface="Segoe UI Semibold" panose="020B0702040204020203" pitchFamily="34" charset="0"/>
                <a:cs typeface="Segoe UI Semibold" panose="020B0702040204020203" pitchFamily="34" charset="0"/>
              </a:rPr>
              <a:t>وعندما نقوم بتسخين الحيوان إلى الدرجة التي لا يستطيع فيها المقدرة على الحركة فإن درجة حرارة جسمه في هذا الوضع تسمى بدرجة الحرارة الحرجة الكبرى (القصوى) .</a:t>
            </a:r>
          </a:p>
          <a:p>
            <a:pPr marL="0" indent="0" algn="justLow" rtl="1">
              <a:lnSpc>
                <a:spcPct val="100000"/>
              </a:lnSpc>
              <a:spcBef>
                <a:spcPts val="0"/>
              </a:spcBef>
              <a:spcAft>
                <a:spcPts val="0"/>
              </a:spcAft>
              <a:buNone/>
            </a:pPr>
            <a:r>
              <a:rPr lang="ar-SA" sz="1100" b="1" dirty="0">
                <a:solidFill>
                  <a:srgbClr val="00B0F0"/>
                </a:solidFill>
                <a:latin typeface="Segoe UI Semibold" panose="020B0702040204020203" pitchFamily="34" charset="0"/>
                <a:cs typeface="Segoe UI Semibold" panose="020B0702040204020203" pitchFamily="34" charset="0"/>
              </a:rPr>
              <a:t>6- درجة الحرارة المميتة (الدنيا)</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Lethal minimum Temp. </a:t>
            </a:r>
            <a:r>
              <a:rPr lang="ar-SA" sz="1100" b="1" dirty="0">
                <a:solidFill>
                  <a:srgbClr val="00B0F0"/>
                </a:solidFill>
                <a:latin typeface="Segoe UI Semibold" panose="020B0702040204020203" pitchFamily="34" charset="0"/>
                <a:cs typeface="Segoe UI Semibold" panose="020B0702040204020203" pitchFamily="34" charset="0"/>
              </a:rPr>
              <a:t>:</a:t>
            </a:r>
          </a:p>
          <a:p>
            <a:pPr marL="0" indent="0" algn="justLow" rtl="1">
              <a:lnSpc>
                <a:spcPct val="100000"/>
              </a:lnSpc>
              <a:spcBef>
                <a:spcPts val="0"/>
              </a:spcBef>
              <a:spcAft>
                <a:spcPts val="0"/>
              </a:spcAft>
              <a:buNone/>
            </a:pPr>
            <a:r>
              <a:rPr lang="ar-SA" sz="1100" b="1" dirty="0">
                <a:solidFill>
                  <a:srgbClr val="00B0F0"/>
                </a:solidFill>
                <a:latin typeface="Segoe UI Semibold" panose="020B0702040204020203" pitchFamily="34" charset="0"/>
                <a:cs typeface="Segoe UI Semibold" panose="020B0702040204020203" pitchFamily="34" charset="0"/>
              </a:rPr>
              <a:t>7- درجة الحرارة المميتة (القصوى)</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                         </a:t>
            </a:r>
            <a:r>
              <a:rPr lang="ar-SA" sz="1100" b="1" dirty="0">
                <a:solidFill>
                  <a:srgbClr val="00B0F0"/>
                </a:solidFill>
                <a:latin typeface="Segoe UI Semibold" panose="020B0702040204020203" pitchFamily="34" charset="0"/>
                <a:cs typeface="Segoe UI Semibold" panose="020B0702040204020203" pitchFamily="34" charset="0"/>
              </a:rPr>
              <a:t> </a:t>
            </a:r>
            <a:r>
              <a:rPr lang="en-US" sz="1100" b="1" dirty="0">
                <a:solidFill>
                  <a:srgbClr val="00B0F0"/>
                </a:solidFill>
                <a:latin typeface="Segoe UI Semibold" panose="020B0702040204020203" pitchFamily="34" charset="0"/>
                <a:cs typeface="Segoe UI Semibold" panose="020B0702040204020203" pitchFamily="34" charset="0"/>
              </a:rPr>
              <a:t>Lethal maximum Temp. </a:t>
            </a:r>
            <a:r>
              <a:rPr lang="ar-SA" sz="1100" b="1" dirty="0">
                <a:solidFill>
                  <a:srgbClr val="00B0F0"/>
                </a:solidFill>
                <a:latin typeface="Segoe UI Semibold" panose="020B0702040204020203" pitchFamily="34" charset="0"/>
                <a:cs typeface="Segoe UI Semibold" panose="020B0702040204020203" pitchFamily="34" charset="0"/>
              </a:rPr>
              <a:t>:</a:t>
            </a:r>
          </a:p>
          <a:p>
            <a:pPr algn="justLow" rtl="1">
              <a:lnSpc>
                <a:spcPct val="100000"/>
              </a:lnSpc>
              <a:spcBef>
                <a:spcPts val="0"/>
              </a:spcBef>
              <a:spcAft>
                <a:spcPts val="0"/>
              </a:spcAft>
              <a:buFont typeface="Wingdings" panose="05000000000000000000" pitchFamily="2" charset="2"/>
              <a:buChar char="q"/>
            </a:pPr>
            <a:r>
              <a:rPr lang="ar-SA" sz="1100" dirty="0">
                <a:solidFill>
                  <a:schemeClr val="tx1"/>
                </a:solidFill>
                <a:latin typeface="Segoe UI Semibold" panose="020B0702040204020203" pitchFamily="34" charset="0"/>
                <a:cs typeface="Segoe UI Semibold" panose="020B0702040204020203" pitchFamily="34" charset="0"/>
              </a:rPr>
              <a:t>وهما</a:t>
            </a:r>
            <a:r>
              <a:rPr lang="en-US" sz="1100" dirty="0">
                <a:solidFill>
                  <a:schemeClr val="tx1"/>
                </a:solidFill>
                <a:latin typeface="Segoe UI Semibold" panose="020B0702040204020203" pitchFamily="34" charset="0"/>
                <a:cs typeface="Segoe UI Semibold" panose="020B0702040204020203" pitchFamily="34" charset="0"/>
              </a:rPr>
              <a:t> </a:t>
            </a:r>
            <a:r>
              <a:rPr lang="ar-SA" sz="1100" dirty="0">
                <a:solidFill>
                  <a:schemeClr val="tx1"/>
                </a:solidFill>
                <a:latin typeface="Segoe UI Semibold" panose="020B0702040204020203" pitchFamily="34" charset="0"/>
                <a:cs typeface="Segoe UI Semibold" panose="020B0702040204020203" pitchFamily="34" charset="0"/>
              </a:rPr>
              <a:t>درجتي الحرارة التي يموت فيهما الحيوان سواء عند انخفاض درجة الحرارة أو ارتفاعها .</a:t>
            </a:r>
            <a:endParaRPr lang="en-US" sz="11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100" dirty="0">
              <a:latin typeface="Segoe UI Semibold" panose="020B0702040204020203" pitchFamily="34" charset="0"/>
              <a:cs typeface="Segoe UI Semibold" panose="020B0702040204020203" pitchFamily="34" charset="0"/>
            </a:endParaRPr>
          </a:p>
          <a:p>
            <a:pPr marL="0" indent="0" algn="justLow" rtl="1">
              <a:lnSpc>
                <a:spcPct val="100000"/>
              </a:lnSpc>
              <a:spcBef>
                <a:spcPts val="0"/>
              </a:spcBef>
              <a:spcAft>
                <a:spcPts val="0"/>
              </a:spcAft>
              <a:buNone/>
            </a:pPr>
            <a:endParaRPr lang="en-US" sz="1100" dirty="0">
              <a:latin typeface="Segoe UI Semibold" panose="020B0702040204020203" pitchFamily="34" charset="0"/>
              <a:cs typeface="Segoe UI Semibold" panose="020B0702040204020203" pitchFamily="34" charset="0"/>
            </a:endParaRPr>
          </a:p>
          <a:p>
            <a:pPr algn="justLow" rtl="1">
              <a:lnSpc>
                <a:spcPct val="100000"/>
              </a:lnSpc>
            </a:pPr>
            <a:endParaRPr lang="en-US" sz="1100" dirty="0">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100" dirty="0">
              <a:latin typeface="Segoe UI Semibold" panose="020B0702040204020203" pitchFamily="34" charset="0"/>
              <a:cs typeface="Segoe UI Semibold" panose="020B0702040204020203" pitchFamily="34" charset="0"/>
            </a:endParaRPr>
          </a:p>
          <a:p>
            <a:pPr marL="0" indent="0" algn="justLow" rtl="1">
              <a:lnSpc>
                <a:spcPct val="100000"/>
              </a:lnSpc>
              <a:buNone/>
            </a:pPr>
            <a:endParaRPr lang="ar-SA" sz="1100" dirty="0">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100" dirty="0">
              <a:latin typeface="Segoe UI Semibold" panose="020B0702040204020203" pitchFamily="34" charset="0"/>
              <a:cs typeface="Segoe UI Semibold" panose="020B0702040204020203"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260027415"/>
              </p:ext>
            </p:extLst>
          </p:nvPr>
        </p:nvGraphicFramePr>
        <p:xfrm>
          <a:off x="784145" y="2402006"/>
          <a:ext cx="4146851" cy="379407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514328" y="4607491"/>
            <a:ext cx="375582" cy="276999"/>
          </a:xfrm>
          <a:prstGeom prst="rect">
            <a:avLst/>
          </a:prstGeom>
          <a:noFill/>
        </p:spPr>
        <p:txBody>
          <a:bodyPr wrap="square" lIns="0" tIns="0" rIns="0" bIns="0" rtlCol="0">
            <a:spAutoFit/>
          </a:bodyPr>
          <a:lstStyle/>
          <a:p>
            <a:r>
              <a:rPr lang="en-US" dirty="0"/>
              <a:t>ꭕ</a:t>
            </a:r>
          </a:p>
        </p:txBody>
      </p:sp>
      <p:sp>
        <p:nvSpPr>
          <p:cNvPr id="14" name="Rectangle 13"/>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6"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7" name="Rounded Rectangle 16"/>
          <p:cNvSpPr/>
          <p:nvPr/>
        </p:nvSpPr>
        <p:spPr>
          <a:xfrm>
            <a:off x="699249" y="2244436"/>
            <a:ext cx="10844035" cy="400844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6175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التنظيم الحراري السلوكي      </a:t>
            </a:r>
            <a:r>
              <a:rPr lang="en-US" sz="3200" b="1" dirty="0">
                <a:solidFill>
                  <a:schemeClr val="accent1"/>
                </a:solidFill>
                <a:latin typeface="Segoe UI Semilight" panose="020B0402040204020203" pitchFamily="34" charset="0"/>
                <a:cs typeface="Segoe UI Semilight" panose="020B0402040204020203" pitchFamily="34" charset="0"/>
              </a:rPr>
              <a:t>Behavioral Thermoregulation</a:t>
            </a:r>
          </a:p>
        </p:txBody>
      </p:sp>
      <p:sp>
        <p:nvSpPr>
          <p:cNvPr id="12" name="Content Placeholder 11"/>
          <p:cNvSpPr>
            <a:spLocks noGrp="1"/>
          </p:cNvSpPr>
          <p:nvPr>
            <p:ph sz="half" idx="2"/>
          </p:nvPr>
        </p:nvSpPr>
        <p:spPr>
          <a:xfrm>
            <a:off x="5737016" y="2267078"/>
            <a:ext cx="5417127" cy="2468322"/>
          </a:xfrm>
        </p:spPr>
        <p:txBody>
          <a:bodyPr>
            <a:noAutofit/>
          </a:bodyPr>
          <a:lstStyle/>
          <a:p>
            <a:pPr algn="justLow" rtl="1">
              <a:lnSpc>
                <a:spcPct val="100000"/>
              </a:lnSpc>
              <a:spcBef>
                <a:spcPts val="600"/>
              </a:spcBef>
              <a:spcAft>
                <a:spcPts val="0"/>
              </a:spcAft>
              <a:buFont typeface="Wingdings" panose="05000000000000000000" pitchFamily="2" charset="2"/>
              <a:buChar char="Ø"/>
            </a:pPr>
            <a:r>
              <a:rPr lang="ar-SA" sz="1400" b="1" dirty="0">
                <a:solidFill>
                  <a:schemeClr val="tx1"/>
                </a:solidFill>
                <a:latin typeface="Segoe UI Semibold" panose="020B0702040204020203" pitchFamily="34" charset="0"/>
                <a:cs typeface="Segoe UI Semibold" panose="020B0702040204020203" pitchFamily="34" charset="0"/>
              </a:rPr>
              <a:t>هناك عدة طرق لقياس درجة الحرارة المفضلة في الزواحف:-</a:t>
            </a:r>
            <a:endParaRPr lang="en-US" sz="1400" dirty="0">
              <a:solidFill>
                <a:schemeClr val="tx1"/>
              </a:solidFill>
              <a:latin typeface="Segoe UI Semibold" panose="020B0702040204020203" pitchFamily="34" charset="0"/>
              <a:cs typeface="Segoe UI Semibold" panose="020B0702040204020203" pitchFamily="34" charset="0"/>
            </a:endParaRPr>
          </a:p>
          <a:p>
            <a:pPr marL="342900" indent="-342900" algn="justLow" rtl="1">
              <a:lnSpc>
                <a:spcPct val="100000"/>
              </a:lnSpc>
              <a:spcBef>
                <a:spcPts val="600"/>
              </a:spcBef>
              <a:spcAft>
                <a:spcPts val="0"/>
              </a:spcAft>
              <a:buFont typeface="+mj-lt"/>
              <a:buAutoNum type="arabicPeriod"/>
            </a:pPr>
            <a:r>
              <a:rPr lang="ar-SA" sz="1300" dirty="0">
                <a:solidFill>
                  <a:schemeClr val="tx1"/>
                </a:solidFill>
                <a:latin typeface="Segoe UI Semibold" panose="020B0702040204020203" pitchFamily="34" charset="0"/>
                <a:cs typeface="Segoe UI Semibold" panose="020B0702040204020203" pitchFamily="34" charset="0"/>
              </a:rPr>
              <a:t>قياس درجة الحرارة المستمرة للحيوان وذلك بوضعه فيما يسمى </a:t>
            </a:r>
            <a:r>
              <a:rPr lang="en-US" sz="1300" dirty="0">
                <a:solidFill>
                  <a:schemeClr val="tx1"/>
                </a:solidFill>
                <a:latin typeface="Segoe UI Semibold" panose="020B0702040204020203" pitchFamily="34" charset="0"/>
                <a:cs typeface="Segoe UI Semibold" panose="020B0702040204020203" pitchFamily="34" charset="0"/>
              </a:rPr>
              <a:t>Temperature gradient</a:t>
            </a:r>
            <a:r>
              <a:rPr lang="ar-SA" sz="1300" dirty="0">
                <a:solidFill>
                  <a:schemeClr val="tx1"/>
                </a:solidFill>
                <a:latin typeface="Segoe UI Semibold" panose="020B0702040204020203" pitchFamily="34" charset="0"/>
                <a:cs typeface="Segoe UI Semibold" panose="020B0702040204020203" pitchFamily="34" charset="0"/>
              </a:rPr>
              <a:t> وهذه الطريقة ملائمة في حالة الحيوانات التي توضع في الأسر </a:t>
            </a:r>
            <a:r>
              <a:rPr lang="en-US" sz="1300" dirty="0">
                <a:solidFill>
                  <a:schemeClr val="tx1"/>
                </a:solidFill>
                <a:latin typeface="Segoe UI Semibold" panose="020B0702040204020203" pitchFamily="34" charset="0"/>
                <a:cs typeface="Segoe UI Semibold" panose="020B0702040204020203" pitchFamily="34" charset="0"/>
              </a:rPr>
              <a:t>Captivity</a:t>
            </a:r>
            <a:r>
              <a:rPr lang="ar-SA" sz="1300" dirty="0">
                <a:solidFill>
                  <a:schemeClr val="tx1"/>
                </a:solidFill>
                <a:latin typeface="Segoe UI Semibold" panose="020B0702040204020203" pitchFamily="34" charset="0"/>
                <a:cs typeface="Segoe UI Semibold" panose="020B0702040204020203" pitchFamily="34" charset="0"/>
              </a:rPr>
              <a:t>.</a:t>
            </a:r>
            <a:endParaRPr lang="en-US" sz="1300" dirty="0">
              <a:solidFill>
                <a:schemeClr val="tx1"/>
              </a:solidFill>
              <a:latin typeface="Segoe UI Semibold" panose="020B0702040204020203" pitchFamily="34" charset="0"/>
              <a:cs typeface="Segoe UI Semibold" panose="020B0702040204020203" pitchFamily="34" charset="0"/>
            </a:endParaRPr>
          </a:p>
          <a:p>
            <a:pPr marL="342900" indent="-342900" algn="justLow" rtl="1">
              <a:lnSpc>
                <a:spcPct val="100000"/>
              </a:lnSpc>
              <a:spcBef>
                <a:spcPts val="600"/>
              </a:spcBef>
              <a:spcAft>
                <a:spcPts val="0"/>
              </a:spcAft>
              <a:buFont typeface="+mj-lt"/>
              <a:buAutoNum type="arabicPeriod"/>
            </a:pPr>
            <a:r>
              <a:rPr lang="ar-SA" sz="1300" dirty="0">
                <a:solidFill>
                  <a:schemeClr val="tx1"/>
                </a:solidFill>
                <a:latin typeface="Segoe UI Semibold" panose="020B0702040204020203" pitchFamily="34" charset="0"/>
                <a:cs typeface="Segoe UI Semibold" panose="020B0702040204020203" pitchFamily="34" charset="0"/>
              </a:rPr>
              <a:t>مسك الحيوان من الحقل وقياس درجة حرارته في نفس لحظة مسكه .</a:t>
            </a:r>
            <a:endParaRPr lang="en-US" sz="1300" dirty="0">
              <a:solidFill>
                <a:schemeClr val="tx1"/>
              </a:solidFill>
              <a:latin typeface="Segoe UI Semibold" panose="020B0702040204020203" pitchFamily="34" charset="0"/>
              <a:cs typeface="Segoe UI Semibold" panose="020B0702040204020203" pitchFamily="34" charset="0"/>
            </a:endParaRPr>
          </a:p>
          <a:p>
            <a:pPr marL="342900" indent="-342900" algn="justLow" rtl="1">
              <a:lnSpc>
                <a:spcPct val="100000"/>
              </a:lnSpc>
              <a:spcBef>
                <a:spcPts val="600"/>
              </a:spcBef>
              <a:spcAft>
                <a:spcPts val="0"/>
              </a:spcAft>
              <a:buFont typeface="+mj-lt"/>
              <a:buAutoNum type="arabicPeriod"/>
            </a:pPr>
            <a:r>
              <a:rPr lang="ar-SA" sz="1300" dirty="0">
                <a:solidFill>
                  <a:schemeClr val="tx1"/>
                </a:solidFill>
                <a:latin typeface="Segoe UI Semibold" panose="020B0702040204020203" pitchFamily="34" charset="0"/>
                <a:cs typeface="Segoe UI Semibold" panose="020B0702040204020203" pitchFamily="34" charset="0"/>
              </a:rPr>
              <a:t>قياس درجة الحرارة المستمرة عن طريق </a:t>
            </a:r>
            <a:r>
              <a:rPr lang="en-US" sz="1300" dirty="0">
                <a:solidFill>
                  <a:schemeClr val="tx1"/>
                </a:solidFill>
                <a:latin typeface="Segoe UI Semibold" panose="020B0702040204020203" pitchFamily="34" charset="0"/>
                <a:cs typeface="Segoe UI Semibold" panose="020B0702040204020203" pitchFamily="34" charset="0"/>
              </a:rPr>
              <a:t>Telemetry</a:t>
            </a:r>
            <a:r>
              <a:rPr lang="ar-SA" sz="1300" dirty="0">
                <a:solidFill>
                  <a:schemeClr val="tx1"/>
                </a:solidFill>
                <a:latin typeface="Segoe UI Semibold" panose="020B0702040204020203" pitchFamily="34" charset="0"/>
                <a:cs typeface="Segoe UI Semibold" panose="020B0702040204020203" pitchFamily="34" charset="0"/>
              </a:rPr>
              <a:t>. </a:t>
            </a:r>
            <a:endParaRPr lang="en-US" sz="13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300" dirty="0">
                <a:solidFill>
                  <a:schemeClr val="tx1"/>
                </a:solidFill>
                <a:latin typeface="Segoe UI Semibold" panose="020B0702040204020203" pitchFamily="34" charset="0"/>
                <a:cs typeface="Segoe UI Semibold" panose="020B0702040204020203" pitchFamily="34" charset="0"/>
              </a:rPr>
              <a:t>كل هذه الطرق تعطي معلومات كافية عن طريقها يمكن تصنيف درجات الحرارة إلى حرجة ومفضلة. </a:t>
            </a:r>
            <a:endParaRPr lang="en-US" sz="13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pPr>
            <a:r>
              <a:rPr lang="ar-SA" sz="1300" dirty="0">
                <a:solidFill>
                  <a:schemeClr val="tx1"/>
                </a:solidFill>
                <a:latin typeface="Segoe UI Semibold" panose="020B0702040204020203" pitchFamily="34" charset="0"/>
                <a:cs typeface="Segoe UI Semibold" panose="020B0702040204020203" pitchFamily="34" charset="0"/>
              </a:rPr>
              <a:t> </a:t>
            </a:r>
            <a:endParaRPr lang="en-US" sz="1300"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600"/>
              </a:spcBef>
              <a:spcAft>
                <a:spcPts val="0"/>
              </a:spcAft>
              <a:buNone/>
            </a:pPr>
            <a:endParaRPr lang="ar-SA" sz="16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endParaRPr lang="en-US" sz="1600" dirty="0">
              <a:solidFill>
                <a:schemeClr val="tx1"/>
              </a:solidFill>
              <a:latin typeface="Segoe UI Semibold" panose="020B0702040204020203" pitchFamily="34" charset="0"/>
              <a:cs typeface="Segoe UI Semibold" panose="020B0702040204020203" pitchFamily="34" charset="0"/>
            </a:endParaRPr>
          </a:p>
        </p:txBody>
      </p:sp>
      <p:grpSp>
        <p:nvGrpSpPr>
          <p:cNvPr id="6" name="Group 5"/>
          <p:cNvGrpSpPr/>
          <p:nvPr/>
        </p:nvGrpSpPr>
        <p:grpSpPr>
          <a:xfrm>
            <a:off x="5749240" y="1721224"/>
            <a:ext cx="5457469" cy="551328"/>
            <a:chOff x="0" y="-92879"/>
            <a:chExt cx="9687098" cy="669341"/>
          </a:xfrm>
        </p:grpSpPr>
        <p:sp>
          <p:nvSpPr>
            <p:cNvPr id="7" name="Rounded Rectangle 6"/>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355990" y="-92879"/>
              <a:ext cx="9283370" cy="6693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كيف تقاس درجة الحرارة المفضلة في الزواحف ؟</a:t>
              </a:r>
            </a:p>
          </p:txBody>
        </p:sp>
      </p:grpSp>
      <p:grpSp>
        <p:nvGrpSpPr>
          <p:cNvPr id="9" name="Group 8"/>
          <p:cNvGrpSpPr/>
          <p:nvPr/>
        </p:nvGrpSpPr>
        <p:grpSpPr>
          <a:xfrm>
            <a:off x="5694218" y="4225636"/>
            <a:ext cx="5649814" cy="561515"/>
            <a:chOff x="0" y="-99459"/>
            <a:chExt cx="9687098" cy="678662"/>
          </a:xfrm>
        </p:grpSpPr>
        <p:sp>
          <p:nvSpPr>
            <p:cNvPr id="10" name="Rounded Rectangle 9"/>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txBox="1"/>
            <p:nvPr/>
          </p:nvSpPr>
          <p:spPr>
            <a:xfrm>
              <a:off x="1402" y="-99459"/>
              <a:ext cx="9637724" cy="6786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b="1" dirty="0">
                  <a:solidFill>
                    <a:schemeClr val="bg1"/>
                  </a:solidFill>
                  <a:latin typeface="Segoe UI Semibold" panose="020B0702040204020203" pitchFamily="34" charset="0"/>
                  <a:cs typeface="Segoe UI Semibold" panose="020B0702040204020203" pitchFamily="34" charset="0"/>
                </a:rPr>
                <a:t>ما الفرق بين </a:t>
              </a:r>
              <a:r>
                <a:rPr lang="en-US" b="1" dirty="0" err="1">
                  <a:solidFill>
                    <a:schemeClr val="bg1"/>
                  </a:solidFill>
                  <a:latin typeface="Segoe UI Semibold" panose="020B0702040204020203" pitchFamily="34" charset="0"/>
                  <a:cs typeface="Segoe UI Semibold" panose="020B0702040204020203" pitchFamily="34" charset="0"/>
                </a:rPr>
                <a:t>Eccritic</a:t>
              </a:r>
              <a:r>
                <a:rPr lang="en-US" b="1" dirty="0">
                  <a:solidFill>
                    <a:schemeClr val="bg1"/>
                  </a:solidFill>
                  <a:latin typeface="Segoe UI Semibold" panose="020B0702040204020203" pitchFamily="34" charset="0"/>
                  <a:cs typeface="Segoe UI Semibold" panose="020B0702040204020203" pitchFamily="34" charset="0"/>
                </a:rPr>
                <a:t> Temp.</a:t>
              </a:r>
              <a:r>
                <a:rPr lang="ar-SA" b="1" dirty="0">
                  <a:solidFill>
                    <a:schemeClr val="bg1"/>
                  </a:solidFill>
                  <a:latin typeface="Segoe UI Semibold" panose="020B0702040204020203" pitchFamily="34" charset="0"/>
                  <a:cs typeface="Segoe UI Semibold" panose="020B0702040204020203" pitchFamily="34" charset="0"/>
                </a:rPr>
                <a:t> و</a:t>
              </a:r>
              <a:r>
                <a:rPr lang="en-US" b="1" dirty="0">
                  <a:solidFill>
                    <a:schemeClr val="bg1"/>
                  </a:solidFill>
                  <a:latin typeface="Segoe UI Semibold" panose="020B0702040204020203" pitchFamily="34" charset="0"/>
                  <a:cs typeface="Segoe UI Semibold" panose="020B0702040204020203" pitchFamily="34" charset="0"/>
                </a:rPr>
                <a:t> Preferred body Temp. </a:t>
              </a:r>
              <a:r>
                <a:rPr lang="ar-SA" b="1" dirty="0">
                  <a:solidFill>
                    <a:schemeClr val="bg1"/>
                  </a:solidFill>
                  <a:latin typeface="Segoe UI Semibold" panose="020B0702040204020203" pitchFamily="34" charset="0"/>
                  <a:cs typeface="Segoe UI Semibold" panose="020B0702040204020203" pitchFamily="34" charset="0"/>
                </a:rPr>
                <a:t>؟ </a:t>
              </a:r>
            </a:p>
          </p:txBody>
        </p:sp>
      </p:grpSp>
      <p:sp>
        <p:nvSpPr>
          <p:cNvPr id="3" name="Rectangle 2"/>
          <p:cNvSpPr/>
          <p:nvPr/>
        </p:nvSpPr>
        <p:spPr>
          <a:xfrm>
            <a:off x="5787138" y="4847718"/>
            <a:ext cx="5527962" cy="1400383"/>
          </a:xfrm>
          <a:prstGeom prst="rect">
            <a:avLst/>
          </a:prstGeom>
        </p:spPr>
        <p:txBody>
          <a:bodyPr wrap="square">
            <a:spAutoFit/>
          </a:bodyPr>
          <a:lstStyle/>
          <a:p>
            <a:pPr marL="285750" indent="-285750" defTabSz="914400">
              <a:spcBef>
                <a:spcPts val="600"/>
              </a:spcBef>
              <a:buClr>
                <a:schemeClr val="accent1"/>
              </a:buClr>
              <a:buSzPct val="100000"/>
              <a:buFont typeface="Wingdings" panose="05000000000000000000" pitchFamily="2" charset="2"/>
              <a:buChar char="Ø"/>
            </a:pPr>
            <a:r>
              <a:rPr lang="en-US" sz="1400" b="1" dirty="0">
                <a:latin typeface="Segoe UI Semibold" panose="020B0702040204020203" pitchFamily="34" charset="0"/>
                <a:cs typeface="Segoe UI Semibold" panose="020B0702040204020203" pitchFamily="34" charset="0"/>
              </a:rPr>
              <a:t>PBT:</a:t>
            </a:r>
          </a:p>
          <a:p>
            <a:pPr marL="91440" indent="-91440" algn="justLow" defTabSz="914400" rtl="1">
              <a:spcBef>
                <a:spcPts val="600"/>
              </a:spcBef>
              <a:buClr>
                <a:schemeClr val="accent1"/>
              </a:buClr>
              <a:buSzPct val="100000"/>
              <a:buFont typeface="Wingdings" panose="05000000000000000000" pitchFamily="2" charset="2"/>
              <a:buChar char="q"/>
            </a:pPr>
            <a:r>
              <a:rPr lang="ar-SA" sz="1300" dirty="0">
                <a:latin typeface="Segoe UI Semibold" panose="020B0702040204020203" pitchFamily="34" charset="0"/>
                <a:cs typeface="Segoe UI Semibold" panose="020B0702040204020203" pitchFamily="34" charset="0"/>
              </a:rPr>
              <a:t>هي درجة الحرارة التي يختارها الحيوان عندما يوضع في</a:t>
            </a:r>
            <a:r>
              <a:rPr lang="en-US" sz="1300" dirty="0">
                <a:latin typeface="Segoe UI Semibold" panose="020B0702040204020203" pitchFamily="34" charset="0"/>
                <a:cs typeface="Segoe UI Semibold" panose="020B0702040204020203" pitchFamily="34" charset="0"/>
              </a:rPr>
              <a:t>temp. gradient</a:t>
            </a:r>
            <a:r>
              <a:rPr lang="ar-SA" sz="1300" dirty="0">
                <a:latin typeface="Segoe UI Semibold" panose="020B0702040204020203" pitchFamily="34" charset="0"/>
                <a:cs typeface="Segoe UI Semibold" panose="020B0702040204020203" pitchFamily="34" charset="0"/>
              </a:rPr>
              <a:t> يحتوي على مناطق من الحرارة والبرودة.</a:t>
            </a:r>
            <a:endParaRPr lang="en-US" sz="1300" dirty="0">
              <a:latin typeface="Segoe UI Semibold" panose="020B0702040204020203" pitchFamily="34" charset="0"/>
              <a:cs typeface="Segoe UI Semibold" panose="020B0702040204020203" pitchFamily="34" charset="0"/>
            </a:endParaRPr>
          </a:p>
          <a:p>
            <a:pPr marL="285750" indent="-285750" defTabSz="914400">
              <a:spcBef>
                <a:spcPts val="600"/>
              </a:spcBef>
              <a:buClr>
                <a:schemeClr val="accent1"/>
              </a:buClr>
              <a:buSzPct val="100000"/>
              <a:buFont typeface="Wingdings" panose="05000000000000000000" pitchFamily="2" charset="2"/>
              <a:buChar char="Ø"/>
            </a:pPr>
            <a:r>
              <a:rPr lang="en-US" sz="1400" b="1" dirty="0" err="1">
                <a:latin typeface="Segoe UI Semibold" panose="020B0702040204020203" pitchFamily="34" charset="0"/>
                <a:cs typeface="Segoe UI Semibold" panose="020B0702040204020203" pitchFamily="34" charset="0"/>
              </a:rPr>
              <a:t>Eccritic</a:t>
            </a:r>
            <a:r>
              <a:rPr lang="en-US" sz="1400" b="1" dirty="0">
                <a:latin typeface="Segoe UI Semibold" panose="020B0702040204020203" pitchFamily="34" charset="0"/>
                <a:cs typeface="Segoe UI Semibold" panose="020B0702040204020203" pitchFamily="34" charset="0"/>
              </a:rPr>
              <a:t> Temp:</a:t>
            </a:r>
          </a:p>
          <a:p>
            <a:pPr marL="91440" indent="-91440" algn="justLow" defTabSz="914400" rtl="1">
              <a:spcBef>
                <a:spcPts val="600"/>
              </a:spcBef>
              <a:buClr>
                <a:schemeClr val="accent1"/>
              </a:buClr>
              <a:buSzPct val="100000"/>
              <a:buFont typeface="Wingdings" panose="05000000000000000000" pitchFamily="2" charset="2"/>
              <a:buChar char="q"/>
            </a:pPr>
            <a:r>
              <a:rPr lang="ar-SA" sz="1300" dirty="0">
                <a:latin typeface="Segoe UI Semibold" panose="020B0702040204020203" pitchFamily="34" charset="0"/>
                <a:cs typeface="Segoe UI Semibold" panose="020B0702040204020203" pitchFamily="34" charset="0"/>
              </a:rPr>
              <a:t>هي درجة الحرارة المفضلة في الحقل (بيئة الحيوان الطبيعية).</a:t>
            </a:r>
            <a:endParaRPr lang="en-US" sz="1300" dirty="0">
              <a:latin typeface="Segoe UI Semibold" panose="020B0702040204020203" pitchFamily="34" charset="0"/>
              <a:cs typeface="Segoe UI Semibold" panose="020B0702040204020203" pitchFamily="34" charset="0"/>
            </a:endParaRPr>
          </a:p>
        </p:txBody>
      </p:sp>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23434" t="5556" r="33132" b="5825"/>
          <a:stretch/>
        </p:blipFill>
        <p:spPr>
          <a:xfrm rot="5400000">
            <a:off x="2153560" y="1019764"/>
            <a:ext cx="2366225" cy="41286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0830" y="4502727"/>
            <a:ext cx="1931230" cy="16625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9072" y="4507571"/>
            <a:ext cx="1911929" cy="16438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7" name="Picture Placeholder 4"/>
          <p:cNvPicPr>
            <a:picLocks noChangeAspect="1"/>
          </p:cNvPicPr>
          <p:nvPr/>
        </p:nvPicPr>
        <p:blipFill>
          <a:blip r:embed="rId5">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8" name="Rounded Rectangle 17"/>
          <p:cNvSpPr/>
          <p:nvPr/>
        </p:nvSpPr>
        <p:spPr>
          <a:xfrm>
            <a:off x="5647766" y="2272554"/>
            <a:ext cx="5647764" cy="197671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5706037" y="4778190"/>
            <a:ext cx="5647764" cy="151503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81051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التنظيم الحراري السلوكي      </a:t>
            </a:r>
            <a:r>
              <a:rPr lang="en-US" sz="3200" b="1" dirty="0">
                <a:solidFill>
                  <a:schemeClr val="accent1"/>
                </a:solidFill>
                <a:latin typeface="Segoe UI Semilight" panose="020B0402040204020203" pitchFamily="34" charset="0"/>
                <a:cs typeface="Segoe UI Semilight" panose="020B0402040204020203" pitchFamily="34" charset="0"/>
              </a:rPr>
              <a:t>Behavioral Thermoregulation</a:t>
            </a:r>
            <a:endParaRPr lang="en-US" sz="3600" b="1" dirty="0">
              <a:solidFill>
                <a:schemeClr val="accent1"/>
              </a:solidFill>
              <a:latin typeface="Segoe UI Semilight" panose="020B0402040204020203" pitchFamily="34" charset="0"/>
              <a:cs typeface="Segoe UI Semilight" panose="020B0402040204020203" pitchFamily="34" charset="0"/>
            </a:endParaRPr>
          </a:p>
        </p:txBody>
      </p:sp>
      <p:sp>
        <p:nvSpPr>
          <p:cNvPr id="12" name="Content Placeholder 11"/>
          <p:cNvSpPr>
            <a:spLocks noGrp="1"/>
          </p:cNvSpPr>
          <p:nvPr>
            <p:ph sz="half" idx="2"/>
          </p:nvPr>
        </p:nvSpPr>
        <p:spPr>
          <a:xfrm>
            <a:off x="1425388" y="2694944"/>
            <a:ext cx="9620760" cy="3950757"/>
          </a:xfrm>
        </p:spPr>
        <p:txBody>
          <a:bodyPr>
            <a:noAutofit/>
          </a:bodyPr>
          <a:lstStyle/>
          <a:p>
            <a:pPr algn="justLow" rtl="1">
              <a:lnSpc>
                <a:spcPct val="100000"/>
              </a:lnSpc>
              <a:buFont typeface="Wingdings" panose="05000000000000000000" pitchFamily="2" charset="2"/>
              <a:buChar char="q"/>
            </a:pPr>
            <a:r>
              <a:rPr lang="ar-SA" sz="1500" dirty="0">
                <a:solidFill>
                  <a:schemeClr val="tx1"/>
                </a:solidFill>
                <a:latin typeface="Segoe UI Semibold" panose="020B0702040204020203" pitchFamily="34" charset="0"/>
                <a:cs typeface="Segoe UI Semibold" panose="020B0702040204020203" pitchFamily="34" charset="0"/>
              </a:rPr>
              <a:t>وقد لوحظ أن هناك اختلافات</a:t>
            </a:r>
            <a:r>
              <a:rPr lang="en-US" sz="1500" dirty="0">
                <a:solidFill>
                  <a:schemeClr val="tx1"/>
                </a:solidFill>
                <a:latin typeface="Segoe UI Semibold" panose="020B0702040204020203" pitchFamily="34" charset="0"/>
                <a:cs typeface="Segoe UI Semibold" panose="020B0702040204020203" pitchFamily="34" charset="0"/>
              </a:rPr>
              <a:t>Endogenous variation </a:t>
            </a:r>
            <a:r>
              <a:rPr lang="ar-SA" sz="1500" dirty="0">
                <a:solidFill>
                  <a:schemeClr val="tx1"/>
                </a:solidFill>
                <a:latin typeface="Segoe UI Semibold" panose="020B0702040204020203" pitchFamily="34" charset="0"/>
                <a:cs typeface="Segoe UI Semibold" panose="020B0702040204020203" pitchFamily="34" charset="0"/>
              </a:rPr>
              <a:t> في درجات الحرارة الحرجة في الزواحف. كذلك وجد أيضاً أن تأثير التأقلم الحراري </a:t>
            </a:r>
            <a:r>
              <a:rPr lang="en-US" sz="1500" dirty="0">
                <a:solidFill>
                  <a:schemeClr val="tx1"/>
                </a:solidFill>
                <a:latin typeface="Segoe UI Semibold" panose="020B0702040204020203" pitchFamily="34" charset="0"/>
                <a:cs typeface="Segoe UI Semibold" panose="020B0702040204020203" pitchFamily="34" charset="0"/>
              </a:rPr>
              <a:t>acclimation</a:t>
            </a:r>
            <a:r>
              <a:rPr lang="ar-SA" sz="1500" dirty="0">
                <a:solidFill>
                  <a:schemeClr val="tx1"/>
                </a:solidFill>
                <a:latin typeface="Segoe UI Semibold" panose="020B0702040204020203" pitchFamily="34" charset="0"/>
                <a:cs typeface="Segoe UI Semibold" panose="020B0702040204020203" pitchFamily="34" charset="0"/>
              </a:rPr>
              <a:t> و </a:t>
            </a:r>
            <a:r>
              <a:rPr lang="en-US" sz="1500" dirty="0">
                <a:solidFill>
                  <a:schemeClr val="tx1"/>
                </a:solidFill>
                <a:latin typeface="Segoe UI Semibold" panose="020B0702040204020203" pitchFamily="34" charset="0"/>
                <a:cs typeface="Segoe UI Semibold" panose="020B0702040204020203" pitchFamily="34" charset="0"/>
              </a:rPr>
              <a:t>acclimatization</a:t>
            </a:r>
            <a:r>
              <a:rPr lang="ar-SA" sz="1500" dirty="0">
                <a:solidFill>
                  <a:schemeClr val="tx1"/>
                </a:solidFill>
                <a:latin typeface="Segoe UI Semibold" panose="020B0702040204020203" pitchFamily="34" charset="0"/>
                <a:cs typeface="Segoe UI Semibold" panose="020B0702040204020203" pitchFamily="34" charset="0"/>
              </a:rPr>
              <a:t> ذو أهمية بالغة على درجات الحرارة الحرجة. </a:t>
            </a:r>
            <a:endParaRPr lang="en-US" sz="15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500" dirty="0">
                <a:solidFill>
                  <a:schemeClr val="tx1"/>
                </a:solidFill>
                <a:latin typeface="Segoe UI Semibold" panose="020B0702040204020203" pitchFamily="34" charset="0"/>
                <a:cs typeface="Segoe UI Semibold" panose="020B0702040204020203" pitchFamily="34" charset="0"/>
              </a:rPr>
              <a:t>فعلى سبيل المثال قام </a:t>
            </a:r>
            <a:r>
              <a:rPr lang="en-US" sz="1500" dirty="0">
                <a:solidFill>
                  <a:schemeClr val="tx1"/>
                </a:solidFill>
                <a:latin typeface="Segoe UI Semibold" panose="020B0702040204020203" pitchFamily="34" charset="0"/>
                <a:cs typeface="Segoe UI Semibold" panose="020B0702040204020203" pitchFamily="34" charset="0"/>
              </a:rPr>
              <a:t>(</a:t>
            </a:r>
            <a:r>
              <a:rPr lang="en-US" sz="1500" dirty="0" err="1">
                <a:solidFill>
                  <a:schemeClr val="tx1"/>
                </a:solidFill>
                <a:latin typeface="Segoe UI Semibold" panose="020B0702040204020203" pitchFamily="34" charset="0"/>
                <a:cs typeface="Segoe UI Semibold" panose="020B0702040204020203" pitchFamily="34" charset="0"/>
              </a:rPr>
              <a:t>Spellerberg</a:t>
            </a:r>
            <a:r>
              <a:rPr lang="en-US" sz="1500" dirty="0">
                <a:solidFill>
                  <a:schemeClr val="tx1"/>
                </a:solidFill>
                <a:latin typeface="Segoe UI Semibold" panose="020B0702040204020203" pitchFamily="34" charset="0"/>
                <a:cs typeface="Segoe UI Semibold" panose="020B0702040204020203" pitchFamily="34" charset="0"/>
              </a:rPr>
              <a:t> 1972)</a:t>
            </a:r>
            <a:r>
              <a:rPr lang="ar-SA" sz="1500" dirty="0">
                <a:solidFill>
                  <a:schemeClr val="tx1"/>
                </a:solidFill>
                <a:latin typeface="Segoe UI Semibold" panose="020B0702040204020203" pitchFamily="34" charset="0"/>
                <a:cs typeface="Segoe UI Semibold" panose="020B0702040204020203" pitchFamily="34" charset="0"/>
              </a:rPr>
              <a:t> بقياس درجة الحرارة الحرجة الدنيا في نوع من </a:t>
            </a:r>
            <a:r>
              <a:rPr lang="ar-SA" sz="1500" dirty="0" err="1">
                <a:solidFill>
                  <a:schemeClr val="tx1"/>
                </a:solidFill>
                <a:latin typeface="Segoe UI Semibold" panose="020B0702040204020203" pitchFamily="34" charset="0"/>
                <a:cs typeface="Segoe UI Semibold" panose="020B0702040204020203" pitchFamily="34" charset="0"/>
              </a:rPr>
              <a:t>السقنقورات</a:t>
            </a:r>
            <a:r>
              <a:rPr lang="ar-SA" sz="1500" dirty="0">
                <a:solidFill>
                  <a:schemeClr val="tx1"/>
                </a:solidFill>
                <a:latin typeface="Segoe UI Semibold" panose="020B0702040204020203" pitchFamily="34" charset="0"/>
                <a:cs typeface="Segoe UI Semibold" panose="020B0702040204020203" pitchFamily="34" charset="0"/>
              </a:rPr>
              <a:t> </a:t>
            </a:r>
            <a:r>
              <a:rPr lang="en-US" sz="1500" dirty="0">
                <a:solidFill>
                  <a:schemeClr val="tx1"/>
                </a:solidFill>
                <a:latin typeface="Segoe UI Semibold" panose="020B0702040204020203" pitchFamily="34" charset="0"/>
                <a:cs typeface="Segoe UI Semibold" panose="020B0702040204020203" pitchFamily="34" charset="0"/>
              </a:rPr>
              <a:t>Skinks</a:t>
            </a:r>
            <a:r>
              <a:rPr lang="ar-SA" sz="1500" dirty="0">
                <a:solidFill>
                  <a:schemeClr val="tx1"/>
                </a:solidFill>
                <a:latin typeface="Segoe UI Semibold" panose="020B0702040204020203" pitchFamily="34" charset="0"/>
                <a:cs typeface="Segoe UI Semibold" panose="020B0702040204020203" pitchFamily="34" charset="0"/>
              </a:rPr>
              <a:t> في استراليا وهو موجود في بيئتين باردة ودافئة. وقد استطاع عن طريق هذه الدرجات الحرجة أن يعّرف بين نوعين مختلفين فسيولوجيا   فقد وجد نوع ذو درجة حرارة منخفضة </a:t>
            </a:r>
            <a:r>
              <a:rPr lang="en-US" sz="1500" dirty="0">
                <a:solidFill>
                  <a:schemeClr val="tx1"/>
                </a:solidFill>
                <a:latin typeface="Segoe UI Semibold" panose="020B0702040204020203" pitchFamily="34" charset="0"/>
                <a:cs typeface="Segoe UI Semibold" panose="020B0702040204020203" pitchFamily="34" charset="0"/>
              </a:rPr>
              <a:t>(2.9</a:t>
            </a:r>
            <a:r>
              <a:rPr lang="en-US" sz="1500" baseline="30000" dirty="0">
                <a:solidFill>
                  <a:schemeClr val="tx1"/>
                </a:solidFill>
                <a:latin typeface="Segoe UI Semibold" panose="020B0702040204020203" pitchFamily="34" charset="0"/>
                <a:cs typeface="Segoe UI Semibold" panose="020B0702040204020203" pitchFamily="34" charset="0"/>
              </a:rPr>
              <a:t>º</a:t>
            </a:r>
            <a:r>
              <a:rPr lang="en-US" sz="1500" dirty="0">
                <a:solidFill>
                  <a:schemeClr val="tx1"/>
                </a:solidFill>
                <a:latin typeface="Segoe UI Semibold" panose="020B0702040204020203" pitchFamily="34" charset="0"/>
                <a:cs typeface="Segoe UI Semibold" panose="020B0702040204020203" pitchFamily="34" charset="0"/>
              </a:rPr>
              <a:t>C) Low critical minimum temp. </a:t>
            </a:r>
            <a:r>
              <a:rPr lang="ar-SA" sz="1500" dirty="0">
                <a:solidFill>
                  <a:schemeClr val="tx1"/>
                </a:solidFill>
                <a:latin typeface="Segoe UI Semibold" panose="020B0702040204020203" pitchFamily="34" charset="0"/>
                <a:cs typeface="Segoe UI Semibold" panose="020B0702040204020203" pitchFamily="34" charset="0"/>
              </a:rPr>
              <a:t> وأخر وجد أنه نوع ذو درجة حرارة مرتفعة </a:t>
            </a:r>
            <a:r>
              <a:rPr lang="en-US" sz="1500" dirty="0">
                <a:solidFill>
                  <a:schemeClr val="tx1"/>
                </a:solidFill>
                <a:latin typeface="Segoe UI Semibold" panose="020B0702040204020203" pitchFamily="34" charset="0"/>
                <a:cs typeface="Segoe UI Semibold" panose="020B0702040204020203" pitchFamily="34" charset="0"/>
              </a:rPr>
              <a:t>(6.1</a:t>
            </a:r>
            <a:r>
              <a:rPr lang="en-US" sz="1500" baseline="30000" dirty="0">
                <a:solidFill>
                  <a:schemeClr val="tx1"/>
                </a:solidFill>
                <a:latin typeface="Segoe UI Semibold" panose="020B0702040204020203" pitchFamily="34" charset="0"/>
                <a:cs typeface="Segoe UI Semibold" panose="020B0702040204020203" pitchFamily="34" charset="0"/>
              </a:rPr>
              <a:t>º</a:t>
            </a:r>
            <a:r>
              <a:rPr lang="en-US" sz="1500" dirty="0">
                <a:solidFill>
                  <a:schemeClr val="tx1"/>
                </a:solidFill>
                <a:latin typeface="Segoe UI Semibold" panose="020B0702040204020203" pitchFamily="34" charset="0"/>
                <a:cs typeface="Segoe UI Semibold" panose="020B0702040204020203" pitchFamily="34" charset="0"/>
              </a:rPr>
              <a:t>C) high critical minimum temp.</a:t>
            </a:r>
            <a:r>
              <a:rPr lang="ar-SA" sz="1500" dirty="0">
                <a:solidFill>
                  <a:schemeClr val="tx1"/>
                </a:solidFill>
                <a:latin typeface="Segoe UI Semibold" panose="020B0702040204020203" pitchFamily="34" charset="0"/>
                <a:cs typeface="Segoe UI Semibold" panose="020B0702040204020203" pitchFamily="34" charset="0"/>
              </a:rPr>
              <a:t>. وهذا يوجد في مناطق حرارية دافئة. </a:t>
            </a:r>
            <a:endParaRPr lang="en-US" sz="15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500" dirty="0">
                <a:solidFill>
                  <a:schemeClr val="tx1"/>
                </a:solidFill>
                <a:latin typeface="Segoe UI Semibold" panose="020B0702040204020203" pitchFamily="34" charset="0"/>
                <a:cs typeface="Segoe UI Semibold" panose="020B0702040204020203" pitchFamily="34" charset="0"/>
              </a:rPr>
              <a:t>كذلك وجد أن في نوع أخر من </a:t>
            </a:r>
            <a:r>
              <a:rPr lang="ar-SA" sz="1500" dirty="0" err="1">
                <a:solidFill>
                  <a:schemeClr val="tx1"/>
                </a:solidFill>
                <a:latin typeface="Segoe UI Semibold" panose="020B0702040204020203" pitchFamily="34" charset="0"/>
                <a:cs typeface="Segoe UI Semibold" panose="020B0702040204020203" pitchFamily="34" charset="0"/>
              </a:rPr>
              <a:t>السقنقورات</a:t>
            </a:r>
            <a:r>
              <a:rPr lang="ar-SA" sz="1500" dirty="0">
                <a:solidFill>
                  <a:schemeClr val="tx1"/>
                </a:solidFill>
                <a:latin typeface="Segoe UI Semibold" panose="020B0702040204020203" pitchFamily="34" charset="0"/>
                <a:cs typeface="Segoe UI Semibold" panose="020B0702040204020203" pitchFamily="34" charset="0"/>
              </a:rPr>
              <a:t> </a:t>
            </a:r>
            <a:r>
              <a:rPr lang="en-US" sz="1500" dirty="0">
                <a:solidFill>
                  <a:schemeClr val="tx1"/>
                </a:solidFill>
                <a:latin typeface="Segoe UI Semibold" panose="020B0702040204020203" pitchFamily="34" charset="0"/>
                <a:cs typeface="Segoe UI Semibold" panose="020B0702040204020203" pitchFamily="34" charset="0"/>
              </a:rPr>
              <a:t>Skink</a:t>
            </a:r>
            <a:r>
              <a:rPr lang="ar-SA" sz="1500" dirty="0">
                <a:solidFill>
                  <a:schemeClr val="tx1"/>
                </a:solidFill>
                <a:latin typeface="Segoe UI Semibold" panose="020B0702040204020203" pitchFamily="34" charset="0"/>
                <a:cs typeface="Segoe UI Semibold" panose="020B0702040204020203" pitchFamily="34" charset="0"/>
              </a:rPr>
              <a:t> أن درجة الحرارة الحرجة الصغرى </a:t>
            </a:r>
            <a:r>
              <a:rPr lang="en-US" sz="1500" dirty="0">
                <a:solidFill>
                  <a:schemeClr val="tx1"/>
                </a:solidFill>
                <a:latin typeface="Segoe UI Semibold" panose="020B0702040204020203" pitchFamily="34" charset="0"/>
                <a:cs typeface="Segoe UI Semibold" panose="020B0702040204020203" pitchFamily="34" charset="0"/>
              </a:rPr>
              <a:t>(2.5</a:t>
            </a:r>
            <a:r>
              <a:rPr lang="en-US" sz="1500" baseline="30000" dirty="0">
                <a:solidFill>
                  <a:schemeClr val="tx1"/>
                </a:solidFill>
                <a:latin typeface="Segoe UI Semibold" panose="020B0702040204020203" pitchFamily="34" charset="0"/>
                <a:cs typeface="Segoe UI Semibold" panose="020B0702040204020203" pitchFamily="34" charset="0"/>
              </a:rPr>
              <a:t>º</a:t>
            </a:r>
            <a:r>
              <a:rPr lang="en-US" sz="1500" dirty="0">
                <a:solidFill>
                  <a:schemeClr val="tx1"/>
                </a:solidFill>
                <a:latin typeface="Segoe UI Semibold" panose="020B0702040204020203" pitchFamily="34" charset="0"/>
                <a:cs typeface="Segoe UI Semibold" panose="020B0702040204020203" pitchFamily="34" charset="0"/>
              </a:rPr>
              <a:t>C) </a:t>
            </a:r>
            <a:r>
              <a:rPr lang="ar-SA" sz="1500" dirty="0">
                <a:solidFill>
                  <a:schemeClr val="tx1"/>
                </a:solidFill>
                <a:latin typeface="Segoe UI Semibold" panose="020B0702040204020203" pitchFamily="34" charset="0"/>
                <a:cs typeface="Segoe UI Semibold" panose="020B0702040204020203" pitchFamily="34" charset="0"/>
              </a:rPr>
              <a:t> في فصل الصيف ولكن عن حلول فصل الشتاء نجد أن هذا النوع من الزواحف له المقدرة على التأقلم مع البرد الشديد وبالتالي يخفض من درجة حرارته الحرجة إلى </a:t>
            </a:r>
            <a:r>
              <a:rPr lang="en-US" sz="1500" dirty="0">
                <a:solidFill>
                  <a:schemeClr val="tx1"/>
                </a:solidFill>
                <a:latin typeface="Segoe UI Semibold" panose="020B0702040204020203" pitchFamily="34" charset="0"/>
                <a:cs typeface="Segoe UI Semibold" panose="020B0702040204020203" pitchFamily="34" charset="0"/>
              </a:rPr>
              <a:t>(- 1.2ºC)</a:t>
            </a:r>
            <a:r>
              <a:rPr lang="ar-SA" sz="1500" dirty="0">
                <a:solidFill>
                  <a:schemeClr val="tx1"/>
                </a:solidFill>
                <a:latin typeface="Segoe UI Semibold" panose="020B0702040204020203" pitchFamily="34" charset="0"/>
                <a:cs typeface="Segoe UI Semibold" panose="020B0702040204020203" pitchFamily="34" charset="0"/>
              </a:rPr>
              <a:t> دون أن يتجمد. </a:t>
            </a:r>
            <a:endParaRPr lang="en-US" sz="15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500" dirty="0">
                <a:solidFill>
                  <a:schemeClr val="tx1"/>
                </a:solidFill>
                <a:latin typeface="Segoe UI Semibold" panose="020B0702040204020203" pitchFamily="34" charset="0"/>
                <a:cs typeface="Segoe UI Semibold" panose="020B0702040204020203" pitchFamily="34" charset="0"/>
              </a:rPr>
              <a:t> كلما يبتعد الحيوان عن خط الاستواء كلما تقل درجة الحرارة، وإذا أراد الحيوان أن يـبقى نشطاً تحت ظروف الحرارة الباردة لا بد له من تقليـل درجة حـرارته الحرجة </a:t>
            </a:r>
            <a:r>
              <a:rPr lang="en-US" sz="1500" dirty="0">
                <a:solidFill>
                  <a:schemeClr val="tx1"/>
                </a:solidFill>
                <a:latin typeface="Segoe UI Semibold" panose="020B0702040204020203" pitchFamily="34" charset="0"/>
                <a:cs typeface="Segoe UI Semibold" panose="020B0702040204020203" pitchFamily="34" charset="0"/>
              </a:rPr>
              <a:t>Low critical minimum temp.</a:t>
            </a:r>
            <a:r>
              <a:rPr lang="ar-SA" sz="1500" dirty="0">
                <a:solidFill>
                  <a:schemeClr val="tx1"/>
                </a:solidFill>
                <a:latin typeface="Segoe UI Semibold" panose="020B0702040204020203" pitchFamily="34" charset="0"/>
                <a:cs typeface="Segoe UI Semibold" panose="020B0702040204020203" pitchFamily="34" charset="0"/>
              </a:rPr>
              <a:t> وهذه الدرجة تحدد عن طريق ظروف المناخ </a:t>
            </a:r>
            <a:r>
              <a:rPr lang="en-US" sz="1500" dirty="0">
                <a:solidFill>
                  <a:schemeClr val="tx1"/>
                </a:solidFill>
                <a:latin typeface="Segoe UI Semibold" panose="020B0702040204020203" pitchFamily="34" charset="0"/>
                <a:cs typeface="Segoe UI Semibold" panose="020B0702040204020203" pitchFamily="34" charset="0"/>
              </a:rPr>
              <a:t>Climate</a:t>
            </a:r>
            <a:r>
              <a:rPr lang="ar-SA" sz="1500" dirty="0">
                <a:solidFill>
                  <a:schemeClr val="tx1"/>
                </a:solidFill>
                <a:latin typeface="Segoe UI Semibold" panose="020B0702040204020203" pitchFamily="34" charset="0"/>
                <a:cs typeface="Segoe UI Semibold" panose="020B0702040204020203" pitchFamily="34" charset="0"/>
              </a:rPr>
              <a:t> أكثر من الاختلافات الفصلية.</a:t>
            </a:r>
            <a:r>
              <a:rPr lang="en-US" sz="1500" dirty="0">
                <a:solidFill>
                  <a:schemeClr val="tx1"/>
                </a:solidFill>
                <a:latin typeface="Segoe UI Semibold" panose="020B0702040204020203" pitchFamily="34" charset="0"/>
                <a:cs typeface="Segoe UI Semibold" panose="020B0702040204020203" pitchFamily="34" charset="0"/>
              </a:rPr>
              <a:t>Seasonal variation</a:t>
            </a:r>
            <a:r>
              <a:rPr lang="ar-SA" sz="1500" dirty="0">
                <a:solidFill>
                  <a:schemeClr val="tx1"/>
                </a:solidFill>
                <a:latin typeface="Segoe UI Semibold" panose="020B0702040204020203" pitchFamily="34" charset="0"/>
                <a:cs typeface="Segoe UI Semibold" panose="020B0702040204020203" pitchFamily="34" charset="0"/>
              </a:rPr>
              <a:t>.</a:t>
            </a:r>
            <a:endParaRPr lang="en-US" sz="15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pPr>
            <a:endParaRPr lang="en-US" sz="1500"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buNone/>
            </a:pPr>
            <a:endParaRPr lang="ar-SA" sz="1600" dirty="0">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endParaRPr lang="en-US" sz="1600" dirty="0">
              <a:latin typeface="Segoe UI Semibold" panose="020B0702040204020203" pitchFamily="34" charset="0"/>
              <a:cs typeface="Segoe UI Semibold" panose="020B0702040204020203" pitchFamily="34" charset="0"/>
            </a:endParaRPr>
          </a:p>
        </p:txBody>
      </p:sp>
      <p:grpSp>
        <p:nvGrpSpPr>
          <p:cNvPr id="6" name="Group 5"/>
          <p:cNvGrpSpPr/>
          <p:nvPr/>
        </p:nvGrpSpPr>
        <p:grpSpPr>
          <a:xfrm>
            <a:off x="1205345" y="1805098"/>
            <a:ext cx="9960199" cy="706091"/>
            <a:chOff x="0" y="-68605"/>
            <a:chExt cx="9687098" cy="659900"/>
          </a:xfrm>
        </p:grpSpPr>
        <p:sp>
          <p:nvSpPr>
            <p:cNvPr id="7" name="Rounded Rectangle 6"/>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15727" y="-68605"/>
              <a:ext cx="9671371" cy="6599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2000" b="1" dirty="0">
                  <a:solidFill>
                    <a:schemeClr val="bg1"/>
                  </a:solidFill>
                  <a:latin typeface="Segoe UI Semibold" panose="020B0702040204020203" pitchFamily="34" charset="0"/>
                  <a:cs typeface="Segoe UI Semibold" panose="020B0702040204020203" pitchFamily="34" charset="0"/>
                </a:rPr>
                <a:t>ما هي تأثيرات التأقلم و ظروف المناخ على درجات الحرارة الحرجة في الزواحف ؟</a:t>
              </a:r>
            </a:p>
          </p:txBody>
        </p:sp>
      </p:grpSp>
      <p:sp>
        <p:nvSpPr>
          <p:cNvPr id="9" name="Rectangle 8"/>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0"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1" name="Rounded Rectangle 10"/>
          <p:cNvSpPr/>
          <p:nvPr/>
        </p:nvSpPr>
        <p:spPr>
          <a:xfrm>
            <a:off x="1143000" y="2474260"/>
            <a:ext cx="10125636" cy="380551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38743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200" b="1" dirty="0">
                <a:solidFill>
                  <a:schemeClr val="accent1"/>
                </a:solidFill>
                <a:latin typeface="Segoe UI Semilight" panose="020B0402040204020203" pitchFamily="34" charset="0"/>
                <a:cs typeface="Segoe UI Semilight" panose="020B0402040204020203" pitchFamily="34" charset="0"/>
              </a:rPr>
              <a:t>أهمية درجة الحرارة المفضلة للزواحف</a:t>
            </a:r>
            <a:br>
              <a:rPr lang="en-US" sz="3200" b="1" dirty="0">
                <a:solidFill>
                  <a:schemeClr val="accent1"/>
                </a:solidFill>
                <a:latin typeface="Segoe UI Semilight" panose="020B0402040204020203" pitchFamily="34" charset="0"/>
                <a:cs typeface="Segoe UI Semilight" panose="020B0402040204020203" pitchFamily="34" charset="0"/>
              </a:rPr>
            </a:br>
            <a:r>
              <a:rPr lang="en-US" sz="3200" b="1" dirty="0">
                <a:solidFill>
                  <a:schemeClr val="accent1"/>
                </a:solidFill>
                <a:latin typeface="Segoe UI Semilight" panose="020B0402040204020203" pitchFamily="34" charset="0"/>
                <a:cs typeface="Segoe UI Semilight" panose="020B0402040204020203" pitchFamily="34" charset="0"/>
              </a:rPr>
              <a:t>The Importance Of Voluntary Temp. In Reptiles</a:t>
            </a:r>
          </a:p>
        </p:txBody>
      </p:sp>
      <p:grpSp>
        <p:nvGrpSpPr>
          <p:cNvPr id="6" name="Group 5"/>
          <p:cNvGrpSpPr/>
          <p:nvPr/>
        </p:nvGrpSpPr>
        <p:grpSpPr>
          <a:xfrm>
            <a:off x="1037231" y="1805098"/>
            <a:ext cx="10128314" cy="825819"/>
            <a:chOff x="0" y="-94114"/>
            <a:chExt cx="9687098" cy="722738"/>
          </a:xfrm>
        </p:grpSpPr>
        <p:sp>
          <p:nvSpPr>
            <p:cNvPr id="7" name="Rounded Rectangle 6"/>
            <p:cNvSpPr/>
            <p:nvPr/>
          </p:nvSpPr>
          <p:spPr>
            <a:xfrm>
              <a:off x="0" y="0"/>
              <a:ext cx="9687098" cy="5056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15727" y="-94114"/>
              <a:ext cx="9671371" cy="7227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1600" b="1" dirty="0">
                  <a:solidFill>
                    <a:schemeClr val="bg1"/>
                  </a:solidFill>
                  <a:latin typeface="Segoe UI Semibold" panose="020B0702040204020203" pitchFamily="34" charset="0"/>
                  <a:cs typeface="Segoe UI Semibold" panose="020B0702040204020203" pitchFamily="34" charset="0"/>
                </a:rPr>
                <a:t>هناك عدة نقاط مهمة لها علاقة في علم البيئة وعلم الفسيولوجي وعلم الأعصاب   تتعلق بالدرجة المفضلة للحيوان </a:t>
              </a:r>
              <a:r>
                <a:rPr lang="en-US" sz="1600" b="1" dirty="0">
                  <a:solidFill>
                    <a:schemeClr val="bg1"/>
                  </a:solidFill>
                  <a:latin typeface="Segoe UI Semibold" panose="020B0702040204020203" pitchFamily="34" charset="0"/>
                  <a:cs typeface="Segoe UI Semibold" panose="020B0702040204020203" pitchFamily="34" charset="0"/>
                </a:rPr>
                <a:t>(PBT)</a:t>
              </a:r>
              <a:r>
                <a:rPr lang="ar-SA" sz="1600" b="1" dirty="0">
                  <a:solidFill>
                    <a:schemeClr val="bg1"/>
                  </a:solidFill>
                  <a:latin typeface="Segoe UI Semibold" panose="020B0702040204020203" pitchFamily="34" charset="0"/>
                  <a:cs typeface="Segoe UI Semibold" panose="020B0702040204020203" pitchFamily="34" charset="0"/>
                </a:rPr>
                <a:t> :</a:t>
              </a:r>
            </a:p>
          </p:txBody>
        </p:sp>
      </p:grpSp>
      <p:sp>
        <p:nvSpPr>
          <p:cNvPr id="9" name="Content Placeholder 11"/>
          <p:cNvSpPr>
            <a:spLocks noGrp="1"/>
          </p:cNvSpPr>
          <p:nvPr>
            <p:ph sz="half" idx="2"/>
          </p:nvPr>
        </p:nvSpPr>
        <p:spPr>
          <a:xfrm>
            <a:off x="5993575" y="2866604"/>
            <a:ext cx="5055048" cy="3851497"/>
          </a:xfrm>
        </p:spPr>
        <p:txBody>
          <a:bodyPr vert="horz" lIns="0" tIns="45720" rIns="0" bIns="45720" rtlCol="0">
            <a:noAutofit/>
          </a:bodyPr>
          <a:lstStyle/>
          <a:p>
            <a:pPr algn="justLow" rtl="1">
              <a:lnSpc>
                <a:spcPct val="100000"/>
              </a:lnSpc>
              <a:spcBef>
                <a:spcPts val="600"/>
              </a:spcBef>
              <a:spcAft>
                <a:spcPts val="0"/>
              </a:spcAft>
            </a:pPr>
            <a:r>
              <a:rPr lang="ar-SA" sz="1600" b="1" dirty="0">
                <a:solidFill>
                  <a:srgbClr val="00B0F0"/>
                </a:solidFill>
                <a:latin typeface="Segoe UI Semibold" panose="020B0702040204020203" pitchFamily="34" charset="0"/>
                <a:cs typeface="Segoe UI Semibold" panose="020B0702040204020203" pitchFamily="34" charset="0"/>
              </a:rPr>
              <a:t>1  -معدل الهضم  </a:t>
            </a:r>
            <a:r>
              <a:rPr lang="en-US" sz="1600" b="1" dirty="0">
                <a:solidFill>
                  <a:srgbClr val="00B0F0"/>
                </a:solidFill>
                <a:latin typeface="Segoe UI Semibold" panose="020B0702040204020203" pitchFamily="34" charset="0"/>
                <a:cs typeface="Segoe UI Semibold" panose="020B0702040204020203" pitchFamily="34" charset="0"/>
              </a:rPr>
              <a:t>Rate of digestion</a:t>
            </a:r>
            <a:r>
              <a:rPr lang="ar-SA" sz="1600" b="1" dirty="0">
                <a:solidFill>
                  <a:srgbClr val="00B0F0"/>
                </a:solidFill>
                <a:latin typeface="Segoe UI Semibold" panose="020B0702040204020203" pitchFamily="34" charset="0"/>
                <a:cs typeface="Segoe UI Semibold" panose="020B0702040204020203" pitchFamily="34" charset="0"/>
              </a:rPr>
              <a:t> :</a:t>
            </a:r>
            <a:endParaRPr lang="en-US" sz="16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فعلى سبيل المثال وجد أن معدل الهضم </a:t>
            </a:r>
            <a:r>
              <a:rPr lang="en-US" sz="1400" dirty="0">
                <a:solidFill>
                  <a:schemeClr val="tx1"/>
                </a:solidFill>
                <a:latin typeface="Segoe UI Semibold" panose="020B0702040204020203" pitchFamily="34" charset="0"/>
                <a:cs typeface="Segoe UI Semibold" panose="020B0702040204020203" pitchFamily="34" charset="0"/>
              </a:rPr>
              <a:t>rate of digestion</a:t>
            </a:r>
            <a:r>
              <a:rPr lang="ar-SA" sz="1400" dirty="0">
                <a:solidFill>
                  <a:schemeClr val="tx1"/>
                </a:solidFill>
                <a:latin typeface="Segoe UI Semibold" panose="020B0702040204020203" pitchFamily="34" charset="0"/>
                <a:cs typeface="Segoe UI Semibold" panose="020B0702040204020203" pitchFamily="34" charset="0"/>
              </a:rPr>
              <a:t> في الزواحف يعتمد كثيراً على هذه الدرجة المفضلة و قد وجد أن الثعابين و السحالي ترفع من درجـة حرارتها ( </a:t>
            </a:r>
            <a:r>
              <a:rPr lang="en-US" sz="1400" dirty="0">
                <a:solidFill>
                  <a:schemeClr val="tx1"/>
                </a:solidFill>
                <a:latin typeface="Segoe UI Semibold" panose="020B0702040204020203" pitchFamily="34" charset="0"/>
                <a:cs typeface="Segoe UI Semibold" panose="020B0702040204020203" pitchFamily="34" charset="0"/>
              </a:rPr>
              <a:t>thermophilic response</a:t>
            </a:r>
            <a:r>
              <a:rPr lang="ar-SA" sz="1400" dirty="0">
                <a:solidFill>
                  <a:schemeClr val="tx1"/>
                </a:solidFill>
                <a:latin typeface="Segoe UI Semibold" panose="020B0702040204020203" pitchFamily="34" charset="0"/>
                <a:cs typeface="Segoe UI Semibold" panose="020B0702040204020203" pitchFamily="34" charset="0"/>
              </a:rPr>
              <a:t> ) بعد تغذيتها و هذا بالتالي يزيد من معدل الهضم . </a:t>
            </a:r>
            <a:endParaRPr lang="en-US" sz="14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وقد قام </a:t>
            </a:r>
            <a:r>
              <a:rPr lang="en-US" sz="1400" dirty="0" err="1">
                <a:solidFill>
                  <a:schemeClr val="tx1"/>
                </a:solidFill>
                <a:latin typeface="Segoe UI Semibold" panose="020B0702040204020203" pitchFamily="34" charset="0"/>
                <a:cs typeface="Segoe UI Semibold" panose="020B0702040204020203" pitchFamily="34" charset="0"/>
              </a:rPr>
              <a:t>Skoczylas</a:t>
            </a:r>
            <a:r>
              <a:rPr lang="en-US" sz="1400" dirty="0">
                <a:solidFill>
                  <a:schemeClr val="tx1"/>
                </a:solidFill>
                <a:latin typeface="Segoe UI Semibold" panose="020B0702040204020203" pitchFamily="34" charset="0"/>
                <a:cs typeface="Segoe UI Semibold" panose="020B0702040204020203" pitchFamily="34" charset="0"/>
              </a:rPr>
              <a:t> (1970)</a:t>
            </a:r>
            <a:r>
              <a:rPr lang="ar-SA" sz="1400" dirty="0">
                <a:solidFill>
                  <a:schemeClr val="tx1"/>
                </a:solidFill>
                <a:latin typeface="Segoe UI Semibold" panose="020B0702040204020203" pitchFamily="34" charset="0"/>
                <a:cs typeface="Segoe UI Semibold" panose="020B0702040204020203" pitchFamily="34" charset="0"/>
              </a:rPr>
              <a:t>  بدراسة تأثير درجة الحرارة على معدل الهضم في </a:t>
            </a:r>
            <a:r>
              <a:rPr lang="en-US" sz="1400" dirty="0">
                <a:solidFill>
                  <a:schemeClr val="tx1"/>
                </a:solidFill>
                <a:latin typeface="Segoe UI Semibold" panose="020B0702040204020203" pitchFamily="34" charset="0"/>
                <a:cs typeface="Segoe UI Semibold" panose="020B0702040204020203" pitchFamily="34" charset="0"/>
              </a:rPr>
              <a:t>Grass snake</a:t>
            </a:r>
            <a:r>
              <a:rPr lang="ar-SA" sz="1400" dirty="0">
                <a:solidFill>
                  <a:schemeClr val="tx1"/>
                </a:solidFill>
                <a:latin typeface="Segoe UI Semibold" panose="020B0702040204020203" pitchFamily="34" charset="0"/>
                <a:cs typeface="Segoe UI Semibold" panose="020B0702040204020203" pitchFamily="34" charset="0"/>
              </a:rPr>
              <a:t> وقد وجد أن معدل الهضـم يتـوقف تحت  </a:t>
            </a:r>
            <a:r>
              <a:rPr lang="en-US" sz="1400" dirty="0">
                <a:solidFill>
                  <a:schemeClr val="tx1"/>
                </a:solidFill>
                <a:latin typeface="Segoe UI Semibold" panose="020B0702040204020203" pitchFamily="34" charset="0"/>
                <a:cs typeface="Segoe UI Semibold" panose="020B0702040204020203" pitchFamily="34" charset="0"/>
              </a:rPr>
              <a:t>(5ºC)</a:t>
            </a:r>
            <a:r>
              <a:rPr lang="ar-SA" sz="1400" dirty="0">
                <a:solidFill>
                  <a:schemeClr val="tx1"/>
                </a:solidFill>
                <a:latin typeface="Segoe UI Semibold" panose="020B0702040204020203" pitchFamily="34" charset="0"/>
                <a:cs typeface="Segoe UI Semibold" panose="020B0702040204020203" pitchFamily="34" charset="0"/>
              </a:rPr>
              <a:t> </a:t>
            </a:r>
            <a:r>
              <a:rPr lang="ar-SA" sz="1400" dirty="0" err="1">
                <a:solidFill>
                  <a:schemeClr val="tx1"/>
                </a:solidFill>
                <a:latin typeface="Segoe UI Semibold" panose="020B0702040204020203" pitchFamily="34" charset="0"/>
                <a:cs typeface="Segoe UI Semibold" panose="020B0702040204020203" pitchFamily="34" charset="0"/>
              </a:rPr>
              <a:t>ويبدء</a:t>
            </a:r>
            <a:r>
              <a:rPr lang="ar-SA" sz="1400" dirty="0">
                <a:solidFill>
                  <a:schemeClr val="tx1"/>
                </a:solidFill>
                <a:latin typeface="Segoe UI Semibold" panose="020B0702040204020203" pitchFamily="34" charset="0"/>
                <a:cs typeface="Segoe UI Semibold" panose="020B0702040204020203" pitchFamily="34" charset="0"/>
              </a:rPr>
              <a:t> عند </a:t>
            </a:r>
            <a:r>
              <a:rPr lang="en-US" sz="1400" dirty="0">
                <a:solidFill>
                  <a:schemeClr val="tx1"/>
                </a:solidFill>
                <a:latin typeface="Segoe UI Semibold" panose="020B0702040204020203" pitchFamily="34" charset="0"/>
                <a:cs typeface="Segoe UI Semibold" panose="020B0702040204020203" pitchFamily="34" charset="0"/>
              </a:rPr>
              <a:t>(15ºC)</a:t>
            </a:r>
            <a:r>
              <a:rPr lang="ar-SA" sz="1400" dirty="0">
                <a:solidFill>
                  <a:schemeClr val="tx1"/>
                </a:solidFill>
                <a:latin typeface="Segoe UI Semibold" panose="020B0702040204020203" pitchFamily="34" charset="0"/>
                <a:cs typeface="Segoe UI Semibold" panose="020B0702040204020203" pitchFamily="34" charset="0"/>
              </a:rPr>
              <a:t> ولكن معدل الهضم يكون على أتمه تحت </a:t>
            </a:r>
            <a:r>
              <a:rPr lang="en-US" sz="1400" dirty="0">
                <a:solidFill>
                  <a:schemeClr val="tx1"/>
                </a:solidFill>
                <a:latin typeface="Segoe UI Semibold" panose="020B0702040204020203" pitchFamily="34" charset="0"/>
                <a:cs typeface="Segoe UI Semibold" panose="020B0702040204020203" pitchFamily="34" charset="0"/>
              </a:rPr>
              <a:t>(25ºC)</a:t>
            </a:r>
            <a:r>
              <a:rPr lang="ar-SA" sz="1400" dirty="0">
                <a:solidFill>
                  <a:schemeClr val="tx1"/>
                </a:solidFill>
                <a:latin typeface="Segoe UI Semibold" panose="020B0702040204020203" pitchFamily="34" charset="0"/>
                <a:cs typeface="Segoe UI Semibold" panose="020B0702040204020203" pitchFamily="34" charset="0"/>
              </a:rPr>
              <a:t> وتحت  </a:t>
            </a:r>
            <a:r>
              <a:rPr lang="en-US" sz="1400" dirty="0">
                <a:solidFill>
                  <a:schemeClr val="tx1"/>
                </a:solidFill>
                <a:latin typeface="Segoe UI Semibold" panose="020B0702040204020203" pitchFamily="34" charset="0"/>
                <a:cs typeface="Segoe UI Semibold" panose="020B0702040204020203" pitchFamily="34" charset="0"/>
              </a:rPr>
              <a:t>(35ºC)</a:t>
            </a:r>
            <a:r>
              <a:rPr lang="ar-SA" sz="1400" dirty="0">
                <a:solidFill>
                  <a:schemeClr val="tx1"/>
                </a:solidFill>
                <a:latin typeface="Segoe UI Semibold" panose="020B0702040204020203" pitchFamily="34" charset="0"/>
                <a:cs typeface="Segoe UI Semibold" panose="020B0702040204020203" pitchFamily="34" charset="0"/>
              </a:rPr>
              <a:t>   يكون مـعدل الهـضم عادي أو أقل.</a:t>
            </a:r>
            <a:endParaRPr lang="en-US" sz="14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وقد وجد </a:t>
            </a:r>
            <a:r>
              <a:rPr lang="en-US" sz="1400" dirty="0">
                <a:solidFill>
                  <a:schemeClr val="tx1"/>
                </a:solidFill>
                <a:latin typeface="Segoe UI Semibold" panose="020B0702040204020203" pitchFamily="34" charset="0"/>
                <a:cs typeface="Segoe UI Semibold" panose="020B0702040204020203" pitchFamily="34" charset="0"/>
              </a:rPr>
              <a:t>(</a:t>
            </a:r>
            <a:r>
              <a:rPr lang="en-US" sz="1400" dirty="0" err="1">
                <a:solidFill>
                  <a:schemeClr val="tx1"/>
                </a:solidFill>
                <a:latin typeface="Segoe UI Semibold" panose="020B0702040204020203" pitchFamily="34" charset="0"/>
                <a:cs typeface="Segoe UI Semibold" panose="020B0702040204020203" pitchFamily="34" charset="0"/>
              </a:rPr>
              <a:t>Spellerberg</a:t>
            </a:r>
            <a:r>
              <a:rPr lang="en-US" sz="1400" dirty="0">
                <a:solidFill>
                  <a:schemeClr val="tx1"/>
                </a:solidFill>
                <a:latin typeface="Segoe UI Semibold" panose="020B0702040204020203" pitchFamily="34" charset="0"/>
                <a:cs typeface="Segoe UI Semibold" panose="020B0702040204020203" pitchFamily="34" charset="0"/>
              </a:rPr>
              <a:t> 1976)</a:t>
            </a:r>
            <a:r>
              <a:rPr lang="ar-SA" sz="1400" dirty="0">
                <a:solidFill>
                  <a:schemeClr val="tx1"/>
                </a:solidFill>
                <a:latin typeface="Segoe UI Semibold" panose="020B0702040204020203" pitchFamily="34" charset="0"/>
                <a:cs typeface="Segoe UI Semibold" panose="020B0702040204020203" pitchFamily="34" charset="0"/>
              </a:rPr>
              <a:t> أن درجة حرارة هذا الثعبان المفضلة الدنيا هي </a:t>
            </a:r>
            <a:r>
              <a:rPr lang="en-US" sz="1400" dirty="0">
                <a:solidFill>
                  <a:schemeClr val="tx1"/>
                </a:solidFill>
                <a:latin typeface="Segoe UI Semibold" panose="020B0702040204020203" pitchFamily="34" charset="0"/>
                <a:cs typeface="Segoe UI Semibold" panose="020B0702040204020203" pitchFamily="34" charset="0"/>
              </a:rPr>
              <a:t>(15ºC)</a:t>
            </a:r>
            <a:r>
              <a:rPr lang="ar-SA" sz="1400" dirty="0">
                <a:solidFill>
                  <a:schemeClr val="tx1"/>
                </a:solidFill>
                <a:latin typeface="Segoe UI Semibold" panose="020B0702040204020203" pitchFamily="34" charset="0"/>
                <a:cs typeface="Segoe UI Semibold" panose="020B0702040204020203" pitchFamily="34" charset="0"/>
              </a:rPr>
              <a:t> والمفضلة القصوى هي </a:t>
            </a:r>
            <a:r>
              <a:rPr lang="en-US" sz="1400" dirty="0">
                <a:solidFill>
                  <a:schemeClr val="tx1"/>
                </a:solidFill>
                <a:latin typeface="Segoe UI Semibold" panose="020B0702040204020203" pitchFamily="34" charset="0"/>
                <a:cs typeface="Segoe UI Semibold" panose="020B0702040204020203" pitchFamily="34" charset="0"/>
              </a:rPr>
              <a:t>(36ºC)  </a:t>
            </a:r>
            <a:r>
              <a:rPr lang="ar-SA" sz="1400" dirty="0">
                <a:solidFill>
                  <a:schemeClr val="tx1"/>
                </a:solidFill>
                <a:latin typeface="Segoe UI Semibold" panose="020B0702040204020203" pitchFamily="34" charset="0"/>
                <a:cs typeface="Segoe UI Semibold" panose="020B0702040204020203" pitchFamily="34" charset="0"/>
              </a:rPr>
              <a:t>  ومعـدل لدرجة المفضلة هو </a:t>
            </a:r>
            <a:r>
              <a:rPr lang="en-US" sz="1400" dirty="0">
                <a:solidFill>
                  <a:schemeClr val="tx1"/>
                </a:solidFill>
                <a:latin typeface="Segoe UI Semibold" panose="020B0702040204020203" pitchFamily="34" charset="0"/>
                <a:cs typeface="Segoe UI Semibold" panose="020B0702040204020203" pitchFamily="34" charset="0"/>
              </a:rPr>
              <a:t>(26ºC)</a:t>
            </a:r>
            <a:r>
              <a:rPr lang="ar-SA" sz="1400" dirty="0">
                <a:solidFill>
                  <a:schemeClr val="tx1"/>
                </a:solidFill>
                <a:latin typeface="Segoe UI Semibold" panose="020B0702040204020203" pitchFamily="34" charset="0"/>
                <a:cs typeface="Segoe UI Semibold" panose="020B0702040204020203" pitchFamily="34" charset="0"/>
              </a:rPr>
              <a:t> من هذا نستدل أهمية هذه الدرجة لمعدل الهضم.</a:t>
            </a:r>
          </a:p>
          <a:p>
            <a:pPr algn="justLow" rtl="1">
              <a:lnSpc>
                <a:spcPct val="100000"/>
              </a:lnSpc>
              <a:spcBef>
                <a:spcPts val="600"/>
              </a:spcBef>
              <a:spcAft>
                <a:spcPts val="0"/>
              </a:spcAft>
            </a:pPr>
            <a:endParaRPr lang="en-US" sz="1400" b="1"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pPr>
            <a:endParaRPr lang="en-US" sz="1400" b="1"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pPr>
            <a:endParaRPr lang="ar-SA" sz="1400" b="1"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pPr>
            <a:endParaRPr lang="en-US" sz="1400" b="1" dirty="0">
              <a:latin typeface="Segoe UI Semibold" panose="020B0702040204020203" pitchFamily="34" charset="0"/>
              <a:cs typeface="Segoe UI Semibold" panose="020B0702040204020203"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val="1863463381"/>
              </p:ext>
            </p:extLst>
          </p:nvPr>
        </p:nvGraphicFramePr>
        <p:xfrm>
          <a:off x="1149927" y="2736272"/>
          <a:ext cx="4627419" cy="3165764"/>
        </p:xfrm>
        <a:graphic>
          <a:graphicData uri="http://schemas.openxmlformats.org/drawingml/2006/chart">
            <c:chart xmlns:c="http://schemas.openxmlformats.org/drawingml/2006/chart" xmlns:r="http://schemas.openxmlformats.org/officeDocument/2006/relationships" r:id="rId2"/>
          </a:graphicData>
        </a:graphic>
      </p:graphicFrame>
      <p:cxnSp>
        <p:nvCxnSpPr>
          <p:cNvPr id="13" name="Straight Connector 12"/>
          <p:cNvCxnSpPr/>
          <p:nvPr/>
        </p:nvCxnSpPr>
        <p:spPr>
          <a:xfrm>
            <a:off x="3141406" y="4704735"/>
            <a:ext cx="1"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2"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4" name="Rounded Rectangle 13"/>
          <p:cNvSpPr/>
          <p:nvPr/>
        </p:nvSpPr>
        <p:spPr>
          <a:xfrm>
            <a:off x="1075765" y="2675964"/>
            <a:ext cx="10125636" cy="342900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75830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200" b="1" dirty="0">
                <a:solidFill>
                  <a:schemeClr val="accent1"/>
                </a:solidFill>
                <a:latin typeface="Segoe UI Semilight" panose="020B0402040204020203" pitchFamily="34" charset="0"/>
                <a:cs typeface="Segoe UI Semilight" panose="020B0402040204020203" pitchFamily="34" charset="0"/>
              </a:rPr>
              <a:t>أهمية درجة الحرارة المفضلة للزواحف</a:t>
            </a:r>
            <a:br>
              <a:rPr lang="en-US" sz="3200" b="1" dirty="0">
                <a:solidFill>
                  <a:schemeClr val="accent1"/>
                </a:solidFill>
                <a:latin typeface="Segoe UI Semilight" panose="020B0402040204020203" pitchFamily="34" charset="0"/>
                <a:cs typeface="Segoe UI Semilight" panose="020B0402040204020203" pitchFamily="34" charset="0"/>
              </a:rPr>
            </a:br>
            <a:r>
              <a:rPr lang="en-US" sz="3200" b="1" dirty="0">
                <a:solidFill>
                  <a:schemeClr val="accent1"/>
                </a:solidFill>
                <a:latin typeface="Segoe UI Semilight" panose="020B0402040204020203" pitchFamily="34" charset="0"/>
                <a:cs typeface="Segoe UI Semilight" panose="020B0402040204020203" pitchFamily="34" charset="0"/>
              </a:rPr>
              <a:t>The Importance Of Voluntary Temp. In Reptiles</a:t>
            </a:r>
          </a:p>
        </p:txBody>
      </p:sp>
      <p:sp>
        <p:nvSpPr>
          <p:cNvPr id="10" name="Content Placeholder 11"/>
          <p:cNvSpPr>
            <a:spLocks noGrp="1"/>
          </p:cNvSpPr>
          <p:nvPr>
            <p:ph sz="half" idx="2"/>
          </p:nvPr>
        </p:nvSpPr>
        <p:spPr>
          <a:xfrm>
            <a:off x="5638533" y="2052069"/>
            <a:ext cx="5389209" cy="3917461"/>
          </a:xfrm>
        </p:spPr>
        <p:txBody>
          <a:bodyPr>
            <a:noAutofit/>
          </a:bodyPr>
          <a:lstStyle/>
          <a:p>
            <a:pPr algn="justLow" rtl="1">
              <a:lnSpc>
                <a:spcPct val="100000"/>
              </a:lnSpc>
              <a:spcBef>
                <a:spcPts val="600"/>
              </a:spcBef>
              <a:spcAft>
                <a:spcPts val="0"/>
              </a:spcAft>
            </a:pPr>
            <a:r>
              <a:rPr lang="en-US" sz="1600" b="1" dirty="0">
                <a:solidFill>
                  <a:srgbClr val="00B0F0"/>
                </a:solidFill>
                <a:latin typeface="Segoe UI Semibold" panose="020B0702040204020203" pitchFamily="34" charset="0"/>
                <a:cs typeface="Segoe UI Semibold" panose="020B0702040204020203" pitchFamily="34" charset="0"/>
              </a:rPr>
              <a:t>2</a:t>
            </a:r>
            <a:r>
              <a:rPr lang="ar-SA" sz="1600" b="1" dirty="0">
                <a:solidFill>
                  <a:srgbClr val="00B0F0"/>
                </a:solidFill>
                <a:latin typeface="Segoe UI Semibold" panose="020B0702040204020203" pitchFamily="34" charset="0"/>
                <a:cs typeface="Segoe UI Semibold" panose="020B0702040204020203" pitchFamily="34" charset="0"/>
              </a:rPr>
              <a:t>  -كثافة الأوكسجين في الدم </a:t>
            </a:r>
            <a:r>
              <a:rPr lang="en-US" sz="1600" b="1" dirty="0">
                <a:solidFill>
                  <a:srgbClr val="00B0F0"/>
                </a:solidFill>
                <a:latin typeface="Segoe UI Semibold" panose="020B0702040204020203" pitchFamily="34" charset="0"/>
                <a:cs typeface="Segoe UI Semibold" panose="020B0702040204020203" pitchFamily="34" charset="0"/>
              </a:rPr>
              <a:t>Blood oxygen capacity</a:t>
            </a:r>
            <a:r>
              <a:rPr lang="ar-SA" sz="1600" b="1" dirty="0">
                <a:solidFill>
                  <a:srgbClr val="00B0F0"/>
                </a:solidFill>
                <a:latin typeface="Segoe UI Semibold" panose="020B0702040204020203" pitchFamily="34" charset="0"/>
                <a:cs typeface="Segoe UI Semibold" panose="020B0702040204020203" pitchFamily="34" charset="0"/>
              </a:rPr>
              <a:t> :</a:t>
            </a:r>
            <a:endParaRPr lang="en-US" sz="16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400" b="1" dirty="0">
                <a:latin typeface="Segoe UI Semibold" panose="020B0702040204020203" pitchFamily="34" charset="0"/>
                <a:cs typeface="Segoe UI Semibold" panose="020B0702040204020203" pitchFamily="34" charset="0"/>
              </a:rPr>
              <a:t> </a:t>
            </a:r>
            <a:r>
              <a:rPr lang="ar-SA" sz="1400" dirty="0">
                <a:solidFill>
                  <a:schemeClr val="tx1"/>
                </a:solidFill>
                <a:latin typeface="Segoe UI Semibold" panose="020B0702040204020203" pitchFamily="34" charset="0"/>
                <a:cs typeface="Segoe UI Semibold" panose="020B0702040204020203" pitchFamily="34" charset="0"/>
              </a:rPr>
              <a:t>لقد وجد أيضا أن كثافة الأوكسجين في الدم تبلغ أقصى حد في معدل الدرجات المفضلة.</a:t>
            </a:r>
            <a:endParaRPr lang="en-US" sz="1400" b="1"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pPr>
            <a:r>
              <a:rPr lang="en-US" sz="1600" b="1" dirty="0">
                <a:solidFill>
                  <a:srgbClr val="00B0F0"/>
                </a:solidFill>
                <a:latin typeface="Segoe UI Semibold" panose="020B0702040204020203" pitchFamily="34" charset="0"/>
                <a:cs typeface="Segoe UI Semibold" panose="020B0702040204020203" pitchFamily="34" charset="0"/>
              </a:rPr>
              <a:t>3</a:t>
            </a:r>
            <a:r>
              <a:rPr lang="ar-SA" sz="1600" b="1" dirty="0">
                <a:solidFill>
                  <a:srgbClr val="00B0F0"/>
                </a:solidFill>
                <a:latin typeface="Segoe UI Semibold" panose="020B0702040204020203" pitchFamily="34" charset="0"/>
                <a:cs typeface="Segoe UI Semibold" panose="020B0702040204020203" pitchFamily="34" charset="0"/>
              </a:rPr>
              <a:t>  -معدل التكاثـر </a:t>
            </a:r>
            <a:r>
              <a:rPr lang="en-US" sz="1600" b="1" dirty="0">
                <a:solidFill>
                  <a:srgbClr val="00B0F0"/>
                </a:solidFill>
                <a:latin typeface="Segoe UI Semibold" panose="020B0702040204020203" pitchFamily="34" charset="0"/>
                <a:cs typeface="Segoe UI Semibold" panose="020B0702040204020203" pitchFamily="34" charset="0"/>
              </a:rPr>
              <a:t>Rate of reproduction</a:t>
            </a:r>
            <a:r>
              <a:rPr lang="ar-SA" sz="1600" b="1" dirty="0">
                <a:solidFill>
                  <a:srgbClr val="00B0F0"/>
                </a:solidFill>
                <a:latin typeface="Segoe UI Semibold" panose="020B0702040204020203" pitchFamily="34" charset="0"/>
                <a:cs typeface="Segoe UI Semibold" panose="020B0702040204020203" pitchFamily="34" charset="0"/>
              </a:rPr>
              <a:t> :</a:t>
            </a:r>
            <a:endParaRPr lang="en-US" sz="1600"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هناك أيضا علاقة بين درجة الحرارة المفضلة وبين التكاثر </a:t>
            </a:r>
            <a:r>
              <a:rPr lang="en-US" sz="1400" dirty="0">
                <a:solidFill>
                  <a:schemeClr val="tx1"/>
                </a:solidFill>
                <a:latin typeface="Segoe UI Semibold" panose="020B0702040204020203" pitchFamily="34" charset="0"/>
                <a:cs typeface="Segoe UI Semibold" panose="020B0702040204020203" pitchFamily="34" charset="0"/>
              </a:rPr>
              <a:t>Reproduction</a:t>
            </a:r>
            <a:r>
              <a:rPr lang="ar-SA" sz="1400" dirty="0">
                <a:solidFill>
                  <a:schemeClr val="tx1"/>
                </a:solidFill>
                <a:latin typeface="Segoe UI Semibold" panose="020B0702040204020203" pitchFamily="34" charset="0"/>
                <a:cs typeface="Segoe UI Semibold" panose="020B0702040204020203" pitchFamily="34" charset="0"/>
              </a:rPr>
              <a:t> في الحيوانات، فقد قام </a:t>
            </a:r>
            <a:r>
              <a:rPr lang="en-US" sz="1400" dirty="0">
                <a:solidFill>
                  <a:schemeClr val="tx1"/>
                </a:solidFill>
                <a:latin typeface="Segoe UI Semibold" panose="020B0702040204020203" pitchFamily="34" charset="0"/>
                <a:cs typeface="Segoe UI Semibold" panose="020B0702040204020203" pitchFamily="34" charset="0"/>
              </a:rPr>
              <a:t>(1965)  </a:t>
            </a:r>
            <a:r>
              <a:rPr lang="en-US" sz="1400" dirty="0" err="1">
                <a:solidFill>
                  <a:schemeClr val="tx1"/>
                </a:solidFill>
                <a:latin typeface="Segoe UI Semibold" panose="020B0702040204020203" pitchFamily="34" charset="0"/>
                <a:cs typeface="Segoe UI Semibold" panose="020B0702040204020203" pitchFamily="34" charset="0"/>
              </a:rPr>
              <a:t>Licht</a:t>
            </a:r>
            <a:r>
              <a:rPr lang="ar-SA" sz="1400" dirty="0">
                <a:solidFill>
                  <a:schemeClr val="tx1"/>
                </a:solidFill>
                <a:latin typeface="Segoe UI Semibold" panose="020B0702040204020203" pitchFamily="34" charset="0"/>
                <a:cs typeface="Segoe UI Semibold" panose="020B0702040204020203" pitchFamily="34" charset="0"/>
              </a:rPr>
              <a:t> برفع درجة الحرارة بمقـدار </a:t>
            </a:r>
            <a:r>
              <a:rPr lang="en-US" sz="1400" dirty="0">
                <a:solidFill>
                  <a:schemeClr val="tx1"/>
                </a:solidFill>
                <a:latin typeface="Segoe UI Semibold" panose="020B0702040204020203" pitchFamily="34" charset="0"/>
                <a:cs typeface="Segoe UI Semibold" panose="020B0702040204020203" pitchFamily="34" charset="0"/>
              </a:rPr>
              <a:t>(1-2</a:t>
            </a:r>
            <a:r>
              <a:rPr lang="en-US" sz="1400" baseline="30000" dirty="0">
                <a:solidFill>
                  <a:schemeClr val="tx1"/>
                </a:solidFill>
                <a:latin typeface="Segoe UI Semibold" panose="020B0702040204020203" pitchFamily="34" charset="0"/>
                <a:cs typeface="Segoe UI Semibold" panose="020B0702040204020203" pitchFamily="34" charset="0"/>
              </a:rPr>
              <a:t>º</a:t>
            </a:r>
            <a:r>
              <a:rPr lang="en-US" sz="1400" dirty="0">
                <a:solidFill>
                  <a:schemeClr val="tx1"/>
                </a:solidFill>
                <a:latin typeface="Segoe UI Semibold" panose="020B0702040204020203" pitchFamily="34" charset="0"/>
                <a:cs typeface="Segoe UI Semibold" panose="020B0702040204020203" pitchFamily="34" charset="0"/>
              </a:rPr>
              <a:t>C)</a:t>
            </a:r>
            <a:r>
              <a:rPr lang="ar-SA" sz="1400" dirty="0">
                <a:solidFill>
                  <a:schemeClr val="tx1"/>
                </a:solidFill>
                <a:latin typeface="Segoe UI Semibold" panose="020B0702040204020203" pitchFamily="34" charset="0"/>
                <a:cs typeface="Segoe UI Semibold" panose="020B0702040204020203" pitchFamily="34" charset="0"/>
              </a:rPr>
              <a:t> أعلى من المعدل المفضل </a:t>
            </a:r>
            <a:r>
              <a:rPr lang="en-US" sz="1400" dirty="0">
                <a:solidFill>
                  <a:schemeClr val="tx1"/>
                </a:solidFill>
                <a:latin typeface="Segoe UI Semibold" panose="020B0702040204020203" pitchFamily="34" charset="0"/>
                <a:cs typeface="Segoe UI Semibold" panose="020B0702040204020203" pitchFamily="34" charset="0"/>
              </a:rPr>
              <a:t>Voluntary temp. range</a:t>
            </a:r>
            <a:r>
              <a:rPr lang="ar-SA" sz="1400" dirty="0">
                <a:solidFill>
                  <a:schemeClr val="tx1"/>
                </a:solidFill>
                <a:latin typeface="Segoe UI Semibold" panose="020B0702040204020203" pitchFamily="34" charset="0"/>
                <a:cs typeface="Segoe UI Semibold" panose="020B0702040204020203" pitchFamily="34" charset="0"/>
              </a:rPr>
              <a:t> في بعض أنواع السحالي وقد وجد أن الحيوانات المنوية تلفت وقل معدل الشهية ونقص وزن هذه الحيوانات بينما السحالي التي وضعت تحت درجات الحرارة المفضلة لم تتأثر كما تأثرت حيوانات التجارب، كذلك التعرض الدائم لدرجة الحرارة المفضلة قد يؤثر على تكاثر الحيوانات.</a:t>
            </a:r>
            <a:endParaRPr lang="en-US" sz="14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pPr>
            <a:r>
              <a:rPr lang="ar-SA" sz="1600" b="1" dirty="0">
                <a:solidFill>
                  <a:srgbClr val="00B0F0"/>
                </a:solidFill>
                <a:latin typeface="Segoe UI Semibold" panose="020B0702040204020203" pitchFamily="34" charset="0"/>
                <a:cs typeface="Segoe UI Semibold" panose="020B0702040204020203" pitchFamily="34" charset="0"/>
              </a:rPr>
              <a:t>4  -حساسية السمع  </a:t>
            </a:r>
            <a:r>
              <a:rPr lang="en-US" sz="1600" b="1" dirty="0">
                <a:solidFill>
                  <a:srgbClr val="00B0F0"/>
                </a:solidFill>
                <a:latin typeface="Segoe UI Semibold" panose="020B0702040204020203" pitchFamily="34" charset="0"/>
                <a:cs typeface="Segoe UI Semibold" panose="020B0702040204020203" pitchFamily="34" charset="0"/>
              </a:rPr>
              <a:t>Auditory </a:t>
            </a:r>
            <a:r>
              <a:rPr lang="en-US" sz="1600" b="1" dirty="0" err="1">
                <a:solidFill>
                  <a:srgbClr val="00B0F0"/>
                </a:solidFill>
                <a:latin typeface="Segoe UI Semibold" panose="020B0702040204020203" pitchFamily="34" charset="0"/>
                <a:cs typeface="Segoe UI Semibold" panose="020B0702040204020203" pitchFamily="34" charset="0"/>
              </a:rPr>
              <a:t>sensitivtity</a:t>
            </a:r>
            <a:r>
              <a:rPr lang="ar-SA" sz="1600" b="1" dirty="0">
                <a:solidFill>
                  <a:srgbClr val="00B0F0"/>
                </a:solidFill>
                <a:latin typeface="Segoe UI Semibold" panose="020B0702040204020203" pitchFamily="34" charset="0"/>
                <a:cs typeface="Segoe UI Semibold" panose="020B0702040204020203" pitchFamily="34" charset="0"/>
              </a:rPr>
              <a:t> :</a:t>
            </a:r>
            <a:endParaRPr lang="en-US" sz="1600" b="1" dirty="0">
              <a:solidFill>
                <a:srgbClr val="00B0F0"/>
              </a:solidFill>
              <a:latin typeface="Segoe UI Semibold" panose="020B0702040204020203" pitchFamily="34" charset="0"/>
              <a:cs typeface="Segoe UI Semibold" panose="020B0702040204020203" pitchFamily="34" charset="0"/>
            </a:endParaRPr>
          </a:p>
          <a:p>
            <a:pPr algn="justLow" rtl="1">
              <a:lnSpc>
                <a:spcPct val="100000"/>
              </a:lnSpc>
              <a:spcBef>
                <a:spcPts val="600"/>
              </a:spcBef>
              <a:spcAft>
                <a:spcPts val="0"/>
              </a:spcAft>
              <a:buFont typeface="Wingdings" panose="05000000000000000000" pitchFamily="2" charset="2"/>
              <a:buChar char="q"/>
            </a:pPr>
            <a:r>
              <a:rPr lang="ar-SA" sz="1400" dirty="0">
                <a:solidFill>
                  <a:schemeClr val="tx1"/>
                </a:solidFill>
                <a:latin typeface="Segoe UI Semibold" panose="020B0702040204020203" pitchFamily="34" charset="0"/>
                <a:cs typeface="Segoe UI Semibold" panose="020B0702040204020203" pitchFamily="34" charset="0"/>
              </a:rPr>
              <a:t>وجد أيضا أن حساسية السمـع تكون قصـوى تحت هـذه الدرجات المفضلة من الحرارة. فقد وجد </a:t>
            </a:r>
            <a:r>
              <a:rPr lang="en-US" sz="1400" dirty="0">
                <a:solidFill>
                  <a:schemeClr val="tx1"/>
                </a:solidFill>
                <a:latin typeface="Segoe UI Semibold" panose="020B0702040204020203" pitchFamily="34" charset="0"/>
                <a:cs typeface="Segoe UI Semibold" panose="020B0702040204020203" pitchFamily="34" charset="0"/>
              </a:rPr>
              <a:t>(1974)  Greenwald</a:t>
            </a:r>
            <a:r>
              <a:rPr lang="ar-SA" sz="1400" dirty="0">
                <a:solidFill>
                  <a:schemeClr val="tx1"/>
                </a:solidFill>
                <a:latin typeface="Segoe UI Semibold" panose="020B0702040204020203" pitchFamily="34" charset="0"/>
                <a:cs typeface="Segoe UI Semibold" panose="020B0702040204020203" pitchFamily="34" charset="0"/>
              </a:rPr>
              <a:t> أن معدل الانقضاض ومسك الفريسة في </a:t>
            </a:r>
            <a:r>
              <a:rPr lang="en-US" sz="1400" dirty="0">
                <a:solidFill>
                  <a:schemeClr val="tx1"/>
                </a:solidFill>
                <a:latin typeface="Segoe UI Semibold" panose="020B0702040204020203" pitchFamily="34" charset="0"/>
                <a:cs typeface="Segoe UI Semibold" panose="020B0702040204020203" pitchFamily="34" charset="0"/>
              </a:rPr>
              <a:t>Gopher snake</a:t>
            </a:r>
            <a:r>
              <a:rPr lang="ar-SA" sz="1400" dirty="0">
                <a:solidFill>
                  <a:schemeClr val="tx1"/>
                </a:solidFill>
                <a:latin typeface="Segoe UI Semibold" panose="020B0702040204020203" pitchFamily="34" charset="0"/>
                <a:cs typeface="Segoe UI Semibold" panose="020B0702040204020203" pitchFamily="34" charset="0"/>
              </a:rPr>
              <a:t> يزداد بازدياد درجـة الحرارة ويكون في ذروته تحت </a:t>
            </a:r>
            <a:r>
              <a:rPr lang="en-US" sz="1400" dirty="0">
                <a:solidFill>
                  <a:schemeClr val="tx1"/>
                </a:solidFill>
                <a:latin typeface="Segoe UI Semibold" panose="020B0702040204020203" pitchFamily="34" charset="0"/>
                <a:cs typeface="Segoe UI Semibold" panose="020B0702040204020203" pitchFamily="34" charset="0"/>
              </a:rPr>
              <a:t>(27</a:t>
            </a:r>
            <a:r>
              <a:rPr lang="en-US" sz="1400" baseline="30000" dirty="0">
                <a:solidFill>
                  <a:schemeClr val="tx1"/>
                </a:solidFill>
                <a:latin typeface="Segoe UI Semibold" panose="020B0702040204020203" pitchFamily="34" charset="0"/>
                <a:cs typeface="Segoe UI Semibold" panose="020B0702040204020203" pitchFamily="34" charset="0"/>
              </a:rPr>
              <a:t>º</a:t>
            </a:r>
            <a:r>
              <a:rPr lang="en-US" sz="1400" dirty="0">
                <a:solidFill>
                  <a:schemeClr val="tx1"/>
                </a:solidFill>
                <a:latin typeface="Segoe UI Semibold" panose="020B0702040204020203" pitchFamily="34" charset="0"/>
                <a:cs typeface="Segoe UI Semibold" panose="020B0702040204020203" pitchFamily="34" charset="0"/>
              </a:rPr>
              <a:t>C)</a:t>
            </a:r>
            <a:r>
              <a:rPr lang="ar-SA" sz="1400" dirty="0">
                <a:solidFill>
                  <a:schemeClr val="tx1"/>
                </a:solidFill>
                <a:latin typeface="Segoe UI Semibold" panose="020B0702040204020203" pitchFamily="34" charset="0"/>
                <a:cs typeface="Segoe UI Semibold" panose="020B0702040204020203" pitchFamily="34" charset="0"/>
              </a:rPr>
              <a:t> وهي معدل الدرجة المفضلة لهذا الثعبان في الحقل.</a:t>
            </a:r>
            <a:endParaRPr lang="en-US" sz="1400"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600"/>
              </a:spcBef>
              <a:spcAft>
                <a:spcPts val="0"/>
              </a:spcAft>
              <a:buNone/>
            </a:pPr>
            <a:endParaRPr lang="en-US" sz="1000" dirty="0">
              <a:solidFill>
                <a:schemeClr val="tx1"/>
              </a:solidFill>
              <a:latin typeface="Segoe UI Semibold" panose="020B0702040204020203" pitchFamily="34" charset="0"/>
              <a:cs typeface="Segoe UI Semibold" panose="020B0702040204020203"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val="374595120"/>
              </p:ext>
            </p:extLst>
          </p:nvPr>
        </p:nvGraphicFramePr>
        <p:xfrm>
          <a:off x="1012343" y="2046162"/>
          <a:ext cx="4462818" cy="3766782"/>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p:cNvSpPr/>
          <p:nvPr/>
        </p:nvSpPr>
        <p:spPr>
          <a:xfrm>
            <a:off x="2220692" y="5715583"/>
            <a:ext cx="2358338" cy="307777"/>
          </a:xfrm>
          <a:prstGeom prst="rect">
            <a:avLst/>
          </a:prstGeom>
        </p:spPr>
        <p:txBody>
          <a:bodyPr wrap="none">
            <a:spAutoFit/>
          </a:bodyPr>
          <a:lstStyle/>
          <a:p>
            <a:r>
              <a:rPr lang="ar-SA" sz="1400" b="1" dirty="0">
                <a:latin typeface="SABIC Typeface Headline" panose="020B0603060202020204" pitchFamily="34" charset="0"/>
                <a:cs typeface="SABIC Typeface Headline" panose="020B0603060202020204" pitchFamily="34" charset="0"/>
              </a:rPr>
              <a:t>كثافة الأوكسجين في الدم </a:t>
            </a:r>
            <a:endParaRPr lang="en-US" sz="1400" b="1" dirty="0"/>
          </a:p>
        </p:txBody>
      </p:sp>
      <p:sp>
        <p:nvSpPr>
          <p:cNvPr id="7" name="Rectangle 6"/>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8"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9" name="Rounded Rectangle 8"/>
          <p:cNvSpPr/>
          <p:nvPr/>
        </p:nvSpPr>
        <p:spPr>
          <a:xfrm>
            <a:off x="1075765" y="1896035"/>
            <a:ext cx="10125636" cy="428961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1602542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35914</TotalTime>
  <Words>3605</Words>
  <Application>Microsoft Office PowerPoint</Application>
  <PresentationFormat>شاشة عريضة</PresentationFormat>
  <Paragraphs>189</Paragraphs>
  <Slides>16</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16</vt:i4>
      </vt:variant>
    </vt:vector>
  </HeadingPairs>
  <TitlesOfParts>
    <vt:vector size="25" baseType="lpstr">
      <vt:lpstr>Calibri</vt:lpstr>
      <vt:lpstr>Calibri Light</vt:lpstr>
      <vt:lpstr>Freestyle Script</vt:lpstr>
      <vt:lpstr>SABIC Typeface Headline</vt:lpstr>
      <vt:lpstr>SABIC Typeface Headline Light</vt:lpstr>
      <vt:lpstr>Segoe UI Semibold</vt:lpstr>
      <vt:lpstr>Segoe UI Semilight</vt:lpstr>
      <vt:lpstr>Wingdings</vt:lpstr>
      <vt:lpstr>Retrospect</vt:lpstr>
      <vt:lpstr>الاتزان الداخلي (التأقلم) في الزواحف</vt:lpstr>
      <vt:lpstr>درجة الحرارة في الزواحف        Temperature Of Reptiles</vt:lpstr>
      <vt:lpstr>درجة الحرارة في الزواحف        Temperature Of Reptiles</vt:lpstr>
      <vt:lpstr>التنظيم الحراري السلوكي      Behavioral Thermoregulation</vt:lpstr>
      <vt:lpstr>التنظيم الحراري السلوكي      Behavioral Thermoregulation</vt:lpstr>
      <vt:lpstr>التنظيم الحراري السلوكي      Behavioral Thermoregulation</vt:lpstr>
      <vt:lpstr>التنظيم الحراري السلوكي      Behavioral Thermoregulation</vt:lpstr>
      <vt:lpstr>أهمية درجة الحرارة المفضلة للزواحف The Importance Of Voluntary Temp. In Reptiles</vt:lpstr>
      <vt:lpstr>أهمية درجة الحرارة المفضلة للزواحف The Importance Of Voluntary Temp. In Reptiles</vt:lpstr>
      <vt:lpstr>تبادل الغازات في الزواحف     Gas Exchange In Reptiles </vt:lpstr>
      <vt:lpstr>تبادل الغازات في الزواحف     Gas Exchange In Reptiles </vt:lpstr>
      <vt:lpstr>تبادل الغازات في الزواحف     Gas Exchange In Reptiles </vt:lpstr>
      <vt:lpstr>تبادل الغازات في الزواحف     Gas Exchange In Reptiles </vt:lpstr>
      <vt:lpstr>التوازن المائي في الزواحف    Water Balance In Reptiles</vt:lpstr>
      <vt:lpstr>التنظيم الأزموزي في الزواحف       Osmoregulation In Reptiles </vt:lpstr>
      <vt:lpstr>التنظيم الأزموزي في الزواحف       Osmoregulation In Reptiles </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التكاثر والاخصاب في الزواحف</dc:title>
  <dc:creator>Saadoun-Al, Yazid Mohammed</dc:creator>
  <cp:lastModifiedBy>روان الشيباني العتيبي ID 442203917</cp:lastModifiedBy>
  <cp:revision>948</cp:revision>
  <dcterms:created xsi:type="dcterms:W3CDTF">2020-05-01T03:49:39Z</dcterms:created>
  <dcterms:modified xsi:type="dcterms:W3CDTF">2020-09-05T11:12:01Z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321747-f206-4919-9520-29762f698e8e_Enabled">
    <vt:lpwstr>True</vt:lpwstr>
  </property>
  <property fmtid="{D5CDD505-2E9C-101B-9397-08002B2CF9AE}" pid="3" name="MSIP_Label_13321747-f206-4919-9520-29762f698e8e_SiteId">
    <vt:lpwstr>a77c517c-e95e-435b-bbb4-cb17e462491f</vt:lpwstr>
  </property>
  <property fmtid="{D5CDD505-2E9C-101B-9397-08002B2CF9AE}" pid="4" name="MSIP_Label_13321747-f206-4919-9520-29762f698e8e_SetDate">
    <vt:lpwstr>2020-05-21T18:02:54.5883838Z</vt:lpwstr>
  </property>
  <property fmtid="{D5CDD505-2E9C-101B-9397-08002B2CF9AE}" pid="5" name="MSIP_Label_13321747-f206-4919-9520-29762f698e8e_Name">
    <vt:lpwstr>General Business Use</vt:lpwstr>
  </property>
  <property fmtid="{D5CDD505-2E9C-101B-9397-08002B2CF9AE}" pid="6" name="MSIP_Label_13321747-f206-4919-9520-29762f698e8e_ActionId">
    <vt:lpwstr>96e8d701-338e-4cf7-9cae-d0c4ca62ee33</vt:lpwstr>
  </property>
  <property fmtid="{D5CDD505-2E9C-101B-9397-08002B2CF9AE}" pid="7" name="MSIP_Label_13321747-f206-4919-9520-29762f698e8e_Extended_MSFT_Method">
    <vt:lpwstr>Manual</vt:lpwstr>
  </property>
  <property fmtid="{D5CDD505-2E9C-101B-9397-08002B2CF9AE}" pid="8" name="Sensitivity">
    <vt:lpwstr>General Business Use</vt:lpwstr>
  </property>
</Properties>
</file>