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4866A3-8CEA-4F7A-9544-4B7459096955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24066A3-3567-4585-BC71-19849F4CD125}">
      <dgm:prSet phldrT="[نص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marL="0" algn="ctr" defTabSz="914400" rtl="1" eaLnBrk="1" latinLnBrk="0" hangingPunct="1"/>
          <a:endParaRPr lang="ar-SA" sz="2400" kern="1200" dirty="0" smtClean="0">
            <a:solidFill>
              <a:schemeClr val="tx1"/>
            </a:solidFill>
            <a:effectLst/>
            <a:latin typeface="Andalus" pitchFamily="18" charset="-78"/>
            <a:ea typeface="+mn-ea"/>
            <a:cs typeface="Andalus" pitchFamily="18" charset="-78"/>
          </a:endParaRPr>
        </a:p>
        <a:p>
          <a:pPr marL="0" algn="ctr" defTabSz="914400" rtl="1" eaLnBrk="1" latinLnBrk="0" hangingPunct="1"/>
          <a:r>
            <a:rPr lang="ar-SA" sz="4000" kern="1200" dirty="0" smtClean="0">
              <a:solidFill>
                <a:schemeClr val="accent6">
                  <a:lumMod val="75000"/>
                </a:schemeClr>
              </a:solidFill>
              <a:latin typeface="ae_AlArabiya" pitchFamily="18" charset="-78"/>
              <a:ea typeface="+mn-ea"/>
              <a:cs typeface="ae_AlArabiya" pitchFamily="18" charset="-78"/>
            </a:rPr>
            <a:t>6) </a:t>
          </a:r>
          <a:r>
            <a:rPr lang="ar-SA" sz="40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المعرف بالإضافة مفردا كان أو مجموعا [المراد </a:t>
          </a:r>
          <a:r>
            <a:rPr lang="ar-SA" sz="4000" kern="1200" dirty="0" err="1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به</a:t>
          </a:r>
          <a:r>
            <a:rPr lang="ar-SA" sz="40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 </a:t>
          </a:r>
          <a:r>
            <a:rPr lang="ar-SA" sz="4000" kern="1200" dirty="0" err="1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ماأضيف</a:t>
          </a:r>
          <a:r>
            <a:rPr lang="ar-SA" sz="40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 إلى معرفة].</a:t>
          </a:r>
        </a:p>
        <a:p>
          <a:pPr marL="0" algn="ctr" defTabSz="914400" rtl="1" eaLnBrk="1" latinLnBrk="0" hangingPunct="1"/>
          <a:r>
            <a:rPr lang="ar-SA" sz="3600" kern="1200" dirty="0" smtClean="0">
              <a:solidFill>
                <a:schemeClr val="accent1">
                  <a:lumMod val="75000"/>
                </a:schemeClr>
              </a:solidFill>
              <a:latin typeface="ae_AlArabiya" pitchFamily="18" charset="-78"/>
              <a:ea typeface="+mn-ea"/>
              <a:cs typeface="ae_AlArabiya" pitchFamily="18" charset="-78"/>
            </a:rPr>
            <a:t> </a:t>
          </a:r>
          <a:endParaRPr lang="en-US" sz="3600" kern="1200" dirty="0" smtClean="0">
            <a:solidFill>
              <a:schemeClr val="tx1"/>
            </a:solidFill>
            <a:latin typeface="ae_AlArabiya" pitchFamily="18" charset="-78"/>
            <a:ea typeface="+mn-ea"/>
            <a:cs typeface="ae_AlArabiya" pitchFamily="18" charset="-78"/>
          </a:endParaRPr>
        </a:p>
      </dgm:t>
    </dgm:pt>
    <dgm:pt modelId="{783A7614-30DC-4FAD-93FF-CE515D3E4C0B}" type="parTrans" cxnId="{462BD47C-5470-4624-A417-FBFEB9FC09BE}">
      <dgm:prSet/>
      <dgm:spPr/>
      <dgm:t>
        <a:bodyPr/>
        <a:lstStyle/>
        <a:p>
          <a:pPr rtl="1"/>
          <a:endParaRPr lang="ar-SA"/>
        </a:p>
      </dgm:t>
    </dgm:pt>
    <dgm:pt modelId="{1861FEC0-7518-461B-BAA6-F03DBB11AF45}" type="sibTrans" cxnId="{462BD47C-5470-4624-A417-FBFEB9FC09BE}">
      <dgm:prSet/>
      <dgm:spPr/>
      <dgm:t>
        <a:bodyPr/>
        <a:lstStyle/>
        <a:p>
          <a:pPr rtl="1"/>
          <a:endParaRPr lang="ar-SA"/>
        </a:p>
      </dgm:t>
    </dgm:pt>
    <dgm:pt modelId="{11686A04-745D-47EF-AEED-4E36970EF31D}" type="pres">
      <dgm:prSet presAssocID="{CC4866A3-8CEA-4F7A-9544-4B74590969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7C435EB-C166-4F07-9F02-E67C45C585CC}" type="pres">
      <dgm:prSet presAssocID="{424066A3-3567-4585-BC71-19849F4CD125}" presName="boxAndChildren" presStyleCnt="0"/>
      <dgm:spPr/>
    </dgm:pt>
    <dgm:pt modelId="{AD06DCDA-04C5-4700-9B8A-3BFDA4B438EC}" type="pres">
      <dgm:prSet presAssocID="{424066A3-3567-4585-BC71-19849F4CD125}" presName="parentTextBox" presStyleLbl="node1" presStyleIdx="0" presStyleCnt="1" custLinFactNeighborY="-1459"/>
      <dgm:spPr/>
      <dgm:t>
        <a:bodyPr/>
        <a:lstStyle/>
        <a:p>
          <a:pPr rtl="1"/>
          <a:endParaRPr lang="ar-SA"/>
        </a:p>
      </dgm:t>
    </dgm:pt>
  </dgm:ptLst>
  <dgm:cxnLst>
    <dgm:cxn modelId="{462BD47C-5470-4624-A417-FBFEB9FC09BE}" srcId="{CC4866A3-8CEA-4F7A-9544-4B7459096955}" destId="{424066A3-3567-4585-BC71-19849F4CD125}" srcOrd="0" destOrd="0" parTransId="{783A7614-30DC-4FAD-93FF-CE515D3E4C0B}" sibTransId="{1861FEC0-7518-461B-BAA6-F03DBB11AF45}"/>
    <dgm:cxn modelId="{D5E60C09-2145-415D-A407-46222F860DFA}" type="presOf" srcId="{424066A3-3567-4585-BC71-19849F4CD125}" destId="{AD06DCDA-04C5-4700-9B8A-3BFDA4B438EC}" srcOrd="0" destOrd="0" presId="urn:microsoft.com/office/officeart/2005/8/layout/process4"/>
    <dgm:cxn modelId="{CA161FC0-0263-4F9E-B518-2C21AD2ADE24}" type="presOf" srcId="{CC4866A3-8CEA-4F7A-9544-4B7459096955}" destId="{11686A04-745D-47EF-AEED-4E36970EF31D}" srcOrd="0" destOrd="0" presId="urn:microsoft.com/office/officeart/2005/8/layout/process4"/>
    <dgm:cxn modelId="{8A594F5D-B874-4FCD-8258-578DD02E715A}" type="presParOf" srcId="{11686A04-745D-47EF-AEED-4E36970EF31D}" destId="{27C435EB-C166-4F07-9F02-E67C45C585CC}" srcOrd="0" destOrd="0" presId="urn:microsoft.com/office/officeart/2005/8/layout/process4"/>
    <dgm:cxn modelId="{75D46557-F7DA-431B-B6E5-F19AC29C05D0}" type="presParOf" srcId="{27C435EB-C166-4F07-9F02-E67C45C585CC}" destId="{AD06DCDA-04C5-4700-9B8A-3BFDA4B438E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0722DB7-3628-481E-B748-2E621F834BE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381798A-B7E2-49CB-A8DF-6E75CC8169B8}">
      <dgm:prSet phldrT="[نص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1"/>
          <a:r>
            <a:rPr lang="ar-SA" b="0" dirty="0" smtClean="0">
              <a:latin typeface="ae_AlArabiya" pitchFamily="18" charset="-78"/>
              <a:cs typeface="ae_AlArabiya" pitchFamily="18" charset="-78"/>
            </a:rPr>
            <a:t>مسألة دخول النساء والعبيد في الخطابات العامة :</a:t>
          </a:r>
          <a:endParaRPr lang="ar-SA" b="0" dirty="0">
            <a:latin typeface="ae_AlArabiya" pitchFamily="18" charset="-78"/>
            <a:cs typeface="ae_AlArabiya" pitchFamily="18" charset="-78"/>
          </a:endParaRPr>
        </a:p>
      </dgm:t>
    </dgm:pt>
    <dgm:pt modelId="{DC5A712D-CFF5-437D-91C3-AFA2F01DE9AD}" type="parTrans" cxnId="{9B87B3BB-E931-448C-BA98-25FAD079DD6A}">
      <dgm:prSet/>
      <dgm:spPr/>
      <dgm:t>
        <a:bodyPr/>
        <a:lstStyle/>
        <a:p>
          <a:pPr rtl="1"/>
          <a:endParaRPr lang="ar-SA"/>
        </a:p>
      </dgm:t>
    </dgm:pt>
    <dgm:pt modelId="{51180AB4-F1B0-40CD-ACC7-EE0963FBFE31}" type="sibTrans" cxnId="{9B87B3BB-E931-448C-BA98-25FAD079DD6A}">
      <dgm:prSet/>
      <dgm:spPr/>
      <dgm:t>
        <a:bodyPr/>
        <a:lstStyle/>
        <a:p>
          <a:pPr rtl="1"/>
          <a:endParaRPr lang="ar-SA"/>
        </a:p>
      </dgm:t>
    </dgm:pt>
    <dgm:pt modelId="{B1BD6B36-0D67-4BE7-8F92-9C00355D55FF}">
      <dgm:prSet phldrT="[نص]" custT="1"/>
      <dgm:spPr/>
      <dgm:t>
        <a:bodyPr/>
        <a:lstStyle/>
        <a:p>
          <a:pPr algn="ctr" rtl="1"/>
          <a:r>
            <a:rPr lang="ar-SA" sz="2800" b="0" dirty="0" smtClean="0">
              <a:solidFill>
                <a:schemeClr val="accent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والصحيح</a:t>
          </a:r>
          <a:r>
            <a:rPr lang="ar-SA" sz="2800" b="0" dirty="0" smtClean="0">
              <a:latin typeface="ae_AlArabiya" pitchFamily="18" charset="-78"/>
              <a:cs typeface="ae_AlArabiya" pitchFamily="18" charset="-78"/>
            </a:rPr>
            <a:t> دخولهن في ذلك  كله, يؤكد هذا أنه ورد خطاب موجها  لهن بهذه الصيغة. ففي الصيغة المبهمة قوله تعالى: (</a:t>
          </a:r>
          <a:r>
            <a:rPr lang="ar-SA" sz="2800" b="0" dirty="0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وَمَنْ يَقْنُتْ مِنْكُنَّ لِلَّهِ وَرَسُولِهِ</a:t>
          </a:r>
          <a:r>
            <a:rPr lang="ar-SA" sz="2800" b="0" dirty="0" smtClean="0">
              <a:latin typeface="ae_AlArabiya" pitchFamily="18" charset="-78"/>
              <a:cs typeface="ae_AlArabiya" pitchFamily="18" charset="-78"/>
            </a:rPr>
            <a:t>)(الأحزاب:31)</a:t>
          </a:r>
        </a:p>
      </dgm:t>
    </dgm:pt>
    <dgm:pt modelId="{8053A467-E8F3-4E63-8226-B7C9306AAEC9}" type="parTrans" cxnId="{D63DE5C0-5CF1-4BC2-B8A7-52C1D5BA25FE}">
      <dgm:prSet/>
      <dgm:spPr/>
      <dgm:t>
        <a:bodyPr/>
        <a:lstStyle/>
        <a:p>
          <a:pPr rtl="1"/>
          <a:endParaRPr lang="ar-SA"/>
        </a:p>
      </dgm:t>
    </dgm:pt>
    <dgm:pt modelId="{1DE36C49-5AF6-4A65-B40A-31E305BB3D8D}" type="sibTrans" cxnId="{D63DE5C0-5CF1-4BC2-B8A7-52C1D5BA25FE}">
      <dgm:prSet/>
      <dgm:spPr/>
      <dgm:t>
        <a:bodyPr/>
        <a:lstStyle/>
        <a:p>
          <a:pPr rtl="1"/>
          <a:endParaRPr lang="ar-SA"/>
        </a:p>
      </dgm:t>
    </dgm:pt>
    <dgm:pt modelId="{C6DF8C8A-2A88-44FE-A9A2-A546632D9CB3}">
      <dgm:prSet custT="1"/>
      <dgm:spPr/>
      <dgm:t>
        <a:bodyPr/>
        <a:lstStyle/>
        <a:p>
          <a:pPr algn="ctr" rtl="1"/>
          <a:r>
            <a:rPr lang="ar-SA" sz="2800" b="0" dirty="0" smtClean="0">
              <a:latin typeface="ae_AlArabiya" pitchFamily="18" charset="-78"/>
              <a:cs typeface="ae_AlArabiya" pitchFamily="18" charset="-78"/>
            </a:rPr>
            <a:t>وفي الجمع بالواو قوله تعالى:(</a:t>
          </a:r>
          <a:r>
            <a:rPr lang="ar-EG" sz="2800" b="0" dirty="0" smtClean="0">
              <a:latin typeface="ae_AlArabiya" pitchFamily="18" charset="-78"/>
              <a:cs typeface="ae_AlArabiya" pitchFamily="18" charset="-78"/>
            </a:rPr>
            <a:t> </a:t>
          </a:r>
          <a:r>
            <a:rPr lang="ar-EG" sz="2800" b="0" dirty="0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قُلْنَا اهْبِطُواْ مِنْهَا جَمِيعاً</a:t>
          </a:r>
          <a:r>
            <a:rPr lang="ar-EG" sz="2800" b="0" dirty="0" smtClean="0">
              <a:latin typeface="ae_AlArabiya" pitchFamily="18" charset="-78"/>
              <a:cs typeface="ae_AlArabiya" pitchFamily="18" charset="-78"/>
            </a:rPr>
            <a:t>)(البقرة)(:38) والخطاب </a:t>
          </a:r>
          <a:r>
            <a:rPr lang="ar-EG" sz="2800" b="0" dirty="0" err="1" smtClean="0">
              <a:latin typeface="ae_AlArabiya" pitchFamily="18" charset="-78"/>
              <a:cs typeface="ae_AlArabiya" pitchFamily="18" charset="-78"/>
            </a:rPr>
            <a:t>لإدم</a:t>
          </a:r>
          <a:r>
            <a:rPr lang="ar-EG" sz="2800" b="0" dirty="0" smtClean="0">
              <a:latin typeface="ae_AlArabiya" pitchFamily="18" charset="-78"/>
              <a:cs typeface="ae_AlArabiya" pitchFamily="18" charset="-78"/>
            </a:rPr>
            <a:t> ،وحواء ،وإبليس.</a:t>
          </a:r>
          <a:endParaRPr lang="en-US" sz="2800" b="0" dirty="0" smtClean="0">
            <a:latin typeface="ae_AlArabiya" pitchFamily="18" charset="-78"/>
            <a:cs typeface="ae_AlArabiya" pitchFamily="18" charset="-78"/>
          </a:endParaRPr>
        </a:p>
      </dgm:t>
    </dgm:pt>
    <dgm:pt modelId="{0734359E-166D-451A-93B3-DB0F6E6DB3E8}" type="parTrans" cxnId="{28E8EFF4-DDF4-4646-AFFB-A7C093F5BC45}">
      <dgm:prSet/>
      <dgm:spPr/>
      <dgm:t>
        <a:bodyPr/>
        <a:lstStyle/>
        <a:p>
          <a:pPr rtl="1"/>
          <a:endParaRPr lang="ar-SA"/>
        </a:p>
      </dgm:t>
    </dgm:pt>
    <dgm:pt modelId="{E230B903-1DFD-40C4-8DEB-9880B636A898}" type="sibTrans" cxnId="{28E8EFF4-DDF4-4646-AFFB-A7C093F5BC45}">
      <dgm:prSet/>
      <dgm:spPr/>
      <dgm:t>
        <a:bodyPr/>
        <a:lstStyle/>
        <a:p>
          <a:pPr rtl="1"/>
          <a:endParaRPr lang="ar-SA"/>
        </a:p>
      </dgm:t>
    </dgm:pt>
    <dgm:pt modelId="{397E5907-185F-495A-8464-49E28B364499}">
      <dgm:prSet custT="1"/>
      <dgm:spPr/>
      <dgm:t>
        <a:bodyPr/>
        <a:lstStyle/>
        <a:p>
          <a:pPr algn="ctr" rtl="1"/>
          <a:r>
            <a:rPr lang="ar-EG" sz="2800" b="0" dirty="0" smtClean="0">
              <a:latin typeface="ae_AlArabiya" pitchFamily="18" charset="-78"/>
              <a:cs typeface="ae_AlArabiya" pitchFamily="18" charset="-78"/>
            </a:rPr>
            <a:t>ثم إن أكثر خطاب</a:t>
          </a:r>
          <a:r>
            <a:rPr lang="ar-SA" sz="2800" b="0" dirty="0" smtClean="0">
              <a:latin typeface="ae_AlArabiya" pitchFamily="18" charset="-78"/>
              <a:cs typeface="ae_AlArabiya" pitchFamily="18" charset="-78"/>
            </a:rPr>
            <a:t> الله تعالى للمكلفين جاء بلفظ التذكير ،كقوله تعالى:( </a:t>
          </a:r>
          <a:r>
            <a:rPr lang="ar-SA" sz="2800" b="0" dirty="0" err="1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يَاأَيُّهَا</a:t>
          </a:r>
          <a:r>
            <a:rPr lang="ar-SA" sz="2800" b="0" dirty="0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 الَّذِينَ آمَنُوا</a:t>
          </a:r>
          <a:r>
            <a:rPr lang="ar-SA" sz="2800" b="0" dirty="0" smtClean="0">
              <a:latin typeface="ae_AlArabiya" pitchFamily="18" charset="-78"/>
              <a:cs typeface="ae_AlArabiya" pitchFamily="18" charset="-78"/>
            </a:rPr>
            <a:t>)في مواضع كثيرة ،</a:t>
          </a:r>
          <a:r>
            <a:rPr lang="ar-SA" sz="2800" b="0" dirty="0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و(قُلْ يَا عِبَادِيَ الَّذِينَ أَسْرَفُوا</a:t>
          </a:r>
          <a:r>
            <a:rPr lang="ar-SA" sz="2800" b="0" dirty="0" smtClean="0">
              <a:latin typeface="ae_AlArabiya" pitchFamily="18" charset="-78"/>
              <a:cs typeface="ae_AlArabiya" pitchFamily="18" charset="-78"/>
            </a:rPr>
            <a:t>).(الزمر:53) (</a:t>
          </a:r>
          <a:r>
            <a:rPr lang="ar-SA" sz="2800" b="0" dirty="0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وَبَشِّرِ الْمُخْبِتِينَ</a:t>
          </a:r>
          <a:r>
            <a:rPr lang="ar-SA" sz="2800" b="0" dirty="0" smtClean="0">
              <a:latin typeface="ae_AlArabiya" pitchFamily="18" charset="-78"/>
              <a:cs typeface="ae_AlArabiya" pitchFamily="18" charset="-78"/>
            </a:rPr>
            <a:t>) (الحج:34)،( </a:t>
          </a:r>
          <a:r>
            <a:rPr lang="ar-SA" sz="2800" b="0" dirty="0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وبشرى للمؤمنين</a:t>
          </a:r>
          <a:r>
            <a:rPr lang="ar-SA" sz="2800" b="0" dirty="0" smtClean="0">
              <a:latin typeface="ae_AlArabiya" pitchFamily="18" charset="-78"/>
              <a:cs typeface="ae_AlArabiya" pitchFamily="18" charset="-78"/>
            </a:rPr>
            <a:t>)(البقرة:97) </a:t>
          </a:r>
          <a:endParaRPr lang="en-US" sz="2800" b="0" dirty="0" smtClean="0">
            <a:latin typeface="ae_AlArabiya" pitchFamily="18" charset="-78"/>
            <a:cs typeface="ae_AlArabiya" pitchFamily="18" charset="-78"/>
          </a:endParaRPr>
        </a:p>
      </dgm:t>
    </dgm:pt>
    <dgm:pt modelId="{4CDD8A15-2CD5-4D24-B896-ACFAD6B6321A}" type="parTrans" cxnId="{0B70613B-EDA5-402F-B3D0-6DE97A65C93E}">
      <dgm:prSet/>
      <dgm:spPr/>
      <dgm:t>
        <a:bodyPr/>
        <a:lstStyle/>
        <a:p>
          <a:pPr rtl="1"/>
          <a:endParaRPr lang="ar-SA"/>
        </a:p>
      </dgm:t>
    </dgm:pt>
    <dgm:pt modelId="{B440A780-F5D2-418D-B65C-BAFF2C6D0542}" type="sibTrans" cxnId="{0B70613B-EDA5-402F-B3D0-6DE97A65C93E}">
      <dgm:prSet/>
      <dgm:spPr/>
      <dgm:t>
        <a:bodyPr/>
        <a:lstStyle/>
        <a:p>
          <a:pPr rtl="1"/>
          <a:endParaRPr lang="ar-SA"/>
        </a:p>
      </dgm:t>
    </dgm:pt>
    <dgm:pt modelId="{41A50269-C492-4AAB-8212-B6B0CF0CD1B0}" type="pres">
      <dgm:prSet presAssocID="{D0722DB7-3628-481E-B748-2E621F834BE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3DD33D4-42D0-4884-A21B-51C2B4458768}" type="pres">
      <dgm:prSet presAssocID="{0381798A-B7E2-49CB-A8DF-6E75CC8169B8}" presName="parentText" presStyleLbl="node1" presStyleIdx="0" presStyleCnt="1" custScaleY="44676" custLinFactNeighborX="1786" custLinFactNeighborY="-2696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CD883C-0034-4E68-AE27-D85EEF674261}" type="pres">
      <dgm:prSet presAssocID="{0381798A-B7E2-49CB-A8DF-6E75CC8169B8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B87B3BB-E931-448C-BA98-25FAD079DD6A}" srcId="{D0722DB7-3628-481E-B748-2E621F834BE9}" destId="{0381798A-B7E2-49CB-A8DF-6E75CC8169B8}" srcOrd="0" destOrd="0" parTransId="{DC5A712D-CFF5-437D-91C3-AFA2F01DE9AD}" sibTransId="{51180AB4-F1B0-40CD-ACC7-EE0963FBFE31}"/>
    <dgm:cxn modelId="{AD2C5068-0E4E-418E-A136-8DE9538DFED8}" type="presOf" srcId="{B1BD6B36-0D67-4BE7-8F92-9C00355D55FF}" destId="{A5CD883C-0034-4E68-AE27-D85EEF674261}" srcOrd="0" destOrd="0" presId="urn:microsoft.com/office/officeart/2005/8/layout/vList2"/>
    <dgm:cxn modelId="{D63DE5C0-5CF1-4BC2-B8A7-52C1D5BA25FE}" srcId="{0381798A-B7E2-49CB-A8DF-6E75CC8169B8}" destId="{B1BD6B36-0D67-4BE7-8F92-9C00355D55FF}" srcOrd="0" destOrd="0" parTransId="{8053A467-E8F3-4E63-8226-B7C9306AAEC9}" sibTransId="{1DE36C49-5AF6-4A65-B40A-31E305BB3D8D}"/>
    <dgm:cxn modelId="{517507F3-538F-4F2A-883E-87CD1E06E9FD}" type="presOf" srcId="{D0722DB7-3628-481E-B748-2E621F834BE9}" destId="{41A50269-C492-4AAB-8212-B6B0CF0CD1B0}" srcOrd="0" destOrd="0" presId="urn:microsoft.com/office/officeart/2005/8/layout/vList2"/>
    <dgm:cxn modelId="{94AF1A85-3ACE-4574-992D-CF7F0CFC0C9D}" type="presOf" srcId="{C6DF8C8A-2A88-44FE-A9A2-A546632D9CB3}" destId="{A5CD883C-0034-4E68-AE27-D85EEF674261}" srcOrd="0" destOrd="1" presId="urn:microsoft.com/office/officeart/2005/8/layout/vList2"/>
    <dgm:cxn modelId="{28E8EFF4-DDF4-4646-AFFB-A7C093F5BC45}" srcId="{0381798A-B7E2-49CB-A8DF-6E75CC8169B8}" destId="{C6DF8C8A-2A88-44FE-A9A2-A546632D9CB3}" srcOrd="1" destOrd="0" parTransId="{0734359E-166D-451A-93B3-DB0F6E6DB3E8}" sibTransId="{E230B903-1DFD-40C4-8DEB-9880B636A898}"/>
    <dgm:cxn modelId="{6703D84F-9507-4C65-9C90-F4FA795121BF}" type="presOf" srcId="{0381798A-B7E2-49CB-A8DF-6E75CC8169B8}" destId="{03DD33D4-42D0-4884-A21B-51C2B4458768}" srcOrd="0" destOrd="0" presId="urn:microsoft.com/office/officeart/2005/8/layout/vList2"/>
    <dgm:cxn modelId="{F78B3A85-338A-4DEB-9F22-B2A3D136AC68}" type="presOf" srcId="{397E5907-185F-495A-8464-49E28B364499}" destId="{A5CD883C-0034-4E68-AE27-D85EEF674261}" srcOrd="0" destOrd="2" presId="urn:microsoft.com/office/officeart/2005/8/layout/vList2"/>
    <dgm:cxn modelId="{0B70613B-EDA5-402F-B3D0-6DE97A65C93E}" srcId="{0381798A-B7E2-49CB-A8DF-6E75CC8169B8}" destId="{397E5907-185F-495A-8464-49E28B364499}" srcOrd="2" destOrd="0" parTransId="{4CDD8A15-2CD5-4D24-B896-ACFAD6B6321A}" sibTransId="{B440A780-F5D2-418D-B65C-BAFF2C6D0542}"/>
    <dgm:cxn modelId="{6AF539D9-D464-4886-B911-746C207EC81D}" type="presParOf" srcId="{41A50269-C492-4AAB-8212-B6B0CF0CD1B0}" destId="{03DD33D4-42D0-4884-A21B-51C2B4458768}" srcOrd="0" destOrd="0" presId="urn:microsoft.com/office/officeart/2005/8/layout/vList2"/>
    <dgm:cxn modelId="{BA7135A1-7FE4-4811-8DD7-E0540FFC2311}" type="presParOf" srcId="{41A50269-C492-4AAB-8212-B6B0CF0CD1B0}" destId="{A5CD883C-0034-4E68-AE27-D85EEF67426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0722DB7-3628-481E-B748-2E621F834BE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381798A-B7E2-49CB-A8DF-6E75CC8169B8}">
      <dgm:prSet phldrT="[نص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1"/>
          <a:r>
            <a:rPr lang="ar-SA" b="0" dirty="0" smtClean="0">
              <a:latin typeface="ae_AlArabiya" pitchFamily="18" charset="-78"/>
              <a:cs typeface="ae_AlArabiya" pitchFamily="18" charset="-78"/>
            </a:rPr>
            <a:t>مسألة دخول النساء والعبيد في الخطابات العامة :</a:t>
          </a:r>
          <a:endParaRPr lang="ar-SA" b="0" dirty="0">
            <a:latin typeface="ae_AlArabiya" pitchFamily="18" charset="-78"/>
            <a:cs typeface="ae_AlArabiya" pitchFamily="18" charset="-78"/>
          </a:endParaRPr>
        </a:p>
      </dgm:t>
    </dgm:pt>
    <dgm:pt modelId="{DC5A712D-CFF5-437D-91C3-AFA2F01DE9AD}" type="parTrans" cxnId="{9B87B3BB-E931-448C-BA98-25FAD079DD6A}">
      <dgm:prSet/>
      <dgm:spPr/>
      <dgm:t>
        <a:bodyPr/>
        <a:lstStyle/>
        <a:p>
          <a:pPr rtl="1"/>
          <a:endParaRPr lang="ar-SA"/>
        </a:p>
      </dgm:t>
    </dgm:pt>
    <dgm:pt modelId="{51180AB4-F1B0-40CD-ACC7-EE0963FBFE31}" type="sibTrans" cxnId="{9B87B3BB-E931-448C-BA98-25FAD079DD6A}">
      <dgm:prSet/>
      <dgm:spPr/>
      <dgm:t>
        <a:bodyPr/>
        <a:lstStyle/>
        <a:p>
          <a:pPr rtl="1"/>
          <a:endParaRPr lang="ar-SA"/>
        </a:p>
      </dgm:t>
    </dgm:pt>
    <dgm:pt modelId="{B1BD6B36-0D67-4BE7-8F92-9C00355D55FF}">
      <dgm:prSet phldrT="[نص]" custT="1"/>
      <dgm:spPr/>
      <dgm:t>
        <a:bodyPr/>
        <a:lstStyle/>
        <a:p>
          <a:pPr algn="ctr" rtl="1"/>
          <a:r>
            <a:rPr lang="ar-SA" sz="2800" b="0" i="0" dirty="0" smtClean="0">
              <a:latin typeface="ae_AlArabiya" pitchFamily="18" charset="-78"/>
              <a:cs typeface="ae_AlArabiya" pitchFamily="18" charset="-78"/>
            </a:rPr>
            <a:t>ثم إن الله تعالى قال في حق مريم:(</a:t>
          </a:r>
          <a:r>
            <a:rPr lang="ar-SA" sz="2800" b="0" i="0" dirty="0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وكانتا من القانتين</a:t>
          </a:r>
          <a:r>
            <a:rPr lang="ar-SA" sz="2800" b="0" i="0" dirty="0" smtClean="0">
              <a:latin typeface="ae_AlArabiya" pitchFamily="18" charset="-78"/>
              <a:cs typeface="ae_AlArabiya" pitchFamily="18" charset="-78"/>
            </a:rPr>
            <a:t>)(التحريم:12) وقال عن ملكة سبا:(</a:t>
          </a:r>
          <a:r>
            <a:rPr lang="ar-SA" sz="2800" b="0" i="0" dirty="0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إنها كانت من قوم كافرين</a:t>
          </a:r>
          <a:r>
            <a:rPr lang="ar-SA" sz="2800" b="0" i="0" dirty="0" smtClean="0">
              <a:latin typeface="ae_AlArabiya" pitchFamily="18" charset="-78"/>
              <a:cs typeface="ae_AlArabiya" pitchFamily="18" charset="-78"/>
            </a:rPr>
            <a:t>)(النمل:43)،وقال في حق </a:t>
          </a:r>
          <a:r>
            <a:rPr lang="ar-SA" sz="2800" b="0" i="0" dirty="0" err="1" smtClean="0">
              <a:latin typeface="ae_AlArabiya" pitchFamily="18" charset="-78"/>
              <a:cs typeface="ae_AlArabiya" pitchFamily="18" charset="-78"/>
            </a:rPr>
            <a:t>إمرأة</a:t>
          </a:r>
          <a:r>
            <a:rPr lang="ar-SA" sz="2800" b="0" i="0" dirty="0" smtClean="0">
              <a:latin typeface="ae_AlArabiya" pitchFamily="18" charset="-78"/>
              <a:cs typeface="ae_AlArabiya" pitchFamily="18" charset="-78"/>
            </a:rPr>
            <a:t> العزيز:(</a:t>
          </a:r>
          <a:r>
            <a:rPr lang="ar-SA" sz="2800" b="0" i="0" dirty="0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واستغفري لذنبك إنك كنت من الخاطئين</a:t>
          </a:r>
          <a:r>
            <a:rPr lang="ar-SA" sz="2800" b="0" i="0" dirty="0" smtClean="0">
              <a:latin typeface="ae_AlArabiya" pitchFamily="18" charset="-78"/>
              <a:cs typeface="ae_AlArabiya" pitchFamily="18" charset="-78"/>
            </a:rPr>
            <a:t>)(يوسف:29), يؤيد ذلك </a:t>
          </a:r>
          <a:r>
            <a:rPr lang="ar-SA" sz="2800" b="0" i="0" dirty="0" err="1" smtClean="0">
              <a:latin typeface="ae_AlArabiya" pitchFamily="18" charset="-78"/>
              <a:cs typeface="ae_AlArabiya" pitchFamily="18" charset="-78"/>
            </a:rPr>
            <a:t>ماجاء</a:t>
          </a:r>
          <a:r>
            <a:rPr lang="ar-SA" sz="2800" b="0" i="0" dirty="0" smtClean="0">
              <a:latin typeface="ae_AlArabiya" pitchFamily="18" charset="-78"/>
              <a:cs typeface="ae_AlArabiya" pitchFamily="18" charset="-78"/>
            </a:rPr>
            <a:t> في حديث أبي هريرة </a:t>
          </a:r>
          <a:r>
            <a:rPr lang="en-US" sz="2800" b="0" i="0" dirty="0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  <a:sym typeface="AGA Arabesque"/>
            </a:rPr>
            <a:t></a:t>
          </a:r>
          <a:r>
            <a:rPr lang="ar-SA" sz="2800" b="0" i="0" dirty="0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أن رسول الله</a:t>
          </a:r>
          <a:r>
            <a:rPr lang="en-US" sz="2800" b="0" i="0" dirty="0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  <a:sym typeface="AGA Arabesque"/>
            </a:rPr>
            <a:t></a:t>
          </a:r>
          <a:r>
            <a:rPr lang="ar-SA" sz="2800" b="0" i="0" dirty="0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قال :(سبق المفردون)،قالوا :وما المفردون </a:t>
          </a:r>
          <a:r>
            <a:rPr lang="ar-SA" sz="2800" b="0" i="0" dirty="0" err="1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يارسول</a:t>
          </a:r>
          <a:r>
            <a:rPr lang="ar-SA" sz="2800" b="0" i="0" dirty="0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 الله ؟قال :(الذاكرون الله كثيرا والذاكرات )رواه مسلم </a:t>
          </a:r>
          <a:r>
            <a:rPr lang="ar-SA" sz="2800" b="0" i="0" dirty="0" smtClean="0">
              <a:latin typeface="ae_AlArabiya" pitchFamily="18" charset="-78"/>
              <a:cs typeface="ae_AlArabiya" pitchFamily="18" charset="-78"/>
            </a:rPr>
            <a:t>في </a:t>
          </a:r>
          <a:r>
            <a:rPr lang="ar-SA" sz="2800" b="0" i="0" dirty="0" err="1" smtClean="0">
              <a:latin typeface="ae_AlArabiya" pitchFamily="18" charset="-78"/>
              <a:cs typeface="ae_AlArabiya" pitchFamily="18" charset="-78"/>
            </a:rPr>
            <a:t>صحيحه</a:t>
          </a:r>
          <a:r>
            <a:rPr lang="ar-SA" sz="2800" b="0" i="0" dirty="0" smtClean="0">
              <a:latin typeface="ae_AlArabiya" pitchFamily="18" charset="-78"/>
              <a:cs typeface="ae_AlArabiya" pitchFamily="18" charset="-78"/>
            </a:rPr>
            <a:t> من حديث أبي هريرة </a:t>
          </a:r>
          <a:r>
            <a:rPr lang="en-US" sz="2800" b="0" i="0" dirty="0" smtClean="0">
              <a:latin typeface="ae_AlArabiya" pitchFamily="18" charset="-78"/>
              <a:cs typeface="ae_AlArabiya" pitchFamily="18" charset="-78"/>
              <a:sym typeface="AGA Arabesque"/>
            </a:rPr>
            <a:t></a:t>
          </a:r>
          <a:r>
            <a:rPr lang="ar-SA" sz="2800" b="0" i="0" dirty="0" smtClean="0">
              <a:latin typeface="ae_AlArabiya" pitchFamily="18" charset="-78"/>
              <a:cs typeface="ae_AlArabiya" pitchFamily="18" charset="-78"/>
            </a:rPr>
            <a:t>.فلولا دخولهن في لفظ المفردون وهو جمع مذكر سالم لم يحسن التقسيم بعد ذلك فهذا كله يدل على أن النساء يدخلن في عموم هذه الخطابات .</a:t>
          </a:r>
        </a:p>
      </dgm:t>
    </dgm:pt>
    <dgm:pt modelId="{8053A467-E8F3-4E63-8226-B7C9306AAEC9}" type="parTrans" cxnId="{D63DE5C0-5CF1-4BC2-B8A7-52C1D5BA25FE}">
      <dgm:prSet/>
      <dgm:spPr/>
      <dgm:t>
        <a:bodyPr/>
        <a:lstStyle/>
        <a:p>
          <a:pPr rtl="1"/>
          <a:endParaRPr lang="ar-SA"/>
        </a:p>
      </dgm:t>
    </dgm:pt>
    <dgm:pt modelId="{1DE36C49-5AF6-4A65-B40A-31E305BB3D8D}" type="sibTrans" cxnId="{D63DE5C0-5CF1-4BC2-B8A7-52C1D5BA25FE}">
      <dgm:prSet/>
      <dgm:spPr/>
      <dgm:t>
        <a:bodyPr/>
        <a:lstStyle/>
        <a:p>
          <a:pPr rtl="1"/>
          <a:endParaRPr lang="ar-SA"/>
        </a:p>
      </dgm:t>
    </dgm:pt>
    <dgm:pt modelId="{41A50269-C492-4AAB-8212-B6B0CF0CD1B0}" type="pres">
      <dgm:prSet presAssocID="{D0722DB7-3628-481E-B748-2E621F834BE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3DD33D4-42D0-4884-A21B-51C2B4458768}" type="pres">
      <dgm:prSet presAssocID="{0381798A-B7E2-49CB-A8DF-6E75CC8169B8}" presName="parentText" presStyleLbl="node1" presStyleIdx="0" presStyleCnt="1" custScaleY="44676" custLinFactNeighborX="1786" custLinFactNeighborY="-2696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CD883C-0034-4E68-AE27-D85EEF674261}" type="pres">
      <dgm:prSet presAssocID="{0381798A-B7E2-49CB-A8DF-6E75CC8169B8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63DE5C0-5CF1-4BC2-B8A7-52C1D5BA25FE}" srcId="{0381798A-B7E2-49CB-A8DF-6E75CC8169B8}" destId="{B1BD6B36-0D67-4BE7-8F92-9C00355D55FF}" srcOrd="0" destOrd="0" parTransId="{8053A467-E8F3-4E63-8226-B7C9306AAEC9}" sibTransId="{1DE36C49-5AF6-4A65-B40A-31E305BB3D8D}"/>
    <dgm:cxn modelId="{209997AE-CBE8-434E-BF83-54E9914EF2AE}" type="presOf" srcId="{B1BD6B36-0D67-4BE7-8F92-9C00355D55FF}" destId="{A5CD883C-0034-4E68-AE27-D85EEF674261}" srcOrd="0" destOrd="0" presId="urn:microsoft.com/office/officeart/2005/8/layout/vList2"/>
    <dgm:cxn modelId="{B1C42C38-A4A8-4942-AFD7-6786A276A16C}" type="presOf" srcId="{0381798A-B7E2-49CB-A8DF-6E75CC8169B8}" destId="{03DD33D4-42D0-4884-A21B-51C2B4458768}" srcOrd="0" destOrd="0" presId="urn:microsoft.com/office/officeart/2005/8/layout/vList2"/>
    <dgm:cxn modelId="{9B87B3BB-E931-448C-BA98-25FAD079DD6A}" srcId="{D0722DB7-3628-481E-B748-2E621F834BE9}" destId="{0381798A-B7E2-49CB-A8DF-6E75CC8169B8}" srcOrd="0" destOrd="0" parTransId="{DC5A712D-CFF5-437D-91C3-AFA2F01DE9AD}" sibTransId="{51180AB4-F1B0-40CD-ACC7-EE0963FBFE31}"/>
    <dgm:cxn modelId="{BCA3825B-31DF-4662-8F97-D443349FC3E1}" type="presOf" srcId="{D0722DB7-3628-481E-B748-2E621F834BE9}" destId="{41A50269-C492-4AAB-8212-B6B0CF0CD1B0}" srcOrd="0" destOrd="0" presId="urn:microsoft.com/office/officeart/2005/8/layout/vList2"/>
    <dgm:cxn modelId="{FB4019AF-097D-4484-98AB-3655CA0FADD6}" type="presParOf" srcId="{41A50269-C492-4AAB-8212-B6B0CF0CD1B0}" destId="{03DD33D4-42D0-4884-A21B-51C2B4458768}" srcOrd="0" destOrd="0" presId="urn:microsoft.com/office/officeart/2005/8/layout/vList2"/>
    <dgm:cxn modelId="{AFD38A0D-892D-40A2-85C9-E4142F414BA2}" type="presParOf" srcId="{41A50269-C492-4AAB-8212-B6B0CF0CD1B0}" destId="{A5CD883C-0034-4E68-AE27-D85EEF67426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0722DB7-3628-481E-B748-2E621F834BE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1BD6B36-0D67-4BE7-8F92-9C00355D55FF}">
      <dgm:prSet phldrT="[نص]" custT="1"/>
      <dgm:spPr/>
      <dgm:t>
        <a:bodyPr/>
        <a:lstStyle/>
        <a:p>
          <a:pPr algn="ctr" rtl="1"/>
          <a:r>
            <a:rPr lang="ar-SA" sz="3600" b="0" dirty="0" smtClean="0">
              <a:solidFill>
                <a:schemeClr val="accent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اختلف العلماء</a:t>
          </a:r>
          <a:endParaRPr lang="ar-SA" sz="3600" b="0" i="0" dirty="0" smtClean="0">
            <a:latin typeface="ae_AlArabiya" pitchFamily="18" charset="-78"/>
            <a:cs typeface="ae_AlArabiya" pitchFamily="18" charset="-78"/>
          </a:endParaRPr>
        </a:p>
      </dgm:t>
    </dgm:pt>
    <dgm:pt modelId="{8053A467-E8F3-4E63-8226-B7C9306AAEC9}" type="parTrans" cxnId="{D63DE5C0-5CF1-4BC2-B8A7-52C1D5BA25FE}">
      <dgm:prSet/>
      <dgm:spPr/>
      <dgm:t>
        <a:bodyPr/>
        <a:lstStyle/>
        <a:p>
          <a:pPr rtl="1"/>
          <a:endParaRPr lang="ar-SA"/>
        </a:p>
      </dgm:t>
    </dgm:pt>
    <dgm:pt modelId="{1DE36C49-5AF6-4A65-B40A-31E305BB3D8D}" type="sibTrans" cxnId="{D63DE5C0-5CF1-4BC2-B8A7-52C1D5BA25FE}">
      <dgm:prSet/>
      <dgm:spPr/>
      <dgm:t>
        <a:bodyPr/>
        <a:lstStyle/>
        <a:p>
          <a:pPr rtl="1"/>
          <a:endParaRPr lang="ar-SA"/>
        </a:p>
      </dgm:t>
    </dgm:pt>
    <dgm:pt modelId="{0381798A-B7E2-49CB-A8DF-6E75CC8169B8}">
      <dgm:prSet phldrT="[نص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1"/>
          <a:r>
            <a:rPr lang="ar-SA" b="0" dirty="0" smtClean="0">
              <a:latin typeface="ae_AlArabiya" pitchFamily="18" charset="-78"/>
              <a:cs typeface="ae_AlArabiya" pitchFamily="18" charset="-78"/>
            </a:rPr>
            <a:t>مسألة خطاب النبي في خطاب أمته :</a:t>
          </a:r>
          <a:endParaRPr lang="ar-SA" b="0" dirty="0">
            <a:latin typeface="ae_AlArabiya" pitchFamily="18" charset="-78"/>
            <a:cs typeface="ae_AlArabiya" pitchFamily="18" charset="-78"/>
          </a:endParaRPr>
        </a:p>
      </dgm:t>
    </dgm:pt>
    <dgm:pt modelId="{51180AB4-F1B0-40CD-ACC7-EE0963FBFE31}" type="sibTrans" cxnId="{9B87B3BB-E931-448C-BA98-25FAD079DD6A}">
      <dgm:prSet/>
      <dgm:spPr/>
      <dgm:t>
        <a:bodyPr/>
        <a:lstStyle/>
        <a:p>
          <a:pPr rtl="1"/>
          <a:endParaRPr lang="ar-SA"/>
        </a:p>
      </dgm:t>
    </dgm:pt>
    <dgm:pt modelId="{DC5A712D-CFF5-437D-91C3-AFA2F01DE9AD}" type="parTrans" cxnId="{9B87B3BB-E931-448C-BA98-25FAD079DD6A}">
      <dgm:prSet/>
      <dgm:spPr/>
      <dgm:t>
        <a:bodyPr/>
        <a:lstStyle/>
        <a:p>
          <a:pPr rtl="1"/>
          <a:endParaRPr lang="ar-SA"/>
        </a:p>
      </dgm:t>
    </dgm:pt>
    <dgm:pt modelId="{C3B2398D-7C5C-4C00-96B0-73BF92E3DBD3}">
      <dgm:prSet phldrT="[نص]" custT="1"/>
      <dgm:spPr/>
      <dgm:t>
        <a:bodyPr/>
        <a:lstStyle/>
        <a:p>
          <a:pPr algn="ctr" rtl="1"/>
          <a:r>
            <a:rPr lang="ar-SA" sz="3600" b="0" dirty="0" smtClean="0">
              <a:latin typeface="ae_AlArabiya" pitchFamily="18" charset="-78"/>
              <a:cs typeface="ae_AlArabiya" pitchFamily="18" charset="-78"/>
            </a:rPr>
            <a:t>رحمهم الله تعالى في دخول المخاطب تحت الخطاب العام الصادر منه.</a:t>
          </a:r>
          <a:endParaRPr lang="ar-SA" sz="3600" b="0" i="0" dirty="0" smtClean="0">
            <a:latin typeface="ae_AlArabiya" pitchFamily="18" charset="-78"/>
            <a:cs typeface="ae_AlArabiya" pitchFamily="18" charset="-78"/>
          </a:endParaRPr>
        </a:p>
      </dgm:t>
    </dgm:pt>
    <dgm:pt modelId="{67709B0D-9983-4881-BC80-7059FE088524}" type="parTrans" cxnId="{224C1B65-8AC4-47B0-8CDF-12EF70FF8C38}">
      <dgm:prSet/>
      <dgm:spPr/>
      <dgm:t>
        <a:bodyPr/>
        <a:lstStyle/>
        <a:p>
          <a:pPr rtl="1"/>
          <a:endParaRPr lang="ar-SA"/>
        </a:p>
      </dgm:t>
    </dgm:pt>
    <dgm:pt modelId="{30A332AC-031A-484E-8314-EC5C7F0FB041}" type="sibTrans" cxnId="{224C1B65-8AC4-47B0-8CDF-12EF70FF8C38}">
      <dgm:prSet/>
      <dgm:spPr/>
      <dgm:t>
        <a:bodyPr/>
        <a:lstStyle/>
        <a:p>
          <a:pPr rtl="1"/>
          <a:endParaRPr lang="ar-SA"/>
        </a:p>
      </dgm:t>
    </dgm:pt>
    <dgm:pt modelId="{41A50269-C492-4AAB-8212-B6B0CF0CD1B0}" type="pres">
      <dgm:prSet presAssocID="{D0722DB7-3628-481E-B748-2E621F834BE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3DD33D4-42D0-4884-A21B-51C2B4458768}" type="pres">
      <dgm:prSet presAssocID="{0381798A-B7E2-49CB-A8DF-6E75CC8169B8}" presName="parentText" presStyleLbl="node1" presStyleIdx="0" presStyleCnt="1" custScaleY="44676" custLinFactNeighborX="1786" custLinFactNeighborY="-2696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CD883C-0034-4E68-AE27-D85EEF674261}" type="pres">
      <dgm:prSet presAssocID="{0381798A-B7E2-49CB-A8DF-6E75CC8169B8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476E1C7-273C-4BAC-8EAC-42FCF79F2E02}" type="presOf" srcId="{0381798A-B7E2-49CB-A8DF-6E75CC8169B8}" destId="{03DD33D4-42D0-4884-A21B-51C2B4458768}" srcOrd="0" destOrd="0" presId="urn:microsoft.com/office/officeart/2005/8/layout/vList2"/>
    <dgm:cxn modelId="{D63DE5C0-5CF1-4BC2-B8A7-52C1D5BA25FE}" srcId="{0381798A-B7E2-49CB-A8DF-6E75CC8169B8}" destId="{B1BD6B36-0D67-4BE7-8F92-9C00355D55FF}" srcOrd="0" destOrd="0" parTransId="{8053A467-E8F3-4E63-8226-B7C9306AAEC9}" sibTransId="{1DE36C49-5AF6-4A65-B40A-31E305BB3D8D}"/>
    <dgm:cxn modelId="{224C1B65-8AC4-47B0-8CDF-12EF70FF8C38}" srcId="{0381798A-B7E2-49CB-A8DF-6E75CC8169B8}" destId="{C3B2398D-7C5C-4C00-96B0-73BF92E3DBD3}" srcOrd="1" destOrd="0" parTransId="{67709B0D-9983-4881-BC80-7059FE088524}" sibTransId="{30A332AC-031A-484E-8314-EC5C7F0FB041}"/>
    <dgm:cxn modelId="{6C8E5091-4D8D-49EE-B827-F209A3143D81}" type="presOf" srcId="{D0722DB7-3628-481E-B748-2E621F834BE9}" destId="{41A50269-C492-4AAB-8212-B6B0CF0CD1B0}" srcOrd="0" destOrd="0" presId="urn:microsoft.com/office/officeart/2005/8/layout/vList2"/>
    <dgm:cxn modelId="{9B87B3BB-E931-448C-BA98-25FAD079DD6A}" srcId="{D0722DB7-3628-481E-B748-2E621F834BE9}" destId="{0381798A-B7E2-49CB-A8DF-6E75CC8169B8}" srcOrd="0" destOrd="0" parTransId="{DC5A712D-CFF5-437D-91C3-AFA2F01DE9AD}" sibTransId="{51180AB4-F1B0-40CD-ACC7-EE0963FBFE31}"/>
    <dgm:cxn modelId="{F647C639-448E-4A40-B74D-CFAC46F2A06B}" type="presOf" srcId="{C3B2398D-7C5C-4C00-96B0-73BF92E3DBD3}" destId="{A5CD883C-0034-4E68-AE27-D85EEF674261}" srcOrd="0" destOrd="1" presId="urn:microsoft.com/office/officeart/2005/8/layout/vList2"/>
    <dgm:cxn modelId="{FC2A5ECC-BD8E-4F5F-B717-B2C309B53B6C}" type="presOf" srcId="{B1BD6B36-0D67-4BE7-8F92-9C00355D55FF}" destId="{A5CD883C-0034-4E68-AE27-D85EEF674261}" srcOrd="0" destOrd="0" presId="urn:microsoft.com/office/officeart/2005/8/layout/vList2"/>
    <dgm:cxn modelId="{B0DFE2B3-EA55-4792-B608-92958916197F}" type="presParOf" srcId="{41A50269-C492-4AAB-8212-B6B0CF0CD1B0}" destId="{03DD33D4-42D0-4884-A21B-51C2B4458768}" srcOrd="0" destOrd="0" presId="urn:microsoft.com/office/officeart/2005/8/layout/vList2"/>
    <dgm:cxn modelId="{51159F51-7B97-4F2C-A485-8ECB3774469B}" type="presParOf" srcId="{41A50269-C492-4AAB-8212-B6B0CF0CD1B0}" destId="{A5CD883C-0034-4E68-AE27-D85EEF67426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0722DB7-3628-481E-B748-2E621F834BE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1BD6B36-0D67-4BE7-8F92-9C00355D55FF}">
      <dgm:prSet phldrT="[نص]" custT="1"/>
      <dgm:spPr/>
      <dgm:t>
        <a:bodyPr/>
        <a:lstStyle/>
        <a:p>
          <a:pPr algn="ctr" rtl="1"/>
          <a:r>
            <a:rPr lang="ar-SA" sz="2400" b="0" dirty="0" smtClean="0">
              <a:solidFill>
                <a:schemeClr val="accent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والصحيح</a:t>
          </a:r>
          <a:r>
            <a:rPr lang="ar-SA" sz="2400" b="0" dirty="0" smtClean="0">
              <a:latin typeface="ae_AlArabiya" pitchFamily="18" charset="-78"/>
              <a:cs typeface="ae_AlArabiya" pitchFamily="18" charset="-78"/>
            </a:rPr>
            <a:t> دخوله .وعلى هذا فيدخل النبي </a:t>
          </a:r>
          <a:r>
            <a:rPr lang="en-US" sz="2400" b="0" dirty="0" smtClean="0">
              <a:latin typeface="ae_AlArabiya" pitchFamily="18" charset="-78"/>
              <a:cs typeface="ae_AlArabiya" pitchFamily="18" charset="-78"/>
              <a:sym typeface="AGA Arabesque"/>
            </a:rPr>
            <a:t></a:t>
          </a:r>
          <a:r>
            <a:rPr lang="ar-SA" sz="2400" b="0" dirty="0" smtClean="0">
              <a:latin typeface="ae_AlArabiya" pitchFamily="18" charset="-78"/>
              <a:cs typeface="ae_AlArabiya" pitchFamily="18" charset="-78"/>
            </a:rPr>
            <a:t> فيما أمر </a:t>
          </a:r>
          <a:r>
            <a:rPr lang="ar-SA" sz="2400" b="0" dirty="0" err="1" smtClean="0">
              <a:latin typeface="ae_AlArabiya" pitchFamily="18" charset="-78"/>
              <a:cs typeface="ae_AlArabiya" pitchFamily="18" charset="-78"/>
            </a:rPr>
            <a:t>به</a:t>
          </a:r>
          <a:r>
            <a:rPr lang="ar-SA" sz="2400" b="0" dirty="0" smtClean="0">
              <a:latin typeface="ae_AlArabiya" pitchFamily="18" charset="-78"/>
              <a:cs typeface="ae_AlArabiya" pitchFamily="18" charset="-78"/>
            </a:rPr>
            <a:t>.</a:t>
          </a:r>
          <a:endParaRPr lang="ar-SA" sz="2400" b="0" i="0" dirty="0" smtClean="0">
            <a:latin typeface="ae_AlArabiya" pitchFamily="18" charset="-78"/>
            <a:cs typeface="ae_AlArabiya" pitchFamily="18" charset="-78"/>
          </a:endParaRPr>
        </a:p>
      </dgm:t>
    </dgm:pt>
    <dgm:pt modelId="{8053A467-E8F3-4E63-8226-B7C9306AAEC9}" type="parTrans" cxnId="{D63DE5C0-5CF1-4BC2-B8A7-52C1D5BA25FE}">
      <dgm:prSet/>
      <dgm:spPr/>
      <dgm:t>
        <a:bodyPr/>
        <a:lstStyle/>
        <a:p>
          <a:pPr rtl="1"/>
          <a:endParaRPr lang="ar-SA"/>
        </a:p>
      </dgm:t>
    </dgm:pt>
    <dgm:pt modelId="{1DE36C49-5AF6-4A65-B40A-31E305BB3D8D}" type="sibTrans" cxnId="{D63DE5C0-5CF1-4BC2-B8A7-52C1D5BA25FE}">
      <dgm:prSet/>
      <dgm:spPr/>
      <dgm:t>
        <a:bodyPr/>
        <a:lstStyle/>
        <a:p>
          <a:pPr rtl="1"/>
          <a:endParaRPr lang="ar-SA"/>
        </a:p>
      </dgm:t>
    </dgm:pt>
    <dgm:pt modelId="{0381798A-B7E2-49CB-A8DF-6E75CC8169B8}">
      <dgm:prSet phldrT="[نص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1"/>
          <a:r>
            <a:rPr lang="ar-SA" b="0" dirty="0" smtClean="0">
              <a:latin typeface="ae_AlArabiya" pitchFamily="18" charset="-78"/>
              <a:cs typeface="ae_AlArabiya" pitchFamily="18" charset="-78"/>
            </a:rPr>
            <a:t>مسألة خطاب النبي في خطاب أمته :</a:t>
          </a:r>
          <a:endParaRPr lang="ar-SA" b="0" dirty="0">
            <a:latin typeface="ae_AlArabiya" pitchFamily="18" charset="-78"/>
            <a:cs typeface="ae_AlArabiya" pitchFamily="18" charset="-78"/>
          </a:endParaRPr>
        </a:p>
      </dgm:t>
    </dgm:pt>
    <dgm:pt modelId="{51180AB4-F1B0-40CD-ACC7-EE0963FBFE31}" type="sibTrans" cxnId="{9B87B3BB-E931-448C-BA98-25FAD079DD6A}">
      <dgm:prSet/>
      <dgm:spPr/>
      <dgm:t>
        <a:bodyPr/>
        <a:lstStyle/>
        <a:p>
          <a:pPr rtl="1"/>
          <a:endParaRPr lang="ar-SA"/>
        </a:p>
      </dgm:t>
    </dgm:pt>
    <dgm:pt modelId="{DC5A712D-CFF5-437D-91C3-AFA2F01DE9AD}" type="parTrans" cxnId="{9B87B3BB-E931-448C-BA98-25FAD079DD6A}">
      <dgm:prSet/>
      <dgm:spPr/>
      <dgm:t>
        <a:bodyPr/>
        <a:lstStyle/>
        <a:p>
          <a:pPr rtl="1"/>
          <a:endParaRPr lang="ar-SA"/>
        </a:p>
      </dgm:t>
    </dgm:pt>
    <dgm:pt modelId="{32EB5B91-2AD5-42A0-B13A-CA3B47D05622}">
      <dgm:prSet custT="1"/>
      <dgm:spPr/>
      <dgm:t>
        <a:bodyPr/>
        <a:lstStyle/>
        <a:p>
          <a:pPr algn="ctr" rtl="1"/>
          <a:r>
            <a:rPr lang="ar-SA" sz="2400" b="0" dirty="0" smtClean="0">
              <a:latin typeface="ae_AlArabiya" pitchFamily="18" charset="-78"/>
              <a:cs typeface="ae_AlArabiya" pitchFamily="18" charset="-78"/>
            </a:rPr>
            <a:t>نحو قوله</a:t>
          </a:r>
          <a:r>
            <a:rPr lang="en-US" sz="2400" b="0" dirty="0" smtClean="0">
              <a:latin typeface="ae_AlArabiya" pitchFamily="18" charset="-78"/>
              <a:cs typeface="ae_AlArabiya" pitchFamily="18" charset="-78"/>
              <a:sym typeface="AGA Arabesque"/>
            </a:rPr>
            <a:t></a:t>
          </a:r>
          <a:r>
            <a:rPr lang="ar-SA" sz="2400" b="0" dirty="0" smtClean="0">
              <a:latin typeface="ae_AlArabiya" pitchFamily="18" charset="-78"/>
              <a:cs typeface="ae_AlArabiya" pitchFamily="18" charset="-78"/>
            </a:rPr>
            <a:t>(</a:t>
          </a:r>
          <a:r>
            <a:rPr lang="ar-SA" sz="2400" b="0" dirty="0" err="1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صلو</a:t>
          </a:r>
          <a:r>
            <a:rPr lang="ar-SA" sz="2400" b="0" dirty="0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 خمسكم ،وصوموا شهركم </a:t>
          </a:r>
          <a:r>
            <a:rPr lang="ar-SA" sz="2400" b="0" dirty="0" smtClean="0">
              <a:latin typeface="ae_AlArabiya" pitchFamily="18" charset="-78"/>
              <a:cs typeface="ae_AlArabiya" pitchFamily="18" charset="-78"/>
            </a:rPr>
            <a:t>)</a:t>
          </a:r>
          <a:endParaRPr lang="en-US" sz="2400" b="0" dirty="0">
            <a:latin typeface="ae_AlArabiya" pitchFamily="18" charset="-78"/>
            <a:cs typeface="ae_AlArabiya" pitchFamily="18" charset="-78"/>
          </a:endParaRPr>
        </a:p>
      </dgm:t>
    </dgm:pt>
    <dgm:pt modelId="{F92EC759-46CD-4AA5-B999-DF9EC1C404FC}" type="parTrans" cxnId="{8FF24461-0952-4DDC-AC87-33ADFE7A7F7A}">
      <dgm:prSet/>
      <dgm:spPr/>
      <dgm:t>
        <a:bodyPr/>
        <a:lstStyle/>
        <a:p>
          <a:pPr rtl="1"/>
          <a:endParaRPr lang="ar-SA"/>
        </a:p>
      </dgm:t>
    </dgm:pt>
    <dgm:pt modelId="{20902373-E7BB-4FB8-92A0-F820BB1660A8}" type="sibTrans" cxnId="{8FF24461-0952-4DDC-AC87-33ADFE7A7F7A}">
      <dgm:prSet/>
      <dgm:spPr/>
      <dgm:t>
        <a:bodyPr/>
        <a:lstStyle/>
        <a:p>
          <a:pPr rtl="1"/>
          <a:endParaRPr lang="ar-SA"/>
        </a:p>
      </dgm:t>
    </dgm:pt>
    <dgm:pt modelId="{1FFBC564-A175-4A52-AD8B-0320AD410924}">
      <dgm:prSet custT="1"/>
      <dgm:spPr/>
      <dgm:t>
        <a:bodyPr/>
        <a:lstStyle/>
        <a:p>
          <a:pPr algn="ctr" rtl="1"/>
          <a:r>
            <a:rPr lang="ar-SA" sz="2400" b="0" dirty="0" smtClean="0">
              <a:latin typeface="ae_AlArabiya" pitchFamily="18" charset="-78"/>
              <a:cs typeface="ae_AlArabiya" pitchFamily="18" charset="-78"/>
            </a:rPr>
            <a:t>وقوله :(</a:t>
          </a:r>
          <a:r>
            <a:rPr lang="ar-SA" sz="2400" b="0" dirty="0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لن يدخل أحد الجنة بعمله...)</a:t>
          </a:r>
          <a:r>
            <a:rPr lang="ar-SA" sz="2400" b="0" dirty="0" smtClean="0">
              <a:latin typeface="ae_AlArabiya" pitchFamily="18" charset="-78"/>
              <a:cs typeface="ae_AlArabiya" pitchFamily="18" charset="-78"/>
            </a:rPr>
            <a:t>ويدل على ذلك فهم الصحابة رضوان الله عليهم ،فقد فهموا أنه </a:t>
          </a:r>
          <a:r>
            <a:rPr lang="en-US" sz="2400" b="0" dirty="0" smtClean="0">
              <a:latin typeface="ae_AlArabiya" pitchFamily="18" charset="-78"/>
              <a:cs typeface="ae_AlArabiya" pitchFamily="18" charset="-78"/>
              <a:sym typeface="AGA Arabesque"/>
            </a:rPr>
            <a:t></a:t>
          </a:r>
          <a:r>
            <a:rPr lang="ar-SA" sz="2400" b="0" dirty="0" smtClean="0">
              <a:latin typeface="ae_AlArabiya" pitchFamily="18" charset="-78"/>
              <a:cs typeface="ae_AlArabiya" pitchFamily="18" charset="-78"/>
            </a:rPr>
            <a:t>يدخل تحت عموم خطابه .ولذلك قالوا يوم قال  :(</a:t>
          </a:r>
          <a:r>
            <a:rPr lang="ar-SA" sz="2400" b="0" dirty="0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لن يدخل أحد الجنة بعمله</a:t>
          </a:r>
          <a:r>
            <a:rPr lang="ar-SA" sz="2400" b="0" dirty="0" smtClean="0">
              <a:latin typeface="ae_AlArabiya" pitchFamily="18" charset="-78"/>
              <a:cs typeface="ae_AlArabiya" pitchFamily="18" charset="-78"/>
            </a:rPr>
            <a:t>)ولا أنت </a:t>
          </a:r>
          <a:r>
            <a:rPr lang="ar-SA" sz="2400" b="0" dirty="0" err="1" smtClean="0">
              <a:latin typeface="ae_AlArabiya" pitchFamily="18" charset="-78"/>
              <a:cs typeface="ae_AlArabiya" pitchFamily="18" charset="-78"/>
            </a:rPr>
            <a:t>يارسول</a:t>
          </a:r>
          <a:r>
            <a:rPr lang="ar-SA" sz="2400" b="0" dirty="0" smtClean="0">
              <a:latin typeface="ae_AlArabiya" pitchFamily="18" charset="-78"/>
              <a:cs typeface="ae_AlArabiya" pitchFamily="18" charset="-78"/>
            </a:rPr>
            <a:t> الله ؟</a:t>
          </a:r>
          <a:endParaRPr lang="en-US" sz="2400" b="0" dirty="0">
            <a:latin typeface="ae_AlArabiya" pitchFamily="18" charset="-78"/>
            <a:cs typeface="ae_AlArabiya" pitchFamily="18" charset="-78"/>
          </a:endParaRPr>
        </a:p>
      </dgm:t>
    </dgm:pt>
    <dgm:pt modelId="{68F2C5A6-F81F-4503-854F-8C5FC37E3C8D}" type="parTrans" cxnId="{1422397E-2CEC-479E-90FD-28082FA1BFB5}">
      <dgm:prSet/>
      <dgm:spPr/>
      <dgm:t>
        <a:bodyPr/>
        <a:lstStyle/>
        <a:p>
          <a:pPr rtl="1"/>
          <a:endParaRPr lang="ar-SA"/>
        </a:p>
      </dgm:t>
    </dgm:pt>
    <dgm:pt modelId="{A3E1C8F9-1CCA-469A-8194-75A1C1D20CDC}" type="sibTrans" cxnId="{1422397E-2CEC-479E-90FD-28082FA1BFB5}">
      <dgm:prSet/>
      <dgm:spPr/>
      <dgm:t>
        <a:bodyPr/>
        <a:lstStyle/>
        <a:p>
          <a:pPr rtl="1"/>
          <a:endParaRPr lang="ar-SA"/>
        </a:p>
      </dgm:t>
    </dgm:pt>
    <dgm:pt modelId="{4750FDBA-101F-419D-B86B-AA511C7B0895}">
      <dgm:prSet custT="1"/>
      <dgm:spPr/>
      <dgm:t>
        <a:bodyPr/>
        <a:lstStyle/>
        <a:p>
          <a:pPr algn="ctr" rtl="1"/>
          <a:r>
            <a:rPr lang="ar-SA" sz="2400" b="0" dirty="0" smtClean="0">
              <a:latin typeface="ae_AlArabiya" pitchFamily="18" charset="-78"/>
              <a:cs typeface="ae_AlArabiya" pitchFamily="18" charset="-78"/>
            </a:rPr>
            <a:t>قال:(</a:t>
          </a:r>
          <a:r>
            <a:rPr lang="ar-SA" sz="2400" b="0" dirty="0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ولا أنا إلا أن يتغمدني الله برحمته </a:t>
          </a:r>
          <a:r>
            <a:rPr lang="ar-SA" sz="2400" b="0" dirty="0" smtClean="0">
              <a:latin typeface="ae_AlArabiya" pitchFamily="18" charset="-78"/>
              <a:cs typeface="ae_AlArabiya" pitchFamily="18" charset="-78"/>
            </a:rPr>
            <a:t>)</a:t>
          </a:r>
          <a:endParaRPr lang="en-US" sz="2400" b="0" dirty="0">
            <a:latin typeface="ae_AlArabiya" pitchFamily="18" charset="-78"/>
            <a:cs typeface="ae_AlArabiya" pitchFamily="18" charset="-78"/>
          </a:endParaRPr>
        </a:p>
      </dgm:t>
    </dgm:pt>
    <dgm:pt modelId="{D761014D-0673-48DE-A5B0-1F57401C3344}" type="parTrans" cxnId="{48C78411-BC7F-404B-AE21-98350078FB2A}">
      <dgm:prSet/>
      <dgm:spPr/>
      <dgm:t>
        <a:bodyPr/>
        <a:lstStyle/>
        <a:p>
          <a:pPr rtl="1"/>
          <a:endParaRPr lang="ar-SA"/>
        </a:p>
      </dgm:t>
    </dgm:pt>
    <dgm:pt modelId="{31BAAA3E-93AA-45BB-854E-1BC546F58362}" type="sibTrans" cxnId="{48C78411-BC7F-404B-AE21-98350078FB2A}">
      <dgm:prSet/>
      <dgm:spPr/>
      <dgm:t>
        <a:bodyPr/>
        <a:lstStyle/>
        <a:p>
          <a:pPr rtl="1"/>
          <a:endParaRPr lang="ar-SA"/>
        </a:p>
      </dgm:t>
    </dgm:pt>
    <dgm:pt modelId="{D19669CF-9579-46C4-8476-BC829767C7D1}">
      <dgm:prSet custT="1"/>
      <dgm:spPr/>
      <dgm:t>
        <a:bodyPr/>
        <a:lstStyle/>
        <a:p>
          <a:pPr algn="ctr" rtl="1"/>
          <a:r>
            <a:rPr lang="ar-SA" sz="2400" b="0" dirty="0" smtClean="0">
              <a:latin typeface="ae_AlArabiya" pitchFamily="18" charset="-78"/>
              <a:cs typeface="ae_AlArabiya" pitchFamily="18" charset="-78"/>
            </a:rPr>
            <a:t>ولما أمرهم بفسخ الحج إلى العمرة ،ثم لم يفعل ،</a:t>
          </a:r>
          <a:r>
            <a:rPr lang="ar-SA" sz="2400" b="0" dirty="0" err="1" smtClean="0">
              <a:latin typeface="ae_AlArabiya" pitchFamily="18" charset="-78"/>
              <a:cs typeface="ae_AlArabiya" pitchFamily="18" charset="-78"/>
            </a:rPr>
            <a:t>سالوه</a:t>
          </a:r>
          <a:r>
            <a:rPr lang="ar-SA" sz="2400" b="0" dirty="0" smtClean="0">
              <a:latin typeface="ae_AlArabiya" pitchFamily="18" charset="-78"/>
              <a:cs typeface="ae_AlArabiya" pitchFamily="18" charset="-78"/>
            </a:rPr>
            <a:t> عن ترك الفسخ ،فبين لهم عذره ,ثم إن الله تعالى قد عاب الذين يأمرون بالمعروف وينسون أنفسهم :</a:t>
          </a:r>
          <a:r>
            <a:rPr lang="en-US" sz="2400" b="0" dirty="0" smtClean="0">
              <a:latin typeface="ae_AlArabiya" pitchFamily="18" charset="-78"/>
              <a:cs typeface="ae_AlArabiya" pitchFamily="18" charset="-78"/>
            </a:rPr>
            <a:t> )</a:t>
          </a:r>
          <a:r>
            <a:rPr lang="ar-SA" sz="2400" b="0" dirty="0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أَتَأْمُرُونَ النَّاسَ بِالْبِرِّ وَتَنسَوْنَ أَنفُسَكُمْ وَأَنتُمْ تَتْلُونَ الْكِتَابَ أَفَلاَ تَعْقِلُونَ</a:t>
          </a:r>
          <a:r>
            <a:rPr lang="ar-SA" sz="2400" b="0" dirty="0" smtClean="0">
              <a:latin typeface="ae_AlArabiya" pitchFamily="18" charset="-78"/>
              <a:cs typeface="ae_AlArabiya" pitchFamily="18" charset="-78"/>
            </a:rPr>
            <a:t>)</a:t>
          </a:r>
          <a:endParaRPr lang="en-US" sz="2400" b="0" dirty="0">
            <a:latin typeface="ae_AlArabiya" pitchFamily="18" charset="-78"/>
            <a:cs typeface="ae_AlArabiya" pitchFamily="18" charset="-78"/>
          </a:endParaRPr>
        </a:p>
      </dgm:t>
    </dgm:pt>
    <dgm:pt modelId="{8E08F851-6BB4-4C41-B0F0-86184C176BCA}" type="parTrans" cxnId="{E8909376-B64A-4AAB-A2A3-21FF83D5E09D}">
      <dgm:prSet/>
      <dgm:spPr/>
      <dgm:t>
        <a:bodyPr/>
        <a:lstStyle/>
        <a:p>
          <a:pPr rtl="1"/>
          <a:endParaRPr lang="ar-SA"/>
        </a:p>
      </dgm:t>
    </dgm:pt>
    <dgm:pt modelId="{93CFABE1-0D5D-4AC3-AEA3-6CDBC6D59EC5}" type="sibTrans" cxnId="{E8909376-B64A-4AAB-A2A3-21FF83D5E09D}">
      <dgm:prSet/>
      <dgm:spPr/>
      <dgm:t>
        <a:bodyPr/>
        <a:lstStyle/>
        <a:p>
          <a:pPr rtl="1"/>
          <a:endParaRPr lang="ar-SA"/>
        </a:p>
      </dgm:t>
    </dgm:pt>
    <dgm:pt modelId="{41A50269-C492-4AAB-8212-B6B0CF0CD1B0}" type="pres">
      <dgm:prSet presAssocID="{D0722DB7-3628-481E-B748-2E621F834BE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3DD33D4-42D0-4884-A21B-51C2B4458768}" type="pres">
      <dgm:prSet presAssocID="{0381798A-B7E2-49CB-A8DF-6E75CC8169B8}" presName="parentText" presStyleLbl="node1" presStyleIdx="0" presStyleCnt="1" custScaleY="44676" custLinFactNeighborX="1786" custLinFactNeighborY="-2696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CD883C-0034-4E68-AE27-D85EEF674261}" type="pres">
      <dgm:prSet presAssocID="{0381798A-B7E2-49CB-A8DF-6E75CC8169B8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8909376-B64A-4AAB-A2A3-21FF83D5E09D}" srcId="{0381798A-B7E2-49CB-A8DF-6E75CC8169B8}" destId="{D19669CF-9579-46C4-8476-BC829767C7D1}" srcOrd="4" destOrd="0" parTransId="{8E08F851-6BB4-4C41-B0F0-86184C176BCA}" sibTransId="{93CFABE1-0D5D-4AC3-AEA3-6CDBC6D59EC5}"/>
    <dgm:cxn modelId="{F3E4FF38-E616-4BCB-810B-75B08FF1221B}" type="presOf" srcId="{B1BD6B36-0D67-4BE7-8F92-9C00355D55FF}" destId="{A5CD883C-0034-4E68-AE27-D85EEF674261}" srcOrd="0" destOrd="0" presId="urn:microsoft.com/office/officeart/2005/8/layout/vList2"/>
    <dgm:cxn modelId="{CFFC1558-B7FA-444B-85F0-0A2C4B02BFED}" type="presOf" srcId="{1FFBC564-A175-4A52-AD8B-0320AD410924}" destId="{A5CD883C-0034-4E68-AE27-D85EEF674261}" srcOrd="0" destOrd="2" presId="urn:microsoft.com/office/officeart/2005/8/layout/vList2"/>
    <dgm:cxn modelId="{9B87B3BB-E931-448C-BA98-25FAD079DD6A}" srcId="{D0722DB7-3628-481E-B748-2E621F834BE9}" destId="{0381798A-B7E2-49CB-A8DF-6E75CC8169B8}" srcOrd="0" destOrd="0" parTransId="{DC5A712D-CFF5-437D-91C3-AFA2F01DE9AD}" sibTransId="{51180AB4-F1B0-40CD-ACC7-EE0963FBFE31}"/>
    <dgm:cxn modelId="{D63DE5C0-5CF1-4BC2-B8A7-52C1D5BA25FE}" srcId="{0381798A-B7E2-49CB-A8DF-6E75CC8169B8}" destId="{B1BD6B36-0D67-4BE7-8F92-9C00355D55FF}" srcOrd="0" destOrd="0" parTransId="{8053A467-E8F3-4E63-8226-B7C9306AAEC9}" sibTransId="{1DE36C49-5AF6-4A65-B40A-31E305BB3D8D}"/>
    <dgm:cxn modelId="{48C78411-BC7F-404B-AE21-98350078FB2A}" srcId="{0381798A-B7E2-49CB-A8DF-6E75CC8169B8}" destId="{4750FDBA-101F-419D-B86B-AA511C7B0895}" srcOrd="3" destOrd="0" parTransId="{D761014D-0673-48DE-A5B0-1F57401C3344}" sibTransId="{31BAAA3E-93AA-45BB-854E-1BC546F58362}"/>
    <dgm:cxn modelId="{AE37E510-38E0-4BF1-AE16-841D2A6C91C3}" type="presOf" srcId="{4750FDBA-101F-419D-B86B-AA511C7B0895}" destId="{A5CD883C-0034-4E68-AE27-D85EEF674261}" srcOrd="0" destOrd="3" presId="urn:microsoft.com/office/officeart/2005/8/layout/vList2"/>
    <dgm:cxn modelId="{8FF24461-0952-4DDC-AC87-33ADFE7A7F7A}" srcId="{0381798A-B7E2-49CB-A8DF-6E75CC8169B8}" destId="{32EB5B91-2AD5-42A0-B13A-CA3B47D05622}" srcOrd="1" destOrd="0" parTransId="{F92EC759-46CD-4AA5-B999-DF9EC1C404FC}" sibTransId="{20902373-E7BB-4FB8-92A0-F820BB1660A8}"/>
    <dgm:cxn modelId="{6DDFF550-BB33-467D-80A5-F7253363FF2C}" type="presOf" srcId="{D0722DB7-3628-481E-B748-2E621F834BE9}" destId="{41A50269-C492-4AAB-8212-B6B0CF0CD1B0}" srcOrd="0" destOrd="0" presId="urn:microsoft.com/office/officeart/2005/8/layout/vList2"/>
    <dgm:cxn modelId="{1A80EE17-CCA8-4044-A9DA-7A26352FF02D}" type="presOf" srcId="{0381798A-B7E2-49CB-A8DF-6E75CC8169B8}" destId="{03DD33D4-42D0-4884-A21B-51C2B4458768}" srcOrd="0" destOrd="0" presId="urn:microsoft.com/office/officeart/2005/8/layout/vList2"/>
    <dgm:cxn modelId="{1422397E-2CEC-479E-90FD-28082FA1BFB5}" srcId="{0381798A-B7E2-49CB-A8DF-6E75CC8169B8}" destId="{1FFBC564-A175-4A52-AD8B-0320AD410924}" srcOrd="2" destOrd="0" parTransId="{68F2C5A6-F81F-4503-854F-8C5FC37E3C8D}" sibTransId="{A3E1C8F9-1CCA-469A-8194-75A1C1D20CDC}"/>
    <dgm:cxn modelId="{D11E4BCF-71D3-4B2B-B554-2A657BDB289F}" type="presOf" srcId="{D19669CF-9579-46C4-8476-BC829767C7D1}" destId="{A5CD883C-0034-4E68-AE27-D85EEF674261}" srcOrd="0" destOrd="4" presId="urn:microsoft.com/office/officeart/2005/8/layout/vList2"/>
    <dgm:cxn modelId="{17C68A0A-D4D1-4DF2-A690-2CAAF0C83374}" type="presOf" srcId="{32EB5B91-2AD5-42A0-B13A-CA3B47D05622}" destId="{A5CD883C-0034-4E68-AE27-D85EEF674261}" srcOrd="0" destOrd="1" presId="urn:microsoft.com/office/officeart/2005/8/layout/vList2"/>
    <dgm:cxn modelId="{881596FA-872B-4CFE-A475-C1C656F92955}" type="presParOf" srcId="{41A50269-C492-4AAB-8212-B6B0CF0CD1B0}" destId="{03DD33D4-42D0-4884-A21B-51C2B4458768}" srcOrd="0" destOrd="0" presId="urn:microsoft.com/office/officeart/2005/8/layout/vList2"/>
    <dgm:cxn modelId="{D9108085-B021-484D-9150-AECB17192118}" type="presParOf" srcId="{41A50269-C492-4AAB-8212-B6B0CF0CD1B0}" destId="{A5CD883C-0034-4E68-AE27-D85EEF67426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0722DB7-3628-481E-B748-2E621F834BE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1BD6B36-0D67-4BE7-8F92-9C00355D55FF}">
      <dgm:prSet phldrT="[نص]" custT="1"/>
      <dgm:spPr/>
      <dgm:t>
        <a:bodyPr/>
        <a:lstStyle/>
        <a:p>
          <a:pPr algn="ctr" rtl="1"/>
          <a:r>
            <a:rPr lang="ar-SA" sz="3200" b="0" dirty="0" smtClean="0">
              <a:latin typeface="ae_AlArabiya" pitchFamily="18" charset="-78"/>
              <a:cs typeface="ae_AlArabiya" pitchFamily="18" charset="-78"/>
            </a:rPr>
            <a:t>الخطاب الخاص بالنبي</a:t>
          </a:r>
          <a:r>
            <a:rPr lang="en-US" sz="3200" b="0" dirty="0" smtClean="0">
              <a:latin typeface="ae_AlArabiya" pitchFamily="18" charset="-78"/>
              <a:cs typeface="ae_AlArabiya" pitchFamily="18" charset="-78"/>
              <a:sym typeface="AGA Arabesque"/>
            </a:rPr>
            <a:t></a:t>
          </a:r>
          <a:r>
            <a:rPr lang="ar-SA" sz="3200" b="0" dirty="0" smtClean="0">
              <a:latin typeface="ae_AlArabiya" pitchFamily="18" charset="-78"/>
              <a:cs typeface="ae_AlArabiya" pitchFamily="18" charset="-78"/>
            </a:rPr>
            <a:t> يتناول حكمه الأمة ،إلا إذا دل دليل على اختصاص النبي </a:t>
          </a:r>
          <a:r>
            <a:rPr lang="en-US" sz="3200" b="0" dirty="0" smtClean="0">
              <a:latin typeface="ae_AlArabiya" pitchFamily="18" charset="-78"/>
              <a:cs typeface="ae_AlArabiya" pitchFamily="18" charset="-78"/>
              <a:sym typeface="AGA Arabesque"/>
            </a:rPr>
            <a:t></a:t>
          </a:r>
          <a:r>
            <a:rPr lang="ar-SA" sz="3200" b="0" dirty="0" smtClean="0">
              <a:latin typeface="ae_AlArabiya" pitchFamily="18" charset="-78"/>
              <a:cs typeface="ae_AlArabiya" pitchFamily="18" charset="-78"/>
            </a:rPr>
            <a:t>بذلك</a:t>
          </a:r>
          <a:endParaRPr lang="ar-SA" sz="3200" b="0" i="0" dirty="0" smtClean="0">
            <a:latin typeface="ae_AlArabiya" pitchFamily="18" charset="-78"/>
            <a:cs typeface="ae_AlArabiya" pitchFamily="18" charset="-78"/>
          </a:endParaRPr>
        </a:p>
      </dgm:t>
    </dgm:pt>
    <dgm:pt modelId="{8053A467-E8F3-4E63-8226-B7C9306AAEC9}" type="parTrans" cxnId="{D63DE5C0-5CF1-4BC2-B8A7-52C1D5BA25FE}">
      <dgm:prSet/>
      <dgm:spPr/>
      <dgm:t>
        <a:bodyPr/>
        <a:lstStyle/>
        <a:p>
          <a:pPr rtl="1"/>
          <a:endParaRPr lang="ar-SA"/>
        </a:p>
      </dgm:t>
    </dgm:pt>
    <dgm:pt modelId="{1DE36C49-5AF6-4A65-B40A-31E305BB3D8D}" type="sibTrans" cxnId="{D63DE5C0-5CF1-4BC2-B8A7-52C1D5BA25FE}">
      <dgm:prSet/>
      <dgm:spPr/>
      <dgm:t>
        <a:bodyPr/>
        <a:lstStyle/>
        <a:p>
          <a:pPr rtl="1"/>
          <a:endParaRPr lang="ar-SA"/>
        </a:p>
      </dgm:t>
    </dgm:pt>
    <dgm:pt modelId="{0381798A-B7E2-49CB-A8DF-6E75CC8169B8}">
      <dgm:prSet phldrT="[نص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1"/>
          <a:r>
            <a:rPr lang="ar-SA" b="0" dirty="0" smtClean="0">
              <a:latin typeface="ae_AlArabiya" pitchFamily="18" charset="-78"/>
              <a:cs typeface="ae_AlArabiya" pitchFamily="18" charset="-78"/>
            </a:rPr>
            <a:t>مسألة :الخطاب الخاص بالنبي</a:t>
          </a:r>
          <a:r>
            <a:rPr lang="en-US" b="0" dirty="0" smtClean="0">
              <a:latin typeface="ae_AlArabiya" pitchFamily="18" charset="-78"/>
              <a:cs typeface="ae_AlArabiya" pitchFamily="18" charset="-78"/>
              <a:sym typeface="AGA Arabesque"/>
            </a:rPr>
            <a:t></a:t>
          </a:r>
          <a:r>
            <a:rPr lang="ar-SA" b="0" dirty="0" smtClean="0">
              <a:latin typeface="ae_AlArabiya" pitchFamily="18" charset="-78"/>
              <a:cs typeface="ae_AlArabiya" pitchFamily="18" charset="-78"/>
            </a:rPr>
            <a:t> هل يتناول حكمه الأمة؟</a:t>
          </a:r>
          <a:endParaRPr lang="ar-SA" b="0" dirty="0">
            <a:latin typeface="ae_AlArabiya" pitchFamily="18" charset="-78"/>
            <a:cs typeface="ae_AlArabiya" pitchFamily="18" charset="-78"/>
          </a:endParaRPr>
        </a:p>
      </dgm:t>
    </dgm:pt>
    <dgm:pt modelId="{51180AB4-F1B0-40CD-ACC7-EE0963FBFE31}" type="sibTrans" cxnId="{9B87B3BB-E931-448C-BA98-25FAD079DD6A}">
      <dgm:prSet/>
      <dgm:spPr/>
      <dgm:t>
        <a:bodyPr/>
        <a:lstStyle/>
        <a:p>
          <a:pPr rtl="1"/>
          <a:endParaRPr lang="ar-SA"/>
        </a:p>
      </dgm:t>
    </dgm:pt>
    <dgm:pt modelId="{DC5A712D-CFF5-437D-91C3-AFA2F01DE9AD}" type="parTrans" cxnId="{9B87B3BB-E931-448C-BA98-25FAD079DD6A}">
      <dgm:prSet/>
      <dgm:spPr/>
      <dgm:t>
        <a:bodyPr/>
        <a:lstStyle/>
        <a:p>
          <a:pPr rtl="1"/>
          <a:endParaRPr lang="ar-SA"/>
        </a:p>
      </dgm:t>
    </dgm:pt>
    <dgm:pt modelId="{694BF97F-ED77-4C4F-B97F-7BCC3866AEF7}">
      <dgm:prSet custT="1"/>
      <dgm:spPr/>
      <dgm:t>
        <a:bodyPr/>
        <a:lstStyle/>
        <a:p>
          <a:pPr algn="ctr" rtl="1"/>
          <a:r>
            <a:rPr lang="ar-SA" sz="3200" b="0" dirty="0" smtClean="0">
              <a:latin typeface="ae_AlArabiya" pitchFamily="18" charset="-78"/>
              <a:cs typeface="ae_AlArabiya" pitchFamily="18" charset="-78"/>
            </a:rPr>
            <a:t>مثال:قوله تعالى في الواهبة :(</a:t>
          </a:r>
          <a:r>
            <a:rPr lang="ar-SA" sz="3200" b="0" dirty="0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و </a:t>
          </a:r>
          <a:r>
            <a:rPr lang="ar-SA" sz="3200" b="0" dirty="0" err="1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امراة</a:t>
          </a:r>
          <a:r>
            <a:rPr lang="ar-SA" sz="3200" b="0" dirty="0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 مؤمنة أن وهبت نفسها للنبي أن </a:t>
          </a:r>
          <a:r>
            <a:rPr lang="ar-SA" sz="3200" b="0" dirty="0" err="1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اراد</a:t>
          </a:r>
          <a:r>
            <a:rPr lang="ar-SA" sz="3200" b="0" dirty="0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 النبي أن يستنكحها خالصة </a:t>
          </a:r>
          <a:r>
            <a:rPr lang="ar-SA" sz="3200" b="0" dirty="0" err="1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لك</a:t>
          </a:r>
          <a:r>
            <a:rPr lang="ar-SA" sz="3200" b="0" dirty="0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 من دون المؤمنين</a:t>
          </a:r>
          <a:r>
            <a:rPr lang="ar-SA" sz="3200" b="0" dirty="0" smtClean="0">
              <a:latin typeface="ae_AlArabiya" pitchFamily="18" charset="-78"/>
              <a:cs typeface="ae_AlArabiya" pitchFamily="18" charset="-78"/>
            </a:rPr>
            <a:t>)</a:t>
          </a:r>
          <a:endParaRPr lang="en-US" sz="3200" b="0" dirty="0">
            <a:latin typeface="ae_AlArabiya" pitchFamily="18" charset="-78"/>
            <a:cs typeface="ae_AlArabiya" pitchFamily="18" charset="-78"/>
          </a:endParaRPr>
        </a:p>
      </dgm:t>
    </dgm:pt>
    <dgm:pt modelId="{22998B8D-DD50-4DF3-8932-C1EFD99B2E4B}" type="parTrans" cxnId="{9850FD21-26A8-4077-AF59-210D3845B2C1}">
      <dgm:prSet/>
      <dgm:spPr/>
      <dgm:t>
        <a:bodyPr/>
        <a:lstStyle/>
        <a:p>
          <a:pPr rtl="1"/>
          <a:endParaRPr lang="ar-SA"/>
        </a:p>
      </dgm:t>
    </dgm:pt>
    <dgm:pt modelId="{AFC55398-C16F-4EFB-945C-E404DCC3028D}" type="sibTrans" cxnId="{9850FD21-26A8-4077-AF59-210D3845B2C1}">
      <dgm:prSet/>
      <dgm:spPr/>
      <dgm:t>
        <a:bodyPr/>
        <a:lstStyle/>
        <a:p>
          <a:pPr rtl="1"/>
          <a:endParaRPr lang="ar-SA"/>
        </a:p>
      </dgm:t>
    </dgm:pt>
    <dgm:pt modelId="{F23A785B-7D9B-4F2D-9D4F-783B84F386F7}">
      <dgm:prSet custT="1"/>
      <dgm:spPr/>
      <dgm:t>
        <a:bodyPr/>
        <a:lstStyle/>
        <a:p>
          <a:pPr algn="ctr" rtl="1"/>
          <a:r>
            <a:rPr lang="ar-SA" sz="3200" b="0" dirty="0" smtClean="0">
              <a:latin typeface="ae_AlArabiya" pitchFamily="18" charset="-78"/>
              <a:cs typeface="ae_AlArabiya" pitchFamily="18" charset="-78"/>
            </a:rPr>
            <a:t>فلو كان الخطاب الخاص </a:t>
          </a:r>
          <a:r>
            <a:rPr lang="ar-SA" sz="3200" b="0" dirty="0" err="1" smtClean="0">
              <a:latin typeface="ae_AlArabiya" pitchFamily="18" charset="-78"/>
              <a:cs typeface="ae_AlArabiya" pitchFamily="18" charset="-78"/>
            </a:rPr>
            <a:t>به</a:t>
          </a:r>
          <a:r>
            <a:rPr lang="ar-SA" sz="3200" b="0" dirty="0" smtClean="0">
              <a:latin typeface="ae_AlArabiya" pitchFamily="18" charset="-78"/>
              <a:cs typeface="ae_AlArabiya" pitchFamily="18" charset="-78"/>
            </a:rPr>
            <a:t> لا يقتضي العموم ،لم يحتج إلى التخصيص .</a:t>
          </a:r>
          <a:endParaRPr lang="en-US" sz="3200" b="0" dirty="0">
            <a:latin typeface="ae_AlArabiya" pitchFamily="18" charset="-78"/>
            <a:cs typeface="ae_AlArabiya" pitchFamily="18" charset="-78"/>
          </a:endParaRPr>
        </a:p>
      </dgm:t>
    </dgm:pt>
    <dgm:pt modelId="{655B51D5-8392-49FB-844B-4D548F8358B8}" type="parTrans" cxnId="{E5525E22-CA72-4596-94F0-B0C9AC25339F}">
      <dgm:prSet/>
      <dgm:spPr/>
      <dgm:t>
        <a:bodyPr/>
        <a:lstStyle/>
        <a:p>
          <a:pPr rtl="1"/>
          <a:endParaRPr lang="ar-SA"/>
        </a:p>
      </dgm:t>
    </dgm:pt>
    <dgm:pt modelId="{5F6AC582-3BB7-40DC-9383-FAE51EDD94AD}" type="sibTrans" cxnId="{E5525E22-CA72-4596-94F0-B0C9AC25339F}">
      <dgm:prSet/>
      <dgm:spPr/>
      <dgm:t>
        <a:bodyPr/>
        <a:lstStyle/>
        <a:p>
          <a:pPr rtl="1"/>
          <a:endParaRPr lang="ar-SA"/>
        </a:p>
      </dgm:t>
    </dgm:pt>
    <dgm:pt modelId="{41A50269-C492-4AAB-8212-B6B0CF0CD1B0}" type="pres">
      <dgm:prSet presAssocID="{D0722DB7-3628-481E-B748-2E621F834BE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3DD33D4-42D0-4884-A21B-51C2B4458768}" type="pres">
      <dgm:prSet presAssocID="{0381798A-B7E2-49CB-A8DF-6E75CC8169B8}" presName="parentText" presStyleLbl="node1" presStyleIdx="0" presStyleCnt="1" custScaleY="44676" custLinFactNeighborX="1786" custLinFactNeighborY="-2696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CD883C-0034-4E68-AE27-D85EEF674261}" type="pres">
      <dgm:prSet presAssocID="{0381798A-B7E2-49CB-A8DF-6E75CC8169B8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77556A6-C67E-46CC-B9EE-9D34483F6957}" type="presOf" srcId="{694BF97F-ED77-4C4F-B97F-7BCC3866AEF7}" destId="{A5CD883C-0034-4E68-AE27-D85EEF674261}" srcOrd="0" destOrd="1" presId="urn:microsoft.com/office/officeart/2005/8/layout/vList2"/>
    <dgm:cxn modelId="{9850FD21-26A8-4077-AF59-210D3845B2C1}" srcId="{0381798A-B7E2-49CB-A8DF-6E75CC8169B8}" destId="{694BF97F-ED77-4C4F-B97F-7BCC3866AEF7}" srcOrd="1" destOrd="0" parTransId="{22998B8D-DD50-4DF3-8932-C1EFD99B2E4B}" sibTransId="{AFC55398-C16F-4EFB-945C-E404DCC3028D}"/>
    <dgm:cxn modelId="{9B87B3BB-E931-448C-BA98-25FAD079DD6A}" srcId="{D0722DB7-3628-481E-B748-2E621F834BE9}" destId="{0381798A-B7E2-49CB-A8DF-6E75CC8169B8}" srcOrd="0" destOrd="0" parTransId="{DC5A712D-CFF5-437D-91C3-AFA2F01DE9AD}" sibTransId="{51180AB4-F1B0-40CD-ACC7-EE0963FBFE31}"/>
    <dgm:cxn modelId="{D63DE5C0-5CF1-4BC2-B8A7-52C1D5BA25FE}" srcId="{0381798A-B7E2-49CB-A8DF-6E75CC8169B8}" destId="{B1BD6B36-0D67-4BE7-8F92-9C00355D55FF}" srcOrd="0" destOrd="0" parTransId="{8053A467-E8F3-4E63-8226-B7C9306AAEC9}" sibTransId="{1DE36C49-5AF6-4A65-B40A-31E305BB3D8D}"/>
    <dgm:cxn modelId="{75F6F080-1598-4DFE-B20D-CF3B2E9EF2E7}" type="presOf" srcId="{0381798A-B7E2-49CB-A8DF-6E75CC8169B8}" destId="{03DD33D4-42D0-4884-A21B-51C2B4458768}" srcOrd="0" destOrd="0" presId="urn:microsoft.com/office/officeart/2005/8/layout/vList2"/>
    <dgm:cxn modelId="{4FDBB85F-A4A1-481A-B16C-E4236900000B}" type="presOf" srcId="{B1BD6B36-0D67-4BE7-8F92-9C00355D55FF}" destId="{A5CD883C-0034-4E68-AE27-D85EEF674261}" srcOrd="0" destOrd="0" presId="urn:microsoft.com/office/officeart/2005/8/layout/vList2"/>
    <dgm:cxn modelId="{E5525E22-CA72-4596-94F0-B0C9AC25339F}" srcId="{0381798A-B7E2-49CB-A8DF-6E75CC8169B8}" destId="{F23A785B-7D9B-4F2D-9D4F-783B84F386F7}" srcOrd="2" destOrd="0" parTransId="{655B51D5-8392-49FB-844B-4D548F8358B8}" sibTransId="{5F6AC582-3BB7-40DC-9383-FAE51EDD94AD}"/>
    <dgm:cxn modelId="{B1BAF44D-8F35-4580-A76A-960ED4AB891C}" type="presOf" srcId="{D0722DB7-3628-481E-B748-2E621F834BE9}" destId="{41A50269-C492-4AAB-8212-B6B0CF0CD1B0}" srcOrd="0" destOrd="0" presId="urn:microsoft.com/office/officeart/2005/8/layout/vList2"/>
    <dgm:cxn modelId="{76D19EE4-DF0A-4B56-B495-26C8BDC082CB}" type="presOf" srcId="{F23A785B-7D9B-4F2D-9D4F-783B84F386F7}" destId="{A5CD883C-0034-4E68-AE27-D85EEF674261}" srcOrd="0" destOrd="2" presId="urn:microsoft.com/office/officeart/2005/8/layout/vList2"/>
    <dgm:cxn modelId="{935B046D-C4C4-463A-B647-7CD7BBA7C766}" type="presParOf" srcId="{41A50269-C492-4AAB-8212-B6B0CF0CD1B0}" destId="{03DD33D4-42D0-4884-A21B-51C2B4458768}" srcOrd="0" destOrd="0" presId="urn:microsoft.com/office/officeart/2005/8/layout/vList2"/>
    <dgm:cxn modelId="{0BB2E7DF-18C0-4A99-B625-C8BA271F3812}" type="presParOf" srcId="{41A50269-C492-4AAB-8212-B6B0CF0CD1B0}" destId="{A5CD883C-0034-4E68-AE27-D85EEF67426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4866A3-8CEA-4F7A-9544-4B7459096955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24066A3-3567-4585-BC71-19849F4CD125}">
      <dgm:prSet phldrT="[نص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marL="0" algn="ctr" defTabSz="914400" rtl="1" eaLnBrk="1" latinLnBrk="0" hangingPunct="1"/>
          <a:endParaRPr lang="ar-SA" sz="2400" kern="1200" dirty="0" smtClean="0">
            <a:solidFill>
              <a:schemeClr val="tx1"/>
            </a:solidFill>
            <a:effectLst/>
            <a:latin typeface="Andalus" pitchFamily="18" charset="-78"/>
            <a:ea typeface="+mn-ea"/>
            <a:cs typeface="Andalus" pitchFamily="18" charset="-78"/>
          </a:endParaRPr>
        </a:p>
        <a:p>
          <a:pPr marL="0" algn="ctr" defTabSz="914400" rtl="1" eaLnBrk="1" latinLnBrk="0" hangingPunct="1"/>
          <a:r>
            <a:rPr lang="ar-SA" sz="4400" kern="1200" dirty="0" smtClean="0">
              <a:solidFill>
                <a:schemeClr val="accent6">
                  <a:lumMod val="75000"/>
                </a:schemeClr>
              </a:solidFill>
              <a:latin typeface="ae_AlArabiya" pitchFamily="18" charset="-78"/>
              <a:ea typeface="+mn-ea"/>
              <a:cs typeface="ae_AlArabiya" pitchFamily="18" charset="-78"/>
            </a:rPr>
            <a:t>7) </a:t>
          </a:r>
          <a:r>
            <a:rPr lang="ar-SA" sz="44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المعرف </a:t>
          </a:r>
          <a:r>
            <a:rPr lang="ar-SA" sz="4400" kern="1200" dirty="0" err="1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بأل</a:t>
          </a:r>
          <a:r>
            <a:rPr lang="ar-SA" sz="44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 </a:t>
          </a:r>
          <a:r>
            <a:rPr lang="ar-SA" sz="4400" kern="1200" dirty="0" err="1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الاستغراقية</a:t>
          </a:r>
          <a:r>
            <a:rPr lang="ar-SA" sz="44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 .</a:t>
          </a:r>
        </a:p>
        <a:p>
          <a:pPr marL="0" algn="ctr" defTabSz="914400" rtl="1" eaLnBrk="1" latinLnBrk="0" hangingPunct="1"/>
          <a:r>
            <a:rPr lang="ar-SA" sz="44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[ الاستغراق هو الشمول ] مفردا كان , أو مجموعا , أو مثنى .</a:t>
          </a:r>
        </a:p>
        <a:p>
          <a:pPr marL="0" algn="ctr" defTabSz="914400" rtl="1" eaLnBrk="1" latinLnBrk="0" hangingPunct="1"/>
          <a:r>
            <a:rPr lang="ar-SA" sz="3600" kern="1200" dirty="0" smtClean="0">
              <a:solidFill>
                <a:schemeClr val="accent1">
                  <a:lumMod val="75000"/>
                </a:schemeClr>
              </a:solidFill>
              <a:latin typeface="ae_AlArabiya" pitchFamily="18" charset="-78"/>
              <a:ea typeface="+mn-ea"/>
              <a:cs typeface="ae_AlArabiya" pitchFamily="18" charset="-78"/>
            </a:rPr>
            <a:t> </a:t>
          </a:r>
          <a:endParaRPr lang="en-US" sz="3600" kern="1200" dirty="0" smtClean="0">
            <a:solidFill>
              <a:schemeClr val="tx1"/>
            </a:solidFill>
            <a:latin typeface="ae_AlArabiya" pitchFamily="18" charset="-78"/>
            <a:ea typeface="+mn-ea"/>
            <a:cs typeface="ae_AlArabiya" pitchFamily="18" charset="-78"/>
          </a:endParaRPr>
        </a:p>
      </dgm:t>
    </dgm:pt>
    <dgm:pt modelId="{783A7614-30DC-4FAD-93FF-CE515D3E4C0B}" type="parTrans" cxnId="{462BD47C-5470-4624-A417-FBFEB9FC09BE}">
      <dgm:prSet/>
      <dgm:spPr/>
      <dgm:t>
        <a:bodyPr/>
        <a:lstStyle/>
        <a:p>
          <a:pPr rtl="1"/>
          <a:endParaRPr lang="ar-SA"/>
        </a:p>
      </dgm:t>
    </dgm:pt>
    <dgm:pt modelId="{1861FEC0-7518-461B-BAA6-F03DBB11AF45}" type="sibTrans" cxnId="{462BD47C-5470-4624-A417-FBFEB9FC09BE}">
      <dgm:prSet/>
      <dgm:spPr/>
      <dgm:t>
        <a:bodyPr/>
        <a:lstStyle/>
        <a:p>
          <a:pPr rtl="1"/>
          <a:endParaRPr lang="ar-SA"/>
        </a:p>
      </dgm:t>
    </dgm:pt>
    <dgm:pt modelId="{11686A04-745D-47EF-AEED-4E36970EF31D}" type="pres">
      <dgm:prSet presAssocID="{CC4866A3-8CEA-4F7A-9544-4B74590969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7C435EB-C166-4F07-9F02-E67C45C585CC}" type="pres">
      <dgm:prSet presAssocID="{424066A3-3567-4585-BC71-19849F4CD125}" presName="boxAndChildren" presStyleCnt="0"/>
      <dgm:spPr/>
    </dgm:pt>
    <dgm:pt modelId="{AD06DCDA-04C5-4700-9B8A-3BFDA4B438EC}" type="pres">
      <dgm:prSet presAssocID="{424066A3-3567-4585-BC71-19849F4CD125}" presName="parentTextBox" presStyleLbl="node1" presStyleIdx="0" presStyleCnt="1" custLinFactNeighborY="-1459"/>
      <dgm:spPr/>
      <dgm:t>
        <a:bodyPr/>
        <a:lstStyle/>
        <a:p>
          <a:pPr rtl="1"/>
          <a:endParaRPr lang="ar-SA"/>
        </a:p>
      </dgm:t>
    </dgm:pt>
  </dgm:ptLst>
  <dgm:cxnLst>
    <dgm:cxn modelId="{462BD47C-5470-4624-A417-FBFEB9FC09BE}" srcId="{CC4866A3-8CEA-4F7A-9544-4B7459096955}" destId="{424066A3-3567-4585-BC71-19849F4CD125}" srcOrd="0" destOrd="0" parTransId="{783A7614-30DC-4FAD-93FF-CE515D3E4C0B}" sibTransId="{1861FEC0-7518-461B-BAA6-F03DBB11AF45}"/>
    <dgm:cxn modelId="{DE904437-819B-43F2-98DB-709DA3495DA0}" type="presOf" srcId="{424066A3-3567-4585-BC71-19849F4CD125}" destId="{AD06DCDA-04C5-4700-9B8A-3BFDA4B438EC}" srcOrd="0" destOrd="0" presId="urn:microsoft.com/office/officeart/2005/8/layout/process4"/>
    <dgm:cxn modelId="{B07F564F-2B78-4813-BBDC-E4DBEB2406FD}" type="presOf" srcId="{CC4866A3-8CEA-4F7A-9544-4B7459096955}" destId="{11686A04-745D-47EF-AEED-4E36970EF31D}" srcOrd="0" destOrd="0" presId="urn:microsoft.com/office/officeart/2005/8/layout/process4"/>
    <dgm:cxn modelId="{B807DE80-D26E-4514-9572-249772B93154}" type="presParOf" srcId="{11686A04-745D-47EF-AEED-4E36970EF31D}" destId="{27C435EB-C166-4F07-9F02-E67C45C585CC}" srcOrd="0" destOrd="0" presId="urn:microsoft.com/office/officeart/2005/8/layout/process4"/>
    <dgm:cxn modelId="{2EF8A71E-DBE7-4D18-91FE-6D222F9C0D7D}" type="presParOf" srcId="{27C435EB-C166-4F07-9F02-E67C45C585CC}" destId="{AD06DCDA-04C5-4700-9B8A-3BFDA4B438E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0A1D331-36B1-40C6-B061-B608E6AF589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49D1486-84F9-4B1D-AF43-FA965457C1F5}">
      <dgm:prSet phldrT="[نص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SA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e_AlArabiya" pitchFamily="18" charset="-78"/>
              <a:cs typeface="ae_AlArabiya" pitchFamily="18" charset="-78"/>
            </a:rPr>
            <a:t>مسألة أقل الجمع :</a:t>
          </a:r>
          <a:endParaRPr lang="ar-SA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e_AlArabiya" pitchFamily="18" charset="-78"/>
            <a:cs typeface="ae_AlArabiya" pitchFamily="18" charset="-78"/>
          </a:endParaRPr>
        </a:p>
      </dgm:t>
    </dgm:pt>
    <dgm:pt modelId="{D110A053-4E5A-4B72-B136-495249F204F0}" type="parTrans" cxnId="{EC83E716-C90B-4A01-98B4-8BE8D26B504C}">
      <dgm:prSet/>
      <dgm:spPr/>
      <dgm:t>
        <a:bodyPr/>
        <a:lstStyle/>
        <a:p>
          <a:pPr rtl="1"/>
          <a:endParaRPr lang="ar-SA"/>
        </a:p>
      </dgm:t>
    </dgm:pt>
    <dgm:pt modelId="{265FD4CE-D737-4CBC-8F35-5E41B80B3C05}" type="sibTrans" cxnId="{EC83E716-C90B-4A01-98B4-8BE8D26B504C}">
      <dgm:prSet/>
      <dgm:spPr/>
      <dgm:t>
        <a:bodyPr/>
        <a:lstStyle/>
        <a:p>
          <a:pPr rtl="1"/>
          <a:endParaRPr lang="ar-SA"/>
        </a:p>
      </dgm:t>
    </dgm:pt>
    <dgm:pt modelId="{B999D37A-0A4C-4E0B-8C63-A8B834C5C902}">
      <dgm:prSet phldrT="[نص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sz="3200" dirty="0" smtClean="0">
              <a:solidFill>
                <a:schemeClr val="accent2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اختلف</a:t>
          </a:r>
          <a:r>
            <a:rPr lang="ar-SA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rPr>
            <a:t> العلماء رحمهم الله تعالى في أقل الجمع .</a:t>
          </a:r>
          <a:endParaRPr lang="ar-SA" sz="3200" dirty="0">
            <a:solidFill>
              <a:schemeClr val="tx1">
                <a:lumMod val="95000"/>
                <a:lumOff val="5000"/>
              </a:schemeClr>
            </a:solidFill>
            <a:latin typeface="ae_AlArabiya" pitchFamily="18" charset="-78"/>
            <a:cs typeface="ae_AlArabiya" pitchFamily="18" charset="-78"/>
          </a:endParaRPr>
        </a:p>
      </dgm:t>
    </dgm:pt>
    <dgm:pt modelId="{4CF53A95-8644-4B4B-BA6A-9B83CE4C3457}" type="parTrans" cxnId="{20BD354F-5F73-4BBD-9F1A-E77250D71C62}">
      <dgm:prSet/>
      <dgm:spPr/>
      <dgm:t>
        <a:bodyPr/>
        <a:lstStyle/>
        <a:p>
          <a:pPr rtl="1"/>
          <a:endParaRPr lang="ar-SA"/>
        </a:p>
      </dgm:t>
    </dgm:pt>
    <dgm:pt modelId="{1403BFAE-840C-4DB6-A4AE-1FA19C30DF13}" type="sibTrans" cxnId="{20BD354F-5F73-4BBD-9F1A-E77250D71C62}">
      <dgm:prSet/>
      <dgm:spPr/>
      <dgm:t>
        <a:bodyPr/>
        <a:lstStyle/>
        <a:p>
          <a:pPr rtl="1"/>
          <a:endParaRPr lang="ar-SA"/>
        </a:p>
      </dgm:t>
    </dgm:pt>
    <dgm:pt modelId="{D69FAAE7-652F-45EE-BD01-018ADAFF7C1B}">
      <dgm:prSet phldrT="[نص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sz="3200" dirty="0" smtClean="0">
              <a:solidFill>
                <a:schemeClr val="accent2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والراجح</a:t>
          </a:r>
          <a:r>
            <a:rPr lang="ar-SA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rPr>
            <a:t> أن أقل الجمع ثلاثة . إلا في الفروض ؛ للإجماع على أن </a:t>
          </a:r>
          <a:r>
            <a:rPr lang="ar-SA" sz="32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rPr>
            <a:t>الإثنين</a:t>
          </a:r>
          <a:r>
            <a:rPr lang="ar-SA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rPr>
            <a:t> من الإخوة يحجبون الأم من الثلث إلى السدس .</a:t>
          </a:r>
          <a:endParaRPr lang="ar-SA" sz="3200" dirty="0">
            <a:solidFill>
              <a:schemeClr val="tx1">
                <a:lumMod val="95000"/>
                <a:lumOff val="5000"/>
              </a:schemeClr>
            </a:solidFill>
            <a:latin typeface="ae_AlArabiya" pitchFamily="18" charset="-78"/>
            <a:cs typeface="ae_AlArabiya" pitchFamily="18" charset="-78"/>
          </a:endParaRPr>
        </a:p>
      </dgm:t>
    </dgm:pt>
    <dgm:pt modelId="{A2AB7F77-D073-4AAC-9FEC-36F6A1D754FC}" type="parTrans" cxnId="{4E7DA6BE-5037-4E0A-B5CA-EE33B6EE0CD4}">
      <dgm:prSet/>
      <dgm:spPr/>
      <dgm:t>
        <a:bodyPr/>
        <a:lstStyle/>
        <a:p>
          <a:pPr rtl="1"/>
          <a:endParaRPr lang="ar-SA"/>
        </a:p>
      </dgm:t>
    </dgm:pt>
    <dgm:pt modelId="{F9C8C8FD-379E-4523-A9E7-98D0B55FB23D}" type="sibTrans" cxnId="{4E7DA6BE-5037-4E0A-B5CA-EE33B6EE0CD4}">
      <dgm:prSet/>
      <dgm:spPr/>
      <dgm:t>
        <a:bodyPr/>
        <a:lstStyle/>
        <a:p>
          <a:pPr rtl="1"/>
          <a:endParaRPr lang="ar-SA"/>
        </a:p>
      </dgm:t>
    </dgm:pt>
    <dgm:pt modelId="{24DDB3E3-102C-4B0A-B167-55F921AF824C}" type="pres">
      <dgm:prSet presAssocID="{00A1D331-36B1-40C6-B061-B608E6AF589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36A89464-ABA9-4EA3-8FD9-DDBE1E41690D}" type="pres">
      <dgm:prSet presAssocID="{D49D1486-84F9-4B1D-AF43-FA965457C1F5}" presName="linNode" presStyleCnt="0"/>
      <dgm:spPr/>
    </dgm:pt>
    <dgm:pt modelId="{01646941-31FB-4ABB-BF08-E7C589AAA189}" type="pres">
      <dgm:prSet presAssocID="{D49D1486-84F9-4B1D-AF43-FA965457C1F5}" presName="parentShp" presStyleLbl="node1" presStyleIdx="0" presStyleCnt="1" custScaleX="91267" custScaleY="5625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B028C3-0E7D-41BB-A200-8E4E058DE2DF}" type="pres">
      <dgm:prSet presAssocID="{D49D1486-84F9-4B1D-AF43-FA965457C1F5}" presName="childShp" presStyleLbl="bgAccFollowNode1" presStyleIdx="0" presStyleCnt="1" custScaleX="126325" custScaleY="10029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CF01074-0D67-4334-ABFC-04E39A1F0604}" type="presOf" srcId="{D69FAAE7-652F-45EE-BD01-018ADAFF7C1B}" destId="{64B028C3-0E7D-41BB-A200-8E4E058DE2DF}" srcOrd="0" destOrd="1" presId="urn:microsoft.com/office/officeart/2005/8/layout/vList6"/>
    <dgm:cxn modelId="{5C66B5B0-8B68-47E4-A155-8E1B5AA73D65}" type="presOf" srcId="{B999D37A-0A4C-4E0B-8C63-A8B834C5C902}" destId="{64B028C3-0E7D-41BB-A200-8E4E058DE2DF}" srcOrd="0" destOrd="0" presId="urn:microsoft.com/office/officeart/2005/8/layout/vList6"/>
    <dgm:cxn modelId="{818708D0-1FE2-4D5E-B759-1658768F2322}" type="presOf" srcId="{00A1D331-36B1-40C6-B061-B608E6AF589D}" destId="{24DDB3E3-102C-4B0A-B167-55F921AF824C}" srcOrd="0" destOrd="0" presId="urn:microsoft.com/office/officeart/2005/8/layout/vList6"/>
    <dgm:cxn modelId="{EC83E716-C90B-4A01-98B4-8BE8D26B504C}" srcId="{00A1D331-36B1-40C6-B061-B608E6AF589D}" destId="{D49D1486-84F9-4B1D-AF43-FA965457C1F5}" srcOrd="0" destOrd="0" parTransId="{D110A053-4E5A-4B72-B136-495249F204F0}" sibTransId="{265FD4CE-D737-4CBC-8F35-5E41B80B3C05}"/>
    <dgm:cxn modelId="{4E7DA6BE-5037-4E0A-B5CA-EE33B6EE0CD4}" srcId="{D49D1486-84F9-4B1D-AF43-FA965457C1F5}" destId="{D69FAAE7-652F-45EE-BD01-018ADAFF7C1B}" srcOrd="1" destOrd="0" parTransId="{A2AB7F77-D073-4AAC-9FEC-36F6A1D754FC}" sibTransId="{F9C8C8FD-379E-4523-A9E7-98D0B55FB23D}"/>
    <dgm:cxn modelId="{20BD354F-5F73-4BBD-9F1A-E77250D71C62}" srcId="{D49D1486-84F9-4B1D-AF43-FA965457C1F5}" destId="{B999D37A-0A4C-4E0B-8C63-A8B834C5C902}" srcOrd="0" destOrd="0" parTransId="{4CF53A95-8644-4B4B-BA6A-9B83CE4C3457}" sibTransId="{1403BFAE-840C-4DB6-A4AE-1FA19C30DF13}"/>
    <dgm:cxn modelId="{D443FC88-4CC7-47F9-A26A-B32302188FAB}" type="presOf" srcId="{D49D1486-84F9-4B1D-AF43-FA965457C1F5}" destId="{01646941-31FB-4ABB-BF08-E7C589AAA189}" srcOrd="0" destOrd="0" presId="urn:microsoft.com/office/officeart/2005/8/layout/vList6"/>
    <dgm:cxn modelId="{ACC4AC3D-F479-4416-AB5B-4E36021934EE}" type="presParOf" srcId="{24DDB3E3-102C-4B0A-B167-55F921AF824C}" destId="{36A89464-ABA9-4EA3-8FD9-DDBE1E41690D}" srcOrd="0" destOrd="0" presId="urn:microsoft.com/office/officeart/2005/8/layout/vList6"/>
    <dgm:cxn modelId="{B01B9EB4-23F9-4184-A66A-2B0013D80F74}" type="presParOf" srcId="{36A89464-ABA9-4EA3-8FD9-DDBE1E41690D}" destId="{01646941-31FB-4ABB-BF08-E7C589AAA189}" srcOrd="0" destOrd="0" presId="urn:microsoft.com/office/officeart/2005/8/layout/vList6"/>
    <dgm:cxn modelId="{DC1D8C68-4A26-446A-AC68-2034D61654B0}" type="presParOf" srcId="{36A89464-ABA9-4EA3-8FD9-DDBE1E41690D}" destId="{64B028C3-0E7D-41BB-A200-8E4E058DE2D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0A1D331-36B1-40C6-B061-B608E6AF589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49D1486-84F9-4B1D-AF43-FA965457C1F5}">
      <dgm:prSet phldrT="[نص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SA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e_AlArabiya" pitchFamily="18" charset="-78"/>
              <a:cs typeface="ae_AlArabiya" pitchFamily="18" charset="-78"/>
            </a:rPr>
            <a:t>مسألة أقل الجمع :</a:t>
          </a:r>
          <a:endParaRPr lang="ar-SA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e_AlArabiya" pitchFamily="18" charset="-78"/>
            <a:cs typeface="ae_AlArabiya" pitchFamily="18" charset="-78"/>
          </a:endParaRPr>
        </a:p>
      </dgm:t>
    </dgm:pt>
    <dgm:pt modelId="{D110A053-4E5A-4B72-B136-495249F204F0}" type="parTrans" cxnId="{EC83E716-C90B-4A01-98B4-8BE8D26B504C}">
      <dgm:prSet/>
      <dgm:spPr/>
      <dgm:t>
        <a:bodyPr/>
        <a:lstStyle/>
        <a:p>
          <a:pPr rtl="1"/>
          <a:endParaRPr lang="ar-SA"/>
        </a:p>
      </dgm:t>
    </dgm:pt>
    <dgm:pt modelId="{265FD4CE-D737-4CBC-8F35-5E41B80B3C05}" type="sibTrans" cxnId="{EC83E716-C90B-4A01-98B4-8BE8D26B504C}">
      <dgm:prSet/>
      <dgm:spPr/>
      <dgm:t>
        <a:bodyPr/>
        <a:lstStyle/>
        <a:p>
          <a:pPr rtl="1"/>
          <a:endParaRPr lang="ar-SA"/>
        </a:p>
      </dgm:t>
    </dgm:pt>
    <dgm:pt modelId="{B999D37A-0A4C-4E0B-8C63-A8B834C5C902}">
      <dgm:prSet phldrT="[نص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sz="3200" dirty="0" smtClean="0">
              <a:solidFill>
                <a:schemeClr val="accent2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وفائدة الخلاف : </a:t>
          </a:r>
          <a:r>
            <a:rPr lang="ar-SA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rPr>
            <a:t>تظهر فيما إذا أقر بدراهم , أو دنانير ولم يبين العدد .</a:t>
          </a:r>
        </a:p>
      </dgm:t>
    </dgm:pt>
    <dgm:pt modelId="{4CF53A95-8644-4B4B-BA6A-9B83CE4C3457}" type="parTrans" cxnId="{20BD354F-5F73-4BBD-9F1A-E77250D71C62}">
      <dgm:prSet/>
      <dgm:spPr/>
      <dgm:t>
        <a:bodyPr/>
        <a:lstStyle/>
        <a:p>
          <a:pPr rtl="1"/>
          <a:endParaRPr lang="ar-SA"/>
        </a:p>
      </dgm:t>
    </dgm:pt>
    <dgm:pt modelId="{1403BFAE-840C-4DB6-A4AE-1FA19C30DF13}" type="sibTrans" cxnId="{20BD354F-5F73-4BBD-9F1A-E77250D71C62}">
      <dgm:prSet/>
      <dgm:spPr/>
      <dgm:t>
        <a:bodyPr/>
        <a:lstStyle/>
        <a:p>
          <a:pPr rtl="1"/>
          <a:endParaRPr lang="ar-SA"/>
        </a:p>
      </dgm:t>
    </dgm:pt>
    <dgm:pt modelId="{61B3AE92-FF70-407D-A903-C7CF2402C68E}">
      <dgm:prSet custT="1"/>
      <dgm:spPr/>
      <dgm:t>
        <a:bodyPr/>
        <a:lstStyle/>
        <a:p>
          <a:pPr rtl="1"/>
          <a:r>
            <a:rPr lang="ar-SA" sz="3200" dirty="0" smtClean="0">
              <a:solidFill>
                <a:schemeClr val="accent2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فعلى القول الراجح </a:t>
          </a:r>
          <a:r>
            <a:rPr lang="ar-SA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rPr>
            <a:t>يلزمه ثلاثة , لأنها أقل الجمع . أما على القول الآخر فلا يلزمه إلا اثنين فقط.</a:t>
          </a:r>
          <a:endParaRPr lang="en-US" sz="3200" dirty="0" smtClean="0">
            <a:solidFill>
              <a:schemeClr val="tx1">
                <a:lumMod val="95000"/>
                <a:lumOff val="5000"/>
              </a:schemeClr>
            </a:solidFill>
            <a:latin typeface="ae_AlArabiya" pitchFamily="18" charset="-78"/>
            <a:cs typeface="ae_AlArabiya" pitchFamily="18" charset="-78"/>
          </a:endParaRPr>
        </a:p>
      </dgm:t>
    </dgm:pt>
    <dgm:pt modelId="{1455A946-2B69-48DF-810A-F068E26DB25A}" type="parTrans" cxnId="{7380D59E-6452-4ED0-9205-48EB529E8BD5}">
      <dgm:prSet/>
      <dgm:spPr/>
      <dgm:t>
        <a:bodyPr/>
        <a:lstStyle/>
        <a:p>
          <a:pPr rtl="1"/>
          <a:endParaRPr lang="ar-SA"/>
        </a:p>
      </dgm:t>
    </dgm:pt>
    <dgm:pt modelId="{00C717FD-A4CD-4381-8551-E0E8B1463609}" type="sibTrans" cxnId="{7380D59E-6452-4ED0-9205-48EB529E8BD5}">
      <dgm:prSet/>
      <dgm:spPr/>
      <dgm:t>
        <a:bodyPr/>
        <a:lstStyle/>
        <a:p>
          <a:pPr rtl="1"/>
          <a:endParaRPr lang="ar-SA"/>
        </a:p>
      </dgm:t>
    </dgm:pt>
    <dgm:pt modelId="{24DDB3E3-102C-4B0A-B167-55F921AF824C}" type="pres">
      <dgm:prSet presAssocID="{00A1D331-36B1-40C6-B061-B608E6AF589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36A89464-ABA9-4EA3-8FD9-DDBE1E41690D}" type="pres">
      <dgm:prSet presAssocID="{D49D1486-84F9-4B1D-AF43-FA965457C1F5}" presName="linNode" presStyleCnt="0"/>
      <dgm:spPr/>
    </dgm:pt>
    <dgm:pt modelId="{01646941-31FB-4ABB-BF08-E7C589AAA189}" type="pres">
      <dgm:prSet presAssocID="{D49D1486-84F9-4B1D-AF43-FA965457C1F5}" presName="parentShp" presStyleLbl="node1" presStyleIdx="0" presStyleCnt="1" custScaleX="91267" custScaleY="5625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B028C3-0E7D-41BB-A200-8E4E058DE2DF}" type="pres">
      <dgm:prSet presAssocID="{D49D1486-84F9-4B1D-AF43-FA965457C1F5}" presName="childShp" presStyleLbl="bgAccFollowNode1" presStyleIdx="0" presStyleCnt="1" custScaleX="126325" custScaleY="10029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4C48BDC-D7AF-4EA8-B658-0D77FF35CD23}" type="presOf" srcId="{D49D1486-84F9-4B1D-AF43-FA965457C1F5}" destId="{01646941-31FB-4ABB-BF08-E7C589AAA189}" srcOrd="0" destOrd="0" presId="urn:microsoft.com/office/officeart/2005/8/layout/vList6"/>
    <dgm:cxn modelId="{DA9FCC07-4F09-4B77-A8F9-0625593E29C7}" type="presOf" srcId="{00A1D331-36B1-40C6-B061-B608E6AF589D}" destId="{24DDB3E3-102C-4B0A-B167-55F921AF824C}" srcOrd="0" destOrd="0" presId="urn:microsoft.com/office/officeart/2005/8/layout/vList6"/>
    <dgm:cxn modelId="{1DBB1C7C-A3BE-4A8A-AEC9-9A98D6412E7A}" type="presOf" srcId="{B999D37A-0A4C-4E0B-8C63-A8B834C5C902}" destId="{64B028C3-0E7D-41BB-A200-8E4E058DE2DF}" srcOrd="0" destOrd="0" presId="urn:microsoft.com/office/officeart/2005/8/layout/vList6"/>
    <dgm:cxn modelId="{EC83E716-C90B-4A01-98B4-8BE8D26B504C}" srcId="{00A1D331-36B1-40C6-B061-B608E6AF589D}" destId="{D49D1486-84F9-4B1D-AF43-FA965457C1F5}" srcOrd="0" destOrd="0" parTransId="{D110A053-4E5A-4B72-B136-495249F204F0}" sibTransId="{265FD4CE-D737-4CBC-8F35-5E41B80B3C05}"/>
    <dgm:cxn modelId="{7380D59E-6452-4ED0-9205-48EB529E8BD5}" srcId="{D49D1486-84F9-4B1D-AF43-FA965457C1F5}" destId="{61B3AE92-FF70-407D-A903-C7CF2402C68E}" srcOrd="1" destOrd="0" parTransId="{1455A946-2B69-48DF-810A-F068E26DB25A}" sibTransId="{00C717FD-A4CD-4381-8551-E0E8B1463609}"/>
    <dgm:cxn modelId="{20BD354F-5F73-4BBD-9F1A-E77250D71C62}" srcId="{D49D1486-84F9-4B1D-AF43-FA965457C1F5}" destId="{B999D37A-0A4C-4E0B-8C63-A8B834C5C902}" srcOrd="0" destOrd="0" parTransId="{4CF53A95-8644-4B4B-BA6A-9B83CE4C3457}" sibTransId="{1403BFAE-840C-4DB6-A4AE-1FA19C30DF13}"/>
    <dgm:cxn modelId="{35580341-07C7-4D1F-9CCB-E12A35A1719B}" type="presOf" srcId="{61B3AE92-FF70-407D-A903-C7CF2402C68E}" destId="{64B028C3-0E7D-41BB-A200-8E4E058DE2DF}" srcOrd="0" destOrd="1" presId="urn:microsoft.com/office/officeart/2005/8/layout/vList6"/>
    <dgm:cxn modelId="{8B5276E4-43A3-4169-8745-A3AB38213A50}" type="presParOf" srcId="{24DDB3E3-102C-4B0A-B167-55F921AF824C}" destId="{36A89464-ABA9-4EA3-8FD9-DDBE1E41690D}" srcOrd="0" destOrd="0" presId="urn:microsoft.com/office/officeart/2005/8/layout/vList6"/>
    <dgm:cxn modelId="{2D3A2D19-8F35-4D55-9D56-403B9A98F00B}" type="presParOf" srcId="{36A89464-ABA9-4EA3-8FD9-DDBE1E41690D}" destId="{01646941-31FB-4ABB-BF08-E7C589AAA189}" srcOrd="0" destOrd="0" presId="urn:microsoft.com/office/officeart/2005/8/layout/vList6"/>
    <dgm:cxn modelId="{1512D34E-9D82-49AE-9756-6B7E54F886E6}" type="presParOf" srcId="{36A89464-ABA9-4EA3-8FD9-DDBE1E41690D}" destId="{64B028C3-0E7D-41BB-A200-8E4E058DE2D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0A1D331-36B1-40C6-B061-B608E6AF589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49D1486-84F9-4B1D-AF43-FA965457C1F5}">
      <dgm:prSet phldrT="[نص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SA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e_AlArabiya" pitchFamily="18" charset="-78"/>
              <a:cs typeface="ae_AlArabiya" pitchFamily="18" charset="-78"/>
            </a:rPr>
            <a:t>مسألة  حكم العمل باللفظ العام :</a:t>
          </a:r>
        </a:p>
      </dgm:t>
    </dgm:pt>
    <dgm:pt modelId="{D110A053-4E5A-4B72-B136-495249F204F0}" type="parTrans" cxnId="{EC83E716-C90B-4A01-98B4-8BE8D26B504C}">
      <dgm:prSet/>
      <dgm:spPr/>
      <dgm:t>
        <a:bodyPr/>
        <a:lstStyle/>
        <a:p>
          <a:pPr rtl="1"/>
          <a:endParaRPr lang="ar-SA"/>
        </a:p>
      </dgm:t>
    </dgm:pt>
    <dgm:pt modelId="{265FD4CE-D737-4CBC-8F35-5E41B80B3C05}" type="sibTrans" cxnId="{EC83E716-C90B-4A01-98B4-8BE8D26B504C}">
      <dgm:prSet/>
      <dgm:spPr/>
      <dgm:t>
        <a:bodyPr/>
        <a:lstStyle/>
        <a:p>
          <a:pPr rtl="1"/>
          <a:endParaRPr lang="ar-SA"/>
        </a:p>
      </dgm:t>
    </dgm:pt>
    <dgm:pt modelId="{B999D37A-0A4C-4E0B-8C63-A8B834C5C902}">
      <dgm:prSet phldrT="[نص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sz="3600" dirty="0" smtClean="0">
              <a:solidFill>
                <a:schemeClr val="accent2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يجب</a:t>
          </a:r>
          <a:r>
            <a:rPr lang="ar-SA" sz="3600" dirty="0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rPr>
            <a:t> العمل بعموم اللفظ العام ؛ حتى يثبت تخصيصه . </a:t>
          </a:r>
          <a:r>
            <a:rPr lang="ar-SA" sz="3600" dirty="0" smtClean="0">
              <a:solidFill>
                <a:schemeClr val="accent2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لأن</a:t>
          </a:r>
          <a:r>
            <a:rPr lang="ar-SA" sz="3600" dirty="0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rPr>
            <a:t> العمل بنصوص الكتاب والسنة واجب على ما تقتضيه دلالتها ؛ حتى يقوم دليل على خلاف ذلك .</a:t>
          </a:r>
        </a:p>
      </dgm:t>
    </dgm:pt>
    <dgm:pt modelId="{4CF53A95-8644-4B4B-BA6A-9B83CE4C3457}" type="parTrans" cxnId="{20BD354F-5F73-4BBD-9F1A-E77250D71C62}">
      <dgm:prSet/>
      <dgm:spPr/>
      <dgm:t>
        <a:bodyPr/>
        <a:lstStyle/>
        <a:p>
          <a:pPr rtl="1"/>
          <a:endParaRPr lang="ar-SA"/>
        </a:p>
      </dgm:t>
    </dgm:pt>
    <dgm:pt modelId="{1403BFAE-840C-4DB6-A4AE-1FA19C30DF13}" type="sibTrans" cxnId="{20BD354F-5F73-4BBD-9F1A-E77250D71C62}">
      <dgm:prSet/>
      <dgm:spPr/>
      <dgm:t>
        <a:bodyPr/>
        <a:lstStyle/>
        <a:p>
          <a:pPr rtl="1"/>
          <a:endParaRPr lang="ar-SA"/>
        </a:p>
      </dgm:t>
    </dgm:pt>
    <dgm:pt modelId="{24DDB3E3-102C-4B0A-B167-55F921AF824C}" type="pres">
      <dgm:prSet presAssocID="{00A1D331-36B1-40C6-B061-B608E6AF589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36A89464-ABA9-4EA3-8FD9-DDBE1E41690D}" type="pres">
      <dgm:prSet presAssocID="{D49D1486-84F9-4B1D-AF43-FA965457C1F5}" presName="linNode" presStyleCnt="0"/>
      <dgm:spPr/>
    </dgm:pt>
    <dgm:pt modelId="{01646941-31FB-4ABB-BF08-E7C589AAA189}" type="pres">
      <dgm:prSet presAssocID="{D49D1486-84F9-4B1D-AF43-FA965457C1F5}" presName="parentShp" presStyleLbl="node1" presStyleIdx="0" presStyleCnt="1" custScaleX="91267" custScaleY="6649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B028C3-0E7D-41BB-A200-8E4E058DE2DF}" type="pres">
      <dgm:prSet presAssocID="{D49D1486-84F9-4B1D-AF43-FA965457C1F5}" presName="childShp" presStyleLbl="bgAccFollowNode1" presStyleIdx="0" presStyleCnt="1" custScaleX="126325" custScaleY="10029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54A1169-B9AD-49C5-9B63-37DF1544062B}" type="presOf" srcId="{00A1D331-36B1-40C6-B061-B608E6AF589D}" destId="{24DDB3E3-102C-4B0A-B167-55F921AF824C}" srcOrd="0" destOrd="0" presId="urn:microsoft.com/office/officeart/2005/8/layout/vList6"/>
    <dgm:cxn modelId="{EC83E716-C90B-4A01-98B4-8BE8D26B504C}" srcId="{00A1D331-36B1-40C6-B061-B608E6AF589D}" destId="{D49D1486-84F9-4B1D-AF43-FA965457C1F5}" srcOrd="0" destOrd="0" parTransId="{D110A053-4E5A-4B72-B136-495249F204F0}" sibTransId="{265FD4CE-D737-4CBC-8F35-5E41B80B3C05}"/>
    <dgm:cxn modelId="{ADBBE14A-7C8A-4C0B-9424-57BB9FEC43A3}" type="presOf" srcId="{B999D37A-0A4C-4E0B-8C63-A8B834C5C902}" destId="{64B028C3-0E7D-41BB-A200-8E4E058DE2DF}" srcOrd="0" destOrd="0" presId="urn:microsoft.com/office/officeart/2005/8/layout/vList6"/>
    <dgm:cxn modelId="{20BD354F-5F73-4BBD-9F1A-E77250D71C62}" srcId="{D49D1486-84F9-4B1D-AF43-FA965457C1F5}" destId="{B999D37A-0A4C-4E0B-8C63-A8B834C5C902}" srcOrd="0" destOrd="0" parTransId="{4CF53A95-8644-4B4B-BA6A-9B83CE4C3457}" sibTransId="{1403BFAE-840C-4DB6-A4AE-1FA19C30DF13}"/>
    <dgm:cxn modelId="{1CFFF844-D07C-4252-9CC5-A19481595609}" type="presOf" srcId="{D49D1486-84F9-4B1D-AF43-FA965457C1F5}" destId="{01646941-31FB-4ABB-BF08-E7C589AAA189}" srcOrd="0" destOrd="0" presId="urn:microsoft.com/office/officeart/2005/8/layout/vList6"/>
    <dgm:cxn modelId="{73316B64-2CDA-429C-8334-EE117091A4F8}" type="presParOf" srcId="{24DDB3E3-102C-4B0A-B167-55F921AF824C}" destId="{36A89464-ABA9-4EA3-8FD9-DDBE1E41690D}" srcOrd="0" destOrd="0" presId="urn:microsoft.com/office/officeart/2005/8/layout/vList6"/>
    <dgm:cxn modelId="{987FADA3-91E9-43EE-A3FB-05BDFA61696E}" type="presParOf" srcId="{36A89464-ABA9-4EA3-8FD9-DDBE1E41690D}" destId="{01646941-31FB-4ABB-BF08-E7C589AAA189}" srcOrd="0" destOrd="0" presId="urn:microsoft.com/office/officeart/2005/8/layout/vList6"/>
    <dgm:cxn modelId="{2163D2F4-95FF-4276-9BF3-71D09D752D88}" type="presParOf" srcId="{36A89464-ABA9-4EA3-8FD9-DDBE1E41690D}" destId="{64B028C3-0E7D-41BB-A200-8E4E058DE2D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0A1D331-36B1-40C6-B061-B608E6AF589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49D1486-84F9-4B1D-AF43-FA965457C1F5}">
      <dgm:prSet phldrT="[نص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SA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e_AlArabiya" pitchFamily="18" charset="-78"/>
              <a:cs typeface="ae_AlArabiya" pitchFamily="18" charset="-78"/>
            </a:rPr>
            <a:t>مسألة العبرة بعموم اللفظ أم بخصوص السبب :</a:t>
          </a:r>
        </a:p>
      </dgm:t>
    </dgm:pt>
    <dgm:pt modelId="{D110A053-4E5A-4B72-B136-495249F204F0}" type="parTrans" cxnId="{EC83E716-C90B-4A01-98B4-8BE8D26B504C}">
      <dgm:prSet/>
      <dgm:spPr/>
      <dgm:t>
        <a:bodyPr/>
        <a:lstStyle/>
        <a:p>
          <a:pPr rtl="1"/>
          <a:endParaRPr lang="ar-SA"/>
        </a:p>
      </dgm:t>
    </dgm:pt>
    <dgm:pt modelId="{265FD4CE-D737-4CBC-8F35-5E41B80B3C05}" type="sibTrans" cxnId="{EC83E716-C90B-4A01-98B4-8BE8D26B504C}">
      <dgm:prSet/>
      <dgm:spPr/>
      <dgm:t>
        <a:bodyPr/>
        <a:lstStyle/>
        <a:p>
          <a:pPr rtl="1"/>
          <a:endParaRPr lang="ar-SA"/>
        </a:p>
      </dgm:t>
    </dgm:pt>
    <dgm:pt modelId="{B999D37A-0A4C-4E0B-8C63-A8B834C5C902}">
      <dgm:prSet phldrT="[نص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sz="4000" dirty="0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rPr>
            <a:t>إذا ورد لفظ عام على سبب خاص فهل العبرة بعموم اللفظ ؟ أم بخصوص السبب ؟ </a:t>
          </a:r>
        </a:p>
      </dgm:t>
    </dgm:pt>
    <dgm:pt modelId="{4CF53A95-8644-4B4B-BA6A-9B83CE4C3457}" type="parTrans" cxnId="{20BD354F-5F73-4BBD-9F1A-E77250D71C62}">
      <dgm:prSet/>
      <dgm:spPr/>
      <dgm:t>
        <a:bodyPr/>
        <a:lstStyle/>
        <a:p>
          <a:pPr rtl="1"/>
          <a:endParaRPr lang="ar-SA"/>
        </a:p>
      </dgm:t>
    </dgm:pt>
    <dgm:pt modelId="{1403BFAE-840C-4DB6-A4AE-1FA19C30DF13}" type="sibTrans" cxnId="{20BD354F-5F73-4BBD-9F1A-E77250D71C62}">
      <dgm:prSet/>
      <dgm:spPr/>
      <dgm:t>
        <a:bodyPr/>
        <a:lstStyle/>
        <a:p>
          <a:pPr rtl="1"/>
          <a:endParaRPr lang="ar-SA"/>
        </a:p>
      </dgm:t>
    </dgm:pt>
    <dgm:pt modelId="{A02201D2-27CD-4378-8ADA-0400BDA045B7}">
      <dgm:prSet phldrT="[نص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endParaRPr lang="ar-SA" sz="4000" dirty="0" smtClean="0">
            <a:solidFill>
              <a:schemeClr val="tx1">
                <a:lumMod val="95000"/>
                <a:lumOff val="5000"/>
              </a:schemeClr>
            </a:solidFill>
            <a:latin typeface="ae_AlArabiya" pitchFamily="18" charset="-78"/>
            <a:cs typeface="ae_AlArabiya" pitchFamily="18" charset="-78"/>
          </a:endParaRPr>
        </a:p>
      </dgm:t>
    </dgm:pt>
    <dgm:pt modelId="{8DB22823-560F-4666-8A9D-2E61307E679C}" type="parTrans" cxnId="{0CD74509-3464-4704-AE01-B6DC310C66B0}">
      <dgm:prSet/>
      <dgm:spPr/>
    </dgm:pt>
    <dgm:pt modelId="{44A441FC-1EB7-45EC-8FCE-5940807B25FA}" type="sibTrans" cxnId="{0CD74509-3464-4704-AE01-B6DC310C66B0}">
      <dgm:prSet/>
      <dgm:spPr/>
    </dgm:pt>
    <dgm:pt modelId="{24DDB3E3-102C-4B0A-B167-55F921AF824C}" type="pres">
      <dgm:prSet presAssocID="{00A1D331-36B1-40C6-B061-B608E6AF589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36A89464-ABA9-4EA3-8FD9-DDBE1E41690D}" type="pres">
      <dgm:prSet presAssocID="{D49D1486-84F9-4B1D-AF43-FA965457C1F5}" presName="linNode" presStyleCnt="0"/>
      <dgm:spPr/>
    </dgm:pt>
    <dgm:pt modelId="{01646941-31FB-4ABB-BF08-E7C589AAA189}" type="pres">
      <dgm:prSet presAssocID="{D49D1486-84F9-4B1D-AF43-FA965457C1F5}" presName="parentShp" presStyleLbl="node1" presStyleIdx="0" presStyleCnt="1" custScaleX="119796" custScaleY="6649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B028C3-0E7D-41BB-A200-8E4E058DE2DF}" type="pres">
      <dgm:prSet presAssocID="{D49D1486-84F9-4B1D-AF43-FA965457C1F5}" presName="childShp" presStyleLbl="bgAccFollowNode1" presStyleIdx="0" presStyleCnt="1" custScaleX="126325" custScaleY="10029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DB1E274-5C01-44F9-83A8-71AEA797943C}" type="presOf" srcId="{00A1D331-36B1-40C6-B061-B608E6AF589D}" destId="{24DDB3E3-102C-4B0A-B167-55F921AF824C}" srcOrd="0" destOrd="0" presId="urn:microsoft.com/office/officeart/2005/8/layout/vList6"/>
    <dgm:cxn modelId="{C3BE7E80-7930-4D95-94FC-F4706FD57C82}" type="presOf" srcId="{B999D37A-0A4C-4E0B-8C63-A8B834C5C902}" destId="{64B028C3-0E7D-41BB-A200-8E4E058DE2DF}" srcOrd="0" destOrd="1" presId="urn:microsoft.com/office/officeart/2005/8/layout/vList6"/>
    <dgm:cxn modelId="{EC83E716-C90B-4A01-98B4-8BE8D26B504C}" srcId="{00A1D331-36B1-40C6-B061-B608E6AF589D}" destId="{D49D1486-84F9-4B1D-AF43-FA965457C1F5}" srcOrd="0" destOrd="0" parTransId="{D110A053-4E5A-4B72-B136-495249F204F0}" sibTransId="{265FD4CE-D737-4CBC-8F35-5E41B80B3C05}"/>
    <dgm:cxn modelId="{0CD74509-3464-4704-AE01-B6DC310C66B0}" srcId="{D49D1486-84F9-4B1D-AF43-FA965457C1F5}" destId="{A02201D2-27CD-4378-8ADA-0400BDA045B7}" srcOrd="0" destOrd="0" parTransId="{8DB22823-560F-4666-8A9D-2E61307E679C}" sibTransId="{44A441FC-1EB7-45EC-8FCE-5940807B25FA}"/>
    <dgm:cxn modelId="{5955D4D8-505B-47E8-857C-6063D4F1BDD5}" type="presOf" srcId="{D49D1486-84F9-4B1D-AF43-FA965457C1F5}" destId="{01646941-31FB-4ABB-BF08-E7C589AAA189}" srcOrd="0" destOrd="0" presId="urn:microsoft.com/office/officeart/2005/8/layout/vList6"/>
    <dgm:cxn modelId="{20BD354F-5F73-4BBD-9F1A-E77250D71C62}" srcId="{D49D1486-84F9-4B1D-AF43-FA965457C1F5}" destId="{B999D37A-0A4C-4E0B-8C63-A8B834C5C902}" srcOrd="1" destOrd="0" parTransId="{4CF53A95-8644-4B4B-BA6A-9B83CE4C3457}" sibTransId="{1403BFAE-840C-4DB6-A4AE-1FA19C30DF13}"/>
    <dgm:cxn modelId="{67F032DD-F6AA-4B8F-ADE5-98CE41B4C983}" type="presOf" srcId="{A02201D2-27CD-4378-8ADA-0400BDA045B7}" destId="{64B028C3-0E7D-41BB-A200-8E4E058DE2DF}" srcOrd="0" destOrd="0" presId="urn:microsoft.com/office/officeart/2005/8/layout/vList6"/>
    <dgm:cxn modelId="{E6B8E93A-E9CA-4EC2-BC3D-F7B65AF300EA}" type="presParOf" srcId="{24DDB3E3-102C-4B0A-B167-55F921AF824C}" destId="{36A89464-ABA9-4EA3-8FD9-DDBE1E41690D}" srcOrd="0" destOrd="0" presId="urn:microsoft.com/office/officeart/2005/8/layout/vList6"/>
    <dgm:cxn modelId="{DE85A808-2678-42FC-9B49-A12DBE77925A}" type="presParOf" srcId="{36A89464-ABA9-4EA3-8FD9-DDBE1E41690D}" destId="{01646941-31FB-4ABB-BF08-E7C589AAA189}" srcOrd="0" destOrd="0" presId="urn:microsoft.com/office/officeart/2005/8/layout/vList6"/>
    <dgm:cxn modelId="{0ECE83D1-C370-4CCB-B2D8-D9B820FFE6B8}" type="presParOf" srcId="{36A89464-ABA9-4EA3-8FD9-DDBE1E41690D}" destId="{64B028C3-0E7D-41BB-A200-8E4E058DE2D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0A1D331-36B1-40C6-B061-B608E6AF589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49D1486-84F9-4B1D-AF43-FA965457C1F5}">
      <dgm:prSet phldrT="[نص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SA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e_AlArabiya" pitchFamily="18" charset="-78"/>
              <a:cs typeface="ae_AlArabiya" pitchFamily="18" charset="-78"/>
            </a:rPr>
            <a:t>مسألة العبرة بعموم اللفظ أم بخصوص السبب :</a:t>
          </a:r>
        </a:p>
      </dgm:t>
    </dgm:pt>
    <dgm:pt modelId="{D110A053-4E5A-4B72-B136-495249F204F0}" type="parTrans" cxnId="{EC83E716-C90B-4A01-98B4-8BE8D26B504C}">
      <dgm:prSet/>
      <dgm:spPr/>
      <dgm:t>
        <a:bodyPr/>
        <a:lstStyle/>
        <a:p>
          <a:pPr rtl="1"/>
          <a:endParaRPr lang="ar-SA"/>
        </a:p>
      </dgm:t>
    </dgm:pt>
    <dgm:pt modelId="{265FD4CE-D737-4CBC-8F35-5E41B80B3C05}" type="sibTrans" cxnId="{EC83E716-C90B-4A01-98B4-8BE8D26B504C}">
      <dgm:prSet/>
      <dgm:spPr/>
      <dgm:t>
        <a:bodyPr/>
        <a:lstStyle/>
        <a:p>
          <a:pPr rtl="1"/>
          <a:endParaRPr lang="ar-SA"/>
        </a:p>
      </dgm:t>
    </dgm:pt>
    <dgm:pt modelId="{A02201D2-27CD-4378-8ADA-0400BDA045B7}">
      <dgm:prSet phldrT="[نص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sz="4000" dirty="0" smtClean="0">
              <a:solidFill>
                <a:schemeClr val="accent2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الصحيح </a:t>
          </a:r>
          <a:r>
            <a:rPr lang="ar-SA" sz="4000" dirty="0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rPr>
            <a:t>, والذي عليه </a:t>
          </a:r>
          <a:r>
            <a:rPr lang="ar-SA" sz="4000" dirty="0" smtClean="0">
              <a:solidFill>
                <a:schemeClr val="accent2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الجمهور</a:t>
          </a:r>
          <a:r>
            <a:rPr lang="ar-SA" sz="4000" dirty="0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rPr>
            <a:t> : أن العبرة بعموم اللفظ ؛ لا بخصوص السبب .</a:t>
          </a:r>
        </a:p>
      </dgm:t>
    </dgm:pt>
    <dgm:pt modelId="{8DB22823-560F-4666-8A9D-2E61307E679C}" type="parTrans" cxnId="{0CD74509-3464-4704-AE01-B6DC310C66B0}">
      <dgm:prSet/>
      <dgm:spPr/>
    </dgm:pt>
    <dgm:pt modelId="{44A441FC-1EB7-45EC-8FCE-5940807B25FA}" type="sibTrans" cxnId="{0CD74509-3464-4704-AE01-B6DC310C66B0}">
      <dgm:prSet/>
      <dgm:spPr/>
    </dgm:pt>
    <dgm:pt modelId="{EB061D70-E157-48A5-B824-5921B87F8B05}">
      <dgm:prSet phldrT="[نص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sz="4000" dirty="0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rPr>
            <a:t> ما لم يقم دليل على التخصيص .</a:t>
          </a:r>
        </a:p>
      </dgm:t>
    </dgm:pt>
    <dgm:pt modelId="{D12C58AB-C057-4C19-BB69-B3CE785A0500}" type="parTrans" cxnId="{545A9FA1-945D-4F45-A87E-0FF7324E7D45}">
      <dgm:prSet/>
      <dgm:spPr/>
    </dgm:pt>
    <dgm:pt modelId="{9A9CF65C-E7AE-4F46-A3AA-ADAD5FD1F984}" type="sibTrans" cxnId="{545A9FA1-945D-4F45-A87E-0FF7324E7D45}">
      <dgm:prSet/>
      <dgm:spPr/>
    </dgm:pt>
    <dgm:pt modelId="{24DDB3E3-102C-4B0A-B167-55F921AF824C}" type="pres">
      <dgm:prSet presAssocID="{00A1D331-36B1-40C6-B061-B608E6AF589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36A89464-ABA9-4EA3-8FD9-DDBE1E41690D}" type="pres">
      <dgm:prSet presAssocID="{D49D1486-84F9-4B1D-AF43-FA965457C1F5}" presName="linNode" presStyleCnt="0"/>
      <dgm:spPr/>
    </dgm:pt>
    <dgm:pt modelId="{01646941-31FB-4ABB-BF08-E7C589AAA189}" type="pres">
      <dgm:prSet presAssocID="{D49D1486-84F9-4B1D-AF43-FA965457C1F5}" presName="parentShp" presStyleLbl="node1" presStyleIdx="0" presStyleCnt="1" custScaleX="119796" custScaleY="6649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B028C3-0E7D-41BB-A200-8E4E058DE2DF}" type="pres">
      <dgm:prSet presAssocID="{D49D1486-84F9-4B1D-AF43-FA965457C1F5}" presName="childShp" presStyleLbl="bgAccFollowNode1" presStyleIdx="0" presStyleCnt="1" custScaleX="126325" custScaleY="10029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D328B7F-CECA-4841-A159-FDAFCB5F3697}" type="presOf" srcId="{A02201D2-27CD-4378-8ADA-0400BDA045B7}" destId="{64B028C3-0E7D-41BB-A200-8E4E058DE2DF}" srcOrd="0" destOrd="0" presId="urn:microsoft.com/office/officeart/2005/8/layout/vList6"/>
    <dgm:cxn modelId="{EC83E716-C90B-4A01-98B4-8BE8D26B504C}" srcId="{00A1D331-36B1-40C6-B061-B608E6AF589D}" destId="{D49D1486-84F9-4B1D-AF43-FA965457C1F5}" srcOrd="0" destOrd="0" parTransId="{D110A053-4E5A-4B72-B136-495249F204F0}" sibTransId="{265FD4CE-D737-4CBC-8F35-5E41B80B3C05}"/>
    <dgm:cxn modelId="{545A9FA1-945D-4F45-A87E-0FF7324E7D45}" srcId="{D49D1486-84F9-4B1D-AF43-FA965457C1F5}" destId="{EB061D70-E157-48A5-B824-5921B87F8B05}" srcOrd="1" destOrd="0" parTransId="{D12C58AB-C057-4C19-BB69-B3CE785A0500}" sibTransId="{9A9CF65C-E7AE-4F46-A3AA-ADAD5FD1F984}"/>
    <dgm:cxn modelId="{3F38A829-D1BE-4CFD-8848-2EA534189C38}" type="presOf" srcId="{EB061D70-E157-48A5-B824-5921B87F8B05}" destId="{64B028C3-0E7D-41BB-A200-8E4E058DE2DF}" srcOrd="0" destOrd="1" presId="urn:microsoft.com/office/officeart/2005/8/layout/vList6"/>
    <dgm:cxn modelId="{0CD74509-3464-4704-AE01-B6DC310C66B0}" srcId="{D49D1486-84F9-4B1D-AF43-FA965457C1F5}" destId="{A02201D2-27CD-4378-8ADA-0400BDA045B7}" srcOrd="0" destOrd="0" parTransId="{8DB22823-560F-4666-8A9D-2E61307E679C}" sibTransId="{44A441FC-1EB7-45EC-8FCE-5940807B25FA}"/>
    <dgm:cxn modelId="{1DF16420-28DB-43B5-8DAA-25480602744C}" type="presOf" srcId="{00A1D331-36B1-40C6-B061-B608E6AF589D}" destId="{24DDB3E3-102C-4B0A-B167-55F921AF824C}" srcOrd="0" destOrd="0" presId="urn:microsoft.com/office/officeart/2005/8/layout/vList6"/>
    <dgm:cxn modelId="{82737E86-4096-4EA8-847C-85AD6FE14C76}" type="presOf" srcId="{D49D1486-84F9-4B1D-AF43-FA965457C1F5}" destId="{01646941-31FB-4ABB-BF08-E7C589AAA189}" srcOrd="0" destOrd="0" presId="urn:microsoft.com/office/officeart/2005/8/layout/vList6"/>
    <dgm:cxn modelId="{8FF06633-9753-4AF6-ABCC-9F7F9751D17B}" type="presParOf" srcId="{24DDB3E3-102C-4B0A-B167-55F921AF824C}" destId="{36A89464-ABA9-4EA3-8FD9-DDBE1E41690D}" srcOrd="0" destOrd="0" presId="urn:microsoft.com/office/officeart/2005/8/layout/vList6"/>
    <dgm:cxn modelId="{D0C27DC5-EC03-47D1-B3BF-AC27DBA1AFD0}" type="presParOf" srcId="{36A89464-ABA9-4EA3-8FD9-DDBE1E41690D}" destId="{01646941-31FB-4ABB-BF08-E7C589AAA189}" srcOrd="0" destOrd="0" presId="urn:microsoft.com/office/officeart/2005/8/layout/vList6"/>
    <dgm:cxn modelId="{9324D584-0D61-44C5-B47C-91A3CBD3EEA8}" type="presParOf" srcId="{36A89464-ABA9-4EA3-8FD9-DDBE1E41690D}" destId="{64B028C3-0E7D-41BB-A200-8E4E058DE2D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0722DB7-3628-481E-B748-2E621F834BE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381798A-B7E2-49CB-A8DF-6E75CC8169B8}">
      <dgm:prSet phldrT="[نص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1"/>
          <a:r>
            <a:rPr lang="ar-SA" b="0" dirty="0" smtClean="0">
              <a:latin typeface="ae_AlArabiya" pitchFamily="18" charset="-78"/>
              <a:cs typeface="ae_AlArabiya" pitchFamily="18" charset="-78"/>
            </a:rPr>
            <a:t>مسألة دخول النساء والعبيد في الخطابات العامة :</a:t>
          </a:r>
          <a:endParaRPr lang="ar-SA" b="0" dirty="0">
            <a:latin typeface="ae_AlArabiya" pitchFamily="18" charset="-78"/>
            <a:cs typeface="ae_AlArabiya" pitchFamily="18" charset="-78"/>
          </a:endParaRPr>
        </a:p>
      </dgm:t>
    </dgm:pt>
    <dgm:pt modelId="{DC5A712D-CFF5-437D-91C3-AFA2F01DE9AD}" type="parTrans" cxnId="{9B87B3BB-E931-448C-BA98-25FAD079DD6A}">
      <dgm:prSet/>
      <dgm:spPr/>
      <dgm:t>
        <a:bodyPr/>
        <a:lstStyle/>
        <a:p>
          <a:pPr rtl="1"/>
          <a:endParaRPr lang="ar-SA"/>
        </a:p>
      </dgm:t>
    </dgm:pt>
    <dgm:pt modelId="{51180AB4-F1B0-40CD-ACC7-EE0963FBFE31}" type="sibTrans" cxnId="{9B87B3BB-E931-448C-BA98-25FAD079DD6A}">
      <dgm:prSet/>
      <dgm:spPr/>
      <dgm:t>
        <a:bodyPr/>
        <a:lstStyle/>
        <a:p>
          <a:pPr rtl="1"/>
          <a:endParaRPr lang="ar-SA"/>
        </a:p>
      </dgm:t>
    </dgm:pt>
    <dgm:pt modelId="{B1BD6B36-0D67-4BE7-8F92-9C00355D55FF}">
      <dgm:prSet phldrT="[نص]" custT="1"/>
      <dgm:spPr/>
      <dgm:t>
        <a:bodyPr/>
        <a:lstStyle/>
        <a:p>
          <a:pPr algn="ctr" rtl="1"/>
          <a:r>
            <a:rPr lang="ar-SA" sz="3600" b="0" dirty="0" smtClean="0">
              <a:solidFill>
                <a:schemeClr val="accent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لا </a:t>
          </a:r>
          <a:r>
            <a:rPr lang="ar-SA" sz="4000" b="0" dirty="0" smtClean="0">
              <a:solidFill>
                <a:schemeClr val="accent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خلاف </a:t>
          </a:r>
          <a:r>
            <a:rPr lang="ar-SA" sz="4000" b="0" dirty="0" smtClean="0">
              <a:latin typeface="ae_AlArabiya" pitchFamily="18" charset="-78"/>
              <a:cs typeface="ae_AlArabiya" pitchFamily="18" charset="-78"/>
            </a:rPr>
            <a:t>بين </a:t>
          </a:r>
          <a:r>
            <a:rPr lang="ar-SA" sz="3600" b="0" dirty="0" smtClean="0">
              <a:latin typeface="ae_AlArabiya" pitchFamily="18" charset="-78"/>
              <a:cs typeface="ae_AlArabiya" pitchFamily="18" charset="-78"/>
            </a:rPr>
            <a:t>أهل العلم في أن النساء يدخلن في الجمع المضاف إلى الناس ،والبشر ،</a:t>
          </a:r>
          <a:r>
            <a:rPr lang="ar-SA" sz="3600" b="0" dirty="0" err="1" smtClean="0">
              <a:latin typeface="ae_AlArabiya" pitchFamily="18" charset="-78"/>
              <a:cs typeface="ae_AlArabiya" pitchFamily="18" charset="-78"/>
            </a:rPr>
            <a:t>والأنسان</a:t>
          </a:r>
          <a:r>
            <a:rPr lang="ar-SA" sz="3600" b="0" dirty="0" smtClean="0">
              <a:latin typeface="ae_AlArabiya" pitchFamily="18" charset="-78"/>
              <a:cs typeface="ae_AlArabiya" pitchFamily="18" charset="-78"/>
            </a:rPr>
            <a:t>.</a:t>
          </a:r>
        </a:p>
      </dgm:t>
    </dgm:pt>
    <dgm:pt modelId="{8053A467-E8F3-4E63-8226-B7C9306AAEC9}" type="parTrans" cxnId="{D63DE5C0-5CF1-4BC2-B8A7-52C1D5BA25FE}">
      <dgm:prSet/>
      <dgm:spPr/>
      <dgm:t>
        <a:bodyPr/>
        <a:lstStyle/>
        <a:p>
          <a:pPr rtl="1"/>
          <a:endParaRPr lang="ar-SA"/>
        </a:p>
      </dgm:t>
    </dgm:pt>
    <dgm:pt modelId="{1DE36C49-5AF6-4A65-B40A-31E305BB3D8D}" type="sibTrans" cxnId="{D63DE5C0-5CF1-4BC2-B8A7-52C1D5BA25FE}">
      <dgm:prSet/>
      <dgm:spPr/>
      <dgm:t>
        <a:bodyPr/>
        <a:lstStyle/>
        <a:p>
          <a:pPr rtl="1"/>
          <a:endParaRPr lang="ar-SA"/>
        </a:p>
      </dgm:t>
    </dgm:pt>
    <dgm:pt modelId="{F7B16DAA-407C-4271-8A62-4A46F4655893}">
      <dgm:prSet phldrT="[نص]" custT="1"/>
      <dgm:spPr/>
      <dgm:t>
        <a:bodyPr/>
        <a:lstStyle/>
        <a:p>
          <a:pPr algn="ctr" rtl="1"/>
          <a:r>
            <a:rPr lang="ar-SA" sz="3600" b="0" dirty="0" smtClean="0">
              <a:latin typeface="ae_AlArabiya" pitchFamily="18" charset="-78"/>
              <a:cs typeface="ae_AlArabiya" pitchFamily="18" charset="-78"/>
            </a:rPr>
            <a:t>كما أنه لا خلاف  بينهم في أن النساء </a:t>
          </a:r>
          <a:r>
            <a:rPr lang="ar-SA" sz="3600" b="0" dirty="0" err="1" smtClean="0">
              <a:latin typeface="ae_AlArabiya" pitchFamily="18" charset="-78"/>
              <a:cs typeface="ae_AlArabiya" pitchFamily="18" charset="-78"/>
            </a:rPr>
            <a:t>لايدخلن</a:t>
          </a:r>
          <a:r>
            <a:rPr lang="ar-SA" sz="3600" b="0" dirty="0" smtClean="0">
              <a:latin typeface="ae_AlArabiya" pitchFamily="18" charset="-78"/>
              <a:cs typeface="ae_AlArabiya" pitchFamily="18" charset="-78"/>
            </a:rPr>
            <a:t> في الخطاب الوارد بلفظ الذكور ،أو الرجال.</a:t>
          </a:r>
        </a:p>
      </dgm:t>
    </dgm:pt>
    <dgm:pt modelId="{6FAE9FC1-B3C1-4141-8E83-3C5FAA2CB52B}" type="parTrans" cxnId="{BB77DFC0-F865-4198-8AC6-38E447AB28CC}">
      <dgm:prSet/>
      <dgm:spPr/>
      <dgm:t>
        <a:bodyPr/>
        <a:lstStyle/>
        <a:p>
          <a:pPr rtl="1"/>
          <a:endParaRPr lang="ar-SA"/>
        </a:p>
      </dgm:t>
    </dgm:pt>
    <dgm:pt modelId="{C2EEC6FE-8D6F-44D2-AC27-94BFFA951C30}" type="sibTrans" cxnId="{BB77DFC0-F865-4198-8AC6-38E447AB28CC}">
      <dgm:prSet/>
      <dgm:spPr/>
      <dgm:t>
        <a:bodyPr/>
        <a:lstStyle/>
        <a:p>
          <a:pPr rtl="1"/>
          <a:endParaRPr lang="ar-SA"/>
        </a:p>
      </dgm:t>
    </dgm:pt>
    <dgm:pt modelId="{41A50269-C492-4AAB-8212-B6B0CF0CD1B0}" type="pres">
      <dgm:prSet presAssocID="{D0722DB7-3628-481E-B748-2E621F834BE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3DD33D4-42D0-4884-A21B-51C2B4458768}" type="pres">
      <dgm:prSet presAssocID="{0381798A-B7E2-49CB-A8DF-6E75CC8169B8}" presName="parentText" presStyleLbl="node1" presStyleIdx="0" presStyleCnt="1" custScaleY="68395" custLinFactNeighborX="1786" custLinFactNeighborY="-2696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CD883C-0034-4E68-AE27-D85EEF674261}" type="pres">
      <dgm:prSet presAssocID="{0381798A-B7E2-49CB-A8DF-6E75CC8169B8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B87B3BB-E931-448C-BA98-25FAD079DD6A}" srcId="{D0722DB7-3628-481E-B748-2E621F834BE9}" destId="{0381798A-B7E2-49CB-A8DF-6E75CC8169B8}" srcOrd="0" destOrd="0" parTransId="{DC5A712D-CFF5-437D-91C3-AFA2F01DE9AD}" sibTransId="{51180AB4-F1B0-40CD-ACC7-EE0963FBFE31}"/>
    <dgm:cxn modelId="{B59A9392-1DF1-42E0-A31B-B0F510D0DAED}" type="presOf" srcId="{F7B16DAA-407C-4271-8A62-4A46F4655893}" destId="{A5CD883C-0034-4E68-AE27-D85EEF674261}" srcOrd="0" destOrd="1" presId="urn:microsoft.com/office/officeart/2005/8/layout/vList2"/>
    <dgm:cxn modelId="{BE5E77FC-F422-428B-8D85-D675219E086E}" type="presOf" srcId="{B1BD6B36-0D67-4BE7-8F92-9C00355D55FF}" destId="{A5CD883C-0034-4E68-AE27-D85EEF674261}" srcOrd="0" destOrd="0" presId="urn:microsoft.com/office/officeart/2005/8/layout/vList2"/>
    <dgm:cxn modelId="{D63DE5C0-5CF1-4BC2-B8A7-52C1D5BA25FE}" srcId="{0381798A-B7E2-49CB-A8DF-6E75CC8169B8}" destId="{B1BD6B36-0D67-4BE7-8F92-9C00355D55FF}" srcOrd="0" destOrd="0" parTransId="{8053A467-E8F3-4E63-8226-B7C9306AAEC9}" sibTransId="{1DE36C49-5AF6-4A65-B40A-31E305BB3D8D}"/>
    <dgm:cxn modelId="{EF394DD9-09FA-4DA0-8398-A7D43EDA239A}" type="presOf" srcId="{0381798A-B7E2-49CB-A8DF-6E75CC8169B8}" destId="{03DD33D4-42D0-4884-A21B-51C2B4458768}" srcOrd="0" destOrd="0" presId="urn:microsoft.com/office/officeart/2005/8/layout/vList2"/>
    <dgm:cxn modelId="{BB77DFC0-F865-4198-8AC6-38E447AB28CC}" srcId="{0381798A-B7E2-49CB-A8DF-6E75CC8169B8}" destId="{F7B16DAA-407C-4271-8A62-4A46F4655893}" srcOrd="1" destOrd="0" parTransId="{6FAE9FC1-B3C1-4141-8E83-3C5FAA2CB52B}" sibTransId="{C2EEC6FE-8D6F-44D2-AC27-94BFFA951C30}"/>
    <dgm:cxn modelId="{38692E29-A359-4D18-B2B7-2EBB1C381B13}" type="presOf" srcId="{D0722DB7-3628-481E-B748-2E621F834BE9}" destId="{41A50269-C492-4AAB-8212-B6B0CF0CD1B0}" srcOrd="0" destOrd="0" presId="urn:microsoft.com/office/officeart/2005/8/layout/vList2"/>
    <dgm:cxn modelId="{1FA96AB9-62D1-4EE9-9D18-36917E4CB014}" type="presParOf" srcId="{41A50269-C492-4AAB-8212-B6B0CF0CD1B0}" destId="{03DD33D4-42D0-4884-A21B-51C2B4458768}" srcOrd="0" destOrd="0" presId="urn:microsoft.com/office/officeart/2005/8/layout/vList2"/>
    <dgm:cxn modelId="{D1FA1E70-81D9-4FD1-B90F-D50741C37C38}" type="presParOf" srcId="{41A50269-C492-4AAB-8212-B6B0CF0CD1B0}" destId="{A5CD883C-0034-4E68-AE27-D85EEF67426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0722DB7-3628-481E-B748-2E621F834BE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381798A-B7E2-49CB-A8DF-6E75CC8169B8}">
      <dgm:prSet phldrT="[نص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1"/>
          <a:r>
            <a:rPr lang="ar-SA" b="0" dirty="0" smtClean="0">
              <a:latin typeface="ae_AlArabiya" pitchFamily="18" charset="-78"/>
              <a:cs typeface="ae_AlArabiya" pitchFamily="18" charset="-78"/>
            </a:rPr>
            <a:t>مسألة دخول النساء والعبيد في الخطابات العامة :</a:t>
          </a:r>
          <a:endParaRPr lang="ar-SA" b="0" dirty="0">
            <a:latin typeface="ae_AlArabiya" pitchFamily="18" charset="-78"/>
            <a:cs typeface="ae_AlArabiya" pitchFamily="18" charset="-78"/>
          </a:endParaRPr>
        </a:p>
      </dgm:t>
    </dgm:pt>
    <dgm:pt modelId="{DC5A712D-CFF5-437D-91C3-AFA2F01DE9AD}" type="parTrans" cxnId="{9B87B3BB-E931-448C-BA98-25FAD079DD6A}">
      <dgm:prSet/>
      <dgm:spPr/>
      <dgm:t>
        <a:bodyPr/>
        <a:lstStyle/>
        <a:p>
          <a:pPr rtl="1"/>
          <a:endParaRPr lang="ar-SA"/>
        </a:p>
      </dgm:t>
    </dgm:pt>
    <dgm:pt modelId="{51180AB4-F1B0-40CD-ACC7-EE0963FBFE31}" type="sibTrans" cxnId="{9B87B3BB-E931-448C-BA98-25FAD079DD6A}">
      <dgm:prSet/>
      <dgm:spPr/>
      <dgm:t>
        <a:bodyPr/>
        <a:lstStyle/>
        <a:p>
          <a:pPr rtl="1"/>
          <a:endParaRPr lang="ar-SA"/>
        </a:p>
      </dgm:t>
    </dgm:pt>
    <dgm:pt modelId="{B1BD6B36-0D67-4BE7-8F92-9C00355D55FF}">
      <dgm:prSet phldrT="[نص]" custT="1"/>
      <dgm:spPr/>
      <dgm:t>
        <a:bodyPr/>
        <a:lstStyle/>
        <a:p>
          <a:pPr algn="ctr" rtl="1"/>
          <a:r>
            <a:rPr lang="ar-SA" sz="3200" b="0" dirty="0" smtClean="0">
              <a:solidFill>
                <a:schemeClr val="accent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واختلف</a:t>
          </a:r>
          <a:r>
            <a:rPr lang="ar-SA" sz="3200" b="0" dirty="0" smtClean="0">
              <a:latin typeface="ae_AlArabiya" pitchFamily="18" charset="-78"/>
              <a:cs typeface="ae_AlArabiya" pitchFamily="18" charset="-78"/>
            </a:rPr>
            <a:t> في الخطابات الواردة بالصيغ المبهمة ،التي </a:t>
          </a:r>
          <a:r>
            <a:rPr lang="ar-SA" sz="3200" b="0" dirty="0" err="1" smtClean="0">
              <a:latin typeface="ae_AlArabiya" pitchFamily="18" charset="-78"/>
              <a:cs typeface="ae_AlArabiya" pitchFamily="18" charset="-78"/>
            </a:rPr>
            <a:t>لايتبين</a:t>
          </a:r>
          <a:r>
            <a:rPr lang="ar-SA" sz="3200" b="0" dirty="0" smtClean="0">
              <a:latin typeface="ae_AlArabiya" pitchFamily="18" charset="-78"/>
              <a:cs typeface="ae_AlArabiya" pitchFamily="18" charset="-78"/>
            </a:rPr>
            <a:t> فيها لفظ التذكير ،</a:t>
          </a:r>
          <a:r>
            <a:rPr lang="ar-SA" sz="3200" b="0" dirty="0" err="1" smtClean="0">
              <a:latin typeface="ae_AlArabiya" pitchFamily="18" charset="-78"/>
              <a:cs typeface="ae_AlArabiya" pitchFamily="18" charset="-78"/>
            </a:rPr>
            <a:t>كـ</a:t>
          </a:r>
          <a:r>
            <a:rPr lang="en-US" sz="3200" b="0" dirty="0" smtClean="0">
              <a:latin typeface="ae_AlArabiya" pitchFamily="18" charset="-78"/>
              <a:cs typeface="ae_AlArabiya" pitchFamily="18" charset="-78"/>
            </a:rPr>
            <a:t>}</a:t>
          </a:r>
          <a:r>
            <a:rPr lang="ar-SA" sz="3200" b="0" dirty="0" smtClean="0">
              <a:latin typeface="ae_AlArabiya" pitchFamily="18" charset="-78"/>
              <a:cs typeface="ae_AlArabiya" pitchFamily="18" charset="-78"/>
            </a:rPr>
            <a:t>من</a:t>
          </a:r>
          <a:r>
            <a:rPr lang="en-US" sz="3200" b="0" dirty="0" smtClean="0">
              <a:latin typeface="ae_AlArabiya" pitchFamily="18" charset="-78"/>
              <a:cs typeface="ae_AlArabiya" pitchFamily="18" charset="-78"/>
            </a:rPr>
            <a:t>{</a:t>
          </a:r>
          <a:endParaRPr lang="ar-SA" sz="3200" b="0" dirty="0" smtClean="0">
            <a:latin typeface="ae_AlArabiya" pitchFamily="18" charset="-78"/>
            <a:cs typeface="ae_AlArabiya" pitchFamily="18" charset="-78"/>
          </a:endParaRPr>
        </a:p>
      </dgm:t>
    </dgm:pt>
    <dgm:pt modelId="{8053A467-E8F3-4E63-8226-B7C9306AAEC9}" type="parTrans" cxnId="{D63DE5C0-5CF1-4BC2-B8A7-52C1D5BA25FE}">
      <dgm:prSet/>
      <dgm:spPr/>
      <dgm:t>
        <a:bodyPr/>
        <a:lstStyle/>
        <a:p>
          <a:pPr rtl="1"/>
          <a:endParaRPr lang="ar-SA"/>
        </a:p>
      </dgm:t>
    </dgm:pt>
    <dgm:pt modelId="{1DE36C49-5AF6-4A65-B40A-31E305BB3D8D}" type="sibTrans" cxnId="{D63DE5C0-5CF1-4BC2-B8A7-52C1D5BA25FE}">
      <dgm:prSet/>
      <dgm:spPr/>
      <dgm:t>
        <a:bodyPr/>
        <a:lstStyle/>
        <a:p>
          <a:pPr rtl="1"/>
          <a:endParaRPr lang="ar-SA"/>
        </a:p>
      </dgm:t>
    </dgm:pt>
    <dgm:pt modelId="{AECB901B-7542-4AC6-A0A2-63F0AAE36DC8}">
      <dgm:prSet custT="1"/>
      <dgm:spPr/>
      <dgm:t>
        <a:bodyPr/>
        <a:lstStyle/>
        <a:p>
          <a:pPr algn="ctr" rtl="1"/>
          <a:r>
            <a:rPr lang="ar-SA" sz="3200" b="0" dirty="0" smtClean="0">
              <a:latin typeface="ae_AlArabiya" pitchFamily="18" charset="-78"/>
              <a:cs typeface="ae_AlArabiya" pitchFamily="18" charset="-78"/>
            </a:rPr>
            <a:t>في نحو قوله تعالى :( </a:t>
          </a:r>
          <a:r>
            <a:rPr lang="ar-SA" sz="3200" b="0" dirty="0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فَمَنْ يَعْمَلْ مِثْقَالَ ذَرَّةٍ خَيْرًا يَرَهُ </a:t>
          </a:r>
          <a:r>
            <a:rPr lang="ar-SA" sz="3200" b="0" dirty="0" smtClean="0">
              <a:latin typeface="ae_AlArabiya" pitchFamily="18" charset="-78"/>
              <a:cs typeface="ae_AlArabiya" pitchFamily="18" charset="-78"/>
            </a:rPr>
            <a:t>(7)) [الزلزلة: 7]ونحو قوله</a:t>
          </a:r>
          <a:r>
            <a:rPr lang="en-US" sz="3200" b="0" dirty="0" smtClean="0">
              <a:latin typeface="ae_AlArabiya" pitchFamily="18" charset="-78"/>
              <a:cs typeface="ae_AlArabiya" pitchFamily="18" charset="-78"/>
              <a:sym typeface="AGA Arabesque"/>
            </a:rPr>
            <a:t></a:t>
          </a:r>
          <a:r>
            <a:rPr lang="ar-SA" sz="3200" b="0" dirty="0" smtClean="0">
              <a:latin typeface="ae_AlArabiya" pitchFamily="18" charset="-78"/>
              <a:cs typeface="ae_AlArabiya" pitchFamily="18" charset="-78"/>
            </a:rPr>
            <a:t>:(</a:t>
          </a:r>
          <a:r>
            <a:rPr lang="ar-SA" sz="3200" b="0" dirty="0" smtClean="0">
              <a:solidFill>
                <a:schemeClr val="tx2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من بدل دينه فاقتلوه</a:t>
          </a:r>
          <a:r>
            <a:rPr lang="ar-SA" sz="3200" b="0" dirty="0" smtClean="0">
              <a:latin typeface="ae_AlArabiya" pitchFamily="18" charset="-78"/>
              <a:cs typeface="ae_AlArabiya" pitchFamily="18" charset="-78"/>
            </a:rPr>
            <a:t>)</a:t>
          </a:r>
          <a:endParaRPr lang="en-US" sz="3200" b="0" dirty="0" smtClean="0">
            <a:latin typeface="ae_AlArabiya" pitchFamily="18" charset="-78"/>
            <a:cs typeface="ae_AlArabiya" pitchFamily="18" charset="-78"/>
          </a:endParaRPr>
        </a:p>
      </dgm:t>
    </dgm:pt>
    <dgm:pt modelId="{F70D4AEE-A7DD-4336-BFFB-5367CBC64F27}" type="parTrans" cxnId="{D998EE23-F603-4B85-8456-E9D5A5CE102C}">
      <dgm:prSet/>
      <dgm:spPr/>
      <dgm:t>
        <a:bodyPr/>
        <a:lstStyle/>
        <a:p>
          <a:pPr rtl="1"/>
          <a:endParaRPr lang="ar-SA"/>
        </a:p>
      </dgm:t>
    </dgm:pt>
    <dgm:pt modelId="{FA230B39-EA72-4828-99B4-0E8F6305EBD2}" type="sibTrans" cxnId="{D998EE23-F603-4B85-8456-E9D5A5CE102C}">
      <dgm:prSet/>
      <dgm:spPr/>
      <dgm:t>
        <a:bodyPr/>
        <a:lstStyle/>
        <a:p>
          <a:pPr rtl="1"/>
          <a:endParaRPr lang="ar-SA"/>
        </a:p>
      </dgm:t>
    </dgm:pt>
    <dgm:pt modelId="{DCF30D0F-9D2F-498D-B3E3-A001D42E95BC}">
      <dgm:prSet custT="1"/>
      <dgm:spPr/>
      <dgm:t>
        <a:bodyPr/>
        <a:lstStyle/>
        <a:p>
          <a:pPr algn="ctr" rtl="1"/>
          <a:r>
            <a:rPr lang="ar-SA" sz="3200" b="0" dirty="0" smtClean="0">
              <a:latin typeface="ae_AlArabiya" pitchFamily="18" charset="-78"/>
              <a:cs typeface="ae_AlArabiya" pitchFamily="18" charset="-78"/>
            </a:rPr>
            <a:t>كما </a:t>
          </a:r>
          <a:r>
            <a:rPr lang="ar-SA" sz="3200" b="0" dirty="0" smtClean="0">
              <a:solidFill>
                <a:schemeClr val="accent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اختلف</a:t>
          </a:r>
          <a:r>
            <a:rPr lang="ar-SA" sz="3200" b="0" dirty="0" smtClean="0">
              <a:latin typeface="ae_AlArabiya" pitchFamily="18" charset="-78"/>
              <a:cs typeface="ae_AlArabiya" pitchFamily="18" charset="-78"/>
            </a:rPr>
            <a:t> في الجمع بالواو والنون </a:t>
          </a:r>
          <a:r>
            <a:rPr lang="en-US" sz="3200" b="0" dirty="0" smtClean="0">
              <a:latin typeface="ae_AlArabiya" pitchFamily="18" charset="-78"/>
              <a:cs typeface="ae_AlArabiya" pitchFamily="18" charset="-78"/>
            </a:rPr>
            <a:t>}</a:t>
          </a:r>
          <a:r>
            <a:rPr lang="ar-SA" sz="3200" b="0" dirty="0" smtClean="0">
              <a:latin typeface="ae_AlArabiya" pitchFamily="18" charset="-78"/>
              <a:cs typeface="ae_AlArabiya" pitchFamily="18" charset="-78"/>
            </a:rPr>
            <a:t>أي الجمع المذكر السالم كالمسلمين ،الصادقين ونحوها</a:t>
          </a:r>
          <a:r>
            <a:rPr lang="en-US" sz="3200" b="0" dirty="0" smtClean="0">
              <a:latin typeface="ae_AlArabiya" pitchFamily="18" charset="-78"/>
              <a:cs typeface="ae_AlArabiya" pitchFamily="18" charset="-78"/>
            </a:rPr>
            <a:t>{</a:t>
          </a:r>
          <a:r>
            <a:rPr lang="ar-SA" sz="3200" b="0" dirty="0" smtClean="0">
              <a:latin typeface="ae_AlArabiya" pitchFamily="18" charset="-78"/>
              <a:cs typeface="ae_AlArabiya" pitchFamily="18" charset="-78"/>
            </a:rPr>
            <a:t>وضمير المذكرين ،كقوله:(</a:t>
          </a:r>
          <a:r>
            <a:rPr lang="ar-SA" sz="3200" b="0" dirty="0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وكُلُواْ وَاشْرَبُواْ وَلاَ تُسْرِفُواْ إِنَّهُ لاَ يُحِبُّ الْمُسْرِفِينَ</a:t>
          </a:r>
          <a:r>
            <a:rPr lang="ar-SA" sz="3200" b="0" dirty="0" smtClean="0">
              <a:latin typeface="ae_AlArabiya" pitchFamily="18" charset="-78"/>
              <a:cs typeface="ae_AlArabiya" pitchFamily="18" charset="-78"/>
            </a:rPr>
            <a:t>) (31) سورة الأعراف.</a:t>
          </a:r>
          <a:endParaRPr lang="en-US" sz="3200" b="0" dirty="0" smtClean="0">
            <a:latin typeface="ae_AlArabiya" pitchFamily="18" charset="-78"/>
            <a:cs typeface="ae_AlArabiya" pitchFamily="18" charset="-78"/>
          </a:endParaRPr>
        </a:p>
      </dgm:t>
    </dgm:pt>
    <dgm:pt modelId="{F41E88B5-E95E-42A8-8013-B1C03DAACB1F}" type="parTrans" cxnId="{C9082D29-637E-4787-9E63-0FAC9F67F108}">
      <dgm:prSet/>
      <dgm:spPr/>
      <dgm:t>
        <a:bodyPr/>
        <a:lstStyle/>
        <a:p>
          <a:pPr rtl="1"/>
          <a:endParaRPr lang="ar-SA"/>
        </a:p>
      </dgm:t>
    </dgm:pt>
    <dgm:pt modelId="{499DCA96-640D-43D4-8B12-7FA326364210}" type="sibTrans" cxnId="{C9082D29-637E-4787-9E63-0FAC9F67F108}">
      <dgm:prSet/>
      <dgm:spPr/>
      <dgm:t>
        <a:bodyPr/>
        <a:lstStyle/>
        <a:p>
          <a:pPr rtl="1"/>
          <a:endParaRPr lang="ar-SA"/>
        </a:p>
      </dgm:t>
    </dgm:pt>
    <dgm:pt modelId="{41A50269-C492-4AAB-8212-B6B0CF0CD1B0}" type="pres">
      <dgm:prSet presAssocID="{D0722DB7-3628-481E-B748-2E621F834BE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3DD33D4-42D0-4884-A21B-51C2B4458768}" type="pres">
      <dgm:prSet presAssocID="{0381798A-B7E2-49CB-A8DF-6E75CC8169B8}" presName="parentText" presStyleLbl="node1" presStyleIdx="0" presStyleCnt="1" custScaleY="44676" custLinFactNeighborX="1786" custLinFactNeighborY="-2696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CD883C-0034-4E68-AE27-D85EEF674261}" type="pres">
      <dgm:prSet presAssocID="{0381798A-B7E2-49CB-A8DF-6E75CC8169B8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DE84A4E-0F1E-46B7-AD53-E2740730A08B}" type="presOf" srcId="{AECB901B-7542-4AC6-A0A2-63F0AAE36DC8}" destId="{A5CD883C-0034-4E68-AE27-D85EEF674261}" srcOrd="0" destOrd="1" presId="urn:microsoft.com/office/officeart/2005/8/layout/vList2"/>
    <dgm:cxn modelId="{9B87B3BB-E931-448C-BA98-25FAD079DD6A}" srcId="{D0722DB7-3628-481E-B748-2E621F834BE9}" destId="{0381798A-B7E2-49CB-A8DF-6E75CC8169B8}" srcOrd="0" destOrd="0" parTransId="{DC5A712D-CFF5-437D-91C3-AFA2F01DE9AD}" sibTransId="{51180AB4-F1B0-40CD-ACC7-EE0963FBFE31}"/>
    <dgm:cxn modelId="{460DBD1F-E8B0-4AD7-A38E-D3763019691D}" type="presOf" srcId="{DCF30D0F-9D2F-498D-B3E3-A001D42E95BC}" destId="{A5CD883C-0034-4E68-AE27-D85EEF674261}" srcOrd="0" destOrd="2" presId="urn:microsoft.com/office/officeart/2005/8/layout/vList2"/>
    <dgm:cxn modelId="{D63DE5C0-5CF1-4BC2-B8A7-52C1D5BA25FE}" srcId="{0381798A-B7E2-49CB-A8DF-6E75CC8169B8}" destId="{B1BD6B36-0D67-4BE7-8F92-9C00355D55FF}" srcOrd="0" destOrd="0" parTransId="{8053A467-E8F3-4E63-8226-B7C9306AAEC9}" sibTransId="{1DE36C49-5AF6-4A65-B40A-31E305BB3D8D}"/>
    <dgm:cxn modelId="{69BCE807-5A46-4F0C-B054-F588BE3CC28C}" type="presOf" srcId="{0381798A-B7E2-49CB-A8DF-6E75CC8169B8}" destId="{03DD33D4-42D0-4884-A21B-51C2B4458768}" srcOrd="0" destOrd="0" presId="urn:microsoft.com/office/officeart/2005/8/layout/vList2"/>
    <dgm:cxn modelId="{728E48DF-B9F5-4CFB-8687-DEAD0BABD8CB}" type="presOf" srcId="{D0722DB7-3628-481E-B748-2E621F834BE9}" destId="{41A50269-C492-4AAB-8212-B6B0CF0CD1B0}" srcOrd="0" destOrd="0" presId="urn:microsoft.com/office/officeart/2005/8/layout/vList2"/>
    <dgm:cxn modelId="{C9082D29-637E-4787-9E63-0FAC9F67F108}" srcId="{0381798A-B7E2-49CB-A8DF-6E75CC8169B8}" destId="{DCF30D0F-9D2F-498D-B3E3-A001D42E95BC}" srcOrd="2" destOrd="0" parTransId="{F41E88B5-E95E-42A8-8013-B1C03DAACB1F}" sibTransId="{499DCA96-640D-43D4-8B12-7FA326364210}"/>
    <dgm:cxn modelId="{D998EE23-F603-4B85-8456-E9D5A5CE102C}" srcId="{0381798A-B7E2-49CB-A8DF-6E75CC8169B8}" destId="{AECB901B-7542-4AC6-A0A2-63F0AAE36DC8}" srcOrd="1" destOrd="0" parTransId="{F70D4AEE-A7DD-4336-BFFB-5367CBC64F27}" sibTransId="{FA230B39-EA72-4828-99B4-0E8F6305EBD2}"/>
    <dgm:cxn modelId="{CABE0D6D-131C-4899-B09B-314C8DC2531E}" type="presOf" srcId="{B1BD6B36-0D67-4BE7-8F92-9C00355D55FF}" destId="{A5CD883C-0034-4E68-AE27-D85EEF674261}" srcOrd="0" destOrd="0" presId="urn:microsoft.com/office/officeart/2005/8/layout/vList2"/>
    <dgm:cxn modelId="{DD742687-EC5D-413F-B0C8-599206F77A8F}" type="presParOf" srcId="{41A50269-C492-4AAB-8212-B6B0CF0CD1B0}" destId="{03DD33D4-42D0-4884-A21B-51C2B4458768}" srcOrd="0" destOrd="0" presId="urn:microsoft.com/office/officeart/2005/8/layout/vList2"/>
    <dgm:cxn modelId="{34C550DE-47D9-4E84-8881-9C77C9DE1D5F}" type="presParOf" srcId="{41A50269-C492-4AAB-8212-B6B0CF0CD1B0}" destId="{A5CD883C-0034-4E68-AE27-D85EEF67426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06DCDA-04C5-4700-9B8A-3BFDA4B438EC}">
      <dsp:nvSpPr>
        <dsp:cNvPr id="0" name=""/>
        <dsp:cNvSpPr/>
      </dsp:nvSpPr>
      <dsp:spPr>
        <a:xfrm>
          <a:off x="0" y="0"/>
          <a:ext cx="6286544" cy="2997465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algn="ctr" defTabSz="914400" rtl="1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 dirty="0" smtClean="0">
            <a:solidFill>
              <a:schemeClr val="tx1"/>
            </a:solidFill>
            <a:effectLst/>
            <a:latin typeface="Andalus" pitchFamily="18" charset="-78"/>
            <a:ea typeface="+mn-ea"/>
            <a:cs typeface="Andalus" pitchFamily="18" charset="-78"/>
          </a:endParaRPr>
        </a:p>
        <a:p>
          <a:pPr marL="0" lvl="0" algn="ctr" defTabSz="914400" rtl="1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>
              <a:solidFill>
                <a:schemeClr val="accent6">
                  <a:lumMod val="75000"/>
                </a:schemeClr>
              </a:solidFill>
              <a:latin typeface="ae_AlArabiya" pitchFamily="18" charset="-78"/>
              <a:ea typeface="+mn-ea"/>
              <a:cs typeface="ae_AlArabiya" pitchFamily="18" charset="-78"/>
            </a:rPr>
            <a:t>6) </a:t>
          </a:r>
          <a:r>
            <a:rPr lang="ar-SA" sz="40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المعرف بالإضافة مفردا كان أو مجموعا [المراد </a:t>
          </a:r>
          <a:r>
            <a:rPr lang="ar-SA" sz="4000" kern="1200" dirty="0" err="1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به</a:t>
          </a:r>
          <a:r>
            <a:rPr lang="ar-SA" sz="40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 </a:t>
          </a:r>
          <a:r>
            <a:rPr lang="ar-SA" sz="4000" kern="1200" dirty="0" err="1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ماأضيف</a:t>
          </a:r>
          <a:r>
            <a:rPr lang="ar-SA" sz="40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 إلى معرفة].</a:t>
          </a:r>
        </a:p>
        <a:p>
          <a:pPr marL="0" lvl="0" algn="ctr" defTabSz="914400" rtl="1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solidFill>
                <a:schemeClr val="accent1">
                  <a:lumMod val="75000"/>
                </a:schemeClr>
              </a:solidFill>
              <a:latin typeface="ae_AlArabiya" pitchFamily="18" charset="-78"/>
              <a:ea typeface="+mn-ea"/>
              <a:cs typeface="ae_AlArabiya" pitchFamily="18" charset="-78"/>
            </a:rPr>
            <a:t> </a:t>
          </a:r>
          <a:endParaRPr lang="en-US" sz="3600" kern="1200" dirty="0" smtClean="0">
            <a:solidFill>
              <a:schemeClr val="tx1"/>
            </a:solidFill>
            <a:latin typeface="ae_AlArabiya" pitchFamily="18" charset="-78"/>
            <a:ea typeface="+mn-ea"/>
            <a:cs typeface="ae_AlArabiya" pitchFamily="18" charset="-78"/>
          </a:endParaRPr>
        </a:p>
      </dsp:txBody>
      <dsp:txXfrm>
        <a:off x="0" y="0"/>
        <a:ext cx="6286544" cy="2997465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DD33D4-42D0-4884-A21B-51C2B4458768}">
      <dsp:nvSpPr>
        <dsp:cNvPr id="0" name=""/>
        <dsp:cNvSpPr/>
      </dsp:nvSpPr>
      <dsp:spPr>
        <a:xfrm>
          <a:off x="0" y="0"/>
          <a:ext cx="8001056" cy="1185504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b="0" kern="1200" dirty="0" smtClean="0">
              <a:latin typeface="ae_AlArabiya" pitchFamily="18" charset="-78"/>
              <a:cs typeface="ae_AlArabiya" pitchFamily="18" charset="-78"/>
            </a:rPr>
            <a:t>مسألة دخول النساء والعبيد في الخطابات العامة :</a:t>
          </a:r>
          <a:endParaRPr lang="ar-SA" sz="3700" b="0" kern="1200" dirty="0">
            <a:latin typeface="ae_AlArabiya" pitchFamily="18" charset="-78"/>
            <a:cs typeface="ae_AlArabiya" pitchFamily="18" charset="-78"/>
          </a:endParaRPr>
        </a:p>
      </dsp:txBody>
      <dsp:txXfrm>
        <a:off x="0" y="0"/>
        <a:ext cx="8001056" cy="1185504"/>
      </dsp:txXfrm>
    </dsp:sp>
    <dsp:sp modelId="{A5CD883C-0034-4E68-AE27-D85EEF674261}">
      <dsp:nvSpPr>
        <dsp:cNvPr id="0" name=""/>
        <dsp:cNvSpPr/>
      </dsp:nvSpPr>
      <dsp:spPr>
        <a:xfrm>
          <a:off x="0" y="1324876"/>
          <a:ext cx="8001056" cy="41079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34" tIns="35560" rIns="199136" bIns="35560" numCol="1" spcCol="1270" anchor="t" anchorCtr="0">
          <a:noAutofit/>
        </a:bodyPr>
        <a:lstStyle/>
        <a:p>
          <a:pPr marL="285750" lvl="1" indent="-285750" algn="ctr" defTabSz="12446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800" b="0" kern="1200" dirty="0" smtClean="0">
              <a:solidFill>
                <a:schemeClr val="accent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والصحيح</a:t>
          </a:r>
          <a:r>
            <a:rPr lang="ar-SA" sz="2800" b="0" kern="1200" dirty="0" smtClean="0">
              <a:latin typeface="ae_AlArabiya" pitchFamily="18" charset="-78"/>
              <a:cs typeface="ae_AlArabiya" pitchFamily="18" charset="-78"/>
            </a:rPr>
            <a:t> دخولهن في ذلك  كله, يؤكد هذا أنه ورد خطاب موجها  لهن بهذه الصيغة. ففي الصيغة المبهمة قوله تعالى: (</a:t>
          </a:r>
          <a:r>
            <a:rPr lang="ar-SA" sz="2800" b="0" kern="1200" dirty="0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وَمَنْ يَقْنُتْ مِنْكُنَّ لِلَّهِ وَرَسُولِهِ</a:t>
          </a:r>
          <a:r>
            <a:rPr lang="ar-SA" sz="2800" b="0" kern="1200" dirty="0" smtClean="0">
              <a:latin typeface="ae_AlArabiya" pitchFamily="18" charset="-78"/>
              <a:cs typeface="ae_AlArabiya" pitchFamily="18" charset="-78"/>
            </a:rPr>
            <a:t>)(الأحزاب:31)</a:t>
          </a:r>
        </a:p>
        <a:p>
          <a:pPr marL="285750" lvl="1" indent="-285750" algn="ctr" defTabSz="12446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800" b="0" kern="1200" dirty="0" smtClean="0">
              <a:latin typeface="ae_AlArabiya" pitchFamily="18" charset="-78"/>
              <a:cs typeface="ae_AlArabiya" pitchFamily="18" charset="-78"/>
            </a:rPr>
            <a:t>وفي الجمع بالواو قوله تعالى:(</a:t>
          </a:r>
          <a:r>
            <a:rPr lang="ar-EG" sz="2800" b="0" kern="1200" dirty="0" smtClean="0">
              <a:latin typeface="ae_AlArabiya" pitchFamily="18" charset="-78"/>
              <a:cs typeface="ae_AlArabiya" pitchFamily="18" charset="-78"/>
            </a:rPr>
            <a:t> </a:t>
          </a:r>
          <a:r>
            <a:rPr lang="ar-EG" sz="2800" b="0" kern="1200" dirty="0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قُلْنَا اهْبِطُواْ مِنْهَا جَمِيعاً</a:t>
          </a:r>
          <a:r>
            <a:rPr lang="ar-EG" sz="2800" b="0" kern="1200" dirty="0" smtClean="0">
              <a:latin typeface="ae_AlArabiya" pitchFamily="18" charset="-78"/>
              <a:cs typeface="ae_AlArabiya" pitchFamily="18" charset="-78"/>
            </a:rPr>
            <a:t>)(البقرة)(:38) والخطاب </a:t>
          </a:r>
          <a:r>
            <a:rPr lang="ar-EG" sz="2800" b="0" kern="1200" dirty="0" err="1" smtClean="0">
              <a:latin typeface="ae_AlArabiya" pitchFamily="18" charset="-78"/>
              <a:cs typeface="ae_AlArabiya" pitchFamily="18" charset="-78"/>
            </a:rPr>
            <a:t>لإدم</a:t>
          </a:r>
          <a:r>
            <a:rPr lang="ar-EG" sz="2800" b="0" kern="1200" dirty="0" smtClean="0">
              <a:latin typeface="ae_AlArabiya" pitchFamily="18" charset="-78"/>
              <a:cs typeface="ae_AlArabiya" pitchFamily="18" charset="-78"/>
            </a:rPr>
            <a:t> ،وحواء ،وإبليس.</a:t>
          </a:r>
          <a:endParaRPr lang="en-US" sz="2800" b="0" kern="1200" dirty="0" smtClean="0">
            <a:latin typeface="ae_AlArabiya" pitchFamily="18" charset="-78"/>
            <a:cs typeface="ae_AlArabiya" pitchFamily="18" charset="-78"/>
          </a:endParaRPr>
        </a:p>
        <a:p>
          <a:pPr marL="285750" lvl="1" indent="-285750" algn="ctr" defTabSz="12446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EG" sz="2800" b="0" kern="1200" dirty="0" smtClean="0">
              <a:latin typeface="ae_AlArabiya" pitchFamily="18" charset="-78"/>
              <a:cs typeface="ae_AlArabiya" pitchFamily="18" charset="-78"/>
            </a:rPr>
            <a:t>ثم إن أكثر خطاب</a:t>
          </a:r>
          <a:r>
            <a:rPr lang="ar-SA" sz="2800" b="0" kern="1200" dirty="0" smtClean="0">
              <a:latin typeface="ae_AlArabiya" pitchFamily="18" charset="-78"/>
              <a:cs typeface="ae_AlArabiya" pitchFamily="18" charset="-78"/>
            </a:rPr>
            <a:t> الله تعالى للمكلفين جاء بلفظ التذكير ،كقوله تعالى:( </a:t>
          </a:r>
          <a:r>
            <a:rPr lang="ar-SA" sz="2800" b="0" kern="1200" dirty="0" err="1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يَاأَيُّهَا</a:t>
          </a:r>
          <a:r>
            <a:rPr lang="ar-SA" sz="2800" b="0" kern="1200" dirty="0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 الَّذِينَ آمَنُوا</a:t>
          </a:r>
          <a:r>
            <a:rPr lang="ar-SA" sz="2800" b="0" kern="1200" dirty="0" smtClean="0">
              <a:latin typeface="ae_AlArabiya" pitchFamily="18" charset="-78"/>
              <a:cs typeface="ae_AlArabiya" pitchFamily="18" charset="-78"/>
            </a:rPr>
            <a:t>)في مواضع كثيرة ،</a:t>
          </a:r>
          <a:r>
            <a:rPr lang="ar-SA" sz="2800" b="0" kern="1200" dirty="0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و(قُلْ يَا عِبَادِيَ الَّذِينَ أَسْرَفُوا</a:t>
          </a:r>
          <a:r>
            <a:rPr lang="ar-SA" sz="2800" b="0" kern="1200" dirty="0" smtClean="0">
              <a:latin typeface="ae_AlArabiya" pitchFamily="18" charset="-78"/>
              <a:cs typeface="ae_AlArabiya" pitchFamily="18" charset="-78"/>
            </a:rPr>
            <a:t>).(الزمر:53) (</a:t>
          </a:r>
          <a:r>
            <a:rPr lang="ar-SA" sz="2800" b="0" kern="1200" dirty="0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وَبَشِّرِ الْمُخْبِتِينَ</a:t>
          </a:r>
          <a:r>
            <a:rPr lang="ar-SA" sz="2800" b="0" kern="1200" dirty="0" smtClean="0">
              <a:latin typeface="ae_AlArabiya" pitchFamily="18" charset="-78"/>
              <a:cs typeface="ae_AlArabiya" pitchFamily="18" charset="-78"/>
            </a:rPr>
            <a:t>) (الحج:34)،( </a:t>
          </a:r>
          <a:r>
            <a:rPr lang="ar-SA" sz="2800" b="0" kern="1200" dirty="0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وبشرى للمؤمنين</a:t>
          </a:r>
          <a:r>
            <a:rPr lang="ar-SA" sz="2800" b="0" kern="1200" dirty="0" smtClean="0">
              <a:latin typeface="ae_AlArabiya" pitchFamily="18" charset="-78"/>
              <a:cs typeface="ae_AlArabiya" pitchFamily="18" charset="-78"/>
            </a:rPr>
            <a:t>)(البقرة:97) </a:t>
          </a:r>
          <a:endParaRPr lang="en-US" sz="2800" b="0" kern="1200" dirty="0" smtClean="0">
            <a:latin typeface="ae_AlArabiya" pitchFamily="18" charset="-78"/>
            <a:cs typeface="ae_AlArabiya" pitchFamily="18" charset="-78"/>
          </a:endParaRPr>
        </a:p>
      </dsp:txBody>
      <dsp:txXfrm>
        <a:off x="0" y="1324876"/>
        <a:ext cx="8001056" cy="4107915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DD33D4-42D0-4884-A21B-51C2B4458768}">
      <dsp:nvSpPr>
        <dsp:cNvPr id="0" name=""/>
        <dsp:cNvSpPr/>
      </dsp:nvSpPr>
      <dsp:spPr>
        <a:xfrm>
          <a:off x="0" y="0"/>
          <a:ext cx="8001056" cy="1185504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b="0" kern="1200" dirty="0" smtClean="0">
              <a:latin typeface="ae_AlArabiya" pitchFamily="18" charset="-78"/>
              <a:cs typeface="ae_AlArabiya" pitchFamily="18" charset="-78"/>
            </a:rPr>
            <a:t>مسألة دخول النساء والعبيد في الخطابات العامة :</a:t>
          </a:r>
          <a:endParaRPr lang="ar-SA" sz="3700" b="0" kern="1200" dirty="0">
            <a:latin typeface="ae_AlArabiya" pitchFamily="18" charset="-78"/>
            <a:cs typeface="ae_AlArabiya" pitchFamily="18" charset="-78"/>
          </a:endParaRPr>
        </a:p>
      </dsp:txBody>
      <dsp:txXfrm>
        <a:off x="0" y="0"/>
        <a:ext cx="8001056" cy="1185504"/>
      </dsp:txXfrm>
    </dsp:sp>
    <dsp:sp modelId="{A5CD883C-0034-4E68-AE27-D85EEF674261}">
      <dsp:nvSpPr>
        <dsp:cNvPr id="0" name=""/>
        <dsp:cNvSpPr/>
      </dsp:nvSpPr>
      <dsp:spPr>
        <a:xfrm>
          <a:off x="0" y="1227069"/>
          <a:ext cx="8001056" cy="43035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34" tIns="35560" rIns="199136" bIns="35560" numCol="1" spcCol="1270" anchor="t" anchorCtr="0">
          <a:noAutofit/>
        </a:bodyPr>
        <a:lstStyle/>
        <a:p>
          <a:pPr marL="285750" lvl="1" indent="-285750" algn="ctr" defTabSz="12446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800" b="0" i="0" kern="1200" dirty="0" smtClean="0">
              <a:latin typeface="ae_AlArabiya" pitchFamily="18" charset="-78"/>
              <a:cs typeface="ae_AlArabiya" pitchFamily="18" charset="-78"/>
            </a:rPr>
            <a:t>ثم إن الله تعالى قال في حق مريم:(</a:t>
          </a:r>
          <a:r>
            <a:rPr lang="ar-SA" sz="2800" b="0" i="0" kern="1200" dirty="0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وكانتا من القانتين</a:t>
          </a:r>
          <a:r>
            <a:rPr lang="ar-SA" sz="2800" b="0" i="0" kern="1200" dirty="0" smtClean="0">
              <a:latin typeface="ae_AlArabiya" pitchFamily="18" charset="-78"/>
              <a:cs typeface="ae_AlArabiya" pitchFamily="18" charset="-78"/>
            </a:rPr>
            <a:t>)(التحريم:12) وقال عن ملكة سبا:(</a:t>
          </a:r>
          <a:r>
            <a:rPr lang="ar-SA" sz="2800" b="0" i="0" kern="1200" dirty="0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إنها كانت من قوم كافرين</a:t>
          </a:r>
          <a:r>
            <a:rPr lang="ar-SA" sz="2800" b="0" i="0" kern="1200" dirty="0" smtClean="0">
              <a:latin typeface="ae_AlArabiya" pitchFamily="18" charset="-78"/>
              <a:cs typeface="ae_AlArabiya" pitchFamily="18" charset="-78"/>
            </a:rPr>
            <a:t>)(النمل:43)،وقال في حق </a:t>
          </a:r>
          <a:r>
            <a:rPr lang="ar-SA" sz="2800" b="0" i="0" kern="1200" dirty="0" err="1" smtClean="0">
              <a:latin typeface="ae_AlArabiya" pitchFamily="18" charset="-78"/>
              <a:cs typeface="ae_AlArabiya" pitchFamily="18" charset="-78"/>
            </a:rPr>
            <a:t>إمرأة</a:t>
          </a:r>
          <a:r>
            <a:rPr lang="ar-SA" sz="2800" b="0" i="0" kern="1200" dirty="0" smtClean="0">
              <a:latin typeface="ae_AlArabiya" pitchFamily="18" charset="-78"/>
              <a:cs typeface="ae_AlArabiya" pitchFamily="18" charset="-78"/>
            </a:rPr>
            <a:t> العزيز:(</a:t>
          </a:r>
          <a:r>
            <a:rPr lang="ar-SA" sz="2800" b="0" i="0" kern="1200" dirty="0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واستغفري لذنبك إنك كنت من الخاطئين</a:t>
          </a:r>
          <a:r>
            <a:rPr lang="ar-SA" sz="2800" b="0" i="0" kern="1200" dirty="0" smtClean="0">
              <a:latin typeface="ae_AlArabiya" pitchFamily="18" charset="-78"/>
              <a:cs typeface="ae_AlArabiya" pitchFamily="18" charset="-78"/>
            </a:rPr>
            <a:t>)(يوسف:29), يؤيد ذلك </a:t>
          </a:r>
          <a:r>
            <a:rPr lang="ar-SA" sz="2800" b="0" i="0" kern="1200" dirty="0" err="1" smtClean="0">
              <a:latin typeface="ae_AlArabiya" pitchFamily="18" charset="-78"/>
              <a:cs typeface="ae_AlArabiya" pitchFamily="18" charset="-78"/>
            </a:rPr>
            <a:t>ماجاء</a:t>
          </a:r>
          <a:r>
            <a:rPr lang="ar-SA" sz="2800" b="0" i="0" kern="1200" dirty="0" smtClean="0">
              <a:latin typeface="ae_AlArabiya" pitchFamily="18" charset="-78"/>
              <a:cs typeface="ae_AlArabiya" pitchFamily="18" charset="-78"/>
            </a:rPr>
            <a:t> في حديث أبي هريرة </a:t>
          </a:r>
          <a:r>
            <a:rPr lang="en-US" sz="2800" b="0" i="0" kern="1200" dirty="0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  <a:sym typeface="AGA Arabesque"/>
            </a:rPr>
            <a:t></a:t>
          </a:r>
          <a:r>
            <a:rPr lang="ar-SA" sz="2800" b="0" i="0" kern="1200" dirty="0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أن رسول الله</a:t>
          </a:r>
          <a:r>
            <a:rPr lang="en-US" sz="2800" b="0" i="0" kern="1200" dirty="0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  <a:sym typeface="AGA Arabesque"/>
            </a:rPr>
            <a:t></a:t>
          </a:r>
          <a:r>
            <a:rPr lang="ar-SA" sz="2800" b="0" i="0" kern="1200" dirty="0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قال :(سبق المفردون)،قالوا :وما المفردون </a:t>
          </a:r>
          <a:r>
            <a:rPr lang="ar-SA" sz="2800" b="0" i="0" kern="1200" dirty="0" err="1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يارسول</a:t>
          </a:r>
          <a:r>
            <a:rPr lang="ar-SA" sz="2800" b="0" i="0" kern="1200" dirty="0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 الله ؟قال :(الذاكرون الله كثيرا والذاكرات )رواه مسلم </a:t>
          </a:r>
          <a:r>
            <a:rPr lang="ar-SA" sz="2800" b="0" i="0" kern="1200" dirty="0" smtClean="0">
              <a:latin typeface="ae_AlArabiya" pitchFamily="18" charset="-78"/>
              <a:cs typeface="ae_AlArabiya" pitchFamily="18" charset="-78"/>
            </a:rPr>
            <a:t>في </a:t>
          </a:r>
          <a:r>
            <a:rPr lang="ar-SA" sz="2800" b="0" i="0" kern="1200" dirty="0" err="1" smtClean="0">
              <a:latin typeface="ae_AlArabiya" pitchFamily="18" charset="-78"/>
              <a:cs typeface="ae_AlArabiya" pitchFamily="18" charset="-78"/>
            </a:rPr>
            <a:t>صحيحه</a:t>
          </a:r>
          <a:r>
            <a:rPr lang="ar-SA" sz="2800" b="0" i="0" kern="1200" dirty="0" smtClean="0">
              <a:latin typeface="ae_AlArabiya" pitchFamily="18" charset="-78"/>
              <a:cs typeface="ae_AlArabiya" pitchFamily="18" charset="-78"/>
            </a:rPr>
            <a:t> من حديث أبي هريرة </a:t>
          </a:r>
          <a:r>
            <a:rPr lang="en-US" sz="2800" b="0" i="0" kern="1200" dirty="0" smtClean="0">
              <a:latin typeface="ae_AlArabiya" pitchFamily="18" charset="-78"/>
              <a:cs typeface="ae_AlArabiya" pitchFamily="18" charset="-78"/>
              <a:sym typeface="AGA Arabesque"/>
            </a:rPr>
            <a:t></a:t>
          </a:r>
          <a:r>
            <a:rPr lang="ar-SA" sz="2800" b="0" i="0" kern="1200" dirty="0" smtClean="0">
              <a:latin typeface="ae_AlArabiya" pitchFamily="18" charset="-78"/>
              <a:cs typeface="ae_AlArabiya" pitchFamily="18" charset="-78"/>
            </a:rPr>
            <a:t>.فلولا دخولهن في لفظ المفردون وهو جمع مذكر سالم لم يحسن التقسيم بعد ذلك فهذا كله يدل على أن النساء يدخلن في عموم هذه الخطابات .</a:t>
          </a:r>
        </a:p>
      </dsp:txBody>
      <dsp:txXfrm>
        <a:off x="0" y="1227069"/>
        <a:ext cx="8001056" cy="4303530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DD33D4-42D0-4884-A21B-51C2B4458768}">
      <dsp:nvSpPr>
        <dsp:cNvPr id="0" name=""/>
        <dsp:cNvSpPr/>
      </dsp:nvSpPr>
      <dsp:spPr>
        <a:xfrm>
          <a:off x="0" y="346837"/>
          <a:ext cx="8429684" cy="1237775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b="0" kern="1200" dirty="0" smtClean="0">
              <a:latin typeface="ae_AlArabiya" pitchFamily="18" charset="-78"/>
              <a:cs typeface="ae_AlArabiya" pitchFamily="18" charset="-78"/>
            </a:rPr>
            <a:t>مسألة خطاب النبي في خطاب أمته :</a:t>
          </a:r>
          <a:endParaRPr lang="ar-SA" sz="4800" b="0" kern="1200" dirty="0">
            <a:latin typeface="ae_AlArabiya" pitchFamily="18" charset="-78"/>
            <a:cs typeface="ae_AlArabiya" pitchFamily="18" charset="-78"/>
          </a:endParaRPr>
        </a:p>
      </dsp:txBody>
      <dsp:txXfrm>
        <a:off x="0" y="346837"/>
        <a:ext cx="8429684" cy="1237775"/>
      </dsp:txXfrm>
    </dsp:sp>
    <dsp:sp modelId="{A5CD883C-0034-4E68-AE27-D85EEF674261}">
      <dsp:nvSpPr>
        <dsp:cNvPr id="0" name=""/>
        <dsp:cNvSpPr/>
      </dsp:nvSpPr>
      <dsp:spPr>
        <a:xfrm>
          <a:off x="0" y="2084700"/>
          <a:ext cx="8429684" cy="1854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7642" tIns="45720" rIns="256032" bIns="45720" numCol="1" spcCol="1270" anchor="t" anchorCtr="0">
          <a:noAutofit/>
        </a:bodyPr>
        <a:lstStyle/>
        <a:p>
          <a:pPr marL="285750" lvl="1" indent="-285750" algn="ctr" defTabSz="16002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600" b="0" kern="1200" dirty="0" smtClean="0">
              <a:solidFill>
                <a:schemeClr val="accent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اختلف العلماء</a:t>
          </a:r>
          <a:endParaRPr lang="ar-SA" sz="3600" b="0" i="0" kern="1200" dirty="0" smtClean="0">
            <a:latin typeface="ae_AlArabiya" pitchFamily="18" charset="-78"/>
            <a:cs typeface="ae_AlArabiya" pitchFamily="18" charset="-78"/>
          </a:endParaRPr>
        </a:p>
        <a:p>
          <a:pPr marL="285750" lvl="1" indent="-285750" algn="ctr" defTabSz="16002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600" b="0" kern="1200" dirty="0" smtClean="0">
              <a:latin typeface="ae_AlArabiya" pitchFamily="18" charset="-78"/>
              <a:cs typeface="ae_AlArabiya" pitchFamily="18" charset="-78"/>
            </a:rPr>
            <a:t>رحمهم الله تعالى في دخول المخاطب تحت الخطاب العام الصادر منه.</a:t>
          </a:r>
          <a:endParaRPr lang="ar-SA" sz="3600" b="0" i="0" kern="1200" dirty="0" smtClean="0">
            <a:latin typeface="ae_AlArabiya" pitchFamily="18" charset="-78"/>
            <a:cs typeface="ae_AlArabiya" pitchFamily="18" charset="-78"/>
          </a:endParaRPr>
        </a:p>
      </dsp:txBody>
      <dsp:txXfrm>
        <a:off x="0" y="2084700"/>
        <a:ext cx="8429684" cy="1854720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DD33D4-42D0-4884-A21B-51C2B4458768}">
      <dsp:nvSpPr>
        <dsp:cNvPr id="0" name=""/>
        <dsp:cNvSpPr/>
      </dsp:nvSpPr>
      <dsp:spPr>
        <a:xfrm>
          <a:off x="0" y="0"/>
          <a:ext cx="8429684" cy="1237775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b="0" kern="1200" dirty="0" smtClean="0">
              <a:latin typeface="ae_AlArabiya" pitchFamily="18" charset="-78"/>
              <a:cs typeface="ae_AlArabiya" pitchFamily="18" charset="-78"/>
            </a:rPr>
            <a:t>مسألة خطاب النبي في خطاب أمته :</a:t>
          </a:r>
          <a:endParaRPr lang="ar-SA" sz="4800" b="0" kern="1200" dirty="0">
            <a:latin typeface="ae_AlArabiya" pitchFamily="18" charset="-78"/>
            <a:cs typeface="ae_AlArabiya" pitchFamily="18" charset="-78"/>
          </a:endParaRPr>
        </a:p>
      </dsp:txBody>
      <dsp:txXfrm>
        <a:off x="0" y="0"/>
        <a:ext cx="8429684" cy="1237775"/>
      </dsp:txXfrm>
    </dsp:sp>
    <dsp:sp modelId="{A5CD883C-0034-4E68-AE27-D85EEF674261}">
      <dsp:nvSpPr>
        <dsp:cNvPr id="0" name=""/>
        <dsp:cNvSpPr/>
      </dsp:nvSpPr>
      <dsp:spPr>
        <a:xfrm>
          <a:off x="0" y="1476212"/>
          <a:ext cx="8429684" cy="3643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7642" tIns="30480" rIns="170688" bIns="30480" numCol="1" spcCol="1270" anchor="t" anchorCtr="0">
          <a:noAutofit/>
        </a:bodyPr>
        <a:lstStyle/>
        <a:p>
          <a:pPr marL="228600" lvl="1" indent="-228600" algn="ctr" defTabSz="10668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400" b="0" kern="1200" dirty="0" smtClean="0">
              <a:solidFill>
                <a:schemeClr val="accent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والصحيح</a:t>
          </a:r>
          <a:r>
            <a:rPr lang="ar-SA" sz="2400" b="0" kern="1200" dirty="0" smtClean="0">
              <a:latin typeface="ae_AlArabiya" pitchFamily="18" charset="-78"/>
              <a:cs typeface="ae_AlArabiya" pitchFamily="18" charset="-78"/>
            </a:rPr>
            <a:t> دخوله .وعلى هذا فيدخل النبي </a:t>
          </a:r>
          <a:r>
            <a:rPr lang="en-US" sz="2400" b="0" kern="1200" dirty="0" smtClean="0">
              <a:latin typeface="ae_AlArabiya" pitchFamily="18" charset="-78"/>
              <a:cs typeface="ae_AlArabiya" pitchFamily="18" charset="-78"/>
              <a:sym typeface="AGA Arabesque"/>
            </a:rPr>
            <a:t></a:t>
          </a:r>
          <a:r>
            <a:rPr lang="ar-SA" sz="2400" b="0" kern="1200" dirty="0" smtClean="0">
              <a:latin typeface="ae_AlArabiya" pitchFamily="18" charset="-78"/>
              <a:cs typeface="ae_AlArabiya" pitchFamily="18" charset="-78"/>
            </a:rPr>
            <a:t> فيما أمر </a:t>
          </a:r>
          <a:r>
            <a:rPr lang="ar-SA" sz="2400" b="0" kern="1200" dirty="0" err="1" smtClean="0">
              <a:latin typeface="ae_AlArabiya" pitchFamily="18" charset="-78"/>
              <a:cs typeface="ae_AlArabiya" pitchFamily="18" charset="-78"/>
            </a:rPr>
            <a:t>به</a:t>
          </a:r>
          <a:r>
            <a:rPr lang="ar-SA" sz="2400" b="0" kern="1200" dirty="0" smtClean="0">
              <a:latin typeface="ae_AlArabiya" pitchFamily="18" charset="-78"/>
              <a:cs typeface="ae_AlArabiya" pitchFamily="18" charset="-78"/>
            </a:rPr>
            <a:t>.</a:t>
          </a:r>
          <a:endParaRPr lang="ar-SA" sz="2400" b="0" i="0" kern="1200" dirty="0" smtClean="0">
            <a:latin typeface="ae_AlArabiya" pitchFamily="18" charset="-78"/>
            <a:cs typeface="ae_AlArabiya" pitchFamily="18" charset="-78"/>
          </a:endParaRPr>
        </a:p>
        <a:p>
          <a:pPr marL="228600" lvl="1" indent="-228600" algn="ctr" defTabSz="10668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400" b="0" kern="1200" dirty="0" smtClean="0">
              <a:latin typeface="ae_AlArabiya" pitchFamily="18" charset="-78"/>
              <a:cs typeface="ae_AlArabiya" pitchFamily="18" charset="-78"/>
            </a:rPr>
            <a:t>نحو قوله</a:t>
          </a:r>
          <a:r>
            <a:rPr lang="en-US" sz="2400" b="0" kern="1200" dirty="0" smtClean="0">
              <a:latin typeface="ae_AlArabiya" pitchFamily="18" charset="-78"/>
              <a:cs typeface="ae_AlArabiya" pitchFamily="18" charset="-78"/>
              <a:sym typeface="AGA Arabesque"/>
            </a:rPr>
            <a:t></a:t>
          </a:r>
          <a:r>
            <a:rPr lang="ar-SA" sz="2400" b="0" kern="1200" dirty="0" smtClean="0">
              <a:latin typeface="ae_AlArabiya" pitchFamily="18" charset="-78"/>
              <a:cs typeface="ae_AlArabiya" pitchFamily="18" charset="-78"/>
            </a:rPr>
            <a:t>(</a:t>
          </a:r>
          <a:r>
            <a:rPr lang="ar-SA" sz="2400" b="0" kern="1200" dirty="0" err="1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صلو</a:t>
          </a:r>
          <a:r>
            <a:rPr lang="ar-SA" sz="2400" b="0" kern="1200" dirty="0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 خمسكم ،وصوموا شهركم </a:t>
          </a:r>
          <a:r>
            <a:rPr lang="ar-SA" sz="2400" b="0" kern="1200" dirty="0" smtClean="0">
              <a:latin typeface="ae_AlArabiya" pitchFamily="18" charset="-78"/>
              <a:cs typeface="ae_AlArabiya" pitchFamily="18" charset="-78"/>
            </a:rPr>
            <a:t>)</a:t>
          </a:r>
          <a:endParaRPr lang="en-US" sz="2400" b="0" kern="1200" dirty="0">
            <a:latin typeface="ae_AlArabiya" pitchFamily="18" charset="-78"/>
            <a:cs typeface="ae_AlArabiya" pitchFamily="18" charset="-78"/>
          </a:endParaRPr>
        </a:p>
        <a:p>
          <a:pPr marL="228600" lvl="1" indent="-228600" algn="ctr" defTabSz="10668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400" b="0" kern="1200" dirty="0" smtClean="0">
              <a:latin typeface="ae_AlArabiya" pitchFamily="18" charset="-78"/>
              <a:cs typeface="ae_AlArabiya" pitchFamily="18" charset="-78"/>
            </a:rPr>
            <a:t>وقوله :(</a:t>
          </a:r>
          <a:r>
            <a:rPr lang="ar-SA" sz="2400" b="0" kern="1200" dirty="0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لن يدخل أحد الجنة بعمله...)</a:t>
          </a:r>
          <a:r>
            <a:rPr lang="ar-SA" sz="2400" b="0" kern="1200" dirty="0" smtClean="0">
              <a:latin typeface="ae_AlArabiya" pitchFamily="18" charset="-78"/>
              <a:cs typeface="ae_AlArabiya" pitchFamily="18" charset="-78"/>
            </a:rPr>
            <a:t>ويدل على ذلك فهم الصحابة رضوان الله عليهم ،فقد فهموا أنه </a:t>
          </a:r>
          <a:r>
            <a:rPr lang="en-US" sz="2400" b="0" kern="1200" dirty="0" smtClean="0">
              <a:latin typeface="ae_AlArabiya" pitchFamily="18" charset="-78"/>
              <a:cs typeface="ae_AlArabiya" pitchFamily="18" charset="-78"/>
              <a:sym typeface="AGA Arabesque"/>
            </a:rPr>
            <a:t></a:t>
          </a:r>
          <a:r>
            <a:rPr lang="ar-SA" sz="2400" b="0" kern="1200" dirty="0" smtClean="0">
              <a:latin typeface="ae_AlArabiya" pitchFamily="18" charset="-78"/>
              <a:cs typeface="ae_AlArabiya" pitchFamily="18" charset="-78"/>
            </a:rPr>
            <a:t>يدخل تحت عموم خطابه .ولذلك قالوا يوم قال  :(</a:t>
          </a:r>
          <a:r>
            <a:rPr lang="ar-SA" sz="2400" b="0" kern="1200" dirty="0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لن يدخل أحد الجنة بعمله</a:t>
          </a:r>
          <a:r>
            <a:rPr lang="ar-SA" sz="2400" b="0" kern="1200" dirty="0" smtClean="0">
              <a:latin typeface="ae_AlArabiya" pitchFamily="18" charset="-78"/>
              <a:cs typeface="ae_AlArabiya" pitchFamily="18" charset="-78"/>
            </a:rPr>
            <a:t>)ولا أنت </a:t>
          </a:r>
          <a:r>
            <a:rPr lang="ar-SA" sz="2400" b="0" kern="1200" dirty="0" err="1" smtClean="0">
              <a:latin typeface="ae_AlArabiya" pitchFamily="18" charset="-78"/>
              <a:cs typeface="ae_AlArabiya" pitchFamily="18" charset="-78"/>
            </a:rPr>
            <a:t>يارسول</a:t>
          </a:r>
          <a:r>
            <a:rPr lang="ar-SA" sz="2400" b="0" kern="1200" dirty="0" smtClean="0">
              <a:latin typeface="ae_AlArabiya" pitchFamily="18" charset="-78"/>
              <a:cs typeface="ae_AlArabiya" pitchFamily="18" charset="-78"/>
            </a:rPr>
            <a:t> الله ؟</a:t>
          </a:r>
          <a:endParaRPr lang="en-US" sz="2400" b="0" kern="1200" dirty="0">
            <a:latin typeface="ae_AlArabiya" pitchFamily="18" charset="-78"/>
            <a:cs typeface="ae_AlArabiya" pitchFamily="18" charset="-78"/>
          </a:endParaRPr>
        </a:p>
        <a:p>
          <a:pPr marL="228600" lvl="1" indent="-228600" algn="ctr" defTabSz="10668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400" b="0" kern="1200" dirty="0" smtClean="0">
              <a:latin typeface="ae_AlArabiya" pitchFamily="18" charset="-78"/>
              <a:cs typeface="ae_AlArabiya" pitchFamily="18" charset="-78"/>
            </a:rPr>
            <a:t>قال:(</a:t>
          </a:r>
          <a:r>
            <a:rPr lang="ar-SA" sz="2400" b="0" kern="1200" dirty="0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ولا أنا إلا أن يتغمدني الله برحمته </a:t>
          </a:r>
          <a:r>
            <a:rPr lang="ar-SA" sz="2400" b="0" kern="1200" dirty="0" smtClean="0">
              <a:latin typeface="ae_AlArabiya" pitchFamily="18" charset="-78"/>
              <a:cs typeface="ae_AlArabiya" pitchFamily="18" charset="-78"/>
            </a:rPr>
            <a:t>)</a:t>
          </a:r>
          <a:endParaRPr lang="en-US" sz="2400" b="0" kern="1200" dirty="0">
            <a:latin typeface="ae_AlArabiya" pitchFamily="18" charset="-78"/>
            <a:cs typeface="ae_AlArabiya" pitchFamily="18" charset="-78"/>
          </a:endParaRPr>
        </a:p>
        <a:p>
          <a:pPr marL="228600" lvl="1" indent="-228600" algn="ctr" defTabSz="10668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2400" b="0" kern="1200" dirty="0" smtClean="0">
              <a:latin typeface="ae_AlArabiya" pitchFamily="18" charset="-78"/>
              <a:cs typeface="ae_AlArabiya" pitchFamily="18" charset="-78"/>
            </a:rPr>
            <a:t>ولما أمرهم بفسخ الحج إلى العمرة ،ثم لم يفعل ،</a:t>
          </a:r>
          <a:r>
            <a:rPr lang="ar-SA" sz="2400" b="0" kern="1200" dirty="0" err="1" smtClean="0">
              <a:latin typeface="ae_AlArabiya" pitchFamily="18" charset="-78"/>
              <a:cs typeface="ae_AlArabiya" pitchFamily="18" charset="-78"/>
            </a:rPr>
            <a:t>سالوه</a:t>
          </a:r>
          <a:r>
            <a:rPr lang="ar-SA" sz="2400" b="0" kern="1200" dirty="0" smtClean="0">
              <a:latin typeface="ae_AlArabiya" pitchFamily="18" charset="-78"/>
              <a:cs typeface="ae_AlArabiya" pitchFamily="18" charset="-78"/>
            </a:rPr>
            <a:t> عن ترك الفسخ ،فبين لهم عذره ,ثم إن الله تعالى قد عاب الذين يأمرون بالمعروف وينسون أنفسهم :</a:t>
          </a:r>
          <a:r>
            <a:rPr lang="en-US" sz="2400" b="0" kern="1200" dirty="0" smtClean="0">
              <a:latin typeface="ae_AlArabiya" pitchFamily="18" charset="-78"/>
              <a:cs typeface="ae_AlArabiya" pitchFamily="18" charset="-78"/>
            </a:rPr>
            <a:t> )</a:t>
          </a:r>
          <a:r>
            <a:rPr lang="ar-SA" sz="2400" b="0" kern="1200" dirty="0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أَتَأْمُرُونَ النَّاسَ بِالْبِرِّ وَتَنسَوْنَ أَنفُسَكُمْ وَأَنتُمْ تَتْلُونَ الْكِتَابَ أَفَلاَ تَعْقِلُونَ</a:t>
          </a:r>
          <a:r>
            <a:rPr lang="ar-SA" sz="2400" b="0" kern="1200" dirty="0" smtClean="0">
              <a:latin typeface="ae_AlArabiya" pitchFamily="18" charset="-78"/>
              <a:cs typeface="ae_AlArabiya" pitchFamily="18" charset="-78"/>
            </a:rPr>
            <a:t>)</a:t>
          </a:r>
          <a:endParaRPr lang="en-US" sz="2400" b="0" kern="1200" dirty="0">
            <a:latin typeface="ae_AlArabiya" pitchFamily="18" charset="-78"/>
            <a:cs typeface="ae_AlArabiya" pitchFamily="18" charset="-78"/>
          </a:endParaRPr>
        </a:p>
      </dsp:txBody>
      <dsp:txXfrm>
        <a:off x="0" y="1476212"/>
        <a:ext cx="8429684" cy="3643200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DD33D4-42D0-4884-A21B-51C2B4458768}">
      <dsp:nvSpPr>
        <dsp:cNvPr id="0" name=""/>
        <dsp:cNvSpPr/>
      </dsp:nvSpPr>
      <dsp:spPr>
        <a:xfrm>
          <a:off x="0" y="0"/>
          <a:ext cx="8429684" cy="1626148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b="0" kern="1200" dirty="0" smtClean="0">
              <a:latin typeface="ae_AlArabiya" pitchFamily="18" charset="-78"/>
              <a:cs typeface="ae_AlArabiya" pitchFamily="18" charset="-78"/>
            </a:rPr>
            <a:t>مسألة :الخطاب الخاص بالنبي</a:t>
          </a:r>
          <a:r>
            <a:rPr lang="en-US" sz="3800" b="0" kern="1200" dirty="0" smtClean="0">
              <a:latin typeface="ae_AlArabiya" pitchFamily="18" charset="-78"/>
              <a:cs typeface="ae_AlArabiya" pitchFamily="18" charset="-78"/>
              <a:sym typeface="AGA Arabesque"/>
            </a:rPr>
            <a:t></a:t>
          </a:r>
          <a:r>
            <a:rPr lang="ar-SA" sz="3800" b="0" kern="1200" dirty="0" smtClean="0">
              <a:latin typeface="ae_AlArabiya" pitchFamily="18" charset="-78"/>
              <a:cs typeface="ae_AlArabiya" pitchFamily="18" charset="-78"/>
            </a:rPr>
            <a:t> هل يتناول حكمه الأمة؟</a:t>
          </a:r>
          <a:endParaRPr lang="ar-SA" sz="3800" b="0" kern="1200" dirty="0">
            <a:latin typeface="ae_AlArabiya" pitchFamily="18" charset="-78"/>
            <a:cs typeface="ae_AlArabiya" pitchFamily="18" charset="-78"/>
          </a:endParaRPr>
        </a:p>
      </dsp:txBody>
      <dsp:txXfrm>
        <a:off x="0" y="0"/>
        <a:ext cx="8429684" cy="1626148"/>
      </dsp:txXfrm>
    </dsp:sp>
    <dsp:sp modelId="{A5CD883C-0034-4E68-AE27-D85EEF674261}">
      <dsp:nvSpPr>
        <dsp:cNvPr id="0" name=""/>
        <dsp:cNvSpPr/>
      </dsp:nvSpPr>
      <dsp:spPr>
        <a:xfrm>
          <a:off x="0" y="1629516"/>
          <a:ext cx="8429684" cy="37249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7642" tIns="40640" rIns="227584" bIns="40640" numCol="1" spcCol="1270" anchor="t" anchorCtr="0">
          <a:noAutofit/>
        </a:bodyPr>
        <a:lstStyle/>
        <a:p>
          <a:pPr marL="285750" lvl="1" indent="-285750" algn="ctr" defTabSz="14224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200" b="0" kern="1200" dirty="0" smtClean="0">
              <a:latin typeface="ae_AlArabiya" pitchFamily="18" charset="-78"/>
              <a:cs typeface="ae_AlArabiya" pitchFamily="18" charset="-78"/>
            </a:rPr>
            <a:t>الخطاب الخاص بالنبي</a:t>
          </a:r>
          <a:r>
            <a:rPr lang="en-US" sz="3200" b="0" kern="1200" dirty="0" smtClean="0">
              <a:latin typeface="ae_AlArabiya" pitchFamily="18" charset="-78"/>
              <a:cs typeface="ae_AlArabiya" pitchFamily="18" charset="-78"/>
              <a:sym typeface="AGA Arabesque"/>
            </a:rPr>
            <a:t></a:t>
          </a:r>
          <a:r>
            <a:rPr lang="ar-SA" sz="3200" b="0" kern="1200" dirty="0" smtClean="0">
              <a:latin typeface="ae_AlArabiya" pitchFamily="18" charset="-78"/>
              <a:cs typeface="ae_AlArabiya" pitchFamily="18" charset="-78"/>
            </a:rPr>
            <a:t> يتناول حكمه الأمة ،إلا إذا دل دليل على اختصاص النبي </a:t>
          </a:r>
          <a:r>
            <a:rPr lang="en-US" sz="3200" b="0" kern="1200" dirty="0" smtClean="0">
              <a:latin typeface="ae_AlArabiya" pitchFamily="18" charset="-78"/>
              <a:cs typeface="ae_AlArabiya" pitchFamily="18" charset="-78"/>
              <a:sym typeface="AGA Arabesque"/>
            </a:rPr>
            <a:t></a:t>
          </a:r>
          <a:r>
            <a:rPr lang="ar-SA" sz="3200" b="0" kern="1200" dirty="0" smtClean="0">
              <a:latin typeface="ae_AlArabiya" pitchFamily="18" charset="-78"/>
              <a:cs typeface="ae_AlArabiya" pitchFamily="18" charset="-78"/>
            </a:rPr>
            <a:t>بذلك</a:t>
          </a:r>
          <a:endParaRPr lang="ar-SA" sz="3200" b="0" i="0" kern="1200" dirty="0" smtClean="0">
            <a:latin typeface="ae_AlArabiya" pitchFamily="18" charset="-78"/>
            <a:cs typeface="ae_AlArabiya" pitchFamily="18" charset="-78"/>
          </a:endParaRPr>
        </a:p>
        <a:p>
          <a:pPr marL="285750" lvl="1" indent="-285750" algn="ctr" defTabSz="14224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200" b="0" kern="1200" dirty="0" smtClean="0">
              <a:latin typeface="ae_AlArabiya" pitchFamily="18" charset="-78"/>
              <a:cs typeface="ae_AlArabiya" pitchFamily="18" charset="-78"/>
            </a:rPr>
            <a:t>مثال:قوله تعالى في الواهبة :(</a:t>
          </a:r>
          <a:r>
            <a:rPr lang="ar-SA" sz="3200" b="0" kern="1200" dirty="0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و </a:t>
          </a:r>
          <a:r>
            <a:rPr lang="ar-SA" sz="3200" b="0" kern="1200" dirty="0" err="1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امراة</a:t>
          </a:r>
          <a:r>
            <a:rPr lang="ar-SA" sz="3200" b="0" kern="1200" dirty="0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 مؤمنة أن وهبت نفسها للنبي أن </a:t>
          </a:r>
          <a:r>
            <a:rPr lang="ar-SA" sz="3200" b="0" kern="1200" dirty="0" err="1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اراد</a:t>
          </a:r>
          <a:r>
            <a:rPr lang="ar-SA" sz="3200" b="0" kern="1200" dirty="0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 النبي أن يستنكحها خالصة </a:t>
          </a:r>
          <a:r>
            <a:rPr lang="ar-SA" sz="3200" b="0" kern="1200" dirty="0" err="1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لك</a:t>
          </a:r>
          <a:r>
            <a:rPr lang="ar-SA" sz="3200" b="0" kern="1200" dirty="0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 من دون المؤمنين</a:t>
          </a:r>
          <a:r>
            <a:rPr lang="ar-SA" sz="3200" b="0" kern="1200" dirty="0" smtClean="0">
              <a:latin typeface="ae_AlArabiya" pitchFamily="18" charset="-78"/>
              <a:cs typeface="ae_AlArabiya" pitchFamily="18" charset="-78"/>
            </a:rPr>
            <a:t>)</a:t>
          </a:r>
          <a:endParaRPr lang="en-US" sz="3200" b="0" kern="1200" dirty="0">
            <a:latin typeface="ae_AlArabiya" pitchFamily="18" charset="-78"/>
            <a:cs typeface="ae_AlArabiya" pitchFamily="18" charset="-78"/>
          </a:endParaRPr>
        </a:p>
        <a:p>
          <a:pPr marL="285750" lvl="1" indent="-285750" algn="ctr" defTabSz="14224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200" b="0" kern="1200" dirty="0" smtClean="0">
              <a:latin typeface="ae_AlArabiya" pitchFamily="18" charset="-78"/>
              <a:cs typeface="ae_AlArabiya" pitchFamily="18" charset="-78"/>
            </a:rPr>
            <a:t>فلو كان الخطاب الخاص </a:t>
          </a:r>
          <a:r>
            <a:rPr lang="ar-SA" sz="3200" b="0" kern="1200" dirty="0" err="1" smtClean="0">
              <a:latin typeface="ae_AlArabiya" pitchFamily="18" charset="-78"/>
              <a:cs typeface="ae_AlArabiya" pitchFamily="18" charset="-78"/>
            </a:rPr>
            <a:t>به</a:t>
          </a:r>
          <a:r>
            <a:rPr lang="ar-SA" sz="3200" b="0" kern="1200" dirty="0" smtClean="0">
              <a:latin typeface="ae_AlArabiya" pitchFamily="18" charset="-78"/>
              <a:cs typeface="ae_AlArabiya" pitchFamily="18" charset="-78"/>
            </a:rPr>
            <a:t> لا يقتضي العموم ،لم يحتج إلى التخصيص .</a:t>
          </a:r>
          <a:endParaRPr lang="en-US" sz="3200" b="0" kern="1200" dirty="0">
            <a:latin typeface="ae_AlArabiya" pitchFamily="18" charset="-78"/>
            <a:cs typeface="ae_AlArabiya" pitchFamily="18" charset="-78"/>
          </a:endParaRPr>
        </a:p>
      </dsp:txBody>
      <dsp:txXfrm>
        <a:off x="0" y="1629516"/>
        <a:ext cx="8429684" cy="372496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06DCDA-04C5-4700-9B8A-3BFDA4B438EC}">
      <dsp:nvSpPr>
        <dsp:cNvPr id="0" name=""/>
        <dsp:cNvSpPr/>
      </dsp:nvSpPr>
      <dsp:spPr>
        <a:xfrm>
          <a:off x="0" y="0"/>
          <a:ext cx="6286544" cy="3568411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algn="ctr" defTabSz="914400" rtl="1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 dirty="0" smtClean="0">
            <a:solidFill>
              <a:schemeClr val="tx1"/>
            </a:solidFill>
            <a:effectLst/>
            <a:latin typeface="Andalus" pitchFamily="18" charset="-78"/>
            <a:ea typeface="+mn-ea"/>
            <a:cs typeface="Andalus" pitchFamily="18" charset="-78"/>
          </a:endParaRPr>
        </a:p>
        <a:p>
          <a:pPr marL="0" lvl="0" algn="ctr" defTabSz="914400" rtl="1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 smtClean="0">
              <a:solidFill>
                <a:schemeClr val="accent6">
                  <a:lumMod val="75000"/>
                </a:schemeClr>
              </a:solidFill>
              <a:latin typeface="ae_AlArabiya" pitchFamily="18" charset="-78"/>
              <a:ea typeface="+mn-ea"/>
              <a:cs typeface="ae_AlArabiya" pitchFamily="18" charset="-78"/>
            </a:rPr>
            <a:t>7) </a:t>
          </a:r>
          <a:r>
            <a:rPr lang="ar-SA" sz="44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المعرف </a:t>
          </a:r>
          <a:r>
            <a:rPr lang="ar-SA" sz="4400" kern="1200" dirty="0" err="1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بأل</a:t>
          </a:r>
          <a:r>
            <a:rPr lang="ar-SA" sz="44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 </a:t>
          </a:r>
          <a:r>
            <a:rPr lang="ar-SA" sz="4400" kern="1200" dirty="0" err="1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الاستغراقية</a:t>
          </a:r>
          <a:r>
            <a:rPr lang="ar-SA" sz="44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 .</a:t>
          </a:r>
        </a:p>
        <a:p>
          <a:pPr marL="0" lvl="0" algn="ctr" defTabSz="914400" rtl="1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 smtClean="0">
              <a:solidFill>
                <a:schemeClr val="tx1"/>
              </a:solidFill>
              <a:latin typeface="ae_AlArabiya" pitchFamily="18" charset="-78"/>
              <a:ea typeface="+mn-ea"/>
              <a:cs typeface="ae_AlArabiya" pitchFamily="18" charset="-78"/>
            </a:rPr>
            <a:t>[ الاستغراق هو الشمول ] مفردا كان , أو مجموعا , أو مثنى .</a:t>
          </a:r>
        </a:p>
        <a:p>
          <a:pPr marL="0" lvl="0" algn="ctr" defTabSz="914400" rtl="1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solidFill>
                <a:schemeClr val="accent1">
                  <a:lumMod val="75000"/>
                </a:schemeClr>
              </a:solidFill>
              <a:latin typeface="ae_AlArabiya" pitchFamily="18" charset="-78"/>
              <a:ea typeface="+mn-ea"/>
              <a:cs typeface="ae_AlArabiya" pitchFamily="18" charset="-78"/>
            </a:rPr>
            <a:t> </a:t>
          </a:r>
          <a:endParaRPr lang="en-US" sz="3600" kern="1200" dirty="0" smtClean="0">
            <a:solidFill>
              <a:schemeClr val="tx1"/>
            </a:solidFill>
            <a:latin typeface="ae_AlArabiya" pitchFamily="18" charset="-78"/>
            <a:ea typeface="+mn-ea"/>
            <a:cs typeface="ae_AlArabiya" pitchFamily="18" charset="-78"/>
          </a:endParaRPr>
        </a:p>
      </dsp:txBody>
      <dsp:txXfrm>
        <a:off x="0" y="0"/>
        <a:ext cx="6286544" cy="356841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B028C3-0E7D-41BB-A200-8E4E058DE2DF}">
      <dsp:nvSpPr>
        <dsp:cNvPr id="0" name=""/>
        <dsp:cNvSpPr/>
      </dsp:nvSpPr>
      <dsp:spPr>
        <a:xfrm>
          <a:off x="2671938" y="2689"/>
          <a:ext cx="5539698" cy="5495347"/>
        </a:xfrm>
        <a:prstGeom prst="rightArrow">
          <a:avLst>
            <a:gd name="adj1" fmla="val 75000"/>
            <a:gd name="adj2" fmla="val 5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200" kern="1200" dirty="0" smtClean="0">
              <a:solidFill>
                <a:schemeClr val="accent2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اختلف</a:t>
          </a:r>
          <a:r>
            <a:rPr lang="ar-SA" sz="3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rPr>
            <a:t> العلماء رحمهم الله تعالى في أقل الجمع .</a:t>
          </a:r>
          <a:endParaRPr lang="ar-SA" sz="3200" kern="1200" dirty="0">
            <a:solidFill>
              <a:schemeClr val="tx1">
                <a:lumMod val="95000"/>
                <a:lumOff val="5000"/>
              </a:schemeClr>
            </a:solidFill>
            <a:latin typeface="ae_AlArabiya" pitchFamily="18" charset="-78"/>
            <a:cs typeface="ae_AlArabiya" pitchFamily="18" charset="-78"/>
          </a:endParaRPr>
        </a:p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200" kern="1200" dirty="0" smtClean="0">
              <a:solidFill>
                <a:schemeClr val="accent2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والراجح</a:t>
          </a:r>
          <a:r>
            <a:rPr lang="ar-SA" sz="3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rPr>
            <a:t> أن أقل الجمع ثلاثة . إلا في الفروض ؛ للإجماع على أن </a:t>
          </a:r>
          <a:r>
            <a:rPr lang="ar-SA" sz="3200" kern="12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rPr>
            <a:t>الإثنين</a:t>
          </a:r>
          <a:r>
            <a:rPr lang="ar-SA" sz="3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rPr>
            <a:t> من الإخوة يحجبون الأم من الثلث إلى السدس .</a:t>
          </a:r>
          <a:endParaRPr lang="ar-SA" sz="3200" kern="1200" dirty="0">
            <a:solidFill>
              <a:schemeClr val="tx1">
                <a:lumMod val="95000"/>
                <a:lumOff val="5000"/>
              </a:schemeClr>
            </a:solidFill>
            <a:latin typeface="ae_AlArabiya" pitchFamily="18" charset="-78"/>
            <a:cs typeface="ae_AlArabiya" pitchFamily="18" charset="-78"/>
          </a:endParaRPr>
        </a:p>
      </dsp:txBody>
      <dsp:txXfrm>
        <a:off x="2671938" y="2689"/>
        <a:ext cx="5539698" cy="5495347"/>
      </dsp:txXfrm>
    </dsp:sp>
    <dsp:sp modelId="{01646941-31FB-4ABB-BF08-E7C589AAA189}">
      <dsp:nvSpPr>
        <dsp:cNvPr id="0" name=""/>
        <dsp:cNvSpPr/>
      </dsp:nvSpPr>
      <dsp:spPr>
        <a:xfrm>
          <a:off x="3733" y="1209327"/>
          <a:ext cx="2668205" cy="3082071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213360" tIns="106680" rIns="213360" bIns="106680" numCol="1" spcCol="1270" anchor="ctr" anchorCtr="0">
          <a:noAutofit/>
        </a:bodyPr>
        <a:lstStyle/>
        <a:p>
          <a:pPr lvl="0" algn="ctr" defTabSz="2489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6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e_AlArabiya" pitchFamily="18" charset="-78"/>
              <a:cs typeface="ae_AlArabiya" pitchFamily="18" charset="-78"/>
            </a:rPr>
            <a:t>مسألة أقل الجمع :</a:t>
          </a:r>
          <a:endParaRPr lang="ar-SA" sz="56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e_AlArabiya" pitchFamily="18" charset="-78"/>
            <a:cs typeface="ae_AlArabiya" pitchFamily="18" charset="-78"/>
          </a:endParaRPr>
        </a:p>
      </dsp:txBody>
      <dsp:txXfrm>
        <a:off x="3733" y="1209327"/>
        <a:ext cx="2668205" cy="308207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B028C3-0E7D-41BB-A200-8E4E058DE2DF}">
      <dsp:nvSpPr>
        <dsp:cNvPr id="0" name=""/>
        <dsp:cNvSpPr/>
      </dsp:nvSpPr>
      <dsp:spPr>
        <a:xfrm>
          <a:off x="2671938" y="2689"/>
          <a:ext cx="5539698" cy="5495347"/>
        </a:xfrm>
        <a:prstGeom prst="rightArrow">
          <a:avLst>
            <a:gd name="adj1" fmla="val 75000"/>
            <a:gd name="adj2" fmla="val 5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200" kern="1200" dirty="0" smtClean="0">
              <a:solidFill>
                <a:schemeClr val="accent2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وفائدة الخلاف : </a:t>
          </a:r>
          <a:r>
            <a:rPr lang="ar-SA" sz="3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rPr>
            <a:t>تظهر فيما إذا أقر بدراهم , أو دنانير ولم يبين العدد .</a:t>
          </a:r>
        </a:p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200" kern="1200" dirty="0" smtClean="0">
              <a:solidFill>
                <a:schemeClr val="accent2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فعلى القول الراجح </a:t>
          </a:r>
          <a:r>
            <a:rPr lang="ar-SA" sz="3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rPr>
            <a:t>يلزمه ثلاثة , لأنها أقل الجمع . أما على القول الآخر فلا يلزمه إلا اثنين فقط.</a:t>
          </a:r>
          <a:endParaRPr lang="en-US" sz="3200" kern="1200" dirty="0" smtClean="0">
            <a:solidFill>
              <a:schemeClr val="tx1">
                <a:lumMod val="95000"/>
                <a:lumOff val="5000"/>
              </a:schemeClr>
            </a:solidFill>
            <a:latin typeface="ae_AlArabiya" pitchFamily="18" charset="-78"/>
            <a:cs typeface="ae_AlArabiya" pitchFamily="18" charset="-78"/>
          </a:endParaRPr>
        </a:p>
      </dsp:txBody>
      <dsp:txXfrm>
        <a:off x="2671938" y="2689"/>
        <a:ext cx="5539698" cy="5495347"/>
      </dsp:txXfrm>
    </dsp:sp>
    <dsp:sp modelId="{01646941-31FB-4ABB-BF08-E7C589AAA189}">
      <dsp:nvSpPr>
        <dsp:cNvPr id="0" name=""/>
        <dsp:cNvSpPr/>
      </dsp:nvSpPr>
      <dsp:spPr>
        <a:xfrm>
          <a:off x="3733" y="1209327"/>
          <a:ext cx="2668205" cy="3082071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213360" tIns="106680" rIns="213360" bIns="106680" numCol="1" spcCol="1270" anchor="ctr" anchorCtr="0">
          <a:noAutofit/>
        </a:bodyPr>
        <a:lstStyle/>
        <a:p>
          <a:pPr lvl="0" algn="ctr" defTabSz="2489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6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e_AlArabiya" pitchFamily="18" charset="-78"/>
              <a:cs typeface="ae_AlArabiya" pitchFamily="18" charset="-78"/>
            </a:rPr>
            <a:t>مسألة أقل الجمع :</a:t>
          </a:r>
          <a:endParaRPr lang="ar-SA" sz="56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e_AlArabiya" pitchFamily="18" charset="-78"/>
            <a:cs typeface="ae_AlArabiya" pitchFamily="18" charset="-78"/>
          </a:endParaRPr>
        </a:p>
      </dsp:txBody>
      <dsp:txXfrm>
        <a:off x="3733" y="1209327"/>
        <a:ext cx="2668205" cy="308207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B028C3-0E7D-41BB-A200-8E4E058DE2DF}">
      <dsp:nvSpPr>
        <dsp:cNvPr id="0" name=""/>
        <dsp:cNvSpPr/>
      </dsp:nvSpPr>
      <dsp:spPr>
        <a:xfrm>
          <a:off x="2904270" y="2689"/>
          <a:ext cx="6021389" cy="5495347"/>
        </a:xfrm>
        <a:prstGeom prst="rightArrow">
          <a:avLst>
            <a:gd name="adj1" fmla="val 75000"/>
            <a:gd name="adj2" fmla="val 5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285750" lvl="1" indent="-285750" algn="r" defTabSz="1600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600" kern="1200" dirty="0" smtClean="0">
              <a:solidFill>
                <a:schemeClr val="accent2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يجب</a:t>
          </a:r>
          <a:r>
            <a:rPr lang="ar-SA" sz="36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rPr>
            <a:t> العمل بعموم اللفظ العام ؛ حتى يثبت تخصيصه . </a:t>
          </a:r>
          <a:r>
            <a:rPr lang="ar-SA" sz="3600" kern="1200" dirty="0" smtClean="0">
              <a:solidFill>
                <a:schemeClr val="accent2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لأن</a:t>
          </a:r>
          <a:r>
            <a:rPr lang="ar-SA" sz="36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rPr>
            <a:t> العمل بنصوص الكتاب والسنة واجب على ما تقتضيه دلالتها ؛ حتى يقوم دليل على خلاف ذلك .</a:t>
          </a:r>
        </a:p>
      </dsp:txBody>
      <dsp:txXfrm>
        <a:off x="2904270" y="2689"/>
        <a:ext cx="6021389" cy="5495347"/>
      </dsp:txXfrm>
    </dsp:sp>
    <dsp:sp modelId="{01646941-31FB-4ABB-BF08-E7C589AAA189}">
      <dsp:nvSpPr>
        <dsp:cNvPr id="0" name=""/>
        <dsp:cNvSpPr/>
      </dsp:nvSpPr>
      <dsp:spPr>
        <a:xfrm>
          <a:off x="4057" y="928680"/>
          <a:ext cx="2900213" cy="3643365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90500" tIns="95250" rIns="190500" bIns="95250" numCol="1" spcCol="1270" anchor="ctr" anchorCtr="0">
          <a:noAutofit/>
        </a:bodyPr>
        <a:lstStyle/>
        <a:p>
          <a:pPr lvl="0" algn="ctr" defTabSz="2222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0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e_AlArabiya" pitchFamily="18" charset="-78"/>
              <a:cs typeface="ae_AlArabiya" pitchFamily="18" charset="-78"/>
            </a:rPr>
            <a:t>مسألة  حكم العمل باللفظ العام :</a:t>
          </a:r>
        </a:p>
      </dsp:txBody>
      <dsp:txXfrm>
        <a:off x="4057" y="928680"/>
        <a:ext cx="2900213" cy="364336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B028C3-0E7D-41BB-A200-8E4E058DE2DF}">
      <dsp:nvSpPr>
        <dsp:cNvPr id="0" name=""/>
        <dsp:cNvSpPr/>
      </dsp:nvSpPr>
      <dsp:spPr>
        <a:xfrm>
          <a:off x="3459657" y="2898"/>
          <a:ext cx="5466179" cy="5923532"/>
        </a:xfrm>
        <a:prstGeom prst="rightArrow">
          <a:avLst>
            <a:gd name="adj1" fmla="val 75000"/>
            <a:gd name="adj2" fmla="val 5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t" anchorCtr="0">
          <a:noAutofit/>
        </a:bodyPr>
        <a:lstStyle/>
        <a:p>
          <a:pPr marL="285750" lvl="1" indent="-285750" algn="r" defTabSz="1778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4000" kern="1200" dirty="0" smtClean="0">
            <a:solidFill>
              <a:schemeClr val="tx1">
                <a:lumMod val="95000"/>
                <a:lumOff val="5000"/>
              </a:schemeClr>
            </a:solidFill>
            <a:latin typeface="ae_AlArabiya" pitchFamily="18" charset="-78"/>
            <a:cs typeface="ae_AlArabiya" pitchFamily="18" charset="-78"/>
          </a:endParaRPr>
        </a:p>
        <a:p>
          <a:pPr marL="285750" lvl="1" indent="-285750" algn="r" defTabSz="1778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rPr>
            <a:t>إذا ورد لفظ عام على سبب خاص فهل العبرة بعموم اللفظ ؟ أم بخصوص السبب ؟ </a:t>
          </a:r>
        </a:p>
      </dsp:txBody>
      <dsp:txXfrm>
        <a:off x="3459657" y="2898"/>
        <a:ext cx="5466179" cy="5923532"/>
      </dsp:txXfrm>
    </dsp:sp>
    <dsp:sp modelId="{01646941-31FB-4ABB-BF08-E7C589AAA189}">
      <dsp:nvSpPr>
        <dsp:cNvPr id="0" name=""/>
        <dsp:cNvSpPr/>
      </dsp:nvSpPr>
      <dsp:spPr>
        <a:xfrm>
          <a:off x="3881" y="1001041"/>
          <a:ext cx="3455776" cy="3927247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98120" tIns="99060" rIns="198120" bIns="99060" numCol="1" spcCol="1270" anchor="ctr" anchorCtr="0">
          <a:noAutofit/>
        </a:bodyPr>
        <a:lstStyle/>
        <a:p>
          <a:pPr lvl="0" algn="ctr" defTabSz="2311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e_AlArabiya" pitchFamily="18" charset="-78"/>
              <a:cs typeface="ae_AlArabiya" pitchFamily="18" charset="-78"/>
            </a:rPr>
            <a:t>مسألة العبرة بعموم اللفظ أم بخصوص السبب :</a:t>
          </a:r>
        </a:p>
      </dsp:txBody>
      <dsp:txXfrm>
        <a:off x="3881" y="1001041"/>
        <a:ext cx="3455776" cy="3927247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B028C3-0E7D-41BB-A200-8E4E058DE2DF}">
      <dsp:nvSpPr>
        <dsp:cNvPr id="0" name=""/>
        <dsp:cNvSpPr/>
      </dsp:nvSpPr>
      <dsp:spPr>
        <a:xfrm>
          <a:off x="3459657" y="2898"/>
          <a:ext cx="5466179" cy="5923532"/>
        </a:xfrm>
        <a:prstGeom prst="rightArrow">
          <a:avLst>
            <a:gd name="adj1" fmla="val 75000"/>
            <a:gd name="adj2" fmla="val 5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t" anchorCtr="0">
          <a:noAutofit/>
        </a:bodyPr>
        <a:lstStyle/>
        <a:p>
          <a:pPr marL="285750" lvl="1" indent="-285750" algn="r" defTabSz="1778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000" kern="1200" dirty="0" smtClean="0">
              <a:solidFill>
                <a:schemeClr val="accent2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الصحيح </a:t>
          </a:r>
          <a:r>
            <a:rPr lang="ar-SA" sz="4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rPr>
            <a:t>, والذي عليه </a:t>
          </a:r>
          <a:r>
            <a:rPr lang="ar-SA" sz="4000" kern="1200" dirty="0" smtClean="0">
              <a:solidFill>
                <a:schemeClr val="accent2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الجمهور</a:t>
          </a:r>
          <a:r>
            <a:rPr lang="ar-SA" sz="4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rPr>
            <a:t> : أن العبرة بعموم اللفظ ؛ لا بخصوص السبب .</a:t>
          </a:r>
        </a:p>
        <a:p>
          <a:pPr marL="285750" lvl="1" indent="-285750" algn="r" defTabSz="1778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0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rPr>
            <a:t> ما لم يقم دليل على التخصيص .</a:t>
          </a:r>
        </a:p>
      </dsp:txBody>
      <dsp:txXfrm>
        <a:off x="3459657" y="2898"/>
        <a:ext cx="5466179" cy="5923532"/>
      </dsp:txXfrm>
    </dsp:sp>
    <dsp:sp modelId="{01646941-31FB-4ABB-BF08-E7C589AAA189}">
      <dsp:nvSpPr>
        <dsp:cNvPr id="0" name=""/>
        <dsp:cNvSpPr/>
      </dsp:nvSpPr>
      <dsp:spPr>
        <a:xfrm>
          <a:off x="3881" y="1001041"/>
          <a:ext cx="3455776" cy="3927247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98120" tIns="99060" rIns="198120" bIns="99060" numCol="1" spcCol="1270" anchor="ctr" anchorCtr="0">
          <a:noAutofit/>
        </a:bodyPr>
        <a:lstStyle/>
        <a:p>
          <a:pPr lvl="0" algn="ctr" defTabSz="2311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e_AlArabiya" pitchFamily="18" charset="-78"/>
              <a:cs typeface="ae_AlArabiya" pitchFamily="18" charset="-78"/>
            </a:rPr>
            <a:t>مسألة العبرة بعموم اللفظ أم بخصوص السبب :</a:t>
          </a:r>
        </a:p>
      </dsp:txBody>
      <dsp:txXfrm>
        <a:off x="3881" y="1001041"/>
        <a:ext cx="3455776" cy="3927247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DD33D4-42D0-4884-A21B-51C2B4458768}">
      <dsp:nvSpPr>
        <dsp:cNvPr id="0" name=""/>
        <dsp:cNvSpPr/>
      </dsp:nvSpPr>
      <dsp:spPr>
        <a:xfrm>
          <a:off x="0" y="0"/>
          <a:ext cx="8001056" cy="1814902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200" b="0" kern="1200" dirty="0" smtClean="0">
              <a:latin typeface="ae_AlArabiya" pitchFamily="18" charset="-78"/>
              <a:cs typeface="ae_AlArabiya" pitchFamily="18" charset="-78"/>
            </a:rPr>
            <a:t>مسألة دخول النساء والعبيد في الخطابات العامة :</a:t>
          </a:r>
          <a:endParaRPr lang="ar-SA" sz="4200" b="0" kern="1200" dirty="0">
            <a:latin typeface="ae_AlArabiya" pitchFamily="18" charset="-78"/>
            <a:cs typeface="ae_AlArabiya" pitchFamily="18" charset="-78"/>
          </a:endParaRPr>
        </a:p>
      </dsp:txBody>
      <dsp:txXfrm>
        <a:off x="0" y="0"/>
        <a:ext cx="8001056" cy="1814902"/>
      </dsp:txXfrm>
    </dsp:sp>
    <dsp:sp modelId="{A5CD883C-0034-4E68-AE27-D85EEF674261}">
      <dsp:nvSpPr>
        <dsp:cNvPr id="0" name=""/>
        <dsp:cNvSpPr/>
      </dsp:nvSpPr>
      <dsp:spPr>
        <a:xfrm>
          <a:off x="0" y="2133167"/>
          <a:ext cx="8001056" cy="24777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34" tIns="45720" rIns="256032" bIns="45720" numCol="1" spcCol="1270" anchor="t" anchorCtr="0">
          <a:noAutofit/>
        </a:bodyPr>
        <a:lstStyle/>
        <a:p>
          <a:pPr marL="285750" lvl="1" indent="-285750" algn="ctr" defTabSz="16002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600" b="0" kern="1200" dirty="0" smtClean="0">
              <a:solidFill>
                <a:schemeClr val="accent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لا </a:t>
          </a:r>
          <a:r>
            <a:rPr lang="ar-SA" sz="4000" b="0" kern="1200" dirty="0" smtClean="0">
              <a:solidFill>
                <a:schemeClr val="accent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خلاف </a:t>
          </a:r>
          <a:r>
            <a:rPr lang="ar-SA" sz="4000" b="0" kern="1200" dirty="0" smtClean="0">
              <a:latin typeface="ae_AlArabiya" pitchFamily="18" charset="-78"/>
              <a:cs typeface="ae_AlArabiya" pitchFamily="18" charset="-78"/>
            </a:rPr>
            <a:t>بين </a:t>
          </a:r>
          <a:r>
            <a:rPr lang="ar-SA" sz="3600" b="0" kern="1200" dirty="0" smtClean="0">
              <a:latin typeface="ae_AlArabiya" pitchFamily="18" charset="-78"/>
              <a:cs typeface="ae_AlArabiya" pitchFamily="18" charset="-78"/>
            </a:rPr>
            <a:t>أهل العلم في أن النساء يدخلن في الجمع المضاف إلى الناس ،والبشر ،</a:t>
          </a:r>
          <a:r>
            <a:rPr lang="ar-SA" sz="3600" b="0" kern="1200" dirty="0" err="1" smtClean="0">
              <a:latin typeface="ae_AlArabiya" pitchFamily="18" charset="-78"/>
              <a:cs typeface="ae_AlArabiya" pitchFamily="18" charset="-78"/>
            </a:rPr>
            <a:t>والأنسان</a:t>
          </a:r>
          <a:r>
            <a:rPr lang="ar-SA" sz="3600" b="0" kern="1200" dirty="0" smtClean="0">
              <a:latin typeface="ae_AlArabiya" pitchFamily="18" charset="-78"/>
              <a:cs typeface="ae_AlArabiya" pitchFamily="18" charset="-78"/>
            </a:rPr>
            <a:t>.</a:t>
          </a:r>
        </a:p>
        <a:p>
          <a:pPr marL="285750" lvl="1" indent="-285750" algn="ctr" defTabSz="16002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600" b="0" kern="1200" dirty="0" smtClean="0">
              <a:latin typeface="ae_AlArabiya" pitchFamily="18" charset="-78"/>
              <a:cs typeface="ae_AlArabiya" pitchFamily="18" charset="-78"/>
            </a:rPr>
            <a:t>كما أنه لا خلاف  بينهم في أن النساء </a:t>
          </a:r>
          <a:r>
            <a:rPr lang="ar-SA" sz="3600" b="0" kern="1200" dirty="0" err="1" smtClean="0">
              <a:latin typeface="ae_AlArabiya" pitchFamily="18" charset="-78"/>
              <a:cs typeface="ae_AlArabiya" pitchFamily="18" charset="-78"/>
            </a:rPr>
            <a:t>لايدخلن</a:t>
          </a:r>
          <a:r>
            <a:rPr lang="ar-SA" sz="3600" b="0" kern="1200" dirty="0" smtClean="0">
              <a:latin typeface="ae_AlArabiya" pitchFamily="18" charset="-78"/>
              <a:cs typeface="ae_AlArabiya" pitchFamily="18" charset="-78"/>
            </a:rPr>
            <a:t> في الخطاب الوارد بلفظ الذكور ،أو الرجال.</a:t>
          </a:r>
        </a:p>
      </dsp:txBody>
      <dsp:txXfrm>
        <a:off x="0" y="2133167"/>
        <a:ext cx="8001056" cy="247779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DD33D4-42D0-4884-A21B-51C2B4458768}">
      <dsp:nvSpPr>
        <dsp:cNvPr id="0" name=""/>
        <dsp:cNvSpPr/>
      </dsp:nvSpPr>
      <dsp:spPr>
        <a:xfrm>
          <a:off x="0" y="0"/>
          <a:ext cx="8001056" cy="1185504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b="0" kern="1200" dirty="0" smtClean="0">
              <a:latin typeface="ae_AlArabiya" pitchFamily="18" charset="-78"/>
              <a:cs typeface="ae_AlArabiya" pitchFamily="18" charset="-78"/>
            </a:rPr>
            <a:t>مسألة دخول النساء والعبيد في الخطابات العامة :</a:t>
          </a:r>
          <a:endParaRPr lang="ar-SA" sz="3700" b="0" kern="1200" dirty="0">
            <a:latin typeface="ae_AlArabiya" pitchFamily="18" charset="-78"/>
            <a:cs typeface="ae_AlArabiya" pitchFamily="18" charset="-78"/>
          </a:endParaRPr>
        </a:p>
      </dsp:txBody>
      <dsp:txXfrm>
        <a:off x="0" y="0"/>
        <a:ext cx="8001056" cy="1185504"/>
      </dsp:txXfrm>
    </dsp:sp>
    <dsp:sp modelId="{A5CD883C-0034-4E68-AE27-D85EEF674261}">
      <dsp:nvSpPr>
        <dsp:cNvPr id="0" name=""/>
        <dsp:cNvSpPr/>
      </dsp:nvSpPr>
      <dsp:spPr>
        <a:xfrm>
          <a:off x="0" y="1292274"/>
          <a:ext cx="8001056" cy="4173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34" tIns="40640" rIns="227584" bIns="40640" numCol="1" spcCol="1270" anchor="t" anchorCtr="0">
          <a:noAutofit/>
        </a:bodyPr>
        <a:lstStyle/>
        <a:p>
          <a:pPr marL="285750" lvl="1" indent="-285750" algn="ctr" defTabSz="14224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200" b="0" kern="1200" dirty="0" smtClean="0">
              <a:solidFill>
                <a:schemeClr val="accent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واختلف</a:t>
          </a:r>
          <a:r>
            <a:rPr lang="ar-SA" sz="3200" b="0" kern="1200" dirty="0" smtClean="0">
              <a:latin typeface="ae_AlArabiya" pitchFamily="18" charset="-78"/>
              <a:cs typeface="ae_AlArabiya" pitchFamily="18" charset="-78"/>
            </a:rPr>
            <a:t> في الخطابات الواردة بالصيغ المبهمة ،التي </a:t>
          </a:r>
          <a:r>
            <a:rPr lang="ar-SA" sz="3200" b="0" kern="1200" dirty="0" err="1" smtClean="0">
              <a:latin typeface="ae_AlArabiya" pitchFamily="18" charset="-78"/>
              <a:cs typeface="ae_AlArabiya" pitchFamily="18" charset="-78"/>
            </a:rPr>
            <a:t>لايتبين</a:t>
          </a:r>
          <a:r>
            <a:rPr lang="ar-SA" sz="3200" b="0" kern="1200" dirty="0" smtClean="0">
              <a:latin typeface="ae_AlArabiya" pitchFamily="18" charset="-78"/>
              <a:cs typeface="ae_AlArabiya" pitchFamily="18" charset="-78"/>
            </a:rPr>
            <a:t> فيها لفظ التذكير ،</a:t>
          </a:r>
          <a:r>
            <a:rPr lang="ar-SA" sz="3200" b="0" kern="1200" dirty="0" err="1" smtClean="0">
              <a:latin typeface="ae_AlArabiya" pitchFamily="18" charset="-78"/>
              <a:cs typeface="ae_AlArabiya" pitchFamily="18" charset="-78"/>
            </a:rPr>
            <a:t>كـ</a:t>
          </a:r>
          <a:r>
            <a:rPr lang="en-US" sz="3200" b="0" kern="1200" dirty="0" smtClean="0">
              <a:latin typeface="ae_AlArabiya" pitchFamily="18" charset="-78"/>
              <a:cs typeface="ae_AlArabiya" pitchFamily="18" charset="-78"/>
            </a:rPr>
            <a:t>}</a:t>
          </a:r>
          <a:r>
            <a:rPr lang="ar-SA" sz="3200" b="0" kern="1200" dirty="0" smtClean="0">
              <a:latin typeface="ae_AlArabiya" pitchFamily="18" charset="-78"/>
              <a:cs typeface="ae_AlArabiya" pitchFamily="18" charset="-78"/>
            </a:rPr>
            <a:t>من</a:t>
          </a:r>
          <a:r>
            <a:rPr lang="en-US" sz="3200" b="0" kern="1200" dirty="0" smtClean="0">
              <a:latin typeface="ae_AlArabiya" pitchFamily="18" charset="-78"/>
              <a:cs typeface="ae_AlArabiya" pitchFamily="18" charset="-78"/>
            </a:rPr>
            <a:t>{</a:t>
          </a:r>
          <a:endParaRPr lang="ar-SA" sz="3200" b="0" kern="1200" dirty="0" smtClean="0">
            <a:latin typeface="ae_AlArabiya" pitchFamily="18" charset="-78"/>
            <a:cs typeface="ae_AlArabiya" pitchFamily="18" charset="-78"/>
          </a:endParaRPr>
        </a:p>
        <a:p>
          <a:pPr marL="285750" lvl="1" indent="-285750" algn="ctr" defTabSz="14224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200" b="0" kern="1200" dirty="0" smtClean="0">
              <a:latin typeface="ae_AlArabiya" pitchFamily="18" charset="-78"/>
              <a:cs typeface="ae_AlArabiya" pitchFamily="18" charset="-78"/>
            </a:rPr>
            <a:t>في نحو قوله تعالى :( </a:t>
          </a:r>
          <a:r>
            <a:rPr lang="ar-SA" sz="3200" b="0" kern="1200" dirty="0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فَمَنْ يَعْمَلْ مِثْقَالَ ذَرَّةٍ خَيْرًا يَرَهُ </a:t>
          </a:r>
          <a:r>
            <a:rPr lang="ar-SA" sz="3200" b="0" kern="1200" dirty="0" smtClean="0">
              <a:latin typeface="ae_AlArabiya" pitchFamily="18" charset="-78"/>
              <a:cs typeface="ae_AlArabiya" pitchFamily="18" charset="-78"/>
            </a:rPr>
            <a:t>(7)) [الزلزلة: 7]ونحو قوله</a:t>
          </a:r>
          <a:r>
            <a:rPr lang="en-US" sz="3200" b="0" kern="1200" dirty="0" smtClean="0">
              <a:latin typeface="ae_AlArabiya" pitchFamily="18" charset="-78"/>
              <a:cs typeface="ae_AlArabiya" pitchFamily="18" charset="-78"/>
              <a:sym typeface="AGA Arabesque"/>
            </a:rPr>
            <a:t></a:t>
          </a:r>
          <a:r>
            <a:rPr lang="ar-SA" sz="3200" b="0" kern="1200" dirty="0" smtClean="0">
              <a:latin typeface="ae_AlArabiya" pitchFamily="18" charset="-78"/>
              <a:cs typeface="ae_AlArabiya" pitchFamily="18" charset="-78"/>
            </a:rPr>
            <a:t>:(</a:t>
          </a:r>
          <a:r>
            <a:rPr lang="ar-SA" sz="3200" b="0" kern="1200" dirty="0" smtClean="0">
              <a:solidFill>
                <a:schemeClr val="tx2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من بدل دينه فاقتلوه</a:t>
          </a:r>
          <a:r>
            <a:rPr lang="ar-SA" sz="3200" b="0" kern="1200" dirty="0" smtClean="0">
              <a:latin typeface="ae_AlArabiya" pitchFamily="18" charset="-78"/>
              <a:cs typeface="ae_AlArabiya" pitchFamily="18" charset="-78"/>
            </a:rPr>
            <a:t>)</a:t>
          </a:r>
          <a:endParaRPr lang="en-US" sz="3200" b="0" kern="1200" dirty="0" smtClean="0">
            <a:latin typeface="ae_AlArabiya" pitchFamily="18" charset="-78"/>
            <a:cs typeface="ae_AlArabiya" pitchFamily="18" charset="-78"/>
          </a:endParaRPr>
        </a:p>
        <a:p>
          <a:pPr marL="285750" lvl="1" indent="-285750" algn="ctr" defTabSz="14224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3200" b="0" kern="1200" dirty="0" smtClean="0">
              <a:latin typeface="ae_AlArabiya" pitchFamily="18" charset="-78"/>
              <a:cs typeface="ae_AlArabiya" pitchFamily="18" charset="-78"/>
            </a:rPr>
            <a:t>كما </a:t>
          </a:r>
          <a:r>
            <a:rPr lang="ar-SA" sz="3200" b="0" kern="1200" dirty="0" smtClean="0">
              <a:solidFill>
                <a:schemeClr val="accent2">
                  <a:lumMod val="75000"/>
                </a:schemeClr>
              </a:solidFill>
              <a:latin typeface="ae_AlArabiya" pitchFamily="18" charset="-78"/>
              <a:cs typeface="ae_AlArabiya" pitchFamily="18" charset="-78"/>
            </a:rPr>
            <a:t>اختلف</a:t>
          </a:r>
          <a:r>
            <a:rPr lang="ar-SA" sz="3200" b="0" kern="1200" dirty="0" smtClean="0">
              <a:latin typeface="ae_AlArabiya" pitchFamily="18" charset="-78"/>
              <a:cs typeface="ae_AlArabiya" pitchFamily="18" charset="-78"/>
            </a:rPr>
            <a:t> في الجمع بالواو والنون </a:t>
          </a:r>
          <a:r>
            <a:rPr lang="en-US" sz="3200" b="0" kern="1200" dirty="0" smtClean="0">
              <a:latin typeface="ae_AlArabiya" pitchFamily="18" charset="-78"/>
              <a:cs typeface="ae_AlArabiya" pitchFamily="18" charset="-78"/>
            </a:rPr>
            <a:t>}</a:t>
          </a:r>
          <a:r>
            <a:rPr lang="ar-SA" sz="3200" b="0" kern="1200" dirty="0" smtClean="0">
              <a:latin typeface="ae_AlArabiya" pitchFamily="18" charset="-78"/>
              <a:cs typeface="ae_AlArabiya" pitchFamily="18" charset="-78"/>
            </a:rPr>
            <a:t>أي الجمع المذكر السالم كالمسلمين ،الصادقين ونحوها</a:t>
          </a:r>
          <a:r>
            <a:rPr lang="en-US" sz="3200" b="0" kern="1200" dirty="0" smtClean="0">
              <a:latin typeface="ae_AlArabiya" pitchFamily="18" charset="-78"/>
              <a:cs typeface="ae_AlArabiya" pitchFamily="18" charset="-78"/>
            </a:rPr>
            <a:t>{</a:t>
          </a:r>
          <a:r>
            <a:rPr lang="ar-SA" sz="3200" b="0" kern="1200" dirty="0" smtClean="0">
              <a:latin typeface="ae_AlArabiya" pitchFamily="18" charset="-78"/>
              <a:cs typeface="ae_AlArabiya" pitchFamily="18" charset="-78"/>
            </a:rPr>
            <a:t>وضمير المذكرين ،كقوله:(</a:t>
          </a:r>
          <a:r>
            <a:rPr lang="ar-SA" sz="3200" b="0" kern="1200" dirty="0" smtClean="0">
              <a:solidFill>
                <a:schemeClr val="accent3">
                  <a:lumMod val="50000"/>
                </a:schemeClr>
              </a:solidFill>
              <a:latin typeface="ae_AlArabiya" pitchFamily="18" charset="-78"/>
              <a:cs typeface="ae_AlArabiya" pitchFamily="18" charset="-78"/>
            </a:rPr>
            <a:t>وكُلُواْ وَاشْرَبُواْ وَلاَ تُسْرِفُواْ إِنَّهُ لاَ يُحِبُّ الْمُسْرِفِينَ</a:t>
          </a:r>
          <a:r>
            <a:rPr lang="ar-SA" sz="3200" b="0" kern="1200" dirty="0" smtClean="0">
              <a:latin typeface="ae_AlArabiya" pitchFamily="18" charset="-78"/>
              <a:cs typeface="ae_AlArabiya" pitchFamily="18" charset="-78"/>
            </a:rPr>
            <a:t>) (31) سورة الأعراف.</a:t>
          </a:r>
          <a:endParaRPr lang="en-US" sz="3200" b="0" kern="1200" dirty="0" smtClean="0">
            <a:latin typeface="ae_AlArabiya" pitchFamily="18" charset="-78"/>
            <a:cs typeface="ae_AlArabiya" pitchFamily="18" charset="-78"/>
          </a:endParaRPr>
        </a:p>
      </dsp:txBody>
      <dsp:txXfrm>
        <a:off x="0" y="1292274"/>
        <a:ext cx="8001056" cy="4173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49CCE-7652-4927-9C5F-0B40A2B3EA4C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0FC25-837C-4A50-8971-69E588AD23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49CCE-7652-4927-9C5F-0B40A2B3EA4C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0FC25-837C-4A50-8971-69E588AD23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49CCE-7652-4927-9C5F-0B40A2B3EA4C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0FC25-837C-4A50-8971-69E588AD23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49CCE-7652-4927-9C5F-0B40A2B3EA4C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0FC25-837C-4A50-8971-69E588AD23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49CCE-7652-4927-9C5F-0B40A2B3EA4C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0FC25-837C-4A50-8971-69E588AD23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49CCE-7652-4927-9C5F-0B40A2B3EA4C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0FC25-837C-4A50-8971-69E588AD23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49CCE-7652-4927-9C5F-0B40A2B3EA4C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0FC25-837C-4A50-8971-69E588AD23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49CCE-7652-4927-9C5F-0B40A2B3EA4C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0FC25-837C-4A50-8971-69E588AD23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49CCE-7652-4927-9C5F-0B40A2B3EA4C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0FC25-837C-4A50-8971-69E588AD23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49CCE-7652-4927-9C5F-0B40A2B3EA4C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0FC25-837C-4A50-8971-69E588AD23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49CCE-7652-4927-9C5F-0B40A2B3EA4C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0FC25-837C-4A50-8971-69E588AD23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49CCE-7652-4927-9C5F-0B40A2B3EA4C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0FC25-837C-4A50-8971-69E588AD23D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539552" y="404664"/>
            <a:ext cx="8208912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3200" dirty="0" smtClean="0">
              <a:solidFill>
                <a:schemeClr val="accent1">
                  <a:lumMod val="75000"/>
                </a:schemeClr>
              </a:solidFill>
              <a:latin typeface="ae_AlArabiya" pitchFamily="18" charset="-78"/>
              <a:cs typeface="ae_AlArabiya" pitchFamily="18" charset="-78"/>
            </a:endParaRPr>
          </a:p>
          <a:p>
            <a:pPr algn="ctr"/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مثالها في سياق النفي : </a:t>
            </a:r>
          </a:p>
          <a:p>
            <a:pPr algn="ctr"/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قوله تعالى : (</a:t>
            </a:r>
            <a:r>
              <a:rPr lang="ar-SA" sz="3200" dirty="0" err="1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وَمَامِنْ</a:t>
            </a:r>
            <a:r>
              <a:rPr lang="ar-SA" sz="32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 إِلَـهٍ إِلَّا اللَّـهُ</a:t>
            </a:r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)(آل عمران: 62). وحديث :" </a:t>
            </a:r>
            <a:r>
              <a:rPr lang="ar-SA" sz="3200" dirty="0" err="1" smtClean="0">
                <a:solidFill>
                  <a:schemeClr val="tx2"/>
                </a:solidFill>
                <a:latin typeface="ae_AlArabiya" pitchFamily="18" charset="-78"/>
                <a:cs typeface="ae_AlArabiya" pitchFamily="18" charset="-78"/>
              </a:rPr>
              <a:t>لاضرر</a:t>
            </a:r>
            <a:r>
              <a:rPr lang="ar-SA" sz="3200" dirty="0" smtClean="0">
                <a:solidFill>
                  <a:schemeClr val="tx2"/>
                </a:solidFill>
                <a:latin typeface="ae_AlArabiya" pitchFamily="18" charset="-78"/>
                <a:cs typeface="ae_AlArabiya" pitchFamily="18" charset="-78"/>
              </a:rPr>
              <a:t> ولا ضرار </a:t>
            </a:r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" .</a:t>
            </a:r>
            <a:endParaRPr lang="en-US" sz="3200" dirty="0" smtClean="0">
              <a:solidFill>
                <a:schemeClr val="tx1"/>
              </a:solidFill>
              <a:latin typeface="ae_AlArabiya" pitchFamily="18" charset="-78"/>
              <a:cs typeface="ae_AlArabiya" pitchFamily="18" charset="-78"/>
            </a:endParaRPr>
          </a:p>
          <a:p>
            <a:pPr algn="ctr"/>
            <a:r>
              <a:rPr lang="ar-SA" sz="3200" dirty="0" smtClean="0">
                <a:solidFill>
                  <a:schemeClr val="tx2"/>
                </a:solidFill>
                <a:latin typeface="ae_AlArabiya" pitchFamily="18" charset="-78"/>
                <a:cs typeface="ae_AlArabiya" pitchFamily="18" charset="-78"/>
              </a:rPr>
              <a:t>مثالها في سياق النهي :</a:t>
            </a:r>
          </a:p>
          <a:p>
            <a:pPr algn="ctr"/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 قوله تعالى : </a:t>
            </a:r>
            <a:r>
              <a:rPr lang="en-US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)</a:t>
            </a:r>
            <a:r>
              <a:rPr lang="ar-SA" sz="32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وَاعْبُدُوا اللَّهَ وَلا تُشْرِكُوا </a:t>
            </a:r>
            <a:r>
              <a:rPr lang="ar-SA" sz="3200" dirty="0" err="1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بِهِ</a:t>
            </a:r>
            <a:r>
              <a:rPr lang="ar-SA" sz="32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 شَيْئاً</a:t>
            </a:r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)(النساء: الآية36) , (</a:t>
            </a:r>
            <a:r>
              <a:rPr lang="ar-SA" sz="32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وَلا تُطِعْ مِنْهُمْ </a:t>
            </a:r>
            <a:r>
              <a:rPr lang="ar-SA" sz="3200" dirty="0" err="1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ءَاثِمًا</a:t>
            </a:r>
            <a:r>
              <a:rPr lang="ar-SA" sz="32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 </a:t>
            </a:r>
            <a:r>
              <a:rPr lang="ar-SA" sz="3200" dirty="0" err="1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أَوكَفُورًا</a:t>
            </a:r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) (الإنسان:24).</a:t>
            </a:r>
            <a:endParaRPr lang="en-US" sz="3200" dirty="0" smtClean="0">
              <a:solidFill>
                <a:schemeClr val="tx1"/>
              </a:solidFill>
              <a:latin typeface="ae_AlArabiya" pitchFamily="18" charset="-78"/>
              <a:cs typeface="ae_AlArabiya" pitchFamily="18" charset="-78"/>
            </a:endParaRPr>
          </a:p>
          <a:p>
            <a:pPr algn="ctr"/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ومثالها في سياق الاستفهام </a:t>
            </a:r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: قوله تعالى : 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) </a:t>
            </a:r>
            <a:r>
              <a:rPr lang="ar-SA" sz="32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مَنْ إِلَهٌ غَيْرُ اللَّهِ يَأْتِيكُمْ بِضِيَاءٍ أَفَلا تَسْمَعُونَ</a:t>
            </a:r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)(القصص: الآية71).</a:t>
            </a:r>
            <a:endParaRPr lang="en-US" sz="3200" dirty="0" smtClean="0">
              <a:solidFill>
                <a:schemeClr val="tx1"/>
              </a:solidFill>
              <a:latin typeface="ae_AlArabiya" pitchFamily="18" charset="-78"/>
              <a:cs typeface="ae_AlArabiya" pitchFamily="18" charset="-78"/>
            </a:endParaRPr>
          </a:p>
          <a:p>
            <a:pPr algn="ctr"/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ومثالها في سياق الشرط </a:t>
            </a:r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: قوله تعالى : </a:t>
            </a:r>
            <a:r>
              <a:rPr lang="en-US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)</a:t>
            </a:r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 </a:t>
            </a:r>
            <a:r>
              <a:rPr lang="ar-SA" sz="32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إِنْ تُبْدُوا شَيْئاً أَوْ تُخْفُوهُ فَإِنَّ اللَّهَ كَانَ بِكُلِّ شَيْءٍ عَلِيماً</a:t>
            </a:r>
            <a:r>
              <a:rPr lang="ar-SA" sz="32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) (الأحزاب:54) .</a:t>
            </a:r>
            <a:endParaRPr lang="en-US" sz="3200" dirty="0" smtClean="0">
              <a:solidFill>
                <a:schemeClr val="tx1"/>
              </a:solidFill>
              <a:latin typeface="ae_AlArabiya" pitchFamily="18" charset="-78"/>
              <a:cs typeface="ae_AlArabiya" pitchFamily="18" charset="-78"/>
            </a:endParaRPr>
          </a:p>
        </p:txBody>
      </p:sp>
      <p:sp>
        <p:nvSpPr>
          <p:cNvPr id="5" name="نصف إطار 4"/>
          <p:cNvSpPr/>
          <p:nvPr/>
        </p:nvSpPr>
        <p:spPr>
          <a:xfrm>
            <a:off x="1000100" y="571480"/>
            <a:ext cx="928694" cy="1214446"/>
          </a:xfrm>
          <a:prstGeom prst="halfFra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285720" y="404664"/>
            <a:ext cx="8643998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285752" y="357190"/>
          <a:ext cx="8929718" cy="5929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539552" y="404664"/>
            <a:ext cx="8208912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 smtClean="0">
              <a:solidFill>
                <a:schemeClr val="tx1"/>
              </a:solidFill>
              <a:latin typeface="ae_AlArabiya" pitchFamily="18" charset="-78"/>
              <a:cs typeface="ae_AlArabiya" pitchFamily="18" charset="-78"/>
            </a:endParaRPr>
          </a:p>
          <a:p>
            <a:pPr algn="ctr"/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مثال مالا دليل على تخصيصه :</a:t>
            </a:r>
          </a:p>
          <a:p>
            <a:pPr algn="ctr"/>
            <a:endParaRPr lang="en-US" sz="3600" dirty="0" smtClean="0">
              <a:solidFill>
                <a:schemeClr val="accent1">
                  <a:lumMod val="75000"/>
                </a:schemeClr>
              </a:solidFill>
              <a:latin typeface="ae_AlArabiya" pitchFamily="18" charset="-78"/>
              <a:cs typeface="ae_AlArabiya" pitchFamily="18" charset="-78"/>
            </a:endParaRPr>
          </a:p>
          <a:p>
            <a:pPr lvl="0" algn="ctr"/>
            <a:r>
              <a:rPr lang="ar-SA" sz="36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قوله تعالى : (</a:t>
            </a:r>
            <a:r>
              <a:rPr lang="ar-SA" sz="36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فَمَن كَانَ مِنكُم مّرِيضاً أَوْ </a:t>
            </a:r>
            <a:r>
              <a:rPr lang="ar-SA" sz="3600" dirty="0" err="1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بِهِ</a:t>
            </a:r>
            <a:r>
              <a:rPr lang="ar-SA" sz="36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 أَذًى مّن رّأْسِهِ فَفِدْيَةٌ مّن صِيَامٍ أَوْ صَدَقَةٍ أَوْ نُسُكٍ</a:t>
            </a:r>
            <a:r>
              <a:rPr lang="ar-SA" sz="36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) (البقرة:196)</a:t>
            </a:r>
          </a:p>
          <a:p>
            <a:pPr lvl="0" algn="ctr"/>
            <a:r>
              <a:rPr lang="ar-SA" sz="36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 فاللفظ عام , وسبب وروده خصوص سؤال كعب بن </a:t>
            </a:r>
            <a:r>
              <a:rPr lang="ar-SA" sz="3600" dirty="0" err="1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عجرة</a:t>
            </a:r>
            <a:r>
              <a:rPr lang="ar-SA" sz="36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 –رضي الله عنه- عن هوام رأسه التي تؤذيه وهو محرم .</a:t>
            </a:r>
            <a:endParaRPr lang="en-US" sz="3600" dirty="0" smtClean="0">
              <a:solidFill>
                <a:schemeClr val="tx1"/>
              </a:solidFill>
              <a:latin typeface="ae_AlArabiya" pitchFamily="18" charset="-78"/>
              <a:cs typeface="ae_AlArabiya" pitchFamily="18" charset="-78"/>
            </a:endParaRPr>
          </a:p>
          <a:p>
            <a:pPr lvl="0" algn="ctr"/>
            <a:r>
              <a:rPr lang="ar-SA" sz="36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آيات الظهار . فإنها عامة , وسبب نزولها ظهار </a:t>
            </a:r>
            <a:r>
              <a:rPr lang="ar-SA" sz="3600" dirty="0" err="1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أوس</a:t>
            </a:r>
            <a:r>
              <a:rPr lang="ar-SA" sz="36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 بن الصامت –رضي الله عنه- .</a:t>
            </a:r>
            <a:endParaRPr lang="en-US" sz="3600" dirty="0" smtClean="0">
              <a:solidFill>
                <a:schemeClr val="tx1"/>
              </a:solidFill>
              <a:latin typeface="ae_AlArabiya" pitchFamily="18" charset="-78"/>
              <a:cs typeface="ae_AlArabiya" pitchFamily="18" charset="-78"/>
            </a:endParaRPr>
          </a:p>
        </p:txBody>
      </p:sp>
      <p:sp>
        <p:nvSpPr>
          <p:cNvPr id="5" name="نصف إطار 4"/>
          <p:cNvSpPr/>
          <p:nvPr/>
        </p:nvSpPr>
        <p:spPr>
          <a:xfrm>
            <a:off x="1000100" y="571480"/>
            <a:ext cx="928694" cy="1214446"/>
          </a:xfrm>
          <a:prstGeom prst="halfFra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357158" y="404664"/>
            <a:ext cx="8501122" cy="6167608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 smtClean="0">
              <a:solidFill>
                <a:schemeClr val="tx1"/>
              </a:solidFill>
              <a:latin typeface="ae_AlArabiya" pitchFamily="18" charset="-78"/>
              <a:cs typeface="ae_AlArabiya" pitchFamily="18" charset="-78"/>
            </a:endParaRPr>
          </a:p>
          <a:p>
            <a:pPr algn="ctr"/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مثال ما دل الدليل على تخصيصه 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AlArabiya" pitchFamily="18" charset="-78"/>
                <a:cs typeface="ae_AlArabiya" pitchFamily="18" charset="-78"/>
              </a:rPr>
              <a:t>:</a:t>
            </a:r>
            <a:endParaRPr lang="en-US" sz="3200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e_AlArabiya" pitchFamily="18" charset="-78"/>
              <a:cs typeface="ae_AlArabiya" pitchFamily="18" charset="-78"/>
            </a:endParaRPr>
          </a:p>
          <a:p>
            <a:pPr lvl="0" algn="ctr"/>
            <a:r>
              <a:rPr lang="ar-SA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</a:rPr>
              <a:t>حديث "</a:t>
            </a:r>
            <a:r>
              <a:rPr lang="ar-SA" sz="3200" dirty="0" smtClean="0">
                <a:latin typeface="ae_AlArabiya" pitchFamily="18" charset="-78"/>
                <a:cs typeface="ae_AlArabiya" pitchFamily="18" charset="-78"/>
              </a:rPr>
              <a:t> </a:t>
            </a: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هو الطهور ماؤه ... </a:t>
            </a:r>
            <a:r>
              <a:rPr lang="ar-SA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</a:rPr>
              <a:t>" فقد ورد على سبب خاص وهو سؤال </a:t>
            </a:r>
            <a:r>
              <a:rPr lang="ar-SA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</a:rPr>
              <a:t>المدلجي</a:t>
            </a:r>
            <a:r>
              <a:rPr lang="ar-SA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</a:rPr>
              <a:t> أنتوضأ بماء البحر ؟ . </a:t>
            </a:r>
            <a:endParaRPr lang="en-US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endParaRPr>
          </a:p>
          <a:p>
            <a:pPr algn="ctr"/>
            <a:r>
              <a:rPr lang="ar-SA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</a:rPr>
              <a:t>قوله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  <a:sym typeface="AGA Arabesque"/>
              </a:rPr>
              <a:t></a:t>
            </a:r>
            <a:r>
              <a:rPr lang="ar-SA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</a:rPr>
              <a:t>:(</a:t>
            </a: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ليس من البر الصيام في السفر</a:t>
            </a:r>
            <a:r>
              <a:rPr lang="ar-SA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</a:rPr>
              <a:t>)</a:t>
            </a:r>
            <a:endParaRPr lang="en-US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endParaRPr>
          </a:p>
          <a:p>
            <a:pPr algn="ctr"/>
            <a:r>
              <a:rPr lang="ar-SA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</a:rPr>
              <a:t>فإن سببه أن النبي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  <a:sym typeface="AGA Arabesque"/>
              </a:rPr>
              <a:t></a:t>
            </a:r>
            <a:r>
              <a:rPr lang="ar-SA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</a:rPr>
              <a:t> </a:t>
            </a: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كان في سفر ،فرأى زحاما ،ورجل قد ضلل عليه ،فقال : (ما هذا ؟) قالوا :صائم.فقال: (ليس من البر الصيام في السفر)</a:t>
            </a:r>
            <a:endParaRPr lang="en-US" sz="3200" dirty="0" smtClean="0">
              <a:solidFill>
                <a:schemeClr val="tx2">
                  <a:lumMod val="75000"/>
                </a:schemeClr>
              </a:solidFill>
              <a:latin typeface="ae_AlArabiya" pitchFamily="18" charset="-78"/>
              <a:cs typeface="ae_AlArabiya" pitchFamily="18" charset="-78"/>
            </a:endParaRPr>
          </a:p>
          <a:p>
            <a:pPr algn="ctr"/>
            <a:r>
              <a:rPr lang="ar-SA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</a:rPr>
              <a:t>فهذا العموم خاص بمن يشبه حال هذا الرجل –وهو من شق عليه الصيام في السفر – بدليل أن النبي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  <a:sym typeface="AGA Arabesque"/>
              </a:rPr>
              <a:t></a:t>
            </a:r>
            <a:r>
              <a:rPr lang="ar-SA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</a:rPr>
              <a:t>كان يصوم في السفر ,حيث كان </a:t>
            </a:r>
            <a:r>
              <a:rPr lang="ar-SA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</a:rPr>
              <a:t>لايشق</a:t>
            </a:r>
            <a:r>
              <a:rPr lang="ar-SA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</a:rPr>
              <a:t> عليه .وهو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  <a:sym typeface="AGA Arabesque"/>
              </a:rPr>
              <a:t></a:t>
            </a:r>
            <a:r>
              <a:rPr lang="ar-SA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</a:rPr>
              <a:t>لايفعل</a:t>
            </a:r>
            <a:r>
              <a:rPr lang="ar-SA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</a:rPr>
              <a:t> </a:t>
            </a:r>
            <a:r>
              <a:rPr lang="ar-SA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</a:rPr>
              <a:t>ماليس</a:t>
            </a:r>
            <a:r>
              <a:rPr lang="ar-SA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</a:rPr>
              <a:t> ببر .مع قوله في الحديث الآخر :(</a:t>
            </a: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ذهب </a:t>
            </a:r>
            <a:r>
              <a:rPr lang="ar-SA" sz="3200" dirty="0" err="1" smtClean="0">
                <a:solidFill>
                  <a:schemeClr val="tx2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المفطرون</a:t>
            </a: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 اليوم بالأجر</a:t>
            </a:r>
            <a:r>
              <a:rPr lang="ar-SA" sz="3200" dirty="0" smtClean="0">
                <a:latin typeface="ae_AlArabiya" pitchFamily="18" charset="-78"/>
                <a:cs typeface="ae_AlArabiya" pitchFamily="18" charset="-78"/>
              </a:rPr>
              <a:t> </a:t>
            </a:r>
            <a:r>
              <a:rPr lang="ar-SA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</a:rPr>
              <a:t>)ولم يعب على من صام معه.</a:t>
            </a:r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endParaRPr>
          </a:p>
        </p:txBody>
      </p:sp>
      <p:sp>
        <p:nvSpPr>
          <p:cNvPr id="5" name="نصف إطار 4"/>
          <p:cNvSpPr/>
          <p:nvPr/>
        </p:nvSpPr>
        <p:spPr>
          <a:xfrm>
            <a:off x="571472" y="571480"/>
            <a:ext cx="928694" cy="1214446"/>
          </a:xfrm>
          <a:prstGeom prst="halfFra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285720" y="404664"/>
            <a:ext cx="8643998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642910" y="714356"/>
          <a:ext cx="80010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285720" y="404664"/>
            <a:ext cx="8643998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642910" y="571480"/>
          <a:ext cx="8001056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285720" y="404664"/>
            <a:ext cx="8643998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642910" y="571480"/>
          <a:ext cx="8001056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285720" y="404664"/>
            <a:ext cx="8643998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642910" y="571480"/>
          <a:ext cx="8001056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285720" y="404664"/>
            <a:ext cx="8643998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357158" y="500042"/>
          <a:ext cx="8429684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285720" y="404664"/>
            <a:ext cx="8643998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357158" y="500042"/>
          <a:ext cx="8429684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285720" y="404664"/>
            <a:ext cx="8643998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357158" y="500042"/>
          <a:ext cx="8429684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539552" y="476672"/>
            <a:ext cx="8208912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428728" y="2071678"/>
          <a:ext cx="6286544" cy="300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مستطيل ذو زوايا قطرية مخدوشة 4"/>
          <p:cNvSpPr/>
          <p:nvPr/>
        </p:nvSpPr>
        <p:spPr>
          <a:xfrm>
            <a:off x="2285984" y="1571612"/>
            <a:ext cx="4429156" cy="928694"/>
          </a:xfrm>
          <a:prstGeom prst="snip2Diag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ar-SA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AlArabiya" pitchFamily="18" charset="-78"/>
                <a:cs typeface="ae_AlArabiya" pitchFamily="18" charset="-78"/>
              </a:rPr>
              <a:t>صيغ العموم </a:t>
            </a:r>
            <a:r>
              <a:rPr lang="ar-SA" sz="44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AlArabiya" pitchFamily="18" charset="-78"/>
                <a:cs typeface="ae_AlArabiya" pitchFamily="18" charset="-78"/>
              </a:rPr>
              <a:t>سبع</a:t>
            </a:r>
            <a:r>
              <a:rPr lang="ar-SA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AlArabiya" pitchFamily="18" charset="-78"/>
                <a:cs typeface="ae_AlArabiya" pitchFamily="18" charset="-78"/>
              </a:rPr>
              <a:t> :</a:t>
            </a:r>
          </a:p>
          <a:p>
            <a:pPr algn="ct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539552" y="404664"/>
            <a:ext cx="8208912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3200" dirty="0" smtClean="0">
              <a:solidFill>
                <a:schemeClr val="accent1">
                  <a:lumMod val="75000"/>
                </a:schemeClr>
              </a:solidFill>
              <a:latin typeface="ae_AlArabiya" pitchFamily="18" charset="-78"/>
              <a:cs typeface="ae_AlArabiya" pitchFamily="18" charset="-78"/>
            </a:endParaRPr>
          </a:p>
          <a:p>
            <a:pPr algn="ctr"/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مثال المفرد : </a:t>
            </a:r>
          </a:p>
          <a:p>
            <a:pPr algn="ctr"/>
            <a:r>
              <a:rPr lang="ar-SA" sz="40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قوله تعالى : (</a:t>
            </a:r>
            <a:r>
              <a:rPr lang="ar-SA" sz="40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وَاذْكُرُوا نِعْمَةَ اللَّهِ عَلَيْكُمْ</a:t>
            </a:r>
            <a:r>
              <a:rPr lang="ar-SA" sz="40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)(المائدة: 7) , </a:t>
            </a:r>
          </a:p>
          <a:p>
            <a:pPr algn="ctr"/>
            <a:r>
              <a:rPr lang="ar-SA" sz="40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(</a:t>
            </a:r>
            <a:r>
              <a:rPr lang="ar-SA" sz="40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وَإِن تَعُدُّواْ نِعْمَةَ اللَّهِ لاَ تُحْصُوهَا</a:t>
            </a:r>
            <a:r>
              <a:rPr lang="ar-SA" sz="40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) (</a:t>
            </a:r>
            <a:r>
              <a:rPr lang="ar-SA" sz="4000" dirty="0" err="1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ابراهيم</a:t>
            </a:r>
            <a:r>
              <a:rPr lang="ar-SA" sz="40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:34) .</a:t>
            </a:r>
            <a:endParaRPr lang="en-US" sz="4000" dirty="0" smtClean="0">
              <a:solidFill>
                <a:schemeClr val="tx1"/>
              </a:solidFill>
              <a:latin typeface="ae_AlArabiya" pitchFamily="18" charset="-78"/>
              <a:cs typeface="ae_AlArabiya" pitchFamily="18" charset="-78"/>
            </a:endParaRPr>
          </a:p>
          <a:p>
            <a:pPr algn="ctr"/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مثال الجمع : </a:t>
            </a:r>
          </a:p>
          <a:p>
            <a:pPr algn="ctr"/>
            <a:r>
              <a:rPr lang="ar-SA" sz="40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قوله تعالى : (</a:t>
            </a:r>
            <a:r>
              <a:rPr lang="ar-SA" sz="40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فَاذْكُرُوا آلاءَ اللَّهِ لَعَلَّكُمْ تُفْلِحُونَ</a:t>
            </a:r>
            <a:r>
              <a:rPr lang="ar-SA" sz="4000" dirty="0" smtClean="0">
                <a:solidFill>
                  <a:schemeClr val="tx1"/>
                </a:solidFill>
                <a:latin typeface="ae_AlArabiya" pitchFamily="18" charset="-78"/>
                <a:cs typeface="ae_AlArabiya" pitchFamily="18" charset="-78"/>
              </a:rPr>
              <a:t>) (الأعراف:69).</a:t>
            </a:r>
            <a:endParaRPr lang="en-US" sz="4000" dirty="0" smtClean="0">
              <a:solidFill>
                <a:schemeClr val="tx1"/>
              </a:solidFill>
              <a:latin typeface="ae_AlArabiya" pitchFamily="18" charset="-78"/>
              <a:cs typeface="ae_AlArabiya" pitchFamily="18" charset="-78"/>
            </a:endParaRPr>
          </a:p>
        </p:txBody>
      </p:sp>
      <p:sp>
        <p:nvSpPr>
          <p:cNvPr id="5" name="نصف إطار 4"/>
          <p:cNvSpPr/>
          <p:nvPr/>
        </p:nvSpPr>
        <p:spPr>
          <a:xfrm>
            <a:off x="1000100" y="571480"/>
            <a:ext cx="928694" cy="1214446"/>
          </a:xfrm>
          <a:prstGeom prst="halfFra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539552" y="476672"/>
            <a:ext cx="8208912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428728" y="2071678"/>
          <a:ext cx="6286544" cy="357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مستطيل ذو زوايا قطرية مخدوشة 4"/>
          <p:cNvSpPr/>
          <p:nvPr/>
        </p:nvSpPr>
        <p:spPr>
          <a:xfrm>
            <a:off x="2285984" y="1571612"/>
            <a:ext cx="4429156" cy="928694"/>
          </a:xfrm>
          <a:prstGeom prst="snip2Diag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ar-SA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AlArabiya" pitchFamily="18" charset="-78"/>
                <a:cs typeface="ae_AlArabiya" pitchFamily="18" charset="-78"/>
              </a:rPr>
              <a:t>صيغ العموم </a:t>
            </a:r>
            <a:r>
              <a:rPr lang="ar-SA" sz="44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AlArabiya" pitchFamily="18" charset="-78"/>
                <a:cs typeface="ae_AlArabiya" pitchFamily="18" charset="-78"/>
              </a:rPr>
              <a:t>سبع</a:t>
            </a:r>
            <a:r>
              <a:rPr lang="ar-SA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e_AlArabiya" pitchFamily="18" charset="-78"/>
                <a:cs typeface="ae_AlArabiya" pitchFamily="18" charset="-78"/>
              </a:rPr>
              <a:t> :</a:t>
            </a:r>
          </a:p>
          <a:p>
            <a:pPr algn="ct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539552" y="404664"/>
            <a:ext cx="8208912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3200" dirty="0" smtClean="0">
              <a:solidFill>
                <a:schemeClr val="accent1">
                  <a:lumMod val="75000"/>
                </a:schemeClr>
              </a:solidFill>
              <a:latin typeface="ae_AlArabiya" pitchFamily="18" charset="-78"/>
              <a:cs typeface="ae_AlArabiya" pitchFamily="18" charset="-78"/>
            </a:endParaRPr>
          </a:p>
          <a:p>
            <a:pPr algn="ctr"/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مثال المفرد : قوله تعالى : </a:t>
            </a:r>
          </a:p>
          <a:p>
            <a:pPr algn="ctr"/>
            <a:r>
              <a:rPr lang="ar-SA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</a:rPr>
              <a:t>(</a:t>
            </a:r>
            <a:r>
              <a:rPr lang="ar-SA" sz="40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وَخُلِقَ الْإِنْسَانُ ضَعِيفاً</a:t>
            </a:r>
            <a:r>
              <a:rPr lang="ar-SA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</a:rPr>
              <a:t>)(النساء: الآية28) , (</a:t>
            </a:r>
            <a:r>
              <a:rPr lang="ar-SA" sz="40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إِنَّ الإِنْسَانَ لَفِي خُسْرٍ</a:t>
            </a:r>
            <a:r>
              <a:rPr lang="ar-SA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</a:rPr>
              <a:t>) (العصر:2) .</a:t>
            </a:r>
            <a:endParaRPr lang="en-US" sz="4000" dirty="0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endParaRPr>
          </a:p>
          <a:p>
            <a:pPr algn="ctr"/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مثال الجمع : قوله تعالى : </a:t>
            </a:r>
          </a:p>
          <a:p>
            <a:pPr algn="ctr"/>
            <a:r>
              <a:rPr lang="en-US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</a:rPr>
              <a:t>)</a:t>
            </a:r>
            <a:r>
              <a:rPr lang="ar-SA" sz="40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وَإِذَا بَلَغَ الْأَطْفَالُ مِنْكُمُ الْحُلُمَ</a:t>
            </a:r>
            <a:r>
              <a:rPr lang="ar-SA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</a:rPr>
              <a:t>)(النور: الآية59) , (</a:t>
            </a:r>
            <a:r>
              <a:rPr lang="ar-SA" sz="4000" dirty="0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وَالْمُطَلَّقَاتُ يَتَرَبَّصْنَ بِأَنفُسِهِنَّ ثَلاَثَةَ </a:t>
            </a:r>
            <a:r>
              <a:rPr lang="ar-SA" sz="4000" dirty="0" err="1" smtClean="0">
                <a:solidFill>
                  <a:schemeClr val="accent3">
                    <a:lumMod val="50000"/>
                  </a:schemeClr>
                </a:solidFill>
                <a:latin typeface="ae_AlArabiya" pitchFamily="18" charset="-78"/>
                <a:cs typeface="ae_AlArabiya" pitchFamily="18" charset="-78"/>
              </a:rPr>
              <a:t>قُرُوَءٍ</a:t>
            </a:r>
            <a:r>
              <a:rPr lang="ar-SA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</a:rPr>
              <a:t>) (البقرة:228) .</a:t>
            </a:r>
            <a:endParaRPr lang="en-US" sz="4000" dirty="0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endParaRPr>
          </a:p>
          <a:p>
            <a:pPr algn="ctr"/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مثال المثنى : </a:t>
            </a:r>
            <a:r>
              <a:rPr lang="ar-SA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</a:rPr>
              <a:t>حديث " </a:t>
            </a:r>
            <a:r>
              <a:rPr lang="ar-SA" sz="4000" dirty="0" smtClean="0">
                <a:solidFill>
                  <a:schemeClr val="tx2">
                    <a:lumMod val="75000"/>
                  </a:schemeClr>
                </a:solidFill>
                <a:latin typeface="ae_AlArabiya" pitchFamily="18" charset="-78"/>
                <a:cs typeface="ae_AlArabiya" pitchFamily="18" charset="-78"/>
              </a:rPr>
              <a:t>إذا التقى المسلمان بسيفيهما فالقاتل والمقتول في النار </a:t>
            </a:r>
            <a:r>
              <a:rPr lang="ar-SA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e_AlArabiya" pitchFamily="18" charset="-78"/>
                <a:cs typeface="ae_AlArabiya" pitchFamily="18" charset="-78"/>
              </a:rPr>
              <a:t>" .</a:t>
            </a:r>
            <a:endParaRPr lang="en-US" sz="4000" dirty="0" smtClean="0">
              <a:solidFill>
                <a:schemeClr val="tx1">
                  <a:lumMod val="95000"/>
                  <a:lumOff val="5000"/>
                </a:schemeClr>
              </a:solidFill>
              <a:latin typeface="ae_AlArabiya" pitchFamily="18" charset="-78"/>
              <a:cs typeface="ae_AlArabiya" pitchFamily="18" charset="-78"/>
            </a:endParaRPr>
          </a:p>
        </p:txBody>
      </p:sp>
      <p:sp>
        <p:nvSpPr>
          <p:cNvPr id="5" name="نصف إطار 4"/>
          <p:cNvSpPr/>
          <p:nvPr/>
        </p:nvSpPr>
        <p:spPr>
          <a:xfrm>
            <a:off x="1000100" y="571480"/>
            <a:ext cx="928694" cy="1214446"/>
          </a:xfrm>
          <a:prstGeom prst="halfFra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285720" y="404664"/>
            <a:ext cx="8643998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714348" y="428604"/>
          <a:ext cx="8215370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285720" y="404664"/>
            <a:ext cx="8643998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714348" y="428604"/>
          <a:ext cx="8215370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285720" y="404664"/>
            <a:ext cx="8643998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285752" y="428604"/>
          <a:ext cx="8929718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285720" y="404664"/>
            <a:ext cx="8643998" cy="5976664"/>
          </a:xfrm>
          <a:prstGeom prst="round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285752" y="357190"/>
          <a:ext cx="8929718" cy="5929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481119903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1186</Words>
  <Application>Microsoft Office PowerPoint</Application>
  <PresentationFormat>عرض على الشاشة (3:4)‏</PresentationFormat>
  <Paragraphs>79</Paragraphs>
  <Slides>19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seven</dc:creator>
  <cp:lastModifiedBy>seven</cp:lastModifiedBy>
  <cp:revision>1</cp:revision>
  <dcterms:created xsi:type="dcterms:W3CDTF">2013-10-22T03:33:05Z</dcterms:created>
  <dcterms:modified xsi:type="dcterms:W3CDTF">2013-10-22T03:33:50Z</dcterms:modified>
</cp:coreProperties>
</file>