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0" r:id="rId4"/>
    <p:sldId id="261" r:id="rId5"/>
    <p:sldId id="262" r:id="rId6"/>
    <p:sldId id="263" r:id="rId7"/>
    <p:sldId id="275" r:id="rId8"/>
    <p:sldId id="279" r:id="rId9"/>
    <p:sldId id="273" r:id="rId10"/>
    <p:sldId id="271" r:id="rId11"/>
    <p:sldId id="274" r:id="rId12"/>
    <p:sldId id="259" r:id="rId13"/>
    <p:sldId id="277" r:id="rId14"/>
    <p:sldId id="269" r:id="rId15"/>
    <p:sldId id="278" r:id="rId16"/>
    <p:sldId id="267" r:id="rId17"/>
    <p:sldId id="266" r:id="rId18"/>
    <p:sldId id="282" r:id="rId19"/>
    <p:sldId id="281" r:id="rId20"/>
    <p:sldId id="280" r:id="rId21"/>
    <p:sldId id="276" r:id="rId22"/>
    <p:sldId id="258" r:id="rId23"/>
    <p:sldId id="26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6600"/>
    <a:srgbClr val="800080"/>
    <a:srgbClr val="A50021"/>
    <a:srgbClr val="FEAA02"/>
    <a:srgbClr val="FF0000"/>
    <a:srgbClr val="003300"/>
    <a:srgbClr val="CC9900"/>
    <a:srgbClr val="D68B1C"/>
    <a:srgbClr val="D096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نمط ذو سمات 1 - تميي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876" autoAdjust="0"/>
    <p:restoredTop sz="94660"/>
  </p:normalViewPr>
  <p:slideViewPr>
    <p:cSldViewPr>
      <p:cViewPr varScale="1">
        <p:scale>
          <a:sx n="91" d="100"/>
          <a:sy n="91" d="100"/>
        </p:scale>
        <p:origin x="-98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790" y="-108"/>
      </p:cViewPr>
      <p:guideLst>
        <p:guide orient="horz" pos="2880"/>
        <p:guide pos="2160"/>
      </p:guideLst>
    </p:cSldViewPr>
  </p:notes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ميزانية 2013</c:v>
                </c:pt>
              </c:strCache>
            </c:strRef>
          </c:tx>
          <c:cat>
            <c:strRef>
              <c:f>ورقة1!$A$2:$A$7</c:f>
              <c:strCache>
                <c:ptCount val="6"/>
                <c:pt idx="0">
                  <c:v>قطاع التعليم</c:v>
                </c:pt>
                <c:pt idx="1">
                  <c:v>الخدمات الصحية والتنمية الاجتماعية</c:v>
                </c:pt>
                <c:pt idx="2">
                  <c:v>الخدمات البلدية</c:v>
                </c:pt>
                <c:pt idx="3">
                  <c:v>التجهيزات الأساسية والنقل</c:v>
                </c:pt>
                <c:pt idx="4">
                  <c:v>المياه والزراعة والصناعة والموارد الاقتصادية الاخرى</c:v>
                </c:pt>
                <c:pt idx="5">
                  <c:v>صناديق التنمية المتخصصة وبرامج التمويل الحكومية</c:v>
                </c:pt>
              </c:strCache>
            </c:strRef>
          </c:cat>
          <c:val>
            <c:numRef>
              <c:f>ورقة1!$B$2:$B$7</c:f>
              <c:numCache>
                <c:formatCode>0%</c:formatCode>
                <c:ptCount val="6"/>
                <c:pt idx="0">
                  <c:v>0.25</c:v>
                </c:pt>
                <c:pt idx="1">
                  <c:v>0.12000000000000002</c:v>
                </c:pt>
                <c:pt idx="2">
                  <c:v>4.0000000000000063E-2</c:v>
                </c:pt>
                <c:pt idx="3">
                  <c:v>7.0000000000000034E-2</c:v>
                </c:pt>
                <c:pt idx="4">
                  <c:v>6.0000000000000095E-2</c:v>
                </c:pt>
                <c:pt idx="5">
                  <c:v>0.11000000000000004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147133985384208"/>
          <c:y val="0.10799877599806917"/>
          <c:w val="0.33346524032487163"/>
          <c:h val="0.69575937922606301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ورقة1!$B$1</c:f>
              <c:strCache>
                <c:ptCount val="1"/>
                <c:pt idx="0">
                  <c:v>ميزانية 2014</c:v>
                </c:pt>
              </c:strCache>
            </c:strRef>
          </c:tx>
          <c:cat>
            <c:strRef>
              <c:f>ورقة1!$A$2:$A$7</c:f>
              <c:strCache>
                <c:ptCount val="6"/>
                <c:pt idx="0">
                  <c:v>قطاع التعليم</c:v>
                </c:pt>
                <c:pt idx="1">
                  <c:v>الخدمات الصحية والتنمية الاجتماعية</c:v>
                </c:pt>
                <c:pt idx="2">
                  <c:v>الخدمات البلدية</c:v>
                </c:pt>
                <c:pt idx="3">
                  <c:v>التجهيزات الاساسية والنقل</c:v>
                </c:pt>
                <c:pt idx="4">
                  <c:v>المياة والزراعة والموراد الاقتصادية الأخرى</c:v>
                </c:pt>
                <c:pt idx="5">
                  <c:v>صناديق التنمية المتخصصة وبرامج التمويل الحكومية</c:v>
                </c:pt>
              </c:strCache>
            </c:strRef>
          </c:cat>
          <c:val>
            <c:numRef>
              <c:f>ورقة1!$B$2:$B$7</c:f>
              <c:numCache>
                <c:formatCode>0%</c:formatCode>
                <c:ptCount val="6"/>
                <c:pt idx="0">
                  <c:v>0.25</c:v>
                </c:pt>
                <c:pt idx="1">
                  <c:v>0.13</c:v>
                </c:pt>
                <c:pt idx="2">
                  <c:v>0.05</c:v>
                </c:pt>
                <c:pt idx="3">
                  <c:v>8.0000000000000043E-2</c:v>
                </c:pt>
                <c:pt idx="4">
                  <c:v>7.0000000000000021E-2</c:v>
                </c:pt>
                <c:pt idx="5">
                  <c:v>0.1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C4103A-8AAB-44EF-827D-195FE1D601A6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D27F12E5-C741-40E4-8788-C5EAD79ED91A}">
      <dgm:prSet phldrT="[Text]"/>
      <dgm:spPr/>
      <dgm:t>
        <a:bodyPr/>
        <a:lstStyle/>
        <a:p>
          <a:pPr rtl="1"/>
          <a:r>
            <a:rPr lang="ar-SA" dirty="0" smtClean="0"/>
            <a:t>1</a:t>
          </a:r>
          <a:endParaRPr lang="ar-SA" dirty="0"/>
        </a:p>
      </dgm:t>
    </dgm:pt>
    <dgm:pt modelId="{AE4F8340-51B9-4339-89C2-F001AB610495}" type="parTrans" cxnId="{8127F5FC-3F6C-4A58-B0F4-9FEF8420DD1F}">
      <dgm:prSet/>
      <dgm:spPr/>
      <dgm:t>
        <a:bodyPr/>
        <a:lstStyle/>
        <a:p>
          <a:pPr rtl="1"/>
          <a:endParaRPr lang="ar-SA"/>
        </a:p>
      </dgm:t>
    </dgm:pt>
    <dgm:pt modelId="{8963C445-E980-4E90-82DA-1B9918C5A881}" type="sibTrans" cxnId="{8127F5FC-3F6C-4A58-B0F4-9FEF8420DD1F}">
      <dgm:prSet/>
      <dgm:spPr/>
      <dgm:t>
        <a:bodyPr/>
        <a:lstStyle/>
        <a:p>
          <a:pPr rtl="1"/>
          <a:endParaRPr lang="ar-SA"/>
        </a:p>
      </dgm:t>
    </dgm:pt>
    <dgm:pt modelId="{EBFC5BA9-C8C2-4E3E-87C3-EF7D73F6D412}">
      <dgm:prSet phldrT="[Text]"/>
      <dgm:spPr/>
      <dgm:t>
        <a:bodyPr/>
        <a:lstStyle/>
        <a:p>
          <a:pPr rtl="1"/>
          <a:r>
            <a:rPr lang="ar-SA" dirty="0" smtClean="0"/>
            <a:t>موائمة هيكل البرامج</a:t>
          </a:r>
          <a:endParaRPr lang="ar-SA" dirty="0"/>
        </a:p>
      </dgm:t>
    </dgm:pt>
    <dgm:pt modelId="{B40DD0AE-F12C-4586-AC82-8B54107A1F6B}" type="parTrans" cxnId="{95463039-1B40-4F57-B002-6F8ECBDA50E9}">
      <dgm:prSet/>
      <dgm:spPr/>
      <dgm:t>
        <a:bodyPr/>
        <a:lstStyle/>
        <a:p>
          <a:pPr rtl="1"/>
          <a:endParaRPr lang="ar-SA"/>
        </a:p>
      </dgm:t>
    </dgm:pt>
    <dgm:pt modelId="{F1D819FA-BB48-4F5A-8E47-5CDED9924103}" type="sibTrans" cxnId="{95463039-1B40-4F57-B002-6F8ECBDA50E9}">
      <dgm:prSet/>
      <dgm:spPr/>
      <dgm:t>
        <a:bodyPr/>
        <a:lstStyle/>
        <a:p>
          <a:pPr rtl="1"/>
          <a:endParaRPr lang="ar-SA"/>
        </a:p>
      </dgm:t>
    </dgm:pt>
    <dgm:pt modelId="{489D470A-607B-4A1F-BDF1-6ED5188B4055}">
      <dgm:prSet phldrT="[Text]"/>
      <dgm:spPr/>
      <dgm:t>
        <a:bodyPr/>
        <a:lstStyle/>
        <a:p>
          <a:pPr rtl="1"/>
          <a:r>
            <a:rPr lang="ar-SA" dirty="0" smtClean="0"/>
            <a:t>3</a:t>
          </a:r>
          <a:endParaRPr lang="ar-SA" dirty="0"/>
        </a:p>
      </dgm:t>
    </dgm:pt>
    <dgm:pt modelId="{2E19A833-43C2-45A3-BC6B-CBEE6BBB5281}" type="parTrans" cxnId="{F06AB4DC-60B7-4491-A3F4-9C035BE921B0}">
      <dgm:prSet/>
      <dgm:spPr/>
      <dgm:t>
        <a:bodyPr/>
        <a:lstStyle/>
        <a:p>
          <a:pPr rtl="1"/>
          <a:endParaRPr lang="ar-SA"/>
        </a:p>
      </dgm:t>
    </dgm:pt>
    <dgm:pt modelId="{62E715FF-9164-4243-A3D8-74D3111D1591}" type="sibTrans" cxnId="{F06AB4DC-60B7-4491-A3F4-9C035BE921B0}">
      <dgm:prSet/>
      <dgm:spPr/>
      <dgm:t>
        <a:bodyPr/>
        <a:lstStyle/>
        <a:p>
          <a:pPr rtl="1"/>
          <a:endParaRPr lang="ar-SA"/>
        </a:p>
      </dgm:t>
    </dgm:pt>
    <dgm:pt modelId="{3D8C8B80-614A-43A3-91D9-FC656603EAFD}">
      <dgm:prSet phldrT="[Text]"/>
      <dgm:spPr/>
      <dgm:t>
        <a:bodyPr/>
        <a:lstStyle/>
        <a:p>
          <a:pPr rtl="1"/>
          <a:r>
            <a:rPr lang="ar-SA" dirty="0" smtClean="0"/>
            <a:t>المعايرة القياسية</a:t>
          </a:r>
          <a:endParaRPr lang="ar-SA" dirty="0"/>
        </a:p>
      </dgm:t>
    </dgm:pt>
    <dgm:pt modelId="{035BB1BE-EEF3-4CC5-8E91-7E39A9819B60}" type="parTrans" cxnId="{02FF05BF-A7A9-48DC-B794-2010B1CDE7DF}">
      <dgm:prSet/>
      <dgm:spPr/>
      <dgm:t>
        <a:bodyPr/>
        <a:lstStyle/>
        <a:p>
          <a:pPr rtl="1"/>
          <a:endParaRPr lang="ar-SA"/>
        </a:p>
      </dgm:t>
    </dgm:pt>
    <dgm:pt modelId="{80022098-7F12-4D0D-BA07-8249298F42BB}" type="sibTrans" cxnId="{02FF05BF-A7A9-48DC-B794-2010B1CDE7DF}">
      <dgm:prSet/>
      <dgm:spPr/>
      <dgm:t>
        <a:bodyPr/>
        <a:lstStyle/>
        <a:p>
          <a:pPr rtl="1"/>
          <a:endParaRPr lang="ar-SA"/>
        </a:p>
      </dgm:t>
    </dgm:pt>
    <dgm:pt modelId="{D1BB520A-64AC-4523-84B0-0F23E9BCF05E}">
      <dgm:prSet phldrT="[Text]"/>
      <dgm:spPr/>
      <dgm:t>
        <a:bodyPr/>
        <a:lstStyle/>
        <a:p>
          <a:pPr rtl="1"/>
          <a:r>
            <a:rPr lang="ar-SA" dirty="0" smtClean="0"/>
            <a:t>5</a:t>
          </a:r>
          <a:endParaRPr lang="ar-SA" dirty="0"/>
        </a:p>
      </dgm:t>
    </dgm:pt>
    <dgm:pt modelId="{5E303DEB-C0B1-49A5-AAB6-D9FF8FD3D242}" type="parTrans" cxnId="{3307920D-86E5-430B-9F0E-11E0E12B1E97}">
      <dgm:prSet/>
      <dgm:spPr/>
      <dgm:t>
        <a:bodyPr/>
        <a:lstStyle/>
        <a:p>
          <a:pPr rtl="1"/>
          <a:endParaRPr lang="ar-SA"/>
        </a:p>
      </dgm:t>
    </dgm:pt>
    <dgm:pt modelId="{B8D8F71B-C49B-4B6F-8FDF-95F32EDBCD56}" type="sibTrans" cxnId="{3307920D-86E5-430B-9F0E-11E0E12B1E97}">
      <dgm:prSet/>
      <dgm:spPr/>
      <dgm:t>
        <a:bodyPr/>
        <a:lstStyle/>
        <a:p>
          <a:pPr rtl="1"/>
          <a:endParaRPr lang="ar-SA"/>
        </a:p>
      </dgm:t>
    </dgm:pt>
    <dgm:pt modelId="{546F5706-064E-4868-9EEA-FCDAEE77B360}">
      <dgm:prSet phldrT="[Text]"/>
      <dgm:spPr/>
      <dgm:t>
        <a:bodyPr/>
        <a:lstStyle/>
        <a:p>
          <a:pPr rtl="1"/>
          <a:r>
            <a:rPr lang="ar-SA" dirty="0" smtClean="0"/>
            <a:t>تطبيق الميزانية ومتابعتها</a:t>
          </a:r>
          <a:endParaRPr lang="ar-SA" dirty="0"/>
        </a:p>
      </dgm:t>
    </dgm:pt>
    <dgm:pt modelId="{A48906D8-63FE-4FEC-93B4-EF93F69AF6D1}" type="parTrans" cxnId="{73567DF4-FF5E-4E04-ADDA-6C99B0D164AC}">
      <dgm:prSet/>
      <dgm:spPr/>
      <dgm:t>
        <a:bodyPr/>
        <a:lstStyle/>
        <a:p>
          <a:pPr rtl="1"/>
          <a:endParaRPr lang="ar-SA"/>
        </a:p>
      </dgm:t>
    </dgm:pt>
    <dgm:pt modelId="{CF46E11D-33BC-4765-A69C-D1F54DD2CCB9}" type="sibTrans" cxnId="{73567DF4-FF5E-4E04-ADDA-6C99B0D164AC}">
      <dgm:prSet/>
      <dgm:spPr/>
      <dgm:t>
        <a:bodyPr/>
        <a:lstStyle/>
        <a:p>
          <a:pPr rtl="1"/>
          <a:endParaRPr lang="ar-SA"/>
        </a:p>
      </dgm:t>
    </dgm:pt>
    <dgm:pt modelId="{7EF798DD-1F8B-4029-9DE5-2FE12B7CCDF2}">
      <dgm:prSet/>
      <dgm:spPr/>
      <dgm:t>
        <a:bodyPr/>
        <a:lstStyle/>
        <a:p>
          <a:pPr rtl="1"/>
          <a:r>
            <a:rPr lang="ar-SA" dirty="0" smtClean="0"/>
            <a:t>عمل التقديرات</a:t>
          </a:r>
          <a:endParaRPr lang="ar-SA" dirty="0"/>
        </a:p>
      </dgm:t>
    </dgm:pt>
    <dgm:pt modelId="{59185271-C6F9-4270-BA1E-5934EA9EF692}" type="parTrans" cxnId="{43302372-8089-49BD-9BA7-41380CBEDCB3}">
      <dgm:prSet/>
      <dgm:spPr/>
      <dgm:t>
        <a:bodyPr/>
        <a:lstStyle/>
        <a:p>
          <a:pPr rtl="1"/>
          <a:endParaRPr lang="ar-SA"/>
        </a:p>
      </dgm:t>
    </dgm:pt>
    <dgm:pt modelId="{A3795DFC-6B8C-4F6B-A842-9FB428A11ADC}" type="sibTrans" cxnId="{43302372-8089-49BD-9BA7-41380CBEDCB3}">
      <dgm:prSet/>
      <dgm:spPr/>
      <dgm:t>
        <a:bodyPr/>
        <a:lstStyle/>
        <a:p>
          <a:pPr rtl="1"/>
          <a:endParaRPr lang="ar-SA"/>
        </a:p>
      </dgm:t>
    </dgm:pt>
    <dgm:pt modelId="{BAAD04A2-2554-488E-B839-7B7027435BD9}">
      <dgm:prSet/>
      <dgm:spPr/>
      <dgm:t>
        <a:bodyPr/>
        <a:lstStyle/>
        <a:p>
          <a:pPr rtl="1"/>
          <a:r>
            <a:rPr lang="ar-SA" dirty="0" smtClean="0"/>
            <a:t>4</a:t>
          </a:r>
          <a:endParaRPr lang="ar-SA" dirty="0"/>
        </a:p>
      </dgm:t>
    </dgm:pt>
    <dgm:pt modelId="{8D68017A-D1B0-4A2F-93B9-9A574C51BC00}" type="parTrans" cxnId="{ECA6F5DA-EB6B-426D-9426-98510626004C}">
      <dgm:prSet/>
      <dgm:spPr/>
      <dgm:t>
        <a:bodyPr/>
        <a:lstStyle/>
        <a:p>
          <a:pPr rtl="1"/>
          <a:endParaRPr lang="ar-SA"/>
        </a:p>
      </dgm:t>
    </dgm:pt>
    <dgm:pt modelId="{0BFDCD08-0B42-4384-B34A-CB6AB7CDBCE4}" type="sibTrans" cxnId="{ECA6F5DA-EB6B-426D-9426-98510626004C}">
      <dgm:prSet/>
      <dgm:spPr/>
      <dgm:t>
        <a:bodyPr/>
        <a:lstStyle/>
        <a:p>
          <a:pPr rtl="1"/>
          <a:endParaRPr lang="ar-SA"/>
        </a:p>
      </dgm:t>
    </dgm:pt>
    <dgm:pt modelId="{12C343FE-76BF-4D36-8131-9443DD6B084B}">
      <dgm:prSet/>
      <dgm:spPr/>
      <dgm:t>
        <a:bodyPr/>
        <a:lstStyle/>
        <a:p>
          <a:pPr rtl="1"/>
          <a:r>
            <a:rPr lang="ar-SA" dirty="0" smtClean="0"/>
            <a:t>توزيع التكلفة</a:t>
          </a:r>
          <a:endParaRPr lang="ar-SA" dirty="0"/>
        </a:p>
      </dgm:t>
    </dgm:pt>
    <dgm:pt modelId="{A8FC86A1-0921-498E-885F-107A9F766552}" type="parTrans" cxnId="{7E9DD32F-FF42-481B-B80F-911339F3C0E4}">
      <dgm:prSet/>
      <dgm:spPr/>
      <dgm:t>
        <a:bodyPr/>
        <a:lstStyle/>
        <a:p>
          <a:pPr rtl="1"/>
          <a:endParaRPr lang="ar-SA"/>
        </a:p>
      </dgm:t>
    </dgm:pt>
    <dgm:pt modelId="{4E3C527A-3A89-4A71-8046-52C2BA9F82D5}" type="sibTrans" cxnId="{7E9DD32F-FF42-481B-B80F-911339F3C0E4}">
      <dgm:prSet/>
      <dgm:spPr/>
      <dgm:t>
        <a:bodyPr/>
        <a:lstStyle/>
        <a:p>
          <a:pPr rtl="1"/>
          <a:endParaRPr lang="ar-SA"/>
        </a:p>
      </dgm:t>
    </dgm:pt>
    <dgm:pt modelId="{724D41DC-AEBC-4B8C-9B00-88B4E00425E2}">
      <dgm:prSet/>
      <dgm:spPr/>
      <dgm:t>
        <a:bodyPr/>
        <a:lstStyle/>
        <a:p>
          <a:pPr rtl="1"/>
          <a:r>
            <a:rPr lang="ar-SA" dirty="0" smtClean="0"/>
            <a:t>2</a:t>
          </a:r>
          <a:endParaRPr lang="ar-SA" dirty="0"/>
        </a:p>
      </dgm:t>
    </dgm:pt>
    <dgm:pt modelId="{D44BED97-0271-4111-BF30-206CCF25753A}" type="parTrans" cxnId="{7FB15198-68E6-4035-9FA5-02429A4D8210}">
      <dgm:prSet/>
      <dgm:spPr/>
      <dgm:t>
        <a:bodyPr/>
        <a:lstStyle/>
        <a:p>
          <a:pPr rtl="1"/>
          <a:endParaRPr lang="ar-SA"/>
        </a:p>
      </dgm:t>
    </dgm:pt>
    <dgm:pt modelId="{683BF4D2-76B5-49B7-8081-49E533E11585}" type="sibTrans" cxnId="{7FB15198-68E6-4035-9FA5-02429A4D8210}">
      <dgm:prSet/>
      <dgm:spPr/>
      <dgm:t>
        <a:bodyPr/>
        <a:lstStyle/>
        <a:p>
          <a:pPr rtl="1"/>
          <a:endParaRPr lang="ar-SA"/>
        </a:p>
      </dgm:t>
    </dgm:pt>
    <dgm:pt modelId="{C3830502-C8C1-4E52-8D06-116B4CCC605D}" type="pres">
      <dgm:prSet presAssocID="{28C4103A-8AAB-44EF-827D-195FE1D601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F5A7BAD-5442-4BC7-B64F-25CC1D52ADC4}" type="pres">
      <dgm:prSet presAssocID="{D27F12E5-C741-40E4-8788-C5EAD79ED91A}" presName="linNode" presStyleCnt="0"/>
      <dgm:spPr/>
      <dgm:t>
        <a:bodyPr/>
        <a:lstStyle/>
        <a:p>
          <a:pPr rtl="1"/>
          <a:endParaRPr lang="ar-SA"/>
        </a:p>
      </dgm:t>
    </dgm:pt>
    <dgm:pt modelId="{41855CD6-84E7-4931-BB38-BA382A072D67}" type="pres">
      <dgm:prSet presAssocID="{D27F12E5-C741-40E4-8788-C5EAD79ED91A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D5623AD-20E1-42AB-B4AF-44F8AD7E6365}" type="pres">
      <dgm:prSet presAssocID="{D27F12E5-C741-40E4-8788-C5EAD79ED91A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185851-C18F-4362-9E21-05B50D81B86A}" type="pres">
      <dgm:prSet presAssocID="{8963C445-E980-4E90-82DA-1B9918C5A881}" presName="sp" presStyleCnt="0"/>
      <dgm:spPr/>
      <dgm:t>
        <a:bodyPr/>
        <a:lstStyle/>
        <a:p>
          <a:pPr rtl="1"/>
          <a:endParaRPr lang="ar-SA"/>
        </a:p>
      </dgm:t>
    </dgm:pt>
    <dgm:pt modelId="{3DC671F3-2342-4BCE-9C3B-8672B65C788E}" type="pres">
      <dgm:prSet presAssocID="{724D41DC-AEBC-4B8C-9B00-88B4E00425E2}" presName="linNode" presStyleCnt="0"/>
      <dgm:spPr/>
      <dgm:t>
        <a:bodyPr/>
        <a:lstStyle/>
        <a:p>
          <a:pPr rtl="1"/>
          <a:endParaRPr lang="ar-SA"/>
        </a:p>
      </dgm:t>
    </dgm:pt>
    <dgm:pt modelId="{053F1365-64E9-419B-861C-F9484169EBF3}" type="pres">
      <dgm:prSet presAssocID="{724D41DC-AEBC-4B8C-9B00-88B4E00425E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CE65E8-414A-4FAE-A8F8-568BD913D06B}" type="pres">
      <dgm:prSet presAssocID="{724D41DC-AEBC-4B8C-9B00-88B4E00425E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CB38D1-68C9-4C20-B1F6-25844DF5EE8C}" type="pres">
      <dgm:prSet presAssocID="{683BF4D2-76B5-49B7-8081-49E533E11585}" presName="sp" presStyleCnt="0"/>
      <dgm:spPr/>
      <dgm:t>
        <a:bodyPr/>
        <a:lstStyle/>
        <a:p>
          <a:pPr rtl="1"/>
          <a:endParaRPr lang="ar-SA"/>
        </a:p>
      </dgm:t>
    </dgm:pt>
    <dgm:pt modelId="{57DB9128-1BC0-4628-B571-DC334A50C1BC}" type="pres">
      <dgm:prSet presAssocID="{489D470A-607B-4A1F-BDF1-6ED5188B4055}" presName="linNode" presStyleCnt="0"/>
      <dgm:spPr/>
      <dgm:t>
        <a:bodyPr/>
        <a:lstStyle/>
        <a:p>
          <a:pPr rtl="1"/>
          <a:endParaRPr lang="ar-SA"/>
        </a:p>
      </dgm:t>
    </dgm:pt>
    <dgm:pt modelId="{9A975AD4-6006-4F25-BE2D-4BE66211632D}" type="pres">
      <dgm:prSet presAssocID="{489D470A-607B-4A1F-BDF1-6ED5188B4055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7EC5C1-B345-4FE6-A7E0-47AB47FF2825}" type="pres">
      <dgm:prSet presAssocID="{489D470A-607B-4A1F-BDF1-6ED5188B4055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74FCC2-C256-40C3-AC3F-0B0D5CFAD830}" type="pres">
      <dgm:prSet presAssocID="{62E715FF-9164-4243-A3D8-74D3111D1591}" presName="sp" presStyleCnt="0"/>
      <dgm:spPr/>
      <dgm:t>
        <a:bodyPr/>
        <a:lstStyle/>
        <a:p>
          <a:pPr rtl="1"/>
          <a:endParaRPr lang="ar-SA"/>
        </a:p>
      </dgm:t>
    </dgm:pt>
    <dgm:pt modelId="{C0E5E43D-FA37-450A-864D-1294661ADC7D}" type="pres">
      <dgm:prSet presAssocID="{BAAD04A2-2554-488E-B839-7B7027435BD9}" presName="linNode" presStyleCnt="0"/>
      <dgm:spPr/>
      <dgm:t>
        <a:bodyPr/>
        <a:lstStyle/>
        <a:p>
          <a:pPr rtl="1"/>
          <a:endParaRPr lang="ar-SA"/>
        </a:p>
      </dgm:t>
    </dgm:pt>
    <dgm:pt modelId="{0ADA19BE-7587-4A37-84B0-E84A13A4BDDC}" type="pres">
      <dgm:prSet presAssocID="{BAAD04A2-2554-488E-B839-7B7027435BD9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073FFE-C10D-489E-9846-6F0779DF5E9E}" type="pres">
      <dgm:prSet presAssocID="{BAAD04A2-2554-488E-B839-7B7027435BD9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E44A6D-094F-4C31-86C9-63E47642532F}" type="pres">
      <dgm:prSet presAssocID="{0BFDCD08-0B42-4384-B34A-CB6AB7CDBCE4}" presName="sp" presStyleCnt="0"/>
      <dgm:spPr/>
      <dgm:t>
        <a:bodyPr/>
        <a:lstStyle/>
        <a:p>
          <a:pPr rtl="1"/>
          <a:endParaRPr lang="ar-SA"/>
        </a:p>
      </dgm:t>
    </dgm:pt>
    <dgm:pt modelId="{C1F4A4CE-BF68-4AB3-8F8D-61A5EBC48A0E}" type="pres">
      <dgm:prSet presAssocID="{D1BB520A-64AC-4523-84B0-0F23E9BCF05E}" presName="linNode" presStyleCnt="0"/>
      <dgm:spPr/>
      <dgm:t>
        <a:bodyPr/>
        <a:lstStyle/>
        <a:p>
          <a:pPr rtl="1"/>
          <a:endParaRPr lang="ar-SA"/>
        </a:p>
      </dgm:t>
    </dgm:pt>
    <dgm:pt modelId="{72845C94-DCA4-4EDB-9B7A-E33C85554493}" type="pres">
      <dgm:prSet presAssocID="{D1BB520A-64AC-4523-84B0-0F23E9BCF05E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6DFC57-AD8F-4FFF-B75A-70160388821F}" type="pres">
      <dgm:prSet presAssocID="{D1BB520A-64AC-4523-84B0-0F23E9BCF05E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B485F32-8753-43B9-AB6E-400892CC15AE}" type="presOf" srcId="{D27F12E5-C741-40E4-8788-C5EAD79ED91A}" destId="{41855CD6-84E7-4931-BB38-BA382A072D67}" srcOrd="0" destOrd="0" presId="urn:microsoft.com/office/officeart/2005/8/layout/vList5"/>
    <dgm:cxn modelId="{ECA6F5DA-EB6B-426D-9426-98510626004C}" srcId="{28C4103A-8AAB-44EF-827D-195FE1D601A6}" destId="{BAAD04A2-2554-488E-B839-7B7027435BD9}" srcOrd="3" destOrd="0" parTransId="{8D68017A-D1B0-4A2F-93B9-9A574C51BC00}" sibTransId="{0BFDCD08-0B42-4384-B34A-CB6AB7CDBCE4}"/>
    <dgm:cxn modelId="{74529899-47DC-4549-B8F8-988A242F8D31}" type="presOf" srcId="{7EF798DD-1F8B-4029-9DE5-2FE12B7CCDF2}" destId="{D5073FFE-C10D-489E-9846-6F0779DF5E9E}" srcOrd="0" destOrd="0" presId="urn:microsoft.com/office/officeart/2005/8/layout/vList5"/>
    <dgm:cxn modelId="{73567DF4-FF5E-4E04-ADDA-6C99B0D164AC}" srcId="{D1BB520A-64AC-4523-84B0-0F23E9BCF05E}" destId="{546F5706-064E-4868-9EEA-FCDAEE77B360}" srcOrd="0" destOrd="0" parTransId="{A48906D8-63FE-4FEC-93B4-EF93F69AF6D1}" sibTransId="{CF46E11D-33BC-4765-A69C-D1F54DD2CCB9}"/>
    <dgm:cxn modelId="{5F72F03B-ADD5-482C-BCB0-30DF0A9E70E5}" type="presOf" srcId="{3D8C8B80-614A-43A3-91D9-FC656603EAFD}" destId="{807EC5C1-B345-4FE6-A7E0-47AB47FF2825}" srcOrd="0" destOrd="0" presId="urn:microsoft.com/office/officeart/2005/8/layout/vList5"/>
    <dgm:cxn modelId="{F9646872-547F-4BE3-ABC6-946BAB225F47}" type="presOf" srcId="{EBFC5BA9-C8C2-4E3E-87C3-EF7D73F6D412}" destId="{2D5623AD-20E1-42AB-B4AF-44F8AD7E6365}" srcOrd="0" destOrd="0" presId="urn:microsoft.com/office/officeart/2005/8/layout/vList5"/>
    <dgm:cxn modelId="{A066634D-FF6F-41D8-A8B2-6C2374AB6499}" type="presOf" srcId="{D1BB520A-64AC-4523-84B0-0F23E9BCF05E}" destId="{72845C94-DCA4-4EDB-9B7A-E33C85554493}" srcOrd="0" destOrd="0" presId="urn:microsoft.com/office/officeart/2005/8/layout/vList5"/>
    <dgm:cxn modelId="{8127F5FC-3F6C-4A58-B0F4-9FEF8420DD1F}" srcId="{28C4103A-8AAB-44EF-827D-195FE1D601A6}" destId="{D27F12E5-C741-40E4-8788-C5EAD79ED91A}" srcOrd="0" destOrd="0" parTransId="{AE4F8340-51B9-4339-89C2-F001AB610495}" sibTransId="{8963C445-E980-4E90-82DA-1B9918C5A881}"/>
    <dgm:cxn modelId="{7A1BB401-1665-465F-9BBB-6FDF4B2953BB}" type="presOf" srcId="{BAAD04A2-2554-488E-B839-7B7027435BD9}" destId="{0ADA19BE-7587-4A37-84B0-E84A13A4BDDC}" srcOrd="0" destOrd="0" presId="urn:microsoft.com/office/officeart/2005/8/layout/vList5"/>
    <dgm:cxn modelId="{F06AB4DC-60B7-4491-A3F4-9C035BE921B0}" srcId="{28C4103A-8AAB-44EF-827D-195FE1D601A6}" destId="{489D470A-607B-4A1F-BDF1-6ED5188B4055}" srcOrd="2" destOrd="0" parTransId="{2E19A833-43C2-45A3-BC6B-CBEE6BBB5281}" sibTransId="{62E715FF-9164-4243-A3D8-74D3111D1591}"/>
    <dgm:cxn modelId="{430C9549-87B3-4AEB-A124-620A43487EE5}" type="presOf" srcId="{489D470A-607B-4A1F-BDF1-6ED5188B4055}" destId="{9A975AD4-6006-4F25-BE2D-4BE66211632D}" srcOrd="0" destOrd="0" presId="urn:microsoft.com/office/officeart/2005/8/layout/vList5"/>
    <dgm:cxn modelId="{43302372-8089-49BD-9BA7-41380CBEDCB3}" srcId="{BAAD04A2-2554-488E-B839-7B7027435BD9}" destId="{7EF798DD-1F8B-4029-9DE5-2FE12B7CCDF2}" srcOrd="0" destOrd="0" parTransId="{59185271-C6F9-4270-BA1E-5934EA9EF692}" sibTransId="{A3795DFC-6B8C-4F6B-A842-9FB428A11ADC}"/>
    <dgm:cxn modelId="{02FF05BF-A7A9-48DC-B794-2010B1CDE7DF}" srcId="{489D470A-607B-4A1F-BDF1-6ED5188B4055}" destId="{3D8C8B80-614A-43A3-91D9-FC656603EAFD}" srcOrd="0" destOrd="0" parTransId="{035BB1BE-EEF3-4CC5-8E91-7E39A9819B60}" sibTransId="{80022098-7F12-4D0D-BA07-8249298F42BB}"/>
    <dgm:cxn modelId="{7E9DD32F-FF42-481B-B80F-911339F3C0E4}" srcId="{724D41DC-AEBC-4B8C-9B00-88B4E00425E2}" destId="{12C343FE-76BF-4D36-8131-9443DD6B084B}" srcOrd="0" destOrd="0" parTransId="{A8FC86A1-0921-498E-885F-107A9F766552}" sibTransId="{4E3C527A-3A89-4A71-8046-52C2BA9F82D5}"/>
    <dgm:cxn modelId="{7FB15198-68E6-4035-9FA5-02429A4D8210}" srcId="{28C4103A-8AAB-44EF-827D-195FE1D601A6}" destId="{724D41DC-AEBC-4B8C-9B00-88B4E00425E2}" srcOrd="1" destOrd="0" parTransId="{D44BED97-0271-4111-BF30-206CCF25753A}" sibTransId="{683BF4D2-76B5-49B7-8081-49E533E11585}"/>
    <dgm:cxn modelId="{06CD94B1-0BC1-4B89-BEF2-AAE86940ACD7}" type="presOf" srcId="{546F5706-064E-4868-9EEA-FCDAEE77B360}" destId="{C06DFC57-AD8F-4FFF-B75A-70160388821F}" srcOrd="0" destOrd="0" presId="urn:microsoft.com/office/officeart/2005/8/layout/vList5"/>
    <dgm:cxn modelId="{98C83665-E6E8-4132-B9DC-9EE202C2D299}" type="presOf" srcId="{28C4103A-8AAB-44EF-827D-195FE1D601A6}" destId="{C3830502-C8C1-4E52-8D06-116B4CCC605D}" srcOrd="0" destOrd="0" presId="urn:microsoft.com/office/officeart/2005/8/layout/vList5"/>
    <dgm:cxn modelId="{56A4129E-7F1B-4258-9175-2044FC799CD9}" type="presOf" srcId="{12C343FE-76BF-4D36-8131-9443DD6B084B}" destId="{A5CE65E8-414A-4FAE-A8F8-568BD913D06B}" srcOrd="0" destOrd="0" presId="urn:microsoft.com/office/officeart/2005/8/layout/vList5"/>
    <dgm:cxn modelId="{3307920D-86E5-430B-9F0E-11E0E12B1E97}" srcId="{28C4103A-8AAB-44EF-827D-195FE1D601A6}" destId="{D1BB520A-64AC-4523-84B0-0F23E9BCF05E}" srcOrd="4" destOrd="0" parTransId="{5E303DEB-C0B1-49A5-AAB6-D9FF8FD3D242}" sibTransId="{B8D8F71B-C49B-4B6F-8FDF-95F32EDBCD56}"/>
    <dgm:cxn modelId="{95463039-1B40-4F57-B002-6F8ECBDA50E9}" srcId="{D27F12E5-C741-40E4-8788-C5EAD79ED91A}" destId="{EBFC5BA9-C8C2-4E3E-87C3-EF7D73F6D412}" srcOrd="0" destOrd="0" parTransId="{B40DD0AE-F12C-4586-AC82-8B54107A1F6B}" sibTransId="{F1D819FA-BB48-4F5A-8E47-5CDED9924103}"/>
    <dgm:cxn modelId="{C5667549-470C-4ACF-95A5-8B81F070CDB9}" type="presOf" srcId="{724D41DC-AEBC-4B8C-9B00-88B4E00425E2}" destId="{053F1365-64E9-419B-861C-F9484169EBF3}" srcOrd="0" destOrd="0" presId="urn:microsoft.com/office/officeart/2005/8/layout/vList5"/>
    <dgm:cxn modelId="{CA8F898F-3448-4D59-874C-2CE0EAC1F031}" type="presParOf" srcId="{C3830502-C8C1-4E52-8D06-116B4CCC605D}" destId="{FF5A7BAD-5442-4BC7-B64F-25CC1D52ADC4}" srcOrd="0" destOrd="0" presId="urn:microsoft.com/office/officeart/2005/8/layout/vList5"/>
    <dgm:cxn modelId="{9014B266-58B9-4662-B5E7-154D410F4325}" type="presParOf" srcId="{FF5A7BAD-5442-4BC7-B64F-25CC1D52ADC4}" destId="{41855CD6-84E7-4931-BB38-BA382A072D67}" srcOrd="0" destOrd="0" presId="urn:microsoft.com/office/officeart/2005/8/layout/vList5"/>
    <dgm:cxn modelId="{DC55EF16-D13F-43DB-BB72-B90605F4E95C}" type="presParOf" srcId="{FF5A7BAD-5442-4BC7-B64F-25CC1D52ADC4}" destId="{2D5623AD-20E1-42AB-B4AF-44F8AD7E6365}" srcOrd="1" destOrd="0" presId="urn:microsoft.com/office/officeart/2005/8/layout/vList5"/>
    <dgm:cxn modelId="{316B6299-7BDC-4AE1-B327-B05268B88306}" type="presParOf" srcId="{C3830502-C8C1-4E52-8D06-116B4CCC605D}" destId="{6A185851-C18F-4362-9E21-05B50D81B86A}" srcOrd="1" destOrd="0" presId="urn:microsoft.com/office/officeart/2005/8/layout/vList5"/>
    <dgm:cxn modelId="{F8322BD3-F8A1-4499-AE71-7FA3C5760E7B}" type="presParOf" srcId="{C3830502-C8C1-4E52-8D06-116B4CCC605D}" destId="{3DC671F3-2342-4BCE-9C3B-8672B65C788E}" srcOrd="2" destOrd="0" presId="urn:microsoft.com/office/officeart/2005/8/layout/vList5"/>
    <dgm:cxn modelId="{5198DF15-DE7F-42BB-9526-6EBDD70B6945}" type="presParOf" srcId="{3DC671F3-2342-4BCE-9C3B-8672B65C788E}" destId="{053F1365-64E9-419B-861C-F9484169EBF3}" srcOrd="0" destOrd="0" presId="urn:microsoft.com/office/officeart/2005/8/layout/vList5"/>
    <dgm:cxn modelId="{2F4B80CF-3423-48D5-AEC7-C2126CDBBE79}" type="presParOf" srcId="{3DC671F3-2342-4BCE-9C3B-8672B65C788E}" destId="{A5CE65E8-414A-4FAE-A8F8-568BD913D06B}" srcOrd="1" destOrd="0" presId="urn:microsoft.com/office/officeart/2005/8/layout/vList5"/>
    <dgm:cxn modelId="{D756221A-8480-497E-B9DC-192FA0F72FEA}" type="presParOf" srcId="{C3830502-C8C1-4E52-8D06-116B4CCC605D}" destId="{BBCB38D1-68C9-4C20-B1F6-25844DF5EE8C}" srcOrd="3" destOrd="0" presId="urn:microsoft.com/office/officeart/2005/8/layout/vList5"/>
    <dgm:cxn modelId="{51FD82E9-F6A1-4D6B-B509-64AF2DC25497}" type="presParOf" srcId="{C3830502-C8C1-4E52-8D06-116B4CCC605D}" destId="{57DB9128-1BC0-4628-B571-DC334A50C1BC}" srcOrd="4" destOrd="0" presId="urn:microsoft.com/office/officeart/2005/8/layout/vList5"/>
    <dgm:cxn modelId="{10C1D8C5-85C5-4AD4-A224-485A472BE60A}" type="presParOf" srcId="{57DB9128-1BC0-4628-B571-DC334A50C1BC}" destId="{9A975AD4-6006-4F25-BE2D-4BE66211632D}" srcOrd="0" destOrd="0" presId="urn:microsoft.com/office/officeart/2005/8/layout/vList5"/>
    <dgm:cxn modelId="{539120DE-8584-4B51-9E90-03C603AF65D8}" type="presParOf" srcId="{57DB9128-1BC0-4628-B571-DC334A50C1BC}" destId="{807EC5C1-B345-4FE6-A7E0-47AB47FF2825}" srcOrd="1" destOrd="0" presId="urn:microsoft.com/office/officeart/2005/8/layout/vList5"/>
    <dgm:cxn modelId="{8A3FE537-6A8D-4370-87F9-127B01F2CE11}" type="presParOf" srcId="{C3830502-C8C1-4E52-8D06-116B4CCC605D}" destId="{0674FCC2-C256-40C3-AC3F-0B0D5CFAD830}" srcOrd="5" destOrd="0" presId="urn:microsoft.com/office/officeart/2005/8/layout/vList5"/>
    <dgm:cxn modelId="{41A2A1FF-4332-4C74-A672-9F8E3E8CF50F}" type="presParOf" srcId="{C3830502-C8C1-4E52-8D06-116B4CCC605D}" destId="{C0E5E43D-FA37-450A-864D-1294661ADC7D}" srcOrd="6" destOrd="0" presId="urn:microsoft.com/office/officeart/2005/8/layout/vList5"/>
    <dgm:cxn modelId="{C5185D19-BD19-4537-87F9-9362341EDF25}" type="presParOf" srcId="{C0E5E43D-FA37-450A-864D-1294661ADC7D}" destId="{0ADA19BE-7587-4A37-84B0-E84A13A4BDDC}" srcOrd="0" destOrd="0" presId="urn:microsoft.com/office/officeart/2005/8/layout/vList5"/>
    <dgm:cxn modelId="{16031A77-4A05-464A-8D00-BBAC6590B706}" type="presParOf" srcId="{C0E5E43D-FA37-450A-864D-1294661ADC7D}" destId="{D5073FFE-C10D-489E-9846-6F0779DF5E9E}" srcOrd="1" destOrd="0" presId="urn:microsoft.com/office/officeart/2005/8/layout/vList5"/>
    <dgm:cxn modelId="{BAA903B3-3EF2-4F38-999E-4A3ABF19A14A}" type="presParOf" srcId="{C3830502-C8C1-4E52-8D06-116B4CCC605D}" destId="{8DE44A6D-094F-4C31-86C9-63E47642532F}" srcOrd="7" destOrd="0" presId="urn:microsoft.com/office/officeart/2005/8/layout/vList5"/>
    <dgm:cxn modelId="{555AED5E-BF92-4355-B761-B65D0567ECF0}" type="presParOf" srcId="{C3830502-C8C1-4E52-8D06-116B4CCC605D}" destId="{C1F4A4CE-BF68-4AB3-8F8D-61A5EBC48A0E}" srcOrd="8" destOrd="0" presId="urn:microsoft.com/office/officeart/2005/8/layout/vList5"/>
    <dgm:cxn modelId="{A80EE39E-EF06-44C9-BF21-DA251096F8A2}" type="presParOf" srcId="{C1F4A4CE-BF68-4AB3-8F8D-61A5EBC48A0E}" destId="{72845C94-DCA4-4EDB-9B7A-E33C85554493}" srcOrd="0" destOrd="0" presId="urn:microsoft.com/office/officeart/2005/8/layout/vList5"/>
    <dgm:cxn modelId="{E13945D0-FBD7-47A4-BF7B-500BD4AB4D01}" type="presParOf" srcId="{C1F4A4CE-BF68-4AB3-8F8D-61A5EBC48A0E}" destId="{C06DFC57-AD8F-4FFF-B75A-70160388821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5623AD-20E1-42AB-B4AF-44F8AD7E6365}">
      <dsp:nvSpPr>
        <dsp:cNvPr id="0" name=""/>
        <dsp:cNvSpPr/>
      </dsp:nvSpPr>
      <dsp:spPr>
        <a:xfrm rot="5400000">
          <a:off x="1869136" y="-557087"/>
          <a:ext cx="821535" cy="2145792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موائمة هيكل البرامج</a:t>
          </a:r>
          <a:endParaRPr lang="ar-SA" sz="2400" kern="1200" dirty="0"/>
        </a:p>
      </dsp:txBody>
      <dsp:txXfrm rot="5400000">
        <a:off x="1869136" y="-557087"/>
        <a:ext cx="821535" cy="2145792"/>
      </dsp:txXfrm>
    </dsp:sp>
    <dsp:sp modelId="{41855CD6-84E7-4931-BB38-BA382A072D67}">
      <dsp:nvSpPr>
        <dsp:cNvPr id="0" name=""/>
        <dsp:cNvSpPr/>
      </dsp:nvSpPr>
      <dsp:spPr>
        <a:xfrm>
          <a:off x="0" y="2348"/>
          <a:ext cx="1207008" cy="10269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1</a:t>
          </a:r>
          <a:endParaRPr lang="ar-SA" sz="5400" kern="1200" dirty="0"/>
        </a:p>
      </dsp:txBody>
      <dsp:txXfrm>
        <a:off x="0" y="2348"/>
        <a:ext cx="1207008" cy="1026918"/>
      </dsp:txXfrm>
    </dsp:sp>
    <dsp:sp modelId="{A5CE65E8-414A-4FAE-A8F8-568BD913D06B}">
      <dsp:nvSpPr>
        <dsp:cNvPr id="0" name=""/>
        <dsp:cNvSpPr/>
      </dsp:nvSpPr>
      <dsp:spPr>
        <a:xfrm rot="5400000">
          <a:off x="1869136" y="521177"/>
          <a:ext cx="821535" cy="2145792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توزيع التكلفة</a:t>
          </a:r>
          <a:endParaRPr lang="ar-SA" sz="2400" kern="1200" dirty="0"/>
        </a:p>
      </dsp:txBody>
      <dsp:txXfrm rot="5400000">
        <a:off x="1869136" y="521177"/>
        <a:ext cx="821535" cy="2145792"/>
      </dsp:txXfrm>
    </dsp:sp>
    <dsp:sp modelId="{053F1365-64E9-419B-861C-F9484169EBF3}">
      <dsp:nvSpPr>
        <dsp:cNvPr id="0" name=""/>
        <dsp:cNvSpPr/>
      </dsp:nvSpPr>
      <dsp:spPr>
        <a:xfrm>
          <a:off x="0" y="1080613"/>
          <a:ext cx="1207008" cy="102691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2</a:t>
          </a:r>
          <a:endParaRPr lang="ar-SA" sz="5400" kern="1200" dirty="0"/>
        </a:p>
      </dsp:txBody>
      <dsp:txXfrm>
        <a:off x="0" y="1080613"/>
        <a:ext cx="1207008" cy="1026918"/>
      </dsp:txXfrm>
    </dsp:sp>
    <dsp:sp modelId="{807EC5C1-B345-4FE6-A7E0-47AB47FF2825}">
      <dsp:nvSpPr>
        <dsp:cNvPr id="0" name=""/>
        <dsp:cNvSpPr/>
      </dsp:nvSpPr>
      <dsp:spPr>
        <a:xfrm rot="5400000">
          <a:off x="1869136" y="1599441"/>
          <a:ext cx="821535" cy="214579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المعايرة القياسية</a:t>
          </a:r>
          <a:endParaRPr lang="ar-SA" sz="2400" kern="1200" dirty="0"/>
        </a:p>
      </dsp:txBody>
      <dsp:txXfrm rot="5400000">
        <a:off x="1869136" y="1599441"/>
        <a:ext cx="821535" cy="2145792"/>
      </dsp:txXfrm>
    </dsp:sp>
    <dsp:sp modelId="{9A975AD4-6006-4F25-BE2D-4BE66211632D}">
      <dsp:nvSpPr>
        <dsp:cNvPr id="0" name=""/>
        <dsp:cNvSpPr/>
      </dsp:nvSpPr>
      <dsp:spPr>
        <a:xfrm>
          <a:off x="0" y="2158878"/>
          <a:ext cx="1207008" cy="10269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3</a:t>
          </a:r>
          <a:endParaRPr lang="ar-SA" sz="5400" kern="1200" dirty="0"/>
        </a:p>
      </dsp:txBody>
      <dsp:txXfrm>
        <a:off x="0" y="2158878"/>
        <a:ext cx="1207008" cy="1026918"/>
      </dsp:txXfrm>
    </dsp:sp>
    <dsp:sp modelId="{D5073FFE-C10D-489E-9846-6F0779DF5E9E}">
      <dsp:nvSpPr>
        <dsp:cNvPr id="0" name=""/>
        <dsp:cNvSpPr/>
      </dsp:nvSpPr>
      <dsp:spPr>
        <a:xfrm rot="5400000">
          <a:off x="1869136" y="2677706"/>
          <a:ext cx="821535" cy="214579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عمل التقديرات</a:t>
          </a:r>
          <a:endParaRPr lang="ar-SA" sz="2400" kern="1200" dirty="0"/>
        </a:p>
      </dsp:txBody>
      <dsp:txXfrm rot="5400000">
        <a:off x="1869136" y="2677706"/>
        <a:ext cx="821535" cy="2145792"/>
      </dsp:txXfrm>
    </dsp:sp>
    <dsp:sp modelId="{0ADA19BE-7587-4A37-84B0-E84A13A4BDDC}">
      <dsp:nvSpPr>
        <dsp:cNvPr id="0" name=""/>
        <dsp:cNvSpPr/>
      </dsp:nvSpPr>
      <dsp:spPr>
        <a:xfrm>
          <a:off x="0" y="3237143"/>
          <a:ext cx="1207008" cy="102691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4</a:t>
          </a:r>
          <a:endParaRPr lang="ar-SA" sz="5400" kern="1200" dirty="0"/>
        </a:p>
      </dsp:txBody>
      <dsp:txXfrm>
        <a:off x="0" y="3237143"/>
        <a:ext cx="1207008" cy="1026918"/>
      </dsp:txXfrm>
    </dsp:sp>
    <dsp:sp modelId="{C06DFC57-AD8F-4FFF-B75A-70160388821F}">
      <dsp:nvSpPr>
        <dsp:cNvPr id="0" name=""/>
        <dsp:cNvSpPr/>
      </dsp:nvSpPr>
      <dsp:spPr>
        <a:xfrm rot="5400000">
          <a:off x="1869136" y="3755971"/>
          <a:ext cx="821535" cy="2145792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تطبيق الميزانية ومتابعتها</a:t>
          </a:r>
          <a:endParaRPr lang="ar-SA" sz="2400" kern="1200" dirty="0"/>
        </a:p>
      </dsp:txBody>
      <dsp:txXfrm rot="5400000">
        <a:off x="1869136" y="3755971"/>
        <a:ext cx="821535" cy="2145792"/>
      </dsp:txXfrm>
    </dsp:sp>
    <dsp:sp modelId="{72845C94-DCA4-4EDB-9B7A-E33C85554493}">
      <dsp:nvSpPr>
        <dsp:cNvPr id="0" name=""/>
        <dsp:cNvSpPr/>
      </dsp:nvSpPr>
      <dsp:spPr>
        <a:xfrm>
          <a:off x="0" y="4315408"/>
          <a:ext cx="1207008" cy="102691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5</a:t>
          </a:r>
          <a:endParaRPr lang="ar-SA" sz="5400" kern="1200" dirty="0"/>
        </a:p>
      </dsp:txBody>
      <dsp:txXfrm>
        <a:off x="0" y="4315408"/>
        <a:ext cx="1207008" cy="1026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21C397-6472-46B0-9024-6DC8CC352213}" type="datetimeFigureOut">
              <a:rPr lang="ar-SA" smtClean="0"/>
              <a:t>19/06/35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F7862D4-3D2D-4C1E-B9BF-8FF2E23289E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862D4-3D2D-4C1E-B9BF-8FF2E23289EE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862D4-3D2D-4C1E-B9BF-8FF2E23289EE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1815" y="3734410"/>
            <a:ext cx="7772400" cy="1679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9070" y="5108755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835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222195"/>
            <a:ext cx="717713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391393"/>
            <a:ext cx="7177135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42479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054655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42479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054655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f.gov.sa/Arabic/Pages/Home.aspx" TargetMode="External"/><Relationship Id="rId2" Type="http://schemas.openxmlformats.org/officeDocument/2006/relationships/hyperlink" Target="http://www.mof.gov.ae/Ar/Pages/default.aspx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gulfpolicies.com/index.php?option=com_content&amp;view=category&amp;layout=blog&amp;id=182&amp;Itemid=429" TargetMode="External"/><Relationship Id="rId5" Type="http://schemas.openxmlformats.org/officeDocument/2006/relationships/hyperlink" Target="https://www.mof.gov.bh/arb/mofhome.asp" TargetMode="External"/><Relationship Id="rId4" Type="http://schemas.openxmlformats.org/officeDocument/2006/relationships/hyperlink" Target="https://www.mof.gov.kw/MOFInfo/MOFInfo.asp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alhayat.com/Home" TargetMode="External"/><Relationship Id="rId7" Type="http://schemas.openxmlformats.org/officeDocument/2006/relationships/hyperlink" Target="http://www.hrdiscussion.com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leqt.com/2012/01/26/article_619937.html" TargetMode="External"/><Relationship Id="rId5" Type="http://schemas.openxmlformats.org/officeDocument/2006/relationships/hyperlink" Target="http://www.aleqt.com/2011/12/27/article_610663.html" TargetMode="External"/><Relationship Id="rId4" Type="http://schemas.openxmlformats.org/officeDocument/2006/relationships/hyperlink" Target="http://www.mubasher.info/KSE/home-pag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61855" y="4039820"/>
            <a:ext cx="5182820" cy="1679755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pPr algn="r" rtl="1"/>
            <a:r>
              <a:rPr lang="ar-SA" b="1" dirty="0" smtClean="0"/>
              <a:t>تحليل لأحدث ميزانية المملكة ومقارنتها بغيرها من دول الخليج  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b="1" dirty="0"/>
          </a:p>
        </p:txBody>
      </p:sp>
      <p:pic>
        <p:nvPicPr>
          <p:cNvPr id="5" name="صورة 4" descr="Saudi currency saudi riyal.jpg"/>
          <p:cNvPicPr>
            <a:picLocks noChangeAspect="1"/>
          </p:cNvPicPr>
          <p:nvPr/>
        </p:nvPicPr>
        <p:blipFill>
          <a:blip r:embed="rId4" cstate="print">
            <a:lum bright="70000" contrast="-70000"/>
          </a:blip>
          <a:srcRect l="84526" t="9757"/>
          <a:stretch>
            <a:fillRect/>
          </a:stretch>
        </p:blipFill>
        <p:spPr>
          <a:xfrm>
            <a:off x="8695035" y="2665475"/>
            <a:ext cx="448965" cy="419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جداول افنان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5825" t="13583" r="31887" b="7980"/>
          <a:stretch>
            <a:fillRect/>
          </a:stretch>
        </p:blipFill>
        <p:spPr>
          <a:xfrm>
            <a:off x="4724705" y="1901950"/>
            <a:ext cx="4123035" cy="3917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 descr="جدول 2 افنان.png"/>
          <p:cNvPicPr>
            <a:picLocks noChangeAspect="1"/>
          </p:cNvPicPr>
          <p:nvPr/>
        </p:nvPicPr>
        <p:blipFill>
          <a:blip r:embed="rId3" cstate="print"/>
          <a:srcRect l="35825" t="12182" r="32675" b="7980"/>
          <a:stretch>
            <a:fillRect/>
          </a:stretch>
        </p:blipFill>
        <p:spPr>
          <a:xfrm>
            <a:off x="296260" y="1901950"/>
            <a:ext cx="3987708" cy="40013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/>
            <a:r>
              <a:rPr lang="ar-SA" b="1" dirty="0" smtClean="0">
                <a:solidFill>
                  <a:srgbClr val="A50021"/>
                </a:solidFill>
              </a:rPr>
              <a:t>أهم الاختلافات </a:t>
            </a:r>
            <a:r>
              <a:rPr lang="ar-SA" b="1" dirty="0" err="1" smtClean="0">
                <a:solidFill>
                  <a:srgbClr val="A50021"/>
                </a:solidFill>
              </a:rPr>
              <a:t>بينهم:</a:t>
            </a:r>
            <a:endParaRPr lang="ar-SA" b="1" dirty="0">
              <a:solidFill>
                <a:srgbClr val="A5002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10668463"/>
              </p:ext>
            </p:extLst>
          </p:nvPr>
        </p:nvGraphicFramePr>
        <p:xfrm>
          <a:off x="1042988" y="2324100"/>
          <a:ext cx="6777036" cy="2489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59012"/>
                <a:gridCol w="2259012"/>
                <a:gridCol w="2259012"/>
              </a:tblGrid>
              <a:tr h="312812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البحرين 2014_2013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المملكة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أهم الاختلافات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سنتين ماليتين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سنه واحدة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مدة اعداد الموازنة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حسب مصادرها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حسب مصادرها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تبويب الايرادات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نوعي وإداري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نوعي واداري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تبويب النفقات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مراسيم , وجداول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مراسيم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شكل</a:t>
                      </a:r>
                      <a:r>
                        <a:rPr lang="ar-SA" baseline="0" dirty="0" smtClean="0"/>
                        <a:t> الميزانية</a:t>
                      </a:r>
                      <a:endParaRPr lang="ar-S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 لم يتم ذكرها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متوسط الثلاث السنوات السابقة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طريقة تقدير</a:t>
                      </a:r>
                      <a:r>
                        <a:rPr lang="ar-SA" baseline="0" dirty="0" smtClean="0"/>
                        <a:t> النفقات والايرادات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1823310" y="985720"/>
            <a:ext cx="6871725" cy="51398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تصنيف </a:t>
            </a:r>
            <a:r>
              <a:rPr lang="ar-SA" sz="2800" dirty="0" err="1" smtClean="0">
                <a:solidFill>
                  <a:srgbClr val="A5002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الجداول:</a:t>
            </a:r>
            <a:endParaRPr lang="ar-SA" sz="2800" dirty="0" smtClean="0">
              <a:solidFill>
                <a:srgbClr val="A5002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68580" indent="0" algn="r">
              <a:lnSpc>
                <a:spcPct val="150000"/>
              </a:lnSpc>
              <a:buNone/>
            </a:pP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جدول عن الايرادات والمصروفات بالتفصيل مع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اجماليها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, جدول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لاجمالي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الايرادات والمصروفات العامة للسنتين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الماليتين 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(ايرادات النفط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والغاز 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ايرادات غير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نفطية 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الاعانات 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),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والمصروفات 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(مصروفات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متكررة 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الدعم الحكومي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المباشر 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مصروفات المشاريع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68580" indent="0" algn="r">
              <a:lnSpc>
                <a:spcPct val="150000"/>
              </a:lnSpc>
              <a:buNone/>
            </a:pP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جدول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للايرادات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العامة حسب الوزارات والجهات الحكومية </a:t>
            </a:r>
          </a:p>
          <a:p>
            <a:pPr marL="68580" indent="0" algn="r">
              <a:lnSpc>
                <a:spcPct val="150000"/>
              </a:lnSpc>
              <a:buNone/>
            </a:pP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جدول لمصروفات المتكررة حسب الوزارات والجهة الحكومية</a:t>
            </a:r>
          </a:p>
          <a:p>
            <a:pPr marL="68580" indent="0" algn="r">
              <a:lnSpc>
                <a:spcPct val="150000"/>
              </a:lnSpc>
              <a:buNone/>
            </a:pP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جدول لبيانات الدعم الحكومي المباشر للسنتين الماليتين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68580" indent="0" algn="r">
              <a:lnSpc>
                <a:spcPct val="150000"/>
              </a:lnSpc>
              <a:buNone/>
            </a:pP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جدول لمصروفات المشاريع حسب الوزارات والجهات الحكومية للسنتين الماليتين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68580" indent="0" algn="r">
              <a:lnSpc>
                <a:spcPct val="150000"/>
              </a:lnSpc>
              <a:buNone/>
            </a:pP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جدول </a:t>
            </a:r>
            <a:r>
              <a:rPr lang="ar-SA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لايرادات</a:t>
            </a:r>
            <a:r>
              <a:rPr lang="ar-SA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ومصروفات البلديات للسنتين الماليتين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7900" y="1596540"/>
            <a:ext cx="5955495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6600" b="1" dirty="0" smtClean="0">
                <a:solidFill>
                  <a:srgbClr val="FEAA02"/>
                </a:solidFill>
                <a:latin typeface="Andalus" pitchFamily="18" charset="-78"/>
                <a:ea typeface="Arial Unicode MS" pitchFamily="34" charset="-128"/>
                <a:cs typeface="Andalus" pitchFamily="18" charset="-78"/>
              </a:rPr>
              <a:t>المملكة والكويت</a:t>
            </a:r>
            <a:endParaRPr lang="ar-SA" sz="6600" b="1" dirty="0">
              <a:solidFill>
                <a:srgbClr val="FEAA02"/>
              </a:solidFill>
              <a:latin typeface="Andalus" pitchFamily="18" charset="-78"/>
              <a:ea typeface="Arial Unicode MS" pitchFamily="34" charset="-128"/>
              <a:cs typeface="Andalus" pitchFamily="18" charset="-78"/>
            </a:endParaRPr>
          </a:p>
        </p:txBody>
      </p:sp>
      <p:pic>
        <p:nvPicPr>
          <p:cNvPr id="5122" name="Picture 2" descr="http://t1.gstatic.com/images?q=tbn:ANd9GcTjODtJ_n-3zN2Q65kMUCKpxeZboQhQ9CP0c1WfZQTlf26bAB-4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1212490" y="3581705"/>
            <a:ext cx="2819400" cy="1619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866" name="Picture 2" descr="http://www.okaz.com.sa/24x7/articles/articleimages/201402/%D8%B9%D9%84%D9%85%20%D8%A7%D9%84%D9%83%D9%88%D9%8A%D8%AA1_res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8230" y="3276295"/>
            <a:ext cx="3206805" cy="1679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365195" y="374900"/>
            <a:ext cx="7473395" cy="3046988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تبويب </a:t>
            </a:r>
            <a:r>
              <a:rPr lang="ar-SA" sz="2000" dirty="0" err="1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الايرادات:</a:t>
            </a:r>
            <a:endParaRPr lang="ar-SA" sz="2000" dirty="0" smtClean="0">
              <a:solidFill>
                <a:srgbClr val="FEAA0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تم استخدام نفس الطريقة وهي تبويب الايرادات حسب مصادرها(التبويب الموضوعي</a:t>
            </a:r>
            <a:r>
              <a:rPr lang="ar-SA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ar-SA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لكلا </a:t>
            </a:r>
            <a:r>
              <a:rPr lang="ar-SA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الدوتين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تبويب </a:t>
            </a:r>
            <a:r>
              <a:rPr lang="ar-SA" dirty="0" err="1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المصروفات :</a:t>
            </a:r>
            <a:endParaRPr lang="ar-SA" dirty="0" smtClean="0">
              <a:solidFill>
                <a:srgbClr val="FEAA0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ايضا نفس الطريقه وهي تبويب الاداري والنوعي معا </a:t>
            </a:r>
          </a:p>
          <a:p>
            <a:pPr algn="r" rtl="1">
              <a:lnSpc>
                <a:spcPct val="150000"/>
              </a:lnSpc>
            </a:pPr>
            <a:r>
              <a:rPr lang="ar-SA" dirty="0" err="1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الاختلاف:</a:t>
            </a:r>
            <a:endParaRPr lang="ar-SA" dirty="0" smtClean="0">
              <a:solidFill>
                <a:srgbClr val="FEAA0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هي في طريقة العرض </a:t>
            </a:r>
            <a:r>
              <a:rPr lang="ar-SA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والافصاح</a:t>
            </a:r>
            <a:endParaRPr lang="ar-SA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" name="صورة 6"/>
          <p:cNvPicPr/>
          <p:nvPr/>
        </p:nvPicPr>
        <p:blipFill>
          <a:blip r:embed="rId3" cstate="print"/>
          <a:srcRect l="22393" t="8092" r="24332" b="4335"/>
          <a:stretch>
            <a:fillRect/>
          </a:stretch>
        </p:blipFill>
        <p:spPr bwMode="auto">
          <a:xfrm>
            <a:off x="6557165" y="3429000"/>
            <a:ext cx="2290575" cy="2748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صورة 7"/>
          <p:cNvPicPr/>
          <p:nvPr/>
        </p:nvPicPr>
        <p:blipFill>
          <a:blip r:embed="rId4" cstate="print"/>
          <a:srcRect l="7043" t="23700" r="67819" b="46532"/>
          <a:stretch>
            <a:fillRect/>
          </a:stretch>
        </p:blipFill>
        <p:spPr bwMode="auto">
          <a:xfrm>
            <a:off x="3808475" y="3429000"/>
            <a:ext cx="2476500" cy="2992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صورة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7080" y="3429000"/>
            <a:ext cx="2443280" cy="2745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7900" y="1596540"/>
            <a:ext cx="5955495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6600" dirty="0" smtClean="0">
                <a:latin typeface="Andalus" pitchFamily="18" charset="-78"/>
                <a:ea typeface="Arial Unicode MS" pitchFamily="34" charset="-128"/>
                <a:cs typeface="Andalus" pitchFamily="18" charset="-78"/>
              </a:rPr>
              <a:t>المملكة</a:t>
            </a:r>
            <a:r>
              <a:rPr lang="ar-SA" sz="6600" b="1" dirty="0" smtClean="0">
                <a:latin typeface="Andalus" pitchFamily="18" charset="-78"/>
                <a:ea typeface="Arial Unicode MS" pitchFamily="34" charset="-128"/>
                <a:cs typeface="Andalus" pitchFamily="18" charset="-78"/>
              </a:rPr>
              <a:t> </a:t>
            </a:r>
            <a:r>
              <a:rPr lang="ar-SA" sz="6600" dirty="0" smtClean="0">
                <a:latin typeface="Andalus" pitchFamily="18" charset="-78"/>
                <a:ea typeface="Arial Unicode MS" pitchFamily="34" charset="-128"/>
                <a:cs typeface="Andalus" pitchFamily="18" charset="-78"/>
              </a:rPr>
              <a:t>والإمارات</a:t>
            </a:r>
            <a:endParaRPr lang="ar-SA" sz="6600" dirty="0">
              <a:latin typeface="Andalus" pitchFamily="18" charset="-78"/>
              <a:ea typeface="Arial Unicode MS" pitchFamily="34" charset="-128"/>
              <a:cs typeface="Andalus" pitchFamily="18" charset="-78"/>
            </a:endParaRPr>
          </a:p>
        </p:txBody>
      </p:sp>
      <p:pic>
        <p:nvPicPr>
          <p:cNvPr id="5122" name="Picture 2" descr="http://t1.gstatic.com/images?q=tbn:ANd9GcTjODtJ_n-3zN2Q65kMUCKpxeZboQhQ9CP0c1WfZQTlf26bAB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2490" y="3429000"/>
            <a:ext cx="2819400" cy="1619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8914" name="AutoShape 2" descr="data:image/jpeg;base64,/9j/4AAQSkZJRgABAQAAAQABAAD/2wCEAAkGBhQSEBQUEBQVFRQVFBQUFBAVEhQUFBAQFBQVFBQQFBYXHCYeFxkkGRQUHy8gJCcpLCwsFR4xNTAqNSYrLCkBCQoKDgwOGg8PGiwkHxwpLCwsKiwpKSkqKSkpKSwpLCkpKSksKSwsKSksLCwsKSkpLCkpKSksLCksKSksKSwsLP/AABEIAMkA+wMBIgACEQEDEQH/xAAcAAAABwEBAAAAAAAAAAAAAAAAAQIDBAUGBwj/xABAEAABAwICBggEAwcDBQEAAAABAAIDBBEFIQYSEzFBUQcyYXGBkaGxIlJywTNC0RRTYpKy4fAjQ5M1RKLC8RX/xAAbAQACAwEBAQAAAAAAAAAAAAAAAgEDBAUHBv/EACsRAAICAQMDAwMEAwAAAAAAAAABAhEDBCExBRJBIjJRQmGRE3GBoRQjM//aAAwDAQACEQMRAD8ApY5hxTpp2uHBVjZ09HPyXHlD4PQIzjIFTo8x27I9ihSYTMzqPdb6iPUG6t4q7mpcc4KFlnASWkxz8fgy3/6dVGes4jk6zx5kKVTaXv8Azhp8CD6FaB9M128AqBVaPsdwzWqGvfls5WTo8buFP7NEilx6N28W9R/nmrSKzhdpB7ljJ9HXszYT5lNR1c0R4rbj1kvmzlajpkFzFw+/KN1sERhVNFpUSBkL2FwW3B7btzB8Cp1PpLE7rtc09nxj7H0V8Nfifu2Pl3kjbRK2SGyTkFdDJkyRt/lJ1T5OspX7MtkcsJe1r8kpp8Ffs0NmpxgSdirAIRjRbNTdggYVNkEExpJjU8wpBhQQQjGkmNTjCiMKAog7NFs1NMKGxQRRB1ENRTDCi2CAIhYi1FM2SLYoIoiaiGopWxQMKAoi6iLVUrZItkgKI1kLKRsUNigDMvj5JkuIVq6mUaWl5r5WM1wz1LLpnzFkVlUn46pRZaU8FHLiFd2RlwYXqsmF+pF5FiBHap0OIArMR1KmRTqiWA14eo458mjbICikp2uGYBVPHUHgVJjxA8VneOSN6lDIq+S+qNFYZAHN+G4ByzHkVT1eiMjer8Q7Df0d+q02FVYMTO72JH2U0FZf1ZxdHj2qxqGaUV4bOaz0DxkR4Zg+RSI62eLqPc0cjcD0uF0uama8WeAe8KqqtG2HNhLezePVWx1CM6ckUWG6RTE2ds3+QPhZaalqNfewg+YWbrNG3N/LcfM39FEjM0f4cjsvy/2OS0x1Wdb45/wyI5+17s2+yCS6BZeDTKdmUrGvHG41SfFuXorah0qhkNs43fK46zT3HJdLF1OS2yx/lGmOZFiYUnYKUyZpGeXbvB8U7suWa60NRjn7ZItUk+CvMKIwqwMKSYVdY1FeYENgp+xQ2KAorjAi2Csdii2CkO0r/wBnSTArHYIGFQHaVuxQ2CsdihsVIdpW7BD9nVgYUWwQR2leYUnYqy2CGxQTRkAUttikFqSV8c0j18XJRA7lBnw3suprJ7J9swO9QpyiJPFHIqkjOyYfyUYsc05rWGma5MT4aCN11qx6nwzh6npCl6sT3M62chPx1nNO1OGFu5QzHzWr0zOM5ajSyqVqjU4ZigDGjkP7/dW8GIjmsS1hG4p5lW5q5OTCm7R8RmlKWSUr5bN7HWgqQ2UFYqnxrmrWmxYHis0sTRWsrWzNHe6iVWGsfvAvzGR80zDiClsqQVVTTLO6MihrcAcOqNccuIVHPhYO64Pylb8OUWrw1km8Z8xkVdDNJbMqeJx3gYyixOanNt7eLTmPDktNheNslyY7Uf8Au3ce5QK3DHR7xrN58R3qslwxr82GxVr7Z7rYVZnF1I2ryXZazo3cCCPYggjvTbsRfF+OzWb+9jH9TL38isnT43PB8LxtGfK7eB/C7etBhmk0Mvw62qTls35E9gO4qzFqc+n3TtGmGS1sy5o62KUf6b2u7L2cO8HMKUYVQ12jzJPiZa/yn7O3hVM0FRCbNllZ2ElzT3Xuunj6un7kWf5Dj7kbPYotisVT6S1McgMpL28QAN3MXG/xWwwrF46gXY4X5XzvyIOYPZ5XXQw67Hlfbwy6GaM9kO7FEYVM2aGzW4uohbFEYVN2aLZIsKIWxQ2Km7JDZICiDsUNippiQ2SiwObWQ1UklAPXyTXweuAfGkFqkNelagS2MmR2TkKVHVhMvp0w+EhQ0mSWLg1ygVWGXzHkktmIUiOs5qU5Q4KM+nhmj2yREqsNcw2II7DxHYVEe229b+ih28DS5hc3NpOqSLjLeFTYlo6W5s+IfKd47kqyu/UjxbWaaeHLKD8NmXLEG3G4qVJSW3ZHkU0WniFcmmZFkfDHIcSc3erSlxkFUxiSHMSOEZE+nxsbGDEgeKnR1d1g46hzdxU+mxkjes89PXA/dJcm2ZICq3EMCDruiydy4FQ6XFAeKs4a1U04jNwyKmZ17yDqyt8x/l1GqcFa/NhzWuqadkws4Z8DxBWerMPfCb728HD7q6E7M8oSx7xK6mxappTa+sz5XXIt2HeFpsM0whmGrJZhP5X2LT3O/VVLKoOFni/aodXgDXC8Z8FMoRfKothqPk2dRgUUgyGrfO7SNU9tt3ks5i2jL4vjjccs9ZtwRmDcjle3PcqekxOopT8Ljq/I74mHw4eBC1GF6cxPsJhs3btbrMPjvHikqcHaL0oy3XIWC6eFtmVjTyE7RfW+oc+7yK11JiMUovHIx3YHC/lvWWxXRtsg2kFnA5lgILXX4sO7wWYkw5wNm5EHqOG48uxdTD1KcVT3HWeUdpHWdRDVXIzWSM3iRvayR1vK/wB01JpBK3c+b/keLeq1Lql/SWx1F+P7Ow6qGquU4Rj9Y93+m+UtG8uNx3XPFaql0hqGj4wD3hv2Q+r4oOppjPUxTpo1mohs1nW6YAddvkVIGl8PI+YVsep6Zq+7+hlnxPyYQpspwpJXKPXroRr2TrJ0y4JspXGyxSRZxzJZaCqkT2UiOqVbhQxIkprqJLTkKayounCAUqk1sBtOi6oP7PK35ZbjsDmC/sVsyGu6zQe8A+6w3Ru8CSWP5mteO9pIP9QW4fEuvgqUEfB9Vh26qX33/JXV+ilLN1omg/M27T/4kXWertAIW8H25h59iDZa4SWTjZgVb+lH4ONPBjnyjnM3R/Gfw5HjsIa79FX1Ggsg6sjT3tLfa66VUYeDmzI8uBUBwINnDzUrBilyjLPRQ+DmNRojO38mt2tcD/f0VZU4bIzrscO9pHquuupweqUw9hG9K9HHwzK9IlwzkTXlu4+CnU2LuGRXQqjDon9eNh72C/nZV8+idO78hb9LnZeBJColoW/JW9KympMVB4qzjqQRZ1iCo8mhTB1JHt8j+icpsAc0/ijxYfs5Y59PyeCv9LJF1VkKvwT80Pizj4KsilLTy7FuKbAHndIw/wAw+yKu0HfILjUDvmDjn3iyqWDNHZxFlpJveKMntWvFngKurcABzj8loKjRCqjPxRg8i17bHuuU0MKnZvif/KT7JXjmvBSsWSO9My9HX1FK7/ScW82HNru9pyK0MGl9PPZtZHqP3bZlyPHiPVKnptYfGwjvaR7qmrME4tz7EjjfKLlkfE0atuAse0OhmDmHcba3q0/okHRuMZySDwaPclYmmfLTuvE4tPEflPYRuK02H6VQS/BWAwu3bVtzGe8b2+qrcX4Y6jF8FsKumgFo2gnmcz/bwTEJdO+4ZZvP/N6s4sDpmtEmu1zTmHawII8MlX4nphBCNWKxtySdlvZbg0/qLJtC0D4gD3gFK2UHys8gsPJpJPM60TSrOHAKpzQS7MqXhr3BfwirREJRCBC6J7QMlNuCecEhwQRYw5qbKfITZagbvoJs9lJirFDc1NocEx1kRrtF8V2dVE6+RcGnuf8ACfcLsJXnWGpLSCOBB8s13+CruAeYB8xf7rVpk4po+Y67Bd8Zryh58ajPispTXhE4LZZ84RBIQjfqvFnefJOvhUZzLKUK0Q56QszGY58u9Ja8HrKa2ZMT0oObMjy4HuTqVCSimRZKO+YUSSEhS45iDyPJSfhfvVidlDgVF0lzFPqMOtuUNzCExW0NNu03aSFPpMYIyd5qIkujuh7gm48GmhqmvGdjdMzUJGbMxy4j9Vno5XMPwnwVvQ40Dk7IqtwNMcilsxWt/wDEHQtd1mtPe0H3CsHRNkF9x5j7qHNTuZv3cxu/sq6Qzin4IFTo7TSdaFneBqnzbZUlZ0d07uqHt7nX/qutS1yVdI8cJcoqeCD8HNqro2IB2MxH8Lmmx77foodDoORJaqOo394wazD9R3s7yLLqbmA70k0rSqZaWLXp2KZaZPgzraOnpGfAATw437b8VCZpXlmOJ4cL5eitsUwAWuzy4eXBZ5+GgGxab8ciuZk0s8b+THmx5IOkUBSSE5qpJYms9kaGiEhwThakOU2K0NEJtwThSCmRTIbcE24J0psqxbmeWShpwXbaSosxn0t9guJldhZJZo7AB5Ba8EeTgdWzdyii3jq1JjqVnxUJ6KrWjtOIpGgEiS5oKrIa1S46pLQ1gkgUc5KcH3TckSEyGiHKwO37+aiXLTY+fNT3xJp7bixTpiNWKgqeaclpA7coD2lp7OB/VSaepViZW14ZEnoiFFLVoxZwUWegBTWVSx77FJZIfGps1GQo5YpK2qHKPEHRnO5Cv6TFmPFrju/ssyQnKSQMeCRcceztCSUbLYZGtjQz0jDnGbH5eHhyUMusbHIqbDRQy5hwPjY+hTzsHBFrm3DO9u66r4NO7K8FHdOS4e9vC4/zgm2QuJtqnyRaIDuo76UE3U2SicBe1+7NR9ZBDOUtKcDbqNrIxMuG4/B6Ypj5p0xJTpxldbepDK9h3hJ6kN3JlTJGmXK+dSMePhNlCqMHcN2fcnjNCTjZVXSXBPSQEbwmXrTBpnI1MZQChbd7Rzc0eZAXVJJFyb9r2ZElr6hD9XdctN7egV1B0qR/7kDx9L2n3AXQwJUfKa/I5SVG6MqG2WWp+kKkdvc9n1MPu26sqfHqaT8OeM9muAfI2K0UjmXJF0yrUqGuVPbiDcdiAlIUOJZHL8mohrVMjnBWRirbKfT4iq3EvjM0V7pt0Khw1t1MZNdIWbMadHw9FFfTlubd3LiFY70RjTRYjiRaeoU+OS6iSUgOYyPoe8Im6zet58FZaE4JckQKhzUaksmSiVNitWU8lIo74CFduYE0YQjuEeOykEfh7qRHiEjOpI7uJ1h5FWBpBySDQjkhtPkjtkuBVBpdY6s4Fv3jRu+ofcLQts4azSCDmCDcEcwso6iBO5WNFh8sOcdw3eYzm09tt7T2iyrkkt0XwlLhlygYhyHkkU9SH7hY8W8v1CkAJC04EWpJanbIaq5J6C4kdzUhwUosSTGhMhwZFDiE/HiL28boGFJMKH2vkaKkiczE2uykaEJcOjf1TbsVdsk5G4hVuNe1llKSqSKzHsJcyJ54Wz7rjNZALpzJ7ghwuDkQdxCzekejrGxmSHK2bm8LX3hbNPqPpmfOdU6Xf+3F45RlroJOtzS7Lonyo7BWPZ+G9zfpcW+ytafTGrZ/ulw5PDXepzVKhZTbIcUzVwdIcw68cbu7Wafcj0VhTdJDPzxvH0uDveywiKym2R2o6xRdItMd7y36mOHqLrRYfpfTvtqTxk8to0HyJuuC2QslHTo9N09cHC4NxzCmsluvLtPWPjN43vZ9L3N9ir2g6Qa+K2rUOcOUgbJ/UL+qhofuPRISmri9B01VLbbaGKQc260Z93D0Wjoem+mP40EzO1upIPdp9EUFo6OIGnh9kr9kHasnS9K2HP8A98s7HxSNt3nVIVrBp1QO3VlP4ytb/VZTbIpFwKZvJOsYOAHkFXx6RUrurU057p4z/wCydbi0PCaL/lj/AFQMiwDUTqNrt48slCONQDfNCO+aP9VHm02oY+vV047Nsxx8mklKTsWkOGtabi5PbwUkLE1vTLhse6V8h5RxPPq7VHqsnjnT7cFtFT2PCSYg2HPZsOfi7wUbktpHWK2m/PHk8Z/V2HtUaLHIy0XNjyuuC0PSjiz5xs5XSuJygEDHNcOI1GtvbuKuajHakuJfDNC45mHYSODDbcDbMcR2EI7WK5oZCUAkpQK456OHZCyF0LoGsBai2aNGkZIjURGNO2RWUANAJupbrRubza4eYITzio8siaPImTeLX2OfFqTqW3eX6JwoLuLg82ls2Ia66OyDmXQB5+akUFkLJSCAE2QslIIATZCyUggBNkaNHZACULpVkLIIElqGoOQ8glWQsgkRqdg8kqyOyFkAFZEUqyIoA6b0Ixt16o2+LViAdxDSXkjzA8l1UFc+6G8DdHTyzvFhMWhnaxl/i8STbuXRLK2L2EkjkNkdkYCUAvnz04INRhqUAnGtSuRKECNKEadDE8zDJn9SJ57Q0281Ct8ESyQj7nRELUzJIArQ6J1j90Vvqe0fdIPRzWO3mJvfIT7NV0NPOXgw5epafH9VlDPVhV1XXANd3H2WvHRNUHrTxeTz9kVT0OzFhDZ4rnm161w03a9zkZ+rqcWonJ0FvqroYrG9R0L+wOLT6hZzFNCqynvtYH2H5mjXHf8AD91tPmWykQKOyOyAEAI7I7I0AJQSkVkAEglWQsgBKCVZCykBKFkqyFlABWQ1UdkaAE6qFkpBFgJsn8PoTNNHE3fI9rP5iB9/RNLSdHMOtidODwcXeTT/AGU8gd7pqVsbGxsFmsaGgfwtFh6BO6qUQisrEIcaMoCmUWGzTfhRPcOYBDf5jkuiUGi9PD1Imk/M743ebt3grUBc2Oif1M+nzder/nH8mGodBpT+K5rOwfGfTL1V5SaHQN62s8/xGw8m29yr2yAC0R02OPg5WXqmpy/VX7DEFDGzqMa3uaPfepF0AEdleopcGCU5S9zCuglI7JhBKF0aOyACRFoO/wAkpGgDK6RdHlLVgksDJOEjMjft5rkWlGgVRREkjXj4StHD+IcF6Gsm56dr2lrwHAixBFwoaJujyzdGuq6adE4OtLRCxzJh4Efw8iuWTQuY4teC1wNi0ixBSVQ1piUdkV0LoAOyFkAUagBKFkdkEAFZHZC6blnDRc7vfuQSkOEpLpLbyB35Kw0O0UqMUmLIv9OFv4s5GTAfy/xPI3NB78l3fR/o9oqNgEUDHPG+aVrZJXHibuHw9wAQtwdR5PPGsgCvSldonRzG8tNC4/Ns2g+bbFQD0bYcf+1Z4OkHs5NQvcjz1dbzodwwyVxlt8MTDn/E7ID0K39R0UYc7/Zc3tZNIPckK30Z0VhoY3MgDrOdrFzyHOJ4C4AyCEgbVFuULI0E4o3ZHZKQQAVkdkaCACsjQCBQAAjsg1GUAFZANRpSAE2QslIIATZCyUUSACssvpb0fwVrSSAyW3wytGd+R5jsWpRFAHm3SLRKeifqzt+E9WUZtd48D2KnsvQvSV/06b6V57cqxkEAjQQCCQWQISiiQAIaZ8jxHCx0sjsmxMaXOd4DcO1brRvoMnlIkxGQRNNjsIyHSW+Uu6rPDWKsegr8es+iL2K68OKErZMpVsiFhGDRUsLYadgZG3c0cTxcSc3E8SVMsjQVlUVhWQslIBACbIWRoIAKyOyNKUWSf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8916" name="AutoShape 4" descr="data:image/jpeg;base64,/9j/4AAQSkZJRgABAQAAAQABAAD/2wCEAAkGBhQSEBQUEBQVFRQVFBQUFBAVEhQUFBAQFBQVFBQQFBYXHCYeFxkkGRQUHy8gJCcpLCwsFR4xNTAqNSYrLCkBCQoKDgwOGg8PGiwkHxwpLCwsKiwpKSkqKSkpKSwpLCkpKSksKSwsKSksLCwsKSkpLCkpKSksLCksKSksKSwsLP/AABEIAMkA+wMBIgACEQEDEQH/xAAcAAAABwEBAAAAAAAAAAAAAAAAAQIDBAUGBwj/xABAEAABAwICBggEAwcDBQEAAAABAAIDBBEFIQYSEzFBUQcyYXGBkaGxIlJywTNC0RRTYpKy4fAjQ5M1RKLC8RX/xAAbAQACAwEBAQAAAAAAAAAAAAAAAgEDBAUHBv/EACsRAAICAQMDAwMEAwAAAAAAAAABAhEDBCExBRJBIjJRQmGRE3GBoRQjM//aAAwDAQACEQMRAD8ApY5hxTpp2uHBVjZ09HPyXHlD4PQIzjIFTo8x27I9ihSYTMzqPdb6iPUG6t4q7mpcc4KFlnASWkxz8fgy3/6dVGes4jk6zx5kKVTaXv8Azhp8CD6FaB9M128AqBVaPsdwzWqGvfls5WTo8buFP7NEilx6N28W9R/nmrSKzhdpB7ljJ9HXszYT5lNR1c0R4rbj1kvmzlajpkFzFw+/KN1sERhVNFpUSBkL2FwW3B7btzB8Cp1PpLE7rtc09nxj7H0V8Nfifu2Pl3kjbRK2SGyTkFdDJkyRt/lJ1T5OspX7MtkcsJe1r8kpp8Ffs0NmpxgSdirAIRjRbNTdggYVNkEExpJjU8wpBhQQQjGkmNTjCiMKAog7NFs1NMKGxQRRB1ENRTDCi2CAIhYi1FM2SLYoIoiaiGopWxQMKAoi6iLVUrZItkgKI1kLKRsUNigDMvj5JkuIVq6mUaWl5r5WM1wz1LLpnzFkVlUn46pRZaU8FHLiFd2RlwYXqsmF+pF5FiBHap0OIArMR1KmRTqiWA14eo458mjbICikp2uGYBVPHUHgVJjxA8VneOSN6lDIq+S+qNFYZAHN+G4ByzHkVT1eiMjer8Q7Df0d+q02FVYMTO72JH2U0FZf1ZxdHj2qxqGaUV4bOaz0DxkR4Zg+RSI62eLqPc0cjcD0uF0uama8WeAe8KqqtG2HNhLezePVWx1CM6ckUWG6RTE2ds3+QPhZaalqNfewg+YWbrNG3N/LcfM39FEjM0f4cjsvy/2OS0x1Wdb45/wyI5+17s2+yCS6BZeDTKdmUrGvHG41SfFuXorah0qhkNs43fK46zT3HJdLF1OS2yx/lGmOZFiYUnYKUyZpGeXbvB8U7suWa60NRjn7ZItUk+CvMKIwqwMKSYVdY1FeYENgp+xQ2KAorjAi2Csdii2CkO0r/wBnSTArHYIGFQHaVuxQ2CsdihsVIdpW7BD9nVgYUWwQR2leYUnYqy2CGxQTRkAUttikFqSV8c0j18XJRA7lBnw3suprJ7J9swO9QpyiJPFHIqkjOyYfyUYsc05rWGma5MT4aCN11qx6nwzh6npCl6sT3M62chPx1nNO1OGFu5QzHzWr0zOM5ajSyqVqjU4ZigDGjkP7/dW8GIjmsS1hG4p5lW5q5OTCm7R8RmlKWSUr5bN7HWgqQ2UFYqnxrmrWmxYHis0sTRWsrWzNHe6iVWGsfvAvzGR80zDiClsqQVVTTLO6MihrcAcOqNccuIVHPhYO64Pylb8OUWrw1km8Z8xkVdDNJbMqeJx3gYyixOanNt7eLTmPDktNheNslyY7Uf8Au3ce5QK3DHR7xrN58R3qslwxr82GxVr7Z7rYVZnF1I2ryXZazo3cCCPYggjvTbsRfF+OzWb+9jH9TL38isnT43PB8LxtGfK7eB/C7etBhmk0Mvw62qTls35E9gO4qzFqc+n3TtGmGS1sy5o62KUf6b2u7L2cO8HMKUYVQ12jzJPiZa/yn7O3hVM0FRCbNllZ2ElzT3Xuunj6un7kWf5Dj7kbPYotisVT6S1McgMpL28QAN3MXG/xWwwrF46gXY4X5XzvyIOYPZ5XXQw67Hlfbwy6GaM9kO7FEYVM2aGzW4uohbFEYVN2aLZIsKIWxQ2Km7JDZICiDsUNippiQ2SiwObWQ1UklAPXyTXweuAfGkFqkNelagS2MmR2TkKVHVhMvp0w+EhQ0mSWLg1ygVWGXzHkktmIUiOs5qU5Q4KM+nhmj2yREqsNcw2II7DxHYVEe229b+ih28DS5hc3NpOqSLjLeFTYlo6W5s+IfKd47kqyu/UjxbWaaeHLKD8NmXLEG3G4qVJSW3ZHkU0WniFcmmZFkfDHIcSc3erSlxkFUxiSHMSOEZE+nxsbGDEgeKnR1d1g46hzdxU+mxkjes89PXA/dJcm2ZICq3EMCDruiydy4FQ6XFAeKs4a1U04jNwyKmZ17yDqyt8x/l1GqcFa/NhzWuqadkws4Z8DxBWerMPfCb728HD7q6E7M8oSx7xK6mxappTa+sz5XXIt2HeFpsM0whmGrJZhP5X2LT3O/VVLKoOFni/aodXgDXC8Z8FMoRfKothqPk2dRgUUgyGrfO7SNU9tt3ks5i2jL4vjjccs9ZtwRmDcjle3PcqekxOopT8Ljq/I74mHw4eBC1GF6cxPsJhs3btbrMPjvHikqcHaL0oy3XIWC6eFtmVjTyE7RfW+oc+7yK11JiMUovHIx3YHC/lvWWxXRtsg2kFnA5lgILXX4sO7wWYkw5wNm5EHqOG48uxdTD1KcVT3HWeUdpHWdRDVXIzWSM3iRvayR1vK/wB01JpBK3c+b/keLeq1Lql/SWx1F+P7Ow6qGquU4Rj9Y93+m+UtG8uNx3XPFaql0hqGj4wD3hv2Q+r4oOppjPUxTpo1mohs1nW6YAddvkVIGl8PI+YVsep6Zq+7+hlnxPyYQpspwpJXKPXroRr2TrJ0y4JspXGyxSRZxzJZaCqkT2UiOqVbhQxIkprqJLTkKayounCAUqk1sBtOi6oP7PK35ZbjsDmC/sVsyGu6zQe8A+6w3Ru8CSWP5mteO9pIP9QW4fEuvgqUEfB9Vh26qX33/JXV+ilLN1omg/M27T/4kXWertAIW8H25h59iDZa4SWTjZgVb+lH4ONPBjnyjnM3R/Gfw5HjsIa79FX1Ggsg6sjT3tLfa66VUYeDmzI8uBUBwINnDzUrBilyjLPRQ+DmNRojO38mt2tcD/f0VZU4bIzrscO9pHquuupweqUw9hG9K9HHwzK9IlwzkTXlu4+CnU2LuGRXQqjDon9eNh72C/nZV8+idO78hb9LnZeBJColoW/JW9KympMVB4qzjqQRZ1iCo8mhTB1JHt8j+icpsAc0/ijxYfs5Y59PyeCv9LJF1VkKvwT80Pizj4KsilLTy7FuKbAHndIw/wAw+yKu0HfILjUDvmDjn3iyqWDNHZxFlpJveKMntWvFngKurcABzj8loKjRCqjPxRg8i17bHuuU0MKnZvif/KT7JXjmvBSsWSO9My9HX1FK7/ScW82HNru9pyK0MGl9PPZtZHqP3bZlyPHiPVKnptYfGwjvaR7qmrME4tz7EjjfKLlkfE0atuAse0OhmDmHcba3q0/okHRuMZySDwaPclYmmfLTuvE4tPEflPYRuK02H6VQS/BWAwu3bVtzGe8b2+qrcX4Y6jF8FsKumgFo2gnmcz/bwTEJdO+4ZZvP/N6s4sDpmtEmu1zTmHawII8MlX4nphBCNWKxtySdlvZbg0/qLJtC0D4gD3gFK2UHys8gsPJpJPM60TSrOHAKpzQS7MqXhr3BfwirREJRCBC6J7QMlNuCecEhwQRYw5qbKfITZagbvoJs9lJirFDc1NocEx1kRrtF8V2dVE6+RcGnuf8ACfcLsJXnWGpLSCOBB8s13+CruAeYB8xf7rVpk4po+Y67Bd8Zryh58ajPispTXhE4LZZ84RBIQjfqvFnefJOvhUZzLKUK0Q56QszGY58u9Ja8HrKa2ZMT0oObMjy4HuTqVCSimRZKO+YUSSEhS45iDyPJSfhfvVidlDgVF0lzFPqMOtuUNzCExW0NNu03aSFPpMYIyd5qIkujuh7gm48GmhqmvGdjdMzUJGbMxy4j9Vno5XMPwnwVvQ40Dk7IqtwNMcilsxWt/wDEHQtd1mtPe0H3CsHRNkF9x5j7qHNTuZv3cxu/sq6Qzin4IFTo7TSdaFneBqnzbZUlZ0d07uqHt7nX/qutS1yVdI8cJcoqeCD8HNqro2IB2MxH8Lmmx77foodDoORJaqOo394wazD9R3s7yLLqbmA70k0rSqZaWLXp2KZaZPgzraOnpGfAATw437b8VCZpXlmOJ4cL5eitsUwAWuzy4eXBZ5+GgGxab8ciuZk0s8b+THmx5IOkUBSSE5qpJYms9kaGiEhwThakOU2K0NEJtwThSCmRTIbcE24J0psqxbmeWShpwXbaSosxn0t9guJldhZJZo7AB5Ba8EeTgdWzdyii3jq1JjqVnxUJ6KrWjtOIpGgEiS5oKrIa1S46pLQ1gkgUc5KcH3TckSEyGiHKwO37+aiXLTY+fNT3xJp7bixTpiNWKgqeaclpA7coD2lp7OB/VSaepViZW14ZEnoiFFLVoxZwUWegBTWVSx77FJZIfGps1GQo5YpK2qHKPEHRnO5Cv6TFmPFrju/ssyQnKSQMeCRcceztCSUbLYZGtjQz0jDnGbH5eHhyUMusbHIqbDRQy5hwPjY+hTzsHBFrm3DO9u66r4NO7K8FHdOS4e9vC4/zgm2QuJtqnyRaIDuo76UE3U2SicBe1+7NR9ZBDOUtKcDbqNrIxMuG4/B6Ypj5p0xJTpxldbepDK9h3hJ6kN3JlTJGmXK+dSMePhNlCqMHcN2fcnjNCTjZVXSXBPSQEbwmXrTBpnI1MZQChbd7Rzc0eZAXVJJFyb9r2ZElr6hD9XdctN7egV1B0qR/7kDx9L2n3AXQwJUfKa/I5SVG6MqG2WWp+kKkdvc9n1MPu26sqfHqaT8OeM9muAfI2K0UjmXJF0yrUqGuVPbiDcdiAlIUOJZHL8mohrVMjnBWRirbKfT4iq3EvjM0V7pt0Khw1t1MZNdIWbMadHw9FFfTlubd3LiFY70RjTRYjiRaeoU+OS6iSUgOYyPoe8Im6zet58FZaE4JckQKhzUaksmSiVNitWU8lIo74CFduYE0YQjuEeOykEfh7qRHiEjOpI7uJ1h5FWBpBySDQjkhtPkjtkuBVBpdY6s4Fv3jRu+ofcLQts4azSCDmCDcEcwso6iBO5WNFh8sOcdw3eYzm09tt7T2iyrkkt0XwlLhlygYhyHkkU9SH7hY8W8v1CkAJC04EWpJanbIaq5J6C4kdzUhwUosSTGhMhwZFDiE/HiL28boGFJMKH2vkaKkiczE2uykaEJcOjf1TbsVdsk5G4hVuNe1llKSqSKzHsJcyJ54Wz7rjNZALpzJ7ghwuDkQdxCzekejrGxmSHK2bm8LX3hbNPqPpmfOdU6Xf+3F45RlroJOtzS7Lonyo7BWPZ+G9zfpcW+ytafTGrZ/ulw5PDXepzVKhZTbIcUzVwdIcw68cbu7Wafcj0VhTdJDPzxvH0uDveywiKym2R2o6xRdItMd7y36mOHqLrRYfpfTvtqTxk8to0HyJuuC2QslHTo9N09cHC4NxzCmsluvLtPWPjN43vZ9L3N9ir2g6Qa+K2rUOcOUgbJ/UL+qhofuPRISmri9B01VLbbaGKQc260Z93D0Wjoem+mP40EzO1upIPdp9EUFo6OIGnh9kr9kHasnS9K2HP8A98s7HxSNt3nVIVrBp1QO3VlP4ytb/VZTbIpFwKZvJOsYOAHkFXx6RUrurU057p4z/wCydbi0PCaL/lj/AFQMiwDUTqNrt48slCONQDfNCO+aP9VHm02oY+vV047Nsxx8mklKTsWkOGtabi5PbwUkLE1vTLhse6V8h5RxPPq7VHqsnjnT7cFtFT2PCSYg2HPZsOfi7wUbktpHWK2m/PHk8Z/V2HtUaLHIy0XNjyuuC0PSjiz5xs5XSuJygEDHNcOI1GtvbuKuajHakuJfDNC45mHYSODDbcDbMcR2EI7WK5oZCUAkpQK456OHZCyF0LoGsBai2aNGkZIjURGNO2RWUANAJupbrRubza4eYITzio8siaPImTeLX2OfFqTqW3eX6JwoLuLg82ls2Ia66OyDmXQB5+akUFkLJSCAE2QslIIATZCyUggBNkaNHZACULpVkLIIElqGoOQ8glWQsgkRqdg8kqyOyFkAFZEUqyIoA6b0Ixt16o2+LViAdxDSXkjzA8l1UFc+6G8DdHTyzvFhMWhnaxl/i8STbuXRLK2L2EkjkNkdkYCUAvnz04INRhqUAnGtSuRKECNKEadDE8zDJn9SJ57Q0281Ct8ESyQj7nRELUzJIArQ6J1j90Vvqe0fdIPRzWO3mJvfIT7NV0NPOXgw5epafH9VlDPVhV1XXANd3H2WvHRNUHrTxeTz9kVT0OzFhDZ4rnm161w03a9zkZ+rqcWonJ0FvqroYrG9R0L+wOLT6hZzFNCqynvtYH2H5mjXHf8AD91tPmWykQKOyOyAEAI7I7I0AJQSkVkAEglWQsgBKCVZCykBKFkqyFlABWQ1UdkaAE6qFkpBFgJsn8PoTNNHE3fI9rP5iB9/RNLSdHMOtidODwcXeTT/AGU8gd7pqVsbGxsFmsaGgfwtFh6BO6qUQisrEIcaMoCmUWGzTfhRPcOYBDf5jkuiUGi9PD1Imk/M743ebt3grUBc2Oif1M+nzder/nH8mGodBpT+K5rOwfGfTL1V5SaHQN62s8/xGw8m29yr2yAC0R02OPg5WXqmpy/VX7DEFDGzqMa3uaPfepF0AEdleopcGCU5S9zCuglI7JhBKF0aOyACRFoO/wAkpGgDK6RdHlLVgksDJOEjMjft5rkWlGgVRREkjXj4StHD+IcF6Gsm56dr2lrwHAixBFwoaJujyzdGuq6adE4OtLRCxzJh4Efw8iuWTQuY4teC1wNi0ixBSVQ1piUdkV0LoAOyFkAUagBKFkdkEAFZHZC6blnDRc7vfuQSkOEpLpLbyB35Kw0O0UqMUmLIv9OFv4s5GTAfy/xPI3NB78l3fR/o9oqNgEUDHPG+aVrZJXHibuHw9wAQtwdR5PPGsgCvSldonRzG8tNC4/Ns2g+bbFQD0bYcf+1Z4OkHs5NQvcjz1dbzodwwyVxlt8MTDn/E7ID0K39R0UYc7/Zc3tZNIPckK30Z0VhoY3MgDrOdrFzyHOJ4C4AyCEgbVFuULI0E4o3ZHZKQQAVkdkaCACsjQCBQAAjsg1GUAFZANRpSAE2QslIIATZCyUUSACssvpb0fwVrSSAyW3wytGd+R5jsWpRFAHm3SLRKeifqzt+E9WUZtd48D2KnsvQvSV/06b6V57cqxkEAjQQCCQWQISiiQAIaZ8jxHCx0sjsmxMaXOd4DcO1brRvoMnlIkxGQRNNjsIyHSW+Uu6rPDWKsegr8es+iL2K68OKErZMpVsiFhGDRUsLYadgZG3c0cTxcSc3E8SVMsjQVlUVhWQslIBACbIWRoIAKyOyNKUWSf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8918" name="AutoShape 6" descr="data:image/jpeg;base64,/9j/4AAQSkZJRgABAQAAAQABAAD/2wCEAAkGBhQSEBQUEBQVFRQVFBQUFBAVEhQUFBAQFBQVFBQQFBYXHCYeFxkkGRQUHy8gJCcpLCwsFR4xNTAqNSYrLCkBCQoKDgwOGg8PGiwkHxwpLCwsKiwpKSkqKSkpKSwpLCkpKSksKSwsKSksLCwsKSkpLCkpKSksLCksKSksKSwsLP/AABEIAMkA+wMBIgACEQEDEQH/xAAcAAAABwEBAAAAAAAAAAAAAAAAAQIDBAUGBwj/xABAEAABAwICBggEAwcDBQEAAAABAAIDBBEFIQYSEzFBUQcyYXGBkaGxIlJywTNC0RRTYpKy4fAjQ5M1RKLC8RX/xAAbAQACAwEBAQAAAAAAAAAAAAAAAgEDBAUHBv/EACsRAAICAQMDAwMEAwAAAAAAAAABAhEDBCExBRJBIjJRQmGRE3GBoRQjM//aAAwDAQACEQMRAD8ApY5hxTpp2uHBVjZ09HPyXHlD4PQIzjIFTo8x27I9ihSYTMzqPdb6iPUG6t4q7mpcc4KFlnASWkxz8fgy3/6dVGes4jk6zx5kKVTaXv8Azhp8CD6FaB9M128AqBVaPsdwzWqGvfls5WTo8buFP7NEilx6N28W9R/nmrSKzhdpB7ljJ9HXszYT5lNR1c0R4rbj1kvmzlajpkFzFw+/KN1sERhVNFpUSBkL2FwW3B7btzB8Cp1PpLE7rtc09nxj7H0V8Nfifu2Pl3kjbRK2SGyTkFdDJkyRt/lJ1T5OspX7MtkcsJe1r8kpp8Ffs0NmpxgSdirAIRjRbNTdggYVNkEExpJjU8wpBhQQQjGkmNTjCiMKAog7NFs1NMKGxQRRB1ENRTDCi2CAIhYi1FM2SLYoIoiaiGopWxQMKAoi6iLVUrZItkgKI1kLKRsUNigDMvj5JkuIVq6mUaWl5r5WM1wz1LLpnzFkVlUn46pRZaU8FHLiFd2RlwYXqsmF+pF5FiBHap0OIArMR1KmRTqiWA14eo458mjbICikp2uGYBVPHUHgVJjxA8VneOSN6lDIq+S+qNFYZAHN+G4ByzHkVT1eiMjer8Q7Df0d+q02FVYMTO72JH2U0FZf1ZxdHj2qxqGaUV4bOaz0DxkR4Zg+RSI62eLqPc0cjcD0uF0uama8WeAe8KqqtG2HNhLezePVWx1CM6ckUWG6RTE2ds3+QPhZaalqNfewg+YWbrNG3N/LcfM39FEjM0f4cjsvy/2OS0x1Wdb45/wyI5+17s2+yCS6BZeDTKdmUrGvHG41SfFuXorah0qhkNs43fK46zT3HJdLF1OS2yx/lGmOZFiYUnYKUyZpGeXbvB8U7suWa60NRjn7ZItUk+CvMKIwqwMKSYVdY1FeYENgp+xQ2KAorjAi2Csdii2CkO0r/wBnSTArHYIGFQHaVuxQ2CsdihsVIdpW7BD9nVgYUWwQR2leYUnYqy2CGxQTRkAUttikFqSV8c0j18XJRA7lBnw3suprJ7J9swO9QpyiJPFHIqkjOyYfyUYsc05rWGma5MT4aCN11qx6nwzh6npCl6sT3M62chPx1nNO1OGFu5QzHzWr0zOM5ajSyqVqjU4ZigDGjkP7/dW8GIjmsS1hG4p5lW5q5OTCm7R8RmlKWSUr5bN7HWgqQ2UFYqnxrmrWmxYHis0sTRWsrWzNHe6iVWGsfvAvzGR80zDiClsqQVVTTLO6MihrcAcOqNccuIVHPhYO64Pylb8OUWrw1km8Z8xkVdDNJbMqeJx3gYyixOanNt7eLTmPDktNheNslyY7Uf8Au3ce5QK3DHR7xrN58R3qslwxr82GxVr7Z7rYVZnF1I2ryXZazo3cCCPYggjvTbsRfF+OzWb+9jH9TL38isnT43PB8LxtGfK7eB/C7etBhmk0Mvw62qTls35E9gO4qzFqc+n3TtGmGS1sy5o62KUf6b2u7L2cO8HMKUYVQ12jzJPiZa/yn7O3hVM0FRCbNllZ2ElzT3Xuunj6un7kWf5Dj7kbPYotisVT6S1McgMpL28QAN3MXG/xWwwrF46gXY4X5XzvyIOYPZ5XXQw67Hlfbwy6GaM9kO7FEYVM2aGzW4uohbFEYVN2aLZIsKIWxQ2Km7JDZICiDsUNippiQ2SiwObWQ1UklAPXyTXweuAfGkFqkNelagS2MmR2TkKVHVhMvp0w+EhQ0mSWLg1ygVWGXzHkktmIUiOs5qU5Q4KM+nhmj2yREqsNcw2II7DxHYVEe229b+ih28DS5hc3NpOqSLjLeFTYlo6W5s+IfKd47kqyu/UjxbWaaeHLKD8NmXLEG3G4qVJSW3ZHkU0WniFcmmZFkfDHIcSc3erSlxkFUxiSHMSOEZE+nxsbGDEgeKnR1d1g46hzdxU+mxkjes89PXA/dJcm2ZICq3EMCDruiydy4FQ6XFAeKs4a1U04jNwyKmZ17yDqyt8x/l1GqcFa/NhzWuqadkws4Z8DxBWerMPfCb728HD7q6E7M8oSx7xK6mxappTa+sz5XXIt2HeFpsM0whmGrJZhP5X2LT3O/VVLKoOFni/aodXgDXC8Z8FMoRfKothqPk2dRgUUgyGrfO7SNU9tt3ks5i2jL4vjjccs9ZtwRmDcjle3PcqekxOopT8Ljq/I74mHw4eBC1GF6cxPsJhs3btbrMPjvHikqcHaL0oy3XIWC6eFtmVjTyE7RfW+oc+7yK11JiMUovHIx3YHC/lvWWxXRtsg2kFnA5lgILXX4sO7wWYkw5wNm5EHqOG48uxdTD1KcVT3HWeUdpHWdRDVXIzWSM3iRvayR1vK/wB01JpBK3c+b/keLeq1Lql/SWx1F+P7Ow6qGquU4Rj9Y93+m+UtG8uNx3XPFaql0hqGj4wD3hv2Q+r4oOppjPUxTpo1mohs1nW6YAddvkVIGl8PI+YVsep6Zq+7+hlnxPyYQpspwpJXKPXroRr2TrJ0y4JspXGyxSRZxzJZaCqkT2UiOqVbhQxIkprqJLTkKayounCAUqk1sBtOi6oP7PK35ZbjsDmC/sVsyGu6zQe8A+6w3Ru8CSWP5mteO9pIP9QW4fEuvgqUEfB9Vh26qX33/JXV+ilLN1omg/M27T/4kXWertAIW8H25h59iDZa4SWTjZgVb+lH4ONPBjnyjnM3R/Gfw5HjsIa79FX1Ggsg6sjT3tLfa66VUYeDmzI8uBUBwINnDzUrBilyjLPRQ+DmNRojO38mt2tcD/f0VZU4bIzrscO9pHquuupweqUw9hG9K9HHwzK9IlwzkTXlu4+CnU2LuGRXQqjDon9eNh72C/nZV8+idO78hb9LnZeBJColoW/JW9KympMVB4qzjqQRZ1iCo8mhTB1JHt8j+icpsAc0/ijxYfs5Y59PyeCv9LJF1VkKvwT80Pizj4KsilLTy7FuKbAHndIw/wAw+yKu0HfILjUDvmDjn3iyqWDNHZxFlpJveKMntWvFngKurcABzj8loKjRCqjPxRg8i17bHuuU0MKnZvif/KT7JXjmvBSsWSO9My9HX1FK7/ScW82HNru9pyK0MGl9PPZtZHqP3bZlyPHiPVKnptYfGwjvaR7qmrME4tz7EjjfKLlkfE0atuAse0OhmDmHcba3q0/okHRuMZySDwaPclYmmfLTuvE4tPEflPYRuK02H6VQS/BWAwu3bVtzGe8b2+qrcX4Y6jF8FsKumgFo2gnmcz/bwTEJdO+4ZZvP/N6s4sDpmtEmu1zTmHawII8MlX4nphBCNWKxtySdlvZbg0/qLJtC0D4gD3gFK2UHys8gsPJpJPM60TSrOHAKpzQS7MqXhr3BfwirREJRCBC6J7QMlNuCecEhwQRYw5qbKfITZagbvoJs9lJirFDc1NocEx1kRrtF8V2dVE6+RcGnuf8ACfcLsJXnWGpLSCOBB8s13+CruAeYB8xf7rVpk4po+Y67Bd8Zryh58ajPispTXhE4LZZ84RBIQjfqvFnefJOvhUZzLKUK0Q56QszGY58u9Ja8HrKa2ZMT0oObMjy4HuTqVCSimRZKO+YUSSEhS45iDyPJSfhfvVidlDgVF0lzFPqMOtuUNzCExW0NNu03aSFPpMYIyd5qIkujuh7gm48GmhqmvGdjdMzUJGbMxy4j9Vno5XMPwnwVvQ40Dk7IqtwNMcilsxWt/wDEHQtd1mtPe0H3CsHRNkF9x5j7qHNTuZv3cxu/sq6Qzin4IFTo7TSdaFneBqnzbZUlZ0d07uqHt7nX/qutS1yVdI8cJcoqeCD8HNqro2IB2MxH8Lmmx77foodDoORJaqOo394wazD9R3s7yLLqbmA70k0rSqZaWLXp2KZaZPgzraOnpGfAATw437b8VCZpXlmOJ4cL5eitsUwAWuzy4eXBZ5+GgGxab8ciuZk0s8b+THmx5IOkUBSSE5qpJYms9kaGiEhwThakOU2K0NEJtwThSCmRTIbcE24J0psqxbmeWShpwXbaSosxn0t9guJldhZJZo7AB5Ba8EeTgdWzdyii3jq1JjqVnxUJ6KrWjtOIpGgEiS5oKrIa1S46pLQ1gkgUc5KcH3TckSEyGiHKwO37+aiXLTY+fNT3xJp7bixTpiNWKgqeaclpA7coD2lp7OB/VSaepViZW14ZEnoiFFLVoxZwUWegBTWVSx77FJZIfGps1GQo5YpK2qHKPEHRnO5Cv6TFmPFrju/ssyQnKSQMeCRcceztCSUbLYZGtjQz0jDnGbH5eHhyUMusbHIqbDRQy5hwPjY+hTzsHBFrm3DO9u66r4NO7K8FHdOS4e9vC4/zgm2QuJtqnyRaIDuo76UE3U2SicBe1+7NR9ZBDOUtKcDbqNrIxMuG4/B6Ypj5p0xJTpxldbepDK9h3hJ6kN3JlTJGmXK+dSMePhNlCqMHcN2fcnjNCTjZVXSXBPSQEbwmXrTBpnI1MZQChbd7Rzc0eZAXVJJFyb9r2ZElr6hD9XdctN7egV1B0qR/7kDx9L2n3AXQwJUfKa/I5SVG6MqG2WWp+kKkdvc9n1MPu26sqfHqaT8OeM9muAfI2K0UjmXJF0yrUqGuVPbiDcdiAlIUOJZHL8mohrVMjnBWRirbKfT4iq3EvjM0V7pt0Khw1t1MZNdIWbMadHw9FFfTlubd3LiFY70RjTRYjiRaeoU+OS6iSUgOYyPoe8Im6zet58FZaE4JckQKhzUaksmSiVNitWU8lIo74CFduYE0YQjuEeOykEfh7qRHiEjOpI7uJ1h5FWBpBySDQjkhtPkjtkuBVBpdY6s4Fv3jRu+ofcLQts4azSCDmCDcEcwso6iBO5WNFh8sOcdw3eYzm09tt7T2iyrkkt0XwlLhlygYhyHkkU9SH7hY8W8v1CkAJC04EWpJanbIaq5J6C4kdzUhwUosSTGhMhwZFDiE/HiL28boGFJMKH2vkaKkiczE2uykaEJcOjf1TbsVdsk5G4hVuNe1llKSqSKzHsJcyJ54Wz7rjNZALpzJ7ghwuDkQdxCzekejrGxmSHK2bm8LX3hbNPqPpmfOdU6Xf+3F45RlroJOtzS7Lonyo7BWPZ+G9zfpcW+ytafTGrZ/ulw5PDXepzVKhZTbIcUzVwdIcw68cbu7Wafcj0VhTdJDPzxvH0uDveywiKym2R2o6xRdItMd7y36mOHqLrRYfpfTvtqTxk8to0HyJuuC2QslHTo9N09cHC4NxzCmsluvLtPWPjN43vZ9L3N9ir2g6Qa+K2rUOcOUgbJ/UL+qhofuPRISmri9B01VLbbaGKQc260Z93D0Wjoem+mP40EzO1upIPdp9EUFo6OIGnh9kr9kHasnS9K2HP8A98s7HxSNt3nVIVrBp1QO3VlP4ytb/VZTbIpFwKZvJOsYOAHkFXx6RUrurU057p4z/wCydbi0PCaL/lj/AFQMiwDUTqNrt48slCONQDfNCO+aP9VHm02oY+vV047Nsxx8mklKTsWkOGtabi5PbwUkLE1vTLhse6V8h5RxPPq7VHqsnjnT7cFtFT2PCSYg2HPZsOfi7wUbktpHWK2m/PHk8Z/V2HtUaLHIy0XNjyuuC0PSjiz5xs5XSuJygEDHNcOI1GtvbuKuajHakuJfDNC45mHYSODDbcDbMcR2EI7WK5oZCUAkpQK456OHZCyF0LoGsBai2aNGkZIjURGNO2RWUANAJupbrRubza4eYITzio8siaPImTeLX2OfFqTqW3eX6JwoLuLg82ls2Ia66OyDmXQB5+akUFkLJSCAE2QslIIATZCyUggBNkaNHZACULpVkLIIElqGoOQ8glWQsgkRqdg8kqyOyFkAFZEUqyIoA6b0Ixt16o2+LViAdxDSXkjzA8l1UFc+6G8DdHTyzvFhMWhnaxl/i8STbuXRLK2L2EkjkNkdkYCUAvnz04INRhqUAnGtSuRKECNKEadDE8zDJn9SJ57Q0281Ct8ESyQj7nRELUzJIArQ6J1j90Vvqe0fdIPRzWO3mJvfIT7NV0NPOXgw5epafH9VlDPVhV1XXANd3H2WvHRNUHrTxeTz9kVT0OzFhDZ4rnm161w03a9zkZ+rqcWonJ0FvqroYrG9R0L+wOLT6hZzFNCqynvtYH2H5mjXHf8AD91tPmWykQKOyOyAEAI7I7I0AJQSkVkAEglWQsgBKCVZCykBKFkqyFlABWQ1UdkaAE6qFkpBFgJsn8PoTNNHE3fI9rP5iB9/RNLSdHMOtidODwcXeTT/AGU8gd7pqVsbGxsFmsaGgfwtFh6BO6qUQisrEIcaMoCmUWGzTfhRPcOYBDf5jkuiUGi9PD1Imk/M743ebt3grUBc2Oif1M+nzder/nH8mGodBpT+K5rOwfGfTL1V5SaHQN62s8/xGw8m29yr2yAC0R02OPg5WXqmpy/VX7DEFDGzqMa3uaPfepF0AEdleopcGCU5S9zCuglI7JhBKF0aOyACRFoO/wAkpGgDK6RdHlLVgksDJOEjMjft5rkWlGgVRREkjXj4StHD+IcF6Gsm56dr2lrwHAixBFwoaJujyzdGuq6adE4OtLRCxzJh4Efw8iuWTQuY4teC1wNi0ixBSVQ1piUdkV0LoAOyFkAUagBKFkdkEAFZHZC6blnDRc7vfuQSkOEpLpLbyB35Kw0O0UqMUmLIv9OFv4s5GTAfy/xPI3NB78l3fR/o9oqNgEUDHPG+aVrZJXHibuHw9wAQtwdR5PPGsgCvSldonRzG8tNC4/Ns2g+bbFQD0bYcf+1Z4OkHs5NQvcjz1dbzodwwyVxlt8MTDn/E7ID0K39R0UYc7/Zc3tZNIPckK30Z0VhoY3MgDrOdrFzyHOJ4C4AyCEgbVFuULI0E4o3ZHZKQQAVkdkaCACsjQCBQAAjsg1GUAFZANRpSAE2QslIIATZCyUUSACssvpb0fwVrSSAyW3wytGd+R5jsWpRFAHm3SLRKeifqzt+E9WUZtd48D2KnsvQvSV/06b6V57cqxkEAjQQCCQWQISiiQAIaZ8jxHCx0sjsmxMaXOd4DcO1brRvoMnlIkxGQRNNjsIyHSW+Uu6rPDWKsegr8es+iL2K68OKErZMpVsiFhGDRUsLYadgZG3c0cTxcSc3E8SVMsjQVlUVhWQslIBACbIWRoIAKyOyNKUWSf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8919" name="Picture 7" descr="C:\Users\dll\Desktop\عرض الحكومية\تنزي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820" y="3276295"/>
            <a:ext cx="2901395" cy="1761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517901" y="1028343"/>
            <a:ext cx="68717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None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التعريف المتفق عليه من جميع المحاسبين وذوي الاختصاص  ان </a:t>
            </a:r>
            <a:r>
              <a:rPr lang="ar-SA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الميزانية: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ar-SA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buNone/>
            </a:pPr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بيان تقديري تفصيلي معتمد يحتوي على الإيرادات العامة التي يتوقع أن تحصلها الدولة والنفقات العامة التي يلزم إنفاقها خلال سنة مالية مقبلة</a:t>
            </a:r>
            <a:endParaRPr lang="ar-SA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buNone/>
            </a:pPr>
            <a:endParaRPr lang="ar-SA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buNone/>
            </a:pPr>
            <a:r>
              <a:rPr lang="ar-SA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ومن خلال هذا التعريف فالميزانية تعتبر </a:t>
            </a:r>
            <a:r>
              <a:rPr lang="ar-SA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بمنزلة 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ar-SA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البرنامج المالي 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للخطة عن سنة مالية مقبلة </a:t>
            </a:r>
            <a:r>
              <a:rPr lang="ar-SA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من أجل تحقيق أهدا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 محددة في إطار </a:t>
            </a:r>
            <a:r>
              <a:rPr lang="ar-SA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الخطة العامة للتنمية 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الاقتصادية والاجتماعية للدولة.</a:t>
            </a:r>
          </a:p>
          <a:p>
            <a:pPr algn="r" rtl="1">
              <a:buNone/>
            </a:pPr>
            <a:endParaRPr lang="ar-SA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buNone/>
            </a:pPr>
            <a:endParaRPr lang="ar-SA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buNone/>
            </a:pPr>
            <a:endParaRPr lang="ar-SA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buNone/>
            </a:pP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وأستخدم لفظ الميزانية لأول مرة في بريطانيا ويقصد </a:t>
            </a:r>
            <a:r>
              <a:rPr lang="ar-SA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به</a:t>
            </a:r>
            <a:r>
              <a:rPr lang="ar-SA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الحقيبة التي يحمل فيها وزير الخزانة البيان المالي للحكومة، الذي يحوي موارد الدولة وحاجاتها  وهو بصدد تقديمها للبرلمان  للحصول على موافقة الهيئة التشريعية.</a:t>
            </a:r>
            <a:endParaRPr lang="ar-SA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66865" y="680310"/>
            <a:ext cx="7177135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اهم الاختلافات بين ميزانية المملكة العربية السعودية ودولة الامارات العربية المتحدة </a:t>
            </a:r>
            <a:br>
              <a:rPr lang="ar-SA" dirty="0" smtClean="0"/>
            </a:br>
            <a:endParaRPr lang="en-US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365195" y="2207360"/>
          <a:ext cx="7034211" cy="3850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4737"/>
                <a:gridCol w="2344737"/>
                <a:gridCol w="2344737"/>
              </a:tblGrid>
              <a:tr h="554238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الامارات  2014_2013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المملكة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أهم الاختلافات</a:t>
                      </a:r>
                      <a:endParaRPr lang="en-US" dirty="0"/>
                    </a:p>
                  </a:txBody>
                  <a:tcPr/>
                </a:tc>
              </a:tr>
              <a:tr h="561936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ثلاث</a:t>
                      </a:r>
                      <a:r>
                        <a:rPr lang="ar-SA" baseline="0" dirty="0" smtClean="0"/>
                        <a:t> سنوات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سنه واحدة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دورة الموازنة </a:t>
                      </a:r>
                      <a:endParaRPr lang="en-US" dirty="0"/>
                    </a:p>
                  </a:txBody>
                  <a:tcPr/>
                </a:tc>
              </a:tr>
              <a:tr h="56193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حسب</a:t>
                      </a:r>
                      <a:r>
                        <a:rPr lang="ar-SA" baseline="0" dirty="0" smtClean="0"/>
                        <a:t> مصدرها </a:t>
                      </a:r>
                      <a:endParaRPr lang="ar-SA" dirty="0" smtClean="0"/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حسب مصادرها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تبويب الايرادات</a:t>
                      </a:r>
                      <a:endParaRPr lang="en-US" dirty="0"/>
                    </a:p>
                  </a:txBody>
                  <a:tcPr/>
                </a:tc>
              </a:tr>
              <a:tr h="56193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التبويب النوعي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نوعي واداري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تبويب النفقات</a:t>
                      </a:r>
                    </a:p>
                  </a:txBody>
                  <a:tcPr/>
                </a:tc>
              </a:tr>
              <a:tr h="561936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مراسيم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مراسيم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شكل</a:t>
                      </a:r>
                      <a:r>
                        <a:rPr lang="ar-SA" baseline="0" dirty="0" smtClean="0"/>
                        <a:t> الميزانية</a:t>
                      </a:r>
                      <a:endParaRPr lang="ar-SA" dirty="0" smtClean="0"/>
                    </a:p>
                  </a:txBody>
                  <a:tcPr/>
                </a:tc>
              </a:tr>
              <a:tr h="969917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 لم</a:t>
                      </a:r>
                      <a:r>
                        <a:rPr lang="ar-SA" baseline="0" dirty="0" smtClean="0"/>
                        <a:t> يتم الذكر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متوسط الثلاث السنوات السابقة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طريقة تقدير</a:t>
                      </a:r>
                      <a:r>
                        <a:rPr lang="ar-SA" baseline="0" dirty="0" smtClean="0"/>
                        <a:t> النفقات والايرادات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07080" y="1391393"/>
            <a:ext cx="8093365" cy="4275740"/>
          </a:xfrm>
        </p:spPr>
        <p:txBody>
          <a:bodyPr>
            <a:normAutofit fontScale="47500" lnSpcReduction="20000"/>
          </a:bodyPr>
          <a:lstStyle/>
          <a:p>
            <a:pPr algn="r" rtl="1">
              <a:lnSpc>
                <a:spcPct val="170000"/>
              </a:lnSpc>
            </a:pPr>
            <a:endParaRPr lang="ar-SA" dirty="0" smtClean="0"/>
          </a:p>
          <a:p>
            <a:pPr algn="r" rtl="1">
              <a:lnSpc>
                <a:spcPct val="170000"/>
              </a:lnSpc>
            </a:pPr>
            <a:r>
              <a:rPr lang="ar-SA" sz="3300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في دولة الامارات يتم تطبيق الميزانية الصفرية منذ دورة ميزانية السنوات 2011-2013 وهي عبارة </a:t>
            </a:r>
            <a:r>
              <a:rPr lang="ar-SA" sz="3300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عن:</a:t>
            </a:r>
            <a:endParaRPr lang="ar-SA" sz="3300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70000"/>
              </a:lnSpc>
            </a:pPr>
            <a:r>
              <a:rPr lang="ar-SA" sz="33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33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طريقة لتقدير مصاريف كل فترة </a:t>
            </a:r>
            <a:r>
              <a:rPr lang="ar-SA" sz="33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جديدة </a:t>
            </a:r>
            <a:r>
              <a:rPr lang="ar-SA" sz="33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،ويتم إعدادها في فترات منتظمة بناء على قاعدة </a:t>
            </a:r>
            <a:r>
              <a:rPr lang="ar-SA" sz="33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الصفر.</a:t>
            </a:r>
            <a:endParaRPr lang="ar-SA" sz="33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70000"/>
              </a:lnSpc>
              <a:buNone/>
            </a:pPr>
            <a:r>
              <a:rPr lang="ar-SA" sz="33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20000"/>
              </a:lnSpc>
              <a:buNone/>
            </a:pPr>
            <a:r>
              <a:rPr lang="ar-SA" sz="3300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يعرف نظام ميزانية قاعدة الصفر </a:t>
            </a:r>
            <a:r>
              <a:rPr lang="ar-SA" sz="3300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بأنه :</a:t>
            </a:r>
            <a:endParaRPr lang="ar-SA" sz="3300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70000"/>
              </a:lnSpc>
              <a:buNone/>
            </a:pPr>
            <a:r>
              <a:rPr lang="ar-SA" sz="33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أسلوب </a:t>
            </a:r>
            <a:r>
              <a:rPr lang="ar-SA" sz="33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عمل إداري منظم يضمن الأخذ في الاعتبار جميع الأنشطة والبرامج المتوقعة و يسعى إلى تحقيق الأهداف المرسومة لكل مستوى إداري مع إيجاد الخطط البديلة لتنفيذ تلك الأهداف وتقديم المقترحات المختلفة بهدف ترشيد توزيع الموارد وترشيد الإنفاق العام بما يحقق أفضل النتائج </a:t>
            </a:r>
          </a:p>
          <a:p>
            <a:pPr algn="r" rtl="1">
              <a:lnSpc>
                <a:spcPct val="170000"/>
              </a:lnSpc>
            </a:pPr>
            <a:endParaRPr lang="ar-SA" dirty="0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6260" y="1391393"/>
            <a:ext cx="8704185" cy="4939002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إعداد الميزانية </a:t>
            </a:r>
            <a:r>
              <a:rPr lang="ar-SA" sz="2000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الصفرية </a:t>
            </a:r>
            <a:r>
              <a:rPr lang="ar-SA" sz="2000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  <a:endParaRPr lang="ar-SA" sz="2000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يعني </a:t>
            </a: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بناء الميزانية من الأسفل إلى </a:t>
            </a: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الأعلى.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يتم </a:t>
            </a: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أولا تكليف فرق الميزانية في الوزارات والجهات المختلفة بتحديد الأنشطة التي تسهم في الأهداف المتفق عليها ليتم تنفيذها ضمن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مدة زمنية </a:t>
            </a:r>
            <a:r>
              <a:rPr lang="ar-SA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محددة </a:t>
            </a: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 في هذه الحالة ثلاث سنوات</a:t>
            </a:r>
            <a:r>
              <a:rPr lang="ar-SA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بعدها يقومون بتبرير الأنشطة والتكلفة المصاحبة لها موفرة بذلك تحليلاً مفصلاً للتكلفة</a:t>
            </a:r>
            <a:r>
              <a:rPr lang="en-US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 </a:t>
            </a:r>
            <a:endParaRPr lang="ar-SA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أخيراً يحددون الأنشطة ذات الأولوية استناداَ إلى تحليل التكلفة ويتم ترتيبها وفقا لأهميتها وحسب إسهامها في الأهداف المتفق</a:t>
            </a:r>
          </a:p>
          <a:p>
            <a:endParaRPr lang="ar-SA" dirty="0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الاجندة</a:t>
            </a:r>
            <a:r>
              <a:rPr lang="ar-SA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r" rtl="1"/>
            <a:endParaRPr lang="en-US" dirty="0" smtClean="0">
              <a:solidFill>
                <a:srgbClr val="00B0F0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3200" b="1" u="sng" dirty="0" err="1" smtClean="0">
                <a:solidFill>
                  <a:srgbClr val="00B0F0"/>
                </a:solidFill>
              </a:rPr>
              <a:t>اولا </a:t>
            </a:r>
            <a:r>
              <a:rPr lang="ar-SA" sz="3200" b="1" u="sng" dirty="0" smtClean="0">
                <a:solidFill>
                  <a:srgbClr val="00B0F0"/>
                </a:solidFill>
              </a:rPr>
              <a:t>: مقارنة ميزانية المملكة 2013- 2014(تحليل افقي</a:t>
            </a:r>
            <a:r>
              <a:rPr lang="ar-SA" sz="3200" b="1" u="sng" dirty="0" err="1" smtClean="0">
                <a:solidFill>
                  <a:srgbClr val="00B0F0"/>
                </a:solidFill>
              </a:rPr>
              <a:t>)</a:t>
            </a:r>
            <a:endParaRPr lang="ar-SA" sz="3200" b="1" u="sng" dirty="0" smtClean="0">
              <a:solidFill>
                <a:srgbClr val="00B0F0"/>
              </a:solidFill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3200" dirty="0" smtClean="0"/>
              <a:t>تحديد مواطن الزيادة والنقص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3200" dirty="0" smtClean="0"/>
              <a:t>اهم التغيرات في البنود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3200" dirty="0" smtClean="0"/>
              <a:t>ابداء الرأي في طريقة العرض والأساليب المتبعة في تصنيف الايرادات والنفقات </a:t>
            </a:r>
            <a:r>
              <a:rPr lang="ar-SA" sz="3200" dirty="0" err="1" smtClean="0"/>
              <a:t>كا</a:t>
            </a:r>
            <a:r>
              <a:rPr lang="ar-SA" sz="3200" dirty="0" smtClean="0"/>
              <a:t> تم دراسته في الفصول(1-3</a:t>
            </a:r>
            <a:r>
              <a:rPr lang="ar-SA" sz="3200" dirty="0" err="1" smtClean="0"/>
              <a:t>)</a:t>
            </a:r>
            <a:endParaRPr lang="ar-SA" sz="3200" dirty="0" smtClean="0"/>
          </a:p>
          <a:p>
            <a:pPr algn="r" rtl="1">
              <a:lnSpc>
                <a:spcPct val="150000"/>
              </a:lnSpc>
            </a:pPr>
            <a:r>
              <a:rPr lang="ar-SA" sz="3200" b="1" u="sng" dirty="0" smtClean="0">
                <a:solidFill>
                  <a:srgbClr val="00B0F0"/>
                </a:solidFill>
              </a:rPr>
              <a:t>ثانيا: مقارنة ميزانية المملكة 2014 بثلاث من دول </a:t>
            </a:r>
            <a:r>
              <a:rPr lang="ar-SA" sz="3200" b="1" u="sng" dirty="0" err="1" smtClean="0">
                <a:solidFill>
                  <a:srgbClr val="00B0F0"/>
                </a:solidFill>
              </a:rPr>
              <a:t>الخليج (الامارات </a:t>
            </a:r>
            <a:r>
              <a:rPr lang="ar-SA" sz="3200" b="1" u="sng" dirty="0" smtClean="0">
                <a:solidFill>
                  <a:srgbClr val="00B0F0"/>
                </a:solidFill>
              </a:rPr>
              <a:t>–البحرين-الكويت</a:t>
            </a:r>
            <a:r>
              <a:rPr lang="ar-SA" sz="3200" b="1" u="sng" dirty="0" err="1" smtClean="0">
                <a:solidFill>
                  <a:srgbClr val="00B0F0"/>
                </a:solidFill>
              </a:rPr>
              <a:t>)</a:t>
            </a:r>
            <a:endParaRPr lang="ar-SA" sz="3200" b="1" u="sng" dirty="0" smtClean="0">
              <a:solidFill>
                <a:srgbClr val="00B0F0"/>
              </a:solidFill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3200" dirty="0" smtClean="0"/>
              <a:t>تحليل اهم الاختلافات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3200" dirty="0" smtClean="0"/>
              <a:t>ذكر المساوئ والمحاسن من وجهة نظر الباحثات كطالبات محاسبة </a:t>
            </a:r>
            <a:r>
              <a:rPr lang="ar-SA" sz="3200" dirty="0" err="1" smtClean="0"/>
              <a:t>وادارة</a:t>
            </a:r>
            <a:r>
              <a:rPr lang="ar-SA" sz="3200" dirty="0" smtClean="0"/>
              <a:t> اعمال </a:t>
            </a:r>
          </a:p>
          <a:p>
            <a:pPr algn="l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08475" y="1138425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ar-SA" b="1" u="sng" dirty="0" smtClean="0">
                <a:ln/>
                <a:solidFill>
                  <a:srgbClr val="00B0F0"/>
                </a:solidFill>
              </a:rPr>
              <a:t>تنطلق الميزانية الصفرية من ورقة بيضاء وتتبع 5 خطوات </a:t>
            </a:r>
            <a:r>
              <a:rPr lang="ar-SA" b="1" u="sng" dirty="0" err="1" smtClean="0">
                <a:ln/>
                <a:solidFill>
                  <a:srgbClr val="00B0F0"/>
                </a:solidFill>
              </a:rPr>
              <a:t>عملية </a:t>
            </a:r>
            <a:r>
              <a:rPr lang="ar-SA" b="1" u="sng" dirty="0" err="1" smtClean="0">
                <a:ln/>
                <a:solidFill>
                  <a:srgbClr val="00B0F0"/>
                </a:solidFill>
              </a:rPr>
              <a:t>:</a:t>
            </a:r>
            <a:endParaRPr lang="ar-SA" b="1" u="sng" dirty="0" smtClean="0">
              <a:ln/>
              <a:solidFill>
                <a:srgbClr val="00B0F0"/>
              </a:solidFill>
            </a:endParaRPr>
          </a:p>
          <a:p>
            <a:pPr algn="r" rtl="1"/>
            <a:endParaRPr lang="en-US" b="1" dirty="0" smtClean="0">
              <a:ln/>
              <a:solidFill>
                <a:srgbClr val="00B0F0"/>
              </a:solidFill>
            </a:endParaRPr>
          </a:p>
          <a:p>
            <a:pPr algn="r" rtl="1"/>
            <a:r>
              <a:rPr lang="ar-SA" b="1" dirty="0" smtClean="0">
                <a:ln/>
                <a:solidFill>
                  <a:srgbClr val="00B0F0"/>
                </a:solidFill>
              </a:rPr>
              <a:t>1- تجمع كل الانشطة الرئيسة الحكومية بحسب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الادارات </a:t>
            </a:r>
            <a:r>
              <a:rPr lang="ar-SA" b="1" dirty="0" smtClean="0">
                <a:ln/>
                <a:solidFill>
                  <a:srgbClr val="00B0F0"/>
                </a:solidFill>
              </a:rPr>
              <a:t>،ربط كل الانشطة بمخرجات البرامج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والاهداف</a:t>
            </a:r>
            <a:r>
              <a:rPr lang="ar-SA" b="1" dirty="0" smtClean="0">
                <a:ln/>
                <a:solidFill>
                  <a:srgbClr val="00B0F0"/>
                </a:solidFill>
              </a:rPr>
              <a:t> الاستراتيجية التي تم الاتفاق عليها مع مكتب رئيس مجلس الوزراء </a:t>
            </a:r>
          </a:p>
          <a:p>
            <a:pPr algn="r" rtl="1"/>
            <a:endParaRPr lang="en-US" b="1" dirty="0" smtClean="0">
              <a:ln/>
              <a:solidFill>
                <a:srgbClr val="00B0F0"/>
              </a:solidFill>
            </a:endParaRPr>
          </a:p>
          <a:p>
            <a:pPr algn="r" rtl="1"/>
            <a:r>
              <a:rPr lang="ar-SA" b="1" dirty="0" smtClean="0">
                <a:ln/>
                <a:solidFill>
                  <a:srgbClr val="00B0F0"/>
                </a:solidFill>
              </a:rPr>
              <a:t>2-تحديد تكلفة الانشطة من الاسفل الى الاعلى وتجميع كل تكاليف الانشطة للوصول لمجمل الميزانية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للجخات</a:t>
            </a:r>
            <a:r>
              <a:rPr lang="ar-SA" b="1" dirty="0" smtClean="0">
                <a:ln/>
                <a:solidFill>
                  <a:srgbClr val="00B0F0"/>
                </a:solidFill>
              </a:rPr>
              <a:t> الحكومية </a:t>
            </a:r>
          </a:p>
          <a:p>
            <a:pPr algn="r" rtl="1"/>
            <a:endParaRPr lang="en-US" b="1" dirty="0" smtClean="0">
              <a:ln/>
              <a:solidFill>
                <a:srgbClr val="00B0F0"/>
              </a:solidFill>
            </a:endParaRPr>
          </a:p>
          <a:p>
            <a:pPr algn="r" rtl="1"/>
            <a:r>
              <a:rPr lang="ar-SA" b="1" dirty="0" smtClean="0">
                <a:ln/>
                <a:solidFill>
                  <a:srgbClr val="00B0F0"/>
                </a:solidFill>
              </a:rPr>
              <a:t>3-تحديد العناصر الرئيسية للتكلفة على مستوى النتائج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والمخرجات </a:t>
            </a:r>
            <a:r>
              <a:rPr lang="ar-SA" b="1" dirty="0" smtClean="0">
                <a:ln/>
                <a:solidFill>
                  <a:srgbClr val="00B0F0"/>
                </a:solidFill>
              </a:rPr>
              <a:t>،ومناقشة ذلك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باستخدا</a:t>
            </a:r>
            <a:r>
              <a:rPr lang="ar-SA" b="1" dirty="0" smtClean="0">
                <a:ln/>
                <a:solidFill>
                  <a:srgbClr val="00B0F0"/>
                </a:solidFill>
              </a:rPr>
              <a:t> افضل الممارسات الداخلية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والمعاسسر</a:t>
            </a:r>
            <a:r>
              <a:rPr lang="ar-SA" b="1" dirty="0" smtClean="0">
                <a:ln/>
                <a:solidFill>
                  <a:srgbClr val="00B0F0"/>
                </a:solidFill>
              </a:rPr>
              <a:t> القياسية الدولية </a:t>
            </a:r>
          </a:p>
          <a:p>
            <a:pPr algn="r" rtl="1"/>
            <a:endParaRPr lang="en-US" b="1" dirty="0" smtClean="0">
              <a:ln/>
              <a:solidFill>
                <a:srgbClr val="00B0F0"/>
              </a:solidFill>
            </a:endParaRPr>
          </a:p>
          <a:p>
            <a:pPr algn="r" rtl="1"/>
            <a:r>
              <a:rPr lang="ar-SA" b="1" dirty="0" smtClean="0">
                <a:ln/>
                <a:solidFill>
                  <a:srgbClr val="00B0F0"/>
                </a:solidFill>
              </a:rPr>
              <a:t>4-تقدير ميزانية ثلاثية كاملة استنادا الى توقعات الايرادات وتحليل التكلفة.</a:t>
            </a:r>
          </a:p>
          <a:p>
            <a:pPr algn="r" rtl="1"/>
            <a:endParaRPr lang="en-US" b="1" dirty="0" smtClean="0">
              <a:ln/>
              <a:solidFill>
                <a:srgbClr val="00B0F0"/>
              </a:solidFill>
            </a:endParaRPr>
          </a:p>
          <a:p>
            <a:pPr algn="r" rtl="1"/>
            <a:r>
              <a:rPr lang="ar-SA" b="1" dirty="0" smtClean="0">
                <a:ln/>
                <a:solidFill>
                  <a:srgbClr val="00B0F0"/>
                </a:solidFill>
              </a:rPr>
              <a:t>5-مقارنة مستويات الانفاق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الحقيقية</a:t>
            </a:r>
            <a:r>
              <a:rPr lang="ar-SA" b="1" dirty="0" smtClean="0">
                <a:ln/>
                <a:solidFill>
                  <a:srgbClr val="00B0F0"/>
                </a:solidFill>
              </a:rPr>
              <a:t> وتلك الموضوعه في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الميزانية </a:t>
            </a:r>
            <a:r>
              <a:rPr lang="ar-SA" b="1" dirty="0" smtClean="0">
                <a:ln/>
                <a:solidFill>
                  <a:srgbClr val="00B0F0"/>
                </a:solidFill>
              </a:rPr>
              <a:t>،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مراقية</a:t>
            </a:r>
            <a:r>
              <a:rPr lang="ar-SA" b="1" dirty="0" smtClean="0">
                <a:ln/>
                <a:solidFill>
                  <a:srgbClr val="00B0F0"/>
                </a:solidFill>
              </a:rPr>
              <a:t> مؤشرات الاداء </a:t>
            </a:r>
            <a:r>
              <a:rPr lang="ar-SA" b="1" dirty="0" err="1" smtClean="0">
                <a:ln/>
                <a:solidFill>
                  <a:srgbClr val="00B0F0"/>
                </a:solidFill>
              </a:rPr>
              <a:t>الرئيسية .</a:t>
            </a:r>
            <a:endParaRPr lang="en-US" b="1" dirty="0">
              <a:ln/>
              <a:solidFill>
                <a:srgbClr val="00B0F0"/>
              </a:solidFill>
            </a:endParaRPr>
          </a:p>
        </p:txBody>
      </p:sp>
      <p:graphicFrame>
        <p:nvGraphicFramePr>
          <p:cNvPr id="3" name="Diagram 6"/>
          <p:cNvGraphicFramePr/>
          <p:nvPr>
            <p:extLst>
              <p:ext uri="{D42A27DB-BD31-4B8C-83A1-F6EECF244321}">
                <p14:modId xmlns:p14="http://schemas.microsoft.com/office/powerpoint/2010/main" xmlns="" val="809321555"/>
              </p:ext>
            </p:extLst>
          </p:nvPr>
        </p:nvGraphicFramePr>
        <p:xfrm>
          <a:off x="0" y="1138425"/>
          <a:ext cx="3352800" cy="5344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ar-SA" sz="24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المحاسن والمساوئ من وجهة نظرنا كمحاسبات وطالبات ادارة اعمال</a:t>
            </a:r>
            <a:endParaRPr lang="en-US" sz="2400" b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365195" y="1138425"/>
            <a:ext cx="7177134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algn="r" rtl="1"/>
            <a:endParaRPr lang="ar-SA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في دولة البحرين تم 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تعزيز الشفافية من خلال نشر المعلومات 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المالية، 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وتم نشره على صفحة الوزارة  بما يحقق الشفافية </a:t>
            </a:r>
            <a:r>
              <a:rPr lang="ar-SA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والمساءلة .</a:t>
            </a:r>
            <a:endParaRPr lang="ar-SA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endParaRPr lang="ar-SA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متابعة 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وزارة المالية </a:t>
            </a:r>
            <a:r>
              <a:rPr lang="ar-SA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الكويتة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للميزانية </a:t>
            </a:r>
            <a:r>
              <a:rPr lang="ar-SA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واداءها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خلال الارباع فيه السنة  وهذا </a:t>
            </a:r>
            <a:r>
              <a:rPr lang="ar-SA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ماتفتقر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اليه الميزانية </a:t>
            </a:r>
            <a:r>
              <a:rPr lang="ar-SA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السعوديةاضافة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اتجاه كل من السعودية والكويت في تنمية المصادر الغير نفطية.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endParaRPr lang="ar-SA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في ميزانية مملكة البحرين مدة سنتين </a:t>
            </a:r>
            <a:r>
              <a:rPr lang="ar-BH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فان ميعاد تنفيذ الموازنة سيبدو بعيدا عن ميعاد تحضيرها مما يجعل عملية تقدير النفقات والإيرادات شاقة وبعيدة عن الدقة المطلوبة</a:t>
            </a:r>
            <a:r>
              <a:rPr lang="ar-SA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BH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لذا من الأفضل ألا تزيد مده الموازنة عن سنة حتى يمكن إحكام التقديرات الواردة </a:t>
            </a:r>
            <a:r>
              <a:rPr lang="ar-BH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بها</a:t>
            </a:r>
            <a:r>
              <a:rPr lang="ar-BH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ar-SA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endParaRPr lang="ar-SA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buFont typeface="Wingdings" pitchFamily="2" charset="2"/>
              <a:buChar char="Ø"/>
            </a:pPr>
            <a:endParaRPr lang="ar-SA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endParaRPr lang="ar-SA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endParaRPr lang="ar-SA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endParaRPr lang="ar-SA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07080" y="5261460"/>
            <a:ext cx="73206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نظام مبادئ الميزانية الصفرية يتيح لوزارة المالية إمكانية إجراء المقارنات بين الأنشطة المماثلة للجهات الحكومية المختلفة وتحقيق كفاءة الأداء باستخدام المعايير الوطنية والدولية لتحقيق أقصى استفادة من الإنفاق </a:t>
            </a:r>
            <a:r>
              <a:rPr lang="ar-SA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الحكومي</a:t>
            </a:r>
            <a:r>
              <a:rPr lang="ar-SA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ar-SA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301625"/>
            <a:ext cx="8229600" cy="1143000"/>
          </a:xfrm>
        </p:spPr>
        <p:txBody>
          <a:bodyPr/>
          <a:lstStyle/>
          <a:p>
            <a:pPr rtl="1"/>
            <a:r>
              <a:rPr lang="ar-SA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المراجع</a:t>
            </a:r>
            <a:endParaRPr lang="en-US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143555" y="1348800"/>
            <a:ext cx="9000445" cy="4486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موقع وزارة المالية لدولة الامارات العربية المتحدة </a:t>
            </a: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/>
              </a:rPr>
              <a:t>http://www.mof.gov.ae/Ar/Pages/default.aspx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50000"/>
              </a:lnSpc>
            </a:pP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2- موقع وزارة المالية للملكة العربية السعودية </a:t>
            </a: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http://www.mof.gov.sa/Arabic/Pages/Home.aspx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50000"/>
              </a:lnSpc>
            </a:pP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3- موع وزارة المالية لدولة الكويت </a:t>
            </a: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/>
              </a:rPr>
              <a:t>https://www.mof.gov.kw/MOFInfo/MOFInfo.aspx#mofInfo1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50000"/>
              </a:lnSpc>
            </a:pP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4- موقع وزارة المالية لمملكة البحرين </a:t>
            </a: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5"/>
              </a:rPr>
              <a:t>https://www.mof.gov.bh/arb/mofhome.asp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50000"/>
              </a:lnSpc>
            </a:pP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5- د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المحمود،</a:t>
            </a:r>
            <a:r>
              <a:rPr lang="ar-SA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عبداللطيف</a:t>
            </a: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ar-SA" sz="16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دور المشاركة الشعبية في صياغة القرار السياسي ومستقبل الديمقراطية في </a:t>
            </a:r>
            <a:r>
              <a:rPr lang="ar-SA" sz="16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المنطقة</a:t>
            </a:r>
            <a:r>
              <a:rPr lang="ar-SA" sz="1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، </a:t>
            </a:r>
            <a:r>
              <a:rPr lang="ar-SA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،مركز الخليج لسياسات التنمية.</a:t>
            </a:r>
            <a:endParaRPr lang="en-US" sz="1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50000"/>
              </a:lnSpc>
            </a:pPr>
            <a:r>
              <a:rPr lang="en-US" sz="16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6"/>
              </a:rPr>
              <a:t>https://www.gulfpolicies.com/index.php?option=com_content&amp;view=category&amp;layout=blog&amp;id=182&amp;Itemid=429</a:t>
            </a:r>
            <a:r>
              <a:rPr lang="en-US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23310" y="985720"/>
            <a:ext cx="7177135" cy="4681413"/>
          </a:xfrm>
        </p:spPr>
        <p:txBody>
          <a:bodyPr>
            <a:normAutofit fontScale="25000" lnSpcReduction="20000"/>
          </a:bodyPr>
          <a:lstStyle/>
          <a:p>
            <a:pPr algn="r" rtl="1">
              <a:lnSpc>
                <a:spcPct val="170000"/>
              </a:lnSpc>
            </a:pPr>
            <a:r>
              <a:rPr lang="en-US" sz="49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6- 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المكي أحمد، محمد: </a:t>
            </a:r>
            <a:r>
              <a:rPr lang="ar-SA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القطاع غير النفطي السعودي محرّك رئيس للنمو في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2014; 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الرياض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 «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الحياة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</a:t>
            </a:r>
          </a:p>
          <a:p>
            <a:pPr algn="r" rtl="1">
              <a:lnSpc>
                <a:spcPct val="170000"/>
              </a:lnSpc>
            </a:pPr>
            <a:r>
              <a:rPr lang="en-US" sz="64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http://alhayat.com/Home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70000"/>
              </a:lnSpc>
            </a:pP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7- </a:t>
            </a:r>
            <a:r>
              <a:rPr lang="ar-SA" sz="64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الكويت </a:t>
            </a:r>
            <a:r>
              <a:rPr lang="ar-SA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20.7 مليار دينار ميزانية 2014/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2015،موقع معلومات مباشر 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70000"/>
              </a:lnSpc>
            </a:pPr>
            <a:r>
              <a:rPr lang="en-US" sz="64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/>
              </a:rPr>
              <a:t>http://www.mubasher.info/KSE/home-page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70000"/>
              </a:lnSpc>
            </a:pP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8- إبراهيم السقا، محمد: </a:t>
            </a:r>
            <a:r>
              <a:rPr lang="ar-SA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الإخلال بتوازن الميزانية العامة للدولة إخلال بمبدأ المحاسبة بين </a:t>
            </a:r>
            <a:r>
              <a:rPr lang="ar-SA" sz="64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الأجيال</a:t>
            </a:r>
            <a:r>
              <a:rPr lang="ar-SA" sz="6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،الاقتصادية 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70000"/>
              </a:lnSpc>
            </a:pPr>
            <a:r>
              <a:rPr lang="en-US" sz="64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5"/>
              </a:rPr>
              <a:t>http://www.aleqt.com/2011/12/27/article_610663.html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70000"/>
              </a:lnSpc>
            </a:pPr>
            <a:r>
              <a:rPr lang="ar-SA" sz="6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9-.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العابدين بري، زين: </a:t>
            </a:r>
            <a:r>
              <a:rPr lang="ar-SA" sz="6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ميزانية السعودية تُعدّ باستخدام الأساليب </a:t>
            </a:r>
            <a:r>
              <a:rPr lang="ar-SA" sz="6400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الحديثة</a:t>
            </a:r>
            <a:r>
              <a:rPr lang="ar-SA" sz="6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، 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،الاقتصادية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70000"/>
              </a:lnSpc>
            </a:pPr>
            <a:r>
              <a:rPr lang="en-US" sz="6400" u="sng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6"/>
              </a:rPr>
              <a:t>http://www.aleqt.com/2012/01/26/article_619937.html</a:t>
            </a:r>
            <a:r>
              <a:rPr lang="en-US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70000"/>
              </a:lnSpc>
            </a:pPr>
            <a:r>
              <a:rPr lang="ar-SA" sz="6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 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 المنتدى العربي </a:t>
            </a:r>
            <a:r>
              <a:rPr lang="ar-SA" sz="64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لادارة</a:t>
            </a:r>
            <a:r>
              <a:rPr lang="ar-SA" sz="6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الموارد البشرية</a:t>
            </a:r>
            <a:endParaRPr lang="en-US" sz="6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170000"/>
              </a:lnSpc>
            </a:pPr>
            <a:r>
              <a:rPr lang="en-US" sz="6400" u="sng" dirty="0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7"/>
              </a:rPr>
              <a:t>http://www.hrdiscussion.com</a:t>
            </a:r>
            <a:r>
              <a:rPr lang="ar-SA" sz="6400" u="sng" dirty="0" err="1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7"/>
              </a:rPr>
              <a:t>/</a:t>
            </a:r>
            <a:r>
              <a:rPr lang="en-US" sz="6400" dirty="0" smtClean="0">
                <a:solidFill>
                  <a:srgbClr val="FEAA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r" rtl="1">
              <a:lnSpc>
                <a:spcPct val="170000"/>
              </a:lnSpc>
            </a:pPr>
            <a:endParaRPr lang="en-US" sz="26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572000" y="374900"/>
            <a:ext cx="1985165" cy="369332"/>
          </a:xfrm>
          <a:prstGeom prst="rect">
            <a:avLst/>
          </a:prstGeom>
          <a:noFill/>
        </p:spPr>
        <p:txBody>
          <a:bodyPr wrap="square" rtlCol="1">
            <a:prstTxWarp prst="textPlain">
              <a:avLst/>
            </a:prstTxWarp>
            <a:spAutoFit/>
          </a:bodyPr>
          <a:lstStyle/>
          <a:p>
            <a:r>
              <a:rPr lang="ar-SA" b="1" dirty="0" smtClean="0">
                <a:solidFill>
                  <a:srgbClr val="00B0F0"/>
                </a:solidFill>
              </a:rPr>
              <a:t>المراجع</a:t>
            </a:r>
            <a:endParaRPr lang="ar-SA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u="sng" dirty="0" smtClean="0"/>
              <a:t>               </a:t>
            </a:r>
            <a:r>
              <a:rPr lang="ar-SA" b="1" u="sng" dirty="0" err="1" smtClean="0"/>
              <a:t>اولا </a:t>
            </a:r>
            <a:r>
              <a:rPr lang="ar-SA" b="1" u="sng" dirty="0" smtClean="0"/>
              <a:t>: مقارنة  ميزانية المملكة تحليل </a:t>
            </a:r>
            <a:r>
              <a:rPr lang="ar-SA" b="1" u="sng" dirty="0" err="1" smtClean="0"/>
              <a:t>افقي :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u="sng" dirty="0" smtClean="0">
                <a:solidFill>
                  <a:srgbClr val="00B0F0"/>
                </a:solidFill>
              </a:rPr>
              <a:t>تحديد مواطن الزيادة والنقص</a:t>
            </a:r>
          </a:p>
          <a:p>
            <a:pPr algn="r" rtl="1"/>
            <a:r>
              <a:rPr lang="ar-SA" u="sng" dirty="0" smtClean="0">
                <a:solidFill>
                  <a:srgbClr val="00B0F0"/>
                </a:solidFill>
              </a:rPr>
              <a:t>اهم التغيرات في </a:t>
            </a:r>
            <a:r>
              <a:rPr lang="ar-SA" u="sng" dirty="0" smtClean="0">
                <a:solidFill>
                  <a:srgbClr val="00B0F0"/>
                </a:solidFill>
              </a:rPr>
              <a:t>البنود</a:t>
            </a:r>
          </a:p>
          <a:p>
            <a:pPr algn="r" rtl="1"/>
            <a:r>
              <a:rPr lang="ar-SA" dirty="0" smtClean="0">
                <a:solidFill>
                  <a:srgbClr val="00B0F0"/>
                </a:solidFill>
              </a:rPr>
              <a:t>* </a:t>
            </a:r>
            <a:r>
              <a:rPr lang="ar-SA" dirty="0" smtClean="0"/>
              <a:t>ميزانية المملكة </a:t>
            </a:r>
            <a:r>
              <a:rPr lang="ar-SA" dirty="0" err="1" smtClean="0"/>
              <a:t>السنوية </a:t>
            </a:r>
            <a:r>
              <a:rPr lang="ar-SA" dirty="0" err="1" smtClean="0"/>
              <a:t>:</a:t>
            </a:r>
            <a:endParaRPr lang="en-US" dirty="0" smtClean="0"/>
          </a:p>
          <a:p>
            <a:pPr algn="r" rtl="1"/>
            <a:r>
              <a:rPr lang="en-US" dirty="0" smtClean="0">
                <a:solidFill>
                  <a:schemeClr val="tx1"/>
                </a:solidFill>
              </a:rPr>
              <a:t>* </a:t>
            </a:r>
            <a:r>
              <a:rPr lang="ar-SA" dirty="0" smtClean="0">
                <a:solidFill>
                  <a:schemeClr val="tx1"/>
                </a:solidFill>
              </a:rPr>
              <a:t>يتم تبويب المصروفات في موازنة المملكة العربية السعودية على أساس التبويب الإداري والنوعي معا </a:t>
            </a:r>
            <a:r>
              <a:rPr lang="ar-SA" dirty="0" err="1" smtClean="0">
                <a:solidFill>
                  <a:schemeClr val="tx1"/>
                </a:solidFill>
              </a:rPr>
              <a:t>والايرادات</a:t>
            </a:r>
            <a:r>
              <a:rPr lang="ar-SA" dirty="0" smtClean="0">
                <a:solidFill>
                  <a:schemeClr val="tx1"/>
                </a:solidFill>
              </a:rPr>
              <a:t> يتم التبويب على حسب مصادره</a:t>
            </a:r>
            <a:endParaRPr lang="en-US" dirty="0" smtClean="0">
              <a:solidFill>
                <a:schemeClr val="tx1"/>
              </a:solidFill>
            </a:endParaRPr>
          </a:p>
          <a:p>
            <a:pPr algn="r" rtl="1">
              <a:buNone/>
            </a:pPr>
            <a:endParaRPr lang="ar-SA" u="sng" dirty="0" smtClean="0"/>
          </a:p>
          <a:p>
            <a:pPr algn="r"/>
            <a:endParaRPr lang="ar-SA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96260" y="222195"/>
            <a:ext cx="8229600" cy="1143000"/>
          </a:xfrm>
        </p:spPr>
        <p:txBody>
          <a:bodyPr/>
          <a:lstStyle/>
          <a:p>
            <a:pPr algn="ctr" rtl="1"/>
            <a:r>
              <a:rPr lang="ar-SA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مقارنة ميزانية المملكة 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2013 </a:t>
            </a:r>
            <a:r>
              <a:rPr lang="ar-SA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و 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2014</a:t>
            </a:r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96260" y="1443835"/>
          <a:ext cx="8531698" cy="5089400"/>
        </p:xfrm>
        <a:graphic>
          <a:graphicData uri="http://schemas.openxmlformats.org/drawingml/2006/table">
            <a:tbl>
              <a:tblPr rtl="1"/>
              <a:tblGrid>
                <a:gridCol w="2606236"/>
                <a:gridCol w="1416795"/>
                <a:gridCol w="711323"/>
                <a:gridCol w="829180"/>
                <a:gridCol w="1185259"/>
                <a:gridCol w="952890"/>
                <a:gridCol w="830015"/>
              </a:tblGrid>
              <a:tr h="9135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latin typeface="Calibri"/>
                          <a:ea typeface="Times New Roman"/>
                          <a:cs typeface="Arial"/>
                        </a:rPr>
                        <a:t>بيان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Arial"/>
                        </a:rPr>
                        <a:t>2013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latin typeface="Calibri"/>
                          <a:ea typeface="Times New Roman"/>
                          <a:cs typeface="Arial"/>
                        </a:rPr>
                        <a:t>نسبة التغير عن العام السابق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latin typeface="Calibri"/>
                          <a:ea typeface="Times New Roman"/>
                          <a:cs typeface="Arial"/>
                        </a:rPr>
                        <a:t>نسبته من الناتج المحلي الإجمالي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Arial"/>
                          <a:ea typeface="Times New Roman"/>
                          <a:cs typeface="Arial"/>
                        </a:rPr>
                        <a:t>2014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latin typeface="Calibri"/>
                          <a:ea typeface="Times New Roman"/>
                          <a:cs typeface="Arial"/>
                        </a:rPr>
                        <a:t>نسبة التغير عن تقديرات العام السابق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latin typeface="Calibri"/>
                          <a:ea typeface="Times New Roman"/>
                          <a:cs typeface="Arial"/>
                        </a:rPr>
                        <a:t>نسبته من الناتج المحلي الإجمالي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50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u="sng" dirty="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أولاً</a:t>
                      </a:r>
                      <a:r>
                        <a:rPr lang="en-US" sz="1400" b="1" u="sng" dirty="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ar-SA" sz="1400" b="1" u="sng" dirty="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النتائج المالية للعام السابق</a:t>
                      </a:r>
                      <a:r>
                        <a:rPr lang="en-US" sz="1400" b="1" u="sng" dirty="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: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الايرادات العامة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المصروفات العامة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الدين العام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highlight>
                          <a:srgbClr val="C0C0C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1.239.500 </a:t>
                      </a:r>
                      <a:r>
                        <a:rPr lang="ar-SA" sz="140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مليون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853 </a:t>
                      </a:r>
                      <a:r>
                        <a:rPr lang="ar-SA" sz="140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98.848 </a:t>
                      </a:r>
                      <a:r>
                        <a:rPr lang="ar-SA" sz="140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مليون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highlight>
                          <a:srgbClr val="C0C0C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77%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23,6%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highlight>
                          <a:srgbClr val="C0C0C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3,6%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highlight>
                          <a:srgbClr val="C0C0C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1.131 </a:t>
                      </a:r>
                      <a:r>
                        <a:rPr lang="ar-SA" sz="140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925 </a:t>
                      </a:r>
                      <a:r>
                        <a:rPr lang="ar-SA" sz="140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75.1 </a:t>
                      </a:r>
                      <a:r>
                        <a:rPr lang="ar-SA" sz="1400">
                          <a:highlight>
                            <a:srgbClr val="C0C0C0"/>
                          </a:highlight>
                          <a:latin typeface="Calibri"/>
                          <a:ea typeface="Times New Roman"/>
                          <a:cs typeface="Arial"/>
                        </a:rPr>
                        <a:t>مليون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highlight>
                          <a:srgbClr val="C0C0C0"/>
                        </a:highligh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36%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12.8%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highlight>
                            <a:srgbClr val="C0C0C0"/>
                          </a:highlight>
                          <a:latin typeface="Arial"/>
                          <a:ea typeface="Times New Roman"/>
                          <a:cs typeface="Arial"/>
                        </a:rPr>
                        <a:t>2.7%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3501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u="sng" dirty="0">
                          <a:latin typeface="Calibri"/>
                          <a:ea typeface="Times New Roman"/>
                          <a:cs typeface="Arial"/>
                        </a:rPr>
                        <a:t>ثانياً</a:t>
                      </a:r>
                      <a:r>
                        <a:rPr lang="en-US" sz="1400" b="1" u="sng" dirty="0">
                          <a:latin typeface="Arial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ar-SA" sz="1400" b="1" u="sng" dirty="0">
                          <a:latin typeface="Calibri"/>
                          <a:ea typeface="Times New Roman"/>
                          <a:cs typeface="Arial"/>
                        </a:rPr>
                        <a:t>الميزانية العامة المتوقعة للعام الحالي</a:t>
                      </a:r>
                      <a:r>
                        <a:rPr lang="en-US" sz="1400" b="1" u="sng" dirty="0">
                          <a:latin typeface="Arial"/>
                          <a:ea typeface="Times New Roman"/>
                          <a:cs typeface="Arial"/>
                        </a:rPr>
                        <a:t>:</a:t>
                      </a:r>
                      <a:endParaRPr lang="en-US" sz="1400" b="1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الإيرادات العامة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النفقات العامة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الفائض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829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820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9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مليارات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Arial"/>
                        </a:rPr>
                        <a:t>855 </a:t>
                      </a:r>
                      <a:r>
                        <a:rPr lang="ar-SA" sz="140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Arial"/>
                        </a:rPr>
                        <a:t>855 </a:t>
                      </a:r>
                      <a:r>
                        <a:rPr lang="ar-SA" sz="140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Arial"/>
                        </a:rPr>
                        <a:t>---</a:t>
                      </a:r>
                      <a:endParaRPr lang="en-US" sz="140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177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قطاع التعليم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الخدمات الصحية والتنمية الاجتماعية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الخدمات البلدية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التجهيزات الأساسية والنقل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 err="1">
                          <a:latin typeface="Calibri"/>
                          <a:ea typeface="Times New Roman"/>
                          <a:cs typeface="Arial"/>
                        </a:rPr>
                        <a:t>المياة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 والزراعة والصناعة ولموارد الاقتصادية الاخرى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صناديق التنمية المتخصصة وبرامج التمويل الحكومية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204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مليارات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100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36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65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57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89.400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21%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16%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23%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16%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11%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25%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12%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4%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7%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6%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11%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210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108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مليارات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39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66.6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61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88.550 </a:t>
                      </a:r>
                      <a:r>
                        <a:rPr lang="ar-SA" sz="1400" dirty="0">
                          <a:latin typeface="Calibri"/>
                          <a:ea typeface="Times New Roman"/>
                          <a:cs typeface="Arial"/>
                        </a:rPr>
                        <a:t>مليار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3%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8%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9%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2.5%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5.7%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25%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13%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5%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8%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7%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Arial"/>
                        </a:rPr>
                        <a:t>10%</a:t>
                      </a:r>
                      <a:endParaRPr lang="en-US" sz="1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3186" marR="531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مخطط 3"/>
          <p:cNvGraphicFramePr/>
          <p:nvPr/>
        </p:nvGraphicFramePr>
        <p:xfrm>
          <a:off x="0" y="1291130"/>
          <a:ext cx="5335525" cy="3206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مخطط 4"/>
          <p:cNvGraphicFramePr/>
          <p:nvPr/>
        </p:nvGraphicFramePr>
        <p:xfrm>
          <a:off x="3865880" y="3581705"/>
          <a:ext cx="5278120" cy="3079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96260" y="374900"/>
            <a:ext cx="7167985" cy="707886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r" rtl="1"/>
            <a:r>
              <a:rPr lang="ar-SA" sz="2000" u="sng" dirty="0" smtClean="0">
                <a:solidFill>
                  <a:schemeClr val="bg1"/>
                </a:solidFill>
              </a:rPr>
              <a:t>ابداء </a:t>
            </a:r>
            <a:r>
              <a:rPr lang="ar-SA" sz="2000" u="sng" dirty="0" err="1" smtClean="0">
                <a:solidFill>
                  <a:schemeClr val="bg1"/>
                </a:solidFill>
              </a:rPr>
              <a:t>الراي</a:t>
            </a:r>
            <a:r>
              <a:rPr lang="ar-SA" sz="2000" u="sng" dirty="0" smtClean="0">
                <a:solidFill>
                  <a:schemeClr val="bg1"/>
                </a:solidFill>
              </a:rPr>
              <a:t> في طريقه العرض و الاساليب المتبعه في تصنيف الايرادات و النفقات كما تم </a:t>
            </a:r>
            <a:r>
              <a:rPr lang="ar-SA" sz="2000" u="sng" dirty="0" err="1" smtClean="0">
                <a:solidFill>
                  <a:schemeClr val="bg1"/>
                </a:solidFill>
              </a:rPr>
              <a:t>دراسته:</a:t>
            </a:r>
            <a:endParaRPr lang="ar-SA" sz="2000" u="sng" dirty="0">
              <a:solidFill>
                <a:schemeClr val="bg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54375" y="1443834"/>
            <a:ext cx="7940660" cy="341632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r" rtl="1">
              <a:lnSpc>
                <a:spcPct val="200000"/>
              </a:lnSpc>
              <a:buFont typeface="Arial" pitchFamily="34" charset="0"/>
              <a:buChar char="•"/>
            </a:pPr>
            <a:r>
              <a:rPr lang="ar-SA" sz="24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موازنة </a:t>
            </a:r>
            <a:r>
              <a:rPr lang="ar-SA" sz="2400" b="1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البنود:</a:t>
            </a:r>
            <a:endParaRPr lang="ar-SA" sz="2400" b="1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200000"/>
              </a:lnSpc>
            </a:pPr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يهتم هذا الاسلوب بالجانب الرقابي اكثر من الاهتمام بالخدمات نفسها والتي تم الانفاق من أجلها.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200000"/>
              </a:lnSpc>
            </a:pPr>
            <a:r>
              <a:rPr lang="ar-SA" sz="24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مميزاته موازنة </a:t>
            </a:r>
            <a:r>
              <a:rPr lang="ar-SA" sz="24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البنود</a:t>
            </a:r>
            <a:endParaRPr lang="en-US" sz="2400" b="1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>
              <a:lnSpc>
                <a:spcPct val="200000"/>
              </a:lnSpc>
            </a:pPr>
            <a:r>
              <a:rPr lang="ar-SA" sz="2400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عيوب موازنة البنود</a:t>
            </a:r>
            <a:endParaRPr lang="en-US" sz="2400" b="1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prstTxWarp prst="textPlain">
              <a:avLst/>
            </a:prstTxWarp>
            <a:normAutofit lnSpcReduction="10000"/>
          </a:bodyPr>
          <a:lstStyle/>
          <a:p>
            <a:pPr>
              <a:buNone/>
            </a:pPr>
            <a:r>
              <a:rPr lang="ar-SA" dirty="0" smtClean="0"/>
              <a:t> </a:t>
            </a:r>
            <a:endParaRPr lang="en-US" dirty="0" smtClean="0"/>
          </a:p>
          <a:p>
            <a:pPr algn="r" rtl="1"/>
            <a:r>
              <a:rPr lang="ar-SA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*</a:t>
            </a:r>
            <a:r>
              <a:rPr lang="ar-SA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ميزانية البرامج </a:t>
            </a:r>
            <a:r>
              <a:rPr lang="ar-SA" b="1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والاداء</a:t>
            </a:r>
            <a:endParaRPr lang="en-US" b="1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/>
            <a:r>
              <a:rPr lang="ar-SA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* </a:t>
            </a:r>
            <a:r>
              <a:rPr lang="ar-SA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ميزانية التخطيط والبرمجة</a:t>
            </a:r>
            <a:endParaRPr lang="en-US" b="1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/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/>
            <a:r>
              <a:rPr lang="ar-SA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* </a:t>
            </a:r>
            <a:r>
              <a:rPr lang="ar-SA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مراحل اعداد </a:t>
            </a:r>
            <a:r>
              <a:rPr lang="ar-SA" b="1" dirty="0" err="1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الميزانية:</a:t>
            </a:r>
            <a:r>
              <a:rPr lang="ar-SA" b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b="1" dirty="0" smtClean="0">
              <a:solidFill>
                <a:srgbClr val="00B0F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/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1- </a:t>
            </a:r>
            <a:r>
              <a:rPr lang="ar-SA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مرحلة اعداد الميزانية</a:t>
            </a:r>
            <a:endParaRPr lang="en-US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/>
            <a:r>
              <a:rPr lang="ar-SA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2- مرحلة اعتماد الميزانية</a:t>
            </a:r>
            <a:endParaRPr lang="en-US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/>
            <a:r>
              <a:rPr lang="ar-SA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3- مرحلة </a:t>
            </a:r>
            <a:r>
              <a:rPr lang="ar-SA" dirty="0" err="1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تنفيد</a:t>
            </a:r>
            <a:r>
              <a:rPr lang="ar-SA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الميزانية</a:t>
            </a:r>
            <a:endParaRPr lang="en-US" dirty="0" smtClean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r" rtl="1"/>
            <a:endParaRPr lang="ar-SA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059785" y="1596539"/>
            <a:ext cx="671902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800" u="sng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ثانيا: مقارنة ميزانية المملكة 2014 بثلاث من دول الخليج </a:t>
            </a:r>
            <a:endParaRPr lang="ar-SA" sz="2800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Picture 4" descr="http://t2.gstatic.com/images?q=tbn:ANd9GcRfpla_lnxZB99hM6_1cFlrySHhUWiMF4KnnwaORzWUCeKD6b_ux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7165" y="2512770"/>
            <a:ext cx="2290575" cy="1524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http://www.okaz.com.sa/24x7/articles/articleimages/201402/%D8%B9%D9%84%D9%85%20%D8%A7%D9%84%D9%83%D9%88%D9%8A%D8%AA1_resiz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0360" y="4192525"/>
            <a:ext cx="3206805" cy="16797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C:\Users\dll\Desktop\عرض الحكومية\تنزيل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260" y="2512770"/>
            <a:ext cx="2901395" cy="1761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مربع نص 8"/>
          <p:cNvSpPr txBox="1"/>
          <p:nvPr/>
        </p:nvSpPr>
        <p:spPr>
          <a:xfrm>
            <a:off x="7778805" y="4345230"/>
            <a:ext cx="76352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ا</a:t>
            </a:r>
            <a:r>
              <a:rPr lang="ar-SA" dirty="0" smtClean="0">
                <a:latin typeface="Andalus" pitchFamily="18" charset="-78"/>
                <a:cs typeface="Andalus" pitchFamily="18" charset="-78"/>
              </a:rPr>
              <a:t>لبحرين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365195" y="4803345"/>
            <a:ext cx="9162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002060"/>
                </a:solidFill>
                <a:latin typeface="Andalus" pitchFamily="18" charset="-78"/>
                <a:ea typeface="Arial Unicode MS" pitchFamily="34" charset="-128"/>
                <a:cs typeface="Andalus" pitchFamily="18" charset="-78"/>
              </a:rPr>
              <a:t>الإمارات</a:t>
            </a:r>
            <a:endParaRPr lang="ar-SA" dirty="0">
              <a:solidFill>
                <a:srgbClr val="002060"/>
              </a:solidFill>
              <a:latin typeface="Andalus" pitchFamily="18" charset="-78"/>
              <a:ea typeface="Arial Unicode MS" pitchFamily="34" charset="-128"/>
              <a:cs typeface="Andalus" pitchFamily="18" charset="-78"/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4572000" y="6177690"/>
            <a:ext cx="9162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الكويت</a:t>
            </a:r>
            <a:endParaRPr lang="ar-SA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670605" y="1749245"/>
            <a:ext cx="61082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4800" b="1" dirty="0" smtClean="0">
                <a:solidFill>
                  <a:srgbClr val="A50021"/>
                </a:solidFill>
                <a:latin typeface="Andalus" pitchFamily="18" charset="-78"/>
                <a:ea typeface="Arial Unicode MS" pitchFamily="34" charset="-128"/>
                <a:cs typeface="Andalus" pitchFamily="18" charset="-78"/>
              </a:rPr>
              <a:t>مقارنة بين ميزانية المملكة والبحرين</a:t>
            </a:r>
            <a:endParaRPr lang="ar-SA" sz="4800" b="1" dirty="0">
              <a:solidFill>
                <a:srgbClr val="A50021"/>
              </a:solidFill>
              <a:latin typeface="Andalus" pitchFamily="18" charset="-78"/>
              <a:ea typeface="Arial Unicode MS" pitchFamily="34" charset="-128"/>
              <a:cs typeface="Andalus" pitchFamily="18" charset="-78"/>
            </a:endParaRPr>
          </a:p>
        </p:txBody>
      </p:sp>
      <p:pic>
        <p:nvPicPr>
          <p:cNvPr id="5122" name="Picture 2" descr="http://t1.gstatic.com/images?q=tbn:ANd9GcTjODtJ_n-3zN2Q65kMUCKpxeZboQhQ9CP0c1WfZQTlf26bAB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2490" y="3887115"/>
            <a:ext cx="2819400" cy="1619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http://t2.gstatic.com/images?q=tbn:ANd9GcRfpla_lnxZB99hM6_1cFlrySHhUWiMF4KnnwaORzWUCeKD6b_ux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6345" y="3887115"/>
            <a:ext cx="2290575" cy="1524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3578</TotalTime>
  <Words>1192</Words>
  <Application>Microsoft Office PowerPoint</Application>
  <PresentationFormat>عرض على الشاشة (3:4)‏</PresentationFormat>
  <Paragraphs>254</Paragraphs>
  <Slides>23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Office Theme</vt:lpstr>
      <vt:lpstr>تحليل لأحدث ميزانية المملكة ومقارنتها بغيرها من دول الخليج   </vt:lpstr>
      <vt:lpstr>            الاجندة: </vt:lpstr>
      <vt:lpstr>               اولا : مقارنة  ميزانية المملكة تحليل افقي :</vt:lpstr>
      <vt:lpstr>مقارنة ميزانية المملكة 2013 و 2014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اهم الاختلافات بين ميزانية المملكة العربية السعودية ودولة الامارات العربية المتحدة  </vt:lpstr>
      <vt:lpstr>الشريحة 18</vt:lpstr>
      <vt:lpstr>الشريحة 19</vt:lpstr>
      <vt:lpstr>الشريحة 20</vt:lpstr>
      <vt:lpstr>المحاسن والمساوئ من وجهة نظرنا كمحاسبات وطالبات ادارة اعمال</vt:lpstr>
      <vt:lpstr>المراجع</vt:lpstr>
      <vt:lpstr>الشريحة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dll</cp:lastModifiedBy>
  <cp:revision>27</cp:revision>
  <dcterms:created xsi:type="dcterms:W3CDTF">2013-08-21T19:17:07Z</dcterms:created>
  <dcterms:modified xsi:type="dcterms:W3CDTF">2014-04-19T18:37:38Z</dcterms:modified>
</cp:coreProperties>
</file>