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34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9" r:id="rId22"/>
    <p:sldId id="278" r:id="rId23"/>
    <p:sldId id="280" r:id="rId24"/>
    <p:sldId id="281" r:id="rId25"/>
    <p:sldId id="277" r:id="rId26"/>
    <p:sldId id="282" r:id="rId27"/>
    <p:sldId id="283" r:id="rId28"/>
    <p:sldId id="284" r:id="rId29"/>
    <p:sldId id="276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embeddedFontLst>
    <p:embeddedFont>
      <p:font typeface="-소망M" charset="-127"/>
      <p:regular r:id="rId36"/>
    </p:embeddedFont>
    <p:embeddedFont>
      <p:font typeface="標楷體" pitchFamily="65" charset="-120"/>
      <p:regular r:id="rId37"/>
    </p:embeddedFont>
    <p:embeddedFont>
      <p:font typeface="Britannic Bold" pitchFamily="34" charset="0"/>
      <p:regular r:id="rId38"/>
    </p:embeddedFont>
    <p:embeddedFont>
      <p:font typeface="Calibri" pitchFamily="34" charset="0"/>
      <p:regular r:id="rId39"/>
      <p:bold r:id="rId40"/>
      <p:italic r:id="rId41"/>
      <p:boldItalic r:id="rId42"/>
    </p:embeddedFont>
    <p:embeddedFont>
      <p:font typeface="Wingdings 2" pitchFamily="18" charset="2"/>
      <p:regular r:id="rId43"/>
    </p:embeddedFont>
    <p:embeddedFont>
      <p:font typeface="ＭＳ Ｐゴシック" pitchFamily="34" charset="-128"/>
      <p:regular r:id="rId44"/>
    </p:embeddedFont>
    <p:embeddedFont>
      <p:font typeface="-소망B" charset="-127"/>
      <p:regular r:id="rId45"/>
    </p:embeddedFont>
    <p:embeddedFont>
      <p:font typeface="新細明體" pitchFamily="18" charset="-120"/>
      <p:regular r:id="rId46"/>
    </p:embeddedFont>
    <p:embeddedFont>
      <p:font typeface="Gulim" pitchFamily="34" charset="-127"/>
      <p:regular r:id="rId47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CC66"/>
    <a:srgbClr val="0000FF"/>
    <a:srgbClr val="00FF00"/>
    <a:srgbClr val="0066FF"/>
    <a:srgbClr val="993300"/>
    <a:srgbClr val="CC3300"/>
    <a:srgbClr val="FF990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3" autoAdjust="0"/>
    <p:restoredTop sz="90929"/>
  </p:normalViewPr>
  <p:slideViewPr>
    <p:cSldViewPr>
      <p:cViewPr>
        <p:scale>
          <a:sx n="74" d="100"/>
          <a:sy n="74" d="100"/>
        </p:scale>
        <p:origin x="-1548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D0C32-25F0-4E71-A90B-FEFEDE90BE5B}" type="datetimeFigureOut">
              <a:rPr lang="zh-TW" altLang="en-US" smtClean="0"/>
              <a:pPr/>
              <a:t>2013/11/26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0FA131-B5C9-4C62-9A66-8F07865A9AD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545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C1DE9A-A3DA-43FA-BCEE-8ECF03DC4A12}" type="slidenum">
              <a:rPr lang="en-US" altLang="zh-TW"/>
              <a:pPr/>
              <a:t>10</a:t>
            </a:fld>
            <a:endParaRPr lang="en-US" altLang="zh-TW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TW" altLang="zh-TW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C1DE9A-A3DA-43FA-BCEE-8ECF03DC4A12}" type="slidenum">
              <a:rPr lang="en-US" altLang="zh-TW"/>
              <a:pPr/>
              <a:t>11</a:t>
            </a:fld>
            <a:endParaRPr lang="en-US" altLang="zh-TW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TW" altLang="zh-TW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C1DE9A-A3DA-43FA-BCEE-8ECF03DC4A12}" type="slidenum">
              <a:rPr lang="en-US" altLang="zh-TW"/>
              <a:pPr/>
              <a:t>13</a:t>
            </a:fld>
            <a:endParaRPr lang="en-US" altLang="zh-TW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TW" altLang="zh-TW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Independent and identically distributed random variables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FA131-B5C9-4C62-9A66-8F07865A9ADF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6121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FA131-B5C9-4C62-9A66-8F07865A9ADF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584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C1DE9A-A3DA-43FA-BCEE-8ECF03DC4A12}" type="slidenum">
              <a:rPr lang="en-US" altLang="zh-TW"/>
              <a:pPr/>
              <a:t>22</a:t>
            </a:fld>
            <a:endParaRPr lang="en-US" altLang="zh-TW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TW" altLang="zh-TW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C1DE9A-A3DA-43FA-BCEE-8ECF03DC4A12}" type="slidenum">
              <a:rPr lang="en-US" altLang="zh-TW"/>
              <a:pPr/>
              <a:t>23</a:t>
            </a:fld>
            <a:endParaRPr lang="en-US" altLang="zh-TW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TW" altLang="zh-TW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E:\coolPT25\bl07\nnbl0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27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</p:spPr>
        <p:txBody>
          <a:bodyPr/>
          <a:lstStyle>
            <a:lvl1pPr>
              <a:defRPr>
                <a:solidFill>
                  <a:srgbClr val="000066"/>
                </a:solidFill>
                <a:latin typeface="-소망B" pitchFamily="18" charset="-127"/>
                <a:ea typeface="-소망B" pitchFamily="18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400800" cy="14478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3366FF"/>
                </a:solidFill>
              </a:defRPr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569E771-CD4A-4335-A14A-03DB7693026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9E53E-278B-45B4-A9AA-0D67A756267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61D0B-4A72-4612-9B75-938F732D0ED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B4E3B-8BEB-451C-9115-90741C511C6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27BFC-C454-4B32-B1D0-7205A0BAEE2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52A0F-10BC-4C94-8A55-71A7C45DBA2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F7FD6-8280-4DDC-BEAC-68B8D6C8ED4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2F140-5094-4571-A57C-19AA13FEB65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879AF-72E3-43CA-A5FB-5E18A89ECE1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CDAD6-F1DA-42CA-88A5-B640BD1F8DD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EE3EA-FCF1-472B-AD64-AAE780C1746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E:\coolPT25\bl07\nnbl07_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8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endParaRPr lang="en-US" altLang="ko-KR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fld id="{98C344C3-2416-49E3-A889-04B1FE647BB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000">
          <a:solidFill>
            <a:srgbClr val="3333CC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000">
          <a:solidFill>
            <a:srgbClr val="3333CC"/>
          </a:solidFill>
          <a:latin typeface="-소망M" pitchFamily="18" charset="-127"/>
          <a:ea typeface="-소망M" pitchFamily="18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000">
          <a:solidFill>
            <a:srgbClr val="3333CC"/>
          </a:solidFill>
          <a:latin typeface="-소망M" pitchFamily="18" charset="-127"/>
          <a:ea typeface="-소망M" pitchFamily="18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000">
          <a:solidFill>
            <a:srgbClr val="3333CC"/>
          </a:solidFill>
          <a:latin typeface="-소망M" pitchFamily="18" charset="-127"/>
          <a:ea typeface="-소망M" pitchFamily="18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000">
          <a:solidFill>
            <a:srgbClr val="3333CC"/>
          </a:solidFill>
          <a:latin typeface="-소망M" pitchFamily="18" charset="-127"/>
          <a:ea typeface="-소망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000">
          <a:solidFill>
            <a:srgbClr val="3333CC"/>
          </a:solidFill>
          <a:latin typeface="-소망M" pitchFamily="18" charset="-127"/>
          <a:ea typeface="-소망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000">
          <a:solidFill>
            <a:srgbClr val="3333CC"/>
          </a:solidFill>
          <a:latin typeface="-소망M" pitchFamily="18" charset="-127"/>
          <a:ea typeface="-소망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000">
          <a:solidFill>
            <a:srgbClr val="3333CC"/>
          </a:solidFill>
          <a:latin typeface="-소망M" pitchFamily="18" charset="-127"/>
          <a:ea typeface="-소망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000">
          <a:solidFill>
            <a:srgbClr val="3333CC"/>
          </a:solidFill>
          <a:latin typeface="-소망M" pitchFamily="18" charset="-127"/>
          <a:ea typeface="-소망M" pitchFamily="18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SzPct val="50000"/>
        <a:buChar char="•"/>
        <a:defRPr kumimoji="1"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SzPct val="50000"/>
        <a:buChar char="•"/>
        <a:defRPr kumimoji="1" sz="2200">
          <a:solidFill>
            <a:srgbClr val="000066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SzPct val="50000"/>
        <a:buChar char="•"/>
        <a:defRPr kumimoji="1" sz="2000">
          <a:solidFill>
            <a:srgbClr val="000066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SzPct val="50000"/>
        <a:buChar char="•"/>
        <a:defRPr kumimoji="1">
          <a:solidFill>
            <a:srgbClr val="000066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SzPct val="50000"/>
        <a:buChar char="•"/>
        <a:defRPr kumimoji="1" sz="1600">
          <a:solidFill>
            <a:srgbClr val="000066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SzPct val="50000"/>
        <a:buChar char="•"/>
        <a:defRPr kumimoji="1" sz="1600">
          <a:solidFill>
            <a:srgbClr val="000066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SzPct val="50000"/>
        <a:buChar char="•"/>
        <a:defRPr kumimoji="1" sz="1600">
          <a:solidFill>
            <a:srgbClr val="000066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SzPct val="50000"/>
        <a:buChar char="•"/>
        <a:defRPr kumimoji="1" sz="1600">
          <a:solidFill>
            <a:srgbClr val="000066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SzPct val="50000"/>
        <a:buChar char="•"/>
        <a:defRPr kumimoji="1" sz="1600">
          <a:solidFill>
            <a:srgbClr val="000066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latinLnBrk="0"/>
            <a:r>
              <a:rPr lang="en-US" altLang="zh-TW" dirty="0" smtClean="0">
                <a:latin typeface="Britannic Bold" pitchFamily="34" charset="0"/>
                <a:cs typeface="Times New Roman" pitchFamily="18" charset="0"/>
              </a:rPr>
              <a:t>Discrete Event (time) Simulation</a:t>
            </a:r>
            <a:endParaRPr lang="zh-TW" altLang="zh-TW" dirty="0">
              <a:latin typeface="Britannic Bold" pitchFamily="34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72264" y="5500702"/>
            <a:ext cx="2343144" cy="1109674"/>
          </a:xfrm>
        </p:spPr>
        <p:txBody>
          <a:bodyPr/>
          <a:lstStyle/>
          <a:p>
            <a:pPr algn="r"/>
            <a:r>
              <a:rPr lang="en-US" altLang="zh-TW" dirty="0" smtClean="0">
                <a:latin typeface="Britannic Bold" pitchFamily="34" charset="0"/>
              </a:rPr>
              <a:t>2011.10.26 </a:t>
            </a:r>
          </a:p>
          <a:p>
            <a:pPr algn="r"/>
            <a:r>
              <a:rPr lang="en-US" altLang="zh-TW" dirty="0" smtClean="0">
                <a:latin typeface="Britannic Bold" pitchFamily="34" charset="0"/>
              </a:rPr>
              <a:t>Kenneth</a:t>
            </a:r>
            <a:endParaRPr lang="zh-TW" altLang="zh-TW" dirty="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5014"/>
            <a:ext cx="8839200" cy="1320874"/>
          </a:xfrm>
          <a:noFill/>
        </p:spPr>
        <p:txBody>
          <a:bodyPr lIns="90487" tIns="44450" rIns="90487" bIns="44450">
            <a:spAutoFit/>
          </a:bodyPr>
          <a:lstStyle/>
          <a:p>
            <a:pPr eaLnBrk="1" latinLnBrk="0" hangingPunct="1"/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An Example: Airport System</a:t>
            </a:r>
            <a:b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</a:br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                                </a:t>
            </a:r>
            <a:r>
              <a:rPr lang="en-US" altLang="zh-TW" sz="3200" i="1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Single Server Queue</a:t>
            </a:r>
          </a:p>
        </p:txBody>
      </p:sp>
      <p:sp>
        <p:nvSpPr>
          <p:cNvPr id="7174" name="Rectangle 31"/>
          <p:cNvSpPr>
            <a:spLocks noGrp="1" noChangeArrowheads="1"/>
          </p:cNvSpPr>
          <p:nvPr>
            <p:ph sz="quarter" idx="1"/>
          </p:nvPr>
        </p:nvSpPr>
        <p:spPr>
          <a:xfrm>
            <a:off x="381000" y="4500570"/>
            <a:ext cx="8334404" cy="235743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>
                <a:latin typeface="Britannic Bold" pitchFamily="34" charset="0"/>
              </a:rPr>
              <a:t>Customer (aircraft)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>
                <a:latin typeface="Britannic Bold" pitchFamily="34" charset="0"/>
              </a:rPr>
              <a:t>Entities utilizing the system/resources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>
                <a:latin typeface="Britannic Bold" pitchFamily="34" charset="0"/>
              </a:rPr>
              <a:t>Server (runway)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>
                <a:latin typeface="Britannic Bold" pitchFamily="34" charset="0"/>
              </a:rPr>
              <a:t>Resource that is serially reused; serves one customer at a time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>
                <a:latin typeface="Britannic Bold" pitchFamily="34" charset="0"/>
              </a:rPr>
              <a:t>Queue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>
                <a:latin typeface="Britannic Bold" pitchFamily="34" charset="0"/>
              </a:rPr>
              <a:t>Buffer holding aircraft waiting to land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152400" y="1714488"/>
            <a:ext cx="4419600" cy="1473212"/>
          </a:xfrm>
          <a:prstGeom prst="parallelogram">
            <a:avLst>
              <a:gd name="adj" fmla="val 7808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85786" y="2143116"/>
            <a:ext cx="292100" cy="444500"/>
            <a:chOff x="2740" y="964"/>
            <a:chExt cx="184" cy="280"/>
          </a:xfrm>
          <a:solidFill>
            <a:schemeClr val="bg1">
              <a:lumMod val="95000"/>
            </a:schemeClr>
          </a:solidFill>
        </p:grpSpPr>
        <p:sp>
          <p:nvSpPr>
            <p:cNvPr id="14362" name="Rectangle 7"/>
            <p:cNvSpPr>
              <a:spLocks noChangeArrowheads="1"/>
            </p:cNvSpPr>
            <p:nvPr/>
          </p:nvSpPr>
          <p:spPr bwMode="auto">
            <a:xfrm>
              <a:off x="2788" y="1060"/>
              <a:ext cx="88" cy="184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  <p:sp>
          <p:nvSpPr>
            <p:cNvPr id="14363" name="AutoShape 8"/>
            <p:cNvSpPr>
              <a:spLocks noChangeArrowheads="1"/>
            </p:cNvSpPr>
            <p:nvPr/>
          </p:nvSpPr>
          <p:spPr bwMode="auto">
            <a:xfrm rot="10800000" flipH="1" flipV="1">
              <a:off x="2740" y="964"/>
              <a:ext cx="18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61 w 21600"/>
                <a:gd name="T13" fmla="*/ 4418 h 21600"/>
                <a:gd name="T14" fmla="*/ 17139 w 21600"/>
                <a:gd name="T15" fmla="*/ 171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</p:grpSp>
      <p:pic>
        <p:nvPicPr>
          <p:cNvPr id="14342" name="Picture 1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1430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3" name="AutoShape 32"/>
          <p:cNvSpPr>
            <a:spLocks noChangeArrowheads="1"/>
          </p:cNvSpPr>
          <p:nvPr/>
        </p:nvSpPr>
        <p:spPr bwMode="auto">
          <a:xfrm>
            <a:off x="714348" y="2714620"/>
            <a:ext cx="2905124" cy="368300"/>
          </a:xfrm>
          <a:prstGeom prst="parallelogram">
            <a:avLst>
              <a:gd name="adj" fmla="val 72759"/>
            </a:avLst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14344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4101778" y="1709060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508000" dir="5400000" sx="90000" sy="-19000" rotWithShape="0">
              <a:prstClr val="black"/>
            </a:outerShdw>
          </a:effectLst>
        </p:spPr>
      </p:pic>
      <p:pic>
        <p:nvPicPr>
          <p:cNvPr id="14345" name="Picture 3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14935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4346" name="Picture 3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1557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79" name="Oval 40"/>
          <p:cNvSpPr>
            <a:spLocks noChangeArrowheads="1"/>
          </p:cNvSpPr>
          <p:nvPr/>
        </p:nvSpPr>
        <p:spPr bwMode="auto">
          <a:xfrm>
            <a:off x="4133555" y="3309934"/>
            <a:ext cx="990600" cy="914400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0" name="Oval 41"/>
          <p:cNvSpPr>
            <a:spLocks noChangeArrowheads="1"/>
          </p:cNvSpPr>
          <p:nvPr/>
        </p:nvSpPr>
        <p:spPr bwMode="auto">
          <a:xfrm>
            <a:off x="4666955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1" name="Rectangle 42"/>
          <p:cNvSpPr>
            <a:spLocks noChangeArrowheads="1"/>
          </p:cNvSpPr>
          <p:nvPr/>
        </p:nvSpPr>
        <p:spPr bwMode="auto">
          <a:xfrm>
            <a:off x="5733755" y="3386134"/>
            <a:ext cx="1767203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2" name="Oval 43"/>
          <p:cNvSpPr>
            <a:spLocks noChangeArrowheads="1"/>
          </p:cNvSpPr>
          <p:nvPr/>
        </p:nvSpPr>
        <p:spPr bwMode="auto">
          <a:xfrm>
            <a:off x="5962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3" name="Oval 44"/>
          <p:cNvSpPr>
            <a:spLocks noChangeArrowheads="1"/>
          </p:cNvSpPr>
          <p:nvPr/>
        </p:nvSpPr>
        <p:spPr bwMode="auto">
          <a:xfrm>
            <a:off x="6343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4" name="Oval 45"/>
          <p:cNvSpPr>
            <a:spLocks noChangeArrowheads="1"/>
          </p:cNvSpPr>
          <p:nvPr/>
        </p:nvSpPr>
        <p:spPr bwMode="auto">
          <a:xfrm>
            <a:off x="6724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5" name="Line 46"/>
          <p:cNvSpPr>
            <a:spLocks noChangeShapeType="1"/>
          </p:cNvSpPr>
          <p:nvPr/>
        </p:nvSpPr>
        <p:spPr bwMode="auto">
          <a:xfrm flipH="1">
            <a:off x="51241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6" name="Line 47"/>
          <p:cNvSpPr>
            <a:spLocks noChangeShapeType="1"/>
          </p:cNvSpPr>
          <p:nvPr/>
        </p:nvSpPr>
        <p:spPr bwMode="auto">
          <a:xfrm flipH="1">
            <a:off x="7572396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7" name="Line 48"/>
          <p:cNvSpPr>
            <a:spLocks noChangeShapeType="1"/>
          </p:cNvSpPr>
          <p:nvPr/>
        </p:nvSpPr>
        <p:spPr bwMode="auto">
          <a:xfrm flipH="1">
            <a:off x="35239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8" name="Oval 49"/>
          <p:cNvSpPr>
            <a:spLocks noChangeArrowheads="1"/>
          </p:cNvSpPr>
          <p:nvPr/>
        </p:nvSpPr>
        <p:spPr bwMode="auto">
          <a:xfrm>
            <a:off x="83343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9" name="Oval 50"/>
          <p:cNvSpPr>
            <a:spLocks noChangeArrowheads="1"/>
          </p:cNvSpPr>
          <p:nvPr/>
        </p:nvSpPr>
        <p:spPr bwMode="auto">
          <a:xfrm>
            <a:off x="87915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91" name="Rectangle 52"/>
          <p:cNvSpPr>
            <a:spLocks noChangeArrowheads="1"/>
          </p:cNvSpPr>
          <p:nvPr/>
        </p:nvSpPr>
        <p:spPr bwMode="auto">
          <a:xfrm>
            <a:off x="7572071" y="2928934"/>
            <a:ext cx="1643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Customers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2" name="Rectangle 53"/>
          <p:cNvSpPr>
            <a:spLocks noChangeArrowheads="1"/>
          </p:cNvSpPr>
          <p:nvPr/>
        </p:nvSpPr>
        <p:spPr bwMode="auto">
          <a:xfrm>
            <a:off x="6072198" y="2928934"/>
            <a:ext cx="10406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Queue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3" name="Rectangle 54"/>
          <p:cNvSpPr>
            <a:spLocks noChangeArrowheads="1"/>
          </p:cNvSpPr>
          <p:nvPr/>
        </p:nvSpPr>
        <p:spPr bwMode="auto">
          <a:xfrm>
            <a:off x="4143372" y="2928934"/>
            <a:ext cx="1058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Server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29" name="AutoShape 32"/>
          <p:cNvSpPr>
            <a:spLocks noChangeArrowheads="1"/>
          </p:cNvSpPr>
          <p:nvPr/>
        </p:nvSpPr>
        <p:spPr bwMode="auto">
          <a:xfrm>
            <a:off x="92866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0" name="AutoShape 32"/>
          <p:cNvSpPr>
            <a:spLocks noChangeArrowheads="1"/>
          </p:cNvSpPr>
          <p:nvPr/>
        </p:nvSpPr>
        <p:spPr bwMode="auto">
          <a:xfrm>
            <a:off x="1357290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1" name="AutoShape 32"/>
          <p:cNvSpPr>
            <a:spLocks noChangeArrowheads="1"/>
          </p:cNvSpPr>
          <p:nvPr/>
        </p:nvSpPr>
        <p:spPr bwMode="auto">
          <a:xfrm>
            <a:off x="1785918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2" name="AutoShape 32"/>
          <p:cNvSpPr>
            <a:spLocks noChangeArrowheads="1"/>
          </p:cNvSpPr>
          <p:nvPr/>
        </p:nvSpPr>
        <p:spPr bwMode="auto">
          <a:xfrm>
            <a:off x="2214546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2643174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4" name="AutoShape 32"/>
          <p:cNvSpPr>
            <a:spLocks noChangeArrowheads="1"/>
          </p:cNvSpPr>
          <p:nvPr/>
        </p:nvSpPr>
        <p:spPr bwMode="auto">
          <a:xfrm>
            <a:off x="307180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46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548510" y="1569919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2668144" y="1555405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525135" y="1984033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9" name="橢圓 48"/>
          <p:cNvSpPr/>
          <p:nvPr/>
        </p:nvSpPr>
        <p:spPr bwMode="auto">
          <a:xfrm>
            <a:off x="642910" y="3357562"/>
            <a:ext cx="2857520" cy="857256"/>
          </a:xfrm>
          <a:prstGeom prst="ellipse">
            <a:avLst/>
          </a:prstGeom>
          <a:solidFill>
            <a:srgbClr val="FFCC66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50" name="Oval 41"/>
          <p:cNvSpPr>
            <a:spLocks noChangeArrowheads="1"/>
          </p:cNvSpPr>
          <p:nvPr/>
        </p:nvSpPr>
        <p:spPr bwMode="auto">
          <a:xfrm>
            <a:off x="2643174" y="350043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1" name="Oval 41"/>
          <p:cNvSpPr>
            <a:spLocks noChangeArrowheads="1"/>
          </p:cNvSpPr>
          <p:nvPr/>
        </p:nvSpPr>
        <p:spPr bwMode="auto">
          <a:xfrm>
            <a:off x="2000232" y="3429000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2" name="Oval 41"/>
          <p:cNvSpPr>
            <a:spLocks noChangeArrowheads="1"/>
          </p:cNvSpPr>
          <p:nvPr/>
        </p:nvSpPr>
        <p:spPr bwMode="auto">
          <a:xfrm>
            <a:off x="1071538" y="357187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3" name="Oval 41"/>
          <p:cNvSpPr>
            <a:spLocks noChangeArrowheads="1"/>
          </p:cNvSpPr>
          <p:nvPr/>
        </p:nvSpPr>
        <p:spPr bwMode="auto">
          <a:xfrm>
            <a:off x="1500166" y="385762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4" name="Oval 41"/>
          <p:cNvSpPr>
            <a:spLocks noChangeArrowheads="1"/>
          </p:cNvSpPr>
          <p:nvPr/>
        </p:nvSpPr>
        <p:spPr bwMode="auto">
          <a:xfrm>
            <a:off x="2357422" y="392906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380384" y="4143380"/>
            <a:ext cx="11913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dirty="0" smtClean="0">
                <a:latin typeface="Britannic Bold" pitchFamily="34" charset="0"/>
                <a:ea typeface="ＭＳ Ｐゴシック" pitchFamily="80" charset="-128"/>
              </a:rPr>
              <a:t>Ground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56" name="Line 48"/>
          <p:cNvSpPr>
            <a:spLocks noChangeShapeType="1"/>
          </p:cNvSpPr>
          <p:nvPr/>
        </p:nvSpPr>
        <p:spPr bwMode="auto">
          <a:xfrm flipH="1">
            <a:off x="0" y="378619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pic>
        <p:nvPicPr>
          <p:cNvPr id="5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01250" y="923242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279400" dir="5400000" sx="90000" sy="-19000" rotWithShape="0">
              <a:prstClr val="black"/>
            </a:outerShdw>
          </a:effectLst>
        </p:spPr>
      </p:pic>
      <p:sp>
        <p:nvSpPr>
          <p:cNvPr id="45" name="投影片編號版面配置區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10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5014"/>
            <a:ext cx="8839200" cy="1320874"/>
          </a:xfrm>
          <a:noFill/>
        </p:spPr>
        <p:txBody>
          <a:bodyPr lIns="90487" tIns="44450" rIns="90487" bIns="44450">
            <a:spAutoFit/>
          </a:bodyPr>
          <a:lstStyle/>
          <a:p>
            <a:pPr eaLnBrk="1" latinLnBrk="0" hangingPunct="1"/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An Example: Airport System</a:t>
            </a:r>
            <a:b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</a:br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                                </a:t>
            </a:r>
            <a:r>
              <a:rPr lang="en-US" altLang="zh-TW" sz="3200" i="1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Single Server Queue</a:t>
            </a:r>
          </a:p>
        </p:txBody>
      </p:sp>
      <p:sp>
        <p:nvSpPr>
          <p:cNvPr id="7174" name="Rectangle 31"/>
          <p:cNvSpPr>
            <a:spLocks noGrp="1" noChangeArrowheads="1"/>
          </p:cNvSpPr>
          <p:nvPr>
            <p:ph sz="quarter" idx="1"/>
          </p:nvPr>
        </p:nvSpPr>
        <p:spPr>
          <a:xfrm>
            <a:off x="214282" y="4500570"/>
            <a:ext cx="8786874" cy="235743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latinLnBrk="0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>
                <a:latin typeface="Britannic Bold" pitchFamily="34" charset="0"/>
              </a:rPr>
              <a:t>Performance metrics</a:t>
            </a:r>
          </a:p>
          <a:p>
            <a:pPr lvl="1" eaLnBrk="1" latinLnBrk="0" hangingPunct="1"/>
            <a:r>
              <a:rPr lang="en-US" altLang="zh-TW" sz="2800" dirty="0" smtClean="0">
                <a:solidFill>
                  <a:srgbClr val="FF0000"/>
                </a:solidFill>
                <a:latin typeface="Britannic Bold" pitchFamily="34" charset="0"/>
                <a:ea typeface="新細明體" pitchFamily="18" charset="-120"/>
              </a:rPr>
              <a:t>Average waiting time: </a:t>
            </a:r>
            <a:r>
              <a:rPr lang="fr-FR" altLang="zh-TW" sz="2800" dirty="0" smtClean="0">
                <a:latin typeface="Britannic Bold" pitchFamily="34" charset="0"/>
              </a:rPr>
              <a:t>average time that</a:t>
            </a:r>
            <a:r>
              <a:rPr lang="en-US" altLang="zh-TW" sz="2800" b="1" dirty="0" smtClean="0">
                <a:latin typeface="Britannic Bold" pitchFamily="34" charset="0"/>
                <a:ea typeface="新細明體" pitchFamily="18" charset="-120"/>
              </a:rPr>
              <a:t>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an aircraft must wait when arriving at an airport before they are allowed to land.</a:t>
            </a:r>
          </a:p>
          <a:p>
            <a:pPr lvl="1" eaLnBrk="1" latinLnBrk="0" hangingPunct="1"/>
            <a:r>
              <a:rPr lang="en-US" altLang="zh-TW" sz="2800" dirty="0" smtClean="0">
                <a:solidFill>
                  <a:srgbClr val="FF0000"/>
                </a:solidFill>
                <a:latin typeface="Britannic Bold" pitchFamily="34" charset="0"/>
                <a:ea typeface="新細明體" pitchFamily="18" charset="-120"/>
              </a:rPr>
              <a:t>Maximum number of aircraft on the ground: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helps to determine the required space of the parking area.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152400" y="1714488"/>
            <a:ext cx="4419600" cy="1473212"/>
          </a:xfrm>
          <a:prstGeom prst="parallelogram">
            <a:avLst>
              <a:gd name="adj" fmla="val 7808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85786" y="2143116"/>
            <a:ext cx="292100" cy="444500"/>
            <a:chOff x="2740" y="964"/>
            <a:chExt cx="184" cy="280"/>
          </a:xfrm>
          <a:solidFill>
            <a:schemeClr val="bg1">
              <a:lumMod val="95000"/>
            </a:schemeClr>
          </a:solidFill>
        </p:grpSpPr>
        <p:sp>
          <p:nvSpPr>
            <p:cNvPr id="14362" name="Rectangle 7"/>
            <p:cNvSpPr>
              <a:spLocks noChangeArrowheads="1"/>
            </p:cNvSpPr>
            <p:nvPr/>
          </p:nvSpPr>
          <p:spPr bwMode="auto">
            <a:xfrm>
              <a:off x="2788" y="1060"/>
              <a:ext cx="88" cy="184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  <p:sp>
          <p:nvSpPr>
            <p:cNvPr id="14363" name="AutoShape 8"/>
            <p:cNvSpPr>
              <a:spLocks noChangeArrowheads="1"/>
            </p:cNvSpPr>
            <p:nvPr/>
          </p:nvSpPr>
          <p:spPr bwMode="auto">
            <a:xfrm rot="10800000" flipH="1" flipV="1">
              <a:off x="2740" y="964"/>
              <a:ext cx="18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61 w 21600"/>
                <a:gd name="T13" fmla="*/ 4418 h 21600"/>
                <a:gd name="T14" fmla="*/ 17139 w 21600"/>
                <a:gd name="T15" fmla="*/ 171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</p:grpSp>
      <p:pic>
        <p:nvPicPr>
          <p:cNvPr id="14342" name="Picture 1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1430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3" name="AutoShape 32"/>
          <p:cNvSpPr>
            <a:spLocks noChangeArrowheads="1"/>
          </p:cNvSpPr>
          <p:nvPr/>
        </p:nvSpPr>
        <p:spPr bwMode="auto">
          <a:xfrm>
            <a:off x="714348" y="2714620"/>
            <a:ext cx="2905124" cy="368300"/>
          </a:xfrm>
          <a:prstGeom prst="parallelogram">
            <a:avLst>
              <a:gd name="adj" fmla="val 72759"/>
            </a:avLst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14344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4101778" y="1709060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508000" dir="5400000" sx="90000" sy="-19000" rotWithShape="0">
              <a:prstClr val="black"/>
            </a:outerShdw>
          </a:effectLst>
        </p:spPr>
      </p:pic>
      <p:pic>
        <p:nvPicPr>
          <p:cNvPr id="14345" name="Picture 3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14935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4346" name="Picture 3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1557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79" name="Oval 40"/>
          <p:cNvSpPr>
            <a:spLocks noChangeArrowheads="1"/>
          </p:cNvSpPr>
          <p:nvPr/>
        </p:nvSpPr>
        <p:spPr bwMode="auto">
          <a:xfrm>
            <a:off x="4133555" y="3309934"/>
            <a:ext cx="990600" cy="914400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0" name="Oval 41"/>
          <p:cNvSpPr>
            <a:spLocks noChangeArrowheads="1"/>
          </p:cNvSpPr>
          <p:nvPr/>
        </p:nvSpPr>
        <p:spPr bwMode="auto">
          <a:xfrm>
            <a:off x="4666955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1" name="Rectangle 42"/>
          <p:cNvSpPr>
            <a:spLocks noChangeArrowheads="1"/>
          </p:cNvSpPr>
          <p:nvPr/>
        </p:nvSpPr>
        <p:spPr bwMode="auto">
          <a:xfrm>
            <a:off x="5733755" y="3386134"/>
            <a:ext cx="1767203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2" name="Oval 43"/>
          <p:cNvSpPr>
            <a:spLocks noChangeArrowheads="1"/>
          </p:cNvSpPr>
          <p:nvPr/>
        </p:nvSpPr>
        <p:spPr bwMode="auto">
          <a:xfrm>
            <a:off x="5962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3" name="Oval 44"/>
          <p:cNvSpPr>
            <a:spLocks noChangeArrowheads="1"/>
          </p:cNvSpPr>
          <p:nvPr/>
        </p:nvSpPr>
        <p:spPr bwMode="auto">
          <a:xfrm>
            <a:off x="6343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4" name="Oval 45"/>
          <p:cNvSpPr>
            <a:spLocks noChangeArrowheads="1"/>
          </p:cNvSpPr>
          <p:nvPr/>
        </p:nvSpPr>
        <p:spPr bwMode="auto">
          <a:xfrm>
            <a:off x="6724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5" name="Line 46"/>
          <p:cNvSpPr>
            <a:spLocks noChangeShapeType="1"/>
          </p:cNvSpPr>
          <p:nvPr/>
        </p:nvSpPr>
        <p:spPr bwMode="auto">
          <a:xfrm flipH="1">
            <a:off x="51241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6" name="Line 47"/>
          <p:cNvSpPr>
            <a:spLocks noChangeShapeType="1"/>
          </p:cNvSpPr>
          <p:nvPr/>
        </p:nvSpPr>
        <p:spPr bwMode="auto">
          <a:xfrm flipH="1">
            <a:off x="7572396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7" name="Line 48"/>
          <p:cNvSpPr>
            <a:spLocks noChangeShapeType="1"/>
          </p:cNvSpPr>
          <p:nvPr/>
        </p:nvSpPr>
        <p:spPr bwMode="auto">
          <a:xfrm flipH="1">
            <a:off x="35239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8" name="Oval 49"/>
          <p:cNvSpPr>
            <a:spLocks noChangeArrowheads="1"/>
          </p:cNvSpPr>
          <p:nvPr/>
        </p:nvSpPr>
        <p:spPr bwMode="auto">
          <a:xfrm>
            <a:off x="83343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9" name="Oval 50"/>
          <p:cNvSpPr>
            <a:spLocks noChangeArrowheads="1"/>
          </p:cNvSpPr>
          <p:nvPr/>
        </p:nvSpPr>
        <p:spPr bwMode="auto">
          <a:xfrm>
            <a:off x="87915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91" name="Rectangle 52"/>
          <p:cNvSpPr>
            <a:spLocks noChangeArrowheads="1"/>
          </p:cNvSpPr>
          <p:nvPr/>
        </p:nvSpPr>
        <p:spPr bwMode="auto">
          <a:xfrm>
            <a:off x="7572071" y="2928934"/>
            <a:ext cx="1643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Customers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2" name="Rectangle 53"/>
          <p:cNvSpPr>
            <a:spLocks noChangeArrowheads="1"/>
          </p:cNvSpPr>
          <p:nvPr/>
        </p:nvSpPr>
        <p:spPr bwMode="auto">
          <a:xfrm>
            <a:off x="6072198" y="2928934"/>
            <a:ext cx="10406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Queue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3" name="Rectangle 54"/>
          <p:cNvSpPr>
            <a:spLocks noChangeArrowheads="1"/>
          </p:cNvSpPr>
          <p:nvPr/>
        </p:nvSpPr>
        <p:spPr bwMode="auto">
          <a:xfrm>
            <a:off x="4143372" y="2928934"/>
            <a:ext cx="1058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Server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29" name="AutoShape 32"/>
          <p:cNvSpPr>
            <a:spLocks noChangeArrowheads="1"/>
          </p:cNvSpPr>
          <p:nvPr/>
        </p:nvSpPr>
        <p:spPr bwMode="auto">
          <a:xfrm>
            <a:off x="92866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0" name="AutoShape 32"/>
          <p:cNvSpPr>
            <a:spLocks noChangeArrowheads="1"/>
          </p:cNvSpPr>
          <p:nvPr/>
        </p:nvSpPr>
        <p:spPr bwMode="auto">
          <a:xfrm>
            <a:off x="1357290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1" name="AutoShape 32"/>
          <p:cNvSpPr>
            <a:spLocks noChangeArrowheads="1"/>
          </p:cNvSpPr>
          <p:nvPr/>
        </p:nvSpPr>
        <p:spPr bwMode="auto">
          <a:xfrm>
            <a:off x="1785918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2" name="AutoShape 32"/>
          <p:cNvSpPr>
            <a:spLocks noChangeArrowheads="1"/>
          </p:cNvSpPr>
          <p:nvPr/>
        </p:nvSpPr>
        <p:spPr bwMode="auto">
          <a:xfrm>
            <a:off x="2214546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2643174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4" name="AutoShape 32"/>
          <p:cNvSpPr>
            <a:spLocks noChangeArrowheads="1"/>
          </p:cNvSpPr>
          <p:nvPr/>
        </p:nvSpPr>
        <p:spPr bwMode="auto">
          <a:xfrm>
            <a:off x="307180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46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548510" y="1569919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2668144" y="1555405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525135" y="1984033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9" name="橢圓 48"/>
          <p:cNvSpPr/>
          <p:nvPr/>
        </p:nvSpPr>
        <p:spPr bwMode="auto">
          <a:xfrm>
            <a:off x="642910" y="3357562"/>
            <a:ext cx="2857520" cy="857256"/>
          </a:xfrm>
          <a:prstGeom prst="ellipse">
            <a:avLst/>
          </a:prstGeom>
          <a:solidFill>
            <a:srgbClr val="FFCC66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50" name="Oval 41"/>
          <p:cNvSpPr>
            <a:spLocks noChangeArrowheads="1"/>
          </p:cNvSpPr>
          <p:nvPr/>
        </p:nvSpPr>
        <p:spPr bwMode="auto">
          <a:xfrm>
            <a:off x="2643174" y="350043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1" name="Oval 41"/>
          <p:cNvSpPr>
            <a:spLocks noChangeArrowheads="1"/>
          </p:cNvSpPr>
          <p:nvPr/>
        </p:nvSpPr>
        <p:spPr bwMode="auto">
          <a:xfrm>
            <a:off x="2000232" y="3429000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2" name="Oval 41"/>
          <p:cNvSpPr>
            <a:spLocks noChangeArrowheads="1"/>
          </p:cNvSpPr>
          <p:nvPr/>
        </p:nvSpPr>
        <p:spPr bwMode="auto">
          <a:xfrm>
            <a:off x="1071538" y="357187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3" name="Oval 41"/>
          <p:cNvSpPr>
            <a:spLocks noChangeArrowheads="1"/>
          </p:cNvSpPr>
          <p:nvPr/>
        </p:nvSpPr>
        <p:spPr bwMode="auto">
          <a:xfrm>
            <a:off x="1500166" y="385762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4" name="Oval 41"/>
          <p:cNvSpPr>
            <a:spLocks noChangeArrowheads="1"/>
          </p:cNvSpPr>
          <p:nvPr/>
        </p:nvSpPr>
        <p:spPr bwMode="auto">
          <a:xfrm>
            <a:off x="2357422" y="392906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380384" y="4143380"/>
            <a:ext cx="11913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dirty="0" smtClean="0">
                <a:latin typeface="Britannic Bold" pitchFamily="34" charset="0"/>
                <a:ea typeface="ＭＳ Ｐゴシック" pitchFamily="80" charset="-128"/>
              </a:rPr>
              <a:t>Ground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56" name="Line 48"/>
          <p:cNvSpPr>
            <a:spLocks noChangeShapeType="1"/>
          </p:cNvSpPr>
          <p:nvPr/>
        </p:nvSpPr>
        <p:spPr bwMode="auto">
          <a:xfrm flipH="1">
            <a:off x="0" y="378619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pic>
        <p:nvPicPr>
          <p:cNvPr id="5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01250" y="923242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279400" dir="5400000" sx="90000" sy="-19000" rotWithShape="0">
              <a:prstClr val="black"/>
            </a:outerShdw>
          </a:effectLst>
        </p:spPr>
      </p:pic>
      <p:sp>
        <p:nvSpPr>
          <p:cNvPr id="45" name="投影片編號版面配置區 44"/>
          <p:cNvSpPr>
            <a:spLocks noGrp="1"/>
          </p:cNvSpPr>
          <p:nvPr>
            <p:ph type="sldNum" sz="quarter" idx="12"/>
          </p:nvPr>
        </p:nvSpPr>
        <p:spPr>
          <a:xfrm>
            <a:off x="7092280" y="6428184"/>
            <a:ext cx="1905000" cy="457200"/>
          </a:xfrm>
        </p:spPr>
        <p:txBody>
          <a:bodyPr/>
          <a:lstStyle/>
          <a:p>
            <a:fld id="{FC4B4E3B-8BEB-451C-9115-90741C511C67}" type="slidenum">
              <a:rPr lang="en-US" altLang="ko-KR" smtClean="0"/>
              <a:pPr/>
              <a:t>11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Simulation Development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3200" b="1" dirty="0" smtClean="0">
                <a:solidFill>
                  <a:srgbClr val="FF0000"/>
                </a:solidFill>
                <a:latin typeface="Britannic Bold" pitchFamily="34" charset="0"/>
              </a:rPr>
              <a:t>Events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Stochastic model and system attributes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System States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Relationship among events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Time handling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Output statistics</a:t>
            </a:r>
          </a:p>
          <a:p>
            <a:endParaRPr lang="en-US" altLang="zh-TW" dirty="0" smtClean="0">
              <a:latin typeface="Britannic Bold" pitchFamily="34" charset="0"/>
            </a:endParaRPr>
          </a:p>
          <a:p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12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5014"/>
            <a:ext cx="8839200" cy="1320874"/>
          </a:xfrm>
          <a:noFill/>
        </p:spPr>
        <p:txBody>
          <a:bodyPr lIns="90487" tIns="44450" rIns="90487" bIns="44450">
            <a:spAutoFit/>
          </a:bodyPr>
          <a:lstStyle/>
          <a:p>
            <a:pPr eaLnBrk="1" latinLnBrk="0" hangingPunct="1"/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An Example: Airport System</a:t>
            </a:r>
            <a:b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</a:br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                                </a:t>
            </a:r>
            <a:r>
              <a:rPr lang="en-US" altLang="zh-TW" sz="3200" i="1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Single Server Queue</a:t>
            </a:r>
          </a:p>
        </p:txBody>
      </p:sp>
      <p:sp>
        <p:nvSpPr>
          <p:cNvPr id="7174" name="Rectangle 31"/>
          <p:cNvSpPr>
            <a:spLocks noGrp="1" noChangeArrowheads="1"/>
          </p:cNvSpPr>
          <p:nvPr>
            <p:ph sz="quarter" idx="1"/>
          </p:nvPr>
        </p:nvSpPr>
        <p:spPr>
          <a:xfrm>
            <a:off x="381000" y="4572008"/>
            <a:ext cx="7977214" cy="1143008"/>
          </a:xfrm>
        </p:spPr>
        <p:txBody>
          <a:bodyPr>
            <a:normAutofit/>
          </a:bodyPr>
          <a:lstStyle/>
          <a:p>
            <a:pPr marL="320040" indent="-320040" eaLnBrk="1" fontAlgn="auto" latinLnBrk="0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TW" sz="3200" dirty="0" smtClean="0">
                <a:latin typeface="Britannic Bold" pitchFamily="34" charset="0"/>
              </a:rPr>
              <a:t>Events: an instantaneous occurrence that changes the state of a system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152400" y="1714488"/>
            <a:ext cx="4419600" cy="1473212"/>
          </a:xfrm>
          <a:prstGeom prst="parallelogram">
            <a:avLst>
              <a:gd name="adj" fmla="val 7808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85786" y="2143116"/>
            <a:ext cx="292100" cy="444500"/>
            <a:chOff x="2740" y="964"/>
            <a:chExt cx="184" cy="280"/>
          </a:xfrm>
          <a:solidFill>
            <a:schemeClr val="bg1">
              <a:lumMod val="95000"/>
            </a:schemeClr>
          </a:solidFill>
        </p:grpSpPr>
        <p:sp>
          <p:nvSpPr>
            <p:cNvPr id="14362" name="Rectangle 7"/>
            <p:cNvSpPr>
              <a:spLocks noChangeArrowheads="1"/>
            </p:cNvSpPr>
            <p:nvPr/>
          </p:nvSpPr>
          <p:spPr bwMode="auto">
            <a:xfrm>
              <a:off x="2788" y="1060"/>
              <a:ext cx="88" cy="184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  <p:sp>
          <p:nvSpPr>
            <p:cNvPr id="14363" name="AutoShape 8"/>
            <p:cNvSpPr>
              <a:spLocks noChangeArrowheads="1"/>
            </p:cNvSpPr>
            <p:nvPr/>
          </p:nvSpPr>
          <p:spPr bwMode="auto">
            <a:xfrm rot="10800000" flipH="1" flipV="1">
              <a:off x="2740" y="964"/>
              <a:ext cx="18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61 w 21600"/>
                <a:gd name="T13" fmla="*/ 4418 h 21600"/>
                <a:gd name="T14" fmla="*/ 17139 w 21600"/>
                <a:gd name="T15" fmla="*/ 171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</p:grpSp>
      <p:pic>
        <p:nvPicPr>
          <p:cNvPr id="14342" name="Picture 1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1430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3" name="AutoShape 32"/>
          <p:cNvSpPr>
            <a:spLocks noChangeArrowheads="1"/>
          </p:cNvSpPr>
          <p:nvPr/>
        </p:nvSpPr>
        <p:spPr bwMode="auto">
          <a:xfrm>
            <a:off x="714348" y="2714620"/>
            <a:ext cx="2905124" cy="368300"/>
          </a:xfrm>
          <a:prstGeom prst="parallelogram">
            <a:avLst>
              <a:gd name="adj" fmla="val 72759"/>
            </a:avLst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14344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4101778" y="1709060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508000" dir="5400000" sx="90000" sy="-19000" rotWithShape="0">
              <a:prstClr val="black"/>
            </a:outerShdw>
          </a:effectLst>
        </p:spPr>
      </p:pic>
      <p:pic>
        <p:nvPicPr>
          <p:cNvPr id="14345" name="Picture 3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14935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4346" name="Picture 3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1557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79" name="Oval 40"/>
          <p:cNvSpPr>
            <a:spLocks noChangeArrowheads="1"/>
          </p:cNvSpPr>
          <p:nvPr/>
        </p:nvSpPr>
        <p:spPr bwMode="auto">
          <a:xfrm>
            <a:off x="4133555" y="3309934"/>
            <a:ext cx="990600" cy="914400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0" name="Oval 41"/>
          <p:cNvSpPr>
            <a:spLocks noChangeArrowheads="1"/>
          </p:cNvSpPr>
          <p:nvPr/>
        </p:nvSpPr>
        <p:spPr bwMode="auto">
          <a:xfrm>
            <a:off x="4666955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1" name="Rectangle 42"/>
          <p:cNvSpPr>
            <a:spLocks noChangeArrowheads="1"/>
          </p:cNvSpPr>
          <p:nvPr/>
        </p:nvSpPr>
        <p:spPr bwMode="auto">
          <a:xfrm>
            <a:off x="5733755" y="3386134"/>
            <a:ext cx="1767203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2" name="Oval 43"/>
          <p:cNvSpPr>
            <a:spLocks noChangeArrowheads="1"/>
          </p:cNvSpPr>
          <p:nvPr/>
        </p:nvSpPr>
        <p:spPr bwMode="auto">
          <a:xfrm>
            <a:off x="5962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3" name="Oval 44"/>
          <p:cNvSpPr>
            <a:spLocks noChangeArrowheads="1"/>
          </p:cNvSpPr>
          <p:nvPr/>
        </p:nvSpPr>
        <p:spPr bwMode="auto">
          <a:xfrm>
            <a:off x="6343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4" name="Oval 45"/>
          <p:cNvSpPr>
            <a:spLocks noChangeArrowheads="1"/>
          </p:cNvSpPr>
          <p:nvPr/>
        </p:nvSpPr>
        <p:spPr bwMode="auto">
          <a:xfrm>
            <a:off x="6724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5" name="Line 46"/>
          <p:cNvSpPr>
            <a:spLocks noChangeShapeType="1"/>
          </p:cNvSpPr>
          <p:nvPr/>
        </p:nvSpPr>
        <p:spPr bwMode="auto">
          <a:xfrm flipH="1">
            <a:off x="51241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6" name="Line 47"/>
          <p:cNvSpPr>
            <a:spLocks noChangeShapeType="1"/>
          </p:cNvSpPr>
          <p:nvPr/>
        </p:nvSpPr>
        <p:spPr bwMode="auto">
          <a:xfrm flipH="1">
            <a:off x="7572396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7" name="Line 48"/>
          <p:cNvSpPr>
            <a:spLocks noChangeShapeType="1"/>
          </p:cNvSpPr>
          <p:nvPr/>
        </p:nvSpPr>
        <p:spPr bwMode="auto">
          <a:xfrm flipH="1">
            <a:off x="35239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8" name="Oval 49"/>
          <p:cNvSpPr>
            <a:spLocks noChangeArrowheads="1"/>
          </p:cNvSpPr>
          <p:nvPr/>
        </p:nvSpPr>
        <p:spPr bwMode="auto">
          <a:xfrm>
            <a:off x="83343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9" name="Oval 50"/>
          <p:cNvSpPr>
            <a:spLocks noChangeArrowheads="1"/>
          </p:cNvSpPr>
          <p:nvPr/>
        </p:nvSpPr>
        <p:spPr bwMode="auto">
          <a:xfrm>
            <a:off x="87915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91" name="Rectangle 52"/>
          <p:cNvSpPr>
            <a:spLocks noChangeArrowheads="1"/>
          </p:cNvSpPr>
          <p:nvPr/>
        </p:nvSpPr>
        <p:spPr bwMode="auto">
          <a:xfrm>
            <a:off x="7572071" y="2928934"/>
            <a:ext cx="1643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Customers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2" name="Rectangle 53"/>
          <p:cNvSpPr>
            <a:spLocks noChangeArrowheads="1"/>
          </p:cNvSpPr>
          <p:nvPr/>
        </p:nvSpPr>
        <p:spPr bwMode="auto">
          <a:xfrm>
            <a:off x="6072198" y="2928934"/>
            <a:ext cx="10406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Queue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3" name="Rectangle 54"/>
          <p:cNvSpPr>
            <a:spLocks noChangeArrowheads="1"/>
          </p:cNvSpPr>
          <p:nvPr/>
        </p:nvSpPr>
        <p:spPr bwMode="auto">
          <a:xfrm>
            <a:off x="4143372" y="2928934"/>
            <a:ext cx="1058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Server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29" name="AutoShape 32"/>
          <p:cNvSpPr>
            <a:spLocks noChangeArrowheads="1"/>
          </p:cNvSpPr>
          <p:nvPr/>
        </p:nvSpPr>
        <p:spPr bwMode="auto">
          <a:xfrm>
            <a:off x="92866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0" name="AutoShape 32"/>
          <p:cNvSpPr>
            <a:spLocks noChangeArrowheads="1"/>
          </p:cNvSpPr>
          <p:nvPr/>
        </p:nvSpPr>
        <p:spPr bwMode="auto">
          <a:xfrm>
            <a:off x="1357290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1" name="AutoShape 32"/>
          <p:cNvSpPr>
            <a:spLocks noChangeArrowheads="1"/>
          </p:cNvSpPr>
          <p:nvPr/>
        </p:nvSpPr>
        <p:spPr bwMode="auto">
          <a:xfrm>
            <a:off x="1785918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2" name="AutoShape 32"/>
          <p:cNvSpPr>
            <a:spLocks noChangeArrowheads="1"/>
          </p:cNvSpPr>
          <p:nvPr/>
        </p:nvSpPr>
        <p:spPr bwMode="auto">
          <a:xfrm>
            <a:off x="2214546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2643174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4" name="AutoShape 32"/>
          <p:cNvSpPr>
            <a:spLocks noChangeArrowheads="1"/>
          </p:cNvSpPr>
          <p:nvPr/>
        </p:nvSpPr>
        <p:spPr bwMode="auto">
          <a:xfrm>
            <a:off x="307180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46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548510" y="1569919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2668144" y="1555405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525135" y="1984033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9" name="橢圓 48"/>
          <p:cNvSpPr/>
          <p:nvPr/>
        </p:nvSpPr>
        <p:spPr bwMode="auto">
          <a:xfrm>
            <a:off x="642910" y="3357562"/>
            <a:ext cx="2857520" cy="857256"/>
          </a:xfrm>
          <a:prstGeom prst="ellipse">
            <a:avLst/>
          </a:prstGeom>
          <a:solidFill>
            <a:srgbClr val="FFCC66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50" name="Oval 41"/>
          <p:cNvSpPr>
            <a:spLocks noChangeArrowheads="1"/>
          </p:cNvSpPr>
          <p:nvPr/>
        </p:nvSpPr>
        <p:spPr bwMode="auto">
          <a:xfrm>
            <a:off x="2643174" y="350043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1" name="Oval 41"/>
          <p:cNvSpPr>
            <a:spLocks noChangeArrowheads="1"/>
          </p:cNvSpPr>
          <p:nvPr/>
        </p:nvSpPr>
        <p:spPr bwMode="auto">
          <a:xfrm>
            <a:off x="2000232" y="3429000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2" name="Oval 41"/>
          <p:cNvSpPr>
            <a:spLocks noChangeArrowheads="1"/>
          </p:cNvSpPr>
          <p:nvPr/>
        </p:nvSpPr>
        <p:spPr bwMode="auto">
          <a:xfrm>
            <a:off x="1071538" y="357187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3" name="Oval 41"/>
          <p:cNvSpPr>
            <a:spLocks noChangeArrowheads="1"/>
          </p:cNvSpPr>
          <p:nvPr/>
        </p:nvSpPr>
        <p:spPr bwMode="auto">
          <a:xfrm>
            <a:off x="1500166" y="385762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4" name="Oval 41"/>
          <p:cNvSpPr>
            <a:spLocks noChangeArrowheads="1"/>
          </p:cNvSpPr>
          <p:nvPr/>
        </p:nvSpPr>
        <p:spPr bwMode="auto">
          <a:xfrm>
            <a:off x="2357422" y="392906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380384" y="4143380"/>
            <a:ext cx="11913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dirty="0" smtClean="0">
                <a:latin typeface="Britannic Bold" pitchFamily="34" charset="0"/>
                <a:ea typeface="ＭＳ Ｐゴシック" pitchFamily="80" charset="-128"/>
              </a:rPr>
              <a:t>Ground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56" name="Line 48"/>
          <p:cNvSpPr>
            <a:spLocks noChangeShapeType="1"/>
          </p:cNvSpPr>
          <p:nvPr/>
        </p:nvSpPr>
        <p:spPr bwMode="auto">
          <a:xfrm flipH="1">
            <a:off x="0" y="378619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pic>
        <p:nvPicPr>
          <p:cNvPr id="5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01250" y="923242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279400" dir="5400000" sx="90000" sy="-19000" rotWithShape="0">
              <a:prstClr val="black"/>
            </a:outerShdw>
          </a:effectLst>
        </p:spPr>
      </p:pic>
      <p:sp>
        <p:nvSpPr>
          <p:cNvPr id="45" name="Rectangle 31"/>
          <p:cNvSpPr txBox="1">
            <a:spLocks noChangeArrowheads="1"/>
          </p:cNvSpPr>
          <p:nvPr/>
        </p:nvSpPr>
        <p:spPr bwMode="auto">
          <a:xfrm>
            <a:off x="4524404" y="6143644"/>
            <a:ext cx="383381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Departure (</a:t>
            </a:r>
            <a:r>
              <a:rPr kumimoji="1" lang="en-US" sz="3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</a:t>
            </a:r>
            <a:r>
              <a:rPr kumimoji="1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)</a:t>
            </a:r>
          </a:p>
        </p:txBody>
      </p:sp>
      <p:sp>
        <p:nvSpPr>
          <p:cNvPr id="60" name="文字方塊 59"/>
          <p:cNvSpPr txBox="1"/>
          <p:nvPr/>
        </p:nvSpPr>
        <p:spPr>
          <a:xfrm>
            <a:off x="7715272" y="3714752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5222565" y="3714752"/>
            <a:ext cx="561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TW" sz="3600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sz="3600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3643306" y="3714752"/>
            <a:ext cx="561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TW" sz="3600" b="1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zh-TW" altLang="en-US" sz="3600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142844" y="3714752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zh-TW" altLang="en-US" sz="3600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Rectangle 31"/>
          <p:cNvSpPr txBox="1">
            <a:spLocks noChangeArrowheads="1"/>
          </p:cNvSpPr>
          <p:nvPr/>
        </p:nvSpPr>
        <p:spPr bwMode="auto">
          <a:xfrm>
            <a:off x="523876" y="5643554"/>
            <a:ext cx="3833810" cy="57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Arrival</a:t>
            </a:r>
            <a:r>
              <a:rPr kumimoji="1" lang="zh-TW" alt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 </a:t>
            </a:r>
            <a:r>
              <a:rPr kumimoji="1" lang="en-US" altLang="zh-TW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(</a:t>
            </a:r>
            <a:r>
              <a:rPr kumimoji="1" lang="en-US" altLang="zh-TW" sz="3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1" lang="en-US" altLang="zh-TW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)</a:t>
            </a:r>
            <a:endParaRPr kumimoji="1" 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Britannic Bold" pitchFamily="34" charset="0"/>
              <a:ea typeface="+mn-ea"/>
            </a:endParaRPr>
          </a:p>
        </p:txBody>
      </p:sp>
      <p:sp>
        <p:nvSpPr>
          <p:cNvPr id="65" name="Rectangle 31"/>
          <p:cNvSpPr txBox="1">
            <a:spLocks noChangeArrowheads="1"/>
          </p:cNvSpPr>
          <p:nvPr/>
        </p:nvSpPr>
        <p:spPr bwMode="auto">
          <a:xfrm>
            <a:off x="523876" y="6143644"/>
            <a:ext cx="383381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Start Service</a:t>
            </a:r>
            <a:r>
              <a:rPr kumimoji="1" lang="zh-TW" alt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 </a:t>
            </a:r>
            <a:r>
              <a:rPr kumimoji="1" lang="en-US" altLang="zh-TW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(</a:t>
            </a:r>
            <a:r>
              <a:rPr kumimoji="1" lang="en-US" altLang="zh-TW" sz="3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1" lang="en-US" altLang="zh-TW" sz="3000" b="0" i="1" u="none" strike="noStrike" kern="0" cap="none" spc="0" normalizeH="0" baseline="-2500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1" lang="en-US" altLang="zh-TW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)</a:t>
            </a:r>
            <a:endParaRPr kumimoji="1" 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Britannic Bold" pitchFamily="34" charset="0"/>
              <a:ea typeface="+mn-ea"/>
            </a:endParaRPr>
          </a:p>
        </p:txBody>
      </p:sp>
      <p:sp>
        <p:nvSpPr>
          <p:cNvPr id="66" name="Rectangle 31"/>
          <p:cNvSpPr txBox="1">
            <a:spLocks noChangeArrowheads="1"/>
          </p:cNvSpPr>
          <p:nvPr/>
        </p:nvSpPr>
        <p:spPr bwMode="auto">
          <a:xfrm>
            <a:off x="4524404" y="5643578"/>
            <a:ext cx="383381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Finish Service</a:t>
            </a:r>
            <a:r>
              <a:rPr kumimoji="1" lang="zh-TW" alt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 </a:t>
            </a:r>
            <a:r>
              <a:rPr kumimoji="1" lang="en-US" altLang="zh-TW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(</a:t>
            </a:r>
            <a:r>
              <a:rPr kumimoji="1" lang="en-US" altLang="zh-TW" sz="30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1" lang="en-US" altLang="zh-TW" sz="3000" b="0" i="1" u="none" strike="noStrike" kern="0" cap="none" spc="0" normalizeH="0" baseline="-2500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</a:t>
            </a:r>
            <a:r>
              <a:rPr kumimoji="1" lang="en-US" altLang="zh-TW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)</a:t>
            </a:r>
            <a:endParaRPr kumimoji="1" 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Britannic Bold" pitchFamily="34" charset="0"/>
              <a:ea typeface="+mn-ea"/>
            </a:endParaRPr>
          </a:p>
        </p:txBody>
      </p:sp>
      <p:sp>
        <p:nvSpPr>
          <p:cNvPr id="58" name="投影片編號版面配置區 57"/>
          <p:cNvSpPr>
            <a:spLocks noGrp="1"/>
          </p:cNvSpPr>
          <p:nvPr>
            <p:ph type="sldNum" sz="quarter" idx="12"/>
          </p:nvPr>
        </p:nvSpPr>
        <p:spPr>
          <a:xfrm>
            <a:off x="6987480" y="6356176"/>
            <a:ext cx="1905000" cy="457200"/>
          </a:xfrm>
        </p:spPr>
        <p:txBody>
          <a:bodyPr/>
          <a:lstStyle/>
          <a:p>
            <a:fld id="{FC4B4E3B-8BEB-451C-9115-90741C511C67}" type="slidenum">
              <a:rPr lang="en-US" altLang="ko-KR" smtClean="0"/>
              <a:pPr/>
              <a:t>13</a:t>
            </a:fld>
            <a:endParaRPr lang="en-US" altLang="ko-K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0166" y="304800"/>
            <a:ext cx="7072330" cy="1143000"/>
          </a:xfrm>
        </p:spPr>
        <p:txBody>
          <a:bodyPr/>
          <a:lstStyle/>
          <a:p>
            <a:pPr algn="l"/>
            <a:r>
              <a:rPr lang="en-US" altLang="zh-TW" dirty="0" smtClean="0">
                <a:latin typeface="Britannic Bold" pitchFamily="34" charset="0"/>
              </a:rPr>
              <a:t>Stochastic Model and </a:t>
            </a:r>
            <a:br>
              <a:rPr lang="en-US" altLang="zh-TW" dirty="0" smtClean="0">
                <a:latin typeface="Britannic Bold" pitchFamily="34" charset="0"/>
              </a:rPr>
            </a:br>
            <a:r>
              <a:rPr lang="en-US" altLang="zh-TW" dirty="0" smtClean="0">
                <a:latin typeface="Britannic Bold" pitchFamily="34" charset="0"/>
              </a:rPr>
              <a:t>                   System Attributes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981200"/>
            <a:ext cx="8243918" cy="4876800"/>
          </a:xfrm>
        </p:spPr>
        <p:txBody>
          <a:bodyPr/>
          <a:lstStyle/>
          <a:p>
            <a:pPr eaLnBrk="1" latinLnBrk="0" hangingPunct="1">
              <a:lnSpc>
                <a:spcPct val="90000"/>
              </a:lnSpc>
            </a:pP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Customers</a:t>
            </a:r>
          </a:p>
          <a:p>
            <a:pPr lvl="1" eaLnBrk="1" latinLnBrk="0" hangingPunct="1">
              <a:lnSpc>
                <a:spcPct val="90000"/>
              </a:lnSpc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Arrival process: schedule of aircraft arrivals</a:t>
            </a:r>
          </a:p>
          <a:p>
            <a:pPr lvl="2" eaLnBrk="1" latinLnBrk="0" hangingPunct="1">
              <a:lnSpc>
                <a:spcPct val="90000"/>
              </a:lnSpc>
            </a:pPr>
            <a:r>
              <a:rPr lang="en-US" altLang="zh-TW" sz="2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Real trace</a:t>
            </a:r>
          </a:p>
          <a:p>
            <a:pPr lvl="2" eaLnBrk="1" latinLnBrk="0" hangingPunct="1">
              <a:lnSpc>
                <a:spcPct val="90000"/>
              </a:lnSpc>
            </a:pPr>
            <a:r>
              <a:rPr lang="en-US" altLang="zh-TW" sz="2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Probability model: distribution of </a:t>
            </a:r>
            <a:r>
              <a:rPr lang="en-US" altLang="zh-TW" sz="2200" b="1" i="1" dirty="0" smtClean="0">
                <a:solidFill>
                  <a:srgbClr val="FF000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inter-arrival time</a:t>
            </a:r>
          </a:p>
          <a:p>
            <a:pPr lvl="3" eaLnBrk="1" latinLnBrk="0" hangingPunct="1">
              <a:lnSpc>
                <a:spcPct val="90000"/>
              </a:lnSpc>
            </a:pPr>
            <a:r>
              <a:rPr lang="en-US" altLang="zh-TW" sz="2000" u="sng" dirty="0" err="1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i.i.d</a:t>
            </a:r>
            <a:r>
              <a:rPr lang="en-US" altLang="zh-TW" sz="2000" u="sng" dirty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. </a:t>
            </a:r>
            <a:r>
              <a:rPr lang="en-US" altLang="zh-TW" sz="20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(Independent </a:t>
            </a:r>
            <a:r>
              <a:rPr lang="en-US" altLang="zh-TW" sz="2000" u="sng" dirty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and identically distributed </a:t>
            </a:r>
            <a:r>
              <a:rPr lang="en-US" altLang="zh-TW" sz="20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)</a:t>
            </a:r>
            <a:endParaRPr lang="en-US" altLang="zh-TW" sz="2000" u="sng" dirty="0" smtClean="0">
              <a:solidFill>
                <a:srgbClr val="00B050"/>
              </a:solidFill>
              <a:latin typeface="Britannic Bold" pitchFamily="34" charset="0"/>
              <a:ea typeface="新細明體" pitchFamily="18" charset="-120"/>
            </a:endParaRPr>
          </a:p>
          <a:p>
            <a:pPr lvl="3" eaLnBrk="1" latinLnBrk="0" hangingPunct="1">
              <a:lnSpc>
                <a:spcPct val="90000"/>
              </a:lnSpc>
            </a:pPr>
            <a:r>
              <a:rPr lang="en-US" altLang="zh-TW" sz="20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Uniform, normal, </a:t>
            </a:r>
            <a:r>
              <a:rPr lang="en-US" altLang="zh-TW" sz="20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exponential </a:t>
            </a:r>
            <a:r>
              <a:rPr lang="en-US" altLang="zh-TW" sz="20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…</a:t>
            </a:r>
          </a:p>
          <a:p>
            <a:pPr eaLnBrk="1" latinLnBrk="0" hangingPunct="1">
              <a:lnSpc>
                <a:spcPct val="90000"/>
              </a:lnSpc>
            </a:pP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Servers</a:t>
            </a:r>
          </a:p>
          <a:p>
            <a:pPr lvl="1" eaLnBrk="1" latinLnBrk="0" hangingPunct="1">
              <a:lnSpc>
                <a:spcPct val="90000"/>
              </a:lnSpc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How much </a:t>
            </a:r>
            <a:r>
              <a:rPr lang="en-US" altLang="zh-TW" sz="2600" b="1" i="1" dirty="0" smtClean="0">
                <a:solidFill>
                  <a:srgbClr val="FF000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service time</a:t>
            </a:r>
            <a:r>
              <a:rPr lang="en-US" altLang="zh-TW" sz="2600" b="1" dirty="0" smtClean="0">
                <a:solidFill>
                  <a:srgbClr val="FF000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is needed for each customer?</a:t>
            </a:r>
          </a:p>
          <a:p>
            <a:pPr lvl="2" eaLnBrk="1" latinLnBrk="0" hangingPunct="1">
              <a:lnSpc>
                <a:spcPct val="90000"/>
              </a:lnSpc>
            </a:pPr>
            <a:r>
              <a:rPr lang="en-US" altLang="zh-TW" sz="2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Probability model:</a:t>
            </a:r>
            <a:r>
              <a:rPr lang="zh-TW" altLang="en-US" sz="2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 </a:t>
            </a:r>
            <a:r>
              <a:rPr lang="en-US" altLang="zh-TW" sz="2200" u="sng" dirty="0" err="1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i.i.d</a:t>
            </a:r>
            <a:r>
              <a:rPr lang="en-US" altLang="zh-TW" sz="22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.</a:t>
            </a:r>
            <a:r>
              <a:rPr lang="en-US" altLang="zh-TW" sz="2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 and </a:t>
            </a:r>
            <a:r>
              <a:rPr lang="en-US" altLang="zh-TW" sz="22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exponential</a:t>
            </a:r>
            <a:r>
              <a:rPr lang="en-US" altLang="zh-TW" sz="2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 distribution</a:t>
            </a:r>
          </a:p>
          <a:p>
            <a:pPr lvl="1" eaLnBrk="1" latinLnBrk="0" hangingPunct="1">
              <a:lnSpc>
                <a:spcPct val="90000"/>
              </a:lnSpc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How many servers?</a:t>
            </a:r>
          </a:p>
          <a:p>
            <a:pPr lvl="2" latinLnBrk="0">
              <a:lnSpc>
                <a:spcPct val="90000"/>
              </a:lnSpc>
            </a:pPr>
            <a:r>
              <a:rPr lang="en-US" altLang="zh-TW" sz="22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Single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14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0166" y="304800"/>
            <a:ext cx="7072330" cy="1143000"/>
          </a:xfrm>
        </p:spPr>
        <p:txBody>
          <a:bodyPr/>
          <a:lstStyle/>
          <a:p>
            <a:pPr algn="l"/>
            <a:r>
              <a:rPr lang="en-US" altLang="zh-TW" dirty="0" smtClean="0">
                <a:latin typeface="Britannic Bold" pitchFamily="34" charset="0"/>
              </a:rPr>
              <a:t>Stochastic Model and </a:t>
            </a:r>
            <a:br>
              <a:rPr lang="en-US" altLang="zh-TW" dirty="0" smtClean="0">
                <a:latin typeface="Britannic Bold" pitchFamily="34" charset="0"/>
              </a:rPr>
            </a:br>
            <a:r>
              <a:rPr lang="en-US" altLang="zh-TW" dirty="0" smtClean="0">
                <a:latin typeface="Britannic Bold" pitchFamily="34" charset="0"/>
              </a:rPr>
              <a:t>                   System Attributes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981200"/>
            <a:ext cx="8243918" cy="4662510"/>
          </a:xfrm>
        </p:spPr>
        <p:txBody>
          <a:bodyPr/>
          <a:lstStyle/>
          <a:p>
            <a:pPr eaLnBrk="1" latinLnBrk="0" hangingPunct="1">
              <a:lnSpc>
                <a:spcPct val="90000"/>
              </a:lnSpc>
            </a:pP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Queue</a:t>
            </a:r>
          </a:p>
          <a:p>
            <a:pPr lvl="1" eaLnBrk="1" latinLnBrk="0" hangingPunct="1">
              <a:lnSpc>
                <a:spcPct val="90000"/>
              </a:lnSpc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Service discipline - who gets service next?</a:t>
            </a:r>
          </a:p>
          <a:p>
            <a:pPr lvl="2" eaLnBrk="1" latinLnBrk="0" hangingPunct="1">
              <a:lnSpc>
                <a:spcPct val="90000"/>
              </a:lnSpc>
            </a:pPr>
            <a:r>
              <a:rPr lang="en-US" altLang="zh-TW" sz="22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First-in-first-out (FIFO)</a:t>
            </a:r>
            <a:r>
              <a:rPr lang="en-US" altLang="zh-TW" sz="2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, Last-in-first-out (LIFO), Priority, Weighted-fairness (WFQ), random …</a:t>
            </a:r>
          </a:p>
          <a:p>
            <a:pPr lvl="2" eaLnBrk="1" latinLnBrk="0" hangingPunct="1">
              <a:lnSpc>
                <a:spcPct val="90000"/>
              </a:lnSpc>
            </a:pPr>
            <a:r>
              <a:rPr lang="en-US" altLang="zh-TW" sz="2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Preemption?</a:t>
            </a:r>
          </a:p>
          <a:p>
            <a:pPr lvl="1" eaLnBrk="1" latinLnBrk="0" hangingPunct="1">
              <a:lnSpc>
                <a:spcPct val="90000"/>
              </a:lnSpc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Queue capacity?</a:t>
            </a:r>
          </a:p>
          <a:p>
            <a:pPr lvl="2" latinLnBrk="0">
              <a:lnSpc>
                <a:spcPct val="90000"/>
              </a:lnSpc>
            </a:pPr>
            <a:r>
              <a:rPr lang="en-US" altLang="zh-TW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altLang="zh-TW" sz="24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 or </a:t>
            </a:r>
            <a:r>
              <a:rPr lang="en-US" altLang="zh-TW" sz="24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infinite</a:t>
            </a:r>
          </a:p>
          <a:p>
            <a:pPr latinLnBrk="0">
              <a:lnSpc>
                <a:spcPct val="90000"/>
              </a:lnSpc>
            </a:pP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Ground</a:t>
            </a:r>
          </a:p>
          <a:p>
            <a:pPr lvl="1" latinLnBrk="0">
              <a:lnSpc>
                <a:spcPct val="90000"/>
              </a:lnSpc>
            </a:pPr>
            <a:r>
              <a:rPr lang="en-US" altLang="zh-TW" sz="2600" b="1" i="1" dirty="0" smtClean="0">
                <a:solidFill>
                  <a:srgbClr val="FF000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Park time</a:t>
            </a:r>
          </a:p>
          <a:p>
            <a:pPr lvl="2" latinLnBrk="0">
              <a:lnSpc>
                <a:spcPct val="90000"/>
              </a:lnSpc>
            </a:pPr>
            <a:r>
              <a:rPr lang="en-US" altLang="zh-TW" sz="24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Probability model:</a:t>
            </a:r>
            <a:r>
              <a:rPr lang="zh-TW" altLang="en-US" sz="24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 </a:t>
            </a:r>
            <a:r>
              <a:rPr lang="en-US" altLang="zh-TW" sz="2400" u="sng" dirty="0" err="1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i.i.d</a:t>
            </a:r>
            <a:r>
              <a:rPr lang="en-US" altLang="zh-TW" sz="24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.</a:t>
            </a:r>
            <a:r>
              <a:rPr lang="en-US" altLang="zh-TW" sz="24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 and </a:t>
            </a:r>
            <a:r>
              <a:rPr lang="en-US" altLang="zh-TW" sz="2400" u="sng" dirty="0" smtClean="0">
                <a:solidFill>
                  <a:srgbClr val="00B050"/>
                </a:solidFill>
                <a:latin typeface="Britannic Bold" pitchFamily="34" charset="0"/>
                <a:ea typeface="新細明體" pitchFamily="18" charset="-120"/>
              </a:rPr>
              <a:t>exponential</a:t>
            </a:r>
            <a:r>
              <a:rPr lang="en-US" altLang="zh-TW" sz="24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 distribution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15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0166" y="304800"/>
            <a:ext cx="7072330" cy="1143000"/>
          </a:xfrm>
        </p:spPr>
        <p:txBody>
          <a:bodyPr/>
          <a:lstStyle/>
          <a:p>
            <a:pPr algn="l"/>
            <a:r>
              <a:rPr lang="en-US" altLang="zh-TW" dirty="0" smtClean="0">
                <a:latin typeface="Britannic Bold" pitchFamily="34" charset="0"/>
              </a:rPr>
              <a:t>Stochastic Model and </a:t>
            </a:r>
            <a:br>
              <a:rPr lang="en-US" altLang="zh-TW" dirty="0" smtClean="0">
                <a:latin typeface="Britannic Bold" pitchFamily="34" charset="0"/>
              </a:rPr>
            </a:br>
            <a:r>
              <a:rPr lang="en-US" altLang="zh-TW" dirty="0" smtClean="0">
                <a:latin typeface="Britannic Bold" pitchFamily="34" charset="0"/>
              </a:rPr>
              <a:t>                   System Attributes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981200"/>
            <a:ext cx="8243918" cy="4662510"/>
          </a:xfrm>
        </p:spPr>
        <p:txBody>
          <a:bodyPr/>
          <a:lstStyle/>
          <a:p>
            <a:pPr eaLnBrk="1" latinLnBrk="0" hangingPunct="1">
              <a:lnSpc>
                <a:spcPct val="90000"/>
              </a:lnSpc>
            </a:pP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Uniform</a:t>
            </a:r>
          </a:p>
          <a:p>
            <a:pPr lvl="1" latinLnBrk="0">
              <a:lnSpc>
                <a:spcPct val="90000"/>
              </a:lnSpc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  <a:cs typeface="Times New Roman" pitchFamily="18" charset="0"/>
              </a:rPr>
              <a:t>Given </a:t>
            </a:r>
            <a:r>
              <a:rPr lang="en-US" altLang="zh-TW" sz="2600" b="1" i="1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max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  <a:cs typeface="Times New Roman" pitchFamily="18" charset="0"/>
              </a:rPr>
              <a:t> and </a:t>
            </a:r>
            <a:r>
              <a:rPr lang="en-US" altLang="zh-TW" sz="2600" b="1" i="1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min</a:t>
            </a:r>
          </a:p>
          <a:p>
            <a:pPr lvl="1" latinLnBrk="0">
              <a:lnSpc>
                <a:spcPct val="90000"/>
              </a:lnSpc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0 ≦ </a:t>
            </a:r>
            <a:r>
              <a:rPr lang="en-US" altLang="zh-TW" sz="2600" i="1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random</a:t>
            </a:r>
            <a:r>
              <a:rPr lang="en-US" altLang="zh-TW" sz="2600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()</a:t>
            </a:r>
            <a:r>
              <a:rPr lang="zh-TW" altLang="en-US" sz="2600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&lt;</a:t>
            </a:r>
            <a:r>
              <a:rPr lang="zh-TW" altLang="en-US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1</a:t>
            </a:r>
          </a:p>
          <a:p>
            <a:pPr lvl="1" latinLnBrk="0">
              <a:lnSpc>
                <a:spcPct val="90000"/>
              </a:lnSpc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= </a:t>
            </a:r>
            <a:r>
              <a:rPr lang="en-US" altLang="zh-TW" sz="2600" b="1" i="1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min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+ </a:t>
            </a:r>
            <a:r>
              <a:rPr lang="en-US" altLang="zh-TW" sz="2600" i="1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random</a:t>
            </a:r>
            <a:r>
              <a:rPr lang="en-US" altLang="zh-TW" sz="2600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() 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× (</a:t>
            </a:r>
            <a:r>
              <a:rPr lang="en-US" altLang="zh-TW" sz="2600" b="1" i="1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max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- </a:t>
            </a:r>
            <a:r>
              <a:rPr lang="en-US" altLang="zh-TW" sz="2600" b="1" i="1" dirty="0" smtClean="0">
                <a:solidFill>
                  <a:srgbClr val="00B050"/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min</a:t>
            </a: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)</a:t>
            </a:r>
          </a:p>
          <a:p>
            <a:pPr eaLnBrk="1" latinLnBrk="0" hangingPunct="1">
              <a:lnSpc>
                <a:spcPct val="90000"/>
              </a:lnSpc>
            </a:pP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Exponential</a:t>
            </a:r>
          </a:p>
          <a:p>
            <a:pPr lvl="1" latinLnBrk="0">
              <a:lnSpc>
                <a:spcPct val="90000"/>
              </a:lnSpc>
            </a:pPr>
            <a:r>
              <a:rPr lang="en-US" altLang="zh-TW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Given rate </a:t>
            </a:r>
            <a:r>
              <a:rPr lang="el-GR" altLang="zh-TW" sz="26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λ</a:t>
            </a:r>
            <a:endParaRPr lang="en-US" altLang="zh-TW" sz="2600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新細明體" pitchFamily="18" charset="-120"/>
              <a:cs typeface="Times New Roman" pitchFamily="18" charset="0"/>
            </a:endParaRPr>
          </a:p>
          <a:p>
            <a:pPr lvl="1" latinLnBrk="0">
              <a:lnSpc>
                <a:spcPct val="90000"/>
              </a:lnSpc>
            </a:pPr>
            <a:r>
              <a:rPr lang="zh-TW" altLang="en-US" sz="3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 </a:t>
            </a:r>
            <a:r>
              <a:rPr lang="zh-TW" altLang="en-US" sz="26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                                </a:t>
            </a:r>
            <a:r>
              <a:rPr lang="en-US" altLang="zh-TW" sz="20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@p.30 of lec1.ppt</a:t>
            </a:r>
          </a:p>
          <a:p>
            <a:pPr eaLnBrk="1" latinLnBrk="0" hangingPunct="1">
              <a:lnSpc>
                <a:spcPct val="90000"/>
              </a:lnSpc>
            </a:pPr>
            <a:r>
              <a:rPr lang="en-US" altLang="zh-TW" sz="32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Normal</a:t>
            </a:r>
          </a:p>
          <a:p>
            <a:pPr lvl="1" latinLnBrk="0">
              <a:lnSpc>
                <a:spcPct val="90000"/>
              </a:lnSpc>
            </a:pPr>
            <a:r>
              <a:rPr lang="en-US" altLang="zh-TW" sz="30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  <a:ea typeface="新細明體" pitchFamily="18" charset="-120"/>
              </a:rPr>
              <a:t>Asking Google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714884"/>
            <a:ext cx="2143140" cy="67901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16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2928934"/>
            <a:ext cx="8429684" cy="1714512"/>
          </a:xfrm>
        </p:spPr>
        <p:txBody>
          <a:bodyPr/>
          <a:lstStyle/>
          <a:p>
            <a:pPr latinLnBrk="0"/>
            <a:r>
              <a:rPr lang="en-US" altLang="zh-TW" dirty="0" smtClean="0">
                <a:latin typeface="Britannic Bold" pitchFamily="34" charset="0"/>
              </a:rPr>
              <a:t>How to verify the </a:t>
            </a:r>
            <a:r>
              <a:rPr lang="en-US" altLang="zh-TW" dirty="0" smtClean="0">
                <a:solidFill>
                  <a:srgbClr val="FF0000"/>
                </a:solidFill>
                <a:latin typeface="Britannic Bold" pitchFamily="34" charset="0"/>
              </a:rPr>
              <a:t>correctness</a:t>
            </a:r>
            <a:r>
              <a:rPr lang="en-US" altLang="zh-TW" dirty="0" smtClean="0">
                <a:latin typeface="Britannic Bold" pitchFamily="34" charset="0"/>
              </a:rPr>
              <a:t> of distribution generator?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428597" y="5214950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Britannic Bold" pitchFamily="34" charset="0"/>
              </a:rPr>
              <a:t>ANS: you can verity it by using a program, </a:t>
            </a:r>
            <a:r>
              <a:rPr lang="en-US" altLang="zh-TW" u="sng" dirty="0" smtClean="0">
                <a:solidFill>
                  <a:srgbClr val="00B050"/>
                </a:solidFill>
                <a:latin typeface="Britannic Bold" pitchFamily="34" charset="0"/>
              </a:rPr>
              <a:t>Excel</a:t>
            </a:r>
            <a:r>
              <a:rPr lang="en-US" altLang="zh-TW" dirty="0" smtClean="0">
                <a:latin typeface="Britannic Bold" pitchFamily="34" charset="0"/>
              </a:rPr>
              <a:t>, </a:t>
            </a:r>
            <a:r>
              <a:rPr lang="en-US" altLang="zh-TW" dirty="0" err="1" smtClean="0">
                <a:latin typeface="Britannic Bold" pitchFamily="34" charset="0"/>
              </a:rPr>
              <a:t>Matlab</a:t>
            </a:r>
            <a:r>
              <a:rPr lang="en-US" altLang="zh-TW" dirty="0" smtClean="0">
                <a:latin typeface="Britannic Bold" pitchFamily="34" charset="0"/>
              </a:rPr>
              <a:t>, …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17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zh-TW" dirty="0" smtClean="0">
                <a:latin typeface="Britannic Bold" pitchFamily="34" charset="0"/>
              </a:rPr>
              <a:t>How to verify the </a:t>
            </a:r>
            <a:r>
              <a:rPr lang="en-US" altLang="zh-TW" dirty="0" smtClean="0">
                <a:solidFill>
                  <a:srgbClr val="FF0000"/>
                </a:solidFill>
                <a:latin typeface="Britannic Bold" pitchFamily="34" charset="0"/>
              </a:rPr>
              <a:t>correctness</a:t>
            </a:r>
            <a:r>
              <a:rPr lang="en-US" altLang="zh-TW" dirty="0" smtClean="0">
                <a:latin typeface="Britannic Bold" pitchFamily="34" charset="0"/>
              </a:rPr>
              <a:t> of distribution generator</a:t>
            </a:r>
            <a:r>
              <a:rPr lang="zh-TW" altLang="en-US" dirty="0" smtClean="0">
                <a:latin typeface="Britannic Bold" pitchFamily="34" charset="0"/>
              </a:rPr>
              <a:t> </a:t>
            </a:r>
            <a:r>
              <a:rPr lang="en-US" altLang="zh-TW" dirty="0" smtClean="0">
                <a:latin typeface="Britannic Bold" pitchFamily="34" charset="0"/>
              </a:rPr>
              <a:t>via </a:t>
            </a:r>
            <a:r>
              <a:rPr lang="en-US" altLang="zh-TW" dirty="0" smtClean="0">
                <a:solidFill>
                  <a:srgbClr val="00B050"/>
                </a:solidFill>
                <a:latin typeface="Britannic Bold" pitchFamily="34" charset="0"/>
              </a:rPr>
              <a:t>Excel</a:t>
            </a:r>
            <a:r>
              <a:rPr lang="en-US" altLang="zh-TW" dirty="0" smtClean="0">
                <a:latin typeface="Britannic Bold" pitchFamily="34" charset="0"/>
              </a:rPr>
              <a:t>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85720" y="1981200"/>
            <a:ext cx="8643998" cy="4114800"/>
          </a:xfrm>
        </p:spPr>
        <p:txBody>
          <a:bodyPr/>
          <a:lstStyle/>
          <a:p>
            <a:r>
              <a:rPr lang="en-US" altLang="zh-TW" sz="3000" dirty="0" smtClean="0">
                <a:latin typeface="Britannic Bold" pitchFamily="34" charset="0"/>
              </a:rPr>
              <a:t>Inputting or generating sample data</a:t>
            </a:r>
          </a:p>
          <a:p>
            <a:endParaRPr lang="en-US" altLang="zh-TW" sz="3000" dirty="0" smtClean="0">
              <a:latin typeface="Britannic Bold" pitchFamily="34" charset="0"/>
            </a:endParaRPr>
          </a:p>
          <a:p>
            <a:pPr>
              <a:buNone/>
            </a:pPr>
            <a:endParaRPr lang="en-US" altLang="zh-TW" sz="3000" dirty="0" smtClean="0">
              <a:latin typeface="Britannic Bold" pitchFamily="34" charset="0"/>
            </a:endParaRPr>
          </a:p>
          <a:p>
            <a:r>
              <a:rPr lang="en-US" altLang="zh-TW" sz="3000" dirty="0" smtClean="0">
                <a:latin typeface="Britannic Bold" pitchFamily="34" charset="0"/>
              </a:rPr>
              <a:t>Generating </a:t>
            </a:r>
            <a:r>
              <a:rPr lang="en-US" altLang="zh-TW" sz="3000" dirty="0" err="1" smtClean="0">
                <a:latin typeface="Britannic Bold" pitchFamily="34" charset="0"/>
              </a:rPr>
              <a:t>pdf</a:t>
            </a:r>
            <a:endParaRPr lang="en-US" altLang="zh-TW" sz="2800" dirty="0" smtClean="0">
              <a:latin typeface="Britannic Bold" pitchFamily="34" charset="0"/>
            </a:endParaRPr>
          </a:p>
          <a:p>
            <a:pPr lvl="1"/>
            <a:r>
              <a:rPr lang="en-US" altLang="zh-TW" sz="2800" dirty="0" smtClean="0">
                <a:latin typeface="Britannic Bold" pitchFamily="34" charset="0"/>
              </a:rPr>
              <a:t>Applying “Histogram” of “Data Analysis”</a:t>
            </a:r>
          </a:p>
          <a:p>
            <a:pPr lvl="2"/>
            <a:r>
              <a:rPr lang="en-US" altLang="zh-TW" sz="2400" dirty="0" smtClean="0">
                <a:latin typeface="Britannic Bold" pitchFamily="34" charset="0"/>
              </a:rPr>
              <a:t>“Data Analysis” is in </a:t>
            </a:r>
            <a:r>
              <a:rPr lang="en-US" altLang="zh-TW" sz="2400" dirty="0" smtClean="0">
                <a:solidFill>
                  <a:srgbClr val="FF0000"/>
                </a:solidFill>
                <a:latin typeface="Britannic Bold" pitchFamily="34" charset="0"/>
              </a:rPr>
              <a:t>“Analysis </a:t>
            </a:r>
            <a:r>
              <a:rPr lang="en-US" altLang="zh-TW" sz="2400" dirty="0" err="1" smtClean="0">
                <a:solidFill>
                  <a:srgbClr val="FF0000"/>
                </a:solidFill>
                <a:latin typeface="Britannic Bold" pitchFamily="34" charset="0"/>
              </a:rPr>
              <a:t>Toolpack</a:t>
            </a:r>
            <a:r>
              <a:rPr lang="en-US" altLang="zh-TW" sz="2400" dirty="0" smtClean="0">
                <a:solidFill>
                  <a:srgbClr val="FF0000"/>
                </a:solidFill>
                <a:latin typeface="Britannic Bold" pitchFamily="34" charset="0"/>
              </a:rPr>
              <a:t>”</a:t>
            </a:r>
            <a:r>
              <a:rPr lang="zh-TW" altLang="en-US" sz="2400" dirty="0" smtClean="0">
                <a:solidFill>
                  <a:srgbClr val="FF0000"/>
                </a:solidFill>
                <a:latin typeface="Britannic Bold" pitchFamily="34" charset="0"/>
              </a:rPr>
              <a:t> </a:t>
            </a:r>
            <a:r>
              <a:rPr lang="en-US" altLang="zh-TW" sz="2400" dirty="0" smtClean="0">
                <a:solidFill>
                  <a:srgbClr val="FF0000"/>
                </a:solidFill>
                <a:latin typeface="Britannic Bold" pitchFamily="34" charset="0"/>
              </a:rPr>
              <a:t>(</a:t>
            </a:r>
            <a:r>
              <a:rPr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分析工具箱</a:t>
            </a:r>
            <a:r>
              <a:rPr lang="en-US" altLang="zh-TW" sz="2400" dirty="0" smtClean="0">
                <a:solidFill>
                  <a:srgbClr val="FF0000"/>
                </a:solidFill>
                <a:latin typeface="Britannic Bold" pitchFamily="34" charset="0"/>
              </a:rPr>
              <a:t>)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500306"/>
            <a:ext cx="5257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圓角矩形圖說文字 5"/>
          <p:cNvSpPr/>
          <p:nvPr/>
        </p:nvSpPr>
        <p:spPr bwMode="auto">
          <a:xfrm>
            <a:off x="4643438" y="3357562"/>
            <a:ext cx="2428892" cy="571504"/>
          </a:xfrm>
          <a:prstGeom prst="wedgeRoundRectCallout">
            <a:avLst>
              <a:gd name="adj1" fmla="val -24568"/>
              <a:gd name="adj2" fmla="val -77182"/>
              <a:gd name="adj3" fmla="val 16667"/>
            </a:avLst>
          </a:prstGeom>
          <a:solidFill>
            <a:schemeClr val="bg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00438"/>
            <a:ext cx="206376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06" y="5143512"/>
            <a:ext cx="1029839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5095875"/>
            <a:ext cx="37623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43525" y="4248150"/>
            <a:ext cx="38004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向右箭號 10"/>
          <p:cNvSpPr/>
          <p:nvPr/>
        </p:nvSpPr>
        <p:spPr bwMode="auto">
          <a:xfrm>
            <a:off x="1000100" y="5572140"/>
            <a:ext cx="285752" cy="357190"/>
          </a:xfrm>
          <a:prstGeom prst="rightArrow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2" name="向右箭號 11"/>
          <p:cNvSpPr/>
          <p:nvPr/>
        </p:nvSpPr>
        <p:spPr bwMode="auto">
          <a:xfrm>
            <a:off x="4929190" y="5715016"/>
            <a:ext cx="428628" cy="357190"/>
          </a:xfrm>
          <a:prstGeom prst="rightArrow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18</a:t>
            </a:fld>
            <a:endParaRPr lang="en-US" altLang="ko-KR"/>
          </a:p>
        </p:txBody>
      </p:sp>
      <p:sp>
        <p:nvSpPr>
          <p:cNvPr id="14" name="文字方塊 13"/>
          <p:cNvSpPr txBox="1"/>
          <p:nvPr/>
        </p:nvSpPr>
        <p:spPr>
          <a:xfrm>
            <a:off x="5378602" y="6194894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  <a:sym typeface="Wingdings"/>
              </a:rPr>
              <a:t>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zh-TW" dirty="0" smtClean="0">
                <a:latin typeface="Britannic Bold" pitchFamily="34" charset="0"/>
              </a:rPr>
              <a:t>How to verify the </a:t>
            </a:r>
            <a:r>
              <a:rPr lang="en-US" altLang="zh-TW" dirty="0" smtClean="0">
                <a:solidFill>
                  <a:srgbClr val="FF0000"/>
                </a:solidFill>
                <a:latin typeface="Britannic Bold" pitchFamily="34" charset="0"/>
              </a:rPr>
              <a:t>correctness</a:t>
            </a:r>
            <a:r>
              <a:rPr lang="en-US" altLang="zh-TW" dirty="0" smtClean="0">
                <a:latin typeface="Britannic Bold" pitchFamily="34" charset="0"/>
              </a:rPr>
              <a:t> of distribution generator</a:t>
            </a:r>
            <a:r>
              <a:rPr lang="zh-TW" altLang="en-US" dirty="0" smtClean="0">
                <a:latin typeface="Britannic Bold" pitchFamily="34" charset="0"/>
              </a:rPr>
              <a:t> </a:t>
            </a:r>
            <a:r>
              <a:rPr lang="en-US" altLang="zh-TW" dirty="0" smtClean="0">
                <a:latin typeface="Britannic Bold" pitchFamily="34" charset="0"/>
              </a:rPr>
              <a:t>via </a:t>
            </a:r>
            <a:r>
              <a:rPr lang="en-US" altLang="zh-TW" dirty="0" smtClean="0">
                <a:solidFill>
                  <a:srgbClr val="00B050"/>
                </a:solidFill>
                <a:latin typeface="Britannic Bold" pitchFamily="34" charset="0"/>
              </a:rPr>
              <a:t>Excel</a:t>
            </a:r>
            <a:r>
              <a:rPr lang="en-US" altLang="zh-TW" dirty="0" smtClean="0">
                <a:latin typeface="Britannic Bold" pitchFamily="34" charset="0"/>
              </a:rPr>
              <a:t>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85720" y="1981200"/>
            <a:ext cx="8643998" cy="4114800"/>
          </a:xfrm>
        </p:spPr>
        <p:txBody>
          <a:bodyPr/>
          <a:lstStyle/>
          <a:p>
            <a:r>
              <a:rPr lang="en-US" altLang="zh-TW" sz="3000" dirty="0" smtClean="0">
                <a:solidFill>
                  <a:schemeClr val="accent2">
                    <a:lumMod val="50000"/>
                  </a:schemeClr>
                </a:solidFill>
                <a:latin typeface="Britannic Bold" pitchFamily="34" charset="0"/>
              </a:rPr>
              <a:t>Generating Broken-line graph for </a:t>
            </a:r>
            <a:r>
              <a:rPr lang="en-US" altLang="zh-TW" sz="3000" dirty="0" err="1" smtClean="0">
                <a:solidFill>
                  <a:schemeClr val="accent2">
                    <a:lumMod val="50000"/>
                  </a:schemeClr>
                </a:solidFill>
                <a:latin typeface="Britannic Bold" pitchFamily="34" charset="0"/>
              </a:rPr>
              <a:t>cdf</a:t>
            </a:r>
            <a:r>
              <a:rPr lang="en-US" altLang="zh-TW" sz="3000" dirty="0" smtClean="0">
                <a:solidFill>
                  <a:schemeClr val="accent2">
                    <a:lumMod val="50000"/>
                  </a:schemeClr>
                </a:solidFill>
                <a:latin typeface="Britannic Bold" pitchFamily="34" charset="0"/>
              </a:rPr>
              <a:t> of </a:t>
            </a:r>
            <a:r>
              <a:rPr lang="en-US" altLang="zh-TW" sz="3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TW" sz="3000" i="1" baseline="-25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altLang="zh-TW" sz="3000" dirty="0" smtClean="0">
              <a:solidFill>
                <a:schemeClr val="accent2">
                  <a:lumMod val="50000"/>
                </a:schemeClr>
              </a:solidFill>
              <a:latin typeface="Britannic Bold" pitchFamily="34" charset="0"/>
            </a:endParaRPr>
          </a:p>
          <a:p>
            <a:r>
              <a:rPr lang="en-US" altLang="zh-TW" sz="3000" dirty="0" smtClean="0">
                <a:solidFill>
                  <a:schemeClr val="accent2">
                    <a:lumMod val="50000"/>
                  </a:schemeClr>
                </a:solidFill>
                <a:latin typeface="Britannic Bold" pitchFamily="34" charset="0"/>
              </a:rPr>
              <a:t>Generating ground truth of </a:t>
            </a:r>
            <a:r>
              <a:rPr lang="en-US" altLang="zh-TW" sz="3000" dirty="0" err="1" smtClean="0">
                <a:solidFill>
                  <a:schemeClr val="accent2">
                    <a:lumMod val="50000"/>
                  </a:schemeClr>
                </a:solidFill>
                <a:latin typeface="Britannic Bold" pitchFamily="34" charset="0"/>
              </a:rPr>
              <a:t>cdf</a:t>
            </a:r>
            <a:endParaRPr lang="en-US" altLang="zh-TW" sz="3000" dirty="0" smtClean="0">
              <a:solidFill>
                <a:schemeClr val="accent2">
                  <a:lumMod val="50000"/>
                </a:schemeClr>
              </a:solidFill>
              <a:latin typeface="Britannic Bold" pitchFamily="34" charset="0"/>
            </a:endParaRP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0650" y="4143375"/>
            <a:ext cx="39433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群組 22"/>
          <p:cNvGrpSpPr/>
          <p:nvPr/>
        </p:nvGrpSpPr>
        <p:grpSpPr>
          <a:xfrm>
            <a:off x="642910" y="3143248"/>
            <a:ext cx="5314950" cy="1643074"/>
            <a:chOff x="642910" y="3143248"/>
            <a:chExt cx="5314950" cy="1643074"/>
          </a:xfrm>
        </p:grpSpPr>
        <p:pic>
          <p:nvPicPr>
            <p:cNvPr id="34825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910" y="3143248"/>
              <a:ext cx="5314950" cy="952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9" name="群組 18"/>
            <p:cNvGrpSpPr/>
            <p:nvPr/>
          </p:nvGrpSpPr>
          <p:grpSpPr>
            <a:xfrm>
              <a:off x="1214414" y="4214818"/>
              <a:ext cx="2428892" cy="571504"/>
              <a:chOff x="1214414" y="4214818"/>
              <a:chExt cx="2428892" cy="571504"/>
            </a:xfrm>
          </p:grpSpPr>
          <p:sp>
            <p:nvSpPr>
              <p:cNvPr id="17" name="圓角矩形圖說文字 16"/>
              <p:cNvSpPr/>
              <p:nvPr/>
            </p:nvSpPr>
            <p:spPr bwMode="auto">
              <a:xfrm>
                <a:off x="1214414" y="4214818"/>
                <a:ext cx="2428892" cy="571504"/>
              </a:xfrm>
              <a:prstGeom prst="wedgeRoundRectCallout">
                <a:avLst>
                  <a:gd name="adj1" fmla="val 57299"/>
                  <a:gd name="adj2" fmla="val -117817"/>
                  <a:gd name="adj3" fmla="val 16667"/>
                </a:avLst>
              </a:prstGeom>
              <a:solidFill>
                <a:schemeClr val="bg1"/>
              </a:solidFill>
              <a:ln w="7938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ulim" pitchFamily="34" charset="-127"/>
                  <a:ea typeface="Gulim" pitchFamily="34" charset="-127"/>
                </a:endParaRPr>
              </a:p>
            </p:txBody>
          </p:sp>
          <p:pic>
            <p:nvPicPr>
              <p:cNvPr id="34823" name="Picture 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57290" y="4286256"/>
                <a:ext cx="2228860" cy="4286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00650" y="4143375"/>
            <a:ext cx="39433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投影片編號版面配置區 10"/>
          <p:cNvSpPr>
            <a:spLocks noGrp="1"/>
          </p:cNvSpPr>
          <p:nvPr>
            <p:ph type="sldNum" sz="quarter" idx="12"/>
          </p:nvPr>
        </p:nvSpPr>
        <p:spPr>
          <a:xfrm>
            <a:off x="7239000" y="6572200"/>
            <a:ext cx="1905000" cy="285800"/>
          </a:xfrm>
        </p:spPr>
        <p:txBody>
          <a:bodyPr/>
          <a:lstStyle/>
          <a:p>
            <a:fld id="{FC4B4E3B-8BEB-451C-9115-90741C511C67}" type="slidenum">
              <a:rPr lang="en-US" altLang="ko-KR" smtClean="0"/>
              <a:pPr/>
              <a:t>19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zh-TW" b="1" dirty="0" smtClean="0">
                <a:latin typeface="Britannic Bold" pitchFamily="34" charset="0"/>
              </a:rPr>
              <a:t>What is a simulation?</a:t>
            </a:r>
            <a:endParaRPr lang="zh-TW" altLang="zh-TW" b="1" dirty="0">
              <a:latin typeface="Britannic Bold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981200"/>
            <a:ext cx="8429684" cy="4114800"/>
          </a:xfrm>
        </p:spPr>
        <p:txBody>
          <a:bodyPr/>
          <a:lstStyle/>
          <a:p>
            <a:pPr latinLnBrk="0"/>
            <a:r>
              <a:rPr lang="en-US" altLang="zh-TW" sz="22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“Simulation is the process of designing a model of a real system and conducting experiments with this model for the purpose either of understanding the behavior of the system or of evaluating various strategies (within the limits imposed by a criterion or set of criteria) for the operation of a system.” </a:t>
            </a:r>
          </a:p>
          <a:p>
            <a:pPr algn="r" latinLnBrk="0">
              <a:buNone/>
            </a:pPr>
            <a:r>
              <a:rPr lang="en-US" altLang="zh-TW" sz="22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-Robert E Shannon 1975 </a:t>
            </a:r>
          </a:p>
          <a:p>
            <a:pPr latinLnBrk="0"/>
            <a:endParaRPr lang="en-US" altLang="zh-TW" sz="2200" dirty="0" smtClean="0">
              <a:latin typeface="Times New Roman" pitchFamily="18" charset="0"/>
              <a:ea typeface="新細明體" pitchFamily="18" charset="-120"/>
              <a:cs typeface="Times New Roman" pitchFamily="18" charset="0"/>
            </a:endParaRPr>
          </a:p>
          <a:p>
            <a:pPr latinLnBrk="0"/>
            <a:r>
              <a:rPr lang="en-US" altLang="zh-TW" sz="22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“Simulation is the process of designing a </a:t>
            </a:r>
            <a:r>
              <a:rPr lang="en-US" altLang="zh-TW" sz="2200" i="1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dynamic </a:t>
            </a:r>
            <a:r>
              <a:rPr lang="en-US" altLang="zh-TW" sz="22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model of an actual </a:t>
            </a:r>
            <a:r>
              <a:rPr lang="en-US" altLang="zh-TW" sz="2200" i="1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dynamic </a:t>
            </a:r>
            <a:r>
              <a:rPr lang="en-US" altLang="zh-TW" sz="22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system for the purpose either of understanding the behavior of the system or of evaluating various strategies (within the limits imposed by a criterion or set of criteria) for the operation of a system.” </a:t>
            </a:r>
          </a:p>
          <a:p>
            <a:pPr algn="r" latinLnBrk="0">
              <a:buNone/>
            </a:pPr>
            <a:r>
              <a:rPr lang="en-US" altLang="zh-TW" sz="22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-</a:t>
            </a:r>
            <a:r>
              <a:rPr lang="en-US" altLang="zh-TW" sz="2200" dirty="0" err="1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Ricki</a:t>
            </a:r>
            <a:r>
              <a:rPr lang="en-US" altLang="zh-TW" sz="2200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G Ingalls 2002</a:t>
            </a:r>
          </a:p>
          <a:p>
            <a:pPr latinLnBrk="0"/>
            <a:endParaRPr lang="zh-TW" altLang="zh-TW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2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Simulation Development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Events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Stochastic model and system attributes</a:t>
            </a:r>
          </a:p>
          <a:p>
            <a:r>
              <a:rPr lang="en-US" altLang="zh-TW" sz="3200" dirty="0" smtClean="0">
                <a:solidFill>
                  <a:srgbClr val="FF0000"/>
                </a:solidFill>
                <a:latin typeface="Britannic Bold" pitchFamily="34" charset="0"/>
              </a:rPr>
              <a:t>System States</a:t>
            </a:r>
          </a:p>
          <a:p>
            <a:r>
              <a:rPr lang="en-US" altLang="zh-TW" sz="3200" dirty="0" smtClean="0">
                <a:solidFill>
                  <a:schemeClr val="accent2">
                    <a:lumMod val="50000"/>
                  </a:schemeClr>
                </a:solidFill>
                <a:latin typeface="Britannic Bold" pitchFamily="34" charset="0"/>
              </a:rPr>
              <a:t>Relationship among events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Time handling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Output statistics</a:t>
            </a:r>
          </a:p>
          <a:p>
            <a:endParaRPr lang="en-US" altLang="zh-TW" dirty="0" smtClean="0">
              <a:latin typeface="Britannic Bold" pitchFamily="34" charset="0"/>
            </a:endParaRPr>
          </a:p>
          <a:p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20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System States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4" name="橢圓 3"/>
          <p:cNvSpPr/>
          <p:nvPr/>
        </p:nvSpPr>
        <p:spPr bwMode="auto">
          <a:xfrm>
            <a:off x="4500562" y="4357694"/>
            <a:ext cx="1785950" cy="714380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rPr>
              <a:t>State 1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</a:endParaRPr>
          </a:p>
        </p:txBody>
      </p:sp>
      <p:sp>
        <p:nvSpPr>
          <p:cNvPr id="5" name="橢圓 4"/>
          <p:cNvSpPr/>
          <p:nvPr/>
        </p:nvSpPr>
        <p:spPr bwMode="auto">
          <a:xfrm>
            <a:off x="7000892" y="6000768"/>
            <a:ext cx="1785950" cy="714380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rPr>
              <a:t>State 2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</a:endParaRPr>
          </a:p>
        </p:txBody>
      </p:sp>
      <p:sp>
        <p:nvSpPr>
          <p:cNvPr id="6" name="橢圓 5"/>
          <p:cNvSpPr/>
          <p:nvPr/>
        </p:nvSpPr>
        <p:spPr bwMode="auto">
          <a:xfrm>
            <a:off x="2500298" y="6072206"/>
            <a:ext cx="1785950" cy="714380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rPr>
              <a:t>State 3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</a:endParaRPr>
          </a:p>
        </p:txBody>
      </p:sp>
      <p:cxnSp>
        <p:nvCxnSpPr>
          <p:cNvPr id="34" name="直線單箭頭接點 33"/>
          <p:cNvCxnSpPr>
            <a:stCxn id="4" idx="6"/>
            <a:endCxn id="5" idx="0"/>
          </p:cNvCxnSpPr>
          <p:nvPr/>
        </p:nvCxnSpPr>
        <p:spPr bwMode="auto">
          <a:xfrm>
            <a:off x="6286512" y="4714884"/>
            <a:ext cx="1607355" cy="128588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直線單箭頭接點 35"/>
          <p:cNvCxnSpPr>
            <a:stCxn id="5" idx="1"/>
            <a:endCxn id="4" idx="5"/>
          </p:cNvCxnSpPr>
          <p:nvPr/>
        </p:nvCxnSpPr>
        <p:spPr bwMode="auto">
          <a:xfrm rot="16200000" flipV="1">
            <a:off x="6074737" y="4917684"/>
            <a:ext cx="1137930" cy="123747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直線單箭頭接點 45"/>
          <p:cNvCxnSpPr>
            <a:stCxn id="4" idx="2"/>
            <a:endCxn id="6" idx="0"/>
          </p:cNvCxnSpPr>
          <p:nvPr/>
        </p:nvCxnSpPr>
        <p:spPr bwMode="auto">
          <a:xfrm rot="10800000" flipV="1">
            <a:off x="3393274" y="4714884"/>
            <a:ext cx="1107289" cy="135732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直線單箭頭接點 48"/>
          <p:cNvCxnSpPr>
            <a:stCxn id="6" idx="7"/>
            <a:endCxn id="4" idx="3"/>
          </p:cNvCxnSpPr>
          <p:nvPr/>
        </p:nvCxnSpPr>
        <p:spPr bwMode="auto">
          <a:xfrm rot="5400000" flipH="1" flipV="1">
            <a:off x="3788721" y="5203436"/>
            <a:ext cx="1209368" cy="73740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文字方塊 52"/>
          <p:cNvSpPr txBox="1"/>
          <p:nvPr/>
        </p:nvSpPr>
        <p:spPr>
          <a:xfrm>
            <a:off x="6963769" y="4929198"/>
            <a:ext cx="1180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Britannic Bold" pitchFamily="34" charset="0"/>
              </a:rPr>
              <a:t>Event X</a:t>
            </a:r>
            <a:endParaRPr lang="zh-TW" altLang="en-US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5892199" y="5715016"/>
            <a:ext cx="1180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Britannic Bold" pitchFamily="34" charset="0"/>
              </a:rPr>
              <a:t>Event Y</a:t>
            </a:r>
            <a:endParaRPr lang="zh-TW" altLang="en-US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4429124" y="5324789"/>
            <a:ext cx="1180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Britannic Bold" pitchFamily="34" charset="0"/>
              </a:rPr>
              <a:t>Event X</a:t>
            </a:r>
            <a:endParaRPr lang="zh-TW" altLang="en-US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56" name="文字方塊 55"/>
          <p:cNvSpPr txBox="1"/>
          <p:nvPr/>
        </p:nvSpPr>
        <p:spPr>
          <a:xfrm>
            <a:off x="2857488" y="4929198"/>
            <a:ext cx="1180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Britannic Bold" pitchFamily="34" charset="0"/>
              </a:rPr>
              <a:t>Event Y</a:t>
            </a:r>
            <a:endParaRPr lang="zh-TW" altLang="en-US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57" name="Rectangle 3"/>
          <p:cNvSpPr txBox="1">
            <a:spLocks noChangeArrowheads="1"/>
          </p:cNvSpPr>
          <p:nvPr/>
        </p:nvSpPr>
        <p:spPr bwMode="auto">
          <a:xfrm>
            <a:off x="571472" y="1785926"/>
            <a:ext cx="835824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50000"/>
              <a:buFontTx/>
              <a:buChar char="•"/>
              <a:tabLst/>
              <a:defRPr/>
            </a:pPr>
            <a:r>
              <a:rPr kumimoji="1" lang="en-US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新細明體" pitchFamily="18" charset="-120"/>
              </a:rPr>
              <a:t>System state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50000"/>
              <a:buFontTx/>
              <a:buChar char="•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新細明體" pitchFamily="18" charset="-120"/>
              </a:rPr>
              <a:t>A collection of variables in any time that describe the system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50000"/>
              <a:buFontTx/>
              <a:buChar char="•"/>
              <a:tabLst/>
              <a:defRPr/>
            </a:pPr>
            <a:r>
              <a:rPr kumimoji="1" lang="en-US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新細明體" pitchFamily="18" charset="-120"/>
              </a:rPr>
              <a:t>Event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50000"/>
              <a:buFontTx/>
              <a:buChar char="•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Britannic Bold" pitchFamily="34" charset="0"/>
                <a:ea typeface="新細明體" pitchFamily="18" charset="-120"/>
              </a:rPr>
              <a:t>An instantaneous occurrence that changes the state of a system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50000"/>
              <a:buFontTx/>
              <a:buNone/>
              <a:tabLst/>
              <a:defRPr/>
            </a:pPr>
            <a:endParaRPr kumimoji="1" lang="en-US" altLang="zh-TW" sz="2200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Britannic Bold" pitchFamily="34" charset="0"/>
              <a:ea typeface="新細明體" pitchFamily="18" charset="-120"/>
            </a:endParaRPr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/>
          <a:p>
            <a:fld id="{FC4B4E3B-8BEB-451C-9115-90741C511C67}" type="slidenum">
              <a:rPr lang="en-US" altLang="ko-KR" smtClean="0"/>
              <a:pPr/>
              <a:t>21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5014"/>
            <a:ext cx="8839200" cy="1320874"/>
          </a:xfrm>
          <a:noFill/>
        </p:spPr>
        <p:txBody>
          <a:bodyPr lIns="90487" tIns="44450" rIns="90487" bIns="44450">
            <a:spAutoFit/>
          </a:bodyPr>
          <a:lstStyle/>
          <a:p>
            <a:pPr eaLnBrk="1" latinLnBrk="0" hangingPunct="1"/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An Example: Airport System</a:t>
            </a:r>
            <a:b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</a:br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                                </a:t>
            </a:r>
            <a:r>
              <a:rPr lang="en-US" altLang="zh-TW" sz="3200" i="1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Single Server Queue</a:t>
            </a:r>
          </a:p>
        </p:txBody>
      </p:sp>
      <p:sp>
        <p:nvSpPr>
          <p:cNvPr id="7174" name="Rectangle 31"/>
          <p:cNvSpPr>
            <a:spLocks noGrp="1" noChangeArrowheads="1"/>
          </p:cNvSpPr>
          <p:nvPr>
            <p:ph sz="quarter" idx="1"/>
          </p:nvPr>
        </p:nvSpPr>
        <p:spPr>
          <a:xfrm>
            <a:off x="381000" y="4648200"/>
            <a:ext cx="8405842" cy="2209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TW" sz="3200" dirty="0" smtClean="0">
                <a:latin typeface="Britannic Bold" pitchFamily="34" charset="0"/>
              </a:rPr>
              <a:t>System States </a:t>
            </a:r>
            <a:r>
              <a:rPr lang="en-US" altLang="zh-TW" sz="3000" dirty="0" smtClean="0">
                <a:latin typeface="Britannic Bold" pitchFamily="34" charset="0"/>
              </a:rPr>
              <a:t>(Q:3  G:2  B:y)</a:t>
            </a:r>
          </a:p>
          <a:p>
            <a:pPr marL="720090" lvl="1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TW" sz="2800" dirty="0" smtClean="0">
                <a:latin typeface="Britannic Bold" pitchFamily="34" charset="0"/>
              </a:rPr>
              <a:t>Q: # of aircrafts waiting for landing</a:t>
            </a:r>
          </a:p>
          <a:p>
            <a:pPr marL="720090" lvl="1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TW" sz="2800" dirty="0" smtClean="0">
                <a:latin typeface="Britannic Bold" pitchFamily="34" charset="0"/>
              </a:rPr>
              <a:t>G: # of aircrafts on the ground</a:t>
            </a:r>
          </a:p>
          <a:p>
            <a:pPr marL="720090" lvl="1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TW" sz="2800" dirty="0" smtClean="0">
                <a:latin typeface="Britannic Bold" pitchFamily="34" charset="0"/>
              </a:rPr>
              <a:t>B: y/n; y if the runway is busy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152400" y="1714488"/>
            <a:ext cx="4419600" cy="1473212"/>
          </a:xfrm>
          <a:prstGeom prst="parallelogram">
            <a:avLst>
              <a:gd name="adj" fmla="val 7808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85786" y="2143116"/>
            <a:ext cx="292100" cy="444500"/>
            <a:chOff x="2740" y="964"/>
            <a:chExt cx="184" cy="280"/>
          </a:xfrm>
          <a:solidFill>
            <a:schemeClr val="bg1">
              <a:lumMod val="95000"/>
            </a:schemeClr>
          </a:solidFill>
        </p:grpSpPr>
        <p:sp>
          <p:nvSpPr>
            <p:cNvPr id="14362" name="Rectangle 7"/>
            <p:cNvSpPr>
              <a:spLocks noChangeArrowheads="1"/>
            </p:cNvSpPr>
            <p:nvPr/>
          </p:nvSpPr>
          <p:spPr bwMode="auto">
            <a:xfrm>
              <a:off x="2788" y="1060"/>
              <a:ext cx="88" cy="184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  <p:sp>
          <p:nvSpPr>
            <p:cNvPr id="14363" name="AutoShape 8"/>
            <p:cNvSpPr>
              <a:spLocks noChangeArrowheads="1"/>
            </p:cNvSpPr>
            <p:nvPr/>
          </p:nvSpPr>
          <p:spPr bwMode="auto">
            <a:xfrm rot="10800000" flipH="1" flipV="1">
              <a:off x="2740" y="964"/>
              <a:ext cx="18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61 w 21600"/>
                <a:gd name="T13" fmla="*/ 4418 h 21600"/>
                <a:gd name="T14" fmla="*/ 17139 w 21600"/>
                <a:gd name="T15" fmla="*/ 171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</p:grpSp>
      <p:pic>
        <p:nvPicPr>
          <p:cNvPr id="14342" name="Picture 1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1430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3" name="AutoShape 32"/>
          <p:cNvSpPr>
            <a:spLocks noChangeArrowheads="1"/>
          </p:cNvSpPr>
          <p:nvPr/>
        </p:nvSpPr>
        <p:spPr bwMode="auto">
          <a:xfrm>
            <a:off x="714348" y="2714620"/>
            <a:ext cx="2905124" cy="368300"/>
          </a:xfrm>
          <a:prstGeom prst="parallelogram">
            <a:avLst>
              <a:gd name="adj" fmla="val 72759"/>
            </a:avLst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14344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4101778" y="1709060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508000" dir="5400000" sx="90000" sy="-19000" rotWithShape="0">
              <a:prstClr val="black"/>
            </a:outerShdw>
          </a:effectLst>
        </p:spPr>
      </p:pic>
      <p:pic>
        <p:nvPicPr>
          <p:cNvPr id="14345" name="Picture 3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14935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4346" name="Picture 3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1557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79" name="Oval 40"/>
          <p:cNvSpPr>
            <a:spLocks noChangeArrowheads="1"/>
          </p:cNvSpPr>
          <p:nvPr/>
        </p:nvSpPr>
        <p:spPr bwMode="auto">
          <a:xfrm>
            <a:off x="4133555" y="3309934"/>
            <a:ext cx="990600" cy="914400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0" name="Oval 41"/>
          <p:cNvSpPr>
            <a:spLocks noChangeArrowheads="1"/>
          </p:cNvSpPr>
          <p:nvPr/>
        </p:nvSpPr>
        <p:spPr bwMode="auto">
          <a:xfrm>
            <a:off x="4666955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1" name="Rectangle 42"/>
          <p:cNvSpPr>
            <a:spLocks noChangeArrowheads="1"/>
          </p:cNvSpPr>
          <p:nvPr/>
        </p:nvSpPr>
        <p:spPr bwMode="auto">
          <a:xfrm>
            <a:off x="5733755" y="3386134"/>
            <a:ext cx="1767203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2" name="Oval 43"/>
          <p:cNvSpPr>
            <a:spLocks noChangeArrowheads="1"/>
          </p:cNvSpPr>
          <p:nvPr/>
        </p:nvSpPr>
        <p:spPr bwMode="auto">
          <a:xfrm>
            <a:off x="5962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3" name="Oval 44"/>
          <p:cNvSpPr>
            <a:spLocks noChangeArrowheads="1"/>
          </p:cNvSpPr>
          <p:nvPr/>
        </p:nvSpPr>
        <p:spPr bwMode="auto">
          <a:xfrm>
            <a:off x="6343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4" name="Oval 45"/>
          <p:cNvSpPr>
            <a:spLocks noChangeArrowheads="1"/>
          </p:cNvSpPr>
          <p:nvPr/>
        </p:nvSpPr>
        <p:spPr bwMode="auto">
          <a:xfrm>
            <a:off x="6724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5" name="Line 46"/>
          <p:cNvSpPr>
            <a:spLocks noChangeShapeType="1"/>
          </p:cNvSpPr>
          <p:nvPr/>
        </p:nvSpPr>
        <p:spPr bwMode="auto">
          <a:xfrm flipH="1">
            <a:off x="51241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6" name="Line 47"/>
          <p:cNvSpPr>
            <a:spLocks noChangeShapeType="1"/>
          </p:cNvSpPr>
          <p:nvPr/>
        </p:nvSpPr>
        <p:spPr bwMode="auto">
          <a:xfrm flipH="1">
            <a:off x="7572396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7" name="Line 48"/>
          <p:cNvSpPr>
            <a:spLocks noChangeShapeType="1"/>
          </p:cNvSpPr>
          <p:nvPr/>
        </p:nvSpPr>
        <p:spPr bwMode="auto">
          <a:xfrm flipH="1">
            <a:off x="35239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8" name="Oval 49"/>
          <p:cNvSpPr>
            <a:spLocks noChangeArrowheads="1"/>
          </p:cNvSpPr>
          <p:nvPr/>
        </p:nvSpPr>
        <p:spPr bwMode="auto">
          <a:xfrm>
            <a:off x="83343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9" name="Oval 50"/>
          <p:cNvSpPr>
            <a:spLocks noChangeArrowheads="1"/>
          </p:cNvSpPr>
          <p:nvPr/>
        </p:nvSpPr>
        <p:spPr bwMode="auto">
          <a:xfrm>
            <a:off x="87915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91" name="Rectangle 52"/>
          <p:cNvSpPr>
            <a:spLocks noChangeArrowheads="1"/>
          </p:cNvSpPr>
          <p:nvPr/>
        </p:nvSpPr>
        <p:spPr bwMode="auto">
          <a:xfrm>
            <a:off x="7572071" y="2928934"/>
            <a:ext cx="1643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Customers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2" name="Rectangle 53"/>
          <p:cNvSpPr>
            <a:spLocks noChangeArrowheads="1"/>
          </p:cNvSpPr>
          <p:nvPr/>
        </p:nvSpPr>
        <p:spPr bwMode="auto">
          <a:xfrm>
            <a:off x="6072198" y="2928934"/>
            <a:ext cx="10406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Queue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3" name="Rectangle 54"/>
          <p:cNvSpPr>
            <a:spLocks noChangeArrowheads="1"/>
          </p:cNvSpPr>
          <p:nvPr/>
        </p:nvSpPr>
        <p:spPr bwMode="auto">
          <a:xfrm>
            <a:off x="4143372" y="2928934"/>
            <a:ext cx="1058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Server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29" name="AutoShape 32"/>
          <p:cNvSpPr>
            <a:spLocks noChangeArrowheads="1"/>
          </p:cNvSpPr>
          <p:nvPr/>
        </p:nvSpPr>
        <p:spPr bwMode="auto">
          <a:xfrm>
            <a:off x="92866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0" name="AutoShape 32"/>
          <p:cNvSpPr>
            <a:spLocks noChangeArrowheads="1"/>
          </p:cNvSpPr>
          <p:nvPr/>
        </p:nvSpPr>
        <p:spPr bwMode="auto">
          <a:xfrm>
            <a:off x="1357290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1" name="AutoShape 32"/>
          <p:cNvSpPr>
            <a:spLocks noChangeArrowheads="1"/>
          </p:cNvSpPr>
          <p:nvPr/>
        </p:nvSpPr>
        <p:spPr bwMode="auto">
          <a:xfrm>
            <a:off x="1785918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2" name="AutoShape 32"/>
          <p:cNvSpPr>
            <a:spLocks noChangeArrowheads="1"/>
          </p:cNvSpPr>
          <p:nvPr/>
        </p:nvSpPr>
        <p:spPr bwMode="auto">
          <a:xfrm>
            <a:off x="2214546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2643174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4" name="AutoShape 32"/>
          <p:cNvSpPr>
            <a:spLocks noChangeArrowheads="1"/>
          </p:cNvSpPr>
          <p:nvPr/>
        </p:nvSpPr>
        <p:spPr bwMode="auto">
          <a:xfrm>
            <a:off x="307180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46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548510" y="1569919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2668144" y="1555405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525135" y="1984033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9" name="橢圓 48"/>
          <p:cNvSpPr/>
          <p:nvPr/>
        </p:nvSpPr>
        <p:spPr bwMode="auto">
          <a:xfrm>
            <a:off x="642910" y="3357562"/>
            <a:ext cx="2857520" cy="857256"/>
          </a:xfrm>
          <a:prstGeom prst="ellipse">
            <a:avLst/>
          </a:prstGeom>
          <a:solidFill>
            <a:srgbClr val="FFCC66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50" name="Oval 41"/>
          <p:cNvSpPr>
            <a:spLocks noChangeArrowheads="1"/>
          </p:cNvSpPr>
          <p:nvPr/>
        </p:nvSpPr>
        <p:spPr bwMode="auto">
          <a:xfrm>
            <a:off x="2643174" y="350043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1" name="Oval 41"/>
          <p:cNvSpPr>
            <a:spLocks noChangeArrowheads="1"/>
          </p:cNvSpPr>
          <p:nvPr/>
        </p:nvSpPr>
        <p:spPr bwMode="auto">
          <a:xfrm>
            <a:off x="2000232" y="3429000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2" name="Oval 41"/>
          <p:cNvSpPr>
            <a:spLocks noChangeArrowheads="1"/>
          </p:cNvSpPr>
          <p:nvPr/>
        </p:nvSpPr>
        <p:spPr bwMode="auto">
          <a:xfrm>
            <a:off x="1071538" y="357187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3" name="Oval 41"/>
          <p:cNvSpPr>
            <a:spLocks noChangeArrowheads="1"/>
          </p:cNvSpPr>
          <p:nvPr/>
        </p:nvSpPr>
        <p:spPr bwMode="auto">
          <a:xfrm>
            <a:off x="1500166" y="385762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4" name="Oval 41"/>
          <p:cNvSpPr>
            <a:spLocks noChangeArrowheads="1"/>
          </p:cNvSpPr>
          <p:nvPr/>
        </p:nvSpPr>
        <p:spPr bwMode="auto">
          <a:xfrm>
            <a:off x="2357422" y="392906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380384" y="4143380"/>
            <a:ext cx="11913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dirty="0" smtClean="0">
                <a:latin typeface="Britannic Bold" pitchFamily="34" charset="0"/>
                <a:ea typeface="ＭＳ Ｐゴシック" pitchFamily="80" charset="-128"/>
              </a:rPr>
              <a:t>Ground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56" name="Line 48"/>
          <p:cNvSpPr>
            <a:spLocks noChangeShapeType="1"/>
          </p:cNvSpPr>
          <p:nvPr/>
        </p:nvSpPr>
        <p:spPr bwMode="auto">
          <a:xfrm flipH="1">
            <a:off x="0" y="378619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pic>
        <p:nvPicPr>
          <p:cNvPr id="5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01250" y="923242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279400" dir="5400000" sx="90000" sy="-19000" rotWithShape="0">
              <a:prstClr val="black"/>
            </a:outerShdw>
          </a:effectLst>
        </p:spPr>
      </p:pic>
      <p:sp>
        <p:nvSpPr>
          <p:cNvPr id="60" name="文字方塊 59"/>
          <p:cNvSpPr txBox="1"/>
          <p:nvPr/>
        </p:nvSpPr>
        <p:spPr>
          <a:xfrm>
            <a:off x="7715272" y="3714752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5222565" y="3714752"/>
            <a:ext cx="561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TW" sz="3600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sz="3600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3643306" y="3714752"/>
            <a:ext cx="561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TW" sz="3600" b="1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zh-TW" altLang="en-US" sz="3600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142844" y="3714752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zh-TW" altLang="en-US" sz="3600" b="1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投影片編號版面配置區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22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文字方塊 60"/>
          <p:cNvSpPr txBox="1"/>
          <p:nvPr/>
        </p:nvSpPr>
        <p:spPr>
          <a:xfrm>
            <a:off x="5222565" y="3714752"/>
            <a:ext cx="561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TW" sz="3600" b="1" i="1" baseline="-250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sz="3600" b="1" i="1" baseline="-250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3643306" y="3714752"/>
            <a:ext cx="561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err="1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TW" sz="3600" b="1" i="1" baseline="-25000" dirty="0" err="1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zh-TW" altLang="en-US" sz="3600" b="1" i="1" baseline="-250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142844" y="3714752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zh-TW" altLang="en-US" sz="3600" b="1" i="1" baseline="-250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35014"/>
            <a:ext cx="8839200" cy="1320874"/>
          </a:xfrm>
          <a:noFill/>
        </p:spPr>
        <p:txBody>
          <a:bodyPr lIns="90487" tIns="44450" rIns="90487" bIns="44450">
            <a:spAutoFit/>
          </a:bodyPr>
          <a:lstStyle/>
          <a:p>
            <a:pPr eaLnBrk="1" latinLnBrk="0" hangingPunct="1"/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An Example: Airport System</a:t>
            </a:r>
            <a:b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</a:br>
            <a:r>
              <a:rPr lang="en-US" altLang="zh-TW" sz="4000" dirty="0" smtClean="0">
                <a:latin typeface="Britannic Bold" pitchFamily="34" charset="0"/>
                <a:ea typeface="新細明體" pitchFamily="18" charset="-120"/>
              </a:rPr>
              <a:t>                                </a:t>
            </a:r>
            <a:r>
              <a:rPr lang="en-US" altLang="zh-TW" sz="3200" i="1" dirty="0" smtClean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Single Server Queue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152400" y="1714488"/>
            <a:ext cx="4419600" cy="1473212"/>
          </a:xfrm>
          <a:prstGeom prst="parallelogram">
            <a:avLst>
              <a:gd name="adj" fmla="val 7808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85786" y="2143116"/>
            <a:ext cx="292100" cy="444500"/>
            <a:chOff x="2740" y="964"/>
            <a:chExt cx="184" cy="280"/>
          </a:xfrm>
          <a:solidFill>
            <a:schemeClr val="bg1">
              <a:lumMod val="95000"/>
            </a:schemeClr>
          </a:solidFill>
        </p:grpSpPr>
        <p:sp>
          <p:nvSpPr>
            <p:cNvPr id="14362" name="Rectangle 7"/>
            <p:cNvSpPr>
              <a:spLocks noChangeArrowheads="1"/>
            </p:cNvSpPr>
            <p:nvPr/>
          </p:nvSpPr>
          <p:spPr bwMode="auto">
            <a:xfrm>
              <a:off x="2788" y="1060"/>
              <a:ext cx="88" cy="184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  <p:sp>
          <p:nvSpPr>
            <p:cNvPr id="14363" name="AutoShape 8"/>
            <p:cNvSpPr>
              <a:spLocks noChangeArrowheads="1"/>
            </p:cNvSpPr>
            <p:nvPr/>
          </p:nvSpPr>
          <p:spPr bwMode="auto">
            <a:xfrm rot="10800000" flipH="1" flipV="1">
              <a:off x="2740" y="964"/>
              <a:ext cx="184" cy="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61 w 21600"/>
                <a:gd name="T13" fmla="*/ 4418 h 21600"/>
                <a:gd name="T14" fmla="*/ 17139 w 21600"/>
                <a:gd name="T15" fmla="*/ 171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399" y="21600"/>
                  </a:lnTo>
                  <a:lnTo>
                    <a:pt x="1620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zh-TW">
                <a:latin typeface="Britannic Bold" pitchFamily="34" charset="0"/>
              </a:endParaRPr>
            </a:p>
          </p:txBody>
        </p:sp>
      </p:grpSp>
      <p:pic>
        <p:nvPicPr>
          <p:cNvPr id="14342" name="Picture 1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1430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3" name="AutoShape 32"/>
          <p:cNvSpPr>
            <a:spLocks noChangeArrowheads="1"/>
          </p:cNvSpPr>
          <p:nvPr/>
        </p:nvSpPr>
        <p:spPr bwMode="auto">
          <a:xfrm>
            <a:off x="714348" y="2714620"/>
            <a:ext cx="2905124" cy="368300"/>
          </a:xfrm>
          <a:prstGeom prst="parallelogram">
            <a:avLst>
              <a:gd name="adj" fmla="val 72759"/>
            </a:avLst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14344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4101778" y="1709060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508000" dir="5400000" sx="90000" sy="-19000" rotWithShape="0">
              <a:prstClr val="black"/>
            </a:outerShdw>
          </a:effectLst>
        </p:spPr>
      </p:pic>
      <p:pic>
        <p:nvPicPr>
          <p:cNvPr id="14345" name="Picture 3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14935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4346" name="Picture 3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155700"/>
            <a:ext cx="1022350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79" name="Oval 40"/>
          <p:cNvSpPr>
            <a:spLocks noChangeArrowheads="1"/>
          </p:cNvSpPr>
          <p:nvPr/>
        </p:nvSpPr>
        <p:spPr bwMode="auto">
          <a:xfrm>
            <a:off x="4133555" y="3309934"/>
            <a:ext cx="990600" cy="914400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0" name="Oval 41"/>
          <p:cNvSpPr>
            <a:spLocks noChangeArrowheads="1"/>
          </p:cNvSpPr>
          <p:nvPr/>
        </p:nvSpPr>
        <p:spPr bwMode="auto">
          <a:xfrm>
            <a:off x="4666955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1" name="Rectangle 42"/>
          <p:cNvSpPr>
            <a:spLocks noChangeArrowheads="1"/>
          </p:cNvSpPr>
          <p:nvPr/>
        </p:nvSpPr>
        <p:spPr bwMode="auto">
          <a:xfrm>
            <a:off x="5733755" y="3386134"/>
            <a:ext cx="1767203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2" name="Oval 43"/>
          <p:cNvSpPr>
            <a:spLocks noChangeArrowheads="1"/>
          </p:cNvSpPr>
          <p:nvPr/>
        </p:nvSpPr>
        <p:spPr bwMode="auto">
          <a:xfrm>
            <a:off x="5962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3" name="Oval 44"/>
          <p:cNvSpPr>
            <a:spLocks noChangeArrowheads="1"/>
          </p:cNvSpPr>
          <p:nvPr/>
        </p:nvSpPr>
        <p:spPr bwMode="auto">
          <a:xfrm>
            <a:off x="6343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4" name="Oval 45"/>
          <p:cNvSpPr>
            <a:spLocks noChangeArrowheads="1"/>
          </p:cNvSpPr>
          <p:nvPr/>
        </p:nvSpPr>
        <p:spPr bwMode="auto">
          <a:xfrm>
            <a:off x="6724355" y="36909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5" name="Line 46"/>
          <p:cNvSpPr>
            <a:spLocks noChangeShapeType="1"/>
          </p:cNvSpPr>
          <p:nvPr/>
        </p:nvSpPr>
        <p:spPr bwMode="auto">
          <a:xfrm flipH="1">
            <a:off x="51241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6" name="Line 47"/>
          <p:cNvSpPr>
            <a:spLocks noChangeShapeType="1"/>
          </p:cNvSpPr>
          <p:nvPr/>
        </p:nvSpPr>
        <p:spPr bwMode="auto">
          <a:xfrm flipH="1">
            <a:off x="7572396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7" name="Line 48"/>
          <p:cNvSpPr>
            <a:spLocks noChangeShapeType="1"/>
          </p:cNvSpPr>
          <p:nvPr/>
        </p:nvSpPr>
        <p:spPr bwMode="auto">
          <a:xfrm flipH="1">
            <a:off x="3523955" y="376713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88" name="Oval 49"/>
          <p:cNvSpPr>
            <a:spLocks noChangeArrowheads="1"/>
          </p:cNvSpPr>
          <p:nvPr/>
        </p:nvSpPr>
        <p:spPr bwMode="auto">
          <a:xfrm>
            <a:off x="83343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89" name="Oval 50"/>
          <p:cNvSpPr>
            <a:spLocks noChangeArrowheads="1"/>
          </p:cNvSpPr>
          <p:nvPr/>
        </p:nvSpPr>
        <p:spPr bwMode="auto">
          <a:xfrm>
            <a:off x="8791596" y="3614734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7191" name="Rectangle 52"/>
          <p:cNvSpPr>
            <a:spLocks noChangeArrowheads="1"/>
          </p:cNvSpPr>
          <p:nvPr/>
        </p:nvSpPr>
        <p:spPr bwMode="auto">
          <a:xfrm>
            <a:off x="7572071" y="2928934"/>
            <a:ext cx="1643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Customers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2" name="Rectangle 53"/>
          <p:cNvSpPr>
            <a:spLocks noChangeArrowheads="1"/>
          </p:cNvSpPr>
          <p:nvPr/>
        </p:nvSpPr>
        <p:spPr bwMode="auto">
          <a:xfrm>
            <a:off x="6072198" y="2928934"/>
            <a:ext cx="10406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Queue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7193" name="Rectangle 54"/>
          <p:cNvSpPr>
            <a:spLocks noChangeArrowheads="1"/>
          </p:cNvSpPr>
          <p:nvPr/>
        </p:nvSpPr>
        <p:spPr bwMode="auto">
          <a:xfrm>
            <a:off x="4143372" y="2928934"/>
            <a:ext cx="1058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Britannic Bold" pitchFamily="34" charset="0"/>
                <a:ea typeface="ＭＳ Ｐゴシック" pitchFamily="80" charset="-128"/>
              </a:rPr>
              <a:t>Server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29" name="AutoShape 32"/>
          <p:cNvSpPr>
            <a:spLocks noChangeArrowheads="1"/>
          </p:cNvSpPr>
          <p:nvPr/>
        </p:nvSpPr>
        <p:spPr bwMode="auto">
          <a:xfrm>
            <a:off x="92866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0" name="AutoShape 32"/>
          <p:cNvSpPr>
            <a:spLocks noChangeArrowheads="1"/>
          </p:cNvSpPr>
          <p:nvPr/>
        </p:nvSpPr>
        <p:spPr bwMode="auto">
          <a:xfrm>
            <a:off x="1357290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1" name="AutoShape 32"/>
          <p:cNvSpPr>
            <a:spLocks noChangeArrowheads="1"/>
          </p:cNvSpPr>
          <p:nvPr/>
        </p:nvSpPr>
        <p:spPr bwMode="auto">
          <a:xfrm>
            <a:off x="1785918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2" name="AutoShape 32"/>
          <p:cNvSpPr>
            <a:spLocks noChangeArrowheads="1"/>
          </p:cNvSpPr>
          <p:nvPr/>
        </p:nvSpPr>
        <p:spPr bwMode="auto">
          <a:xfrm>
            <a:off x="2214546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2643174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34" name="AutoShape 32"/>
          <p:cNvSpPr>
            <a:spLocks noChangeArrowheads="1"/>
          </p:cNvSpPr>
          <p:nvPr/>
        </p:nvSpPr>
        <p:spPr bwMode="auto">
          <a:xfrm>
            <a:off x="3071802" y="2857496"/>
            <a:ext cx="357190" cy="71438"/>
          </a:xfrm>
          <a:prstGeom prst="parallelogram">
            <a:avLst>
              <a:gd name="adj" fmla="val 72759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pic>
        <p:nvPicPr>
          <p:cNvPr id="46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548510" y="1569919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2668144" y="1555405"/>
            <a:ext cx="924476" cy="462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889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9" name="橢圓 48"/>
          <p:cNvSpPr/>
          <p:nvPr/>
        </p:nvSpPr>
        <p:spPr bwMode="auto">
          <a:xfrm>
            <a:off x="642910" y="3357562"/>
            <a:ext cx="2857520" cy="857256"/>
          </a:xfrm>
          <a:prstGeom prst="ellipse">
            <a:avLst/>
          </a:prstGeom>
          <a:solidFill>
            <a:srgbClr val="FFCC66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50" name="Oval 41"/>
          <p:cNvSpPr>
            <a:spLocks noChangeArrowheads="1"/>
          </p:cNvSpPr>
          <p:nvPr/>
        </p:nvSpPr>
        <p:spPr bwMode="auto">
          <a:xfrm>
            <a:off x="2643174" y="350043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1" name="Oval 41"/>
          <p:cNvSpPr>
            <a:spLocks noChangeArrowheads="1"/>
          </p:cNvSpPr>
          <p:nvPr/>
        </p:nvSpPr>
        <p:spPr bwMode="auto">
          <a:xfrm>
            <a:off x="2000232" y="3429000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2" name="Oval 41"/>
          <p:cNvSpPr>
            <a:spLocks noChangeArrowheads="1"/>
          </p:cNvSpPr>
          <p:nvPr/>
        </p:nvSpPr>
        <p:spPr bwMode="auto">
          <a:xfrm>
            <a:off x="1071538" y="357187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3" name="Oval 41"/>
          <p:cNvSpPr>
            <a:spLocks noChangeArrowheads="1"/>
          </p:cNvSpPr>
          <p:nvPr/>
        </p:nvSpPr>
        <p:spPr bwMode="auto">
          <a:xfrm>
            <a:off x="1500166" y="3857628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4" name="Oval 41"/>
          <p:cNvSpPr>
            <a:spLocks noChangeArrowheads="1"/>
          </p:cNvSpPr>
          <p:nvPr/>
        </p:nvSpPr>
        <p:spPr bwMode="auto">
          <a:xfrm>
            <a:off x="2357422" y="3929066"/>
            <a:ext cx="228600" cy="2286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zh-TW">
              <a:latin typeface="Britannic Bold" pitchFamily="34" charset="0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380384" y="4143380"/>
            <a:ext cx="11913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dirty="0" smtClean="0">
                <a:latin typeface="Britannic Bold" pitchFamily="34" charset="0"/>
                <a:ea typeface="ＭＳ Ｐゴシック" pitchFamily="80" charset="-128"/>
              </a:rPr>
              <a:t>Ground</a:t>
            </a:r>
            <a:endParaRPr lang="en-US" dirty="0">
              <a:latin typeface="Britannic Bold" pitchFamily="34" charset="0"/>
              <a:ea typeface="ＭＳ Ｐゴシック" pitchFamily="80" charset="-128"/>
            </a:endParaRPr>
          </a:p>
        </p:txBody>
      </p:sp>
      <p:sp>
        <p:nvSpPr>
          <p:cNvPr id="56" name="Line 48"/>
          <p:cNvSpPr>
            <a:spLocks noChangeShapeType="1"/>
          </p:cNvSpPr>
          <p:nvPr/>
        </p:nvSpPr>
        <p:spPr bwMode="auto">
          <a:xfrm flipH="1">
            <a:off x="0" y="378619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Britannic Bold" pitchFamily="34" charset="0"/>
              <a:ea typeface="ＭＳ Ｐゴシック" pitchFamily="80" charset="-128"/>
            </a:endParaRPr>
          </a:p>
        </p:txBody>
      </p:sp>
      <p:pic>
        <p:nvPicPr>
          <p:cNvPr id="57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958">
            <a:off x="101250" y="923242"/>
            <a:ext cx="1104900" cy="55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01600" dist="279400" dir="5400000" sx="90000" sy="-19000" rotWithShape="0">
              <a:prstClr val="black"/>
            </a:outerShdw>
          </a:effectLst>
        </p:spPr>
      </p:pic>
      <p:sp>
        <p:nvSpPr>
          <p:cNvPr id="60" name="文字方塊 59"/>
          <p:cNvSpPr txBox="1"/>
          <p:nvPr/>
        </p:nvSpPr>
        <p:spPr>
          <a:xfrm>
            <a:off x="7715272" y="3714752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i="1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sz="3600" b="1" i="1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橢圓 58"/>
          <p:cNvSpPr/>
          <p:nvPr/>
        </p:nvSpPr>
        <p:spPr bwMode="auto">
          <a:xfrm>
            <a:off x="4357686" y="5143512"/>
            <a:ext cx="2214578" cy="857256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TW" dirty="0" smtClean="0">
                <a:latin typeface="Britannic Bold" pitchFamily="34" charset="0"/>
              </a:rPr>
              <a:t>Q:3  G:2  </a:t>
            </a:r>
          </a:p>
          <a:p>
            <a:pPr algn="ctr"/>
            <a:r>
              <a:rPr lang="en-US" altLang="zh-TW" dirty="0" smtClean="0">
                <a:latin typeface="Britannic Bold" pitchFamily="34" charset="0"/>
              </a:rPr>
              <a:t>B:y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64" name="橢圓 63"/>
          <p:cNvSpPr/>
          <p:nvPr/>
        </p:nvSpPr>
        <p:spPr bwMode="auto">
          <a:xfrm>
            <a:off x="1714480" y="4643446"/>
            <a:ext cx="2214578" cy="857256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TW" dirty="0" smtClean="0">
                <a:latin typeface="Britannic Bold" pitchFamily="34" charset="0"/>
              </a:rPr>
              <a:t>Q:</a:t>
            </a:r>
            <a:r>
              <a:rPr lang="en-US" altLang="zh-TW" u="sng" dirty="0" smtClean="0">
                <a:solidFill>
                  <a:srgbClr val="FF0000"/>
                </a:solidFill>
                <a:latin typeface="Britannic Bold" pitchFamily="34" charset="0"/>
              </a:rPr>
              <a:t>4</a:t>
            </a:r>
            <a:r>
              <a:rPr lang="en-US" altLang="zh-TW" dirty="0" smtClean="0">
                <a:latin typeface="Britannic Bold" pitchFamily="34" charset="0"/>
              </a:rPr>
              <a:t>  G:2  </a:t>
            </a:r>
          </a:p>
          <a:p>
            <a:pPr algn="ctr"/>
            <a:r>
              <a:rPr lang="en-US" altLang="zh-TW" dirty="0" smtClean="0">
                <a:latin typeface="Britannic Bold" pitchFamily="34" charset="0"/>
              </a:rPr>
              <a:t>B:y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65" name="橢圓 64"/>
          <p:cNvSpPr/>
          <p:nvPr/>
        </p:nvSpPr>
        <p:spPr bwMode="auto">
          <a:xfrm>
            <a:off x="1785918" y="6000744"/>
            <a:ext cx="2214578" cy="857256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TW" dirty="0" smtClean="0">
                <a:latin typeface="Britannic Bold" pitchFamily="34" charset="0"/>
              </a:rPr>
              <a:t>Q:3  G:</a:t>
            </a:r>
            <a:r>
              <a:rPr lang="en-US" altLang="zh-TW" u="sng" dirty="0" smtClean="0">
                <a:solidFill>
                  <a:srgbClr val="FF0000"/>
                </a:solidFill>
                <a:latin typeface="Britannic Bold" pitchFamily="34" charset="0"/>
              </a:rPr>
              <a:t>3</a:t>
            </a:r>
            <a:r>
              <a:rPr lang="en-US" altLang="zh-TW" dirty="0" smtClean="0">
                <a:latin typeface="Britannic Bold" pitchFamily="34" charset="0"/>
              </a:rPr>
              <a:t>  </a:t>
            </a:r>
          </a:p>
          <a:p>
            <a:pPr algn="ctr"/>
            <a:r>
              <a:rPr lang="en-US" altLang="zh-TW" dirty="0" smtClean="0">
                <a:latin typeface="Britannic Bold" pitchFamily="34" charset="0"/>
              </a:rPr>
              <a:t>B:</a:t>
            </a:r>
            <a:r>
              <a:rPr lang="en-US" altLang="zh-TW" u="sng" dirty="0" smtClean="0">
                <a:solidFill>
                  <a:srgbClr val="FF0000"/>
                </a:solidFill>
                <a:latin typeface="Britannic Bold" pitchFamily="34" charset="0"/>
              </a:rPr>
              <a:t>n</a:t>
            </a:r>
            <a:endParaRPr kumimoji="1" lang="zh-TW" altLang="en-US" sz="2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66" name="橢圓 65"/>
          <p:cNvSpPr/>
          <p:nvPr/>
        </p:nvSpPr>
        <p:spPr bwMode="auto">
          <a:xfrm>
            <a:off x="6887044" y="4357694"/>
            <a:ext cx="2214578" cy="857256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TW" dirty="0" smtClean="0">
                <a:latin typeface="Britannic Bold" pitchFamily="34" charset="0"/>
              </a:rPr>
              <a:t>Q:3  G:</a:t>
            </a:r>
            <a:r>
              <a:rPr lang="en-US" altLang="zh-TW" u="sng" dirty="0" smtClean="0">
                <a:solidFill>
                  <a:srgbClr val="FF0000"/>
                </a:solidFill>
                <a:latin typeface="Britannic Bold" pitchFamily="34" charset="0"/>
              </a:rPr>
              <a:t>1</a:t>
            </a:r>
            <a:r>
              <a:rPr lang="en-US" altLang="zh-TW" dirty="0" smtClean="0">
                <a:latin typeface="Britannic Bold" pitchFamily="34" charset="0"/>
              </a:rPr>
              <a:t>  </a:t>
            </a:r>
          </a:p>
          <a:p>
            <a:pPr algn="ctr"/>
            <a:r>
              <a:rPr lang="en-US" altLang="zh-TW" dirty="0" smtClean="0">
                <a:latin typeface="Britannic Bold" pitchFamily="34" charset="0"/>
              </a:rPr>
              <a:t>B:y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grpSp>
        <p:nvGrpSpPr>
          <p:cNvPr id="81" name="群組 80"/>
          <p:cNvGrpSpPr/>
          <p:nvPr/>
        </p:nvGrpSpPr>
        <p:grpSpPr>
          <a:xfrm>
            <a:off x="3929058" y="4572008"/>
            <a:ext cx="857256" cy="697046"/>
            <a:chOff x="3257088" y="4572008"/>
            <a:chExt cx="857256" cy="697046"/>
          </a:xfrm>
        </p:grpSpPr>
        <p:cxnSp>
          <p:nvCxnSpPr>
            <p:cNvPr id="72" name="直線單箭頭接點 71"/>
            <p:cNvCxnSpPr>
              <a:stCxn id="59" idx="1"/>
              <a:endCxn id="64" idx="6"/>
            </p:cNvCxnSpPr>
            <p:nvPr/>
          </p:nvCxnSpPr>
          <p:spPr bwMode="auto">
            <a:xfrm rot="16200000" flipV="1">
              <a:off x="3535071" y="4794091"/>
              <a:ext cx="196980" cy="752946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8" name="文字方塊 77"/>
            <p:cNvSpPr txBox="1"/>
            <p:nvPr/>
          </p:nvSpPr>
          <p:spPr>
            <a:xfrm>
              <a:off x="3621901" y="4572008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6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zh-TW" altLang="en-US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2" name="群組 81"/>
          <p:cNvGrpSpPr/>
          <p:nvPr/>
        </p:nvGrpSpPr>
        <p:grpSpPr>
          <a:xfrm>
            <a:off x="4000496" y="5875226"/>
            <a:ext cx="857256" cy="771873"/>
            <a:chOff x="3328526" y="5875226"/>
            <a:chExt cx="857256" cy="771873"/>
          </a:xfrm>
        </p:grpSpPr>
        <p:cxnSp>
          <p:nvCxnSpPr>
            <p:cNvPr id="75" name="直線單箭頭接點 74"/>
            <p:cNvCxnSpPr>
              <a:stCxn id="59" idx="3"/>
              <a:endCxn id="65" idx="6"/>
            </p:cNvCxnSpPr>
            <p:nvPr/>
          </p:nvCxnSpPr>
          <p:spPr bwMode="auto">
            <a:xfrm rot="5400000">
              <a:off x="3392207" y="5811545"/>
              <a:ext cx="554146" cy="68150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9" name="文字方塊 78"/>
            <p:cNvSpPr txBox="1"/>
            <p:nvPr/>
          </p:nvSpPr>
          <p:spPr>
            <a:xfrm>
              <a:off x="3624410" y="6000768"/>
              <a:ext cx="5613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600" b="1" i="1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altLang="zh-TW" sz="3600" b="1" i="1" baseline="-25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zh-TW" altLang="en-US" sz="3600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3" name="群組 82"/>
          <p:cNvGrpSpPr/>
          <p:nvPr/>
        </p:nvGrpSpPr>
        <p:grpSpPr>
          <a:xfrm>
            <a:off x="6125611" y="4500570"/>
            <a:ext cx="761433" cy="768484"/>
            <a:chOff x="5453641" y="4500570"/>
            <a:chExt cx="761433" cy="768484"/>
          </a:xfrm>
        </p:grpSpPr>
        <p:cxnSp>
          <p:nvCxnSpPr>
            <p:cNvPr id="67" name="直線單箭頭接點 66"/>
            <p:cNvCxnSpPr>
              <a:stCxn id="59" idx="7"/>
              <a:endCxn id="66" idx="2"/>
            </p:cNvCxnSpPr>
            <p:nvPr/>
          </p:nvCxnSpPr>
          <p:spPr bwMode="auto">
            <a:xfrm rot="5400000" flipH="1" flipV="1">
              <a:off x="5654159" y="4708139"/>
              <a:ext cx="482732" cy="63909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0" name="文字方塊 79"/>
            <p:cNvSpPr txBox="1"/>
            <p:nvPr/>
          </p:nvSpPr>
          <p:spPr>
            <a:xfrm>
              <a:off x="5453641" y="4500570"/>
              <a:ext cx="518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6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zh-TW" altLang="en-US" sz="3600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4" name="橢圓 83"/>
          <p:cNvSpPr/>
          <p:nvPr/>
        </p:nvSpPr>
        <p:spPr bwMode="auto">
          <a:xfrm>
            <a:off x="-500098" y="5286388"/>
            <a:ext cx="2214578" cy="857256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TW" dirty="0" smtClean="0">
                <a:latin typeface="Britannic Bold" pitchFamily="34" charset="0"/>
              </a:rPr>
              <a:t>Q:</a:t>
            </a:r>
            <a:r>
              <a:rPr lang="en-US" altLang="zh-TW" u="sng" dirty="0" smtClean="0">
                <a:solidFill>
                  <a:srgbClr val="FF0000"/>
                </a:solidFill>
                <a:latin typeface="Britannic Bold" pitchFamily="34" charset="0"/>
              </a:rPr>
              <a:t>2</a:t>
            </a:r>
            <a:r>
              <a:rPr lang="en-US" altLang="zh-TW" dirty="0" smtClean="0">
                <a:latin typeface="Britannic Bold" pitchFamily="34" charset="0"/>
              </a:rPr>
              <a:t>  G:3  </a:t>
            </a:r>
          </a:p>
          <a:p>
            <a:pPr algn="ctr"/>
            <a:r>
              <a:rPr lang="en-US" altLang="zh-TW" dirty="0" smtClean="0">
                <a:latin typeface="Britannic Bold" pitchFamily="34" charset="0"/>
              </a:rPr>
              <a:t>B:</a:t>
            </a:r>
            <a:r>
              <a:rPr lang="en-US" altLang="zh-TW" u="sng" dirty="0" smtClean="0">
                <a:solidFill>
                  <a:srgbClr val="FF0000"/>
                </a:solidFill>
                <a:latin typeface="Britannic Bold" pitchFamily="34" charset="0"/>
              </a:rPr>
              <a:t>y</a:t>
            </a:r>
            <a:endParaRPr kumimoji="1" lang="zh-TW" altLang="en-US" sz="24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grpSp>
        <p:nvGrpSpPr>
          <p:cNvPr id="85" name="群組 84"/>
          <p:cNvGrpSpPr/>
          <p:nvPr/>
        </p:nvGrpSpPr>
        <p:grpSpPr>
          <a:xfrm>
            <a:off x="597252" y="6018102"/>
            <a:ext cx="1188666" cy="515769"/>
            <a:chOff x="2282736" y="6392626"/>
            <a:chExt cx="1188666" cy="515769"/>
          </a:xfrm>
        </p:grpSpPr>
        <p:cxnSp>
          <p:nvCxnSpPr>
            <p:cNvPr id="86" name="直線單箭頭接點 85"/>
            <p:cNvCxnSpPr>
              <a:stCxn id="65" idx="2"/>
              <a:endCxn id="84" idx="5"/>
            </p:cNvCxnSpPr>
            <p:nvPr/>
          </p:nvCxnSpPr>
          <p:spPr bwMode="auto">
            <a:xfrm rot="10800000">
              <a:off x="3075646" y="6392626"/>
              <a:ext cx="395756" cy="41127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7" name="文字方塊 86"/>
            <p:cNvSpPr txBox="1"/>
            <p:nvPr/>
          </p:nvSpPr>
          <p:spPr>
            <a:xfrm>
              <a:off x="2282736" y="6446730"/>
              <a:ext cx="11254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600" b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IF</a:t>
              </a:r>
              <a:r>
                <a:rPr lang="zh-TW" altLang="en-US" sz="3600" b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TW" sz="3600" b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Q&gt;0</a:t>
              </a:r>
              <a:endParaRPr lang="zh-TW" altLang="en-US" sz="36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3" name="群組 92"/>
          <p:cNvGrpSpPr/>
          <p:nvPr/>
        </p:nvGrpSpPr>
        <p:grpSpPr>
          <a:xfrm>
            <a:off x="6072198" y="5875226"/>
            <a:ext cx="1071572" cy="771873"/>
            <a:chOff x="2971336" y="6035436"/>
            <a:chExt cx="1071572" cy="771873"/>
          </a:xfrm>
        </p:grpSpPr>
        <p:cxnSp>
          <p:nvCxnSpPr>
            <p:cNvPr id="94" name="直線單箭頭接點 93"/>
            <p:cNvCxnSpPr>
              <a:stCxn id="59" idx="5"/>
            </p:cNvCxnSpPr>
            <p:nvPr/>
          </p:nvCxnSpPr>
          <p:spPr bwMode="auto">
            <a:xfrm rot="16200000" flipH="1">
              <a:off x="3210753" y="5971767"/>
              <a:ext cx="768486" cy="895824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5" name="文字方塊 94"/>
            <p:cNvSpPr txBox="1"/>
            <p:nvPr/>
          </p:nvSpPr>
          <p:spPr>
            <a:xfrm>
              <a:off x="2971336" y="6160978"/>
              <a:ext cx="5613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600" b="1" i="1" dirty="0" smtClean="0">
                  <a:solidFill>
                    <a:schemeClr val="bg1">
                      <a:lumMod val="6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altLang="zh-TW" sz="3600" b="1" i="1" baseline="-25000" dirty="0" smtClean="0">
                  <a:solidFill>
                    <a:schemeClr val="bg1">
                      <a:lumMod val="6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zh-TW" altLang="en-US" sz="3600" b="1" i="1" baseline="-25000" dirty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2" name="禁止標誌 101"/>
          <p:cNvSpPr/>
          <p:nvPr/>
        </p:nvSpPr>
        <p:spPr bwMode="auto">
          <a:xfrm>
            <a:off x="6215074" y="6000768"/>
            <a:ext cx="571504" cy="571504"/>
          </a:xfrm>
          <a:prstGeom prst="noSmoking">
            <a:avLst/>
          </a:prstGeom>
          <a:solidFill>
            <a:srgbClr val="00B0F0">
              <a:alpha val="50196"/>
            </a:srgbClr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68" name="投影片編號版面配置區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23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5" dur="25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25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5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1" dur="25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32" dur="indefinite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35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2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2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7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0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6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5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99" dur="indefinite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02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4" dur="indefinite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05" dur="indefinite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7" dur="indefinite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108" dur="indefinite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5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1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2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1" grpId="1"/>
      <p:bldP spid="61" grpId="2"/>
      <p:bldP spid="61" grpId="3"/>
      <p:bldP spid="62" grpId="0"/>
      <p:bldP spid="62" grpId="1"/>
      <p:bldP spid="62" grpId="2"/>
      <p:bldP spid="62" grpId="3"/>
      <p:bldP spid="63" grpId="0"/>
      <p:bldP spid="63" grpId="1"/>
      <p:bldP spid="63" grpId="2"/>
      <p:bldP spid="60" grpId="0"/>
      <p:bldP spid="60" grpId="1"/>
      <p:bldP spid="60" grpId="2"/>
      <p:bldP spid="60" grpId="3"/>
      <p:bldP spid="64" grpId="0" animBg="1"/>
      <p:bldP spid="64" grpId="1" animBg="1"/>
      <p:bldP spid="65" grpId="0" animBg="1"/>
      <p:bldP spid="65" grpId="1" animBg="1"/>
      <p:bldP spid="66" grpId="0" animBg="1"/>
      <p:bldP spid="84" grpId="0" animBg="1"/>
      <p:bldP spid="84" grpId="1" animBg="1"/>
      <p:bldP spid="10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Simulation Development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Events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Stochastic model and system attributes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System States</a:t>
            </a:r>
          </a:p>
          <a:p>
            <a:r>
              <a:rPr lang="en-US" altLang="zh-TW" sz="3200" dirty="0" smtClean="0">
                <a:solidFill>
                  <a:srgbClr val="FF0000"/>
                </a:solidFill>
                <a:latin typeface="Britannic Bold" pitchFamily="34" charset="0"/>
              </a:rPr>
              <a:t>Relationship among events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Time handling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Output statistics</a:t>
            </a:r>
          </a:p>
          <a:p>
            <a:endParaRPr lang="en-US" altLang="zh-TW" dirty="0" smtClean="0">
              <a:latin typeface="Britannic Bold" pitchFamily="34" charset="0"/>
            </a:endParaRPr>
          </a:p>
          <a:p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24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Relationships among Events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6" name="內容版面配置區 2"/>
          <p:cNvSpPr>
            <a:spLocks noGrp="1"/>
          </p:cNvSpPr>
          <p:nvPr>
            <p:ph idx="1"/>
          </p:nvPr>
        </p:nvSpPr>
        <p:spPr>
          <a:xfrm>
            <a:off x="685800" y="1981200"/>
            <a:ext cx="8029604" cy="876296"/>
          </a:xfrm>
        </p:spPr>
        <p:txBody>
          <a:bodyPr/>
          <a:lstStyle/>
          <a:p>
            <a:pPr latinLnBrk="0"/>
            <a:r>
              <a:rPr lang="en-US" altLang="zh-TW" sz="3000" dirty="0" smtClean="0">
                <a:latin typeface="Britannic Bold" pitchFamily="34" charset="0"/>
              </a:rPr>
              <a:t>Each Event has a </a:t>
            </a:r>
            <a:r>
              <a:rPr lang="en-US" altLang="zh-TW" sz="30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timestamp</a:t>
            </a:r>
            <a:r>
              <a:rPr lang="en-US" altLang="zh-TW" sz="3000" dirty="0" smtClean="0">
                <a:latin typeface="Britannic Bold" pitchFamily="34" charset="0"/>
              </a:rPr>
              <a:t> indicating when it occurs</a:t>
            </a:r>
          </a:p>
        </p:txBody>
      </p:sp>
      <p:sp>
        <p:nvSpPr>
          <p:cNvPr id="5" name="矩形 4"/>
          <p:cNvSpPr/>
          <p:nvPr/>
        </p:nvSpPr>
        <p:spPr bwMode="auto">
          <a:xfrm>
            <a:off x="1571604" y="3071810"/>
            <a:ext cx="2714644" cy="785818"/>
          </a:xfrm>
          <a:prstGeom prst="rect">
            <a:avLst/>
          </a:prstGeom>
          <a:noFill/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rPr>
              <a:t>Arrival Event </a:t>
            </a:r>
            <a:r>
              <a:rPr kumimoji="1" lang="en-US" altLang="zh-TW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dirty="0" smtClean="0">
                <a:solidFill>
                  <a:srgbClr val="993300"/>
                </a:solidFill>
                <a:latin typeface="Britannic Bold" pitchFamily="34" charset="0"/>
              </a:rPr>
              <a:t>@ </a:t>
            </a:r>
            <a:r>
              <a:rPr lang="en-US" altLang="zh-TW" b="1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kumimoji="1" lang="zh-TW" altLang="en-US" sz="2400" b="1" i="1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8" name="群組 37"/>
          <p:cNvGrpSpPr/>
          <p:nvPr/>
        </p:nvGrpSpPr>
        <p:grpSpPr>
          <a:xfrm>
            <a:off x="2114080" y="3857628"/>
            <a:ext cx="1643074" cy="928694"/>
            <a:chOff x="2899898" y="3714752"/>
            <a:chExt cx="1643074" cy="928694"/>
          </a:xfrm>
        </p:grpSpPr>
        <p:sp>
          <p:nvSpPr>
            <p:cNvPr id="7" name="流程圖: 決策 6"/>
            <p:cNvSpPr/>
            <p:nvPr/>
          </p:nvSpPr>
          <p:spPr bwMode="auto">
            <a:xfrm>
              <a:off x="2899898" y="4143380"/>
              <a:ext cx="1643074" cy="500066"/>
            </a:xfrm>
            <a:prstGeom prst="flowChartDecision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latin typeface="Britannic Bold" pitchFamily="34" charset="0"/>
                </a:rPr>
                <a:t>B?</a:t>
              </a:r>
              <a:endParaRPr kumimoji="1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endParaRPr>
            </a:p>
          </p:txBody>
        </p:sp>
        <p:cxnSp>
          <p:nvCxnSpPr>
            <p:cNvPr id="9" name="直線單箭頭接點 8"/>
            <p:cNvCxnSpPr>
              <a:stCxn id="5" idx="2"/>
              <a:endCxn id="7" idx="0"/>
            </p:cNvCxnSpPr>
            <p:nvPr/>
          </p:nvCxnSpPr>
          <p:spPr bwMode="auto">
            <a:xfrm rot="16200000" flipH="1">
              <a:off x="3503775" y="3925720"/>
              <a:ext cx="428628" cy="669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0" name="群組 39"/>
          <p:cNvGrpSpPr/>
          <p:nvPr/>
        </p:nvGrpSpPr>
        <p:grpSpPr>
          <a:xfrm>
            <a:off x="3757154" y="4143380"/>
            <a:ext cx="4386746" cy="785818"/>
            <a:chOff x="4542972" y="4000504"/>
            <a:chExt cx="4386746" cy="785818"/>
          </a:xfrm>
        </p:grpSpPr>
        <p:sp>
          <p:nvSpPr>
            <p:cNvPr id="12" name="文字方塊 11"/>
            <p:cNvSpPr txBox="1"/>
            <p:nvPr/>
          </p:nvSpPr>
          <p:spPr>
            <a:xfrm>
              <a:off x="4929190" y="4000504"/>
              <a:ext cx="3690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>
                  <a:latin typeface="Britannic Bold" pitchFamily="34" charset="0"/>
                </a:rPr>
                <a:t>N</a:t>
              </a:r>
              <a:endParaRPr lang="zh-TW" altLang="en-US" dirty="0">
                <a:latin typeface="Britannic Bold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 bwMode="auto">
            <a:xfrm>
              <a:off x="5786446" y="4000504"/>
              <a:ext cx="3143272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Start Service Event </a:t>
              </a:r>
              <a:r>
                <a:rPr kumimoji="1" lang="en-US" altLang="zh-TW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400" b="1" i="1" u="none" strike="noStrike" cap="none" normalizeH="0" baseline="-2500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</a:t>
              </a:r>
              <a:r>
                <a:rPr lang="en-US" altLang="zh-TW" b="1" i="1" dirty="0" smtClean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直線單箭頭接點 13"/>
            <p:cNvCxnSpPr>
              <a:stCxn id="7" idx="3"/>
              <a:endCxn id="13" idx="1"/>
            </p:cNvCxnSpPr>
            <p:nvPr/>
          </p:nvCxnSpPr>
          <p:spPr bwMode="auto">
            <a:xfrm>
              <a:off x="4542972" y="4393413"/>
              <a:ext cx="1243474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1" name="群組 40"/>
          <p:cNvGrpSpPr/>
          <p:nvPr/>
        </p:nvGrpSpPr>
        <p:grpSpPr>
          <a:xfrm>
            <a:off x="6029788" y="4929199"/>
            <a:ext cx="1071570" cy="772435"/>
            <a:chOff x="6815606" y="4786323"/>
            <a:chExt cx="1071570" cy="772435"/>
          </a:xfrm>
        </p:grpSpPr>
        <p:sp>
          <p:nvSpPr>
            <p:cNvPr id="17" name="橢圓 16"/>
            <p:cNvSpPr/>
            <p:nvPr/>
          </p:nvSpPr>
          <p:spPr bwMode="auto">
            <a:xfrm>
              <a:off x="6815606" y="5130130"/>
              <a:ext cx="1071570" cy="428628"/>
            </a:xfrm>
            <a:prstGeom prst="ellipse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B</a:t>
              </a: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Y</a:t>
              </a:r>
              <a:endParaRPr kumimoji="1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endParaRPr>
            </a:p>
          </p:txBody>
        </p:sp>
        <p:cxnSp>
          <p:nvCxnSpPr>
            <p:cNvPr id="18" name="直線單箭頭接點 17"/>
            <p:cNvCxnSpPr>
              <a:stCxn id="13" idx="2"/>
              <a:endCxn id="17" idx="0"/>
            </p:cNvCxnSpPr>
            <p:nvPr/>
          </p:nvCxnSpPr>
          <p:spPr bwMode="auto">
            <a:xfrm rot="5400000">
              <a:off x="7182833" y="4954881"/>
              <a:ext cx="343808" cy="669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2" name="群組 41"/>
          <p:cNvGrpSpPr/>
          <p:nvPr/>
        </p:nvGrpSpPr>
        <p:grpSpPr>
          <a:xfrm>
            <a:off x="4957086" y="5701634"/>
            <a:ext cx="3214710" cy="1084952"/>
            <a:chOff x="5742904" y="5558758"/>
            <a:chExt cx="3214710" cy="1084952"/>
          </a:xfrm>
        </p:grpSpPr>
        <p:sp>
          <p:nvSpPr>
            <p:cNvPr id="21" name="矩形 20"/>
            <p:cNvSpPr/>
            <p:nvPr/>
          </p:nvSpPr>
          <p:spPr bwMode="auto">
            <a:xfrm>
              <a:off x="5742904" y="5857892"/>
              <a:ext cx="3214710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Finish Service Event </a:t>
              </a:r>
              <a:r>
                <a:rPr kumimoji="1" lang="en-US" altLang="zh-TW" sz="2400" b="1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400" b="1" i="1" u="none" strike="noStrike" cap="none" normalizeH="0" baseline="-2500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</a:t>
              </a:r>
              <a:endParaRPr kumimoji="1" lang="en-US" altLang="zh-TW" sz="2400" b="1" i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</a:t>
              </a:r>
              <a:r>
                <a:rPr lang="en-US" altLang="zh-TW" b="1" i="1" dirty="0" err="1" smtClean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t+ServiceTime</a:t>
              </a:r>
              <a:r>
                <a:rPr lang="en-US" altLang="zh-TW" b="1" dirty="0" smtClean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()</a:t>
              </a:r>
              <a:endParaRPr kumimoji="1" lang="zh-TW" altLang="en-US" sz="2400" b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直線單箭頭接點 23"/>
            <p:cNvCxnSpPr>
              <a:stCxn id="17" idx="4"/>
              <a:endCxn id="21" idx="0"/>
            </p:cNvCxnSpPr>
            <p:nvPr/>
          </p:nvCxnSpPr>
          <p:spPr bwMode="auto">
            <a:xfrm rot="5400000">
              <a:off x="7201258" y="5707759"/>
              <a:ext cx="299134" cy="113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8" name="矩形 27"/>
          <p:cNvSpPr/>
          <p:nvPr/>
        </p:nvSpPr>
        <p:spPr bwMode="auto">
          <a:xfrm>
            <a:off x="1571604" y="6000768"/>
            <a:ext cx="2714644" cy="785818"/>
          </a:xfrm>
          <a:prstGeom prst="rect">
            <a:avLst/>
          </a:prstGeom>
          <a:noFill/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rPr>
              <a:t>Arrival Event </a:t>
            </a:r>
            <a:r>
              <a:rPr kumimoji="1" lang="en-US" altLang="zh-TW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 algn="ctr"/>
            <a:r>
              <a:rPr lang="en-US" altLang="zh-TW" dirty="0" smtClean="0">
                <a:solidFill>
                  <a:srgbClr val="993300"/>
                </a:solidFill>
                <a:latin typeface="Britannic Bold" pitchFamily="34" charset="0"/>
              </a:rPr>
              <a:t>@ </a:t>
            </a:r>
            <a:r>
              <a:rPr lang="en-US" altLang="zh-TW" b="1" i="1" dirty="0" err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t+ArrivalTime</a:t>
            </a:r>
            <a:r>
              <a:rPr lang="en-US" altLang="zh-TW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endParaRPr kumimoji="1" lang="zh-TW" altLang="en-US" sz="2400" b="1" i="1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9" name="群組 38"/>
          <p:cNvGrpSpPr/>
          <p:nvPr/>
        </p:nvGrpSpPr>
        <p:grpSpPr>
          <a:xfrm>
            <a:off x="2399832" y="4786322"/>
            <a:ext cx="1071570" cy="857256"/>
            <a:chOff x="3185650" y="4643446"/>
            <a:chExt cx="1071570" cy="857256"/>
          </a:xfrm>
        </p:grpSpPr>
        <p:cxnSp>
          <p:nvCxnSpPr>
            <p:cNvPr id="10" name="直線單箭頭接點 9"/>
            <p:cNvCxnSpPr>
              <a:stCxn id="7" idx="2"/>
              <a:endCxn id="30" idx="0"/>
            </p:cNvCxnSpPr>
            <p:nvPr/>
          </p:nvCxnSpPr>
          <p:spPr bwMode="auto">
            <a:xfrm rot="5400000">
              <a:off x="3507121" y="4857760"/>
              <a:ext cx="428628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7" name="文字方塊 26"/>
            <p:cNvSpPr txBox="1"/>
            <p:nvPr/>
          </p:nvSpPr>
          <p:spPr>
            <a:xfrm flipH="1">
              <a:off x="3714744" y="4643446"/>
              <a:ext cx="2952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latin typeface="Britannic Bold" pitchFamily="34" charset="0"/>
                </a:rPr>
                <a:t>Y</a:t>
              </a:r>
              <a:endParaRPr lang="zh-TW" altLang="en-US" dirty="0">
                <a:latin typeface="Britannic Bold" pitchFamily="34" charset="0"/>
              </a:endParaRPr>
            </a:p>
          </p:txBody>
        </p:sp>
        <p:sp>
          <p:nvSpPr>
            <p:cNvPr id="30" name="橢圓 29"/>
            <p:cNvSpPr/>
            <p:nvPr/>
          </p:nvSpPr>
          <p:spPr bwMode="auto">
            <a:xfrm>
              <a:off x="3185650" y="5072074"/>
              <a:ext cx="1071570" cy="428628"/>
            </a:xfrm>
            <a:prstGeom prst="ellipse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Q</a:t>
              </a: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  <a:cs typeface="Times New Roman" pitchFamily="18" charset="0"/>
                </a:rPr>
                <a:t>+ +</a:t>
              </a:r>
              <a:endParaRPr kumimoji="1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endParaRPr>
            </a:p>
          </p:txBody>
        </p:sp>
      </p:grpSp>
      <p:cxnSp>
        <p:nvCxnSpPr>
          <p:cNvPr id="32" name="直線單箭頭接點 31"/>
          <p:cNvCxnSpPr>
            <a:endCxn id="28" idx="0"/>
          </p:cNvCxnSpPr>
          <p:nvPr/>
        </p:nvCxnSpPr>
        <p:spPr bwMode="auto">
          <a:xfrm rot="16200000" flipH="1">
            <a:off x="2746419" y="5818261"/>
            <a:ext cx="357190" cy="782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直線單箭頭接點 34"/>
          <p:cNvCxnSpPr>
            <a:endCxn id="28" idx="3"/>
          </p:cNvCxnSpPr>
          <p:nvPr/>
        </p:nvCxnSpPr>
        <p:spPr bwMode="auto">
          <a:xfrm rot="10800000">
            <a:off x="4286248" y="6393677"/>
            <a:ext cx="67083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Rectangle 31"/>
          <p:cNvSpPr txBox="1">
            <a:spLocks noChangeArrowheads="1"/>
          </p:cNvSpPr>
          <p:nvPr/>
        </p:nvSpPr>
        <p:spPr bwMode="auto">
          <a:xfrm>
            <a:off x="4572000" y="2576498"/>
            <a:ext cx="4619628" cy="149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  <a:cs typeface="+mn-cs"/>
              </a:rPr>
              <a:t>System States</a:t>
            </a:r>
            <a:endParaRPr kumimoji="1" lang="en-US" altLang="zh-TW" sz="3000" b="0" i="0" u="none" strike="noStrike" kern="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Britannic Bold" pitchFamily="34" charset="0"/>
              <a:ea typeface="+mn-ea"/>
              <a:cs typeface="+mn-cs"/>
            </a:endParaRPr>
          </a:p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Q: # of aircrafts waiting for landing</a:t>
            </a:r>
          </a:p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G: # of aircrafts on the ground</a:t>
            </a:r>
          </a:p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B: y/n, y if the runway is busy</a:t>
            </a:r>
          </a:p>
        </p:txBody>
      </p:sp>
      <p:sp>
        <p:nvSpPr>
          <p:cNvPr id="26" name="投影片編號版面配置區 25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/>
          <a:p>
            <a:fld id="{FC4B4E3B-8BEB-451C-9115-90741C511C67}" type="slidenum">
              <a:rPr lang="en-US" altLang="ko-KR" smtClean="0"/>
              <a:pPr/>
              <a:t>25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Relationships among Events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457756" y="5929330"/>
            <a:ext cx="2714644" cy="785818"/>
          </a:xfrm>
          <a:prstGeom prst="rect">
            <a:avLst/>
          </a:prstGeom>
          <a:noFill/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rPr>
              <a:t>Departure Event </a:t>
            </a:r>
            <a:r>
              <a:rPr kumimoji="1" lang="en-US" altLang="zh-TW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dirty="0" smtClean="0">
                <a:solidFill>
                  <a:srgbClr val="993300"/>
                </a:solidFill>
                <a:latin typeface="Britannic Bold" pitchFamily="34" charset="0"/>
              </a:rPr>
              <a:t>@ </a:t>
            </a:r>
            <a:r>
              <a:rPr lang="en-US" altLang="zh-TW" b="1" i="1" dirty="0" err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t+ParkTime</a:t>
            </a:r>
            <a:r>
              <a:rPr lang="en-US" altLang="zh-TW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endParaRPr kumimoji="1" lang="zh-TW" altLang="en-US" sz="2400" b="1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群組 62"/>
          <p:cNvGrpSpPr/>
          <p:nvPr/>
        </p:nvGrpSpPr>
        <p:grpSpPr>
          <a:xfrm>
            <a:off x="2000232" y="3786984"/>
            <a:ext cx="1643074" cy="856462"/>
            <a:chOff x="2571736" y="3715546"/>
            <a:chExt cx="1643074" cy="856462"/>
          </a:xfrm>
        </p:grpSpPr>
        <p:sp>
          <p:nvSpPr>
            <p:cNvPr id="7" name="流程圖: 決策 6"/>
            <p:cNvSpPr/>
            <p:nvPr/>
          </p:nvSpPr>
          <p:spPr bwMode="auto">
            <a:xfrm>
              <a:off x="2571736" y="4000504"/>
              <a:ext cx="1643074" cy="571504"/>
            </a:xfrm>
            <a:prstGeom prst="flowChartDecision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latin typeface="Britannic Bold" pitchFamily="34" charset="0"/>
                </a:rPr>
                <a:t>Q</a:t>
              </a:r>
              <a:r>
                <a:rPr lang="zh-TW" altLang="en-US" dirty="0" smtClean="0">
                  <a:latin typeface="Britannic Bold" pitchFamily="34" charset="0"/>
                </a:rPr>
                <a:t> </a:t>
              </a:r>
              <a:r>
                <a:rPr lang="en-US" altLang="zh-TW" dirty="0" smtClean="0">
                  <a:latin typeface="Britannic Bold" pitchFamily="34" charset="0"/>
                </a:rPr>
                <a:t>&gt;</a:t>
              </a:r>
              <a:r>
                <a:rPr lang="zh-TW" altLang="en-US" dirty="0" smtClean="0">
                  <a:latin typeface="Britannic Bold" pitchFamily="34" charset="0"/>
                </a:rPr>
                <a:t> </a:t>
              </a:r>
              <a:r>
                <a:rPr lang="en-US" altLang="zh-TW" dirty="0" smtClean="0">
                  <a:latin typeface="Britannic Bold" pitchFamily="34" charset="0"/>
                </a:rPr>
                <a:t>0?</a:t>
              </a:r>
              <a:endParaRPr kumimoji="1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endParaRPr>
            </a:p>
          </p:txBody>
        </p:sp>
        <p:cxnSp>
          <p:nvCxnSpPr>
            <p:cNvPr id="9" name="直線單箭頭接點 8"/>
            <p:cNvCxnSpPr>
              <a:stCxn id="39" idx="4"/>
              <a:endCxn id="7" idx="0"/>
            </p:cNvCxnSpPr>
            <p:nvPr/>
          </p:nvCxnSpPr>
          <p:spPr bwMode="auto">
            <a:xfrm rot="5400000">
              <a:off x="3250397" y="3857628"/>
              <a:ext cx="285752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4" name="群組 63"/>
          <p:cNvGrpSpPr/>
          <p:nvPr/>
        </p:nvGrpSpPr>
        <p:grpSpPr>
          <a:xfrm>
            <a:off x="3599764" y="3929066"/>
            <a:ext cx="4186946" cy="785818"/>
            <a:chOff x="4171268" y="3857628"/>
            <a:chExt cx="4186946" cy="785818"/>
          </a:xfrm>
        </p:grpSpPr>
        <p:sp>
          <p:nvSpPr>
            <p:cNvPr id="12" name="文字方塊 11"/>
            <p:cNvSpPr txBox="1"/>
            <p:nvPr/>
          </p:nvSpPr>
          <p:spPr>
            <a:xfrm>
              <a:off x="4500562" y="3896029"/>
              <a:ext cx="3417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>
                  <a:latin typeface="Britannic Bold" pitchFamily="34" charset="0"/>
                </a:rPr>
                <a:t>Y</a:t>
              </a:r>
              <a:endParaRPr lang="zh-TW" altLang="en-US" dirty="0">
                <a:latin typeface="Britannic Bold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 bwMode="auto">
            <a:xfrm>
              <a:off x="5214942" y="3857628"/>
              <a:ext cx="3143272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Start Service Event </a:t>
              </a:r>
              <a:r>
                <a:rPr kumimoji="1" lang="en-US" altLang="zh-TW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400" b="1" i="1" u="none" strike="noStrike" cap="none" normalizeH="0" baseline="-2500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</a:t>
              </a:r>
              <a:r>
                <a:rPr lang="en-US" altLang="zh-TW" b="1" i="1" dirty="0" smtClean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直線單箭頭接點 13"/>
            <p:cNvCxnSpPr>
              <a:stCxn id="7" idx="3"/>
              <a:endCxn id="13" idx="1"/>
            </p:cNvCxnSpPr>
            <p:nvPr/>
          </p:nvCxnSpPr>
          <p:spPr bwMode="auto">
            <a:xfrm flipV="1">
              <a:off x="4171268" y="4250537"/>
              <a:ext cx="1043674" cy="3571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1" name="矩形 20"/>
          <p:cNvSpPr/>
          <p:nvPr/>
        </p:nvSpPr>
        <p:spPr bwMode="auto">
          <a:xfrm>
            <a:off x="1214414" y="2214554"/>
            <a:ext cx="3214710" cy="785818"/>
          </a:xfrm>
          <a:prstGeom prst="rect">
            <a:avLst/>
          </a:prstGeom>
          <a:noFill/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rPr>
              <a:t>Finish Service Event </a:t>
            </a:r>
            <a:r>
              <a:rPr kumimoji="1" lang="en-US" altLang="zh-TW" sz="2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1" lang="en-US" altLang="zh-TW" sz="2400" b="1" i="1" u="none" strike="noStrike" cap="none" normalizeH="0" baseline="-2500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f</a:t>
            </a:r>
            <a:endParaRPr kumimoji="1" lang="en-US" altLang="zh-TW" sz="2400" b="1" i="1" u="none" strike="noStrike" cap="none" normalizeH="0" baseline="-2500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dirty="0" smtClean="0">
                <a:solidFill>
                  <a:srgbClr val="993300"/>
                </a:solidFill>
                <a:latin typeface="Britannic Bold" pitchFamily="34" charset="0"/>
              </a:rPr>
              <a:t>@ </a:t>
            </a:r>
            <a:r>
              <a:rPr lang="en-US" altLang="zh-TW" b="1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kumimoji="1" lang="zh-TW" altLang="en-US" sz="2400" b="1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8" name="群組 67"/>
          <p:cNvGrpSpPr/>
          <p:nvPr/>
        </p:nvGrpSpPr>
        <p:grpSpPr>
          <a:xfrm>
            <a:off x="2285984" y="4538971"/>
            <a:ext cx="1071570" cy="961731"/>
            <a:chOff x="2857488" y="4467533"/>
            <a:chExt cx="1071570" cy="961731"/>
          </a:xfrm>
        </p:grpSpPr>
        <p:sp>
          <p:nvSpPr>
            <p:cNvPr id="17" name="橢圓 16"/>
            <p:cNvSpPr/>
            <p:nvPr/>
          </p:nvSpPr>
          <p:spPr bwMode="auto">
            <a:xfrm>
              <a:off x="2857488" y="5000636"/>
              <a:ext cx="1071570" cy="428628"/>
            </a:xfrm>
            <a:prstGeom prst="ellipse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B</a:t>
              </a: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  <a:cs typeface="Times New Roman" pitchFamily="18" charset="0"/>
                </a:rPr>
                <a:t>N</a:t>
              </a:r>
              <a:endParaRPr kumimoji="1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endParaRPr>
            </a:p>
          </p:txBody>
        </p:sp>
        <p:cxnSp>
          <p:nvCxnSpPr>
            <p:cNvPr id="10" name="直線單箭頭接點 9"/>
            <p:cNvCxnSpPr>
              <a:stCxn id="7" idx="2"/>
              <a:endCxn id="17" idx="0"/>
            </p:cNvCxnSpPr>
            <p:nvPr/>
          </p:nvCxnSpPr>
          <p:spPr bwMode="auto">
            <a:xfrm rot="5400000">
              <a:off x="3178959" y="4786322"/>
              <a:ext cx="428628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7" name="文字方塊 26"/>
            <p:cNvSpPr txBox="1"/>
            <p:nvPr/>
          </p:nvSpPr>
          <p:spPr>
            <a:xfrm flipH="1">
              <a:off x="3000364" y="4467533"/>
              <a:ext cx="2952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latin typeface="Britannic Bold" pitchFamily="34" charset="0"/>
                </a:rPr>
                <a:t>N</a:t>
              </a:r>
              <a:endParaRPr lang="zh-TW" altLang="en-US" dirty="0">
                <a:latin typeface="Britannic Bold" pitchFamily="34" charset="0"/>
              </a:endParaRPr>
            </a:p>
          </p:txBody>
        </p:sp>
      </p:grpSp>
      <p:grpSp>
        <p:nvGrpSpPr>
          <p:cNvPr id="65" name="群組 64"/>
          <p:cNvGrpSpPr/>
          <p:nvPr/>
        </p:nvGrpSpPr>
        <p:grpSpPr>
          <a:xfrm>
            <a:off x="5685980" y="4714884"/>
            <a:ext cx="1071570" cy="785818"/>
            <a:chOff x="6257484" y="4643446"/>
            <a:chExt cx="1071570" cy="785818"/>
          </a:xfrm>
        </p:grpSpPr>
        <p:cxnSp>
          <p:nvCxnSpPr>
            <p:cNvPr id="18" name="直線單箭頭接點 17"/>
            <p:cNvCxnSpPr>
              <a:stCxn id="13" idx="2"/>
              <a:endCxn id="30" idx="0"/>
            </p:cNvCxnSpPr>
            <p:nvPr/>
          </p:nvCxnSpPr>
          <p:spPr bwMode="auto">
            <a:xfrm rot="16200000" flipH="1">
              <a:off x="6611328" y="4818695"/>
              <a:ext cx="357190" cy="669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0" name="橢圓 29"/>
            <p:cNvSpPr/>
            <p:nvPr/>
          </p:nvSpPr>
          <p:spPr bwMode="auto">
            <a:xfrm>
              <a:off x="6257484" y="5000636"/>
              <a:ext cx="1071570" cy="428628"/>
            </a:xfrm>
            <a:prstGeom prst="ellipse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  <a:cs typeface="Times New Roman" pitchFamily="18" charset="0"/>
                </a:rPr>
                <a:t>Q</a:t>
              </a: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--</a:t>
              </a:r>
              <a:endParaRPr kumimoji="1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32" name="直線單箭頭接點 31"/>
          <p:cNvCxnSpPr>
            <a:endCxn id="5" idx="0"/>
          </p:cNvCxnSpPr>
          <p:nvPr/>
        </p:nvCxnSpPr>
        <p:spPr bwMode="auto">
          <a:xfrm rot="5400000">
            <a:off x="2604110" y="5711671"/>
            <a:ext cx="428628" cy="669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直線單箭頭接點 34"/>
          <p:cNvCxnSpPr>
            <a:endCxn id="5" idx="3"/>
          </p:cNvCxnSpPr>
          <p:nvPr/>
        </p:nvCxnSpPr>
        <p:spPr bwMode="auto">
          <a:xfrm rot="10800000">
            <a:off x="4172400" y="6322239"/>
            <a:ext cx="42749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66" name="群組 65"/>
          <p:cNvGrpSpPr/>
          <p:nvPr/>
        </p:nvGrpSpPr>
        <p:grpSpPr>
          <a:xfrm>
            <a:off x="4614410" y="5501496"/>
            <a:ext cx="3214710" cy="1213652"/>
            <a:chOff x="5185914" y="5430058"/>
            <a:chExt cx="3214710" cy="1213652"/>
          </a:xfrm>
        </p:grpSpPr>
        <p:cxnSp>
          <p:nvCxnSpPr>
            <p:cNvPr id="24" name="直線單箭頭接點 23"/>
            <p:cNvCxnSpPr>
              <a:stCxn id="30" idx="4"/>
              <a:endCxn id="40" idx="0"/>
            </p:cNvCxnSpPr>
            <p:nvPr/>
          </p:nvCxnSpPr>
          <p:spPr bwMode="auto">
            <a:xfrm rot="5400000">
              <a:off x="6578955" y="5643578"/>
              <a:ext cx="428628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0" name="矩形 39"/>
            <p:cNvSpPr/>
            <p:nvPr/>
          </p:nvSpPr>
          <p:spPr bwMode="auto">
            <a:xfrm>
              <a:off x="5185914" y="5857892"/>
              <a:ext cx="3214710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Finish Service Event </a:t>
              </a:r>
              <a:r>
                <a:rPr kumimoji="1" lang="en-US" altLang="zh-TW" sz="2400" b="1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400" b="1" i="1" u="none" strike="noStrike" cap="none" normalizeH="0" baseline="-2500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</a:t>
              </a:r>
              <a:endParaRPr kumimoji="1" lang="en-US" altLang="zh-TW" sz="2400" b="1" i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</a:t>
              </a:r>
              <a:r>
                <a:rPr lang="en-US" altLang="zh-TW" b="1" i="1" dirty="0" err="1" smtClean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t+ServiceTime</a:t>
              </a:r>
              <a:r>
                <a:rPr lang="en-US" altLang="zh-TW" b="1" dirty="0" smtClean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()</a:t>
              </a:r>
              <a:endParaRPr kumimoji="1" lang="zh-TW" altLang="en-US" sz="2400" b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2" name="群組 61"/>
          <p:cNvGrpSpPr/>
          <p:nvPr/>
        </p:nvGrpSpPr>
        <p:grpSpPr>
          <a:xfrm>
            <a:off x="2285984" y="3001166"/>
            <a:ext cx="1071570" cy="785024"/>
            <a:chOff x="2857488" y="2929728"/>
            <a:chExt cx="1071570" cy="785024"/>
          </a:xfrm>
        </p:grpSpPr>
        <p:sp>
          <p:nvSpPr>
            <p:cNvPr id="39" name="橢圓 38"/>
            <p:cNvSpPr/>
            <p:nvPr/>
          </p:nvSpPr>
          <p:spPr bwMode="auto">
            <a:xfrm>
              <a:off x="2857488" y="3286124"/>
              <a:ext cx="1071570" cy="428628"/>
            </a:xfrm>
            <a:prstGeom prst="ellipse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  <a:cs typeface="Times New Roman" pitchFamily="18" charset="0"/>
                </a:rPr>
                <a:t>G+ +</a:t>
              </a:r>
              <a:endParaRPr kumimoji="1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</a:endParaRPr>
            </a:p>
          </p:txBody>
        </p:sp>
        <p:cxnSp>
          <p:nvCxnSpPr>
            <p:cNvPr id="50" name="直線單箭頭接點 49"/>
            <p:cNvCxnSpPr>
              <a:stCxn id="21" idx="2"/>
              <a:endCxn id="39" idx="0"/>
            </p:cNvCxnSpPr>
            <p:nvPr/>
          </p:nvCxnSpPr>
          <p:spPr bwMode="auto">
            <a:xfrm rot="5400000">
              <a:off x="3214678" y="3107529"/>
              <a:ext cx="357190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69" name="Rectangle 31"/>
          <p:cNvSpPr txBox="1">
            <a:spLocks noChangeArrowheads="1"/>
          </p:cNvSpPr>
          <p:nvPr/>
        </p:nvSpPr>
        <p:spPr bwMode="auto">
          <a:xfrm>
            <a:off x="4572000" y="2285992"/>
            <a:ext cx="4619628" cy="149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  <a:cs typeface="+mn-cs"/>
              </a:rPr>
              <a:t>System States</a:t>
            </a:r>
            <a:endParaRPr kumimoji="1" lang="en-US" altLang="zh-TW" sz="3000" b="0" i="0" u="none" strike="noStrike" kern="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Britannic Bold" pitchFamily="34" charset="0"/>
              <a:ea typeface="+mn-ea"/>
              <a:cs typeface="+mn-cs"/>
            </a:endParaRPr>
          </a:p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Q: # of aircrafts waiting for landing</a:t>
            </a:r>
          </a:p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G: # of aircrafts on the ground</a:t>
            </a:r>
          </a:p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B: y/n, y if the runway is busy</a:t>
            </a:r>
          </a:p>
        </p:txBody>
      </p:sp>
      <p:sp>
        <p:nvSpPr>
          <p:cNvPr id="28" name="投影片編號版面配置區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26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Relationships among Events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1428728" y="2214554"/>
            <a:ext cx="2786082" cy="785818"/>
          </a:xfrm>
          <a:prstGeom prst="rect">
            <a:avLst/>
          </a:prstGeom>
          <a:noFill/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TW" dirty="0" smtClean="0">
                <a:latin typeface="Britannic Bold" pitchFamily="34" charset="0"/>
              </a:rPr>
              <a:t>Departure Event </a:t>
            </a:r>
            <a:r>
              <a:rPr lang="en-US" altLang="zh-TW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dirty="0" smtClean="0">
                <a:solidFill>
                  <a:srgbClr val="993300"/>
                </a:solidFill>
                <a:latin typeface="Britannic Bold" pitchFamily="34" charset="0"/>
              </a:rPr>
              <a:t>@ </a:t>
            </a:r>
            <a:r>
              <a:rPr lang="en-US" altLang="zh-TW" b="1" i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kumimoji="1" lang="zh-TW" altLang="en-US" sz="2400" b="1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群組 61"/>
          <p:cNvGrpSpPr/>
          <p:nvPr/>
        </p:nvGrpSpPr>
        <p:grpSpPr>
          <a:xfrm>
            <a:off x="2285984" y="3001166"/>
            <a:ext cx="1071570" cy="785024"/>
            <a:chOff x="2857488" y="2929728"/>
            <a:chExt cx="1071570" cy="785024"/>
          </a:xfrm>
        </p:grpSpPr>
        <p:sp>
          <p:nvSpPr>
            <p:cNvPr id="39" name="橢圓 38"/>
            <p:cNvSpPr/>
            <p:nvPr/>
          </p:nvSpPr>
          <p:spPr bwMode="auto">
            <a:xfrm>
              <a:off x="2857488" y="3286124"/>
              <a:ext cx="1071570" cy="428628"/>
            </a:xfrm>
            <a:prstGeom prst="ellipse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  <a:cs typeface="Times New Roman" pitchFamily="18" charset="0"/>
                </a:rPr>
                <a:t>G</a:t>
              </a: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--</a:t>
              </a:r>
              <a:endParaRPr kumimoji="1" lang="zh-TW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0" name="直線單箭頭接點 49"/>
            <p:cNvCxnSpPr>
              <a:stCxn id="21" idx="2"/>
              <a:endCxn id="39" idx="0"/>
            </p:cNvCxnSpPr>
            <p:nvPr/>
          </p:nvCxnSpPr>
          <p:spPr bwMode="auto">
            <a:xfrm rot="5400000">
              <a:off x="3214678" y="3107529"/>
              <a:ext cx="357190" cy="15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69" name="Rectangle 31"/>
          <p:cNvSpPr txBox="1">
            <a:spLocks noChangeArrowheads="1"/>
          </p:cNvSpPr>
          <p:nvPr/>
        </p:nvSpPr>
        <p:spPr bwMode="auto">
          <a:xfrm>
            <a:off x="4572000" y="2285992"/>
            <a:ext cx="4619628" cy="149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320040" marR="0" lvl="0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  <a:cs typeface="+mn-cs"/>
              </a:rPr>
              <a:t>System States</a:t>
            </a:r>
            <a:endParaRPr kumimoji="1" lang="en-US" altLang="zh-TW" sz="3000" b="0" i="0" u="none" strike="noStrike" kern="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Britannic Bold" pitchFamily="34" charset="0"/>
              <a:ea typeface="+mn-ea"/>
              <a:cs typeface="+mn-cs"/>
            </a:endParaRPr>
          </a:p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Q: # of aircrafts waiting for landing</a:t>
            </a:r>
          </a:p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G: # of aircrafts on the ground</a:t>
            </a:r>
          </a:p>
          <a:p>
            <a:pPr marL="720090" marR="0" lvl="1" indent="-32004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50000"/>
              <a:buFont typeface="Wingdings"/>
              <a:buChar char=""/>
              <a:tabLst/>
              <a:defRPr/>
            </a:pPr>
            <a:r>
              <a:rPr kumimoji="1" lang="en-US" altLang="zh-TW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Britannic Bold" pitchFamily="34" charset="0"/>
                <a:ea typeface="+mn-ea"/>
              </a:rPr>
              <a:t>B: y/n, y if the runway is busy</a:t>
            </a: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27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Simulation Development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Events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Stochastic model and system attributes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System States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Relationship among events</a:t>
            </a:r>
          </a:p>
          <a:p>
            <a:r>
              <a:rPr lang="en-US" altLang="zh-TW" sz="3200" dirty="0" smtClean="0">
                <a:solidFill>
                  <a:srgbClr val="FF0000"/>
                </a:solidFill>
                <a:latin typeface="Britannic Bold" pitchFamily="34" charset="0"/>
              </a:rPr>
              <a:t>Time handling</a:t>
            </a:r>
          </a:p>
          <a:p>
            <a:r>
              <a:rPr lang="en-US" altLang="zh-TW" sz="3200" dirty="0" smtClean="0">
                <a:latin typeface="Britannic Bold" pitchFamily="34" charset="0"/>
              </a:rPr>
              <a:t>Output statistics</a:t>
            </a:r>
          </a:p>
          <a:p>
            <a:endParaRPr lang="en-US" altLang="zh-TW" dirty="0" smtClean="0">
              <a:latin typeface="Britannic Bold" pitchFamily="34" charset="0"/>
            </a:endParaRPr>
          </a:p>
          <a:p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28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文字方塊 112"/>
          <p:cNvSpPr txBox="1"/>
          <p:nvPr/>
        </p:nvSpPr>
        <p:spPr>
          <a:xfrm>
            <a:off x="71406" y="6253483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00:00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Time Handling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376362"/>
          </a:xfrm>
        </p:spPr>
        <p:txBody>
          <a:bodyPr/>
          <a:lstStyle/>
          <a:p>
            <a:r>
              <a:rPr lang="en-US" altLang="zh-TW" sz="3200" dirty="0" smtClean="0">
                <a:latin typeface="Britannic Bold" pitchFamily="34" charset="0"/>
              </a:rPr>
              <a:t>How to progress Simulation time?</a:t>
            </a:r>
          </a:p>
          <a:p>
            <a:pPr lvl="1"/>
            <a:r>
              <a:rPr lang="en-US" altLang="zh-TW" sz="3000" dirty="0" smtClean="0">
                <a:latin typeface="Britannic Bold" pitchFamily="34" charset="0"/>
              </a:rPr>
              <a:t>Time-slices Approach</a:t>
            </a:r>
          </a:p>
          <a:p>
            <a:pPr lvl="1"/>
            <a:endParaRPr lang="zh-TW" altLang="en-US" sz="3000" dirty="0">
              <a:latin typeface="Britannic Bold" pitchFamily="34" charset="0"/>
            </a:endParaRPr>
          </a:p>
        </p:txBody>
      </p:sp>
      <p:cxnSp>
        <p:nvCxnSpPr>
          <p:cNvPr id="5" name="直線單箭頭接點 4"/>
          <p:cNvCxnSpPr/>
          <p:nvPr/>
        </p:nvCxnSpPr>
        <p:spPr bwMode="auto">
          <a:xfrm>
            <a:off x="785786" y="5500702"/>
            <a:ext cx="757242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文字方塊 6"/>
          <p:cNvSpPr txBox="1"/>
          <p:nvPr/>
        </p:nvSpPr>
        <p:spPr>
          <a:xfrm>
            <a:off x="6760014" y="5572140"/>
            <a:ext cx="2383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Britannic Bold" pitchFamily="34" charset="0"/>
              </a:rPr>
              <a:t>Simulation time</a:t>
            </a:r>
            <a:endParaRPr lang="zh-TW" altLang="en-US" dirty="0">
              <a:latin typeface="Britannic Bold" pitchFamily="34" charset="0"/>
            </a:endParaRPr>
          </a:p>
        </p:txBody>
      </p:sp>
      <p:cxnSp>
        <p:nvCxnSpPr>
          <p:cNvPr id="13" name="直線接點 12"/>
          <p:cNvCxnSpPr/>
          <p:nvPr/>
        </p:nvCxnSpPr>
        <p:spPr bwMode="auto">
          <a:xfrm rot="5400000">
            <a:off x="714348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直線接點 14"/>
          <p:cNvCxnSpPr/>
          <p:nvPr/>
        </p:nvCxnSpPr>
        <p:spPr bwMode="auto">
          <a:xfrm rot="5400000">
            <a:off x="1142976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線接點 16"/>
          <p:cNvCxnSpPr/>
          <p:nvPr/>
        </p:nvCxnSpPr>
        <p:spPr bwMode="auto">
          <a:xfrm rot="5400000">
            <a:off x="1571604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線接點 18"/>
          <p:cNvCxnSpPr/>
          <p:nvPr/>
        </p:nvCxnSpPr>
        <p:spPr bwMode="auto">
          <a:xfrm rot="5400000">
            <a:off x="2000232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直線接點 21"/>
          <p:cNvCxnSpPr/>
          <p:nvPr/>
        </p:nvCxnSpPr>
        <p:spPr bwMode="auto">
          <a:xfrm rot="5400000">
            <a:off x="2428860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線接點 22"/>
          <p:cNvCxnSpPr/>
          <p:nvPr/>
        </p:nvCxnSpPr>
        <p:spPr bwMode="auto">
          <a:xfrm rot="5400000">
            <a:off x="2857488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直線接點 23"/>
          <p:cNvCxnSpPr/>
          <p:nvPr/>
        </p:nvCxnSpPr>
        <p:spPr bwMode="auto">
          <a:xfrm rot="5400000">
            <a:off x="3286116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直線接點 24"/>
          <p:cNvCxnSpPr/>
          <p:nvPr/>
        </p:nvCxnSpPr>
        <p:spPr bwMode="auto">
          <a:xfrm rot="5400000">
            <a:off x="3714744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直線接點 25"/>
          <p:cNvCxnSpPr/>
          <p:nvPr/>
        </p:nvCxnSpPr>
        <p:spPr bwMode="auto">
          <a:xfrm rot="5400000">
            <a:off x="4143372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直線接點 26"/>
          <p:cNvCxnSpPr/>
          <p:nvPr/>
        </p:nvCxnSpPr>
        <p:spPr bwMode="auto">
          <a:xfrm rot="5400000">
            <a:off x="4572000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直線接點 27"/>
          <p:cNvCxnSpPr/>
          <p:nvPr/>
        </p:nvCxnSpPr>
        <p:spPr bwMode="auto">
          <a:xfrm rot="5400000">
            <a:off x="5000628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直線接點 28"/>
          <p:cNvCxnSpPr/>
          <p:nvPr/>
        </p:nvCxnSpPr>
        <p:spPr bwMode="auto">
          <a:xfrm rot="5400000">
            <a:off x="5429256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直線接點 29"/>
          <p:cNvCxnSpPr/>
          <p:nvPr/>
        </p:nvCxnSpPr>
        <p:spPr bwMode="auto">
          <a:xfrm rot="5400000">
            <a:off x="5857884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直線接點 30"/>
          <p:cNvCxnSpPr/>
          <p:nvPr/>
        </p:nvCxnSpPr>
        <p:spPr bwMode="auto">
          <a:xfrm rot="5400000">
            <a:off x="6286512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直線接點 31"/>
          <p:cNvCxnSpPr/>
          <p:nvPr/>
        </p:nvCxnSpPr>
        <p:spPr bwMode="auto">
          <a:xfrm rot="5400000">
            <a:off x="6715140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直線接點 32"/>
          <p:cNvCxnSpPr/>
          <p:nvPr/>
        </p:nvCxnSpPr>
        <p:spPr bwMode="auto">
          <a:xfrm rot="5400000">
            <a:off x="7143768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直線接點 33"/>
          <p:cNvCxnSpPr/>
          <p:nvPr/>
        </p:nvCxnSpPr>
        <p:spPr bwMode="auto">
          <a:xfrm rot="5400000">
            <a:off x="7572395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直線接點 34"/>
          <p:cNvCxnSpPr/>
          <p:nvPr/>
        </p:nvCxnSpPr>
        <p:spPr bwMode="auto">
          <a:xfrm rot="5400000">
            <a:off x="8001023" y="5429264"/>
            <a:ext cx="142876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7" name="群組 86"/>
          <p:cNvGrpSpPr/>
          <p:nvPr/>
        </p:nvGrpSpPr>
        <p:grpSpPr>
          <a:xfrm>
            <a:off x="0" y="4500570"/>
            <a:ext cx="2285984" cy="1000132"/>
            <a:chOff x="0" y="4500570"/>
            <a:chExt cx="2285984" cy="1000132"/>
          </a:xfrm>
        </p:grpSpPr>
        <p:sp>
          <p:nvSpPr>
            <p:cNvPr id="36" name="矩形 35"/>
            <p:cNvSpPr/>
            <p:nvPr/>
          </p:nvSpPr>
          <p:spPr bwMode="auto">
            <a:xfrm>
              <a:off x="0" y="4500570"/>
              <a:ext cx="2285984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Arrival Event </a:t>
              </a:r>
              <a:r>
                <a:rPr kumimoji="1" lang="en-US" altLang="zh-TW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A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00:02:19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8" name="直線單箭頭接點 37"/>
            <p:cNvCxnSpPr>
              <a:stCxn id="36" idx="2"/>
            </p:cNvCxnSpPr>
            <p:nvPr/>
          </p:nvCxnSpPr>
          <p:spPr bwMode="auto">
            <a:xfrm rot="5400000">
              <a:off x="964389" y="5322099"/>
              <a:ext cx="214314" cy="142892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4" name="群組 43"/>
          <p:cNvGrpSpPr/>
          <p:nvPr/>
        </p:nvGrpSpPr>
        <p:grpSpPr>
          <a:xfrm>
            <a:off x="2428860" y="5610541"/>
            <a:ext cx="2707793" cy="461665"/>
            <a:chOff x="2428860" y="5610541"/>
            <a:chExt cx="2707793" cy="461665"/>
          </a:xfrm>
        </p:grpSpPr>
        <p:cxnSp>
          <p:nvCxnSpPr>
            <p:cNvPr id="42" name="直線單箭頭接點 41"/>
            <p:cNvCxnSpPr/>
            <p:nvPr/>
          </p:nvCxnSpPr>
          <p:spPr bwMode="auto">
            <a:xfrm>
              <a:off x="3357554" y="5630196"/>
              <a:ext cx="428628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43" name="文字方塊 42"/>
            <p:cNvSpPr txBox="1"/>
            <p:nvPr/>
          </p:nvSpPr>
          <p:spPr>
            <a:xfrm>
              <a:off x="2428860" y="5610541"/>
              <a:ext cx="27077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>
                  <a:solidFill>
                    <a:srgbClr val="00B050"/>
                  </a:solidFill>
                  <a:latin typeface="Britannic Bold" pitchFamily="34" charset="0"/>
                </a:rPr>
                <a:t>A time-slice</a:t>
              </a:r>
              <a:r>
                <a:rPr lang="en-US" altLang="zh-TW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altLang="zh-TW" dirty="0" smtClean="0">
                  <a:solidFill>
                    <a:srgbClr val="00B050"/>
                  </a:solidFill>
                  <a:latin typeface="Britannic Bold" pitchFamily="34" charset="0"/>
                  <a:cs typeface="Times New Roman" pitchFamily="18" charset="0"/>
                </a:rPr>
                <a:t>5</a:t>
              </a:r>
              <a:r>
                <a:rPr lang="en-US" altLang="zh-TW" dirty="0" smtClean="0">
                  <a:solidFill>
                    <a:srgbClr val="00B050"/>
                  </a:solidFill>
                  <a:latin typeface="Britannic Bold" pitchFamily="34" charset="0"/>
                </a:rPr>
                <a:t> min</a:t>
              </a:r>
              <a:endParaRPr lang="zh-TW" altLang="en-US" dirty="0">
                <a:solidFill>
                  <a:srgbClr val="00B050"/>
                </a:solidFill>
                <a:latin typeface="Britannic Bold" pitchFamily="34" charset="0"/>
              </a:endParaRPr>
            </a:p>
          </p:txBody>
        </p:sp>
      </p:grpSp>
      <p:grpSp>
        <p:nvGrpSpPr>
          <p:cNvPr id="89" name="群組 88"/>
          <p:cNvGrpSpPr/>
          <p:nvPr/>
        </p:nvGrpSpPr>
        <p:grpSpPr>
          <a:xfrm>
            <a:off x="1071538" y="3357559"/>
            <a:ext cx="3214710" cy="2143145"/>
            <a:chOff x="1071538" y="3000372"/>
            <a:chExt cx="3214710" cy="2143145"/>
          </a:xfrm>
        </p:grpSpPr>
        <p:sp>
          <p:nvSpPr>
            <p:cNvPr id="46" name="矩形 45"/>
            <p:cNvSpPr/>
            <p:nvPr/>
          </p:nvSpPr>
          <p:spPr bwMode="auto">
            <a:xfrm>
              <a:off x="1071538" y="3000372"/>
              <a:ext cx="3214710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Finish Service Event </a:t>
              </a:r>
              <a:r>
                <a:rPr kumimoji="1" lang="en-US" altLang="zh-TW" sz="2400" b="1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400" b="1" i="1" u="none" strike="noStrike" cap="none" normalizeH="0" baseline="-2500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</a:t>
              </a:r>
              <a:endParaRPr kumimoji="1" lang="en-US" altLang="zh-TW" sz="2400" b="1" i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00:17:49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7" name="直線單箭頭接點 46"/>
            <p:cNvCxnSpPr>
              <a:stCxn id="46" idx="2"/>
            </p:cNvCxnSpPr>
            <p:nvPr/>
          </p:nvCxnSpPr>
          <p:spPr bwMode="auto">
            <a:xfrm rot="5400000">
              <a:off x="1839495" y="4304118"/>
              <a:ext cx="1357327" cy="321471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1" name="群組 110"/>
          <p:cNvGrpSpPr/>
          <p:nvPr/>
        </p:nvGrpSpPr>
        <p:grpSpPr>
          <a:xfrm>
            <a:off x="5929322" y="3929066"/>
            <a:ext cx="3214710" cy="1571638"/>
            <a:chOff x="5929322" y="3929066"/>
            <a:chExt cx="3214710" cy="1571638"/>
          </a:xfrm>
        </p:grpSpPr>
        <p:sp>
          <p:nvSpPr>
            <p:cNvPr id="55" name="矩形 54"/>
            <p:cNvSpPr/>
            <p:nvPr/>
          </p:nvSpPr>
          <p:spPr bwMode="auto">
            <a:xfrm>
              <a:off x="5929322" y="3929066"/>
              <a:ext cx="3214710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Finish Service Event </a:t>
              </a:r>
              <a:r>
                <a:rPr kumimoji="1" lang="en-US" altLang="zh-TW" sz="2400" b="1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400" b="1" i="1" u="none" strike="noStrike" cap="none" normalizeH="0" baseline="-2500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</a:t>
              </a:r>
              <a:endParaRPr kumimoji="1" lang="en-US" altLang="zh-TW" sz="2400" b="1" i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01:22:11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直線單箭頭接點 55"/>
            <p:cNvCxnSpPr>
              <a:stCxn id="55" idx="2"/>
            </p:cNvCxnSpPr>
            <p:nvPr/>
          </p:nvCxnSpPr>
          <p:spPr bwMode="auto">
            <a:xfrm rot="16200000" flipH="1">
              <a:off x="7304503" y="4947057"/>
              <a:ext cx="785820" cy="32147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0" name="群組 89"/>
          <p:cNvGrpSpPr/>
          <p:nvPr/>
        </p:nvGrpSpPr>
        <p:grpSpPr>
          <a:xfrm>
            <a:off x="2857488" y="4214818"/>
            <a:ext cx="2285984" cy="1285884"/>
            <a:chOff x="2857488" y="4214818"/>
            <a:chExt cx="2285984" cy="1285884"/>
          </a:xfrm>
        </p:grpSpPr>
        <p:sp>
          <p:nvSpPr>
            <p:cNvPr id="57" name="矩形 56"/>
            <p:cNvSpPr/>
            <p:nvPr/>
          </p:nvSpPr>
          <p:spPr bwMode="auto">
            <a:xfrm>
              <a:off x="2857488" y="4214818"/>
              <a:ext cx="2285984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Arrival Event </a:t>
              </a:r>
              <a:r>
                <a:rPr kumimoji="1" lang="en-US" altLang="zh-TW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A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00:48:37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8" name="直線單箭頭接點 57"/>
            <p:cNvCxnSpPr>
              <a:stCxn id="57" idx="2"/>
            </p:cNvCxnSpPr>
            <p:nvPr/>
          </p:nvCxnSpPr>
          <p:spPr bwMode="auto">
            <a:xfrm rot="16200000" flipH="1">
              <a:off x="4214802" y="4786314"/>
              <a:ext cx="500066" cy="92871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3" name="群組 102"/>
          <p:cNvGrpSpPr/>
          <p:nvPr/>
        </p:nvGrpSpPr>
        <p:grpSpPr>
          <a:xfrm>
            <a:off x="4429124" y="3071810"/>
            <a:ext cx="2714644" cy="2428894"/>
            <a:chOff x="4429124" y="3071810"/>
            <a:chExt cx="2714644" cy="2428894"/>
          </a:xfrm>
        </p:grpSpPr>
        <p:sp>
          <p:nvSpPr>
            <p:cNvPr id="64" name="矩形 63"/>
            <p:cNvSpPr/>
            <p:nvPr/>
          </p:nvSpPr>
          <p:spPr bwMode="auto">
            <a:xfrm>
              <a:off x="4429124" y="3071810"/>
              <a:ext cx="2714644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Departure Event </a:t>
              </a:r>
              <a:r>
                <a:rPr kumimoji="1" lang="en-US" altLang="zh-TW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D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00:59:06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8" name="直線單箭頭接點 67"/>
            <p:cNvCxnSpPr>
              <a:stCxn id="64" idx="2"/>
            </p:cNvCxnSpPr>
            <p:nvPr/>
          </p:nvCxnSpPr>
          <p:spPr bwMode="auto">
            <a:xfrm rot="16200000" flipH="1">
              <a:off x="5000627" y="4643447"/>
              <a:ext cx="1643076" cy="7143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35842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629112" y="5586521"/>
            <a:ext cx="492843" cy="590828"/>
          </a:xfrm>
          <a:prstGeom prst="rect">
            <a:avLst/>
          </a:prstGeom>
          <a:noFill/>
        </p:spPr>
      </p:pic>
      <p:pic>
        <p:nvPicPr>
          <p:cNvPr id="73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1055871" y="5586521"/>
            <a:ext cx="492843" cy="590828"/>
          </a:xfrm>
          <a:prstGeom prst="rect">
            <a:avLst/>
          </a:prstGeom>
          <a:noFill/>
        </p:spPr>
      </p:pic>
      <p:pic>
        <p:nvPicPr>
          <p:cNvPr id="74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1480646" y="5586521"/>
            <a:ext cx="492843" cy="590828"/>
          </a:xfrm>
          <a:prstGeom prst="rect">
            <a:avLst/>
          </a:prstGeom>
          <a:noFill/>
        </p:spPr>
      </p:pic>
      <p:pic>
        <p:nvPicPr>
          <p:cNvPr id="75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1907405" y="5586521"/>
            <a:ext cx="492843" cy="590828"/>
          </a:xfrm>
          <a:prstGeom prst="rect">
            <a:avLst/>
          </a:prstGeom>
          <a:noFill/>
        </p:spPr>
      </p:pic>
      <p:pic>
        <p:nvPicPr>
          <p:cNvPr id="76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2320318" y="5586521"/>
            <a:ext cx="492843" cy="590828"/>
          </a:xfrm>
          <a:prstGeom prst="rect">
            <a:avLst/>
          </a:prstGeom>
          <a:noFill/>
        </p:spPr>
      </p:pic>
      <p:pic>
        <p:nvPicPr>
          <p:cNvPr id="77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2747077" y="5586521"/>
            <a:ext cx="492843" cy="590828"/>
          </a:xfrm>
          <a:prstGeom prst="rect">
            <a:avLst/>
          </a:prstGeom>
          <a:noFill/>
        </p:spPr>
      </p:pic>
      <p:pic>
        <p:nvPicPr>
          <p:cNvPr id="78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3171852" y="5586521"/>
            <a:ext cx="492843" cy="590828"/>
          </a:xfrm>
          <a:prstGeom prst="rect">
            <a:avLst/>
          </a:prstGeom>
          <a:noFill/>
        </p:spPr>
      </p:pic>
      <p:pic>
        <p:nvPicPr>
          <p:cNvPr id="79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3598611" y="5586521"/>
            <a:ext cx="492843" cy="590828"/>
          </a:xfrm>
          <a:prstGeom prst="rect">
            <a:avLst/>
          </a:prstGeom>
          <a:noFill/>
        </p:spPr>
      </p:pic>
      <p:pic>
        <p:nvPicPr>
          <p:cNvPr id="80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4024518" y="5586519"/>
            <a:ext cx="492843" cy="590828"/>
          </a:xfrm>
          <a:prstGeom prst="rect">
            <a:avLst/>
          </a:prstGeom>
          <a:noFill/>
        </p:spPr>
      </p:pic>
      <p:pic>
        <p:nvPicPr>
          <p:cNvPr id="81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4451277" y="5586519"/>
            <a:ext cx="492843" cy="590828"/>
          </a:xfrm>
          <a:prstGeom prst="rect">
            <a:avLst/>
          </a:prstGeom>
          <a:noFill/>
        </p:spPr>
      </p:pic>
      <p:pic>
        <p:nvPicPr>
          <p:cNvPr id="82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4876052" y="5586519"/>
            <a:ext cx="492843" cy="590828"/>
          </a:xfrm>
          <a:prstGeom prst="rect">
            <a:avLst/>
          </a:prstGeom>
          <a:noFill/>
        </p:spPr>
      </p:pic>
      <p:sp>
        <p:nvSpPr>
          <p:cNvPr id="88" name="文字方塊 87"/>
          <p:cNvSpPr txBox="1"/>
          <p:nvPr/>
        </p:nvSpPr>
        <p:spPr>
          <a:xfrm>
            <a:off x="130113" y="4048788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Britannic Bold" pitchFamily="34" charset="0"/>
              </a:rPr>
              <a:t>Processing</a:t>
            </a:r>
            <a:endParaRPr lang="zh-TW" altLang="en-US" sz="2800" b="1" dirty="0">
              <a:solidFill>
                <a:srgbClr val="00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00" name="文字方塊 99"/>
          <p:cNvSpPr txBox="1"/>
          <p:nvPr/>
        </p:nvSpPr>
        <p:spPr>
          <a:xfrm>
            <a:off x="1785918" y="2898774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Britannic Bold" pitchFamily="34" charset="0"/>
              </a:rPr>
              <a:t>Processing</a:t>
            </a:r>
            <a:endParaRPr lang="zh-TW" altLang="en-US" sz="2800" b="1" dirty="0">
              <a:solidFill>
                <a:srgbClr val="00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05" name="文字方塊 104"/>
          <p:cNvSpPr txBox="1"/>
          <p:nvPr/>
        </p:nvSpPr>
        <p:spPr>
          <a:xfrm>
            <a:off x="4447338" y="6072206"/>
            <a:ext cx="1696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ritannic Bold" pitchFamily="34" charset="0"/>
              </a:rPr>
              <a:t>Do Nothing</a:t>
            </a:r>
            <a:endParaRPr lang="zh-TW" altLang="en-US" dirty="0"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Britannic Bold" pitchFamily="34" charset="0"/>
            </a:endParaRPr>
          </a:p>
        </p:txBody>
      </p:sp>
      <p:sp>
        <p:nvSpPr>
          <p:cNvPr id="107" name="文字方塊 106"/>
          <p:cNvSpPr txBox="1"/>
          <p:nvPr/>
        </p:nvSpPr>
        <p:spPr>
          <a:xfrm>
            <a:off x="3089949" y="6072206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ritannic Bold" pitchFamily="34" charset="0"/>
              </a:rPr>
              <a:t>Do</a:t>
            </a:r>
            <a:endParaRPr lang="zh-TW" altLang="en-US" dirty="0"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Britannic Bold" pitchFamily="34" charset="0"/>
            </a:endParaRPr>
          </a:p>
        </p:txBody>
      </p:sp>
      <p:sp>
        <p:nvSpPr>
          <p:cNvPr id="108" name="文字方塊 107"/>
          <p:cNvSpPr txBox="1"/>
          <p:nvPr/>
        </p:nvSpPr>
        <p:spPr>
          <a:xfrm>
            <a:off x="3518577" y="6072206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ritannic Bold" pitchFamily="34" charset="0"/>
              </a:rPr>
              <a:t>Do</a:t>
            </a:r>
            <a:endParaRPr lang="zh-TW" altLang="en-US" dirty="0"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Britannic Bold" pitchFamily="34" charset="0"/>
            </a:endParaRPr>
          </a:p>
        </p:txBody>
      </p:sp>
      <p:sp>
        <p:nvSpPr>
          <p:cNvPr id="109" name="文字方塊 108"/>
          <p:cNvSpPr txBox="1"/>
          <p:nvPr/>
        </p:nvSpPr>
        <p:spPr>
          <a:xfrm>
            <a:off x="4000496" y="6072206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ritannic Bold" pitchFamily="34" charset="0"/>
              </a:rPr>
              <a:t>Do</a:t>
            </a:r>
            <a:endParaRPr lang="zh-TW" altLang="en-US" dirty="0"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Britannic Bold" pitchFamily="34" charset="0"/>
            </a:endParaRPr>
          </a:p>
        </p:txBody>
      </p:sp>
      <p:sp>
        <p:nvSpPr>
          <p:cNvPr id="110" name="文字方塊 109"/>
          <p:cNvSpPr txBox="1"/>
          <p:nvPr/>
        </p:nvSpPr>
        <p:spPr>
          <a:xfrm>
            <a:off x="3071802" y="3763036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Britannic Bold" pitchFamily="34" charset="0"/>
              </a:rPr>
              <a:t>Processing</a:t>
            </a:r>
            <a:endParaRPr lang="zh-TW" altLang="en-US" sz="2800" b="1" dirty="0">
              <a:solidFill>
                <a:srgbClr val="00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15" name="文字方塊 114"/>
          <p:cNvSpPr txBox="1"/>
          <p:nvPr/>
        </p:nvSpPr>
        <p:spPr>
          <a:xfrm>
            <a:off x="71406" y="625749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00:05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文字方塊 117"/>
          <p:cNvSpPr txBox="1"/>
          <p:nvPr/>
        </p:nvSpPr>
        <p:spPr>
          <a:xfrm>
            <a:off x="71406" y="625749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00:10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文字方塊 118"/>
          <p:cNvSpPr txBox="1"/>
          <p:nvPr/>
        </p:nvSpPr>
        <p:spPr>
          <a:xfrm>
            <a:off x="71406" y="625749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00:15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文字方塊 119"/>
          <p:cNvSpPr txBox="1"/>
          <p:nvPr/>
        </p:nvSpPr>
        <p:spPr>
          <a:xfrm>
            <a:off x="71406" y="625749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00:20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文字方塊 120"/>
          <p:cNvSpPr txBox="1"/>
          <p:nvPr/>
        </p:nvSpPr>
        <p:spPr>
          <a:xfrm>
            <a:off x="71406" y="625749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00:25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文字方塊 121"/>
          <p:cNvSpPr txBox="1"/>
          <p:nvPr/>
        </p:nvSpPr>
        <p:spPr>
          <a:xfrm>
            <a:off x="64460" y="625749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00:30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文字方塊 122"/>
          <p:cNvSpPr txBox="1"/>
          <p:nvPr/>
        </p:nvSpPr>
        <p:spPr>
          <a:xfrm>
            <a:off x="64460" y="625749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00:35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文字方塊 126"/>
          <p:cNvSpPr txBox="1"/>
          <p:nvPr/>
        </p:nvSpPr>
        <p:spPr>
          <a:xfrm>
            <a:off x="64460" y="625749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00:40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文字方塊 127"/>
          <p:cNvSpPr txBox="1"/>
          <p:nvPr/>
        </p:nvSpPr>
        <p:spPr>
          <a:xfrm>
            <a:off x="64460" y="624885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00:45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文字方塊 128"/>
          <p:cNvSpPr txBox="1"/>
          <p:nvPr/>
        </p:nvSpPr>
        <p:spPr>
          <a:xfrm>
            <a:off x="71406" y="6257492"/>
            <a:ext cx="15071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00:50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文字方塊 98"/>
          <p:cNvSpPr txBox="1"/>
          <p:nvPr/>
        </p:nvSpPr>
        <p:spPr>
          <a:xfrm>
            <a:off x="1375504" y="6072206"/>
            <a:ext cx="1696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ritannic Bold" pitchFamily="34" charset="0"/>
              </a:rPr>
              <a:t>Do Nothing</a:t>
            </a:r>
            <a:endParaRPr lang="zh-TW" altLang="en-US" dirty="0"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Britannic Bold" pitchFamily="34" charset="0"/>
            </a:endParaRPr>
          </a:p>
        </p:txBody>
      </p:sp>
      <p:sp>
        <p:nvSpPr>
          <p:cNvPr id="106" name="文字方塊 105"/>
          <p:cNvSpPr txBox="1"/>
          <p:nvPr/>
        </p:nvSpPr>
        <p:spPr>
          <a:xfrm>
            <a:off x="2643174" y="6072206"/>
            <a:ext cx="55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ritannic Bold" pitchFamily="34" charset="0"/>
              </a:rPr>
              <a:t>Do</a:t>
            </a:r>
            <a:endParaRPr lang="zh-TW" altLang="en-US" dirty="0"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Britannic Bold" pitchFamily="34" charset="0"/>
            </a:endParaRPr>
          </a:p>
        </p:txBody>
      </p:sp>
      <p:sp>
        <p:nvSpPr>
          <p:cNvPr id="91" name="文字方塊 90"/>
          <p:cNvSpPr txBox="1"/>
          <p:nvPr/>
        </p:nvSpPr>
        <p:spPr>
          <a:xfrm>
            <a:off x="928662" y="6072206"/>
            <a:ext cx="1696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Britannic Bold" pitchFamily="34" charset="0"/>
              </a:rPr>
              <a:t>Do Nothing</a:t>
            </a:r>
            <a:endParaRPr lang="zh-TW" altLang="en-US" dirty="0">
              <a:solidFill>
                <a:srgbClr val="FF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Britannic Bold" pitchFamily="34" charset="0"/>
            </a:endParaRPr>
          </a:p>
        </p:txBody>
      </p:sp>
      <p:sp>
        <p:nvSpPr>
          <p:cNvPr id="112" name="文字方塊 111"/>
          <p:cNvSpPr txBox="1"/>
          <p:nvPr/>
        </p:nvSpPr>
        <p:spPr>
          <a:xfrm>
            <a:off x="1643042" y="5842337"/>
            <a:ext cx="2460930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p"/>
            </a:pPr>
            <a:r>
              <a:rPr lang="zh-TW" altLang="en-US" sz="30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</a:rPr>
              <a:t> </a:t>
            </a:r>
            <a:r>
              <a:rPr lang="en-US" altLang="zh-TW" sz="3000" dirty="0" smtClean="0">
                <a:solidFill>
                  <a:srgbClr val="FF0000"/>
                </a:solidFill>
                <a:latin typeface="Britannic Bold" pitchFamily="34" charset="0"/>
              </a:rPr>
              <a:t>Inefficient</a:t>
            </a:r>
          </a:p>
          <a:p>
            <a:pPr>
              <a:buFont typeface="Wingdings" pitchFamily="2" charset="2"/>
              <a:buChar char="p"/>
            </a:pPr>
            <a:r>
              <a:rPr lang="zh-TW" altLang="en-US" sz="3000" dirty="0" smtClean="0">
                <a:solidFill>
                  <a:schemeClr val="accent2">
                    <a:lumMod val="75000"/>
                  </a:schemeClr>
                </a:solidFill>
                <a:latin typeface="Britannic Bold" pitchFamily="34" charset="0"/>
              </a:rPr>
              <a:t> </a:t>
            </a:r>
            <a:r>
              <a:rPr lang="en-US" altLang="zh-TW" sz="3000" dirty="0" smtClean="0">
                <a:solidFill>
                  <a:srgbClr val="FF0000"/>
                </a:solidFill>
                <a:latin typeface="Britannic Bold" pitchFamily="34" charset="0"/>
              </a:rPr>
              <a:t>Inaccurate</a:t>
            </a:r>
            <a:endParaRPr lang="zh-TW" altLang="en-US" sz="30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83" name="投影片編號版面配置區 8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29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4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4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49" dur="indefinite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40"/>
                            </p:stCondLst>
                            <p:childTnLst>
                              <p:par>
                                <p:cTn id="10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122" dur="indefinite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0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0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0" presetClass="entr" presetSubtype="0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6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0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7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50" presetClass="entr" presetSubtype="0" decel="10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8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6" dur="indefinite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217" dur="indefinite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2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3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440"/>
                            </p:stCondLst>
                            <p:childTnLst>
                              <p:par>
                                <p:cTn id="2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8" grpId="1"/>
      <p:bldP spid="100" grpId="0"/>
      <p:bldP spid="100" grpId="1"/>
      <p:bldP spid="105" grpId="0"/>
      <p:bldP spid="105" grpId="1"/>
      <p:bldP spid="107" grpId="0"/>
      <p:bldP spid="107" grpId="1"/>
      <p:bldP spid="108" grpId="0"/>
      <p:bldP spid="108" grpId="1"/>
      <p:bldP spid="109" grpId="0"/>
      <p:bldP spid="109" grpId="1"/>
      <p:bldP spid="110" grpId="0"/>
      <p:bldP spid="115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7" grpId="0" animBg="1"/>
      <p:bldP spid="128" grpId="0" animBg="1"/>
      <p:bldP spid="129" grpId="0" animBg="1"/>
      <p:bldP spid="99" grpId="0"/>
      <p:bldP spid="99" grpId="1"/>
      <p:bldP spid="106" grpId="0"/>
      <p:bldP spid="106" grpId="1"/>
      <p:bldP spid="91" grpId="0"/>
      <p:bldP spid="91" grpId="1"/>
      <p:bldP spid="1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286124"/>
            <a:ext cx="8072494" cy="1143000"/>
          </a:xfrm>
        </p:spPr>
        <p:txBody>
          <a:bodyPr/>
          <a:lstStyle/>
          <a:p>
            <a:pPr latinLnBrk="0"/>
            <a:r>
              <a:rPr lang="en-US" altLang="zh-TW" b="1" dirty="0" smtClean="0">
                <a:latin typeface="Britannic Bold" pitchFamily="34" charset="0"/>
              </a:rPr>
              <a:t>What types of simulation are there?</a:t>
            </a:r>
            <a:endParaRPr lang="zh-TW" altLang="zh-TW" b="1" dirty="0">
              <a:latin typeface="Britannic Bold" pitchFamily="34" charset="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3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Time Handling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376362"/>
          </a:xfrm>
        </p:spPr>
        <p:txBody>
          <a:bodyPr/>
          <a:lstStyle/>
          <a:p>
            <a:r>
              <a:rPr lang="en-US" altLang="zh-TW" sz="3200" dirty="0" smtClean="0">
                <a:latin typeface="Britannic Bold" pitchFamily="34" charset="0"/>
              </a:rPr>
              <a:t>How to progress Simulation time?</a:t>
            </a:r>
          </a:p>
          <a:p>
            <a:pPr lvl="1"/>
            <a:r>
              <a:rPr lang="en-US" altLang="zh-TW" sz="3000" dirty="0" smtClean="0">
                <a:latin typeface="Britannic Bold" pitchFamily="34" charset="0"/>
              </a:rPr>
              <a:t>Event-driven Approach</a:t>
            </a:r>
          </a:p>
          <a:p>
            <a:pPr lvl="1"/>
            <a:endParaRPr lang="zh-TW" altLang="en-US" sz="3000" dirty="0">
              <a:latin typeface="Britannic Bold" pitchFamily="34" charset="0"/>
            </a:endParaRPr>
          </a:p>
        </p:txBody>
      </p:sp>
      <p:cxnSp>
        <p:nvCxnSpPr>
          <p:cNvPr id="5" name="直線單箭頭接點 4"/>
          <p:cNvCxnSpPr/>
          <p:nvPr/>
        </p:nvCxnSpPr>
        <p:spPr bwMode="auto">
          <a:xfrm>
            <a:off x="785786" y="5500702"/>
            <a:ext cx="757242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文字方塊 6"/>
          <p:cNvSpPr txBox="1"/>
          <p:nvPr/>
        </p:nvSpPr>
        <p:spPr>
          <a:xfrm>
            <a:off x="6760014" y="5572140"/>
            <a:ext cx="2383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Britannic Bold" pitchFamily="34" charset="0"/>
              </a:rPr>
              <a:t>Simulation time</a:t>
            </a:r>
            <a:endParaRPr lang="zh-TW" altLang="en-US" dirty="0">
              <a:latin typeface="Britannic Bold" pitchFamily="34" charset="0"/>
            </a:endParaRPr>
          </a:p>
        </p:txBody>
      </p:sp>
      <p:grpSp>
        <p:nvGrpSpPr>
          <p:cNvPr id="4" name="群組 86"/>
          <p:cNvGrpSpPr/>
          <p:nvPr/>
        </p:nvGrpSpPr>
        <p:grpSpPr>
          <a:xfrm>
            <a:off x="0" y="4500570"/>
            <a:ext cx="2285984" cy="1000132"/>
            <a:chOff x="0" y="4500570"/>
            <a:chExt cx="2285984" cy="1000132"/>
          </a:xfrm>
        </p:grpSpPr>
        <p:sp>
          <p:nvSpPr>
            <p:cNvPr id="36" name="矩形 35"/>
            <p:cNvSpPr/>
            <p:nvPr/>
          </p:nvSpPr>
          <p:spPr bwMode="auto">
            <a:xfrm>
              <a:off x="0" y="4500570"/>
              <a:ext cx="2285984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Arrival Event </a:t>
              </a:r>
              <a:r>
                <a:rPr kumimoji="1" lang="en-US" altLang="zh-TW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A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00:02:19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8" name="直線單箭頭接點 37"/>
            <p:cNvCxnSpPr>
              <a:stCxn id="36" idx="2"/>
            </p:cNvCxnSpPr>
            <p:nvPr/>
          </p:nvCxnSpPr>
          <p:spPr bwMode="auto">
            <a:xfrm rot="5400000">
              <a:off x="964389" y="5322099"/>
              <a:ext cx="214314" cy="142892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" name="群組 88"/>
          <p:cNvGrpSpPr/>
          <p:nvPr/>
        </p:nvGrpSpPr>
        <p:grpSpPr>
          <a:xfrm>
            <a:off x="1071538" y="3357559"/>
            <a:ext cx="3214710" cy="2143145"/>
            <a:chOff x="1071538" y="3000372"/>
            <a:chExt cx="3214710" cy="2143145"/>
          </a:xfrm>
        </p:grpSpPr>
        <p:sp>
          <p:nvSpPr>
            <p:cNvPr id="46" name="矩形 45"/>
            <p:cNvSpPr/>
            <p:nvPr/>
          </p:nvSpPr>
          <p:spPr bwMode="auto">
            <a:xfrm>
              <a:off x="1071538" y="3000372"/>
              <a:ext cx="3214710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Finish Service Event </a:t>
              </a:r>
              <a:r>
                <a:rPr kumimoji="1" lang="en-US" altLang="zh-TW" sz="2400" b="1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400" b="1" i="1" u="none" strike="noStrike" cap="none" normalizeH="0" baseline="-2500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</a:t>
              </a:r>
              <a:endParaRPr kumimoji="1" lang="en-US" altLang="zh-TW" sz="2400" b="1" i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00:17:49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7" name="直線單箭頭接點 46"/>
            <p:cNvCxnSpPr>
              <a:stCxn id="46" idx="2"/>
            </p:cNvCxnSpPr>
            <p:nvPr/>
          </p:nvCxnSpPr>
          <p:spPr bwMode="auto">
            <a:xfrm rot="5400000">
              <a:off x="1839495" y="4304118"/>
              <a:ext cx="1357327" cy="321471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" name="群組 110"/>
          <p:cNvGrpSpPr/>
          <p:nvPr/>
        </p:nvGrpSpPr>
        <p:grpSpPr>
          <a:xfrm>
            <a:off x="5929322" y="3929066"/>
            <a:ext cx="3214710" cy="1571638"/>
            <a:chOff x="5929322" y="3929066"/>
            <a:chExt cx="3214710" cy="1571638"/>
          </a:xfrm>
        </p:grpSpPr>
        <p:sp>
          <p:nvSpPr>
            <p:cNvPr id="55" name="矩形 54"/>
            <p:cNvSpPr/>
            <p:nvPr/>
          </p:nvSpPr>
          <p:spPr bwMode="auto">
            <a:xfrm>
              <a:off x="5929322" y="3929066"/>
              <a:ext cx="3214710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Finish Service Event </a:t>
              </a:r>
              <a:r>
                <a:rPr kumimoji="1" lang="en-US" altLang="zh-TW" sz="2400" b="1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400" b="1" i="1" u="none" strike="noStrike" cap="none" normalizeH="0" baseline="-2500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</a:t>
              </a:r>
              <a:endParaRPr kumimoji="1" lang="en-US" altLang="zh-TW" sz="2400" b="1" i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01:22:11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直線單箭頭接點 55"/>
            <p:cNvCxnSpPr>
              <a:stCxn id="55" idx="2"/>
            </p:cNvCxnSpPr>
            <p:nvPr/>
          </p:nvCxnSpPr>
          <p:spPr bwMode="auto">
            <a:xfrm rot="16200000" flipH="1">
              <a:off x="7304503" y="4947057"/>
              <a:ext cx="785820" cy="32147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0" name="群組 89"/>
          <p:cNvGrpSpPr/>
          <p:nvPr/>
        </p:nvGrpSpPr>
        <p:grpSpPr>
          <a:xfrm>
            <a:off x="2857488" y="4214818"/>
            <a:ext cx="2285984" cy="1285884"/>
            <a:chOff x="2857488" y="4214818"/>
            <a:chExt cx="2285984" cy="1285884"/>
          </a:xfrm>
        </p:grpSpPr>
        <p:sp>
          <p:nvSpPr>
            <p:cNvPr id="57" name="矩形 56"/>
            <p:cNvSpPr/>
            <p:nvPr/>
          </p:nvSpPr>
          <p:spPr bwMode="auto">
            <a:xfrm>
              <a:off x="2857488" y="4214818"/>
              <a:ext cx="2285984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Arrival Event </a:t>
              </a:r>
              <a:r>
                <a:rPr kumimoji="1" lang="en-US" altLang="zh-TW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A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00:48:37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8" name="直線單箭頭接點 57"/>
            <p:cNvCxnSpPr>
              <a:stCxn id="57" idx="2"/>
            </p:cNvCxnSpPr>
            <p:nvPr/>
          </p:nvCxnSpPr>
          <p:spPr bwMode="auto">
            <a:xfrm rot="16200000" flipH="1">
              <a:off x="4214802" y="4786314"/>
              <a:ext cx="500066" cy="92871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1" name="群組 102"/>
          <p:cNvGrpSpPr/>
          <p:nvPr/>
        </p:nvGrpSpPr>
        <p:grpSpPr>
          <a:xfrm>
            <a:off x="4429124" y="3071810"/>
            <a:ext cx="2714644" cy="2428894"/>
            <a:chOff x="4429124" y="3071810"/>
            <a:chExt cx="2714644" cy="2428894"/>
          </a:xfrm>
        </p:grpSpPr>
        <p:sp>
          <p:nvSpPr>
            <p:cNvPr id="64" name="矩形 63"/>
            <p:cNvSpPr/>
            <p:nvPr/>
          </p:nvSpPr>
          <p:spPr bwMode="auto">
            <a:xfrm>
              <a:off x="4429124" y="3071810"/>
              <a:ext cx="2714644" cy="785818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Departure Event </a:t>
              </a:r>
              <a:r>
                <a:rPr kumimoji="1" lang="en-US" altLang="zh-TW" sz="24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D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dirty="0" smtClean="0">
                  <a:solidFill>
                    <a:srgbClr val="993300"/>
                  </a:solidFill>
                  <a:latin typeface="Britannic Bold" pitchFamily="34" charset="0"/>
                </a:rPr>
                <a:t>@ 00:59:06</a:t>
              </a:r>
              <a:endParaRPr kumimoji="1" lang="zh-TW" altLang="en-US" sz="24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8" name="直線單箭頭接點 67"/>
            <p:cNvCxnSpPr>
              <a:stCxn id="64" idx="2"/>
            </p:cNvCxnSpPr>
            <p:nvPr/>
          </p:nvCxnSpPr>
          <p:spPr bwMode="auto">
            <a:xfrm rot="16200000" flipH="1">
              <a:off x="5000627" y="4643447"/>
              <a:ext cx="1643076" cy="7143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73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852218" y="5586521"/>
            <a:ext cx="492843" cy="590828"/>
          </a:xfrm>
          <a:prstGeom prst="rect">
            <a:avLst/>
          </a:prstGeom>
          <a:noFill/>
        </p:spPr>
      </p:pic>
      <p:pic>
        <p:nvPicPr>
          <p:cNvPr id="76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2209540" y="5586521"/>
            <a:ext cx="492843" cy="590828"/>
          </a:xfrm>
          <a:prstGeom prst="rect">
            <a:avLst/>
          </a:prstGeom>
          <a:noFill/>
        </p:spPr>
      </p:pic>
      <p:pic>
        <p:nvPicPr>
          <p:cNvPr id="82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4781308" y="5586519"/>
            <a:ext cx="492843" cy="590828"/>
          </a:xfrm>
          <a:prstGeom prst="rect">
            <a:avLst/>
          </a:prstGeom>
          <a:noFill/>
        </p:spPr>
      </p:pic>
      <p:sp>
        <p:nvSpPr>
          <p:cNvPr id="88" name="文字方塊 87"/>
          <p:cNvSpPr txBox="1"/>
          <p:nvPr/>
        </p:nvSpPr>
        <p:spPr>
          <a:xfrm>
            <a:off x="130113" y="4048788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Britannic Bold" pitchFamily="34" charset="0"/>
              </a:rPr>
              <a:t>Processing</a:t>
            </a:r>
            <a:endParaRPr lang="zh-TW" altLang="en-US" sz="2800" b="1" dirty="0">
              <a:solidFill>
                <a:srgbClr val="00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00" name="文字方塊 99"/>
          <p:cNvSpPr txBox="1"/>
          <p:nvPr/>
        </p:nvSpPr>
        <p:spPr>
          <a:xfrm>
            <a:off x="1785918" y="2898774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Britannic Bold" pitchFamily="34" charset="0"/>
              </a:rPr>
              <a:t>Processing</a:t>
            </a:r>
            <a:endParaRPr lang="zh-TW" altLang="en-US" sz="2800" b="1" dirty="0">
              <a:solidFill>
                <a:srgbClr val="00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110" name="文字方塊 109"/>
          <p:cNvSpPr txBox="1"/>
          <p:nvPr/>
        </p:nvSpPr>
        <p:spPr>
          <a:xfrm>
            <a:off x="3071802" y="3763036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 smtClean="0">
                <a:solidFill>
                  <a:srgbClr val="00FF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Britannic Bold" pitchFamily="34" charset="0"/>
              </a:rPr>
              <a:t>Processing</a:t>
            </a:r>
            <a:endParaRPr lang="zh-TW" altLang="en-US" sz="2800" b="1" dirty="0">
              <a:solidFill>
                <a:srgbClr val="00FF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Britannic Bold" pitchFamily="34" charset="0"/>
            </a:endParaRPr>
          </a:p>
        </p:txBody>
      </p:sp>
      <p:sp>
        <p:nvSpPr>
          <p:cNvPr id="65" name="文字方塊 64"/>
          <p:cNvSpPr txBox="1"/>
          <p:nvPr/>
        </p:nvSpPr>
        <p:spPr>
          <a:xfrm>
            <a:off x="71406" y="6257492"/>
            <a:ext cx="198644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00:02:19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文字方塊 65"/>
          <p:cNvSpPr txBox="1"/>
          <p:nvPr/>
        </p:nvSpPr>
        <p:spPr>
          <a:xfrm>
            <a:off x="71406" y="6257492"/>
            <a:ext cx="198644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00:17:49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文字方塊 66"/>
          <p:cNvSpPr txBox="1"/>
          <p:nvPr/>
        </p:nvSpPr>
        <p:spPr>
          <a:xfrm>
            <a:off x="71406" y="6263366"/>
            <a:ext cx="198644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TW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 00:48:37</a:t>
            </a:r>
            <a:endParaRPr lang="zh-TW" alt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投影片編號版面配置區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30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4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4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4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78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88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4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8" grpId="1"/>
      <p:bldP spid="100" grpId="0"/>
      <p:bldP spid="100" grpId="1"/>
      <p:bldP spid="110" grpId="0"/>
      <p:bldP spid="65" grpId="0" animBg="1"/>
      <p:bldP spid="66" grpId="0" animBg="1"/>
      <p:bldP spid="6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Simulation Development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Events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Stochastic model and system attributes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System States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Relationship among events</a:t>
            </a:r>
          </a:p>
          <a:p>
            <a:r>
              <a:rPr lang="en-US" altLang="zh-TW" sz="3200" dirty="0" smtClean="0">
                <a:solidFill>
                  <a:schemeClr val="bg1">
                    <a:lumMod val="65000"/>
                  </a:schemeClr>
                </a:solidFill>
                <a:latin typeface="Britannic Bold" pitchFamily="34" charset="0"/>
              </a:rPr>
              <a:t>Time handling</a:t>
            </a:r>
          </a:p>
          <a:p>
            <a:r>
              <a:rPr lang="en-US" altLang="zh-TW" sz="3200" dirty="0" smtClean="0">
                <a:solidFill>
                  <a:srgbClr val="FF0000"/>
                </a:solidFill>
                <a:latin typeface="Britannic Bold" pitchFamily="34" charset="0"/>
              </a:rPr>
              <a:t>Output statistics</a:t>
            </a:r>
          </a:p>
          <a:p>
            <a:endParaRPr lang="en-US" altLang="zh-TW" dirty="0" smtClean="0">
              <a:latin typeface="Britannic Bold" pitchFamily="34" charset="0"/>
            </a:endParaRPr>
          </a:p>
          <a:p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31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線單箭頭接點 30"/>
          <p:cNvCxnSpPr/>
          <p:nvPr/>
        </p:nvCxnSpPr>
        <p:spPr bwMode="auto">
          <a:xfrm rot="5400000" flipH="1" flipV="1">
            <a:off x="-1285916" y="4000504"/>
            <a:ext cx="414340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</a:rPr>
              <a:t>Output statistics</a:t>
            </a:r>
            <a:endParaRPr lang="zh-TW" altLang="en-US" dirty="0">
              <a:latin typeface="Britannic Bold" pitchFamily="34" charset="0"/>
            </a:endParaRPr>
          </a:p>
        </p:txBody>
      </p:sp>
      <p:cxnSp>
        <p:nvCxnSpPr>
          <p:cNvPr id="5" name="直線單箭頭接點 4"/>
          <p:cNvCxnSpPr/>
          <p:nvPr/>
        </p:nvCxnSpPr>
        <p:spPr bwMode="auto">
          <a:xfrm>
            <a:off x="785786" y="6102366"/>
            <a:ext cx="757242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文字方塊 6"/>
          <p:cNvSpPr txBox="1"/>
          <p:nvPr/>
        </p:nvSpPr>
        <p:spPr>
          <a:xfrm>
            <a:off x="6760014" y="6173804"/>
            <a:ext cx="2383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latin typeface="Britannic Bold" pitchFamily="34" charset="0"/>
              </a:rPr>
              <a:t>Simulation time</a:t>
            </a:r>
            <a:endParaRPr lang="zh-TW" altLang="en-US" dirty="0">
              <a:latin typeface="Britannic Bold" pitchFamily="34" charset="0"/>
            </a:endParaRPr>
          </a:p>
        </p:txBody>
      </p:sp>
      <p:grpSp>
        <p:nvGrpSpPr>
          <p:cNvPr id="4" name="群組 86"/>
          <p:cNvGrpSpPr/>
          <p:nvPr/>
        </p:nvGrpSpPr>
        <p:grpSpPr>
          <a:xfrm>
            <a:off x="29028" y="5102234"/>
            <a:ext cx="2071670" cy="1000132"/>
            <a:chOff x="29028" y="4500570"/>
            <a:chExt cx="2071670" cy="1000132"/>
          </a:xfrm>
        </p:grpSpPr>
        <p:sp>
          <p:nvSpPr>
            <p:cNvPr id="36" name="矩形 35"/>
            <p:cNvSpPr/>
            <p:nvPr/>
          </p:nvSpPr>
          <p:spPr bwMode="auto">
            <a:xfrm>
              <a:off x="29028" y="4500570"/>
              <a:ext cx="2071670" cy="68422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Arrival Event </a:t>
              </a:r>
              <a:r>
                <a:rPr kumimoji="1" lang="en-US" altLang="zh-TW" sz="22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A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sz="2200" dirty="0" smtClean="0">
                  <a:solidFill>
                    <a:srgbClr val="993300"/>
                  </a:solidFill>
                  <a:latin typeface="Britannic Bold" pitchFamily="34" charset="0"/>
                </a:rPr>
                <a:t>@ 00:02:19</a:t>
              </a:r>
              <a:endParaRPr kumimoji="1" lang="zh-TW" altLang="en-US" sz="22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8" name="直線單箭頭接點 37"/>
            <p:cNvCxnSpPr>
              <a:stCxn id="36" idx="2"/>
            </p:cNvCxnSpPr>
            <p:nvPr/>
          </p:nvCxnSpPr>
          <p:spPr bwMode="auto">
            <a:xfrm rot="5400000">
              <a:off x="889041" y="5324880"/>
              <a:ext cx="315913" cy="35732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6" name="群組 88"/>
          <p:cNvGrpSpPr/>
          <p:nvPr/>
        </p:nvGrpSpPr>
        <p:grpSpPr>
          <a:xfrm>
            <a:off x="857224" y="4071941"/>
            <a:ext cx="3000396" cy="2071703"/>
            <a:chOff x="857224" y="3113090"/>
            <a:chExt cx="3000396" cy="2071703"/>
          </a:xfrm>
        </p:grpSpPr>
        <p:sp>
          <p:nvSpPr>
            <p:cNvPr id="46" name="矩形 45"/>
            <p:cNvSpPr/>
            <p:nvPr/>
          </p:nvSpPr>
          <p:spPr bwMode="auto">
            <a:xfrm>
              <a:off x="857224" y="3113090"/>
              <a:ext cx="3000396" cy="673099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Finish Service Event </a:t>
              </a:r>
              <a:r>
                <a:rPr kumimoji="1" lang="en-US" altLang="zh-TW" sz="2200" b="1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200" b="1" i="1" u="none" strike="noStrike" cap="none" normalizeH="0" baseline="-2500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</a:t>
              </a:r>
              <a:endParaRPr kumimoji="1" lang="en-US" altLang="zh-TW" sz="2200" b="1" i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sz="2200" dirty="0" smtClean="0">
                  <a:solidFill>
                    <a:srgbClr val="993300"/>
                  </a:solidFill>
                  <a:latin typeface="Britannic Bold" pitchFamily="34" charset="0"/>
                </a:rPr>
                <a:t>@ 00:17:49</a:t>
              </a:r>
              <a:endParaRPr kumimoji="1" lang="zh-TW" altLang="en-US" sz="22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7" name="直線單箭頭接點 46"/>
            <p:cNvCxnSpPr>
              <a:stCxn id="46" idx="2"/>
            </p:cNvCxnSpPr>
            <p:nvPr/>
          </p:nvCxnSpPr>
          <p:spPr bwMode="auto">
            <a:xfrm rot="16200000" flipH="1">
              <a:off x="1693839" y="4449772"/>
              <a:ext cx="1398604" cy="7143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" name="群組 110"/>
          <p:cNvGrpSpPr/>
          <p:nvPr/>
        </p:nvGrpSpPr>
        <p:grpSpPr>
          <a:xfrm>
            <a:off x="6143636" y="4458160"/>
            <a:ext cx="3000396" cy="1685484"/>
            <a:chOff x="6143636" y="3856496"/>
            <a:chExt cx="3000396" cy="1685484"/>
          </a:xfrm>
        </p:grpSpPr>
        <p:sp>
          <p:nvSpPr>
            <p:cNvPr id="55" name="矩形 54"/>
            <p:cNvSpPr/>
            <p:nvPr/>
          </p:nvSpPr>
          <p:spPr bwMode="auto">
            <a:xfrm>
              <a:off x="6143636" y="3856496"/>
              <a:ext cx="3000396" cy="642942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Finish Service Event </a:t>
              </a:r>
              <a:r>
                <a:rPr kumimoji="1" lang="en-US" altLang="zh-TW" sz="2200" b="1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kumimoji="1" lang="en-US" altLang="zh-TW" sz="2200" b="1" i="1" u="none" strike="noStrike" cap="none" normalizeH="0" baseline="-2500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</a:t>
              </a:r>
              <a:endParaRPr kumimoji="1" lang="en-US" altLang="zh-TW" sz="2200" b="1" i="1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sz="2200" dirty="0" smtClean="0">
                  <a:solidFill>
                    <a:srgbClr val="993300"/>
                  </a:solidFill>
                  <a:latin typeface="Britannic Bold" pitchFamily="34" charset="0"/>
                </a:rPr>
                <a:t>@ 01:22:11</a:t>
              </a:r>
              <a:endParaRPr kumimoji="1" lang="zh-TW" altLang="en-US" sz="22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直線單箭頭接點 55"/>
            <p:cNvCxnSpPr/>
            <p:nvPr/>
          </p:nvCxnSpPr>
          <p:spPr bwMode="auto">
            <a:xfrm rot="5400000">
              <a:off x="7750991" y="4649005"/>
              <a:ext cx="1000132" cy="78581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9" name="群組 89"/>
          <p:cNvGrpSpPr/>
          <p:nvPr/>
        </p:nvGrpSpPr>
        <p:grpSpPr>
          <a:xfrm>
            <a:off x="2857520" y="4929198"/>
            <a:ext cx="2143109" cy="1143010"/>
            <a:chOff x="3071802" y="4286256"/>
            <a:chExt cx="2143109" cy="1143010"/>
          </a:xfrm>
        </p:grpSpPr>
        <p:sp>
          <p:nvSpPr>
            <p:cNvPr id="57" name="矩形 56"/>
            <p:cNvSpPr/>
            <p:nvPr/>
          </p:nvSpPr>
          <p:spPr bwMode="auto">
            <a:xfrm>
              <a:off x="3071802" y="4286256"/>
              <a:ext cx="2071670" cy="642942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Arrival Event </a:t>
              </a:r>
              <a:r>
                <a:rPr kumimoji="1" lang="en-US" altLang="zh-TW" sz="22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A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sz="2200" dirty="0" smtClean="0">
                  <a:solidFill>
                    <a:srgbClr val="993300"/>
                  </a:solidFill>
                  <a:latin typeface="Britannic Bold" pitchFamily="34" charset="0"/>
                </a:rPr>
                <a:t>@ 00:48:37</a:t>
              </a:r>
              <a:endParaRPr kumimoji="1" lang="zh-TW" altLang="en-US" sz="22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8" name="直線單箭頭接點 57"/>
            <p:cNvCxnSpPr>
              <a:stCxn id="57" idx="2"/>
            </p:cNvCxnSpPr>
            <p:nvPr/>
          </p:nvCxnSpPr>
          <p:spPr bwMode="auto">
            <a:xfrm rot="16200000" flipH="1">
              <a:off x="4411240" y="4625594"/>
              <a:ext cx="500068" cy="1107275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73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852218" y="6188185"/>
            <a:ext cx="492843" cy="590828"/>
          </a:xfrm>
          <a:prstGeom prst="rect">
            <a:avLst/>
          </a:prstGeom>
          <a:noFill/>
        </p:spPr>
      </p:pic>
      <p:pic>
        <p:nvPicPr>
          <p:cNvPr id="76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2209540" y="6188185"/>
            <a:ext cx="492843" cy="590828"/>
          </a:xfrm>
          <a:prstGeom prst="rect">
            <a:avLst/>
          </a:prstGeom>
          <a:noFill/>
        </p:spPr>
      </p:pic>
      <p:pic>
        <p:nvPicPr>
          <p:cNvPr id="82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4781308" y="6188183"/>
            <a:ext cx="492843" cy="590828"/>
          </a:xfrm>
          <a:prstGeom prst="rect">
            <a:avLst/>
          </a:prstGeom>
          <a:noFill/>
        </p:spPr>
      </p:pic>
      <p:sp>
        <p:nvSpPr>
          <p:cNvPr id="35" name="文字方塊 34"/>
          <p:cNvSpPr txBox="1"/>
          <p:nvPr/>
        </p:nvSpPr>
        <p:spPr>
          <a:xfrm>
            <a:off x="357158" y="2071678"/>
            <a:ext cx="40107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600" dirty="0" smtClean="0">
                <a:latin typeface="Britannic Bold" pitchFamily="34" charset="0"/>
              </a:rPr>
              <a:t>Q</a:t>
            </a:r>
            <a:endParaRPr lang="zh-TW" altLang="en-US" sz="2600" dirty="0">
              <a:latin typeface="Britannic Bold" pitchFamily="34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357158" y="2507929"/>
            <a:ext cx="3946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600" dirty="0" smtClean="0">
                <a:latin typeface="Britannic Bold" pitchFamily="34" charset="0"/>
              </a:rPr>
              <a:t>G</a:t>
            </a:r>
            <a:endParaRPr lang="zh-TW" altLang="en-US" sz="2600" dirty="0">
              <a:latin typeface="Britannic Bold" pitchFamily="34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357158" y="2936557"/>
            <a:ext cx="3946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600" dirty="0" smtClean="0">
                <a:latin typeface="Britannic Bold" pitchFamily="34" charset="0"/>
              </a:rPr>
              <a:t>B</a:t>
            </a:r>
            <a:endParaRPr lang="zh-TW" altLang="en-US" sz="2600" dirty="0">
              <a:latin typeface="Britannic Bold" pitchFamily="34" charset="0"/>
            </a:endParaRPr>
          </a:p>
        </p:txBody>
      </p:sp>
      <p:cxnSp>
        <p:nvCxnSpPr>
          <p:cNvPr id="41" name="直線接點 40"/>
          <p:cNvCxnSpPr/>
          <p:nvPr/>
        </p:nvCxnSpPr>
        <p:spPr bwMode="auto">
          <a:xfrm>
            <a:off x="785786" y="2143116"/>
            <a:ext cx="7358114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直線接點 41"/>
          <p:cNvCxnSpPr/>
          <p:nvPr/>
        </p:nvCxnSpPr>
        <p:spPr bwMode="auto">
          <a:xfrm>
            <a:off x="785786" y="2571744"/>
            <a:ext cx="7358114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直線接點 42"/>
          <p:cNvCxnSpPr/>
          <p:nvPr/>
        </p:nvCxnSpPr>
        <p:spPr bwMode="auto">
          <a:xfrm>
            <a:off x="785786" y="3000372"/>
            <a:ext cx="7358114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直線接點 43"/>
          <p:cNvCxnSpPr/>
          <p:nvPr/>
        </p:nvCxnSpPr>
        <p:spPr bwMode="auto">
          <a:xfrm>
            <a:off x="785786" y="3429000"/>
            <a:ext cx="7358114" cy="0"/>
          </a:xfrm>
          <a:prstGeom prst="line">
            <a:avLst/>
          </a:prstGeom>
          <a:solidFill>
            <a:schemeClr val="accent1"/>
          </a:solidFill>
          <a:ln w="7938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文字方塊 48"/>
          <p:cNvSpPr txBox="1"/>
          <p:nvPr/>
        </p:nvSpPr>
        <p:spPr>
          <a:xfrm>
            <a:off x="714348" y="214311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0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714348" y="257174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0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714348" y="2967335"/>
            <a:ext cx="369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N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cxnSp>
        <p:nvCxnSpPr>
          <p:cNvPr id="48" name="直線接點 47"/>
          <p:cNvCxnSpPr/>
          <p:nvPr/>
        </p:nvCxnSpPr>
        <p:spPr bwMode="auto">
          <a:xfrm rot="5400000" flipH="1" flipV="1">
            <a:off x="785786" y="3214686"/>
            <a:ext cx="42862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文字方塊 53"/>
          <p:cNvSpPr txBox="1"/>
          <p:nvPr/>
        </p:nvSpPr>
        <p:spPr>
          <a:xfrm>
            <a:off x="1059716" y="2967335"/>
            <a:ext cx="341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Y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sp>
        <p:nvSpPr>
          <p:cNvPr id="59" name="文字方塊 58"/>
          <p:cNvSpPr txBox="1"/>
          <p:nvPr/>
        </p:nvSpPr>
        <p:spPr>
          <a:xfrm>
            <a:off x="616146" y="3443514"/>
            <a:ext cx="84638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800" b="1" dirty="0" smtClean="0">
                <a:latin typeface="Times New Roman" pitchFamily="18" charset="0"/>
                <a:cs typeface="Times New Roman" pitchFamily="18" charset="0"/>
              </a:rPr>
              <a:t>00:02:19</a:t>
            </a:r>
            <a:endParaRPr lang="zh-TW" alt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0" name="直線接點 59"/>
          <p:cNvCxnSpPr/>
          <p:nvPr/>
        </p:nvCxnSpPr>
        <p:spPr bwMode="auto">
          <a:xfrm rot="5400000" flipH="1" flipV="1">
            <a:off x="1955558" y="3000372"/>
            <a:ext cx="85725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文字方塊 60"/>
          <p:cNvSpPr txBox="1"/>
          <p:nvPr/>
        </p:nvSpPr>
        <p:spPr>
          <a:xfrm>
            <a:off x="2000232" y="3443514"/>
            <a:ext cx="84638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800" b="1" dirty="0" smtClean="0">
                <a:latin typeface="Times New Roman" pitchFamily="18" charset="0"/>
                <a:cs typeface="Times New Roman" pitchFamily="18" charset="0"/>
              </a:rPr>
              <a:t>00:17:49</a:t>
            </a:r>
            <a:endParaRPr lang="zh-TW" alt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2357422" y="2971344"/>
            <a:ext cx="369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N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sp>
        <p:nvSpPr>
          <p:cNvPr id="69" name="文字方塊 68"/>
          <p:cNvSpPr txBox="1"/>
          <p:nvPr/>
        </p:nvSpPr>
        <p:spPr>
          <a:xfrm>
            <a:off x="2342394" y="257174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1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cxnSp>
        <p:nvCxnSpPr>
          <p:cNvPr id="70" name="直線接點 69"/>
          <p:cNvCxnSpPr/>
          <p:nvPr/>
        </p:nvCxnSpPr>
        <p:spPr bwMode="auto">
          <a:xfrm rot="5400000" flipH="1" flipV="1">
            <a:off x="4724614" y="3214686"/>
            <a:ext cx="42862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文字方塊 70"/>
          <p:cNvSpPr txBox="1"/>
          <p:nvPr/>
        </p:nvSpPr>
        <p:spPr>
          <a:xfrm>
            <a:off x="4429124" y="3443514"/>
            <a:ext cx="84638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800" b="1" dirty="0" smtClean="0">
                <a:latin typeface="Times New Roman" pitchFamily="18" charset="0"/>
                <a:cs typeface="Times New Roman" pitchFamily="18" charset="0"/>
              </a:rPr>
              <a:t>00:48:37</a:t>
            </a:r>
            <a:endParaRPr lang="zh-TW" alt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文字方塊 71"/>
          <p:cNvSpPr txBox="1"/>
          <p:nvPr/>
        </p:nvSpPr>
        <p:spPr>
          <a:xfrm>
            <a:off x="4912164" y="2971344"/>
            <a:ext cx="341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Y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cxnSp>
        <p:nvCxnSpPr>
          <p:cNvPr id="77" name="直線接點 76"/>
          <p:cNvCxnSpPr/>
          <p:nvPr/>
        </p:nvCxnSpPr>
        <p:spPr bwMode="auto">
          <a:xfrm rot="5400000" flipH="1" flipV="1">
            <a:off x="5666690" y="2786058"/>
            <a:ext cx="42862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8" name="文字方塊 77"/>
          <p:cNvSpPr txBox="1"/>
          <p:nvPr/>
        </p:nvSpPr>
        <p:spPr>
          <a:xfrm>
            <a:off x="5583002" y="3437753"/>
            <a:ext cx="84638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800" b="1" dirty="0" smtClean="0">
                <a:latin typeface="Times New Roman" pitchFamily="18" charset="0"/>
                <a:cs typeface="Times New Roman" pitchFamily="18" charset="0"/>
              </a:rPr>
              <a:t>00:59:06</a:t>
            </a:r>
            <a:endParaRPr lang="zh-TW" alt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文字方塊 78"/>
          <p:cNvSpPr txBox="1"/>
          <p:nvPr/>
        </p:nvSpPr>
        <p:spPr>
          <a:xfrm>
            <a:off x="5854240" y="257174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0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grpSp>
        <p:nvGrpSpPr>
          <p:cNvPr id="10" name="群組 102"/>
          <p:cNvGrpSpPr/>
          <p:nvPr/>
        </p:nvGrpSpPr>
        <p:grpSpPr>
          <a:xfrm>
            <a:off x="3958086" y="3714752"/>
            <a:ext cx="2471302" cy="2357456"/>
            <a:chOff x="4214810" y="3099706"/>
            <a:chExt cx="2471302" cy="2357456"/>
          </a:xfrm>
        </p:grpSpPr>
        <p:sp>
          <p:nvSpPr>
            <p:cNvPr id="64" name="矩形 63"/>
            <p:cNvSpPr/>
            <p:nvPr/>
          </p:nvSpPr>
          <p:spPr bwMode="auto">
            <a:xfrm>
              <a:off x="4214810" y="3099706"/>
              <a:ext cx="2471302" cy="686484"/>
            </a:xfrm>
            <a:prstGeom prst="rect">
              <a:avLst/>
            </a:prstGeom>
            <a:noFill/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Departure Event </a:t>
              </a:r>
              <a:r>
                <a:rPr kumimoji="1" lang="en-US" altLang="zh-TW" sz="22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D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sz="2200" dirty="0" smtClean="0">
                  <a:solidFill>
                    <a:srgbClr val="993300"/>
                  </a:solidFill>
                  <a:latin typeface="Britannic Bold" pitchFamily="34" charset="0"/>
                </a:rPr>
                <a:t>@ 00:59:06</a:t>
              </a:r>
              <a:endParaRPr kumimoji="1" lang="zh-TW" altLang="en-US" sz="22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8" name="直線單箭頭接點 67"/>
            <p:cNvCxnSpPr>
              <a:stCxn id="64" idx="2"/>
            </p:cNvCxnSpPr>
            <p:nvPr/>
          </p:nvCxnSpPr>
          <p:spPr bwMode="auto">
            <a:xfrm rot="16200000" flipH="1">
              <a:off x="4947049" y="4289601"/>
              <a:ext cx="1670972" cy="664149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80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5655799" y="6181377"/>
            <a:ext cx="492843" cy="590828"/>
          </a:xfrm>
          <a:prstGeom prst="rect">
            <a:avLst/>
          </a:prstGeom>
          <a:noFill/>
        </p:spPr>
      </p:pic>
      <p:pic>
        <p:nvPicPr>
          <p:cNvPr id="81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7642681" y="6181377"/>
            <a:ext cx="492843" cy="590828"/>
          </a:xfrm>
          <a:prstGeom prst="rect">
            <a:avLst/>
          </a:prstGeom>
          <a:noFill/>
        </p:spPr>
      </p:pic>
      <p:cxnSp>
        <p:nvCxnSpPr>
          <p:cNvPr id="83" name="直線接點 82"/>
          <p:cNvCxnSpPr/>
          <p:nvPr/>
        </p:nvCxnSpPr>
        <p:spPr bwMode="auto">
          <a:xfrm rot="5400000" flipH="1" flipV="1">
            <a:off x="7429521" y="2571745"/>
            <a:ext cx="857255" cy="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文字方塊 83"/>
          <p:cNvSpPr txBox="1"/>
          <p:nvPr/>
        </p:nvSpPr>
        <p:spPr>
          <a:xfrm>
            <a:off x="7738902" y="3437753"/>
            <a:ext cx="83362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800" b="1" dirty="0" smtClean="0">
                <a:latin typeface="Times New Roman" pitchFamily="18" charset="0"/>
                <a:cs typeface="Times New Roman" pitchFamily="18" charset="0"/>
              </a:rPr>
              <a:t>01:22:11</a:t>
            </a:r>
            <a:endParaRPr lang="zh-TW" alt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文字方塊 85"/>
          <p:cNvSpPr txBox="1"/>
          <p:nvPr/>
        </p:nvSpPr>
        <p:spPr>
          <a:xfrm>
            <a:off x="7858148" y="2565983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1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grpSp>
        <p:nvGrpSpPr>
          <p:cNvPr id="125" name="群組 86"/>
          <p:cNvGrpSpPr/>
          <p:nvPr/>
        </p:nvGrpSpPr>
        <p:grpSpPr>
          <a:xfrm>
            <a:off x="5886944" y="5185922"/>
            <a:ext cx="2071670" cy="957724"/>
            <a:chOff x="29028" y="4500570"/>
            <a:chExt cx="2071670" cy="957724"/>
          </a:xfrm>
        </p:grpSpPr>
        <p:sp>
          <p:nvSpPr>
            <p:cNvPr id="126" name="矩形 125"/>
            <p:cNvSpPr/>
            <p:nvPr/>
          </p:nvSpPr>
          <p:spPr bwMode="auto">
            <a:xfrm>
              <a:off x="29028" y="4500570"/>
              <a:ext cx="2071670" cy="684220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ritannic Bold" pitchFamily="34" charset="0"/>
                </a:rPr>
                <a:t>Arrival Event </a:t>
              </a:r>
              <a:r>
                <a:rPr kumimoji="1" lang="en-US" altLang="zh-TW" sz="22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A</a:t>
              </a:r>
            </a:p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TW" sz="2200" dirty="0" smtClean="0">
                  <a:solidFill>
                    <a:srgbClr val="993300"/>
                  </a:solidFill>
                  <a:latin typeface="Britannic Bold" pitchFamily="34" charset="0"/>
                </a:rPr>
                <a:t>@ 01:12:28</a:t>
              </a:r>
              <a:endParaRPr kumimoji="1" lang="zh-TW" altLang="en-US" sz="2200" b="1" i="1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7" name="直線單箭頭接點 126"/>
            <p:cNvCxnSpPr>
              <a:stCxn id="126" idx="2"/>
            </p:cNvCxnSpPr>
            <p:nvPr/>
          </p:nvCxnSpPr>
          <p:spPr bwMode="auto">
            <a:xfrm rot="16200000" flipH="1">
              <a:off x="931448" y="5318204"/>
              <a:ext cx="273504" cy="6675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133" name="Picture 2" descr="C:\Documents and Settings\Kenneth\Local Settings\Temporary Internet Files\Content.IE5\1KLLOOUR\MC9003437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748169">
            <a:off x="6752544" y="6181354"/>
            <a:ext cx="492843" cy="590828"/>
          </a:xfrm>
          <a:prstGeom prst="rect">
            <a:avLst/>
          </a:prstGeom>
          <a:noFill/>
        </p:spPr>
      </p:pic>
      <p:cxnSp>
        <p:nvCxnSpPr>
          <p:cNvPr id="134" name="直線接點 133"/>
          <p:cNvCxnSpPr/>
          <p:nvPr/>
        </p:nvCxnSpPr>
        <p:spPr bwMode="auto">
          <a:xfrm rot="5400000" flipH="1" flipV="1">
            <a:off x="6735748" y="2357430"/>
            <a:ext cx="42862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5" name="文字方塊 134"/>
          <p:cNvSpPr txBox="1"/>
          <p:nvPr/>
        </p:nvSpPr>
        <p:spPr>
          <a:xfrm>
            <a:off x="6583134" y="3437753"/>
            <a:ext cx="846386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altLang="zh-TW" sz="1800" b="1" dirty="0" smtClean="0">
                <a:latin typeface="Times New Roman" pitchFamily="18" charset="0"/>
                <a:cs typeface="Times New Roman" pitchFamily="18" charset="0"/>
              </a:rPr>
              <a:t>00:48:37</a:t>
            </a:r>
            <a:endParaRPr lang="zh-TW" alt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文字方塊 135"/>
          <p:cNvSpPr txBox="1"/>
          <p:nvPr/>
        </p:nvSpPr>
        <p:spPr>
          <a:xfrm>
            <a:off x="6923298" y="214311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1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sp>
        <p:nvSpPr>
          <p:cNvPr id="138" name="文字方塊 137"/>
          <p:cNvSpPr txBox="1"/>
          <p:nvPr/>
        </p:nvSpPr>
        <p:spPr>
          <a:xfrm>
            <a:off x="7858148" y="211007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  <a:latin typeface="Britannic Bold" pitchFamily="34" charset="0"/>
              </a:rPr>
              <a:t>0</a:t>
            </a:r>
            <a:endParaRPr lang="zh-TW" altLang="en-US" dirty="0">
              <a:solidFill>
                <a:srgbClr val="0070C0"/>
              </a:solidFill>
              <a:latin typeface="Britannic Bold" pitchFamily="34" charset="0"/>
            </a:endParaRPr>
          </a:p>
        </p:txBody>
      </p:sp>
      <p:sp>
        <p:nvSpPr>
          <p:cNvPr id="63" name="投影片編號版面配置區 62"/>
          <p:cNvSpPr>
            <a:spLocks noGrp="1"/>
          </p:cNvSpPr>
          <p:nvPr>
            <p:ph type="sldNum" sz="quarter" idx="12"/>
          </p:nvPr>
        </p:nvSpPr>
        <p:spPr>
          <a:xfrm>
            <a:off x="7239000" y="6500192"/>
            <a:ext cx="1905000" cy="457200"/>
          </a:xfrm>
        </p:spPr>
        <p:txBody>
          <a:bodyPr/>
          <a:lstStyle/>
          <a:p>
            <a:fld id="{FC4B4E3B-8BEB-451C-9115-90741C511C67}" type="slidenum">
              <a:rPr lang="en-US" altLang="ko-KR" smtClean="0"/>
              <a:pPr/>
              <a:t>32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4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7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84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113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138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0" dur="indefinit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"/>
                                      </p:to>
                                    </p:set>
                                    <p:animEffect filter="image" prLst="opacity: 0.3">
                                      <p:cBhvr rctx="IE">
                                        <p:cTn id="161" dur="indefinite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9" grpId="0" animBg="1"/>
      <p:bldP spid="61" grpId="0" animBg="1"/>
      <p:bldP spid="62" grpId="0"/>
      <p:bldP spid="69" grpId="0"/>
      <p:bldP spid="71" grpId="0" animBg="1"/>
      <p:bldP spid="72" grpId="0"/>
      <p:bldP spid="78" grpId="0" animBg="1"/>
      <p:bldP spid="79" grpId="0"/>
      <p:bldP spid="84" grpId="0" animBg="1"/>
      <p:bldP spid="86" grpId="0"/>
      <p:bldP spid="135" grpId="0" animBg="1"/>
      <p:bldP spid="136" grpId="0"/>
      <p:bldP spid="13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aigram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67117" y="928670"/>
            <a:ext cx="6762733" cy="5072050"/>
          </a:xfrm>
          <a:noFill/>
          <a:ln/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71470" y="-142900"/>
            <a:ext cx="6858048" cy="1143000"/>
          </a:xfrm>
        </p:spPr>
        <p:txBody>
          <a:bodyPr/>
          <a:lstStyle/>
          <a:p>
            <a:pPr algn="l"/>
            <a:r>
              <a:rPr lang="en-US" altLang="zh-TW" dirty="0" smtClean="0">
                <a:latin typeface="Britannic Bold" pitchFamily="34" charset="0"/>
              </a:rPr>
              <a:t>Simulation Flow Chart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33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  <a:ea typeface="新細明體" pitchFamily="18" charset="-120"/>
              </a:rPr>
              <a:t>Simulation Types</a:t>
            </a:r>
            <a:endParaRPr lang="en-US" altLang="zh-TW" dirty="0">
              <a:latin typeface="Britannic Bold" pitchFamily="34" charset="0"/>
              <a:ea typeface="新細明體" pitchFamily="18" charset="-120"/>
            </a:endParaRP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43918" cy="4114800"/>
          </a:xfrm>
        </p:spPr>
        <p:txBody>
          <a:bodyPr/>
          <a:lstStyle/>
          <a:p>
            <a:pPr marL="571500" indent="-571500" latinLnBrk="0">
              <a:lnSpc>
                <a:spcPct val="190000"/>
              </a:lnSpc>
              <a:buFont typeface="Wingdings" pitchFamily="2" charset="2"/>
              <a:buAutoNum type="arabicPeriod"/>
            </a:pPr>
            <a:r>
              <a:rPr lang="en-US" altLang="zh-TW" sz="3500" dirty="0">
                <a:latin typeface="Britannic Bold" pitchFamily="34" charset="0"/>
                <a:ea typeface="新細明體" pitchFamily="18" charset="-120"/>
              </a:rPr>
              <a:t>Static or dynamic models</a:t>
            </a:r>
          </a:p>
          <a:p>
            <a:pPr marL="571500" indent="-571500" latinLnBrk="0">
              <a:lnSpc>
                <a:spcPct val="190000"/>
              </a:lnSpc>
              <a:buFont typeface="Wingdings" pitchFamily="2" charset="2"/>
              <a:buAutoNum type="arabicPeriod"/>
            </a:pPr>
            <a:r>
              <a:rPr lang="en-US" altLang="zh-TW" sz="3500" dirty="0" smtClean="0">
                <a:latin typeface="Britannic Bold" pitchFamily="34" charset="0"/>
                <a:ea typeface="新細明體" pitchFamily="18" charset="-120"/>
              </a:rPr>
              <a:t>Stochastic or deterministic models</a:t>
            </a:r>
            <a:endParaRPr lang="en-US" altLang="zh-TW" sz="3500" dirty="0">
              <a:latin typeface="Britannic Bold" pitchFamily="34" charset="0"/>
              <a:ea typeface="新細明體" pitchFamily="18" charset="-120"/>
            </a:endParaRPr>
          </a:p>
          <a:p>
            <a:pPr marL="571500" indent="-571500" latinLnBrk="0">
              <a:lnSpc>
                <a:spcPct val="190000"/>
              </a:lnSpc>
              <a:buFont typeface="Wingdings" pitchFamily="2" charset="2"/>
              <a:buAutoNum type="arabicPeriod"/>
            </a:pPr>
            <a:r>
              <a:rPr lang="en-US" altLang="zh-TW" sz="3500" dirty="0">
                <a:latin typeface="Britannic Bold" pitchFamily="34" charset="0"/>
                <a:ea typeface="新細明體" pitchFamily="18" charset="-120"/>
              </a:rPr>
              <a:t>Discrete or continuous </a:t>
            </a:r>
            <a:r>
              <a:rPr lang="en-US" altLang="zh-TW" sz="3500" dirty="0" smtClean="0">
                <a:latin typeface="Britannic Bold" pitchFamily="34" charset="0"/>
                <a:ea typeface="新細明體" pitchFamily="18" charset="-120"/>
              </a:rPr>
              <a:t>models</a:t>
            </a:r>
            <a:endParaRPr lang="en-US" altLang="zh-TW" sz="3500" dirty="0">
              <a:latin typeface="Britannic Bold" pitchFamily="34" charset="0"/>
              <a:ea typeface="新細明體" pitchFamily="18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4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Britannic Bold" pitchFamily="34" charset="0"/>
                <a:ea typeface="新細明體" pitchFamily="18" charset="-120"/>
              </a:rPr>
              <a:t>Static vs. Dynamic</a:t>
            </a:r>
            <a:endParaRPr lang="en-US" altLang="zh-TW" dirty="0">
              <a:latin typeface="Britannic Bold" pitchFamily="34" charset="0"/>
              <a:ea typeface="新細明體" pitchFamily="18" charset="-120"/>
            </a:endParaRP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72480" cy="4114800"/>
          </a:xfrm>
        </p:spPr>
        <p:txBody>
          <a:bodyPr/>
          <a:lstStyle/>
          <a:p>
            <a:pPr latinLnBrk="0">
              <a:lnSpc>
                <a:spcPct val="140000"/>
              </a:lnSpc>
            </a:pPr>
            <a:r>
              <a:rPr lang="en-US" altLang="zh-TW" sz="3600" dirty="0" smtClean="0">
                <a:latin typeface="Britannic Bold" pitchFamily="34" charset="0"/>
                <a:ea typeface="新細明體" pitchFamily="18" charset="-120"/>
              </a:rPr>
              <a:t>Dynamic</a:t>
            </a:r>
            <a:endParaRPr lang="en-US" altLang="zh-TW" sz="3600" dirty="0">
              <a:latin typeface="Britannic Bold" pitchFamily="34" charset="0"/>
              <a:ea typeface="新細明體" pitchFamily="18" charset="-120"/>
            </a:endParaRPr>
          </a:p>
          <a:p>
            <a:pPr lvl="1" latinLnBrk="0">
              <a:lnSpc>
                <a:spcPct val="140000"/>
              </a:lnSpc>
            </a:pP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State </a:t>
            </a:r>
            <a:r>
              <a:rPr lang="en-US" altLang="zh-TW" sz="2800" dirty="0">
                <a:latin typeface="Britannic Bold" pitchFamily="34" charset="0"/>
                <a:ea typeface="新細明體" pitchFamily="18" charset="-120"/>
              </a:rPr>
              <a:t>variables change over time (System Dynamics, Discrete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Event)</a:t>
            </a:r>
            <a:endParaRPr lang="en-US" altLang="zh-TW" sz="2800" dirty="0">
              <a:latin typeface="Britannic Bold" pitchFamily="34" charset="0"/>
              <a:ea typeface="新細明體" pitchFamily="18" charset="-120"/>
            </a:endParaRPr>
          </a:p>
          <a:p>
            <a:pPr latinLnBrk="0">
              <a:lnSpc>
                <a:spcPct val="140000"/>
              </a:lnSpc>
            </a:pPr>
            <a:r>
              <a:rPr lang="en-US" altLang="zh-TW" sz="3600" dirty="0" smtClean="0">
                <a:latin typeface="Britannic Bold" pitchFamily="34" charset="0"/>
                <a:ea typeface="新細明體" pitchFamily="18" charset="-120"/>
              </a:rPr>
              <a:t>Static</a:t>
            </a:r>
            <a:endParaRPr lang="en-US" altLang="zh-TW" sz="3600" dirty="0">
              <a:latin typeface="Britannic Bold" pitchFamily="34" charset="0"/>
              <a:ea typeface="新細明體" pitchFamily="18" charset="-120"/>
            </a:endParaRPr>
          </a:p>
          <a:p>
            <a:pPr lvl="1" latinLnBrk="0">
              <a:lnSpc>
                <a:spcPct val="140000"/>
              </a:lnSpc>
            </a:pP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Snapshot </a:t>
            </a:r>
            <a:r>
              <a:rPr lang="en-US" altLang="zh-TW" sz="2800" dirty="0">
                <a:latin typeface="Britannic Bold" pitchFamily="34" charset="0"/>
                <a:ea typeface="新細明體" pitchFamily="18" charset="-120"/>
              </a:rPr>
              <a:t>at a single point in time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(optimization </a:t>
            </a:r>
            <a:r>
              <a:rPr lang="en-US" altLang="zh-TW" sz="2800" dirty="0">
                <a:latin typeface="Britannic Bold" pitchFamily="34" charset="0"/>
                <a:ea typeface="新細明體" pitchFamily="18" charset="-120"/>
              </a:rPr>
              <a:t>models, etc.)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5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zh-TW" dirty="0" smtClean="0">
                <a:latin typeface="Britannic Bold" pitchFamily="34" charset="0"/>
                <a:ea typeface="新細明體" pitchFamily="18" charset="-120"/>
              </a:rPr>
              <a:t>Deterministic vs. Stochastic</a:t>
            </a:r>
            <a:endParaRPr lang="en-US" altLang="zh-TW" dirty="0">
              <a:latin typeface="Britannic Bold" pitchFamily="34" charset="0"/>
              <a:ea typeface="新細明體" pitchFamily="18" charset="-120"/>
            </a:endParaRPr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72480" cy="4114800"/>
          </a:xfrm>
        </p:spPr>
        <p:txBody>
          <a:bodyPr/>
          <a:lstStyle/>
          <a:p>
            <a:pPr latinLnBrk="0">
              <a:lnSpc>
                <a:spcPct val="130000"/>
              </a:lnSpc>
            </a:pPr>
            <a:r>
              <a:rPr lang="en-US" altLang="zh-TW" sz="3600" dirty="0">
                <a:latin typeface="Britannic Bold" pitchFamily="34" charset="0"/>
                <a:ea typeface="新細明體" pitchFamily="18" charset="-120"/>
              </a:rPr>
              <a:t>Deterministic model </a:t>
            </a:r>
            <a:endParaRPr lang="en-US" altLang="zh-TW" sz="3600" dirty="0" smtClean="0">
              <a:latin typeface="Britannic Bold" pitchFamily="34" charset="0"/>
              <a:ea typeface="新細明體" pitchFamily="18" charset="-120"/>
            </a:endParaRPr>
          </a:p>
          <a:p>
            <a:pPr lvl="1" latinLnBrk="0">
              <a:lnSpc>
                <a:spcPct val="130000"/>
              </a:lnSpc>
            </a:pP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The </a:t>
            </a:r>
            <a:r>
              <a:rPr lang="en-US" altLang="zh-TW" sz="2800" dirty="0">
                <a:latin typeface="Britannic Bold" pitchFamily="34" charset="0"/>
                <a:ea typeface="新細明體" pitchFamily="18" charset="-120"/>
              </a:rPr>
              <a:t>behavior is entire predictable. The system is perfectly understood, then it is possible to predict precisely what will happen.</a:t>
            </a:r>
          </a:p>
          <a:p>
            <a:pPr latinLnBrk="0">
              <a:lnSpc>
                <a:spcPct val="130000"/>
              </a:lnSpc>
            </a:pPr>
            <a:r>
              <a:rPr lang="en-US" altLang="zh-TW" sz="3600" dirty="0">
                <a:latin typeface="Britannic Bold" pitchFamily="34" charset="0"/>
                <a:ea typeface="新細明體" pitchFamily="18" charset="-120"/>
              </a:rPr>
              <a:t>Stochastic model </a:t>
            </a:r>
            <a:endParaRPr lang="en-US" altLang="zh-TW" sz="3600" dirty="0" smtClean="0">
              <a:latin typeface="Britannic Bold" pitchFamily="34" charset="0"/>
              <a:ea typeface="新細明體" pitchFamily="18" charset="-120"/>
            </a:endParaRPr>
          </a:p>
          <a:p>
            <a:pPr lvl="1" latinLnBrk="0">
              <a:lnSpc>
                <a:spcPct val="130000"/>
              </a:lnSpc>
            </a:pP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The behavior </a:t>
            </a:r>
            <a:r>
              <a:rPr lang="en-US" altLang="zh-TW" sz="2800" dirty="0">
                <a:latin typeface="Britannic Bold" pitchFamily="34" charset="0"/>
                <a:ea typeface="新細明體" pitchFamily="18" charset="-120"/>
              </a:rPr>
              <a:t>cannot be entirely predicted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.</a:t>
            </a:r>
            <a:endParaRPr lang="en-US" altLang="zh-TW" sz="2800" dirty="0">
              <a:latin typeface="Britannic Bold" pitchFamily="34" charset="0"/>
              <a:ea typeface="新細明體" pitchFamily="18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6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zh-TW" dirty="0" smtClean="0">
                <a:latin typeface="Britannic Bold" pitchFamily="34" charset="0"/>
                <a:ea typeface="新細明體" pitchFamily="18" charset="-120"/>
              </a:rPr>
              <a:t>Discrete vs. Continuous</a:t>
            </a:r>
            <a:endParaRPr lang="en-US" altLang="zh-TW" dirty="0">
              <a:latin typeface="Britannic Bold" pitchFamily="34" charset="0"/>
              <a:ea typeface="新細明體" pitchFamily="18" charset="-120"/>
            </a:endParaRPr>
          </a:p>
        </p:txBody>
      </p:sp>
      <p:sp>
        <p:nvSpPr>
          <p:cNvPr id="3706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72480" cy="4114800"/>
          </a:xfrm>
        </p:spPr>
        <p:txBody>
          <a:bodyPr/>
          <a:lstStyle/>
          <a:p>
            <a:pPr latinLnBrk="0"/>
            <a:r>
              <a:rPr lang="en-US" altLang="zh-TW" sz="3600" dirty="0">
                <a:latin typeface="Britannic Bold" pitchFamily="34" charset="0"/>
                <a:ea typeface="新細明體" pitchFamily="18" charset="-120"/>
              </a:rPr>
              <a:t>Discrete </a:t>
            </a:r>
            <a:r>
              <a:rPr lang="en-US" altLang="zh-TW" sz="3600" dirty="0" smtClean="0">
                <a:latin typeface="Britannic Bold" pitchFamily="34" charset="0"/>
                <a:ea typeface="新細明體" pitchFamily="18" charset="-120"/>
              </a:rPr>
              <a:t>model</a:t>
            </a:r>
            <a:endParaRPr lang="en-US" altLang="zh-TW" sz="3600" dirty="0">
              <a:latin typeface="Britannic Bold" pitchFamily="34" charset="0"/>
              <a:ea typeface="新細明體" pitchFamily="18" charset="-120"/>
            </a:endParaRPr>
          </a:p>
          <a:p>
            <a:pPr lvl="1" latinLnBrk="0"/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The </a:t>
            </a:r>
            <a:r>
              <a:rPr lang="en-US" altLang="zh-TW" sz="2800" dirty="0">
                <a:latin typeface="Britannic Bold" pitchFamily="34" charset="0"/>
                <a:ea typeface="新細明體" pitchFamily="18" charset="-120"/>
              </a:rPr>
              <a:t>state variables change only at a countable number of points in time. These points in time are the ones at which the event occurs/change in state.</a:t>
            </a:r>
          </a:p>
          <a:p>
            <a:pPr latinLnBrk="0"/>
            <a:r>
              <a:rPr lang="en-US" altLang="zh-TW" sz="3600" dirty="0" smtClean="0">
                <a:latin typeface="Britannic Bold" pitchFamily="34" charset="0"/>
                <a:ea typeface="新細明體" pitchFamily="18" charset="-120"/>
              </a:rPr>
              <a:t>Continuous</a:t>
            </a:r>
            <a:endParaRPr lang="en-US" altLang="zh-TW" sz="3600" dirty="0">
              <a:latin typeface="Britannic Bold" pitchFamily="34" charset="0"/>
              <a:ea typeface="新細明體" pitchFamily="18" charset="-120"/>
            </a:endParaRPr>
          </a:p>
          <a:p>
            <a:pPr lvl="1" latinLnBrk="0"/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The </a:t>
            </a:r>
            <a:r>
              <a:rPr lang="en-US" altLang="zh-TW" sz="2800" dirty="0">
                <a:latin typeface="Britannic Bold" pitchFamily="34" charset="0"/>
                <a:ea typeface="新細明體" pitchFamily="18" charset="-120"/>
              </a:rPr>
              <a:t>state variables change in a continuous way, and not abruptly from one state to another (infinite number of states).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7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57224" y="3143248"/>
            <a:ext cx="7600976" cy="2595562"/>
          </a:xfrm>
        </p:spPr>
        <p:txBody>
          <a:bodyPr/>
          <a:lstStyle/>
          <a:p>
            <a:pPr algn="ctr">
              <a:buNone/>
            </a:pPr>
            <a:r>
              <a:rPr lang="en-US" altLang="zh-TW" sz="4800" dirty="0" smtClean="0">
                <a:latin typeface="Britannic Bold" pitchFamily="34" charset="0"/>
              </a:rPr>
              <a:t>Discrete Event Simulation</a:t>
            </a:r>
          </a:p>
          <a:p>
            <a:pPr algn="ctr">
              <a:buNone/>
            </a:pPr>
            <a:r>
              <a:rPr lang="en-US" altLang="zh-TW" sz="3600" dirty="0" smtClean="0">
                <a:solidFill>
                  <a:srgbClr val="FF0000"/>
                </a:solidFill>
                <a:latin typeface="Britannic Bold" pitchFamily="34" charset="0"/>
              </a:rPr>
              <a:t>Dynamic   Stochastic  Discrete</a:t>
            </a:r>
            <a:endParaRPr lang="zh-TW" altLang="en-US" sz="3600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8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altLang="zh-TW" dirty="0" smtClean="0">
                <a:latin typeface="Britannic Bold" pitchFamily="34" charset="0"/>
              </a:rPr>
              <a:t>How to Implement a Discrete Event Simulation?</a:t>
            </a:r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596" y="1981200"/>
            <a:ext cx="8172480" cy="804858"/>
          </a:xfrm>
        </p:spPr>
        <p:txBody>
          <a:bodyPr/>
          <a:lstStyle/>
          <a:p>
            <a:pPr latinLnBrk="0"/>
            <a:r>
              <a:rPr lang="en-US" altLang="zh-TW" sz="3600" dirty="0" smtClean="0">
                <a:latin typeface="Britannic Bold" pitchFamily="34" charset="0"/>
              </a:rPr>
              <a:t>Consider an example: </a:t>
            </a:r>
            <a:r>
              <a:rPr lang="en-US" altLang="zh-TW" sz="3600" dirty="0" smtClean="0">
                <a:latin typeface="Britannic Bold" pitchFamily="34" charset="0"/>
                <a:ea typeface="新細明體" pitchFamily="18" charset="-120"/>
              </a:rPr>
              <a:t>Airport System</a:t>
            </a:r>
          </a:p>
          <a:p>
            <a:pPr lvl="1"/>
            <a:endParaRPr lang="zh-TW" altLang="en-US" dirty="0">
              <a:latin typeface="Britannic Bold" pitchFamily="34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500034" y="2571744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latinLnBrk="0">
              <a:buFont typeface="Arial" pitchFamily="34" charset="0"/>
              <a:buChar char="•"/>
            </a:pPr>
            <a:r>
              <a:rPr lang="zh-TW" altLang="en-US" sz="2800" dirty="0" smtClean="0">
                <a:latin typeface="Britannic Bold" pitchFamily="34" charset="0"/>
                <a:ea typeface="新細明體" pitchFamily="18" charset="-120"/>
              </a:rPr>
              <a:t>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	A certain airport contains a </a:t>
            </a:r>
            <a:r>
              <a:rPr lang="en-US" altLang="zh-TW" sz="2800" dirty="0" smtClean="0">
                <a:solidFill>
                  <a:srgbClr val="FF0000"/>
                </a:solidFill>
                <a:latin typeface="Britannic Bold" pitchFamily="34" charset="0"/>
                <a:ea typeface="新細明體" pitchFamily="18" charset="-120"/>
              </a:rPr>
              <a:t>single runway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on 	which arriving aircrafts must land.  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500034" y="3571876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latinLnBrk="0">
              <a:buFont typeface="Arial" pitchFamily="34" charset="0"/>
              <a:buChar char="•"/>
            </a:pPr>
            <a:r>
              <a:rPr lang="zh-TW" altLang="en-US" sz="2800" dirty="0" smtClean="0">
                <a:latin typeface="Britannic Bold" pitchFamily="34" charset="0"/>
                <a:ea typeface="新細明體" pitchFamily="18" charset="-120"/>
              </a:rPr>
              <a:t>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	Once an aircraft is cleared to land, it will use 	the runway, during which time </a:t>
            </a:r>
            <a:r>
              <a:rPr lang="en-US" altLang="zh-TW" sz="2800" dirty="0" smtClean="0">
                <a:solidFill>
                  <a:srgbClr val="FF0000"/>
                </a:solidFill>
                <a:latin typeface="Britannic Bold" pitchFamily="34" charset="0"/>
                <a:ea typeface="新細明體" pitchFamily="18" charset="-120"/>
              </a:rPr>
              <a:t>no other 	aircraft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can be cleared to land.  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500034" y="4958562"/>
            <a:ext cx="83582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latinLnBrk="0">
              <a:buFont typeface="Arial" pitchFamily="34" charset="0"/>
              <a:buChar char="•"/>
            </a:pPr>
            <a:r>
              <a:rPr lang="zh-TW" altLang="en-US" sz="2800" dirty="0" smtClean="0">
                <a:latin typeface="Britannic Bold" pitchFamily="34" charset="0"/>
                <a:ea typeface="新細明體" pitchFamily="18" charset="-120"/>
              </a:rPr>
              <a:t>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	Once the aircraft has landed, the runway is 	available for use by other aircraft.  The 	landed aircraft </a:t>
            </a:r>
            <a:r>
              <a:rPr lang="en-US" altLang="zh-TW" sz="2800" dirty="0" smtClean="0">
                <a:solidFill>
                  <a:srgbClr val="FF0000"/>
                </a:solidFill>
                <a:latin typeface="Britannic Bold" pitchFamily="34" charset="0"/>
                <a:ea typeface="新細明體" pitchFamily="18" charset="-120"/>
              </a:rPr>
              <a:t>remains on the ground </a:t>
            </a:r>
            <a:r>
              <a:rPr lang="en-US" altLang="zh-TW" sz="2800" dirty="0" smtClean="0">
                <a:latin typeface="Britannic Bold" pitchFamily="34" charset="0"/>
                <a:ea typeface="新細明體" pitchFamily="18" charset="-120"/>
              </a:rPr>
              <a:t>for a 	certain period of time before departing.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4E3B-8BEB-451C-9115-90741C511C67}" type="slidenum">
              <a:rPr lang="en-US" altLang="ko-KR" smtClean="0"/>
              <a:pPr/>
              <a:t>9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</p:bldLst>
  </p:timing>
</p:sld>
</file>

<file path=ppt/theme/theme1.xml><?xml version="1.0" encoding="utf-8"?>
<a:theme xmlns:a="http://schemas.openxmlformats.org/drawingml/2006/main" name="B089">
  <a:themeElements>
    <a:clrScheme name="B089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089">
      <a:majorFont>
        <a:latin typeface="-소망M"/>
        <a:ea typeface="-소망M"/>
        <a:cs typeface=""/>
      </a:majorFont>
      <a:minorFont>
        <a:latin typeface="-소망M"/>
        <a:ea typeface="-소망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938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938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B089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089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089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089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089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089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089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C:\coolpt\TempSlide\B089.POT</Template>
  <TotalTime>4275</TotalTime>
  <Words>1302</Words>
  <Application>Microsoft Office PowerPoint</Application>
  <PresentationFormat>On-screen Show (4:3)</PresentationFormat>
  <Paragraphs>377</Paragraphs>
  <Slides>33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6" baseType="lpstr">
      <vt:lpstr>Arial</vt:lpstr>
      <vt:lpstr>-소망M</vt:lpstr>
      <vt:lpstr>標楷體</vt:lpstr>
      <vt:lpstr>Britannic Bold</vt:lpstr>
      <vt:lpstr>Calibri</vt:lpstr>
      <vt:lpstr>Wingdings 2</vt:lpstr>
      <vt:lpstr>Wingdings</vt:lpstr>
      <vt:lpstr>ＭＳ Ｐゴシック</vt:lpstr>
      <vt:lpstr>Times New Roman</vt:lpstr>
      <vt:lpstr>-소망B</vt:lpstr>
      <vt:lpstr>新細明體</vt:lpstr>
      <vt:lpstr>Gulim</vt:lpstr>
      <vt:lpstr>B089</vt:lpstr>
      <vt:lpstr>Discrete Event (time) Simulation</vt:lpstr>
      <vt:lpstr>What is a simulation?</vt:lpstr>
      <vt:lpstr>What types of simulation are there?</vt:lpstr>
      <vt:lpstr>Simulation Types</vt:lpstr>
      <vt:lpstr>Static vs. Dynamic</vt:lpstr>
      <vt:lpstr>Deterministic vs. Stochastic</vt:lpstr>
      <vt:lpstr>Discrete vs. Continuous</vt:lpstr>
      <vt:lpstr>PowerPoint Presentation</vt:lpstr>
      <vt:lpstr>How to Implement a Discrete Event Simulation?</vt:lpstr>
      <vt:lpstr>An Example: Airport System                                 Single Server Queue</vt:lpstr>
      <vt:lpstr>An Example: Airport System                                 Single Server Queue</vt:lpstr>
      <vt:lpstr>Simulation Development</vt:lpstr>
      <vt:lpstr>An Example: Airport System                                 Single Server Queue</vt:lpstr>
      <vt:lpstr>Stochastic Model and                     System Attributes</vt:lpstr>
      <vt:lpstr>Stochastic Model and                     System Attributes</vt:lpstr>
      <vt:lpstr>Stochastic Model and                     System Attributes</vt:lpstr>
      <vt:lpstr>How to verify the correctness of distribution generator?</vt:lpstr>
      <vt:lpstr>How to verify the correctness of distribution generator via Excel?</vt:lpstr>
      <vt:lpstr>How to verify the correctness of distribution generator via Excel?</vt:lpstr>
      <vt:lpstr>Simulation Development</vt:lpstr>
      <vt:lpstr>System States</vt:lpstr>
      <vt:lpstr>An Example: Airport System                                 Single Server Queue</vt:lpstr>
      <vt:lpstr>An Example: Airport System                                 Single Server Queue</vt:lpstr>
      <vt:lpstr>Simulation Development</vt:lpstr>
      <vt:lpstr>Relationships among Events</vt:lpstr>
      <vt:lpstr>Relationships among Events</vt:lpstr>
      <vt:lpstr>Relationships among Events</vt:lpstr>
      <vt:lpstr>Simulation Development</vt:lpstr>
      <vt:lpstr>Time Handling</vt:lpstr>
      <vt:lpstr>Time Handling</vt:lpstr>
      <vt:lpstr>Simulation Development</vt:lpstr>
      <vt:lpstr>Output statistics</vt:lpstr>
      <vt:lpstr>Simulation Flow Chart</vt:lpstr>
    </vt:vector>
  </TitlesOfParts>
  <Company>(주)윤디자인연구소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art5</dc:creator>
  <cp:lastModifiedBy>YaserAli</cp:lastModifiedBy>
  <cp:revision>220</cp:revision>
  <dcterms:created xsi:type="dcterms:W3CDTF">2001-07-24T02:41:22Z</dcterms:created>
  <dcterms:modified xsi:type="dcterms:W3CDTF">2013-11-26T19:37:16Z</dcterms:modified>
</cp:coreProperties>
</file>