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0" r:id="rId1"/>
  </p:sldMasterIdLst>
  <p:sldIdLst>
    <p:sldId id="270" r:id="rId2"/>
    <p:sldId id="274" r:id="rId3"/>
    <p:sldId id="257" r:id="rId4"/>
    <p:sldId id="272" r:id="rId5"/>
    <p:sldId id="259" r:id="rId6"/>
    <p:sldId id="261" r:id="rId7"/>
    <p:sldId id="263" r:id="rId8"/>
    <p:sldId id="265" r:id="rId9"/>
    <p:sldId id="267" r:id="rId10"/>
    <p:sldId id="269" r:id="rId1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18D179-05E7-49EC-A431-2680E98A724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80D739C1-FB69-4F80-8248-738B61EA3895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أهداف منهج رياض الأطفال</a:t>
          </a:r>
          <a:endParaRPr kumimoji="0" lang="en-US" altLang="ar-SA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AD8B595E-5C9B-4897-B428-87C3F131BB74}" type="parTrans" cxnId="{A432DF4E-1801-41F4-8B7D-6FC64F534765}">
      <dgm:prSet/>
      <dgm:spPr/>
    </dgm:pt>
    <dgm:pt modelId="{AF9AABBF-ACC1-421E-8B97-9367B1542B36}" type="sibTrans" cxnId="{A432DF4E-1801-41F4-8B7D-6FC64F534765}">
      <dgm:prSet/>
      <dgm:spPr/>
    </dgm:pt>
    <dgm:pt modelId="{A3325E7B-52E7-401F-B4BF-687228D959AE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اللغوي</a:t>
          </a:r>
          <a:endParaRPr kumimoji="0" lang="en-US" altLang="ar-SA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FEB595A7-6919-4013-A6DF-22A762E9F6F4}" type="parTrans" cxnId="{75CBC79B-8F0B-4B68-B656-FE66443B2E48}">
      <dgm:prSet/>
      <dgm:spPr/>
    </dgm:pt>
    <dgm:pt modelId="{09B29160-998D-4ACB-88CF-FEFEF2221F0C}" type="sibTrans" cxnId="{75CBC79B-8F0B-4B68-B656-FE66443B2E48}">
      <dgm:prSet/>
      <dgm:spPr/>
    </dgm:pt>
    <dgm:pt modelId="{246F6E56-7D63-4BA0-9C63-14B9A433928F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المعرفي</a:t>
          </a:r>
          <a:endParaRPr kumimoji="0" lang="en-US" altLang="ar-SA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2E55C36E-5B5C-4C34-860E-CFDA9C7DFA50}" type="parTrans" cxnId="{BC14E564-16BE-4881-A15D-D5EE190F7F4D}">
      <dgm:prSet/>
      <dgm:spPr/>
    </dgm:pt>
    <dgm:pt modelId="{9178D562-DEA6-428A-A91A-ABF8B134B94F}" type="sibTrans" cxnId="{BC14E564-16BE-4881-A15D-D5EE190F7F4D}">
      <dgm:prSet/>
      <dgm:spPr/>
    </dgm:pt>
    <dgm:pt modelId="{B54BF99B-3137-4A7B-BD31-BF29081364C8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الحركي</a:t>
          </a:r>
          <a:endParaRPr kumimoji="0" lang="en-US" altLang="ar-SA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7F61B731-BAC1-4722-B5CF-BDBD98492762}" type="parTrans" cxnId="{0DA5A022-614B-42BB-853D-A6DF07906689}">
      <dgm:prSet/>
      <dgm:spPr/>
    </dgm:pt>
    <dgm:pt modelId="{F9033B3F-4DC7-4869-B4C8-0F0961725804}" type="sibTrans" cxnId="{0DA5A022-614B-42BB-853D-A6DF07906689}">
      <dgm:prSet/>
      <dgm:spPr/>
    </dgm:pt>
    <dgm:pt modelId="{A68B4A5A-CA71-44CC-B778-868CE3D3AAA1}">
      <dgm:prSet/>
      <dgm:spPr/>
      <dgm:t>
        <a:bodyPr/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العاطفي الاجتماعي</a:t>
          </a:r>
          <a:endParaRPr kumimoji="0" lang="en-US" altLang="ar-SA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gm:t>
    </dgm:pt>
    <dgm:pt modelId="{4C045A2D-00E3-4C06-9BFD-C613B23FF9F8}" type="parTrans" cxnId="{251EDE14-4AC5-4FFE-9D20-BF4CB53789D7}">
      <dgm:prSet/>
      <dgm:spPr/>
    </dgm:pt>
    <dgm:pt modelId="{A4EEE864-A3CA-4043-8447-B520E6429FB9}" type="sibTrans" cxnId="{251EDE14-4AC5-4FFE-9D20-BF4CB53789D7}">
      <dgm:prSet/>
      <dgm:spPr/>
    </dgm:pt>
    <dgm:pt modelId="{9D0DD566-2168-4BA8-A8BB-6E01557428A6}" type="pres">
      <dgm:prSet presAssocID="{5718D179-05E7-49EC-A431-2680E98A724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8E382B8-DE7B-4ECC-919B-FEFE6678BB00}" type="pres">
      <dgm:prSet presAssocID="{80D739C1-FB69-4F80-8248-738B61EA3895}" presName="hierRoot1" presStyleCnt="0">
        <dgm:presLayoutVars>
          <dgm:hierBranch/>
        </dgm:presLayoutVars>
      </dgm:prSet>
      <dgm:spPr/>
    </dgm:pt>
    <dgm:pt modelId="{192D797D-9AAE-4983-8350-12E86CB9FCCE}" type="pres">
      <dgm:prSet presAssocID="{80D739C1-FB69-4F80-8248-738B61EA3895}" presName="rootComposite1" presStyleCnt="0"/>
      <dgm:spPr/>
    </dgm:pt>
    <dgm:pt modelId="{82371A7B-9765-4237-98E4-66055641FBBB}" type="pres">
      <dgm:prSet presAssocID="{80D739C1-FB69-4F80-8248-738B61EA38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C29E32FC-AD71-46A5-8EEA-0C4A5F4CC9BD}" type="pres">
      <dgm:prSet presAssocID="{80D739C1-FB69-4F80-8248-738B61EA3895}" presName="rootConnector1" presStyleLbl="node1" presStyleIdx="0" presStyleCnt="0"/>
      <dgm:spPr/>
      <dgm:t>
        <a:bodyPr/>
        <a:lstStyle/>
        <a:p>
          <a:pPr rtl="1"/>
          <a:endParaRPr lang="ar-SA"/>
        </a:p>
      </dgm:t>
    </dgm:pt>
    <dgm:pt modelId="{41306BE9-9DD0-417B-B25C-AB7AEC8D3D31}" type="pres">
      <dgm:prSet presAssocID="{80D739C1-FB69-4F80-8248-738B61EA3895}" presName="hierChild2" presStyleCnt="0"/>
      <dgm:spPr/>
    </dgm:pt>
    <dgm:pt modelId="{8FCC476B-A849-47CD-876A-945D19F722C5}" type="pres">
      <dgm:prSet presAssocID="{FEB595A7-6919-4013-A6DF-22A762E9F6F4}" presName="Name35" presStyleLbl="parChTrans1D2" presStyleIdx="0" presStyleCnt="4"/>
      <dgm:spPr/>
    </dgm:pt>
    <dgm:pt modelId="{DE656C94-0843-4C0B-8BA4-CF1DFEB30B6D}" type="pres">
      <dgm:prSet presAssocID="{A3325E7B-52E7-401F-B4BF-687228D959AE}" presName="hierRoot2" presStyleCnt="0">
        <dgm:presLayoutVars>
          <dgm:hierBranch/>
        </dgm:presLayoutVars>
      </dgm:prSet>
      <dgm:spPr/>
    </dgm:pt>
    <dgm:pt modelId="{FCF0C112-5C49-4A91-8BC1-900955B24E93}" type="pres">
      <dgm:prSet presAssocID="{A3325E7B-52E7-401F-B4BF-687228D959AE}" presName="rootComposite" presStyleCnt="0"/>
      <dgm:spPr/>
    </dgm:pt>
    <dgm:pt modelId="{FC286992-E75F-4BAA-8085-8D75D3A945AB}" type="pres">
      <dgm:prSet presAssocID="{A3325E7B-52E7-401F-B4BF-687228D959A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DC76883E-4F2E-4C35-BF3D-A1DD91E9E33F}" type="pres">
      <dgm:prSet presAssocID="{A3325E7B-52E7-401F-B4BF-687228D959AE}" presName="rootConnector" presStyleLbl="node2" presStyleIdx="0" presStyleCnt="4"/>
      <dgm:spPr/>
      <dgm:t>
        <a:bodyPr/>
        <a:lstStyle/>
        <a:p>
          <a:pPr rtl="1"/>
          <a:endParaRPr lang="ar-SA"/>
        </a:p>
      </dgm:t>
    </dgm:pt>
    <dgm:pt modelId="{5B76C47F-CA2F-4381-808A-487A7E6BEC4F}" type="pres">
      <dgm:prSet presAssocID="{A3325E7B-52E7-401F-B4BF-687228D959AE}" presName="hierChild4" presStyleCnt="0"/>
      <dgm:spPr/>
    </dgm:pt>
    <dgm:pt modelId="{94D0018F-61C4-48D0-9BBD-50D884C0AF5F}" type="pres">
      <dgm:prSet presAssocID="{A3325E7B-52E7-401F-B4BF-687228D959AE}" presName="hierChild5" presStyleCnt="0"/>
      <dgm:spPr/>
    </dgm:pt>
    <dgm:pt modelId="{90F4D098-67CF-4897-93E7-9EDAF1DDE2A3}" type="pres">
      <dgm:prSet presAssocID="{2E55C36E-5B5C-4C34-860E-CFDA9C7DFA50}" presName="Name35" presStyleLbl="parChTrans1D2" presStyleIdx="1" presStyleCnt="4"/>
      <dgm:spPr/>
    </dgm:pt>
    <dgm:pt modelId="{D0C46F64-8A39-4667-97D9-31D1201C1324}" type="pres">
      <dgm:prSet presAssocID="{246F6E56-7D63-4BA0-9C63-14B9A433928F}" presName="hierRoot2" presStyleCnt="0">
        <dgm:presLayoutVars>
          <dgm:hierBranch/>
        </dgm:presLayoutVars>
      </dgm:prSet>
      <dgm:spPr/>
    </dgm:pt>
    <dgm:pt modelId="{FDF41C73-8E90-4CE6-9557-D7C67126F3D4}" type="pres">
      <dgm:prSet presAssocID="{246F6E56-7D63-4BA0-9C63-14B9A433928F}" presName="rootComposite" presStyleCnt="0"/>
      <dgm:spPr/>
    </dgm:pt>
    <dgm:pt modelId="{EFEB18F2-11C9-4E3C-BC60-FE975A612AE4}" type="pres">
      <dgm:prSet presAssocID="{246F6E56-7D63-4BA0-9C63-14B9A433928F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36533137-D618-459E-897E-84E21E091DD4}" type="pres">
      <dgm:prSet presAssocID="{246F6E56-7D63-4BA0-9C63-14B9A433928F}" presName="rootConnector" presStyleLbl="node2" presStyleIdx="1" presStyleCnt="4"/>
      <dgm:spPr/>
      <dgm:t>
        <a:bodyPr/>
        <a:lstStyle/>
        <a:p>
          <a:pPr rtl="1"/>
          <a:endParaRPr lang="ar-SA"/>
        </a:p>
      </dgm:t>
    </dgm:pt>
    <dgm:pt modelId="{C719EB4D-41B1-4BD5-8F1C-BAC0DCD7F4B5}" type="pres">
      <dgm:prSet presAssocID="{246F6E56-7D63-4BA0-9C63-14B9A433928F}" presName="hierChild4" presStyleCnt="0"/>
      <dgm:spPr/>
    </dgm:pt>
    <dgm:pt modelId="{8A32034A-5187-4E8D-BE92-363948DF304A}" type="pres">
      <dgm:prSet presAssocID="{246F6E56-7D63-4BA0-9C63-14B9A433928F}" presName="hierChild5" presStyleCnt="0"/>
      <dgm:spPr/>
    </dgm:pt>
    <dgm:pt modelId="{32C4D12A-2103-48ED-9694-4867784876DA}" type="pres">
      <dgm:prSet presAssocID="{7F61B731-BAC1-4722-B5CF-BDBD98492762}" presName="Name35" presStyleLbl="parChTrans1D2" presStyleIdx="2" presStyleCnt="4"/>
      <dgm:spPr/>
    </dgm:pt>
    <dgm:pt modelId="{6F9D4900-2102-4C75-B9C8-3D38D354DFA7}" type="pres">
      <dgm:prSet presAssocID="{B54BF99B-3137-4A7B-BD31-BF29081364C8}" presName="hierRoot2" presStyleCnt="0">
        <dgm:presLayoutVars>
          <dgm:hierBranch/>
        </dgm:presLayoutVars>
      </dgm:prSet>
      <dgm:spPr/>
    </dgm:pt>
    <dgm:pt modelId="{1D56CF2A-441B-43A5-8C62-121775245591}" type="pres">
      <dgm:prSet presAssocID="{B54BF99B-3137-4A7B-BD31-BF29081364C8}" presName="rootComposite" presStyleCnt="0"/>
      <dgm:spPr/>
    </dgm:pt>
    <dgm:pt modelId="{02EAFE18-A663-4C79-AE11-583F89EAAE20}" type="pres">
      <dgm:prSet presAssocID="{B54BF99B-3137-4A7B-BD31-BF29081364C8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970D3054-30FA-4214-8230-05F45B729928}" type="pres">
      <dgm:prSet presAssocID="{B54BF99B-3137-4A7B-BD31-BF29081364C8}" presName="rootConnector" presStyleLbl="node2" presStyleIdx="2" presStyleCnt="4"/>
      <dgm:spPr/>
      <dgm:t>
        <a:bodyPr/>
        <a:lstStyle/>
        <a:p>
          <a:pPr rtl="1"/>
          <a:endParaRPr lang="ar-SA"/>
        </a:p>
      </dgm:t>
    </dgm:pt>
    <dgm:pt modelId="{CCFDF0C8-BCE9-4DC5-BD54-1F39EB99AB6D}" type="pres">
      <dgm:prSet presAssocID="{B54BF99B-3137-4A7B-BD31-BF29081364C8}" presName="hierChild4" presStyleCnt="0"/>
      <dgm:spPr/>
    </dgm:pt>
    <dgm:pt modelId="{9E711D36-5B2E-4A8A-B660-7CE9BDEEEBA9}" type="pres">
      <dgm:prSet presAssocID="{B54BF99B-3137-4A7B-BD31-BF29081364C8}" presName="hierChild5" presStyleCnt="0"/>
      <dgm:spPr/>
    </dgm:pt>
    <dgm:pt modelId="{F741C21C-CB09-4988-AEFF-6A0DB3F2CC78}" type="pres">
      <dgm:prSet presAssocID="{4C045A2D-00E3-4C06-9BFD-C613B23FF9F8}" presName="Name35" presStyleLbl="parChTrans1D2" presStyleIdx="3" presStyleCnt="4"/>
      <dgm:spPr/>
    </dgm:pt>
    <dgm:pt modelId="{A4DF4CCE-C3D3-4102-9FB9-C9E747A2D571}" type="pres">
      <dgm:prSet presAssocID="{A68B4A5A-CA71-44CC-B778-868CE3D3AAA1}" presName="hierRoot2" presStyleCnt="0">
        <dgm:presLayoutVars>
          <dgm:hierBranch/>
        </dgm:presLayoutVars>
      </dgm:prSet>
      <dgm:spPr/>
    </dgm:pt>
    <dgm:pt modelId="{0A74C2F0-1D2C-4F69-B154-A4F98CE0CEA5}" type="pres">
      <dgm:prSet presAssocID="{A68B4A5A-CA71-44CC-B778-868CE3D3AAA1}" presName="rootComposite" presStyleCnt="0"/>
      <dgm:spPr/>
    </dgm:pt>
    <dgm:pt modelId="{1D6594AC-7730-4129-AB93-1A6408205989}" type="pres">
      <dgm:prSet presAssocID="{A68B4A5A-CA71-44CC-B778-868CE3D3AAA1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8D106B77-2E19-4850-AF38-4DB90CBAA6DA}" type="pres">
      <dgm:prSet presAssocID="{A68B4A5A-CA71-44CC-B778-868CE3D3AAA1}" presName="rootConnector" presStyleLbl="node2" presStyleIdx="3" presStyleCnt="4"/>
      <dgm:spPr/>
      <dgm:t>
        <a:bodyPr/>
        <a:lstStyle/>
        <a:p>
          <a:pPr rtl="1"/>
          <a:endParaRPr lang="ar-SA"/>
        </a:p>
      </dgm:t>
    </dgm:pt>
    <dgm:pt modelId="{5789D4B2-2679-4655-9473-69DC12817E5E}" type="pres">
      <dgm:prSet presAssocID="{A68B4A5A-CA71-44CC-B778-868CE3D3AAA1}" presName="hierChild4" presStyleCnt="0"/>
      <dgm:spPr/>
    </dgm:pt>
    <dgm:pt modelId="{EF0C75B5-7F8A-424E-AA59-A0E5F8DA632E}" type="pres">
      <dgm:prSet presAssocID="{A68B4A5A-CA71-44CC-B778-868CE3D3AAA1}" presName="hierChild5" presStyleCnt="0"/>
      <dgm:spPr/>
    </dgm:pt>
    <dgm:pt modelId="{E4E7D71B-7906-4562-9129-AB1B9B7D64BD}" type="pres">
      <dgm:prSet presAssocID="{80D739C1-FB69-4F80-8248-738B61EA3895}" presName="hierChild3" presStyleCnt="0"/>
      <dgm:spPr/>
    </dgm:pt>
  </dgm:ptLst>
  <dgm:cxnLst>
    <dgm:cxn modelId="{B6D3C6F9-B5F9-4250-81CD-A25C93D109DA}" type="presOf" srcId="{7F61B731-BAC1-4722-B5CF-BDBD98492762}" destId="{32C4D12A-2103-48ED-9694-4867784876DA}" srcOrd="0" destOrd="0" presId="urn:microsoft.com/office/officeart/2005/8/layout/orgChart1"/>
    <dgm:cxn modelId="{248472D5-F96F-4910-8B0C-B9928B37088A}" type="presOf" srcId="{A68B4A5A-CA71-44CC-B778-868CE3D3AAA1}" destId="{8D106B77-2E19-4850-AF38-4DB90CBAA6DA}" srcOrd="1" destOrd="0" presId="urn:microsoft.com/office/officeart/2005/8/layout/orgChart1"/>
    <dgm:cxn modelId="{251EDE14-4AC5-4FFE-9D20-BF4CB53789D7}" srcId="{80D739C1-FB69-4F80-8248-738B61EA3895}" destId="{A68B4A5A-CA71-44CC-B778-868CE3D3AAA1}" srcOrd="3" destOrd="0" parTransId="{4C045A2D-00E3-4C06-9BFD-C613B23FF9F8}" sibTransId="{A4EEE864-A3CA-4043-8447-B520E6429FB9}"/>
    <dgm:cxn modelId="{1C02EFFB-9B9B-46D3-91A1-B339B0102A32}" type="presOf" srcId="{4C045A2D-00E3-4C06-9BFD-C613B23FF9F8}" destId="{F741C21C-CB09-4988-AEFF-6A0DB3F2CC78}" srcOrd="0" destOrd="0" presId="urn:microsoft.com/office/officeart/2005/8/layout/orgChart1"/>
    <dgm:cxn modelId="{A432DF4E-1801-41F4-8B7D-6FC64F534765}" srcId="{5718D179-05E7-49EC-A431-2680E98A7243}" destId="{80D739C1-FB69-4F80-8248-738B61EA3895}" srcOrd="0" destOrd="0" parTransId="{AD8B595E-5C9B-4897-B428-87C3F131BB74}" sibTransId="{AF9AABBF-ACC1-421E-8B97-9367B1542B36}"/>
    <dgm:cxn modelId="{A0D3531F-E7D9-407D-BA48-127E9174A5F1}" type="presOf" srcId="{FEB595A7-6919-4013-A6DF-22A762E9F6F4}" destId="{8FCC476B-A849-47CD-876A-945D19F722C5}" srcOrd="0" destOrd="0" presId="urn:microsoft.com/office/officeart/2005/8/layout/orgChart1"/>
    <dgm:cxn modelId="{972C2C23-B9D0-4F0C-8498-0BC504B6BB43}" type="presOf" srcId="{A3325E7B-52E7-401F-B4BF-687228D959AE}" destId="{DC76883E-4F2E-4C35-BF3D-A1DD91E9E33F}" srcOrd="1" destOrd="0" presId="urn:microsoft.com/office/officeart/2005/8/layout/orgChart1"/>
    <dgm:cxn modelId="{5F10FC6A-B996-44CF-9C53-49E60DE8D9E4}" type="presOf" srcId="{A3325E7B-52E7-401F-B4BF-687228D959AE}" destId="{FC286992-E75F-4BAA-8085-8D75D3A945AB}" srcOrd="0" destOrd="0" presId="urn:microsoft.com/office/officeart/2005/8/layout/orgChart1"/>
    <dgm:cxn modelId="{54337275-AF81-4621-A06F-A7E005E1C6A1}" type="presOf" srcId="{246F6E56-7D63-4BA0-9C63-14B9A433928F}" destId="{36533137-D618-459E-897E-84E21E091DD4}" srcOrd="1" destOrd="0" presId="urn:microsoft.com/office/officeart/2005/8/layout/orgChart1"/>
    <dgm:cxn modelId="{2CD20A71-A8DE-465A-90C1-F32B28714161}" type="presOf" srcId="{80D739C1-FB69-4F80-8248-738B61EA3895}" destId="{C29E32FC-AD71-46A5-8EEA-0C4A5F4CC9BD}" srcOrd="1" destOrd="0" presId="urn:microsoft.com/office/officeart/2005/8/layout/orgChart1"/>
    <dgm:cxn modelId="{5A516D25-9BAB-487C-8D63-C2F39655D057}" type="presOf" srcId="{5718D179-05E7-49EC-A431-2680E98A7243}" destId="{9D0DD566-2168-4BA8-A8BB-6E01557428A6}" srcOrd="0" destOrd="0" presId="urn:microsoft.com/office/officeart/2005/8/layout/orgChart1"/>
    <dgm:cxn modelId="{BC14E564-16BE-4881-A15D-D5EE190F7F4D}" srcId="{80D739C1-FB69-4F80-8248-738B61EA3895}" destId="{246F6E56-7D63-4BA0-9C63-14B9A433928F}" srcOrd="1" destOrd="0" parTransId="{2E55C36E-5B5C-4C34-860E-CFDA9C7DFA50}" sibTransId="{9178D562-DEA6-428A-A91A-ABF8B134B94F}"/>
    <dgm:cxn modelId="{283E0EC5-3C9E-4D4B-BED3-002582C00208}" type="presOf" srcId="{80D739C1-FB69-4F80-8248-738B61EA3895}" destId="{82371A7B-9765-4237-98E4-66055641FBBB}" srcOrd="0" destOrd="0" presId="urn:microsoft.com/office/officeart/2005/8/layout/orgChart1"/>
    <dgm:cxn modelId="{FA52AF3F-3E63-47E0-9F3C-D7E0EAAE66DF}" type="presOf" srcId="{2E55C36E-5B5C-4C34-860E-CFDA9C7DFA50}" destId="{90F4D098-67CF-4897-93E7-9EDAF1DDE2A3}" srcOrd="0" destOrd="0" presId="urn:microsoft.com/office/officeart/2005/8/layout/orgChart1"/>
    <dgm:cxn modelId="{FC7CA07F-E026-4013-9F1A-C5A3D4C28C06}" type="presOf" srcId="{B54BF99B-3137-4A7B-BD31-BF29081364C8}" destId="{970D3054-30FA-4214-8230-05F45B729928}" srcOrd="1" destOrd="0" presId="urn:microsoft.com/office/officeart/2005/8/layout/orgChart1"/>
    <dgm:cxn modelId="{7121D816-50DC-42B5-8BC6-CCB040649B67}" type="presOf" srcId="{A68B4A5A-CA71-44CC-B778-868CE3D3AAA1}" destId="{1D6594AC-7730-4129-AB93-1A6408205989}" srcOrd="0" destOrd="0" presId="urn:microsoft.com/office/officeart/2005/8/layout/orgChart1"/>
    <dgm:cxn modelId="{75CBC79B-8F0B-4B68-B656-FE66443B2E48}" srcId="{80D739C1-FB69-4F80-8248-738B61EA3895}" destId="{A3325E7B-52E7-401F-B4BF-687228D959AE}" srcOrd="0" destOrd="0" parTransId="{FEB595A7-6919-4013-A6DF-22A762E9F6F4}" sibTransId="{09B29160-998D-4ACB-88CF-FEFEF2221F0C}"/>
    <dgm:cxn modelId="{8C3750C2-446F-4629-A26E-66154461082C}" type="presOf" srcId="{B54BF99B-3137-4A7B-BD31-BF29081364C8}" destId="{02EAFE18-A663-4C79-AE11-583F89EAAE20}" srcOrd="0" destOrd="0" presId="urn:microsoft.com/office/officeart/2005/8/layout/orgChart1"/>
    <dgm:cxn modelId="{5B16E8DF-3FFF-4443-830D-7EE35FA9EDB1}" type="presOf" srcId="{246F6E56-7D63-4BA0-9C63-14B9A433928F}" destId="{EFEB18F2-11C9-4E3C-BC60-FE975A612AE4}" srcOrd="0" destOrd="0" presId="urn:microsoft.com/office/officeart/2005/8/layout/orgChart1"/>
    <dgm:cxn modelId="{0DA5A022-614B-42BB-853D-A6DF07906689}" srcId="{80D739C1-FB69-4F80-8248-738B61EA3895}" destId="{B54BF99B-3137-4A7B-BD31-BF29081364C8}" srcOrd="2" destOrd="0" parTransId="{7F61B731-BAC1-4722-B5CF-BDBD98492762}" sibTransId="{F9033B3F-4DC7-4869-B4C8-0F0961725804}"/>
    <dgm:cxn modelId="{4945B44C-2688-4B59-93AE-957F9B93EF4F}" type="presParOf" srcId="{9D0DD566-2168-4BA8-A8BB-6E01557428A6}" destId="{78E382B8-DE7B-4ECC-919B-FEFE6678BB00}" srcOrd="0" destOrd="0" presId="urn:microsoft.com/office/officeart/2005/8/layout/orgChart1"/>
    <dgm:cxn modelId="{9BC31588-3187-4AC5-9925-85602CA6C397}" type="presParOf" srcId="{78E382B8-DE7B-4ECC-919B-FEFE6678BB00}" destId="{192D797D-9AAE-4983-8350-12E86CB9FCCE}" srcOrd="0" destOrd="0" presId="urn:microsoft.com/office/officeart/2005/8/layout/orgChart1"/>
    <dgm:cxn modelId="{103FD656-5735-4C2E-B02B-04E749A3EC53}" type="presParOf" srcId="{192D797D-9AAE-4983-8350-12E86CB9FCCE}" destId="{82371A7B-9765-4237-98E4-66055641FBBB}" srcOrd="0" destOrd="0" presId="urn:microsoft.com/office/officeart/2005/8/layout/orgChart1"/>
    <dgm:cxn modelId="{1A93629C-9125-4C71-8BFF-62046B43CAE7}" type="presParOf" srcId="{192D797D-9AAE-4983-8350-12E86CB9FCCE}" destId="{C29E32FC-AD71-46A5-8EEA-0C4A5F4CC9BD}" srcOrd="1" destOrd="0" presId="urn:microsoft.com/office/officeart/2005/8/layout/orgChart1"/>
    <dgm:cxn modelId="{5FBABD78-0DA7-47DB-9C64-D92539BE20FC}" type="presParOf" srcId="{78E382B8-DE7B-4ECC-919B-FEFE6678BB00}" destId="{41306BE9-9DD0-417B-B25C-AB7AEC8D3D31}" srcOrd="1" destOrd="0" presId="urn:microsoft.com/office/officeart/2005/8/layout/orgChart1"/>
    <dgm:cxn modelId="{BB901778-9691-4B03-8792-FB328908A02E}" type="presParOf" srcId="{41306BE9-9DD0-417B-B25C-AB7AEC8D3D31}" destId="{8FCC476B-A849-47CD-876A-945D19F722C5}" srcOrd="0" destOrd="0" presId="urn:microsoft.com/office/officeart/2005/8/layout/orgChart1"/>
    <dgm:cxn modelId="{0AA1180B-C6C6-4315-B3D9-4559D98E901D}" type="presParOf" srcId="{41306BE9-9DD0-417B-B25C-AB7AEC8D3D31}" destId="{DE656C94-0843-4C0B-8BA4-CF1DFEB30B6D}" srcOrd="1" destOrd="0" presId="urn:microsoft.com/office/officeart/2005/8/layout/orgChart1"/>
    <dgm:cxn modelId="{666DF96B-0FAB-4BF8-A22E-21232983EB21}" type="presParOf" srcId="{DE656C94-0843-4C0B-8BA4-CF1DFEB30B6D}" destId="{FCF0C112-5C49-4A91-8BC1-900955B24E93}" srcOrd="0" destOrd="0" presId="urn:microsoft.com/office/officeart/2005/8/layout/orgChart1"/>
    <dgm:cxn modelId="{238383B8-867D-4066-A4E8-A578252AFB13}" type="presParOf" srcId="{FCF0C112-5C49-4A91-8BC1-900955B24E93}" destId="{FC286992-E75F-4BAA-8085-8D75D3A945AB}" srcOrd="0" destOrd="0" presId="urn:microsoft.com/office/officeart/2005/8/layout/orgChart1"/>
    <dgm:cxn modelId="{97C700AC-E863-49E1-B779-7863E7B174FD}" type="presParOf" srcId="{FCF0C112-5C49-4A91-8BC1-900955B24E93}" destId="{DC76883E-4F2E-4C35-BF3D-A1DD91E9E33F}" srcOrd="1" destOrd="0" presId="urn:microsoft.com/office/officeart/2005/8/layout/orgChart1"/>
    <dgm:cxn modelId="{FD067718-38A9-493E-9EAA-C74E5C923F3D}" type="presParOf" srcId="{DE656C94-0843-4C0B-8BA4-CF1DFEB30B6D}" destId="{5B76C47F-CA2F-4381-808A-487A7E6BEC4F}" srcOrd="1" destOrd="0" presId="urn:microsoft.com/office/officeart/2005/8/layout/orgChart1"/>
    <dgm:cxn modelId="{8ED7D4BD-CCA2-4B98-A631-9174D3F90CC7}" type="presParOf" srcId="{DE656C94-0843-4C0B-8BA4-CF1DFEB30B6D}" destId="{94D0018F-61C4-48D0-9BBD-50D884C0AF5F}" srcOrd="2" destOrd="0" presId="urn:microsoft.com/office/officeart/2005/8/layout/orgChart1"/>
    <dgm:cxn modelId="{FABD83B7-267F-4B7C-AE15-5037A7E34779}" type="presParOf" srcId="{41306BE9-9DD0-417B-B25C-AB7AEC8D3D31}" destId="{90F4D098-67CF-4897-93E7-9EDAF1DDE2A3}" srcOrd="2" destOrd="0" presId="urn:microsoft.com/office/officeart/2005/8/layout/orgChart1"/>
    <dgm:cxn modelId="{9255C2EA-21DB-4B20-AD93-BEA9BEEEB624}" type="presParOf" srcId="{41306BE9-9DD0-417B-B25C-AB7AEC8D3D31}" destId="{D0C46F64-8A39-4667-97D9-31D1201C1324}" srcOrd="3" destOrd="0" presId="urn:microsoft.com/office/officeart/2005/8/layout/orgChart1"/>
    <dgm:cxn modelId="{A7D2AE66-9033-4554-979F-D195F848E191}" type="presParOf" srcId="{D0C46F64-8A39-4667-97D9-31D1201C1324}" destId="{FDF41C73-8E90-4CE6-9557-D7C67126F3D4}" srcOrd="0" destOrd="0" presId="urn:microsoft.com/office/officeart/2005/8/layout/orgChart1"/>
    <dgm:cxn modelId="{2291DF69-9277-4B6B-BFC3-8B71A1F80A36}" type="presParOf" srcId="{FDF41C73-8E90-4CE6-9557-D7C67126F3D4}" destId="{EFEB18F2-11C9-4E3C-BC60-FE975A612AE4}" srcOrd="0" destOrd="0" presId="urn:microsoft.com/office/officeart/2005/8/layout/orgChart1"/>
    <dgm:cxn modelId="{E1710A1B-4EE0-40BB-9C69-C98E3B748661}" type="presParOf" srcId="{FDF41C73-8E90-4CE6-9557-D7C67126F3D4}" destId="{36533137-D618-459E-897E-84E21E091DD4}" srcOrd="1" destOrd="0" presId="urn:microsoft.com/office/officeart/2005/8/layout/orgChart1"/>
    <dgm:cxn modelId="{666DB781-E8D4-43A2-93AB-7F274A580D20}" type="presParOf" srcId="{D0C46F64-8A39-4667-97D9-31D1201C1324}" destId="{C719EB4D-41B1-4BD5-8F1C-BAC0DCD7F4B5}" srcOrd="1" destOrd="0" presId="urn:microsoft.com/office/officeart/2005/8/layout/orgChart1"/>
    <dgm:cxn modelId="{85F3E911-88AB-4092-B8F2-5ADD33DD9E64}" type="presParOf" srcId="{D0C46F64-8A39-4667-97D9-31D1201C1324}" destId="{8A32034A-5187-4E8D-BE92-363948DF304A}" srcOrd="2" destOrd="0" presId="urn:microsoft.com/office/officeart/2005/8/layout/orgChart1"/>
    <dgm:cxn modelId="{FCFE97AE-6072-4D7F-8C05-3C8C508AB717}" type="presParOf" srcId="{41306BE9-9DD0-417B-B25C-AB7AEC8D3D31}" destId="{32C4D12A-2103-48ED-9694-4867784876DA}" srcOrd="4" destOrd="0" presId="urn:microsoft.com/office/officeart/2005/8/layout/orgChart1"/>
    <dgm:cxn modelId="{0A4EF9F5-33C4-42B6-A1A0-B2D6DB8E294E}" type="presParOf" srcId="{41306BE9-9DD0-417B-B25C-AB7AEC8D3D31}" destId="{6F9D4900-2102-4C75-B9C8-3D38D354DFA7}" srcOrd="5" destOrd="0" presId="urn:microsoft.com/office/officeart/2005/8/layout/orgChart1"/>
    <dgm:cxn modelId="{00BEF598-96E6-4195-B5B7-2F9D2EAF123A}" type="presParOf" srcId="{6F9D4900-2102-4C75-B9C8-3D38D354DFA7}" destId="{1D56CF2A-441B-43A5-8C62-121775245591}" srcOrd="0" destOrd="0" presId="urn:microsoft.com/office/officeart/2005/8/layout/orgChart1"/>
    <dgm:cxn modelId="{24945C2A-3186-4676-8CA0-F3D714BB066E}" type="presParOf" srcId="{1D56CF2A-441B-43A5-8C62-121775245591}" destId="{02EAFE18-A663-4C79-AE11-583F89EAAE20}" srcOrd="0" destOrd="0" presId="urn:microsoft.com/office/officeart/2005/8/layout/orgChart1"/>
    <dgm:cxn modelId="{14B5CDC9-3793-4B91-8E7E-546F0DAB9BA4}" type="presParOf" srcId="{1D56CF2A-441B-43A5-8C62-121775245591}" destId="{970D3054-30FA-4214-8230-05F45B729928}" srcOrd="1" destOrd="0" presId="urn:microsoft.com/office/officeart/2005/8/layout/orgChart1"/>
    <dgm:cxn modelId="{A77E8DE1-67F1-4754-A43D-735113153AB4}" type="presParOf" srcId="{6F9D4900-2102-4C75-B9C8-3D38D354DFA7}" destId="{CCFDF0C8-BCE9-4DC5-BD54-1F39EB99AB6D}" srcOrd="1" destOrd="0" presId="urn:microsoft.com/office/officeart/2005/8/layout/orgChart1"/>
    <dgm:cxn modelId="{1ECAE99B-B3CA-4781-8E36-CAE8F9692987}" type="presParOf" srcId="{6F9D4900-2102-4C75-B9C8-3D38D354DFA7}" destId="{9E711D36-5B2E-4A8A-B660-7CE9BDEEEBA9}" srcOrd="2" destOrd="0" presId="urn:microsoft.com/office/officeart/2005/8/layout/orgChart1"/>
    <dgm:cxn modelId="{F04F67AA-73F1-4E3A-AE9D-0F2F0B7B8DC0}" type="presParOf" srcId="{41306BE9-9DD0-417B-B25C-AB7AEC8D3D31}" destId="{F741C21C-CB09-4988-AEFF-6A0DB3F2CC78}" srcOrd="6" destOrd="0" presId="urn:microsoft.com/office/officeart/2005/8/layout/orgChart1"/>
    <dgm:cxn modelId="{AFF1147C-54A1-418B-A90D-14EC0CED9F6C}" type="presParOf" srcId="{41306BE9-9DD0-417B-B25C-AB7AEC8D3D31}" destId="{A4DF4CCE-C3D3-4102-9FB9-C9E747A2D571}" srcOrd="7" destOrd="0" presId="urn:microsoft.com/office/officeart/2005/8/layout/orgChart1"/>
    <dgm:cxn modelId="{775ED49D-1C60-41AD-8AD9-06850410451F}" type="presParOf" srcId="{A4DF4CCE-C3D3-4102-9FB9-C9E747A2D571}" destId="{0A74C2F0-1D2C-4F69-B154-A4F98CE0CEA5}" srcOrd="0" destOrd="0" presId="urn:microsoft.com/office/officeart/2005/8/layout/orgChart1"/>
    <dgm:cxn modelId="{4863A096-A6CD-4236-BF53-A8A0D82F4C45}" type="presParOf" srcId="{0A74C2F0-1D2C-4F69-B154-A4F98CE0CEA5}" destId="{1D6594AC-7730-4129-AB93-1A6408205989}" srcOrd="0" destOrd="0" presId="urn:microsoft.com/office/officeart/2005/8/layout/orgChart1"/>
    <dgm:cxn modelId="{F9EDA80C-308C-4E9F-88F6-9887D26DDDE7}" type="presParOf" srcId="{0A74C2F0-1D2C-4F69-B154-A4F98CE0CEA5}" destId="{8D106B77-2E19-4850-AF38-4DB90CBAA6DA}" srcOrd="1" destOrd="0" presId="urn:microsoft.com/office/officeart/2005/8/layout/orgChart1"/>
    <dgm:cxn modelId="{091EB85D-B80F-4DCE-AB2E-B44D20CFF5AD}" type="presParOf" srcId="{A4DF4CCE-C3D3-4102-9FB9-C9E747A2D571}" destId="{5789D4B2-2679-4655-9473-69DC12817E5E}" srcOrd="1" destOrd="0" presId="urn:microsoft.com/office/officeart/2005/8/layout/orgChart1"/>
    <dgm:cxn modelId="{2DC775C8-91F9-46A8-AE54-76A2665B1886}" type="presParOf" srcId="{A4DF4CCE-C3D3-4102-9FB9-C9E747A2D571}" destId="{EF0C75B5-7F8A-424E-AA59-A0E5F8DA632E}" srcOrd="2" destOrd="0" presId="urn:microsoft.com/office/officeart/2005/8/layout/orgChart1"/>
    <dgm:cxn modelId="{5D511824-AD19-4EDE-AD07-CA17816E742E}" type="presParOf" srcId="{78E382B8-DE7B-4ECC-919B-FEFE6678BB00}" destId="{E4E7D71B-7906-4562-9129-AB1B9B7D64B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41C21C-CB09-4988-AEFF-6A0DB3F2CC78}">
      <dsp:nvSpPr>
        <dsp:cNvPr id="0" name=""/>
        <dsp:cNvSpPr/>
      </dsp:nvSpPr>
      <dsp:spPr>
        <a:xfrm>
          <a:off x="4114800" y="1680460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3222736" y="186439"/>
              </a:lnTo>
              <a:lnTo>
                <a:pt x="3222736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C4D12A-2103-48ED-9694-4867784876DA}">
      <dsp:nvSpPr>
        <dsp:cNvPr id="0" name=""/>
        <dsp:cNvSpPr/>
      </dsp:nvSpPr>
      <dsp:spPr>
        <a:xfrm>
          <a:off x="4114800" y="1680460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6439"/>
              </a:lnTo>
              <a:lnTo>
                <a:pt x="1074245" y="186439"/>
              </a:lnTo>
              <a:lnTo>
                <a:pt x="1074245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F4D098-67CF-4897-93E7-9EDAF1DDE2A3}">
      <dsp:nvSpPr>
        <dsp:cNvPr id="0" name=""/>
        <dsp:cNvSpPr/>
      </dsp:nvSpPr>
      <dsp:spPr>
        <a:xfrm>
          <a:off x="3040554" y="1680460"/>
          <a:ext cx="1074245" cy="372878"/>
        </a:xfrm>
        <a:custGeom>
          <a:avLst/>
          <a:gdLst/>
          <a:ahLst/>
          <a:cxnLst/>
          <a:rect l="0" t="0" r="0" b="0"/>
          <a:pathLst>
            <a:path>
              <a:moveTo>
                <a:pt x="1074245" y="0"/>
              </a:moveTo>
              <a:lnTo>
                <a:pt x="1074245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CC476B-A849-47CD-876A-945D19F722C5}">
      <dsp:nvSpPr>
        <dsp:cNvPr id="0" name=""/>
        <dsp:cNvSpPr/>
      </dsp:nvSpPr>
      <dsp:spPr>
        <a:xfrm>
          <a:off x="892063" y="1680460"/>
          <a:ext cx="3222736" cy="372878"/>
        </a:xfrm>
        <a:custGeom>
          <a:avLst/>
          <a:gdLst/>
          <a:ahLst/>
          <a:cxnLst/>
          <a:rect l="0" t="0" r="0" b="0"/>
          <a:pathLst>
            <a:path>
              <a:moveTo>
                <a:pt x="3222736" y="0"/>
              </a:moveTo>
              <a:lnTo>
                <a:pt x="3222736" y="186439"/>
              </a:lnTo>
              <a:lnTo>
                <a:pt x="0" y="186439"/>
              </a:lnTo>
              <a:lnTo>
                <a:pt x="0" y="3728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371A7B-9765-4237-98E4-66055641FBBB}">
      <dsp:nvSpPr>
        <dsp:cNvPr id="0" name=""/>
        <dsp:cNvSpPr/>
      </dsp:nvSpPr>
      <dsp:spPr>
        <a:xfrm>
          <a:off x="3226993" y="792654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أهداف منهج رياض الأطفال</a:t>
          </a:r>
          <a:endParaRPr kumimoji="0" lang="en-US" altLang="ar-SA" sz="28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3226993" y="792654"/>
        <a:ext cx="1775612" cy="887806"/>
      </dsp:txXfrm>
    </dsp:sp>
    <dsp:sp modelId="{FC286992-E75F-4BAA-8085-8D75D3A945AB}">
      <dsp:nvSpPr>
        <dsp:cNvPr id="0" name=""/>
        <dsp:cNvSpPr/>
      </dsp:nvSpPr>
      <dsp:spPr>
        <a:xfrm>
          <a:off x="4256" y="2053339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اللغوي</a:t>
          </a:r>
          <a:endParaRPr kumimoji="0" lang="en-US" altLang="ar-SA" sz="28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4256" y="2053339"/>
        <a:ext cx="1775612" cy="887806"/>
      </dsp:txXfrm>
    </dsp:sp>
    <dsp:sp modelId="{EFEB18F2-11C9-4E3C-BC60-FE975A612AE4}">
      <dsp:nvSpPr>
        <dsp:cNvPr id="0" name=""/>
        <dsp:cNvSpPr/>
      </dsp:nvSpPr>
      <dsp:spPr>
        <a:xfrm>
          <a:off x="2152748" y="2053339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المعرفي</a:t>
          </a:r>
          <a:endParaRPr kumimoji="0" lang="en-US" altLang="ar-SA" sz="28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2152748" y="2053339"/>
        <a:ext cx="1775612" cy="887806"/>
      </dsp:txXfrm>
    </dsp:sp>
    <dsp:sp modelId="{02EAFE18-A663-4C79-AE11-583F89EAAE20}">
      <dsp:nvSpPr>
        <dsp:cNvPr id="0" name=""/>
        <dsp:cNvSpPr/>
      </dsp:nvSpPr>
      <dsp:spPr>
        <a:xfrm>
          <a:off x="4301239" y="2053339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الحركي</a:t>
          </a:r>
          <a:endParaRPr kumimoji="0" lang="en-US" altLang="ar-SA" sz="28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4301239" y="2053339"/>
        <a:ext cx="1775612" cy="887806"/>
      </dsp:txXfrm>
    </dsp:sp>
    <dsp:sp modelId="{1D6594AC-7730-4129-AB93-1A6408205989}">
      <dsp:nvSpPr>
        <dsp:cNvPr id="0" name=""/>
        <dsp:cNvSpPr/>
      </dsp:nvSpPr>
      <dsp:spPr>
        <a:xfrm>
          <a:off x="6449730" y="2053339"/>
          <a:ext cx="1775612" cy="88780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rtl="1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ar-SA" altLang="ar-SA" sz="2800" b="1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rPr>
            <a:t>النمو العاطفي الاجتماعي</a:t>
          </a:r>
          <a:endParaRPr kumimoji="0" lang="en-US" altLang="ar-SA" sz="2800" b="1" i="0" u="none" strike="noStrike" kern="1200" cap="none" normalizeH="0" baseline="0" smtClean="0">
            <a:ln>
              <a:noFill/>
            </a:ln>
            <a:solidFill>
              <a:schemeClr val="tx1"/>
            </a:solidFill>
            <a:effectLst/>
            <a:cs typeface="Arial" pitchFamily="34" charset="0"/>
          </a:endParaRPr>
        </a:p>
      </dsp:txBody>
      <dsp:txXfrm>
        <a:off x="6449730" y="2053339"/>
        <a:ext cx="1775612" cy="8878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44A135-E9BF-4240-B09B-08A3886D1F40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amera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1B7BC1-2DB6-48B6-B01C-032FDEF8476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AB93B20-30CC-4E0C-8B96-BC28CBD8BE8E}" type="datetimeFigureOut">
              <a:rPr lang="ar-SA" smtClean="0"/>
              <a:t>19/12/1435</a:t>
            </a:fld>
            <a:endParaRPr lang="ar-S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FD97968-4594-419F-888D-E840DC0EFEB9}" type="slidenum">
              <a:rPr lang="ar-SA" smtClean="0"/>
              <a:t>‹#›</a:t>
            </a:fld>
            <a:endParaRPr lang="ar-SA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</p:sldLayoutIdLst>
  <p:txStyles>
    <p:titleStyle>
      <a:lvl1pPr algn="l" rtl="1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r" rtl="1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r" rtl="1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r" rtl="1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r" rtl="1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r" rtl="1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63688" y="1124744"/>
            <a:ext cx="6043408" cy="2868168"/>
          </a:xfrm>
        </p:spPr>
        <p:txBody>
          <a:bodyPr/>
          <a:lstStyle/>
          <a:p>
            <a:pPr algn="ctr"/>
            <a:r>
              <a:rPr lang="ar-SA" sz="4800" dirty="0" smtClean="0"/>
              <a:t>  </a:t>
            </a:r>
            <a:r>
              <a:rPr lang="ar-SA" sz="9600" dirty="0" smtClean="0"/>
              <a:t>فن</a:t>
            </a:r>
            <a:r>
              <a:rPr lang="ar-SA" sz="11500" dirty="0" smtClean="0"/>
              <a:t> الملاحظة</a:t>
            </a:r>
            <a:r>
              <a:rPr lang="ar-SA" dirty="0" smtClean="0"/>
              <a:t/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1560" y="4005064"/>
            <a:ext cx="7854696" cy="1752600"/>
          </a:xfrm>
        </p:spPr>
        <p:txBody>
          <a:bodyPr>
            <a:normAutofit/>
          </a:bodyPr>
          <a:lstStyle/>
          <a:p>
            <a:r>
              <a:rPr lang="ar-SA" sz="2800" dirty="0" smtClean="0"/>
              <a:t>اعداد : د. رجاء عمر </a:t>
            </a:r>
            <a:r>
              <a:rPr lang="ar-SA" sz="2800" dirty="0" smtClean="0"/>
              <a:t>باحاذق</a:t>
            </a:r>
          </a:p>
          <a:p>
            <a:r>
              <a:rPr lang="ar-SA" sz="2800" dirty="0" smtClean="0"/>
              <a:t>عضو هيئة تدريس – جامعة الملك سعود</a:t>
            </a:r>
          </a:p>
          <a:p>
            <a:r>
              <a:rPr lang="ar-SA" sz="2800" dirty="0" smtClean="0"/>
              <a:t>السياسات التربوية ورياض الأطفال</a:t>
            </a:r>
            <a:endParaRPr lang="ar-SA" sz="2800" dirty="0"/>
          </a:p>
        </p:txBody>
      </p:sp>
      <p:sp>
        <p:nvSpPr>
          <p:cNvPr id="4" name="مستطيل 2"/>
          <p:cNvSpPr>
            <a:spLocks/>
          </p:cNvSpPr>
          <p:nvPr/>
        </p:nvSpPr>
        <p:spPr>
          <a:xfrm>
            <a:off x="6787282" y="0"/>
            <a:ext cx="2356718" cy="792088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endParaRPr lang="ar-SA"/>
          </a:p>
        </p:txBody>
      </p:sp>
      <p:sp>
        <p:nvSpPr>
          <p:cNvPr id="5" name="Rectangle 4"/>
          <p:cNvSpPr/>
          <p:nvPr/>
        </p:nvSpPr>
        <p:spPr>
          <a:xfrm>
            <a:off x="4788024" y="3383281"/>
            <a:ext cx="45719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ar-SA" dirty="0" smtClean="0"/>
              <a:t>بطاقة الملاحظة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000101" y="857233"/>
          <a:ext cx="6615138" cy="5848604"/>
        </p:xfrm>
        <a:graphic>
          <a:graphicData uri="http://schemas.openxmlformats.org/drawingml/2006/table">
            <a:tbl>
              <a:tblPr rtl="1"/>
              <a:tblGrid>
                <a:gridCol w="752269"/>
                <a:gridCol w="2152594"/>
                <a:gridCol w="2445220"/>
                <a:gridCol w="1265055"/>
              </a:tblGrid>
              <a:tr h="2821618">
                <a:tc gridSpan="4">
                  <a:txBody>
                    <a:bodyPr/>
                    <a:lstStyle/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اسم الطفل:                                                         تاريخ الميلاد: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التاريخ: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بداية وقت الملاحظة:                                                     وقت انتهاء الملاحظة: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اسم المعلمة المشاركة في الملاحظة: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عدد الاطفال المشاركين في اللعب: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مكان الملاحظة: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الهدف  العام من الملاحظة 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  <a:p>
                      <a:pPr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Calibri"/>
                          <a:ea typeface="PMingLiU"/>
                          <a:cs typeface="Times New Roman"/>
                        </a:rPr>
                        <a:t>الهدف الخاص من الملاحظة :</a:t>
                      </a:r>
                      <a:endParaRPr lang="en-US" sz="1100" dirty="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27743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>
                          <a:latin typeface="Calibri"/>
                          <a:ea typeface="PMingLiU"/>
                          <a:cs typeface="Times New Roman"/>
                        </a:rPr>
                        <a:t>الوقت</a:t>
                      </a:r>
                      <a:endParaRPr lang="en-US" sz="110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>
                          <a:latin typeface="Calibri"/>
                          <a:ea typeface="PMingLiU"/>
                          <a:cs typeface="Times New Roman"/>
                        </a:rPr>
                        <a:t>وصف النشاط</a:t>
                      </a:r>
                      <a:endParaRPr lang="en-US" sz="110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>
                          <a:latin typeface="Calibri"/>
                          <a:ea typeface="PMingLiU"/>
                          <a:cs typeface="Times New Roman"/>
                        </a:rPr>
                        <a:t>حديث الطفل</a:t>
                      </a:r>
                      <a:endParaRPr lang="en-US" sz="110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>
                          <a:latin typeface="Calibri"/>
                          <a:ea typeface="PMingLiU"/>
                          <a:cs typeface="Times New Roman"/>
                        </a:rPr>
                        <a:t>نوعية اللعب</a:t>
                      </a:r>
                      <a:endParaRPr lang="en-US" sz="1100">
                        <a:latin typeface="Calibri"/>
                        <a:ea typeface="PMingLiU"/>
                        <a:cs typeface="Arial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742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10:00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10:01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10:02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dirty="0" smtClean="0">
                        <a:latin typeface="Calibri"/>
                        <a:ea typeface="PMingLiU"/>
                        <a:cs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dirty="0"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لعب محمد بالاحجية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محمد يحرك قطع الاحجية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محمد ركب اول قطعتين و هما رأس</a:t>
                      </a:r>
                      <a:r>
                        <a:rPr lang="ar-SA" sz="1400" baseline="0" dirty="0" smtClean="0">
                          <a:latin typeface="Calibri"/>
                          <a:ea typeface="PMingLiU"/>
                          <a:cs typeface="Times New Roman"/>
                        </a:rPr>
                        <a:t> البطة و الجسم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aseline="0" dirty="0" smtClean="0">
                          <a:latin typeface="Calibri"/>
                          <a:ea typeface="PMingLiU"/>
                          <a:cs typeface="Times New Roman"/>
                        </a:rPr>
                        <a:t>جلس خالد بجوار محمد و بدأ الطفلين باللعب مع بعض، و لكن محمد سحب لعبته و خالد اخذ لعبه اخرى . الطفلين بجوار بعض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dirty="0"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محمد صامت 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محمد يتحدث مع نفسة“ انا ماني عارف كيف</a:t>
                      </a:r>
                      <a:r>
                        <a:rPr lang="ar-SA" sz="1400" baseline="0" dirty="0" smtClean="0">
                          <a:latin typeface="Calibri"/>
                          <a:ea typeface="PMingLiU"/>
                          <a:cs typeface="Times New Roman"/>
                        </a:rPr>
                        <a:t> اسويها“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baseline="0" dirty="0" smtClean="0">
                        <a:latin typeface="Calibri"/>
                        <a:ea typeface="PMingLiU"/>
                        <a:cs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baseline="0" dirty="0" smtClean="0">
                        <a:latin typeface="Calibri"/>
                        <a:ea typeface="PMingLiU"/>
                        <a:cs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aseline="0" dirty="0" smtClean="0">
                          <a:latin typeface="Calibri"/>
                          <a:ea typeface="PMingLiU"/>
                          <a:cs typeface="Times New Roman"/>
                        </a:rPr>
                        <a:t>محمد“هذه لعبتي....“</a:t>
                      </a:r>
                      <a:endParaRPr lang="ar-SA" sz="1400" dirty="0"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لعب فردي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لعب فردي</a:t>
                      </a: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dirty="0" smtClean="0">
                        <a:latin typeface="Calibri"/>
                        <a:ea typeface="PMingLiU"/>
                        <a:cs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dirty="0" smtClean="0">
                        <a:latin typeface="Calibri"/>
                        <a:ea typeface="PMingLiU"/>
                        <a:cs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ar-SA" sz="1400" dirty="0" smtClean="0">
                        <a:latin typeface="Calibri"/>
                        <a:ea typeface="PMingLiU"/>
                        <a:cs typeface="Times New Roman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 smtClean="0">
                          <a:latin typeface="Calibri"/>
                          <a:ea typeface="PMingLiU"/>
                          <a:cs typeface="Times New Roman"/>
                        </a:rPr>
                        <a:t>لعب متوازي</a:t>
                      </a:r>
                      <a:endParaRPr lang="ar-SA" sz="1400" dirty="0">
                        <a:latin typeface="Calibri"/>
                        <a:ea typeface="PMingLiU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0" y="5857892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الخلاصة من الملاحظة: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تقيمك للملاحظة:</a:t>
            </a:r>
            <a:endParaRPr kumimoji="0" lang="ar-SA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SA" dirty="0" smtClean="0"/>
              <a:t>من مميزات الملاحظة انها تقدم للملاحظ </a:t>
            </a:r>
            <a:r>
              <a:rPr lang="ar-SA" dirty="0"/>
              <a:t>الفرصة لجمع البيانات مباشرة من المواقف الاجتماعية التي تحدث بشكل </a:t>
            </a:r>
            <a:r>
              <a:rPr lang="ar-SA" dirty="0" smtClean="0"/>
              <a:t>طبيعي في الحياة الاجتماعية اليومية (كوهين و اخرون، 2012: 396).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ar-SA" sz="5400" dirty="0" smtClean="0"/>
              <a:t>ماهي الملاحظة</a:t>
            </a:r>
            <a:endParaRPr lang="ar-SA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الهدف من الملاحظة لطالبة التدريب الميداني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اسألي الطالبة الاسئلة التالية:</a:t>
            </a:r>
          </a:p>
          <a:p>
            <a:pPr lvl="2"/>
            <a:r>
              <a:rPr lang="ar-SA" dirty="0" smtClean="0"/>
              <a:t>لماذا نلاحظ الاطفال؟</a:t>
            </a:r>
          </a:p>
          <a:p>
            <a:pPr lvl="2"/>
            <a:r>
              <a:rPr lang="ar-SA" dirty="0" smtClean="0"/>
              <a:t>ماذا نرى بالنظر اليهم؟</a:t>
            </a:r>
          </a:p>
          <a:p>
            <a:pPr lvl="2"/>
            <a:r>
              <a:rPr lang="ar-SA" dirty="0" smtClean="0"/>
              <a:t>ماذا نتعلم من النظر اليهم؟</a:t>
            </a:r>
          </a:p>
          <a:p>
            <a:pPr lvl="2"/>
            <a:r>
              <a:rPr lang="ar-SA" dirty="0" smtClean="0"/>
              <a:t>كيف ممكن نساعد الاطفال من خلال ملاحظتهم و النظر اليهم؟</a:t>
            </a:r>
          </a:p>
          <a:p>
            <a:pPr lvl="2"/>
            <a:endParaRPr lang="ar-SA" dirty="0"/>
          </a:p>
          <a:p>
            <a:pPr lvl="2"/>
            <a:endParaRPr lang="ar-SA" dirty="0" smtClean="0"/>
          </a:p>
          <a:p>
            <a:pPr lvl="2"/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البيئة الفزيائية</a:t>
            </a:r>
          </a:p>
          <a:p>
            <a:r>
              <a:rPr lang="ar-SA" dirty="0" smtClean="0"/>
              <a:t>البيئة الانسانية (الافراد-الجماعات)</a:t>
            </a:r>
          </a:p>
          <a:p>
            <a:r>
              <a:rPr lang="ar-SA" dirty="0" smtClean="0"/>
              <a:t>التواصل (رسمي- غير رسمي- مخطط- غير مخطط له- شفهي- غير شفهي، لغة الجسد...)</a:t>
            </a:r>
          </a:p>
          <a:p>
            <a:r>
              <a:rPr lang="ar-SA" dirty="0" smtClean="0"/>
              <a:t>البرنامج (المنهج- المحتوى،...)</a:t>
            </a:r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dirty="0" smtClean="0"/>
              <a:t>ممكن جمع معلومات الملاحظة من: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رسم تخطيطي 1"/>
          <p:cNvGraphicFramePr/>
          <p:nvPr/>
        </p:nvGraphicFramePr>
        <p:xfrm>
          <a:off x="457200" y="228600"/>
          <a:ext cx="8229600" cy="37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6858000" y="4495800"/>
            <a:ext cx="1828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ar-SA"/>
              <a:t>  مفهوم الذات</a:t>
            </a:r>
          </a:p>
          <a:p>
            <a:pPr>
              <a:buFontTx/>
              <a:buChar char="•"/>
            </a:pPr>
            <a:r>
              <a:rPr lang="ar-SA"/>
              <a:t>  الشعور بالمسئولية</a:t>
            </a:r>
          </a:p>
          <a:p>
            <a:r>
              <a:rPr lang="ar-SA"/>
              <a:t>   تجاه نفسه والآخرين</a:t>
            </a:r>
          </a:p>
          <a:p>
            <a:pPr>
              <a:buFontTx/>
              <a:buChar char="•"/>
            </a:pPr>
            <a:r>
              <a:rPr lang="ar-SA"/>
              <a:t>  السلوك الاجتماعي</a:t>
            </a:r>
            <a:endParaRPr lang="en-US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77724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56388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4800600" y="4648200"/>
            <a:ext cx="1905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ar-SA"/>
              <a:t>  العضلات الكبرى</a:t>
            </a:r>
          </a:p>
          <a:p>
            <a:pPr>
              <a:buFontTx/>
              <a:buChar char="•"/>
            </a:pPr>
            <a:r>
              <a:rPr lang="ar-SA"/>
              <a:t>  العضلات الصغرى</a:t>
            </a:r>
            <a:endParaRPr lang="en-US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35052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286000" y="4495800"/>
            <a:ext cx="2133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ar-SA"/>
              <a:t>  التعلم وحل المشكلات.</a:t>
            </a:r>
          </a:p>
          <a:p>
            <a:pPr>
              <a:buFontTx/>
              <a:buChar char="•"/>
            </a:pPr>
            <a:r>
              <a:rPr lang="ar-SA"/>
              <a:t>  التفكير المنطقي.</a:t>
            </a:r>
          </a:p>
          <a:p>
            <a:pPr>
              <a:buFontTx/>
              <a:buChar char="•"/>
            </a:pPr>
            <a:r>
              <a:rPr lang="ar-SA"/>
              <a:t>  التفكير التمثيلي</a:t>
            </a:r>
          </a:p>
          <a:p>
            <a:r>
              <a:rPr lang="ar-SA"/>
              <a:t>     والرمزي</a:t>
            </a:r>
            <a:endParaRPr lang="en-US"/>
          </a:p>
        </p:txBody>
      </p:sp>
      <p:sp>
        <p:nvSpPr>
          <p:cNvPr id="1043" name="Line 19"/>
          <p:cNvSpPr>
            <a:spLocks noChangeShapeType="1"/>
          </p:cNvSpPr>
          <p:nvPr/>
        </p:nvSpPr>
        <p:spPr bwMode="auto">
          <a:xfrm>
            <a:off x="1295400" y="3962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ar-SA"/>
          </a:p>
        </p:txBody>
      </p:sp>
      <p:sp>
        <p:nvSpPr>
          <p:cNvPr id="1044" name="Text Box 20"/>
          <p:cNvSpPr txBox="1">
            <a:spLocks noChangeArrowheads="1"/>
          </p:cNvSpPr>
          <p:nvPr/>
        </p:nvSpPr>
        <p:spPr bwMode="auto">
          <a:xfrm>
            <a:off x="457200" y="452755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ar-SA"/>
              <a:t>  الاستماع والتحدث.</a:t>
            </a:r>
          </a:p>
          <a:p>
            <a:pPr>
              <a:buFontTx/>
              <a:buChar char="•"/>
            </a:pPr>
            <a:r>
              <a:rPr lang="ar-SA"/>
              <a:t>  القراءة والكتابة.</a:t>
            </a:r>
            <a:endParaRPr lang="en-US"/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كذلك تتأثر الملاحظة بنوعية اللعب</a:t>
            </a:r>
            <a:endParaRPr lang="ar-SA" dirty="0"/>
          </a:p>
        </p:txBody>
      </p:sp>
      <p:graphicFrame>
        <p:nvGraphicFramePr>
          <p:cNvPr id="4" name="SmartArt Placeholder 3"/>
          <p:cNvGraphicFramePr>
            <a:graphicFrameLocks noGrp="1"/>
          </p:cNvGraphicFramePr>
          <p:nvPr>
            <p:ph type="dgm" idx="1"/>
          </p:nvPr>
        </p:nvGraphicFramePr>
        <p:xfrm>
          <a:off x="457200" y="1600200"/>
          <a:ext cx="8229600" cy="347472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السلوك الغير منشغل (</a:t>
                      </a:r>
                      <a:r>
                        <a:rPr lang="en-US" dirty="0" smtClean="0"/>
                        <a:t>Unoccupied Behavior</a:t>
                      </a:r>
                      <a:r>
                        <a:rPr lang="ar-SA" dirty="0" smtClean="0"/>
                        <a:t>)</a:t>
                      </a:r>
                    </a:p>
                    <a:p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تنقل الطفل بين الانشطة</a:t>
                      </a:r>
                      <a:r>
                        <a:rPr lang="ar-SA" baseline="0" dirty="0" smtClean="0"/>
                        <a:t> دون أظهار الاهتمام بها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سلوك المشاهدة (</a:t>
                      </a:r>
                      <a:r>
                        <a:rPr lang="en-US" dirty="0" smtClean="0"/>
                        <a:t>Onlooker Behavior</a:t>
                      </a:r>
                      <a:r>
                        <a:rPr lang="ar-SA" dirty="0" smtClean="0"/>
                        <a:t>)</a:t>
                      </a:r>
                    </a:p>
                    <a:p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ارتباط الطفل بنشاط يسترعي اهتمامه دون المشاركة، يقف عن بعد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اللعب الفردي (</a:t>
                      </a:r>
                      <a:r>
                        <a:rPr lang="en-US" dirty="0" smtClean="0"/>
                        <a:t>Solitary Play</a:t>
                      </a:r>
                      <a:r>
                        <a:rPr lang="ar-SA" dirty="0" smtClean="0"/>
                        <a:t>)</a:t>
                      </a:r>
                    </a:p>
                    <a:p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لعب الطفل بمفرده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اللعب المتوازي (</a:t>
                      </a:r>
                      <a:r>
                        <a:rPr lang="en-US" dirty="0" smtClean="0"/>
                        <a:t>Parallel Play </a:t>
                      </a:r>
                      <a:r>
                        <a:rPr lang="ar-SA" dirty="0" smtClean="0"/>
                        <a:t>)</a:t>
                      </a:r>
                    </a:p>
                    <a:p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يلعب</a:t>
                      </a:r>
                      <a:r>
                        <a:rPr lang="ar-SA" baseline="0" dirty="0" smtClean="0"/>
                        <a:t> الطفل بجوار طفل اخر</a:t>
                      </a:r>
                      <a:endParaRPr lang="ar-SA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اللعب التعاوني ( </a:t>
                      </a:r>
                      <a:r>
                        <a:rPr lang="en-US" dirty="0" smtClean="0"/>
                        <a:t>Cooperative Play</a:t>
                      </a:r>
                      <a:r>
                        <a:rPr lang="ar-SA" dirty="0" smtClean="0"/>
                        <a:t>)</a:t>
                      </a:r>
                    </a:p>
                    <a:p>
                      <a:endParaRPr lang="ar-SA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يتشارك الاطفال في الخامات و الادوار</a:t>
                      </a:r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>
    <p:diamond/>
    <p:sndAc>
      <p:stSnd>
        <p:snd r:embed="rId2" name="camera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484187"/>
          </a:xfrm>
        </p:spPr>
        <p:txBody>
          <a:bodyPr>
            <a:noAutofit/>
          </a:bodyPr>
          <a:lstStyle/>
          <a:p>
            <a:pPr algn="ctr" eaLnBrk="1" hangingPunct="1"/>
            <a:r>
              <a:rPr lang="ar-SA" sz="3600" b="1" dirty="0" smtClean="0">
                <a:solidFill>
                  <a:schemeClr val="tx2">
                    <a:lumMod val="75000"/>
                  </a:schemeClr>
                </a:solidFill>
              </a:rPr>
              <a:t>ملخص نواحي النمو لطفل عمره خمس سنوات</a:t>
            </a:r>
            <a:endParaRPr lang="en-US" sz="3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graphicFrame>
        <p:nvGraphicFramePr>
          <p:cNvPr id="19513" name="Group 57"/>
          <p:cNvGraphicFramePr>
            <a:graphicFrameLocks noGrp="1"/>
          </p:cNvGraphicFramePr>
          <p:nvPr>
            <p:ph type="tbl" idx="1"/>
          </p:nvPr>
        </p:nvGraphicFramePr>
        <p:xfrm>
          <a:off x="457200" y="762000"/>
          <a:ext cx="8229600" cy="5715000"/>
        </p:xfrm>
        <a:graphic>
          <a:graphicData uri="http://schemas.openxmlformats.org/drawingml/2006/table">
            <a:tbl>
              <a:tblPr rtl="1"/>
              <a:tblGrid>
                <a:gridCol w="2016125"/>
                <a:gridCol w="1962150"/>
                <a:gridCol w="2057400"/>
                <a:gridCol w="2193925"/>
              </a:tblGrid>
              <a:tr h="288925"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النمو الانفعالي والاجتماعي</a:t>
                      </a:r>
                      <a:endParaRPr kumimoji="0" lang="ar-SA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النمو الجسمي</a:t>
                      </a: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النمو المعرفي</a:t>
                      </a:r>
                      <a:endParaRPr kumimoji="0" lang="ar-S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النمو اللغوي</a:t>
                      </a:r>
                      <a:endParaRPr kumimoji="0" lang="ar-SA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6075"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abic Transparent" pitchFamily="2" charset="0"/>
                        </a:rPr>
                        <a:t>مفهوم الذات: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Arabic Transparent" pitchFamily="2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abic Transparent" pitchFamily="2" charset="0"/>
                        </a:rPr>
                        <a:t>1-يظهر الطفل قدرة على التكيف في المواقف الجديدة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abic Transparent" pitchFamily="2" charset="0"/>
                        </a:rPr>
                        <a:t>2- يظهر الطفل ثقة مناسبة في الكبار المحيطين فيه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3-يتعرف الطفل على مشاعره ويتعامل معها بطريقة مناسبة.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4- يدافع الطفل عن حقوقه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الشعور بالمسؤولية تجاه نفسه والآخرين: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5-يظهر الطفل استقلالية وتوجيها لنفسه.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6- يتحمل الطفل مسؤولية سلامته الصحية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7- يحترم الطفل ويهتم ببيئة وأدوات الفصل.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8- يتبع الطفل جدول الفصل.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abic Transparent" pitchFamily="2" charset="0"/>
                        </a:rPr>
                        <a:t>9- يتبع الطفل أنظمة الفصل.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السلوك الاجتماعي: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10- 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يلعب الطفل جيداً مع الأطفال الآخرين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11- يعترف الطفل بمشاعر الآخرين ويتجاوب بشكل مناسب.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12- يستخدم الطفل مهارات التفكير لحل الخلافات</a:t>
                      </a: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النمو الحركي:</a:t>
                      </a:r>
                    </a:p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العضلات الكبرى:</a:t>
                      </a: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imes New Roman" pitchFamily="18" charset="0"/>
                          <a:cs typeface="Arabic Transparent" pitchFamily="2" charset="0"/>
                        </a:rPr>
                        <a:t>14- يظهر الطفل مهارات أساسية حركية (الجري والقفز والحجل والعدو السريع)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15- يظهر الطفل توازناً وهو يتحرك.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16- يتسلق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الطفل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صاعداُ ونازلاً</a:t>
                      </a: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17- يركب الطفل الدراجة ويستخدم الدواسات ويتحكم بالمقود أو المركبة ذات العجلات.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18- يظهر الطفل مهارات الرمي والمسك والدفع بالرجل</a:t>
                      </a: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العضلات الصغرى: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19- يتحكم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 الطفل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بعضلات يده الصغرى.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20- تآزر حركات اليد والعين.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21-- يستخدم الطفل مواد للكتابة والرسم.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التعلم وحل المشكلات: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22- يلاحظ الطفل الأشياء والأحداث بفضول.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23- يتعامل الطفل مع المشاكل بمرونة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24- يظهر الطفل مثابرة في التعامل مع المهام.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25- يكتشف الطفل الأسباب والنتائج.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26- يطبق الطفل معلومات أو خبرة سابقة على موضوع جديد.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التفكير المنطقي: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27- يصنف الطفل الأشياء.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28- يقارن الطفل المقاسات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29- يرتب الأشياء ترتيباً تسلسلياً.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30- يتعرف الطفل على التسلسل النمطي ويستطيع تكراره.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31- يظهر الطفل إدراكاً لمفاهيم الوقت وتسلسله.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32- يظهر الطفل إدراكا لمفهوم المكان في الفراغ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33- يستخدم الطفل مطابقة الشيء بالشيء.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34- يستخدم الطفل الأرقام والعد.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التفكير التمثيلي والرمزي: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35- يقوم الطفل بأدوار و أوضاع إيهامية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36- يضفي الحياة على الأشياء.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37- يقوم بالتمثيل ويفسره.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1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الاستماع والتحدث: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38.يسمع الطفل ويميز أصوات اللغة.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39- يعبر عن نفسه باستخدام الكلمات وجمل توسعية.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40- 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يفهم ويتبع الإرشادات الشفهية.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41- يجيب على الأسئلة.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42- يسأل الطفل أسئلة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43- يشارك الطفل بشكل فعال في المحادثة</a:t>
                      </a: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القراءة والكتابة: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44- يستمتع الطفل بالقراءة ويقدرها.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45-يظهر الطفل فهما للمعاني المكتوبة.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46- يظهر الطفل معرفة في الحروف الأبجدية.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47- يستخدم الطفل مهارات القراءة الناشئة لصنع معنى للأشياء المكتوبة.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48- يفهم الطفل ويفسر المعنى من القصص وبعض الكتب الأخرى.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49- يفهم الطفل الهدف من الكتابة.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r" defTabSz="914400" rtl="1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50- يكتب الطفل حروفاً وكلمات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92200" y="1066800"/>
          <a:ext cx="6832600" cy="5342255"/>
        </p:xfrm>
        <a:graphic>
          <a:graphicData uri="http://schemas.openxmlformats.org/drawingml/2006/table">
            <a:tbl>
              <a:tblPr rtl="1"/>
              <a:tblGrid>
                <a:gridCol w="1574800"/>
                <a:gridCol w="1727200"/>
                <a:gridCol w="1727200"/>
                <a:gridCol w="1803400"/>
              </a:tblGrid>
              <a:tr h="434975"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Battar"/>
                        </a:rPr>
                        <a:t>النمو الانفعالي والاجتماعي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e_AlBattar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Battar"/>
                        </a:rPr>
                        <a:t>النمو الحركي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e_AlBattar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Battar"/>
                        </a:rPr>
                        <a:t>النمو المعرفي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e_AlBattar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Battar"/>
                        </a:rPr>
                        <a:t>النمو اللغوي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e_AlBattar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86200"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Hor"/>
                        </a:rPr>
                        <a:t>مفهوم الذات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يظهر الطفل قدرة على التكيف في المواقف الجديدة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يظهر الطفل ثقة مناسبة في الكبار المحيطين به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يتعرف الطفل على مشاعره ويتعامل معها بطريقة مناسبة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يدافع الطفل عن حقوقه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ae_AlHor"/>
                          <a:cs typeface="ae_AlHor"/>
                        </a:rPr>
                        <a:t>الشعور بالمسؤولية تجاه نفسه والآخرين: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يظهر الطفل استقلالية وتوجيهاً لنفسه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يتحمل الطفل مسؤولية سلامته الصحية 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يحترم الطفل يهتم ببيئة وأدوات الفصل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يتبع الطفل جدول الفصل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يتبع الطفل أنظمة الفصل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ae_AlHor"/>
                          <a:cs typeface="ae_AlHor"/>
                        </a:rPr>
                        <a:t>السلوك الاجتماعي 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يلعب الطفل جيداً مع الأطفال الآخرين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يعترف الطفل بمشاعر الآخرين ويتجاوب بشكل مناسب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يحترم الطفل حقوق الآخرين ويشاركهم بذلك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يستخدم الطفل مهارات التفكير لحل الخلافات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Calibri" pitchFamily="34" charset="0"/>
                        </a:rPr>
                        <a:t>         . 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يظهر الطفل مهارات أساسية حركية ( الجري والقفز والحجل والعدو السريع)</a:t>
                      </a: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يستطيع ان ينحرف بسرعة في الزوايا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يظهر الطفل توازناً وهو يتحرك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يتسلق الطفل صاعداً نازلاً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يركب الطفل الدراجة ويستخدم الدواسات ويتحكم بالمقود أو المركبة ذات العجلات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يظهر الطفل مهارات الرمي والمسك والدفع بالرجل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Hor"/>
                        </a:rPr>
                        <a:t>العضلات الصغرى 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يتحكم الطفل بعضلات يده الصغرى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تأزر حركات اليد والعين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20638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يستخدم الطفل مواد الكتابة والرسم.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Hor"/>
                        </a:rPr>
                        <a:t>التعلم وحل المشكلات 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يلاحظ الطفل الأشياء والأحداث بفضول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يتعامل الطفل مع المشكلات بمرونة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يظهر الطفل مثابرة في التعلم مع المهام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يكتشف الطفل الأسباب والنتائج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يطبق الطفل معلومات أو خبرة سابقة على موضوع جديد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ae_AlHor"/>
                          <a:cs typeface="ae_AlHor"/>
                        </a:rPr>
                        <a:t>التفكير المنطقي 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يصنف الطفل الأشياء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يقارن الطفل المقاسات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يرتب الأشياء ترتيباً تسلسلياً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يتعرف الطفل على التسلسل النمطي ويستطيع تكراره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يظهر الطفل إدراكاً لمفاهيم الوقت وتسلسله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يظهر الطفل إدراكاً لمفهوم المكان في الفراغ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يستخدم الطفل مطابقة الشئ  بالشئ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يستخدم الطفل الأرقام والعدد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ae_AlHor"/>
                          <a:cs typeface="ae_AlHor"/>
                        </a:rPr>
                        <a:t>التفكير التمثيلي والرمزي 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يقوم الطفل بأدوار وأوضاع إيهامية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يضفي الحياة على الأشياء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يقوم بالتمثيل ويفسره</a:t>
                      </a:r>
                      <a:r>
                        <a:rPr kumimoji="0" lang="ar-S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ae_AlHor"/>
                        </a:rPr>
                        <a:t>الاستماع والتحدث :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يسمع الطفل ويميز أصوات اللغة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يعبر عن نفسه باستخدام الكلمات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يفهم ويتبع الإرشادات الشفوية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يجيب على الأسئلة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يسأل الطفل أسئلة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يشارك الطفل بشكل فعال في المحادثة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0" i="1" u="sng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ea typeface="ae_AlHor"/>
                          <a:cs typeface="ae_AlHor"/>
                        </a:rPr>
                        <a:t>القراءة والكتابة :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ar-SA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يستمتع الطفل بالقراءة ويقدرها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يظهر الطفل فهماً للمعاني المكتوبة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يظهر الطفل معرفة في الحروف الأبجدية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يستخدم الطفل مهارات القراءة الناشئة لصنع معنى للأشياء المكتوبة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يفهم الطفل ويفسر المعنى من القصص وبعض الكتب الأخرى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 يفهم الطفل الهدف من الكتابة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0" algn="r" defTabSz="914400" rtl="1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AutoNum type="arabicPeriod"/>
                        <a:tabLst/>
                      </a:pPr>
                      <a:r>
                        <a:rPr kumimoji="0" lang="ar-SA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Calibri" pitchFamily="34" charset="0"/>
                          <a:cs typeface="Calibri" pitchFamily="34" charset="0"/>
                        </a:rPr>
                        <a:t>يكتب الطفل حروف وكلمات 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38692" marR="3869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3" name="Rectangle 1"/>
          <p:cNvSpPr>
            <a:spLocks noChangeArrowheads="1"/>
          </p:cNvSpPr>
          <p:nvPr/>
        </p:nvSpPr>
        <p:spPr bwMode="auto">
          <a:xfrm>
            <a:off x="2339752" y="-603448"/>
            <a:ext cx="4711547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92100" algn="l"/>
              </a:tabLst>
            </a:pPr>
            <a:endParaRPr lang="en-US" sz="14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tabLst>
                <a:tab pos="292100" algn="l"/>
              </a:tabLst>
            </a:pPr>
            <a:endParaRPr lang="en-US" sz="1400" b="1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algn="ctr">
              <a:tabLst>
                <a:tab pos="292100" algn="l"/>
              </a:tabLst>
            </a:pPr>
            <a:endParaRPr lang="ar-SA" sz="2800" b="1" dirty="0">
              <a:solidFill>
                <a:schemeClr val="tx2">
                  <a:lumMod val="75000"/>
                </a:schemeClr>
              </a:solidFill>
              <a:latin typeface="Calibri" pitchFamily="34" charset="0"/>
            </a:endParaRPr>
          </a:p>
          <a:p>
            <a:pPr algn="ctr">
              <a:tabLst>
                <a:tab pos="292100" algn="l"/>
              </a:tabLst>
            </a:pPr>
            <a:r>
              <a:rPr lang="ar-SA" sz="28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ملخص نواحي </a:t>
            </a:r>
            <a:r>
              <a:rPr lang="ar-SA" sz="28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النمو لطفل اربع سنوات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  <a:p>
            <a:pPr algn="ctr" rtl="0" eaLnBrk="0" hangingPunct="0">
              <a:tabLst>
                <a:tab pos="292100" algn="l"/>
              </a:tabLst>
            </a:pPr>
            <a:endParaRPr lang="en-US" dirty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dirty="0" smtClean="0"/>
              <a:t>تصميم بطاقة ملاحظة للطالبة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SA" dirty="0" smtClean="0"/>
              <a:t>اولا: تذكري خطوات تدوين الملاحظة.</a:t>
            </a:r>
          </a:p>
          <a:p>
            <a:r>
              <a:rPr lang="ar-SA" dirty="0" smtClean="0"/>
              <a:t>ثانيا: تذكري نوعية اللعب</a:t>
            </a:r>
          </a:p>
          <a:p>
            <a:r>
              <a:rPr lang="ar-SA" dirty="0" smtClean="0"/>
              <a:t>ثالثا: تذكري مراحل النمو عند الطفل</a:t>
            </a:r>
          </a:p>
          <a:p>
            <a:endParaRPr lang="ar-SA" dirty="0"/>
          </a:p>
          <a:p>
            <a:pPr>
              <a:buNone/>
            </a:pPr>
            <a:endParaRPr lang="ar-SA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</TotalTime>
  <Words>1169</Words>
  <Application>Microsoft Office PowerPoint</Application>
  <PresentationFormat>On-screen Show (4:3)</PresentationFormat>
  <Paragraphs>228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PMingLiU</vt:lpstr>
      <vt:lpstr>ae_AlBattar</vt:lpstr>
      <vt:lpstr>ae_AlHor</vt:lpstr>
      <vt:lpstr>Arabic Transparent</vt:lpstr>
      <vt:lpstr>Arial</vt:lpstr>
      <vt:lpstr>Calibri</vt:lpstr>
      <vt:lpstr>Constantia</vt:lpstr>
      <vt:lpstr>Majalla UI</vt:lpstr>
      <vt:lpstr>Times New Roman</vt:lpstr>
      <vt:lpstr>Traditional Arabic</vt:lpstr>
      <vt:lpstr>Wingdings 2</vt:lpstr>
      <vt:lpstr>Flow</vt:lpstr>
      <vt:lpstr>  فن الملاحظة </vt:lpstr>
      <vt:lpstr>ماهي الملاحظة</vt:lpstr>
      <vt:lpstr>الهدف من الملاحظة لطالبة التدريب الميداني</vt:lpstr>
      <vt:lpstr>ممكن جمع معلومات الملاحظة من:</vt:lpstr>
      <vt:lpstr>PowerPoint Presentation</vt:lpstr>
      <vt:lpstr>كذلك تتأثر الملاحظة بنوعية اللعب</vt:lpstr>
      <vt:lpstr>ملخص نواحي النمو لطفل عمره خمس سنوات</vt:lpstr>
      <vt:lpstr>PowerPoint Presentation</vt:lpstr>
      <vt:lpstr>تصميم بطاقة ملاحظة للطالبة</vt:lpstr>
      <vt:lpstr>بطاقة الملاحظة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asus</dc:creator>
  <cp:lastModifiedBy>Alhanouf Mushait</cp:lastModifiedBy>
  <cp:revision>4</cp:revision>
  <dcterms:created xsi:type="dcterms:W3CDTF">2013-03-16T16:56:22Z</dcterms:created>
  <dcterms:modified xsi:type="dcterms:W3CDTF">2014-10-13T17:55:10Z</dcterms:modified>
</cp:coreProperties>
</file>