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3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fac.ksu.edu.sa/melnewehy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24500" y="3257602"/>
            <a:ext cx="20521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Lucida Bright" panose="02040602050505020304" pitchFamily="18" charset="0"/>
              </a:rPr>
              <a:t>CHEM 101</a:t>
            </a:r>
          </a:p>
          <a:p>
            <a:pPr algn="ctr"/>
            <a:r>
              <a:rPr lang="en-US" sz="2000" b="1" dirty="0">
                <a:solidFill>
                  <a:srgbClr val="00B050"/>
                </a:solidFill>
                <a:latin typeface="Lucida Bright" panose="02040602050505020304" pitchFamily="18" charset="0"/>
              </a:rPr>
              <a:t>(3+1+0)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7012" y="4453898"/>
            <a:ext cx="5067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Dr. Mohamed El-</a:t>
            </a:r>
            <a:r>
              <a:rPr lang="en-US" sz="2800" b="1" dirty="0" err="1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Newehy</a:t>
            </a:r>
            <a:endParaRPr lang="en-US" sz="2800" b="1" dirty="0">
              <a:solidFill>
                <a:schemeClr val="bg2">
                  <a:lumMod val="10000"/>
                </a:schemeClr>
              </a:solidFill>
              <a:latin typeface="Lucida Calligraphy" panose="03010101010101010101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3925" y="5044823"/>
            <a:ext cx="4577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hlinkClick r:id="rId2"/>
              </a:rPr>
              <a:t>http://fac.ksu.edu.sa/melnewehy</a:t>
            </a:r>
            <a:r>
              <a:rPr lang="en-US" sz="2400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0035" y="1830473"/>
            <a:ext cx="6101094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General Chemistry</a:t>
            </a:r>
          </a:p>
        </p:txBody>
      </p:sp>
      <p:pic>
        <p:nvPicPr>
          <p:cNvPr id="8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3"/>
          <a:srcRect l="16842" t="20000" r="13684" b="28000"/>
          <a:stretch>
            <a:fillRect/>
          </a:stretch>
        </p:blipFill>
        <p:spPr bwMode="auto">
          <a:xfrm>
            <a:off x="7219950" y="47625"/>
            <a:ext cx="1885950" cy="742950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411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1583"/>
          <a:stretch/>
        </p:blipFill>
        <p:spPr>
          <a:xfrm>
            <a:off x="2887305" y="2371330"/>
            <a:ext cx="3184431" cy="39315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6374"/>
          <a:stretch/>
        </p:blipFill>
        <p:spPr>
          <a:xfrm>
            <a:off x="5620459" y="2814997"/>
            <a:ext cx="3371454" cy="39423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3182"/>
          <a:stretch/>
        </p:blipFill>
        <p:spPr>
          <a:xfrm>
            <a:off x="139700" y="1916816"/>
            <a:ext cx="3258367" cy="39373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3069653" y="105684"/>
            <a:ext cx="26212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Lucida Calligraphy" panose="03010101010101010101" pitchFamily="66" charset="0"/>
              </a:rPr>
              <a:t>Reference</a:t>
            </a:r>
            <a:endParaRPr lang="en-US" sz="2400" b="1" dirty="0">
              <a:solidFill>
                <a:srgbClr val="FF0000"/>
              </a:solidFill>
              <a:effectLst/>
              <a:latin typeface="Lucida Calligraphy" panose="030101010101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98816" y="918917"/>
            <a:ext cx="57713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ffectLst/>
                <a:latin typeface="Footlight MT Light" panose="0204060206030A020304" pitchFamily="18" charset="0"/>
              </a:rPr>
              <a:t>Topics Pages: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/>
                <a:latin typeface="Footlight MT Light" panose="0204060206030A020304" pitchFamily="18" charset="0"/>
              </a:rPr>
              <a:t>“</a:t>
            </a:r>
            <a:r>
              <a:rPr lang="en-US" sz="2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Raymond Chang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Footlight MT Light" panose="0204060206030A020304" pitchFamily="18" charset="0"/>
              </a:rPr>
              <a:t>, </a:t>
            </a:r>
            <a:r>
              <a:rPr lang="en-US" sz="2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Chemistry, </a:t>
            </a:r>
            <a:r>
              <a:rPr lang="ar-SA" sz="2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10</a:t>
            </a:r>
            <a:r>
              <a:rPr lang="en-US" sz="2000" b="1" baseline="30000" dirty="0" err="1" smtClean="0">
                <a:solidFill>
                  <a:srgbClr val="FF0000"/>
                </a:solidFill>
                <a:latin typeface="Footlight MT Light" panose="0204060206030A020304" pitchFamily="18" charset="0"/>
              </a:rPr>
              <a:t>th</a:t>
            </a:r>
            <a:r>
              <a:rPr lang="en-US" sz="2000" b="1" baseline="30000" dirty="0" smtClean="0">
                <a:solidFill>
                  <a:srgbClr val="FF0000"/>
                </a:solidFill>
                <a:latin typeface="Footlight MT Light" panose="0204060206030A020304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Footlight MT Light" panose="0204060206030A020304" pitchFamily="18" charset="0"/>
              </a:rPr>
              <a:t>edition</a:t>
            </a:r>
            <a:r>
              <a:rPr lang="en-US" sz="2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, 2010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Footlight MT Light" panose="0204060206030A020304" pitchFamily="18" charset="0"/>
              </a:rPr>
              <a:t>”</a:t>
            </a:r>
            <a:endParaRPr lang="en-US" sz="2000" b="1" dirty="0">
              <a:solidFill>
                <a:srgbClr val="FF0000"/>
              </a:solidFill>
              <a:latin typeface="Footlight MT Light" panose="0204060206030A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03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583707"/>
              </p:ext>
            </p:extLst>
          </p:nvPr>
        </p:nvGraphicFramePr>
        <p:xfrm>
          <a:off x="52256" y="56242"/>
          <a:ext cx="9026434" cy="630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2093">
                  <a:extLst>
                    <a:ext uri="{9D8B030D-6E8A-4147-A177-3AD203B41FA5}">
                      <a16:colId xmlns="" xmlns:a16="http://schemas.microsoft.com/office/drawing/2014/main" val="1005802422"/>
                    </a:ext>
                  </a:extLst>
                </a:gridCol>
                <a:gridCol w="1045028">
                  <a:extLst>
                    <a:ext uri="{9D8B030D-6E8A-4147-A177-3AD203B41FA5}">
                      <a16:colId xmlns="" xmlns:a16="http://schemas.microsoft.com/office/drawing/2014/main" val="3921876421"/>
                    </a:ext>
                  </a:extLst>
                </a:gridCol>
                <a:gridCol w="999313">
                  <a:extLst>
                    <a:ext uri="{9D8B030D-6E8A-4147-A177-3AD203B41FA5}">
                      <a16:colId xmlns="" xmlns:a16="http://schemas.microsoft.com/office/drawing/2014/main" val="323507513"/>
                    </a:ext>
                  </a:extLst>
                </a:gridCol>
              </a:tblGrid>
              <a:tr h="398751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rgbClr val="FFFF00"/>
                          </a:solidFill>
                          <a:effectLst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CHEM 101 CURRICULUM</a:t>
                      </a:r>
                      <a:endParaRPr lang="en-US" sz="2000" dirty="0">
                        <a:solidFill>
                          <a:srgbClr val="FFFF00"/>
                        </a:solidFill>
                        <a:latin typeface="Bodoni MT" panose="020706030806060202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8953504"/>
                  </a:ext>
                </a:extLst>
              </a:tr>
              <a:tr h="27797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Text book: </a:t>
                      </a: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Raymond Chang, Chemistry, 10</a:t>
                      </a:r>
                      <a:r>
                        <a:rPr kumimoji="0" lang="en-US" sz="16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th</a:t>
                      </a: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 edition, 2010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80506574"/>
                  </a:ext>
                </a:extLst>
              </a:tr>
              <a:tr h="45069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+mn-lt"/>
                        </a:rPr>
                        <a:t>Topics</a:t>
                      </a:r>
                      <a:endParaRPr lang="en-US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Text book pages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Lectures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4809511"/>
                  </a:ext>
                </a:extLst>
              </a:tr>
              <a:tr h="338938">
                <a:tc gridSpan="3"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Chapter 1: Chemistry: The Study of Change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96129734"/>
                  </a:ext>
                </a:extLst>
              </a:tr>
              <a:tr h="1381064">
                <a:tc>
                  <a:txBody>
                    <a:bodyPr/>
                    <a:lstStyle/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1.4. Classifications of Matter: substances and mixtures, elements and compounds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1.5. The Three States of Matter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1.6. Physical and Chemical properties of Matter: intensive and extensive properties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1.7. Measurement: SI units, mass and weight, volume, density, temperature scales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1.8. Handling Numbers: scientific notation, significant figures, accuracy and precision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1.9. Dimensional Analysis in Solving Problems: conversion factors, a note on problem solving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10 - 30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39482011"/>
                  </a:ext>
                </a:extLst>
              </a:tr>
              <a:tr h="341086">
                <a:tc gridSpan="2">
                  <a:txBody>
                    <a:bodyPr/>
                    <a:lstStyle/>
                    <a:p>
                      <a:pPr marL="0" lvl="1" indent="0" algn="ctr" rtl="0"/>
                      <a:r>
                        <a:rPr lang="en-US" sz="1600" b="1" i="1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Review and Exercises</a:t>
                      </a:r>
                      <a:endParaRPr lang="en-US" sz="1600" b="1" i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7389158"/>
                  </a:ext>
                </a:extLst>
              </a:tr>
              <a:tr h="19666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Chapter 2: Atoms, Molecules and 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24816983"/>
                  </a:ext>
                </a:extLst>
              </a:tr>
              <a:tr h="463119">
                <a:tc>
                  <a:txBody>
                    <a:bodyPr/>
                    <a:lstStyle/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2.2. The Structure of the Atoms: the electron, radioactivity, the proton and the nucleus, the neutron</a:t>
                      </a:r>
                    </a:p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2.3. Atomic Number, Mass Number and Isotopes</a:t>
                      </a:r>
                    </a:p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2.4. The Periodic Table</a:t>
                      </a:r>
                    </a:p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2.5. Molecules and Ions: molecules, ions</a:t>
                      </a:r>
                    </a:p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2.6. Chemical Formulas: molecular formulas, empirical formulas, formula of ionic compound</a:t>
                      </a:r>
                    </a:p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2.7. Naming Compounds: ionic compound, molecular compound, acids and bases, familiar inorganic compound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43 - 68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84176209"/>
                  </a:ext>
                </a:extLst>
              </a:tr>
              <a:tr h="228601">
                <a:tc gridSpan="2">
                  <a:txBody>
                    <a:bodyPr/>
                    <a:lstStyle/>
                    <a:p>
                      <a:pPr marL="0" lvl="1" indent="0" algn="ctr" rtl="0"/>
                      <a:r>
                        <a:rPr lang="en-US" sz="1600" b="1" i="1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Review and Exercises</a:t>
                      </a:r>
                      <a:endParaRPr lang="en-US" sz="1600" b="1" i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0434409"/>
                  </a:ext>
                </a:extLst>
              </a:tr>
              <a:tr h="46311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FIRST MIDTERM EXAM (</a:t>
                      </a:r>
                      <a:r>
                        <a:rPr kumimoji="0" lang="en-US" sz="18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 GRADS</a:t>
                      </a: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9999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456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522048"/>
              </p:ext>
            </p:extLst>
          </p:nvPr>
        </p:nvGraphicFramePr>
        <p:xfrm>
          <a:off x="52256" y="41728"/>
          <a:ext cx="9026435" cy="5647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2094">
                  <a:extLst>
                    <a:ext uri="{9D8B030D-6E8A-4147-A177-3AD203B41FA5}">
                      <a16:colId xmlns="" xmlns:a16="http://schemas.microsoft.com/office/drawing/2014/main" val="1005802422"/>
                    </a:ext>
                  </a:extLst>
                </a:gridCol>
                <a:gridCol w="1045028">
                  <a:extLst>
                    <a:ext uri="{9D8B030D-6E8A-4147-A177-3AD203B41FA5}">
                      <a16:colId xmlns="" xmlns:a16="http://schemas.microsoft.com/office/drawing/2014/main" val="3921876421"/>
                    </a:ext>
                  </a:extLst>
                </a:gridCol>
                <a:gridCol w="999313">
                  <a:extLst>
                    <a:ext uri="{9D8B030D-6E8A-4147-A177-3AD203B41FA5}">
                      <a16:colId xmlns="" xmlns:a16="http://schemas.microsoft.com/office/drawing/2014/main" val="323507513"/>
                    </a:ext>
                  </a:extLst>
                </a:gridCol>
              </a:tblGrid>
              <a:tr h="398751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rgbClr val="FFFF00"/>
                          </a:solidFill>
                          <a:effectLst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CHEM 101 CURRICULUM</a:t>
                      </a:r>
                      <a:endParaRPr lang="en-US" sz="2000" dirty="0">
                        <a:solidFill>
                          <a:srgbClr val="FFFF00"/>
                        </a:solidFill>
                        <a:latin typeface="Bodoni MT" panose="020706030806060202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8953504"/>
                  </a:ext>
                </a:extLst>
              </a:tr>
              <a:tr h="27797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Text book: </a:t>
                      </a: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Raymond Chang, Chemistry, 10</a:t>
                      </a:r>
                      <a:r>
                        <a:rPr kumimoji="0" lang="en-US" sz="16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th</a:t>
                      </a: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 edition, 2010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80506574"/>
                  </a:ext>
                </a:extLst>
              </a:tr>
              <a:tr h="45069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+mn-lt"/>
                        </a:rPr>
                        <a:t>Topics</a:t>
                      </a:r>
                      <a:endParaRPr lang="en-US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Text book pages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Lectures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4809511"/>
                  </a:ext>
                </a:extLst>
              </a:tr>
              <a:tr h="338938">
                <a:tc gridSpan="3"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Chapter 3: Mass Relationships in Chemical Reactions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96129734"/>
                  </a:ext>
                </a:extLst>
              </a:tr>
              <a:tr h="382104">
                <a:tc>
                  <a:txBody>
                    <a:bodyPr/>
                    <a:lstStyle/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3.1. Atomic Mass: average atomic mass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3.2. Avogadro's Number and the Molar Mass of an Element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3.3. Molecular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80 - 87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39482011"/>
                  </a:ext>
                </a:extLst>
              </a:tr>
              <a:tr h="382104">
                <a:tc>
                  <a:txBody>
                    <a:bodyPr/>
                    <a:lstStyle/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3.5. Percent Composition of Compounds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3.6. Experimental Determination of Empirical Formulas: determination of molecular formulas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3.7. Chemical Reactions and Chemical Equations: writing chemical equations, balancing chemical equations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3.8. Amounts of reactants and products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3.9. Limiting Reagents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3.10. Reaction Yield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88 - 107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52935028"/>
                  </a:ext>
                </a:extLst>
              </a:tr>
              <a:tr h="341086">
                <a:tc gridSpan="2">
                  <a:txBody>
                    <a:bodyPr/>
                    <a:lstStyle/>
                    <a:p>
                      <a:pPr marL="0" lvl="1" indent="0" algn="ctr" rtl="0"/>
                      <a:r>
                        <a:rPr lang="en-US" sz="1600" b="1" i="1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Review and Exercises</a:t>
                      </a:r>
                      <a:endParaRPr lang="en-US" sz="1600" b="1" i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7389158"/>
                  </a:ext>
                </a:extLst>
              </a:tr>
              <a:tr h="19666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Chapter 4: Reactions in Aqueous Solutions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24816983"/>
                  </a:ext>
                </a:extLst>
              </a:tr>
              <a:tr h="231560">
                <a:tc>
                  <a:txBody>
                    <a:bodyPr/>
                    <a:lstStyle/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4.4. </a:t>
                      </a:r>
                      <a:r>
                        <a:rPr lang="en-US" sz="1400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combination reactions, decomposition reactions, combustion reactions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139 - 141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84176209"/>
                  </a:ext>
                </a:extLst>
              </a:tr>
              <a:tr h="231560">
                <a:tc>
                  <a:txBody>
                    <a:bodyPr/>
                    <a:lstStyle/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4.5. Concentration of 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147 - 149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88955433"/>
                  </a:ext>
                </a:extLst>
              </a:tr>
              <a:tr h="168729">
                <a:tc gridSpan="2">
                  <a:txBody>
                    <a:bodyPr/>
                    <a:lstStyle/>
                    <a:p>
                      <a:pPr marL="0" lvl="1" indent="0" algn="ctr" rtl="0"/>
                      <a:r>
                        <a:rPr lang="en-US" sz="1600" b="1" i="1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Review and Exercises</a:t>
                      </a:r>
                      <a:endParaRPr lang="en-US" sz="1600" b="1" i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0434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578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938350"/>
              </p:ext>
            </p:extLst>
          </p:nvPr>
        </p:nvGraphicFramePr>
        <p:xfrm>
          <a:off x="52256" y="41728"/>
          <a:ext cx="9026435" cy="4155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2094">
                  <a:extLst>
                    <a:ext uri="{9D8B030D-6E8A-4147-A177-3AD203B41FA5}">
                      <a16:colId xmlns="" xmlns:a16="http://schemas.microsoft.com/office/drawing/2014/main" val="1005802422"/>
                    </a:ext>
                  </a:extLst>
                </a:gridCol>
                <a:gridCol w="1045028">
                  <a:extLst>
                    <a:ext uri="{9D8B030D-6E8A-4147-A177-3AD203B41FA5}">
                      <a16:colId xmlns="" xmlns:a16="http://schemas.microsoft.com/office/drawing/2014/main" val="3921876421"/>
                    </a:ext>
                  </a:extLst>
                </a:gridCol>
                <a:gridCol w="999313">
                  <a:extLst>
                    <a:ext uri="{9D8B030D-6E8A-4147-A177-3AD203B41FA5}">
                      <a16:colId xmlns="" xmlns:a16="http://schemas.microsoft.com/office/drawing/2014/main" val="323507513"/>
                    </a:ext>
                  </a:extLst>
                </a:gridCol>
              </a:tblGrid>
              <a:tr h="398751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rgbClr val="FFFF00"/>
                          </a:solidFill>
                          <a:effectLst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CHEM 101 CURRICULUM</a:t>
                      </a:r>
                      <a:endParaRPr lang="en-US" sz="2000" dirty="0">
                        <a:solidFill>
                          <a:srgbClr val="FFFF00"/>
                        </a:solidFill>
                        <a:latin typeface="Bodoni MT" panose="020706030806060202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8953504"/>
                  </a:ext>
                </a:extLst>
              </a:tr>
              <a:tr h="27797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Text book: </a:t>
                      </a: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Raymond Chang, Chemistry, 10</a:t>
                      </a:r>
                      <a:r>
                        <a:rPr kumimoji="0" lang="en-US" sz="16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th</a:t>
                      </a: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 edition, 2010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80506574"/>
                  </a:ext>
                </a:extLst>
              </a:tr>
              <a:tr h="45069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+mn-lt"/>
                        </a:rPr>
                        <a:t>Topics</a:t>
                      </a:r>
                      <a:endParaRPr lang="en-US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Text book pages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Lectures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4809511"/>
                  </a:ext>
                </a:extLst>
              </a:tr>
              <a:tr h="338938">
                <a:tc gridSpan="3"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Chapter 5: Gases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96129734"/>
                  </a:ext>
                </a:extLst>
              </a:tr>
              <a:tr h="1798320">
                <a:tc>
                  <a:txBody>
                    <a:bodyPr/>
                    <a:lstStyle/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5.1. Substances That Exist as Gases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5.2. Pressure of a Gas: SI units of pressure, atmospheric pressure, 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5.3. The Gas Laws: the pressure-volume relationship: Boyle's Law, the temperature-volume relationship: Charles's and Gay-Lussac's law, the volume-amount relationship: Avogadro's Law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5.4. The Ideal Gas Equation: density calculation, the molar mass of a gaseous substance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5.5. Gas Stoichiometry</a:t>
                      </a:r>
                    </a:p>
                    <a:p>
                      <a:pPr marL="287338" marR="0" lvl="1" indent="-2873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5.6. Dalton's law of Partial Pressures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174 - 201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39482011"/>
                  </a:ext>
                </a:extLst>
              </a:tr>
              <a:tr h="373932">
                <a:tc gridSpan="2">
                  <a:txBody>
                    <a:bodyPr/>
                    <a:lstStyle/>
                    <a:p>
                      <a:pPr marL="287338" marR="0" lvl="1" indent="-287338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Review and Exercises</a:t>
                      </a:r>
                      <a:endParaRPr lang="en-US" sz="1600" b="1" i="1" dirty="0" smtClean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52935028"/>
                  </a:ext>
                </a:extLst>
              </a:tr>
              <a:tr h="34108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SECOND MIDTERM EXAM (</a:t>
                      </a:r>
                      <a:r>
                        <a:rPr kumimoji="0" lang="en-US" sz="18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 GRADS</a:t>
                      </a: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7389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685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35593"/>
              </p:ext>
            </p:extLst>
          </p:nvPr>
        </p:nvGraphicFramePr>
        <p:xfrm>
          <a:off x="52256" y="41729"/>
          <a:ext cx="9026435" cy="688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2094">
                  <a:extLst>
                    <a:ext uri="{9D8B030D-6E8A-4147-A177-3AD203B41FA5}">
                      <a16:colId xmlns="" xmlns:a16="http://schemas.microsoft.com/office/drawing/2014/main" val="1005802422"/>
                    </a:ext>
                  </a:extLst>
                </a:gridCol>
                <a:gridCol w="1045028">
                  <a:extLst>
                    <a:ext uri="{9D8B030D-6E8A-4147-A177-3AD203B41FA5}">
                      <a16:colId xmlns="" xmlns:a16="http://schemas.microsoft.com/office/drawing/2014/main" val="3921876421"/>
                    </a:ext>
                  </a:extLst>
                </a:gridCol>
                <a:gridCol w="999313">
                  <a:extLst>
                    <a:ext uri="{9D8B030D-6E8A-4147-A177-3AD203B41FA5}">
                      <a16:colId xmlns="" xmlns:a16="http://schemas.microsoft.com/office/drawing/2014/main" val="323507513"/>
                    </a:ext>
                  </a:extLst>
                </a:gridCol>
              </a:tblGrid>
              <a:tr h="393587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rgbClr val="FFFF00"/>
                          </a:solidFill>
                          <a:effectLst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CHEM 101 CURRICULUM</a:t>
                      </a:r>
                      <a:endParaRPr lang="en-US" sz="2000" dirty="0">
                        <a:solidFill>
                          <a:srgbClr val="FFFF00"/>
                        </a:solidFill>
                        <a:latin typeface="Bodoni MT" panose="020706030806060202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8953504"/>
                  </a:ext>
                </a:extLst>
              </a:tr>
              <a:tr h="330938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Text book: </a:t>
                      </a:r>
                      <a:r>
                        <a:rPr lang="en-US" sz="1600" b="1" kern="1200" dirty="0" smtClean="0">
                          <a:solidFill>
                            <a:srgbClr val="FF0000"/>
                          </a:solidFill>
                          <a:effectLst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Raymond Chang, Chemistry, 10</a:t>
                      </a:r>
                      <a:r>
                        <a:rPr lang="en-US" sz="1600" b="1" kern="1200" baseline="30000" dirty="0" smtClean="0">
                          <a:solidFill>
                            <a:srgbClr val="FF0000"/>
                          </a:solidFill>
                          <a:effectLst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16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smtClean="0">
                          <a:solidFill>
                            <a:srgbClr val="FF0000"/>
                          </a:solidFill>
                          <a:effectLst/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edition, 2010</a:t>
                      </a:r>
                      <a:endParaRPr lang="en-US" sz="1600" b="1" dirty="0">
                        <a:latin typeface="Bodoni MT" panose="020706030806060202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80506574"/>
                  </a:ext>
                </a:extLst>
              </a:tr>
              <a:tr h="51145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+mn-lt"/>
                        </a:rPr>
                        <a:t>Topics</a:t>
                      </a:r>
                      <a:endParaRPr lang="en-US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Text book pages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Lectures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4809511"/>
                  </a:ext>
                </a:extLst>
              </a:tr>
              <a:tr h="361024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Chapter 6: Thermochemistry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24816983"/>
                  </a:ext>
                </a:extLst>
              </a:tr>
              <a:tr h="1353839">
                <a:tc>
                  <a:txBody>
                    <a:bodyPr/>
                    <a:lstStyle/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6.1. The Nature of Energy and Types of Energy</a:t>
                      </a:r>
                    </a:p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 Energy Changes in Chemical Reactions</a:t>
                      </a:r>
                    </a:p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6.3. Introduction to Thermodynamics: the first law of thermodynamics, work and heat</a:t>
                      </a:r>
                    </a:p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6.4. Enthalpy of Chemical Reactions: enthalpy, enthalpy of reactions, thermochemical equations, a comparison of ∆H and ∆E</a:t>
                      </a:r>
                    </a:p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6.5. Calorimetry: </a:t>
                      </a:r>
                      <a:r>
                        <a:rPr lang="en-US" sz="1400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specific heat and heat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230 - 246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84176209"/>
                  </a:ext>
                </a:extLst>
              </a:tr>
              <a:tr h="511450">
                <a:tc>
                  <a:txBody>
                    <a:bodyPr/>
                    <a:lstStyle/>
                    <a:p>
                      <a:pPr marL="282575" indent="-282575" algn="just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6.6. Standard Enthalpy of Formation and Reaction: the direct method, the indirect method (Hess's law)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252 - 258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88955433"/>
                  </a:ext>
                </a:extLst>
              </a:tr>
              <a:tr h="234042">
                <a:tc gridSpan="2">
                  <a:txBody>
                    <a:bodyPr/>
                    <a:lstStyle/>
                    <a:p>
                      <a:pPr marL="0" lvl="1" indent="0" algn="ctr" rtl="0"/>
                      <a:r>
                        <a:rPr lang="en-US" sz="1600" b="1" i="1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Review and Exercises</a:t>
                      </a:r>
                      <a:endParaRPr lang="en-US" sz="1600" b="1" i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0434409"/>
                  </a:ext>
                </a:extLst>
              </a:tr>
              <a:tr h="2543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Chapter 12: Physical Properties of Solutions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70165282"/>
                  </a:ext>
                </a:extLst>
              </a:tr>
              <a:tr h="1753688">
                <a:tc>
                  <a:txBody>
                    <a:bodyPr/>
                    <a:lstStyle/>
                    <a:p>
                      <a:pPr marL="282575" lvl="1" indent="-282575" algn="just" rtl="0"/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12.1. Types of Solutions</a:t>
                      </a:r>
                    </a:p>
                    <a:p>
                      <a:pPr marL="282575" lvl="1" indent="-282575" algn="just" rtl="0"/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12.2. A Molecular View of the Solution Process</a:t>
                      </a:r>
                    </a:p>
                    <a:p>
                      <a:pPr marL="282575" lvl="1" indent="-282575" algn="just" rtl="0"/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12.3. Concentration Units: types of concentration units, comparison of concentration units</a:t>
                      </a:r>
                    </a:p>
                    <a:p>
                      <a:pPr marL="282575" lvl="1" indent="-282575" algn="just" rtl="0"/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12.4. The Effect of Temperature od Solubility: solid solubility and temperature, gas solubility and temperature</a:t>
                      </a:r>
                    </a:p>
                    <a:p>
                      <a:pPr marL="282575" lvl="1" indent="-282575" algn="just" rtl="0"/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12.5. The Effect of Pressure on the Solubility of Gases</a:t>
                      </a:r>
                    </a:p>
                    <a:p>
                      <a:pPr marL="282575" lvl="1" indent="-282575" algn="just" rtl="0"/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12.6. Colligative Properties of Nonelectrolyte Solutions: vapor-pressure lowering (</a:t>
                      </a:r>
                      <a:r>
                        <a:rPr lang="en-US" sz="1400" b="0" i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Raoult's</a:t>
                      </a:r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Law), boiling-point elevation, freezing-point depression, osmotic pressure, using colligative properties to determine molar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514 - 539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59712521"/>
                  </a:ext>
                </a:extLst>
              </a:tr>
              <a:tr h="199208">
                <a:tc gridSpan="2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Review and Exercises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54283261"/>
                  </a:ext>
                </a:extLst>
              </a:tr>
              <a:tr h="330938">
                <a:tc gridSpan="2">
                  <a:txBody>
                    <a:bodyPr/>
                    <a:lstStyle/>
                    <a:p>
                      <a:pPr marL="0" lvl="1" indent="0" algn="ctr" rtl="0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TOTAL HOURS</a:t>
                      </a:r>
                      <a:endParaRPr lang="en-US" sz="1600" b="1" i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07584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338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847372"/>
              </p:ext>
            </p:extLst>
          </p:nvPr>
        </p:nvGraphicFramePr>
        <p:xfrm>
          <a:off x="1190172" y="1415142"/>
          <a:ext cx="6901542" cy="3840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02953">
                  <a:extLst>
                    <a:ext uri="{9D8B030D-6E8A-4147-A177-3AD203B41FA5}">
                      <a16:colId xmlns="" xmlns:a16="http://schemas.microsoft.com/office/drawing/2014/main" val="313823432"/>
                    </a:ext>
                  </a:extLst>
                </a:gridCol>
                <a:gridCol w="1934626">
                  <a:extLst>
                    <a:ext uri="{9D8B030D-6E8A-4147-A177-3AD203B41FA5}">
                      <a16:colId xmlns="" xmlns:a16="http://schemas.microsoft.com/office/drawing/2014/main" val="2212089975"/>
                    </a:ext>
                  </a:extLst>
                </a:gridCol>
                <a:gridCol w="1863963">
                  <a:extLst>
                    <a:ext uri="{9D8B030D-6E8A-4147-A177-3AD203B41FA5}">
                      <a16:colId xmlns="" xmlns:a16="http://schemas.microsoft.com/office/drawing/2014/main" val="380774479"/>
                    </a:ext>
                  </a:extLst>
                </a:gridCol>
              </a:tblGrid>
              <a:tr h="3795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Grades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838826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FFFF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Practical</a:t>
                      </a:r>
                      <a:endParaRPr lang="en-US" sz="2000" dirty="0">
                        <a:solidFill>
                          <a:srgbClr val="FFFF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30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5918052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2800" baseline="30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st </a:t>
                      </a:r>
                      <a:r>
                        <a:rPr lang="en-US" sz="2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midterm 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15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30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9675898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800" baseline="30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nd </a:t>
                      </a:r>
                      <a:r>
                        <a:rPr lang="en-US" sz="2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midterm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15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1179235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FFFF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Final exam</a:t>
                      </a:r>
                      <a:endParaRPr lang="en-US" sz="2000" dirty="0">
                        <a:solidFill>
                          <a:srgbClr val="FFFF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40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06746532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Total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100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433785856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84451" y="5262992"/>
            <a:ext cx="58323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FINAL EXAM WILL BE IN ALL TOPICS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الإختبار النهائي سيكون في جميع مواضيع المقرر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42197" y="777934"/>
            <a:ext cx="83974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OF THE </a:t>
            </a:r>
            <a:r>
              <a:rPr kumimoji="0" lang="en-US" altLang="en-US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 GRADES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OVER SEMESTER: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32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</TotalTime>
  <Words>772</Words>
  <Application>Microsoft Office PowerPoint</Application>
  <PresentationFormat>On-screen Show (4:3)</PresentationFormat>
  <Paragraphs>120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Bodoni MT</vt:lpstr>
      <vt:lpstr>Calibri</vt:lpstr>
      <vt:lpstr>Calibri Light</vt:lpstr>
      <vt:lpstr>Footlight MT Light</vt:lpstr>
      <vt:lpstr>Lucida Bright</vt:lpstr>
      <vt:lpstr>Lucida Calligraphy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T M</cp:lastModifiedBy>
  <cp:revision>28</cp:revision>
  <dcterms:created xsi:type="dcterms:W3CDTF">2017-09-18T11:03:17Z</dcterms:created>
  <dcterms:modified xsi:type="dcterms:W3CDTF">2017-10-09T20:37:52Z</dcterms:modified>
</cp:coreProperties>
</file>