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presentation.xml" ContentType="application/vnd.openxmlformats-officedocument.presentationml.presentation.main+xml"/>
  <Override PartName="/ppt/slides/slide2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7.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28.xml" ContentType="application/vnd.openxmlformats-officedocument.presentationml.slide+xml"/>
  <Override PartName="/ppt/slides/slide24.xml" ContentType="application/vnd.openxmlformats-officedocument.presentationml.slide+xml"/>
  <Override PartName="/ppt/slides/slide26.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29.xml" ContentType="application/vnd.openxmlformats-officedocument.presentationml.slide+xml"/>
  <Override PartName="/ppt/slides/slide4.xml" ContentType="application/vnd.openxmlformats-officedocument.presentationml.slide+xml"/>
  <Override PartName="/ppt/slides/slide32.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5.xml" ContentType="application/vnd.openxmlformats-officedocument.presentationml.notesSlide+xml"/>
  <Override PartName="/ppt/notesSlides/notesSlide12.xml" ContentType="application/vnd.openxmlformats-officedocument.presentationml.notesSlide+xml"/>
  <Override PartName="/ppt/notesSlides/notesSlide17.xml" ContentType="application/vnd.openxmlformats-officedocument.presentationml.notesSlide+xml"/>
  <Override PartName="/ppt/notesSlides/notesSlide27.xml" ContentType="application/vnd.openxmlformats-officedocument.presentationml.notesSl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9" r:id="rId1"/>
  </p:sldMasterIdLst>
  <p:notesMasterIdLst>
    <p:notesMasterId r:id="rId34"/>
  </p:notesMasterIdLst>
  <p:sldIdLst>
    <p:sldId id="256" r:id="rId2"/>
    <p:sldId id="257" r:id="rId3"/>
    <p:sldId id="258" r:id="rId4"/>
    <p:sldId id="259" r:id="rId5"/>
    <p:sldId id="260" r:id="rId6"/>
    <p:sldId id="261" r:id="rId7"/>
    <p:sldId id="262" r:id="rId8"/>
    <p:sldId id="263" r:id="rId9"/>
    <p:sldId id="291" r:id="rId10"/>
    <p:sldId id="284" r:id="rId11"/>
    <p:sldId id="285" r:id="rId12"/>
    <p:sldId id="265" r:id="rId13"/>
    <p:sldId id="290" r:id="rId14"/>
    <p:sldId id="292"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3" r:id="rId32"/>
    <p:sldId id="282" r:id="rId33"/>
  </p:sldIdLst>
  <p:sldSz cx="9144000" cy="6858000" type="screen4x3"/>
  <p:notesSz cx="6761163" cy="9942513"/>
  <p:defaultTextStyle>
    <a:defPPr>
      <a:defRPr lang="ar-SA"/>
    </a:defPPr>
    <a:lvl1pPr algn="r" rtl="1" fontAlgn="base">
      <a:spcBef>
        <a:spcPct val="0"/>
      </a:spcBef>
      <a:spcAft>
        <a:spcPct val="0"/>
      </a:spcAft>
      <a:defRPr kern="1200">
        <a:solidFill>
          <a:schemeClr val="tx1"/>
        </a:solidFill>
        <a:latin typeface="Tahoma" pitchFamily="34" charset="0"/>
        <a:ea typeface="+mn-ea"/>
        <a:cs typeface="Arial" pitchFamily="34" charset="0"/>
      </a:defRPr>
    </a:lvl1pPr>
    <a:lvl2pPr marL="457200" algn="r" rtl="1" fontAlgn="base">
      <a:spcBef>
        <a:spcPct val="0"/>
      </a:spcBef>
      <a:spcAft>
        <a:spcPct val="0"/>
      </a:spcAft>
      <a:defRPr kern="1200">
        <a:solidFill>
          <a:schemeClr val="tx1"/>
        </a:solidFill>
        <a:latin typeface="Tahoma" pitchFamily="34" charset="0"/>
        <a:ea typeface="+mn-ea"/>
        <a:cs typeface="Arial" pitchFamily="34" charset="0"/>
      </a:defRPr>
    </a:lvl2pPr>
    <a:lvl3pPr marL="914400" algn="r" rtl="1" fontAlgn="base">
      <a:spcBef>
        <a:spcPct val="0"/>
      </a:spcBef>
      <a:spcAft>
        <a:spcPct val="0"/>
      </a:spcAft>
      <a:defRPr kern="1200">
        <a:solidFill>
          <a:schemeClr val="tx1"/>
        </a:solidFill>
        <a:latin typeface="Tahoma" pitchFamily="34" charset="0"/>
        <a:ea typeface="+mn-ea"/>
        <a:cs typeface="Arial" pitchFamily="34" charset="0"/>
      </a:defRPr>
    </a:lvl3pPr>
    <a:lvl4pPr marL="1371600" algn="r" rtl="1" fontAlgn="base">
      <a:spcBef>
        <a:spcPct val="0"/>
      </a:spcBef>
      <a:spcAft>
        <a:spcPct val="0"/>
      </a:spcAft>
      <a:defRPr kern="1200">
        <a:solidFill>
          <a:schemeClr val="tx1"/>
        </a:solidFill>
        <a:latin typeface="Tahoma" pitchFamily="34" charset="0"/>
        <a:ea typeface="+mn-ea"/>
        <a:cs typeface="Arial" pitchFamily="34" charset="0"/>
      </a:defRPr>
    </a:lvl4pPr>
    <a:lvl5pPr marL="1828800" algn="r" rtl="1" fontAlgn="base">
      <a:spcBef>
        <a:spcPct val="0"/>
      </a:spcBef>
      <a:spcAft>
        <a:spcPct val="0"/>
      </a:spcAft>
      <a:defRPr kern="1200">
        <a:solidFill>
          <a:schemeClr val="tx1"/>
        </a:solidFill>
        <a:latin typeface="Tahoma" pitchFamily="34" charset="0"/>
        <a:ea typeface="+mn-ea"/>
        <a:cs typeface="Arial" pitchFamily="34" charset="0"/>
      </a:defRPr>
    </a:lvl5pPr>
    <a:lvl6pPr marL="2286000" algn="r" defTabSz="914400" rtl="1" eaLnBrk="1" latinLnBrk="0" hangingPunct="1">
      <a:defRPr kern="1200">
        <a:solidFill>
          <a:schemeClr val="tx1"/>
        </a:solidFill>
        <a:latin typeface="Tahoma" pitchFamily="34" charset="0"/>
        <a:ea typeface="+mn-ea"/>
        <a:cs typeface="Arial" pitchFamily="34" charset="0"/>
      </a:defRPr>
    </a:lvl6pPr>
    <a:lvl7pPr marL="2743200" algn="r" defTabSz="914400" rtl="1" eaLnBrk="1" latinLnBrk="0" hangingPunct="1">
      <a:defRPr kern="1200">
        <a:solidFill>
          <a:schemeClr val="tx1"/>
        </a:solidFill>
        <a:latin typeface="Tahoma" pitchFamily="34" charset="0"/>
        <a:ea typeface="+mn-ea"/>
        <a:cs typeface="Arial" pitchFamily="34" charset="0"/>
      </a:defRPr>
    </a:lvl7pPr>
    <a:lvl8pPr marL="3200400" algn="r" defTabSz="914400" rtl="1" eaLnBrk="1" latinLnBrk="0" hangingPunct="1">
      <a:defRPr kern="1200">
        <a:solidFill>
          <a:schemeClr val="tx1"/>
        </a:solidFill>
        <a:latin typeface="Tahoma" pitchFamily="34" charset="0"/>
        <a:ea typeface="+mn-ea"/>
        <a:cs typeface="Arial" pitchFamily="34" charset="0"/>
      </a:defRPr>
    </a:lvl8pPr>
    <a:lvl9pPr marL="3657600" algn="r" defTabSz="914400" rtl="1" eaLnBrk="1" latinLnBrk="0" hangingPunct="1">
      <a:defRPr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660033"/>
    <a:srgbClr val="006600"/>
    <a:srgbClr val="660066"/>
    <a:srgbClr val="996633"/>
    <a:srgbClr val="CC6600"/>
    <a:srgbClr val="993300"/>
    <a:srgbClr val="003300"/>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80"/>
    <p:restoredTop sz="94660"/>
  </p:normalViewPr>
  <p:slideViewPr>
    <p:cSldViewPr>
      <p:cViewPr varScale="1">
        <p:scale>
          <a:sx n="57" d="100"/>
          <a:sy n="57" d="100"/>
        </p:scale>
        <p:origin x="-11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3831326" y="0"/>
            <a:ext cx="2929837" cy="4971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latin typeface="Arial" pitchFamily="34" charset="0"/>
              </a:defRPr>
            </a:lvl1pPr>
          </a:lstStyle>
          <a:p>
            <a:pPr>
              <a:defRPr/>
            </a:pPr>
            <a:endParaRPr lang="en-US" dirty="0"/>
          </a:p>
        </p:txBody>
      </p:sp>
      <p:sp>
        <p:nvSpPr>
          <p:cNvPr id="68611" name="Rectangle 3"/>
          <p:cNvSpPr>
            <a:spLocks noGrp="1" noChangeArrowheads="1"/>
          </p:cNvSpPr>
          <p:nvPr>
            <p:ph type="dt" idx="1"/>
          </p:nvPr>
        </p:nvSpPr>
        <p:spPr bwMode="auto">
          <a:xfrm>
            <a:off x="1566" y="0"/>
            <a:ext cx="2929837" cy="4971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dirty="0">
                <a:latin typeface="Arial" pitchFamily="34" charset="0"/>
              </a:defRPr>
            </a:lvl1pPr>
          </a:lstStyle>
          <a:p>
            <a:pPr>
              <a:defRPr/>
            </a:pPr>
            <a:endParaRPr lang="en-US" dirty="0"/>
          </a:p>
        </p:txBody>
      </p:sp>
      <p:sp>
        <p:nvSpPr>
          <p:cNvPr id="31748" name="Rectangle 4"/>
          <p:cNvSpPr>
            <a:spLocks noGrp="1" noRot="1" noChangeAspect="1" noChangeArrowheads="1" noTextEdit="1"/>
          </p:cNvSpPr>
          <p:nvPr>
            <p:ph type="sldImg" idx="2"/>
          </p:nvPr>
        </p:nvSpPr>
        <p:spPr bwMode="auto">
          <a:xfrm>
            <a:off x="896938" y="746125"/>
            <a:ext cx="4967287" cy="3727450"/>
          </a:xfrm>
          <a:prstGeom prst="rect">
            <a:avLst/>
          </a:prstGeom>
          <a:noFill/>
          <a:ln w="9525">
            <a:solidFill>
              <a:srgbClr val="000000"/>
            </a:solidFill>
            <a:miter lim="800000"/>
            <a:headEnd/>
            <a:tailEnd/>
          </a:ln>
        </p:spPr>
      </p:sp>
      <p:sp>
        <p:nvSpPr>
          <p:cNvPr id="68613" name="Rectangle 5"/>
          <p:cNvSpPr>
            <a:spLocks noGrp="1" noChangeArrowheads="1"/>
          </p:cNvSpPr>
          <p:nvPr>
            <p:ph type="body" sz="quarter" idx="3"/>
          </p:nvPr>
        </p:nvSpPr>
        <p:spPr bwMode="auto">
          <a:xfrm>
            <a:off x="676117" y="4722694"/>
            <a:ext cx="5408930" cy="4474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8614" name="Rectangle 6"/>
          <p:cNvSpPr>
            <a:spLocks noGrp="1" noChangeArrowheads="1"/>
          </p:cNvSpPr>
          <p:nvPr>
            <p:ph type="ftr" sz="quarter" idx="4"/>
          </p:nvPr>
        </p:nvSpPr>
        <p:spPr bwMode="auto">
          <a:xfrm>
            <a:off x="3831326" y="9443662"/>
            <a:ext cx="2929837" cy="49712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Arial" pitchFamily="34" charset="0"/>
              </a:defRPr>
            </a:lvl1pPr>
          </a:lstStyle>
          <a:p>
            <a:pPr>
              <a:defRPr/>
            </a:pPr>
            <a:endParaRPr lang="en-US" dirty="0"/>
          </a:p>
        </p:txBody>
      </p:sp>
      <p:sp>
        <p:nvSpPr>
          <p:cNvPr id="68615" name="Rectangle 7"/>
          <p:cNvSpPr>
            <a:spLocks noGrp="1" noChangeArrowheads="1"/>
          </p:cNvSpPr>
          <p:nvPr>
            <p:ph type="sldNum" sz="quarter" idx="5"/>
          </p:nvPr>
        </p:nvSpPr>
        <p:spPr bwMode="auto">
          <a:xfrm>
            <a:off x="1566" y="9443662"/>
            <a:ext cx="2929837" cy="49712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defRPr>
            </a:lvl1pPr>
          </a:lstStyle>
          <a:p>
            <a:pPr>
              <a:defRPr/>
            </a:pPr>
            <a:fld id="{3480B2F4-4102-4E67-944C-026EC1363E49}" type="slidenum">
              <a:rPr lang="ar-SA"/>
              <a:pPr>
                <a:defRPr/>
              </a:pPr>
              <a:t>‹#›</a:t>
            </a:fld>
            <a:endParaRPr lang="en-US" dirty="0"/>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77DFB56A-C9B1-480E-AD0F-BC39D16B2DF6}" type="slidenum">
              <a:rPr lang="ar-SA" smtClean="0"/>
              <a:pPr/>
              <a:t>1</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2BD9352-153C-49F3-BEC1-AEF5D9CEF984}" type="slidenum">
              <a:rPr lang="ar-SA" smtClean="0"/>
              <a:pPr/>
              <a:t>15</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4582DC6-B567-41A0-945F-8A86416A72E6}" type="slidenum">
              <a:rPr lang="ar-SA" smtClean="0"/>
              <a:pPr/>
              <a:t>16</a:t>
            </a:fld>
            <a:endParaRPr lang="en-US"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4CB8486-C115-489F-9B6B-F1452B85F177}" type="slidenum">
              <a:rPr lang="ar-SA" smtClean="0"/>
              <a:pPr/>
              <a:t>17</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A673C575-5820-4646-A0BB-E9E4C3BB8EED}" type="slidenum">
              <a:rPr lang="ar-SA" smtClean="0"/>
              <a:pPr/>
              <a:t>18</a:t>
            </a:fld>
            <a:endParaRPr lang="en-US" dirty="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2C82E3C-7F56-409F-B597-097EB46C64EA}" type="slidenum">
              <a:rPr lang="ar-SA" smtClean="0"/>
              <a:pPr/>
              <a:t>19</a:t>
            </a:fld>
            <a:endParaRPr lang="en-US" dirty="0"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CEA8CE99-BEA9-4C2E-997C-A55EB6040D9E}" type="slidenum">
              <a:rPr lang="ar-SA" smtClean="0"/>
              <a:pPr/>
              <a:t>20</a:t>
            </a:fld>
            <a:endParaRPr lang="en-US"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9CF328C-0C8E-45E6-8FC3-A792C78CEC9B}" type="slidenum">
              <a:rPr lang="ar-SA" smtClean="0"/>
              <a:pPr/>
              <a:t>21</a:t>
            </a:fld>
            <a:endParaRPr lang="en-US" dirty="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FE068BB8-69B0-4E7C-9A80-AFC9A0147103}" type="slidenum">
              <a:rPr lang="ar-SA" smtClean="0"/>
              <a:pPr/>
              <a:t>22</a:t>
            </a:fld>
            <a:endParaRPr lang="en-US" dirty="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C76C1B75-9200-4E48-B4E4-43CBD232FF2C}" type="slidenum">
              <a:rPr lang="ar-SA" smtClean="0"/>
              <a:pPr/>
              <a:t>23</a:t>
            </a:fld>
            <a:endParaRPr lang="en-US" dirty="0"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DCDE3E48-F35C-46D8-9FF3-C899F60A756B}" type="slidenum">
              <a:rPr lang="ar-SA" smtClean="0"/>
              <a:pPr/>
              <a:t>24</a:t>
            </a:fld>
            <a:endParaRPr lang="en-US" dirty="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12C76B1-DA59-4664-BBDF-3D2D4A706F83}" type="slidenum">
              <a:rPr lang="ar-SA" smtClean="0"/>
              <a:pPr/>
              <a:t>2</a:t>
            </a:fld>
            <a:endParaRPr lang="en-US" dirty="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37E27C85-3D27-42FE-83BA-25A77E30EA2A}" type="slidenum">
              <a:rPr lang="ar-SA" smtClean="0"/>
              <a:pPr/>
              <a:t>25</a:t>
            </a:fld>
            <a:endParaRPr lang="en-US" dirty="0"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F722F46-A4B2-4B0D-AB85-F0D9F567914A}" type="slidenum">
              <a:rPr lang="ar-SA" smtClean="0"/>
              <a:pPr/>
              <a:t>26</a:t>
            </a:fld>
            <a:endParaRPr lang="en-US" dirty="0"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C4AC944D-5670-4F76-BCF4-FFAB6CB97524}" type="slidenum">
              <a:rPr lang="ar-SA" smtClean="0"/>
              <a:pPr/>
              <a:t>27</a:t>
            </a:fld>
            <a:endParaRPr lang="en-US" dirty="0"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F38377A-5E5D-441E-8759-8053C087D899}" type="slidenum">
              <a:rPr lang="ar-SA" smtClean="0"/>
              <a:pPr/>
              <a:t>28</a:t>
            </a:fld>
            <a:endParaRPr lang="en-US" dirty="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E1A4DEF5-EDD7-4BE4-8D0F-B39246D6AE2A}" type="slidenum">
              <a:rPr lang="ar-SA" smtClean="0"/>
              <a:pPr/>
              <a:t>29</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6169B99-8F92-4CD4-8B79-90CBBBDAAEDD}" type="slidenum">
              <a:rPr lang="ar-SA" smtClean="0"/>
              <a:pPr/>
              <a:t>30</a:t>
            </a:fld>
            <a:endParaRPr lang="en-US" dirty="0"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123F8E4-2645-4365-AFC0-2183D7A8DBAE}" type="slidenum">
              <a:rPr lang="ar-SA" smtClean="0"/>
              <a:pPr/>
              <a:t>31</a:t>
            </a:fld>
            <a:endParaRPr lang="en-US" dirty="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0A43F4D-1EB5-41DC-9B12-97AC729AA8B1}" type="slidenum">
              <a:rPr lang="ar-SA" smtClean="0"/>
              <a:pPr/>
              <a:t>32</a:t>
            </a:fld>
            <a:endParaRPr lang="en-US" dirty="0"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7ADDC55B-FFB4-4579-B6A9-BF7F1F2CCB3F}" type="slidenum">
              <a:rPr lang="ar-SA" smtClean="0"/>
              <a:pPr/>
              <a:t>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D5E5111-6742-4B78-B1EB-ED1545588150}" type="slidenum">
              <a:rPr lang="ar-SA" smtClean="0"/>
              <a:pPr/>
              <a:t>4</a:t>
            </a:fld>
            <a:endParaRPr lang="en-US" dirty="0"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8629134-C0FE-4BAD-ACBF-13D2A75F6977}" type="slidenum">
              <a:rPr lang="ar-SA" smtClean="0"/>
              <a:pPr/>
              <a:t>5</a:t>
            </a:fld>
            <a:endParaRPr lang="en-US" dirty="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96913E85-6CDE-425D-80FB-E871FBDFCD8D}" type="slidenum">
              <a:rPr lang="ar-SA" smtClean="0"/>
              <a:pPr/>
              <a:t>6</a:t>
            </a:fld>
            <a:endParaRPr lang="en-US" dirty="0"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72B096E9-0F69-4253-9713-826AEAC5B03A}" type="slidenum">
              <a:rPr lang="ar-SA" smtClean="0"/>
              <a:pPr/>
              <a:t>7</a:t>
            </a:fld>
            <a:endParaRPr lang="en-US" dirty="0"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81C8E6AE-0B4B-422F-BDFF-F3AA75BAD4AA}" type="slidenum">
              <a:rPr lang="ar-SA" smtClean="0"/>
              <a:pPr/>
              <a:t>8</a:t>
            </a:fld>
            <a:endParaRPr lang="en-US" dirty="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0207A1C7-B455-4D79-8CD6-CCF6B00B8A93}" type="slidenum">
              <a:rPr lang="ar-SA" smtClean="0"/>
              <a:pPr/>
              <a:t>12</a:t>
            </a:fld>
            <a:endParaRPr lang="en-US" dirty="0"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ar-YE"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pPr>
              <a:defRPr/>
            </a:pPr>
            <a:endParaRPr lang="en-US" dirty="0"/>
          </a:p>
        </p:txBody>
      </p:sp>
      <p:sp>
        <p:nvSpPr>
          <p:cNvPr id="19" name="عنصر نائب للتذييل 18"/>
          <p:cNvSpPr>
            <a:spLocks noGrp="1"/>
          </p:cNvSpPr>
          <p:nvPr>
            <p:ph type="ftr" sz="quarter" idx="11"/>
          </p:nvPr>
        </p:nvSpPr>
        <p:spPr/>
        <p:txBody>
          <a:bodyPr/>
          <a:lstStyle/>
          <a:p>
            <a:pPr>
              <a:defRPr/>
            </a:pPr>
            <a:endParaRPr lang="en-US" dirty="0"/>
          </a:p>
        </p:txBody>
      </p:sp>
      <p:sp>
        <p:nvSpPr>
          <p:cNvPr id="27" name="عنصر نائب لرقم الشريحة 26"/>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endParaRPr lang="en-US" dirty="0"/>
          </a:p>
        </p:txBody>
      </p:sp>
      <p:sp>
        <p:nvSpPr>
          <p:cNvPr id="5" name="عنصر نائب للتذييل 4"/>
          <p:cNvSpPr>
            <a:spLocks noGrp="1"/>
          </p:cNvSpPr>
          <p:nvPr>
            <p:ph type="ftr" sz="quarter" idx="11"/>
          </p:nvPr>
        </p:nvSpPr>
        <p:spPr/>
        <p:txBody>
          <a:bodyPr/>
          <a:lstStyle/>
          <a:p>
            <a:pPr>
              <a:defRPr/>
            </a:pPr>
            <a:endParaRPr lang="en-US" dirty="0"/>
          </a:p>
        </p:txBody>
      </p:sp>
      <p:sp>
        <p:nvSpPr>
          <p:cNvPr id="6" name="عنصر نائب لرقم الشريحة 5"/>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endParaRPr lang="en-US" dirty="0"/>
          </a:p>
        </p:txBody>
      </p:sp>
      <p:sp>
        <p:nvSpPr>
          <p:cNvPr id="5" name="عنصر نائب للتذييل 4"/>
          <p:cNvSpPr>
            <a:spLocks noGrp="1"/>
          </p:cNvSpPr>
          <p:nvPr>
            <p:ph type="ftr" sz="quarter" idx="11"/>
          </p:nvPr>
        </p:nvSpPr>
        <p:spPr/>
        <p:txBody>
          <a:bodyPr/>
          <a:lstStyle/>
          <a:p>
            <a:pPr>
              <a:defRPr/>
            </a:pPr>
            <a:endParaRPr lang="en-US" dirty="0"/>
          </a:p>
        </p:txBody>
      </p:sp>
      <p:sp>
        <p:nvSpPr>
          <p:cNvPr id="6" name="عنصر نائب لرقم الشريحة 5"/>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ar-YE"/>
          </a:p>
        </p:txBody>
      </p:sp>
      <p:sp>
        <p:nvSpPr>
          <p:cNvPr id="3" name="Table Placeholder 2"/>
          <p:cNvSpPr>
            <a:spLocks noGrp="1"/>
          </p:cNvSpPr>
          <p:nvPr>
            <p:ph type="tbl" idx="1"/>
          </p:nvPr>
        </p:nvSpPr>
        <p:spPr>
          <a:xfrm>
            <a:off x="301625" y="1600200"/>
            <a:ext cx="8540750" cy="4498975"/>
          </a:xfrm>
        </p:spPr>
        <p:txBody>
          <a:bodyPr/>
          <a:lstStyle/>
          <a:p>
            <a:pPr lvl="0"/>
            <a:endParaRPr lang="ar-YE" noProof="0" dirty="0" smtClean="0"/>
          </a:p>
        </p:txBody>
      </p:sp>
      <p:sp>
        <p:nvSpPr>
          <p:cNvPr id="4" name="Rectangle 154"/>
          <p:cNvSpPr>
            <a:spLocks noGrp="1" noChangeArrowheads="1"/>
          </p:cNvSpPr>
          <p:nvPr>
            <p:ph type="dt" sz="half" idx="10"/>
          </p:nvPr>
        </p:nvSpPr>
        <p:spPr>
          <a:ln/>
        </p:spPr>
        <p:txBody>
          <a:bodyPr/>
          <a:lstStyle>
            <a:lvl1pPr>
              <a:defRPr/>
            </a:lvl1pPr>
          </a:lstStyle>
          <a:p>
            <a:pPr>
              <a:defRPr/>
            </a:pPr>
            <a:endParaRPr lang="en-US" dirty="0"/>
          </a:p>
        </p:txBody>
      </p:sp>
      <p:sp>
        <p:nvSpPr>
          <p:cNvPr id="5" name="Rectangle 15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156"/>
          <p:cNvSpPr>
            <a:spLocks noGrp="1" noChangeArrowheads="1"/>
          </p:cNvSpPr>
          <p:nvPr>
            <p:ph type="sldNum" sz="quarter" idx="12"/>
          </p:nvPr>
        </p:nvSpPr>
        <p:spPr>
          <a:ln/>
        </p:spPr>
        <p:txBody>
          <a:bodyPr/>
          <a:lstStyle>
            <a:lvl1pPr>
              <a:defRPr/>
            </a:lvl1pPr>
          </a:lstStyle>
          <a:p>
            <a:pPr>
              <a:defRPr/>
            </a:pPr>
            <a:fld id="{B47CF402-969C-4579-AE1C-1AED2E70824B}" type="slidenum">
              <a:rPr lang="ar-SA"/>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endParaRPr lang="en-US" dirty="0"/>
          </a:p>
        </p:txBody>
      </p:sp>
      <p:sp>
        <p:nvSpPr>
          <p:cNvPr id="5" name="عنصر نائب للتذييل 4"/>
          <p:cNvSpPr>
            <a:spLocks noGrp="1"/>
          </p:cNvSpPr>
          <p:nvPr>
            <p:ph type="ftr" sz="quarter" idx="11"/>
          </p:nvPr>
        </p:nvSpPr>
        <p:spPr/>
        <p:txBody>
          <a:bodyPr/>
          <a:lstStyle/>
          <a:p>
            <a:pPr>
              <a:defRPr/>
            </a:pPr>
            <a:endParaRPr lang="en-US" dirty="0"/>
          </a:p>
        </p:txBody>
      </p:sp>
      <p:sp>
        <p:nvSpPr>
          <p:cNvPr id="6" name="عنصر نائب لرقم الشريحة 5"/>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defRPr/>
            </a:pPr>
            <a:endParaRPr lang="en-US" dirty="0"/>
          </a:p>
        </p:txBody>
      </p:sp>
      <p:sp>
        <p:nvSpPr>
          <p:cNvPr id="5" name="عنصر نائب للتذييل 4"/>
          <p:cNvSpPr>
            <a:spLocks noGrp="1"/>
          </p:cNvSpPr>
          <p:nvPr>
            <p:ph type="ftr" sz="quarter" idx="11"/>
          </p:nvPr>
        </p:nvSpPr>
        <p:spPr/>
        <p:txBody>
          <a:bodyPr/>
          <a:lstStyle/>
          <a:p>
            <a:pPr>
              <a:defRPr/>
            </a:pPr>
            <a:endParaRPr lang="en-US" dirty="0"/>
          </a:p>
        </p:txBody>
      </p:sp>
      <p:sp>
        <p:nvSpPr>
          <p:cNvPr id="6" name="عنصر نائب لرقم الشريحة 5"/>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pPr>
              <a:defRPr/>
            </a:pPr>
            <a:endParaRPr lang="en-US" dirty="0"/>
          </a:p>
        </p:txBody>
      </p:sp>
      <p:sp>
        <p:nvSpPr>
          <p:cNvPr id="6" name="عنصر نائب للتذييل 5"/>
          <p:cNvSpPr>
            <a:spLocks noGrp="1"/>
          </p:cNvSpPr>
          <p:nvPr>
            <p:ph type="ftr" sz="quarter" idx="11"/>
          </p:nvPr>
        </p:nvSpPr>
        <p:spPr/>
        <p:txBody>
          <a:bodyPr/>
          <a:lstStyle/>
          <a:p>
            <a:pPr>
              <a:defRPr/>
            </a:pPr>
            <a:endParaRPr lang="en-US" dirty="0"/>
          </a:p>
        </p:txBody>
      </p:sp>
      <p:sp>
        <p:nvSpPr>
          <p:cNvPr id="7" name="عنصر نائب لرقم الشريحة 6"/>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pPr>
              <a:defRPr/>
            </a:pPr>
            <a:endParaRPr lang="en-US" dirty="0"/>
          </a:p>
        </p:txBody>
      </p:sp>
      <p:sp>
        <p:nvSpPr>
          <p:cNvPr id="8" name="عنصر نائب للتذييل 7"/>
          <p:cNvSpPr>
            <a:spLocks noGrp="1"/>
          </p:cNvSpPr>
          <p:nvPr>
            <p:ph type="ftr" sz="quarter" idx="11"/>
          </p:nvPr>
        </p:nvSpPr>
        <p:spPr/>
        <p:txBody>
          <a:bodyPr/>
          <a:lstStyle/>
          <a:p>
            <a:pPr>
              <a:defRPr/>
            </a:pPr>
            <a:endParaRPr lang="en-US" dirty="0"/>
          </a:p>
        </p:txBody>
      </p:sp>
      <p:sp>
        <p:nvSpPr>
          <p:cNvPr id="9" name="عنصر نائب لرقم الشريحة 8"/>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pPr>
              <a:defRPr/>
            </a:pPr>
            <a:endParaRPr lang="en-US" dirty="0"/>
          </a:p>
        </p:txBody>
      </p:sp>
      <p:sp>
        <p:nvSpPr>
          <p:cNvPr id="4" name="عنصر نائب للتذييل 3"/>
          <p:cNvSpPr>
            <a:spLocks noGrp="1"/>
          </p:cNvSpPr>
          <p:nvPr>
            <p:ph type="ftr" sz="quarter" idx="11"/>
          </p:nvPr>
        </p:nvSpPr>
        <p:spPr/>
        <p:txBody>
          <a:bodyPr/>
          <a:lstStyle/>
          <a:p>
            <a:pPr>
              <a:defRPr/>
            </a:pPr>
            <a:endParaRPr lang="en-US" dirty="0"/>
          </a:p>
        </p:txBody>
      </p:sp>
      <p:sp>
        <p:nvSpPr>
          <p:cNvPr id="5" name="عنصر نائب لرقم الشريحة 4"/>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dirty="0"/>
          </a:p>
        </p:txBody>
      </p:sp>
      <p:sp>
        <p:nvSpPr>
          <p:cNvPr id="3" name="عنصر نائب للتذييل 2"/>
          <p:cNvSpPr>
            <a:spLocks noGrp="1"/>
          </p:cNvSpPr>
          <p:nvPr>
            <p:ph type="ftr" sz="quarter" idx="11"/>
          </p:nvPr>
        </p:nvSpPr>
        <p:spPr/>
        <p:txBody>
          <a:bodyPr/>
          <a:lstStyle/>
          <a:p>
            <a:pPr>
              <a:defRPr/>
            </a:pPr>
            <a:endParaRPr lang="en-US" dirty="0"/>
          </a:p>
        </p:txBody>
      </p:sp>
      <p:sp>
        <p:nvSpPr>
          <p:cNvPr id="4" name="عنصر نائب لرقم الشريحة 3"/>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pPr>
              <a:defRPr/>
            </a:pPr>
            <a:endParaRPr lang="en-US" dirty="0"/>
          </a:p>
        </p:txBody>
      </p:sp>
      <p:sp>
        <p:nvSpPr>
          <p:cNvPr id="6" name="عنصر نائب للتذييل 5"/>
          <p:cNvSpPr>
            <a:spLocks noGrp="1"/>
          </p:cNvSpPr>
          <p:nvPr>
            <p:ph type="ftr" sz="quarter" idx="11"/>
          </p:nvPr>
        </p:nvSpPr>
        <p:spPr/>
        <p:txBody>
          <a:bodyPr/>
          <a:lstStyle/>
          <a:p>
            <a:pPr>
              <a:defRPr/>
            </a:pPr>
            <a:endParaRPr lang="en-US" dirty="0"/>
          </a:p>
        </p:txBody>
      </p:sp>
      <p:sp>
        <p:nvSpPr>
          <p:cNvPr id="7" name="عنصر نائب لرقم الشريحة 6"/>
          <p:cNvSpPr>
            <a:spLocks noGrp="1"/>
          </p:cNvSpPr>
          <p:nvPr>
            <p:ph type="sldNum" sz="quarter" idx="12"/>
          </p:nvPr>
        </p:nvSpPr>
        <p:spPr/>
        <p:txBody>
          <a:bodyPr/>
          <a:lstStyle/>
          <a:p>
            <a:pPr>
              <a:defRPr/>
            </a:pPr>
            <a:fld id="{DAB92B88-868B-4F77-B201-ADCC4D042500}" type="slidenum">
              <a:rPr lang="ar-SA"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dirty="0"/>
          </a:p>
        </p:txBody>
      </p:sp>
      <p:sp>
        <p:nvSpPr>
          <p:cNvPr id="6" name="عنصر نائب للتذييل 5"/>
          <p:cNvSpPr>
            <a:spLocks noGrp="1"/>
          </p:cNvSpPr>
          <p:nvPr>
            <p:ph type="ftr" sz="quarter" idx="11"/>
          </p:nvPr>
        </p:nvSpPr>
        <p:spPr/>
        <p:txBody>
          <a:bodyPr/>
          <a:lstStyle/>
          <a:p>
            <a:pPr>
              <a:defRPr/>
            </a:pPr>
            <a:endParaRPr lang="en-US" dirty="0"/>
          </a:p>
        </p:txBody>
      </p:sp>
      <p:sp>
        <p:nvSpPr>
          <p:cNvPr id="7" name="عنصر نائب لرقم الشريحة 6"/>
          <p:cNvSpPr>
            <a:spLocks noGrp="1"/>
          </p:cNvSpPr>
          <p:nvPr>
            <p:ph type="sldNum" sz="quarter" idx="12"/>
          </p:nvPr>
        </p:nvSpPr>
        <p:spPr>
          <a:xfrm>
            <a:off x="8077200" y="6356350"/>
            <a:ext cx="609600" cy="365125"/>
          </a:xfrm>
        </p:spPr>
        <p:txBody>
          <a:bodyPr/>
          <a:lstStyle/>
          <a:p>
            <a:pPr>
              <a:defRPr/>
            </a:pPr>
            <a:fld id="{DAB92B88-868B-4F77-B201-ADCC4D042500}" type="slidenum">
              <a:rPr lang="ar-SA" smtClean="0"/>
              <a:pPr>
                <a:defRPr/>
              </a:pPr>
              <a:t>‹#›</a:t>
            </a:fld>
            <a:endParaRPr lang="en-US" dirty="0"/>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dirty="0"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DAB92B88-868B-4F77-B201-ADCC4D042500}" type="slidenum">
              <a:rPr lang="ar-SA" smtClean="0"/>
              <a:pPr>
                <a:defRPr/>
              </a:pPr>
              <a:t>‹#›</a:t>
            </a:fld>
            <a:endParaRPr lang="en-US" dirty="0"/>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sldNum="0"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914400"/>
            <a:ext cx="7772400" cy="1847850"/>
          </a:xfrm>
          <a:noFill/>
        </p:spPr>
        <p:txBody>
          <a:bodyPr>
            <a:normAutofit fontScale="90000"/>
          </a:bodyPr>
          <a:lstStyle/>
          <a:p>
            <a:pPr algn="ctr" rtl="1" eaLnBrk="1" hangingPunct="1">
              <a:defRPr/>
            </a:pPr>
            <a:r>
              <a:rPr lang="ar-SA" sz="4800" b="1" dirty="0" smtClean="0">
                <a:solidFill>
                  <a:schemeClr val="bg1"/>
                </a:solidFill>
                <a:latin typeface="Times New Roman" pitchFamily="18" charset="0"/>
                <a:cs typeface="Times New Roman" pitchFamily="18" charset="0"/>
              </a:rPr>
              <a:t>محاضرات في اقتصاديات الإنتاج الزراعي</a:t>
            </a:r>
            <a:br>
              <a:rPr lang="ar-SA" sz="4800" b="1" dirty="0" smtClean="0">
                <a:solidFill>
                  <a:schemeClr val="bg1"/>
                </a:solidFill>
                <a:latin typeface="Times New Roman" pitchFamily="18" charset="0"/>
                <a:cs typeface="Times New Roman" pitchFamily="18" charset="0"/>
              </a:rPr>
            </a:br>
            <a:r>
              <a:rPr lang="ar-SA" sz="4800" b="1" dirty="0" smtClean="0">
                <a:solidFill>
                  <a:schemeClr val="bg1"/>
                </a:solidFill>
                <a:latin typeface="Times New Roman" pitchFamily="18" charset="0"/>
                <a:cs typeface="Times New Roman" pitchFamily="18" charset="0"/>
              </a:rPr>
              <a:t>قصر </a:t>
            </a:r>
            <a:r>
              <a:rPr lang="en-US" sz="4800" b="1" dirty="0" smtClean="0">
                <a:solidFill>
                  <a:schemeClr val="bg1"/>
                </a:solidFill>
                <a:latin typeface="Times New Roman" pitchFamily="18" charset="0"/>
                <a:cs typeface="Times New Roman" pitchFamily="18" charset="0"/>
              </a:rPr>
              <a:t>405</a:t>
            </a:r>
            <a:endParaRPr lang="en-US" sz="4800" b="1" dirty="0" smtClean="0">
              <a:solidFill>
                <a:schemeClr val="bg1"/>
              </a:solidFill>
              <a:latin typeface="Times New Roman" pitchFamily="18" charset="0"/>
              <a:cs typeface="Times New Roman" pitchFamily="18" charset="0"/>
            </a:endParaRPr>
          </a:p>
        </p:txBody>
      </p:sp>
      <p:pic>
        <p:nvPicPr>
          <p:cNvPr id="3078" name="Picture 4" descr="شعار قسم الاقتصاد الزراعي"/>
          <p:cNvPicPr>
            <a:picLocks noChangeAspect="1" noChangeArrowheads="1"/>
          </p:cNvPicPr>
          <p:nvPr/>
        </p:nvPicPr>
        <p:blipFill>
          <a:blip r:embed="rId3"/>
          <a:srcRect/>
          <a:stretch>
            <a:fillRect/>
          </a:stretch>
        </p:blipFill>
        <p:spPr bwMode="auto">
          <a:xfrm>
            <a:off x="3505200" y="3505200"/>
            <a:ext cx="2133600" cy="1633537"/>
          </a:xfrm>
          <a:prstGeom prst="rect">
            <a:avLst/>
          </a:prstGeom>
          <a:noFill/>
          <a:ln w="9525">
            <a:noFill/>
            <a:miter lim="800000"/>
            <a:headEnd/>
            <a:tailEnd/>
          </a:ln>
        </p:spPr>
      </p:pic>
      <p:sp>
        <p:nvSpPr>
          <p:cNvPr id="5" name="مستطيل 4"/>
          <p:cNvSpPr/>
          <p:nvPr/>
        </p:nvSpPr>
        <p:spPr>
          <a:xfrm>
            <a:off x="2971800" y="5791200"/>
            <a:ext cx="3156633" cy="523220"/>
          </a:xfrm>
          <a:prstGeom prst="rect">
            <a:avLst/>
          </a:prstGeom>
        </p:spPr>
        <p:txBody>
          <a:bodyPr wrap="none">
            <a:spAutoFit/>
          </a:bodyPr>
          <a:lstStyle/>
          <a:p>
            <a:pPr eaLnBrk="1" hangingPunct="1">
              <a:defRPr/>
            </a:pPr>
            <a:r>
              <a:rPr lang="ar-SA" sz="2800" b="1" dirty="0" smtClean="0">
                <a:solidFill>
                  <a:schemeClr val="bg1"/>
                </a:solidFill>
                <a:latin typeface="Times New Roman" pitchFamily="18" charset="0"/>
                <a:cs typeface="Times New Roman" pitchFamily="18" charset="0"/>
              </a:rPr>
              <a:t>أ.د</a:t>
            </a:r>
            <a:r>
              <a:rPr lang="ar-SA" sz="2800" b="1" dirty="0">
                <a:solidFill>
                  <a:schemeClr val="bg1"/>
                </a:solidFill>
                <a:latin typeface="Times New Roman" pitchFamily="18" charset="0"/>
                <a:cs typeface="Times New Roman" pitchFamily="18" charset="0"/>
              </a:rPr>
              <a:t>. </a:t>
            </a:r>
            <a:r>
              <a:rPr lang="ar-SA" sz="2800" b="1" dirty="0" smtClean="0">
                <a:solidFill>
                  <a:schemeClr val="bg1"/>
                </a:solidFill>
                <a:latin typeface="Times New Roman" pitchFamily="18" charset="0"/>
                <a:cs typeface="Times New Roman" pitchFamily="18" charset="0"/>
              </a:rPr>
              <a:t>خالد بن نهار </a:t>
            </a:r>
            <a:r>
              <a:rPr lang="ar-SA" sz="2800" b="1" dirty="0">
                <a:solidFill>
                  <a:schemeClr val="bg1"/>
                </a:solidFill>
                <a:latin typeface="Times New Roman" pitchFamily="18" charset="0"/>
                <a:cs typeface="Times New Roman" pitchFamily="18" charset="0"/>
              </a:rPr>
              <a:t>الرويس</a:t>
            </a:r>
            <a:endParaRPr lang="en-US" sz="2800" b="1" dirty="0">
              <a:solidFill>
                <a:schemeClr val="bg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85800"/>
            <a:ext cx="8229600" cy="914400"/>
          </a:xfrm>
        </p:spPr>
        <p:txBody>
          <a:bodyPr>
            <a:normAutofit fontScale="90000"/>
          </a:bodyPr>
          <a:lstStyle/>
          <a:p>
            <a:pPr algn="ct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en-US" dirty="0" smtClean="0"/>
              <a:t/>
            </a:r>
            <a:br>
              <a:rPr lang="en-US" dirty="0" smtClean="0"/>
            </a:br>
            <a:r>
              <a:rPr lang="ar-SA" sz="2700" b="1" dirty="0" smtClean="0">
                <a:solidFill>
                  <a:schemeClr val="tx1"/>
                </a:solidFill>
                <a:latin typeface="Times New Roman" pitchFamily="18" charset="0"/>
                <a:cs typeface="Times New Roman" pitchFamily="18" charset="0"/>
              </a:rPr>
              <a:t>علم الاقتصاد</a:t>
            </a:r>
            <a:endParaRPr lang="ar-SA" sz="2700" b="1"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905000"/>
            <a:ext cx="8229600" cy="4419600"/>
          </a:xfrm>
        </p:spPr>
        <p:txBody>
          <a:bodyPr>
            <a:normAutofit lnSpcReduction="10000"/>
          </a:bodyPr>
          <a:lstStyle/>
          <a:p>
            <a:pPr algn="just">
              <a:buNone/>
            </a:pPr>
            <a:r>
              <a:rPr lang="ar-SA" b="1" dirty="0" smtClean="0">
                <a:latin typeface="Times New Roman" pitchFamily="18" charset="0"/>
                <a:cs typeface="Times New Roman" pitchFamily="18" charset="0"/>
              </a:rPr>
              <a:t>مقدمة</a:t>
            </a:r>
          </a:p>
          <a:p>
            <a:pPr marL="0" algn="just">
              <a:lnSpc>
                <a:spcPct val="150000"/>
              </a:lnSpc>
              <a:buNone/>
            </a:pPr>
            <a:r>
              <a:rPr lang="ar-SA" sz="1800" dirty="0" smtClean="0">
                <a:latin typeface="Times New Roman" pitchFamily="18" charset="0"/>
                <a:cs typeface="Times New Roman" pitchFamily="18" charset="0"/>
              </a:rPr>
              <a:t>يمثل علم الاقتصاد أحد العلوم الاجتماعية أي أحد العلوم التي تقوم على دراسة النشاط الإنساني وعلاقته بالمجتمع الذي نعيش فيه، والعلم إن هو إلا مجموعة من الحقائق والروابط التي بينها، في صور أفكار وآراء وأساليب ونظريات. وبالتالي فإن العلم هو مجموعة المعارف التي يهتدي بها الإنسان في إدراك الظواهر الطبيعية والاجتماعية وهو ما يدخل في نطاق العلوم البحتة وتلك التي يهتدي بها الإنسان في السيطرة على هذه الظواهر الطبيعية والاجتماعية تحقيقاً لإشباع مشتهياته وهو ما يدخل في نطاق العلوم التطبيقية. وتنقسم كل من العلوم البحتة والعلوم التطبيقية إلى شقين هما علوم طبيعية وعلوم اجتماعية، وبالتالي فإن العلوم البحتة تضم العلوم الطبيعية البحتة والعلوم الاجتماعية البحتة. بينما تضم العلوم التطبيقية العلوم الطبيعية التطبيقية والعلوم الاجتماعية التطبيقية. وفي هذا المجال سوف نركز على العلوم الاجتماعية وميدان العلوم الاجتماعية البحتة التي تقتصر على إدراك الظواهر الاجتماعية أما ميدان العلوم الاجتماعية التطبيقية فينحصر في السعي إلى السيطرة على القوى الاجتماعية وتوجيهها نحو ما ينفع الإنسان.</a:t>
            </a:r>
            <a:endParaRPr lang="en-US" sz="1800" dirty="0" smtClean="0">
              <a:latin typeface="Times New Roman" pitchFamily="18" charset="0"/>
              <a:cs typeface="Times New Roman" pitchFamily="18" charset="0"/>
            </a:endParaRPr>
          </a:p>
          <a:p>
            <a:pPr marL="0" algn="just">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1219200"/>
            <a:ext cx="8229600" cy="4572000"/>
          </a:xfrm>
        </p:spPr>
        <p:txBody>
          <a:bodyPr>
            <a:normAutofit fontScale="85000" lnSpcReduction="10000"/>
          </a:bodyPr>
          <a:lstStyle/>
          <a:p>
            <a:endParaRPr lang="ar-SA" dirty="0" smtClean="0"/>
          </a:p>
          <a:p>
            <a:pPr marL="0" algn="justLow">
              <a:buNone/>
            </a:pPr>
            <a:r>
              <a:rPr lang="ar-SA" b="1" dirty="0" smtClean="0"/>
              <a:t>وبالتالي فإن المشكلة الاقتصادية في أي مجتمع تنبع من عاملين:</a:t>
            </a:r>
          </a:p>
          <a:p>
            <a:pPr marL="0" algn="justLow">
              <a:buNone/>
            </a:pPr>
            <a:endParaRPr lang="en-US" b="1" dirty="0" smtClean="0"/>
          </a:p>
          <a:p>
            <a:pPr marL="0" lvl="0" algn="justLow">
              <a:lnSpc>
                <a:spcPct val="160000"/>
              </a:lnSpc>
              <a:buFont typeface="Wingdings" pitchFamily="2" charset="2"/>
              <a:buChar char="§"/>
            </a:pPr>
            <a:r>
              <a:rPr lang="ar-SA" b="1" dirty="0" smtClean="0"/>
              <a:t>محدودية الموارد الاقتصادية بالنسبة للاحتياجات الإنسانية المراد إشباعها.</a:t>
            </a:r>
            <a:endParaRPr lang="en-US" b="1" dirty="0" smtClean="0"/>
          </a:p>
          <a:p>
            <a:pPr marL="0" lvl="0" algn="justLow">
              <a:lnSpc>
                <a:spcPct val="160000"/>
              </a:lnSpc>
              <a:buFont typeface="Wingdings" pitchFamily="2" charset="2"/>
              <a:buChar char="§"/>
            </a:pPr>
            <a:r>
              <a:rPr lang="ar-SA" b="1" dirty="0" smtClean="0"/>
              <a:t>وجود بدائل مختلفة لاستخدام الموارد الاقتصادية في إشباع الاحتياجات الإنسانية.</a:t>
            </a:r>
            <a:endParaRPr lang="en-US" b="1" dirty="0" smtClean="0"/>
          </a:p>
          <a:p>
            <a:pPr marL="0" algn="justLow">
              <a:lnSpc>
                <a:spcPct val="160000"/>
              </a:lnSpc>
              <a:buNone/>
            </a:pPr>
            <a:r>
              <a:rPr lang="ar-SA" b="1" dirty="0" smtClean="0"/>
              <a:t>وبذلك يمكن القول بأن علم الاقتصاد هو أحد العلوم الاجتماعية الذي يتضمن مجموعة الأفكار والآراء والنظريات الاقتصادية التي تستهدف دراسة وتنظيم الموارد الاقتصادية وكيفية توجيهها الوجهة الكفيلة لإشباع المشتهيات الإنسانية وذلك بتحقيق العمالة الكاملة لتلك الموارد وتوجيهها بين مختلف أوجه استعمالها بما يحقق معظمه الإشباع الإنساني. </a:t>
            </a:r>
            <a:endParaRPr lang="en-US" b="1" dirty="0" smtClean="0"/>
          </a:p>
          <a:p>
            <a:pPr marL="0">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1000"/>
            <a:lum/>
          </a:blip>
          <a:srcRect/>
          <a:tile tx="0" ty="0" sx="100000" sy="100000" flip="none" algn="tl"/>
        </a:blipFill>
        <a:effectLst/>
      </p:bgPr>
    </p:bg>
    <p:spTree>
      <p:nvGrpSpPr>
        <p:cNvPr id="1" name=""/>
        <p:cNvGrpSpPr/>
        <p:nvPr/>
      </p:nvGrpSpPr>
      <p:grpSpPr>
        <a:xfrm>
          <a:off x="0" y="0"/>
          <a:ext cx="0" cy="0"/>
          <a:chOff x="0" y="0"/>
          <a:chExt cx="0" cy="0"/>
        </a:xfrm>
      </p:grpSpPr>
      <p:sp>
        <p:nvSpPr>
          <p:cNvPr id="12293" name="Rectangle 3"/>
          <p:cNvSpPr>
            <a:spLocks noGrp="1" noRot="1" noChangeArrowheads="1"/>
          </p:cNvSpPr>
          <p:nvPr>
            <p:ph idx="1"/>
          </p:nvPr>
        </p:nvSpPr>
        <p:spPr>
          <a:xfrm>
            <a:off x="457200" y="1219200"/>
            <a:ext cx="8229600" cy="4389120"/>
          </a:xfrm>
          <a:noFill/>
        </p:spPr>
        <p:txBody>
          <a:bodyPr/>
          <a:lstStyle/>
          <a:p>
            <a:pPr marL="216000" eaLnBrk="1" hangingPunct="1">
              <a:lnSpc>
                <a:spcPct val="150000"/>
              </a:lnSpc>
              <a:buFont typeface="Arial" pitchFamily="34" charset="0"/>
              <a:buNone/>
            </a:pPr>
            <a:r>
              <a:rPr lang="ar-SA" sz="2800" b="1" dirty="0" smtClean="0">
                <a:effectLst/>
                <a:latin typeface="Times New Roman" pitchFamily="18" charset="0"/>
                <a:cs typeface="Times New Roman" pitchFamily="18" charset="0"/>
              </a:rPr>
              <a:t>غالباً ما توجد مجموعتين من المتخصصين في العديد من العلوم:</a:t>
            </a:r>
          </a:p>
          <a:p>
            <a:pPr marL="216000" algn="justLow" eaLnBrk="1" hangingPunct="1">
              <a:lnSpc>
                <a:spcPct val="200000"/>
              </a:lnSpc>
              <a:buNone/>
            </a:pPr>
            <a:r>
              <a:rPr lang="ar-SA" b="1" dirty="0" smtClean="0">
                <a:effectLst/>
                <a:latin typeface="Times New Roman" pitchFamily="18" charset="0"/>
                <a:cs typeface="Times New Roman" pitchFamily="18" charset="0"/>
              </a:rPr>
              <a:t>الأولى: </a:t>
            </a:r>
            <a:r>
              <a:rPr lang="ar-SA" dirty="0" smtClean="0">
                <a:effectLst/>
                <a:latin typeface="Times New Roman" pitchFamily="18" charset="0"/>
                <a:cs typeface="Times New Roman" pitchFamily="18" charset="0"/>
              </a:rPr>
              <a:t>تهتم بتحديد النظريات العلمية  </a:t>
            </a:r>
            <a:r>
              <a:rPr lang="en-US" dirty="0" smtClean="0">
                <a:effectLst/>
                <a:latin typeface="Times New Roman" pitchFamily="18" charset="0"/>
                <a:cs typeface="Times New Roman" pitchFamily="18" charset="0"/>
              </a:rPr>
              <a:t> Scientific </a:t>
            </a:r>
            <a:r>
              <a:rPr lang="en-US" i="1" dirty="0" smtClean="0">
                <a:effectLst/>
                <a:latin typeface="Times New Roman" pitchFamily="18" charset="0"/>
                <a:cs typeface="Times New Roman" pitchFamily="18" charset="0"/>
              </a:rPr>
              <a:t>Theory</a:t>
            </a:r>
            <a:r>
              <a:rPr lang="ar-SA" dirty="0" smtClean="0">
                <a:effectLst/>
                <a:latin typeface="Times New Roman" pitchFamily="18" charset="0"/>
                <a:cs typeface="Times New Roman" pitchFamily="18" charset="0"/>
              </a:rPr>
              <a:t>والمبادئ </a:t>
            </a:r>
            <a:r>
              <a:rPr lang="en-US" i="1" dirty="0" smtClean="0">
                <a:effectLst/>
                <a:latin typeface="Times New Roman" pitchFamily="18" charset="0"/>
                <a:cs typeface="Times New Roman" pitchFamily="18" charset="0"/>
              </a:rPr>
              <a:t>Principles</a:t>
            </a:r>
            <a:r>
              <a:rPr lang="en-US" dirty="0" smtClean="0">
                <a:effectLst/>
                <a:latin typeface="Times New Roman" pitchFamily="18" charset="0"/>
                <a:cs typeface="Times New Roman" pitchFamily="18" charset="0"/>
              </a:rPr>
              <a:t> </a:t>
            </a:r>
            <a:r>
              <a:rPr lang="ar-SA" dirty="0" smtClean="0">
                <a:effectLst/>
                <a:latin typeface="Times New Roman" pitchFamily="18" charset="0"/>
                <a:cs typeface="Times New Roman" pitchFamily="18" charset="0"/>
              </a:rPr>
              <a:t> والنماذج الأساسية.</a:t>
            </a:r>
          </a:p>
          <a:p>
            <a:pPr marL="216000" algn="justLow" eaLnBrk="1" hangingPunct="1">
              <a:lnSpc>
                <a:spcPct val="200000"/>
              </a:lnSpc>
              <a:buNone/>
            </a:pPr>
            <a:r>
              <a:rPr lang="ar-SA" b="1" dirty="0" smtClean="0">
                <a:effectLst/>
                <a:latin typeface="Times New Roman" pitchFamily="18" charset="0"/>
                <a:cs typeface="Times New Roman" pitchFamily="18" charset="0"/>
              </a:rPr>
              <a:t>الثانية: </a:t>
            </a:r>
            <a:r>
              <a:rPr lang="ar-SA" dirty="0" smtClean="0">
                <a:effectLst/>
                <a:latin typeface="Times New Roman" pitchFamily="18" charset="0"/>
                <a:cs typeface="Times New Roman" pitchFamily="18" charset="0"/>
              </a:rPr>
              <a:t>تهتم بتطبيق </a:t>
            </a:r>
            <a:r>
              <a:rPr lang="en-US" i="1" dirty="0" smtClean="0">
                <a:effectLst/>
                <a:latin typeface="Times New Roman" pitchFamily="18" charset="0"/>
                <a:cs typeface="Times New Roman" pitchFamily="18" charset="0"/>
              </a:rPr>
              <a:t>Applied</a:t>
            </a:r>
            <a:r>
              <a:rPr lang="en-US" dirty="0" smtClean="0">
                <a:effectLst/>
                <a:latin typeface="Times New Roman" pitchFamily="18" charset="0"/>
                <a:cs typeface="Times New Roman" pitchFamily="18" charset="0"/>
              </a:rPr>
              <a:t> </a:t>
            </a:r>
            <a:r>
              <a:rPr lang="ar-SA" dirty="0" smtClean="0">
                <a:effectLst/>
                <a:latin typeface="Times New Roman" pitchFamily="18" charset="0"/>
                <a:cs typeface="Times New Roman" pitchFamily="18" charset="0"/>
              </a:rPr>
              <a:t> تلك المبادئ الأساسية والنظريات في الحياة العملية للوصول إلى حلول لبعض المشاكل في مجال ذلك العلم.</a:t>
            </a:r>
            <a:endParaRPr lang="en-US" dirty="0" smtClean="0">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43712"/>
          </a:xfrm>
        </p:spPr>
        <p:txBody>
          <a:bodyPr>
            <a:normAutofit fontScale="90000"/>
          </a:bodyPr>
          <a:lstStyle/>
          <a:p>
            <a:pPr algn="ctr"/>
            <a:r>
              <a:rPr lang="en-US" b="1" dirty="0" smtClean="0"/>
              <a:t/>
            </a:r>
            <a:br>
              <a:rPr lang="en-US" b="1" dirty="0" smtClean="0"/>
            </a:br>
            <a:r>
              <a:rPr lang="en-US" dirty="0" smtClean="0"/>
              <a:t/>
            </a:r>
            <a:br>
              <a:rPr lang="en-US" dirty="0" smtClean="0"/>
            </a:br>
            <a:r>
              <a:rPr lang="ar-SA" b="1" dirty="0" smtClean="0"/>
              <a:t> </a:t>
            </a:r>
            <a:r>
              <a:rPr lang="ar-SA" sz="4000" b="1" dirty="0" smtClean="0">
                <a:solidFill>
                  <a:schemeClr val="tx1"/>
                </a:solidFill>
                <a:latin typeface="Times New Roman" pitchFamily="18" charset="0"/>
                <a:cs typeface="Times New Roman" pitchFamily="18" charset="0"/>
              </a:rPr>
              <a:t>أنواع التحليل الاقتصادي</a:t>
            </a:r>
            <a:endParaRPr lang="ar-SA"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524000"/>
            <a:ext cx="8229600" cy="4953000"/>
          </a:xfrm>
        </p:spPr>
        <p:txBody>
          <a:bodyPr>
            <a:normAutofit/>
          </a:bodyPr>
          <a:lstStyle/>
          <a:p>
            <a:pPr>
              <a:buNone/>
            </a:pPr>
            <a:r>
              <a:rPr lang="ar-SA" sz="1800" b="1" dirty="0" smtClean="0">
                <a:latin typeface="Times New Roman" pitchFamily="18" charset="0"/>
                <a:cs typeface="Times New Roman" pitchFamily="18" charset="0"/>
              </a:rPr>
              <a:t>وفقا لسعة الوحدات الاقتصادية:</a:t>
            </a:r>
          </a:p>
          <a:p>
            <a:pPr>
              <a:buNone/>
            </a:pPr>
            <a:r>
              <a:rPr lang="ar-SA" sz="1800" b="1" dirty="0" smtClean="0">
                <a:latin typeface="Times New Roman" pitchFamily="18" charset="0"/>
                <a:cs typeface="Times New Roman" pitchFamily="18" charset="0"/>
              </a:rPr>
              <a:t>التحليل الاقتصادي الجزئي </a:t>
            </a:r>
            <a:r>
              <a:rPr lang="en-US" sz="1800" b="1" dirty="0" smtClean="0">
                <a:latin typeface="Times New Roman" pitchFamily="18" charset="0"/>
                <a:cs typeface="Times New Roman" pitchFamily="18" charset="0"/>
              </a:rPr>
              <a:t>Micro Economic Analysis</a:t>
            </a:r>
            <a:endParaRPr lang="ar-SA" sz="1800" b="1" dirty="0" smtClean="0">
              <a:latin typeface="Times New Roman" pitchFamily="18" charset="0"/>
              <a:cs typeface="Times New Roman" pitchFamily="18" charset="0"/>
            </a:endParaRPr>
          </a:p>
          <a:p>
            <a:pPr marL="0" lvl="0" algn="justLow">
              <a:buNone/>
            </a:pPr>
            <a:r>
              <a:rPr lang="ar-SA" sz="1600" b="1" dirty="0" smtClean="0">
                <a:latin typeface="Times New Roman" pitchFamily="18" charset="0"/>
                <a:cs typeface="Times New Roman" pitchFamily="18" charset="0"/>
              </a:rPr>
              <a:t>ويتناول دراسة سلوك الوحدات الاقتصادية المكونة للاقتصاد القومي كالمستهلكين للسلع والخدمات والمنتجين لهذه السلع والخدمات. كما يتناول الموارد الإنتاجية الأرضية والعمالية والرأسمالية وتوجيهها بين أوجه استخداماتها البديلة الوجهة الكفيلة بتحقيق استخدام هذه الموارد في إشباع الرغبات البشرية. </a:t>
            </a:r>
            <a:endParaRPr lang="en-US" sz="1600" b="1" dirty="0" smtClean="0">
              <a:latin typeface="Times New Roman" pitchFamily="18" charset="0"/>
              <a:cs typeface="Times New Roman" pitchFamily="18" charset="0"/>
            </a:endParaRPr>
          </a:p>
          <a:p>
            <a:pPr>
              <a:buNone/>
            </a:pPr>
            <a:r>
              <a:rPr lang="ar-SA" sz="1800" b="1" dirty="0" smtClean="0">
                <a:latin typeface="Times New Roman" pitchFamily="18" charset="0"/>
                <a:cs typeface="Times New Roman" pitchFamily="18" charset="0"/>
              </a:rPr>
              <a:t>التحليل الاقتصادي الكلي </a:t>
            </a:r>
            <a:r>
              <a:rPr lang="en-US" sz="1800" b="1" dirty="0" smtClean="0">
                <a:latin typeface="Times New Roman" pitchFamily="18" charset="0"/>
                <a:cs typeface="Times New Roman" pitchFamily="18" charset="0"/>
              </a:rPr>
              <a:t>Macro Economic Analysis</a:t>
            </a:r>
            <a:endParaRPr lang="ar-SA" sz="1800" b="1" dirty="0" smtClean="0">
              <a:latin typeface="Times New Roman" pitchFamily="18" charset="0"/>
              <a:cs typeface="Times New Roman" pitchFamily="18" charset="0"/>
            </a:endParaRPr>
          </a:p>
          <a:p>
            <a:pPr marL="0" lvl="0" algn="justLow">
              <a:buNone/>
            </a:pPr>
            <a:r>
              <a:rPr lang="ar-SA" sz="1600" b="1" dirty="0" smtClean="0">
                <a:latin typeface="Times New Roman" pitchFamily="18" charset="0"/>
                <a:cs typeface="Times New Roman" pitchFamily="18" charset="0"/>
              </a:rPr>
              <a:t>ويتناول النشاط الاقتصادي القومي بغض النظر عن الوحدات الاقتصادية المكونة لهذا الاقتصاد القومي وبذلك فإنه يتناول الاستهلاك القومي والادخار القومي والدخل القومي كما يتناول دراسة العوامل التي تؤثر في العمالة القومية. </a:t>
            </a:r>
            <a:endParaRPr lang="en-US" sz="1600" b="1" dirty="0" smtClean="0">
              <a:latin typeface="Times New Roman" pitchFamily="18" charset="0"/>
              <a:cs typeface="Times New Roman" pitchFamily="18" charset="0"/>
            </a:endParaRPr>
          </a:p>
          <a:p>
            <a:pPr>
              <a:buNone/>
            </a:pPr>
            <a:endParaRPr lang="en-US" sz="1600" b="1" dirty="0" smtClean="0">
              <a:latin typeface="Times New Roman" pitchFamily="18" charset="0"/>
              <a:cs typeface="Times New Roman" pitchFamily="18" charset="0"/>
            </a:endParaRPr>
          </a:p>
          <a:p>
            <a:pPr>
              <a:buNone/>
            </a:pPr>
            <a:r>
              <a:rPr lang="ar-SA" sz="1800" b="1" dirty="0" smtClean="0">
                <a:latin typeface="Times New Roman" pitchFamily="18" charset="0"/>
                <a:cs typeface="Times New Roman" pitchFamily="18" charset="0"/>
              </a:rPr>
              <a:t>وفقا لدرجة شموله على المتغيرات الاقتصادية </a:t>
            </a:r>
            <a:r>
              <a:rPr lang="en-US" sz="1800" b="1" dirty="0" smtClean="0">
                <a:latin typeface="Times New Roman" pitchFamily="18" charset="0"/>
                <a:cs typeface="Times New Roman" pitchFamily="18" charset="0"/>
              </a:rPr>
              <a:t>Economic Variable </a:t>
            </a:r>
            <a:r>
              <a:rPr lang="ar-SA" sz="1800" b="1" dirty="0" smtClean="0">
                <a:latin typeface="Times New Roman" pitchFamily="18" charset="0"/>
                <a:cs typeface="Times New Roman" pitchFamily="18" charset="0"/>
              </a:rPr>
              <a:t>إلى نوعين:</a:t>
            </a:r>
            <a:endParaRPr lang="en-US" sz="1800" b="1" dirty="0" smtClean="0">
              <a:latin typeface="Times New Roman" pitchFamily="18" charset="0"/>
              <a:cs typeface="Times New Roman" pitchFamily="18" charset="0"/>
            </a:endParaRPr>
          </a:p>
          <a:p>
            <a:pPr>
              <a:buNone/>
            </a:pPr>
            <a:r>
              <a:rPr lang="ar-SA" sz="1800" b="1" dirty="0" smtClean="0">
                <a:latin typeface="Times New Roman" pitchFamily="18" charset="0"/>
                <a:cs typeface="Times New Roman" pitchFamily="18" charset="0"/>
              </a:rPr>
              <a:t>التحليل الاقتصادي البسيط </a:t>
            </a:r>
            <a:r>
              <a:rPr lang="en-US" sz="1800" b="1" i="1" dirty="0" smtClean="0">
                <a:latin typeface="Times New Roman" pitchFamily="18" charset="0"/>
                <a:cs typeface="Times New Roman" pitchFamily="18" charset="0"/>
              </a:rPr>
              <a:t>Partial Economic Analysis</a:t>
            </a:r>
            <a:endParaRPr lang="ar-SA" sz="1800" b="1" i="1" dirty="0" smtClean="0">
              <a:latin typeface="Times New Roman" pitchFamily="18" charset="0"/>
              <a:cs typeface="Times New Roman" pitchFamily="18" charset="0"/>
            </a:endParaRPr>
          </a:p>
          <a:p>
            <a:pPr marL="0" algn="justLow">
              <a:buNone/>
            </a:pPr>
            <a:r>
              <a:rPr lang="ar-SA" sz="1600" b="1" dirty="0" smtClean="0">
                <a:latin typeface="Times New Roman" pitchFamily="18" charset="0"/>
                <a:cs typeface="Times New Roman" pitchFamily="18" charset="0"/>
              </a:rPr>
              <a:t>ويتناول دراسة العلاقة بين متغيرين فقط أحدهما مستقل </a:t>
            </a:r>
            <a:r>
              <a:rPr lang="en-US" sz="1600" b="1" i="1" dirty="0" smtClean="0">
                <a:latin typeface="Times New Roman" pitchFamily="18" charset="0"/>
                <a:cs typeface="Times New Roman" pitchFamily="18" charset="0"/>
              </a:rPr>
              <a:t>Independent Variable</a:t>
            </a:r>
            <a:r>
              <a:rPr lang="ar-SA" sz="1600" b="1" dirty="0" smtClean="0">
                <a:latin typeface="Times New Roman" pitchFamily="18" charset="0"/>
                <a:cs typeface="Times New Roman" pitchFamily="18" charset="0"/>
              </a:rPr>
              <a:t> والآخر تابع </a:t>
            </a:r>
            <a:r>
              <a:rPr lang="en-US" sz="1600" b="1" i="1" dirty="0" smtClean="0">
                <a:latin typeface="Times New Roman" pitchFamily="18" charset="0"/>
                <a:cs typeface="Times New Roman" pitchFamily="18" charset="0"/>
              </a:rPr>
              <a:t>Dependent Variable </a:t>
            </a:r>
            <a:r>
              <a:rPr lang="ar-SA" sz="1600" b="1" dirty="0" smtClean="0">
                <a:latin typeface="Times New Roman" pitchFamily="18" charset="0"/>
                <a:cs typeface="Times New Roman" pitchFamily="18" charset="0"/>
              </a:rPr>
              <a:t>والمتغير المستقل هو المتغير الذي يؤثر في المتغير التابع ولا يتأثر به. بينما المتغير التابع هو المتغير الذي يتأثر بالمتغير المستقل ولا يؤثر فيه.</a:t>
            </a:r>
            <a:endParaRPr lang="en-US" sz="1600" b="1" dirty="0" smtClean="0">
              <a:latin typeface="Times New Roman" pitchFamily="18" charset="0"/>
              <a:cs typeface="Times New Roman" pitchFamily="18" charset="0"/>
            </a:endParaRPr>
          </a:p>
          <a:p>
            <a:pPr>
              <a:buNone/>
            </a:pPr>
            <a:r>
              <a:rPr lang="ar-SA" sz="1800" b="1" dirty="0" smtClean="0">
                <a:latin typeface="Times New Roman" pitchFamily="18" charset="0"/>
                <a:cs typeface="Times New Roman" pitchFamily="18" charset="0"/>
              </a:rPr>
              <a:t>التحليل الاقتصادي المتعدد </a:t>
            </a:r>
            <a:r>
              <a:rPr lang="en-US" sz="1800" b="1" dirty="0" smtClean="0">
                <a:latin typeface="Times New Roman" pitchFamily="18" charset="0"/>
                <a:cs typeface="Times New Roman" pitchFamily="18" charset="0"/>
              </a:rPr>
              <a:t>General Economic Analysis</a:t>
            </a:r>
          </a:p>
          <a:p>
            <a:pPr>
              <a:buNone/>
            </a:pPr>
            <a:r>
              <a:rPr lang="ar-SA" sz="1600" b="1" dirty="0" smtClean="0">
                <a:latin typeface="Times New Roman" pitchFamily="18" charset="0"/>
                <a:cs typeface="Times New Roman" pitchFamily="18" charset="0"/>
              </a:rPr>
              <a:t> ويتناول دراسة وتحديد العلاقة بين مجموعة من المتغيرات الاقتصادية في نفس الفترة.</a:t>
            </a:r>
            <a:endParaRPr lang="ar-SA" sz="1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85800"/>
            <a:ext cx="8229600" cy="5562600"/>
          </a:xfrm>
        </p:spPr>
        <p:txBody>
          <a:bodyPr>
            <a:normAutofit/>
          </a:bodyPr>
          <a:lstStyle/>
          <a:p>
            <a:pPr>
              <a:buNone/>
            </a:pPr>
            <a:r>
              <a:rPr lang="ar-SA" sz="1800" b="1" dirty="0" smtClean="0">
                <a:latin typeface="Times New Roman" pitchFamily="18" charset="0"/>
                <a:cs typeface="Times New Roman" pitchFamily="18" charset="0"/>
              </a:rPr>
              <a:t>وفقا لعلاقة المتغيرات الاقتصادية بالزمن:</a:t>
            </a:r>
          </a:p>
          <a:p>
            <a:pPr>
              <a:buNone/>
            </a:pPr>
            <a:r>
              <a:rPr lang="ar-SA" sz="1600" b="1" dirty="0" smtClean="0">
                <a:latin typeface="Times New Roman" pitchFamily="18" charset="0"/>
                <a:cs typeface="Times New Roman" pitchFamily="18" charset="0"/>
              </a:rPr>
              <a:t>التحليل الاقتصادي الساكن </a:t>
            </a:r>
            <a:r>
              <a:rPr lang="en-US" sz="1600" b="1" dirty="0" smtClean="0">
                <a:latin typeface="Times New Roman" pitchFamily="18" charset="0"/>
                <a:cs typeface="Times New Roman" pitchFamily="18" charset="0"/>
              </a:rPr>
              <a:t>Static Economic Analysis</a:t>
            </a:r>
          </a:p>
          <a:p>
            <a:pPr>
              <a:buNone/>
            </a:pPr>
            <a:r>
              <a:rPr lang="ar-SA" sz="1600" dirty="0" smtClean="0">
                <a:latin typeface="Times New Roman" pitchFamily="18" charset="0"/>
                <a:cs typeface="Times New Roman" pitchFamily="18" charset="0"/>
              </a:rPr>
              <a:t>وهو الذي يتناول دراسة العلاقة بين المتغيرات الاقتصادية مع ثبات الزمن.</a:t>
            </a:r>
            <a:endParaRPr lang="en-US" sz="1600" dirty="0" smtClean="0">
              <a:latin typeface="Times New Roman" pitchFamily="18" charset="0"/>
              <a:cs typeface="Times New Roman" pitchFamily="18" charset="0"/>
            </a:endParaRPr>
          </a:p>
          <a:p>
            <a:pPr>
              <a:buNone/>
            </a:pPr>
            <a:endParaRPr lang="ar-SA" sz="1600"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التحليل الاقتصادي الحركي </a:t>
            </a:r>
            <a:r>
              <a:rPr lang="en-US" sz="1600" b="1" dirty="0" smtClean="0">
                <a:latin typeface="Times New Roman" pitchFamily="18" charset="0"/>
                <a:cs typeface="Times New Roman" pitchFamily="18" charset="0"/>
              </a:rPr>
              <a:t>Dynamic Economic Analysis</a:t>
            </a:r>
            <a:r>
              <a:rPr lang="en-US" sz="1600" b="1" baseline="30000" dirty="0" smtClean="0">
                <a:latin typeface="Times New Roman" pitchFamily="18" charset="0"/>
                <a:cs typeface="Times New Roman" pitchFamily="18" charset="0"/>
              </a:rPr>
              <a:t> </a:t>
            </a:r>
            <a:endParaRPr lang="ar-SA" sz="1600" b="1" baseline="30000" dirty="0" smtClean="0">
              <a:latin typeface="Times New Roman" pitchFamily="18" charset="0"/>
              <a:cs typeface="Times New Roman" pitchFamily="18" charset="0"/>
            </a:endParaRPr>
          </a:p>
          <a:p>
            <a:pPr marL="0" lvl="0">
              <a:buNone/>
            </a:pPr>
            <a:r>
              <a:rPr lang="ar-SA" sz="1600" dirty="0" smtClean="0">
                <a:latin typeface="Times New Roman" pitchFamily="18" charset="0"/>
                <a:cs typeface="Times New Roman" pitchFamily="18" charset="0"/>
              </a:rPr>
              <a:t>وهو الذي يتناول دراسة العلاقة بين المتغيرات الاقتصادية في الفترات الزمنية المتتالية فمثلا يمكن القول أن الكمية المعروضة من سلعة معينة في فترة زمنية تعتمد على الأسعار السائدة لهذه السلعة في فترة زمنية سابقة.</a:t>
            </a:r>
            <a:endParaRPr lang="en-US" sz="1600" dirty="0" smtClean="0">
              <a:latin typeface="Times New Roman" pitchFamily="18" charset="0"/>
              <a:cs typeface="Times New Roman" pitchFamily="18" charset="0"/>
            </a:endParaRPr>
          </a:p>
          <a:p>
            <a:pPr>
              <a:buNone/>
            </a:pPr>
            <a:endParaRPr lang="ar-SA" sz="1600"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التحليل الاقتصادي المقارن: </a:t>
            </a:r>
            <a:r>
              <a:rPr lang="ar-SA" sz="1600" dirty="0" smtClean="0">
                <a:latin typeface="Times New Roman" pitchFamily="18" charset="0"/>
                <a:cs typeface="Times New Roman" pitchFamily="18" charset="0"/>
              </a:rPr>
              <a:t>ويتناول دراسة العلاقة بين المتغيرات الاقتصادية في فترات زمنية مختلفة </a:t>
            </a:r>
          </a:p>
          <a:p>
            <a:pPr>
              <a:buNone/>
            </a:pPr>
            <a:r>
              <a:rPr lang="ar-SA" sz="1600" b="1" dirty="0" smtClean="0">
                <a:latin typeface="Times New Roman" pitchFamily="18" charset="0"/>
                <a:cs typeface="Times New Roman" pitchFamily="18" charset="0"/>
              </a:rPr>
              <a:t>وفقا للأسلوب التحليلي:</a:t>
            </a:r>
            <a:endParaRPr lang="en-US" sz="1600" b="1"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التحليل الاقتصادي الوصفي </a:t>
            </a:r>
            <a:r>
              <a:rPr lang="en-US" sz="1600" dirty="0" smtClean="0">
                <a:latin typeface="Times New Roman" pitchFamily="18" charset="0"/>
                <a:cs typeface="Times New Roman" pitchFamily="18" charset="0"/>
              </a:rPr>
              <a:t>Descriptive Economic Analysis  </a:t>
            </a:r>
          </a:p>
          <a:p>
            <a:pPr lvl="0">
              <a:buNone/>
            </a:pPr>
            <a:r>
              <a:rPr lang="ar-SA" sz="1600" dirty="0" smtClean="0">
                <a:latin typeface="Times New Roman" pitchFamily="18" charset="0"/>
                <a:cs typeface="Times New Roman" pitchFamily="18" charset="0"/>
              </a:rPr>
              <a:t>الذي يتناول دراسة وتحليل الظواهر الاقتصادية وصفيا.</a:t>
            </a:r>
            <a:endParaRPr lang="en-US" sz="1600" dirty="0" smtClean="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التحليل الاقتصادي الرياضي </a:t>
            </a:r>
            <a:r>
              <a:rPr lang="en-US" sz="1600" dirty="0" smtClean="0">
                <a:latin typeface="Times New Roman" pitchFamily="18" charset="0"/>
                <a:cs typeface="Times New Roman" pitchFamily="18" charset="0"/>
              </a:rPr>
              <a:t>Mathematical Economic Analysis</a:t>
            </a:r>
            <a:endParaRPr lang="ar-SA" sz="1600" dirty="0" smtClean="0">
              <a:latin typeface="Times New Roman" pitchFamily="18" charset="0"/>
              <a:cs typeface="Times New Roman" pitchFamily="18" charset="0"/>
            </a:endParaRPr>
          </a:p>
          <a:p>
            <a:pPr lvl="0">
              <a:buNone/>
            </a:pPr>
            <a:r>
              <a:rPr lang="ar-SA" sz="1600" dirty="0" smtClean="0">
                <a:latin typeface="Times New Roman" pitchFamily="18" charset="0"/>
                <a:cs typeface="Times New Roman" pitchFamily="18" charset="0"/>
              </a:rPr>
              <a:t>الذي يتناول دراسة وتحليل الظواهر الاقتصادية رياضياً.</a:t>
            </a:r>
            <a:endParaRPr lang="en-US" sz="1600"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التحليل الاقتصادي القياسي </a:t>
            </a:r>
            <a:r>
              <a:rPr lang="en-US" sz="1600" dirty="0" smtClean="0">
                <a:latin typeface="Times New Roman" pitchFamily="18" charset="0"/>
                <a:cs typeface="Times New Roman" pitchFamily="18" charset="0"/>
              </a:rPr>
              <a:t>Econometric Analysis </a:t>
            </a:r>
          </a:p>
          <a:p>
            <a:pPr marL="0">
              <a:buNone/>
            </a:pPr>
            <a:r>
              <a:rPr lang="ar-SA" sz="1600" dirty="0" smtClean="0">
                <a:latin typeface="Times New Roman" pitchFamily="18" charset="0"/>
                <a:cs typeface="Times New Roman" pitchFamily="18" charset="0"/>
              </a:rPr>
              <a:t>يتناول دراسة وتحليل المتغيرات والظواهر الاقتصادية وتحديد العلاقة الكمية التي تربط هذه المتغيرات ببعضها لذلك فإنه يستخدم الأسلوب الإحصائي بالإضافة إلى الأسلوب الرياضي في دراسة النظريات الاقتصادية.</a:t>
            </a:r>
            <a:endParaRPr lang="ar-SA"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381000" y="457200"/>
            <a:ext cx="8613775" cy="1066800"/>
          </a:xfrm>
          <a:noFill/>
        </p:spPr>
        <p:txBody>
          <a:bodyPr/>
          <a:lstStyle/>
          <a:p>
            <a:pPr algn="ctr" eaLnBrk="1" hangingPunct="1">
              <a:defRPr/>
            </a:pPr>
            <a:r>
              <a:rPr lang="ar-SA" sz="3600" b="1" dirty="0" smtClean="0">
                <a:solidFill>
                  <a:schemeClr val="tx1"/>
                </a:solidFill>
                <a:latin typeface="Times New Roman" pitchFamily="18" charset="0"/>
                <a:cs typeface="Times New Roman" pitchFamily="18" charset="0"/>
              </a:rPr>
              <a:t>علم الاقتصاد الزراعي ومجال البحث فيه</a:t>
            </a:r>
            <a:endParaRPr lang="en-US" sz="3600" b="1" dirty="0" smtClean="0">
              <a:solidFill>
                <a:schemeClr val="tx1"/>
              </a:solidFill>
              <a:latin typeface="Times New Roman" pitchFamily="18" charset="0"/>
              <a:cs typeface="Times New Roman" pitchFamily="18" charset="0"/>
            </a:endParaRPr>
          </a:p>
        </p:txBody>
      </p:sp>
      <p:sp>
        <p:nvSpPr>
          <p:cNvPr id="16387" name="Rectangle 3"/>
          <p:cNvSpPr>
            <a:spLocks noGrp="1" noRot="1" noChangeArrowheads="1"/>
          </p:cNvSpPr>
          <p:nvPr>
            <p:ph idx="1"/>
          </p:nvPr>
        </p:nvSpPr>
        <p:spPr>
          <a:xfrm>
            <a:off x="228600" y="1828800"/>
            <a:ext cx="8458200" cy="4525963"/>
          </a:xfrm>
          <a:noFill/>
        </p:spPr>
        <p:txBody>
          <a:bodyPr>
            <a:normAutofit/>
          </a:bodyPr>
          <a:lstStyle/>
          <a:p>
            <a:pPr marL="0" algn="justLow" eaLnBrk="1" hangingPunct="1">
              <a:lnSpc>
                <a:spcPct val="200000"/>
              </a:lnSpc>
              <a:buNone/>
              <a:defRPr/>
            </a:pPr>
            <a:r>
              <a:rPr lang="ar-SA" sz="2400" b="1" dirty="0" smtClean="0">
                <a:latin typeface="Times New Roman" pitchFamily="18" charset="0"/>
                <a:cs typeface="Times New Roman" pitchFamily="18" charset="0"/>
              </a:rPr>
              <a:t>يعتبر علم الإقتصاد الزراعي  </a:t>
            </a:r>
            <a:r>
              <a:rPr lang="en-US" sz="2400" b="1" i="1" dirty="0" smtClean="0">
                <a:latin typeface="Times New Roman" pitchFamily="18" charset="0"/>
                <a:cs typeface="Times New Roman" pitchFamily="18" charset="0"/>
              </a:rPr>
              <a:t>Agricultural</a:t>
            </a:r>
            <a:r>
              <a:rPr lang="en-US" sz="2400" b="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Economics</a:t>
            </a:r>
            <a:r>
              <a:rPr lang="ar-SA" sz="2400" b="1" dirty="0" smtClean="0">
                <a:latin typeface="Times New Roman" pitchFamily="18" charset="0"/>
                <a:cs typeface="Times New Roman" pitchFamily="18" charset="0"/>
              </a:rPr>
              <a:t> من العلوم الحديثة التي برزت مع ظهور ونمو المشاكل الاقتصادية التي صاحبت الثورة الصناعية </a:t>
            </a:r>
            <a:r>
              <a:rPr lang="en-US" sz="2400" b="1" i="1" dirty="0" smtClean="0">
                <a:latin typeface="Times New Roman" pitchFamily="18" charset="0"/>
                <a:cs typeface="Times New Roman" pitchFamily="18" charset="0"/>
              </a:rPr>
              <a:t>Industrial</a:t>
            </a:r>
            <a:r>
              <a:rPr lang="en-US" sz="2400" b="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Revoluation</a:t>
            </a:r>
            <a:r>
              <a:rPr lang="en-US" sz="2400" b="1" dirty="0" smtClean="0">
                <a:latin typeface="Times New Roman" pitchFamily="18" charset="0"/>
                <a:cs typeface="Times New Roman" pitchFamily="18" charset="0"/>
              </a:rPr>
              <a:t> </a:t>
            </a:r>
            <a:r>
              <a:rPr lang="ar-SA" sz="2400" b="1" dirty="0" smtClean="0">
                <a:latin typeface="Times New Roman" pitchFamily="18" charset="0"/>
                <a:cs typeface="Times New Roman" pitchFamily="18" charset="0"/>
              </a:rPr>
              <a:t>وما أدت إليه من تحرر الزراعة من الجمود الذي أصابها لفترات طويلة،  فلم تعد المزرعة هي الوحدة البيولوجية التي تنتج لتأكل فقط بل أصبحت الوحدة الاقتصادية التي تؤثر فيما حولها وتتأثر به.</a:t>
            </a:r>
            <a:r>
              <a:rPr lang="en-US" sz="2400" b="1" dirty="0" smtClean="0">
                <a:latin typeface="Times New Roman" pitchFamily="18" charset="0"/>
                <a:cs typeface="Times New Roman" pitchFamily="18" charset="0"/>
              </a:rP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8000"/>
            <a:lum/>
          </a:blip>
          <a:srcRect/>
          <a:tile tx="0" ty="0" sx="100000" sy="100000" flip="none" algn="tl"/>
        </a:blipFill>
        <a:effectLst/>
      </p:bgPr>
    </p:bg>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457200" y="381000"/>
            <a:ext cx="8229600" cy="1706562"/>
          </a:xfrm>
          <a:noFill/>
        </p:spPr>
        <p:txBody>
          <a:bodyPr>
            <a:normAutofit/>
          </a:bodyPr>
          <a:lstStyle/>
          <a:p>
            <a:pPr algn="ctr" eaLnBrk="1" hangingPunct="1">
              <a:defRPr/>
            </a:pPr>
            <a:r>
              <a:rPr lang="ar-SA" sz="2800" b="1" dirty="0" smtClean="0">
                <a:solidFill>
                  <a:schemeClr val="tx1"/>
                </a:solidFill>
                <a:latin typeface="Times New Roman" pitchFamily="18" charset="0"/>
                <a:cs typeface="Times New Roman" pitchFamily="18" charset="0"/>
              </a:rPr>
              <a:t>أما مجال البحث في علم الإقتصاد الزراعي يتفق مع مجال البحث في أي علم والتي يمكن تلخيصها في الخطوات التالية:</a:t>
            </a:r>
            <a:endParaRPr lang="en-US" sz="2800" b="1" dirty="0" smtClean="0">
              <a:solidFill>
                <a:schemeClr val="tx1"/>
              </a:solidFill>
              <a:latin typeface="Times New Roman" pitchFamily="18" charset="0"/>
              <a:cs typeface="Times New Roman" pitchFamily="18" charset="0"/>
            </a:endParaRPr>
          </a:p>
        </p:txBody>
      </p:sp>
      <p:sp>
        <p:nvSpPr>
          <p:cNvPr id="17411" name="Rectangle 3"/>
          <p:cNvSpPr>
            <a:spLocks noGrp="1" noRot="1" noChangeArrowheads="1"/>
          </p:cNvSpPr>
          <p:nvPr>
            <p:ph idx="1"/>
          </p:nvPr>
        </p:nvSpPr>
        <p:spPr>
          <a:xfrm>
            <a:off x="381001" y="2438400"/>
            <a:ext cx="8534400" cy="4191000"/>
          </a:xfrm>
          <a:noFill/>
        </p:spPr>
        <p:txBody>
          <a:bodyPr>
            <a:normAutofit/>
          </a:bodyPr>
          <a:lstStyle/>
          <a:p>
            <a:pPr marL="216000" lvl="2" indent="-457200" eaLnBrk="1" hangingPunct="1">
              <a:lnSpc>
                <a:spcPct val="200000"/>
              </a:lnSpc>
              <a:defRPr/>
            </a:pPr>
            <a:r>
              <a:rPr lang="ar-SA" sz="2400" b="1" dirty="0" smtClean="0">
                <a:latin typeface="Times New Roman" pitchFamily="18" charset="0"/>
                <a:cs typeface="Times New Roman" pitchFamily="18" charset="0"/>
              </a:rPr>
              <a:t>تحديد مشكلة البحث والفروض التي تكفل الوصول إلى حلها.</a:t>
            </a:r>
          </a:p>
          <a:p>
            <a:pPr marL="216000" lvl="2" indent="-457200" eaLnBrk="1" hangingPunct="1">
              <a:lnSpc>
                <a:spcPct val="200000"/>
              </a:lnSpc>
              <a:defRPr/>
            </a:pPr>
            <a:r>
              <a:rPr lang="ar-SA" sz="2400" b="1" dirty="0" smtClean="0">
                <a:latin typeface="Times New Roman" pitchFamily="18" charset="0"/>
                <a:cs typeface="Times New Roman" pitchFamily="18" charset="0"/>
              </a:rPr>
              <a:t>جمع البيانات والإحصاءات والمعلومات عن الظاهرة محل الدراسة.</a:t>
            </a:r>
          </a:p>
          <a:p>
            <a:pPr marL="216000" lvl="2" indent="-457200" eaLnBrk="1" hangingPunct="1">
              <a:lnSpc>
                <a:spcPct val="200000"/>
              </a:lnSpc>
              <a:defRPr/>
            </a:pPr>
            <a:r>
              <a:rPr lang="ar-SA" sz="2400" b="1" dirty="0" smtClean="0">
                <a:latin typeface="Times New Roman" pitchFamily="18" charset="0"/>
                <a:cs typeface="Times New Roman" pitchFamily="18" charset="0"/>
              </a:rPr>
              <a:t>تحليل البيانات والمعلومات في ضوء فروض النظرية الاقتصادية.</a:t>
            </a:r>
          </a:p>
          <a:p>
            <a:pPr marL="216000" lvl="2" indent="-457200" eaLnBrk="1" hangingPunct="1">
              <a:lnSpc>
                <a:spcPct val="200000"/>
              </a:lnSpc>
              <a:defRPr/>
            </a:pPr>
            <a:r>
              <a:rPr lang="ar-SA" sz="2400" b="1" dirty="0" smtClean="0">
                <a:latin typeface="Times New Roman" pitchFamily="18" charset="0"/>
                <a:cs typeface="Times New Roman" pitchFamily="18" charset="0"/>
              </a:rPr>
              <a:t>اختبار صحة النتائج وفقاً لفروض النظرية الاقتصادية.</a:t>
            </a:r>
          </a:p>
          <a:p>
            <a:pPr marL="216000" lvl="2" indent="-457200" eaLnBrk="1" hangingPunct="1">
              <a:lnSpc>
                <a:spcPct val="200000"/>
              </a:lnSpc>
              <a:defRPr/>
            </a:pPr>
            <a:r>
              <a:rPr lang="ar-SA" sz="2400" b="1" dirty="0" smtClean="0">
                <a:latin typeface="Times New Roman" pitchFamily="18" charset="0"/>
                <a:cs typeface="Times New Roman" pitchFamily="18" charset="0"/>
              </a:rPr>
              <a:t>الاستنتاج وإصدار التوصيات لتعميمها إذا ثبت صحتها.</a:t>
            </a:r>
            <a:endParaRPr lang="en-US" sz="24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3000"/>
            <a:lum/>
          </a:blip>
          <a:srcRect/>
          <a:tile tx="0" ty="0" sx="100000" sy="100000" flip="none" algn="tl"/>
        </a:blipFill>
        <a:effectLst/>
      </p:bgPr>
    </p:bg>
    <p:spTree>
      <p:nvGrpSpPr>
        <p:cNvPr id="1" name=""/>
        <p:cNvGrpSpPr/>
        <p:nvPr/>
      </p:nvGrpSpPr>
      <p:grpSpPr>
        <a:xfrm>
          <a:off x="0" y="0"/>
          <a:ext cx="0" cy="0"/>
          <a:chOff x="0" y="0"/>
          <a:chExt cx="0" cy="0"/>
        </a:xfrm>
      </p:grpSpPr>
      <p:sp>
        <p:nvSpPr>
          <p:cNvPr id="18435" name="Rectangle 3"/>
          <p:cNvSpPr>
            <a:spLocks noGrp="1" noRot="1" noChangeArrowheads="1"/>
          </p:cNvSpPr>
          <p:nvPr>
            <p:ph idx="1"/>
          </p:nvPr>
        </p:nvSpPr>
        <p:spPr>
          <a:xfrm>
            <a:off x="381000" y="1676400"/>
            <a:ext cx="8229600" cy="4602163"/>
          </a:xfrm>
          <a:noFill/>
        </p:spPr>
        <p:txBody>
          <a:bodyPr/>
          <a:lstStyle/>
          <a:p>
            <a:pPr marL="720000" indent="-609600" algn="justLow" eaLnBrk="1" hangingPunct="1">
              <a:lnSpc>
                <a:spcPct val="80000"/>
              </a:lnSpc>
              <a:buNone/>
              <a:defRPr/>
            </a:pPr>
            <a:r>
              <a:rPr lang="ar-SA" sz="2600" b="1" dirty="0" smtClean="0">
                <a:latin typeface="Times New Roman" pitchFamily="18" charset="0"/>
                <a:cs typeface="Times New Roman" pitchFamily="18" charset="0"/>
              </a:rPr>
              <a:t>1- ماذا ننتج؟ </a:t>
            </a:r>
            <a:r>
              <a:rPr lang="en-US" sz="2600" b="1" i="1" dirty="0" smtClean="0">
                <a:latin typeface="Times New Roman" pitchFamily="18" charset="0"/>
                <a:cs typeface="Times New Roman" pitchFamily="18" charset="0"/>
              </a:rPr>
              <a:t>What to Produce</a:t>
            </a:r>
            <a:r>
              <a:rPr lang="en-US" sz="2600" b="1" dirty="0" smtClean="0">
                <a:latin typeface="Times New Roman" pitchFamily="18" charset="0"/>
                <a:cs typeface="Times New Roman" pitchFamily="18" charset="0"/>
              </a:rPr>
              <a:t>?</a:t>
            </a:r>
            <a:r>
              <a:rPr lang="ar-SA" sz="2600" b="1" dirty="0" smtClean="0">
                <a:latin typeface="Times New Roman" pitchFamily="18" charset="0"/>
                <a:cs typeface="Times New Roman" pitchFamily="18" charset="0"/>
              </a:rPr>
              <a:t> "تحديد نوع ومقدار السلع والخدمات التي يتم إنتاجها”</a:t>
            </a:r>
          </a:p>
          <a:p>
            <a:pPr marL="720000" indent="-609600" algn="justLow" eaLnBrk="1" hangingPunct="1">
              <a:lnSpc>
                <a:spcPct val="80000"/>
              </a:lnSpc>
              <a:buNone/>
              <a:defRPr/>
            </a:pPr>
            <a:r>
              <a:rPr lang="ar-SA" sz="2600" b="1" dirty="0" smtClean="0">
                <a:latin typeface="Times New Roman" pitchFamily="18" charset="0"/>
                <a:cs typeface="Times New Roman" pitchFamily="18" charset="0"/>
              </a:rPr>
              <a:t>2- كيف ننتج؟ </a:t>
            </a:r>
            <a:r>
              <a:rPr lang="en-US" sz="2600" b="1" i="1" dirty="0" smtClean="0">
                <a:latin typeface="Times New Roman" pitchFamily="18" charset="0"/>
                <a:cs typeface="Times New Roman" pitchFamily="18" charset="0"/>
              </a:rPr>
              <a:t>How to Produce</a:t>
            </a:r>
            <a:r>
              <a:rPr lang="en-US" sz="2600" b="1" dirty="0" smtClean="0">
                <a:latin typeface="Times New Roman" pitchFamily="18" charset="0"/>
                <a:cs typeface="Times New Roman" pitchFamily="18" charset="0"/>
              </a:rPr>
              <a:t>?</a:t>
            </a:r>
            <a:r>
              <a:rPr lang="ar-SA" sz="2600" b="1" dirty="0" smtClean="0">
                <a:latin typeface="Times New Roman" pitchFamily="18" charset="0"/>
                <a:cs typeface="Times New Roman" pitchFamily="18" charset="0"/>
              </a:rPr>
              <a:t> "الاختيار بين الأساليب الإنتاجية”</a:t>
            </a:r>
          </a:p>
          <a:p>
            <a:pPr marL="720000" indent="-609600" algn="justLow" eaLnBrk="1" hangingPunct="1">
              <a:lnSpc>
                <a:spcPct val="80000"/>
              </a:lnSpc>
              <a:buNone/>
              <a:defRPr/>
            </a:pPr>
            <a:r>
              <a:rPr lang="ar-SA" sz="2600" b="1" dirty="0" smtClean="0">
                <a:latin typeface="Times New Roman" pitchFamily="18" charset="0"/>
                <a:cs typeface="Times New Roman" pitchFamily="18" charset="0"/>
              </a:rPr>
              <a:t>3- لمن ننتج؟ </a:t>
            </a:r>
            <a:r>
              <a:rPr lang="en-US" sz="2600" b="1" i="1" dirty="0" smtClean="0">
                <a:latin typeface="Times New Roman" pitchFamily="18" charset="0"/>
                <a:cs typeface="Times New Roman" pitchFamily="18" charset="0"/>
              </a:rPr>
              <a:t>Home to Produce</a:t>
            </a:r>
            <a:r>
              <a:rPr lang="en-US" sz="2600" b="1" dirty="0" smtClean="0">
                <a:latin typeface="Times New Roman" pitchFamily="18" charset="0"/>
                <a:cs typeface="Times New Roman" pitchFamily="18" charset="0"/>
              </a:rPr>
              <a:t>?</a:t>
            </a:r>
            <a:r>
              <a:rPr lang="ar-SA" sz="2600" b="1" dirty="0" smtClean="0">
                <a:latin typeface="Times New Roman" pitchFamily="18" charset="0"/>
                <a:cs typeface="Times New Roman" pitchFamily="18" charset="0"/>
              </a:rPr>
              <a:t>"توزيع الإنتاج على سكان المقتصد”</a:t>
            </a:r>
          </a:p>
          <a:p>
            <a:pPr marL="720000" indent="-609600" algn="justLow" eaLnBrk="1" hangingPunct="1">
              <a:lnSpc>
                <a:spcPct val="80000"/>
              </a:lnSpc>
              <a:buNone/>
              <a:defRPr/>
            </a:pPr>
            <a:r>
              <a:rPr lang="ar-SA" sz="2600" b="1" dirty="0" smtClean="0">
                <a:latin typeface="Times New Roman" pitchFamily="18" charset="0"/>
                <a:cs typeface="Times New Roman" pitchFamily="18" charset="0"/>
              </a:rPr>
              <a:t>4- هل موارد المجتمع مستخدمة بكاملها أم يوجد بعضها عاطلا؟ "كفاءة استخدام الموارد”</a:t>
            </a:r>
          </a:p>
          <a:p>
            <a:pPr marL="720000" indent="-609600" algn="justLow" eaLnBrk="1" hangingPunct="1">
              <a:lnSpc>
                <a:spcPct val="80000"/>
              </a:lnSpc>
              <a:buNone/>
              <a:defRPr/>
            </a:pPr>
            <a:r>
              <a:rPr lang="ar-SA" sz="2600" b="1" dirty="0" smtClean="0">
                <a:latin typeface="Times New Roman" pitchFamily="18" charset="0"/>
                <a:cs typeface="Times New Roman" pitchFamily="18" charset="0"/>
              </a:rPr>
              <a:t>5- هل القوة الشرائية </a:t>
            </a:r>
            <a:r>
              <a:rPr lang="en-US" sz="2600" b="1" i="1" dirty="0" smtClean="0">
                <a:latin typeface="Times New Roman" pitchFamily="18" charset="0"/>
                <a:cs typeface="Times New Roman" pitchFamily="18" charset="0"/>
              </a:rPr>
              <a:t>Purchasing Power</a:t>
            </a:r>
            <a:r>
              <a:rPr lang="ar-SA" sz="2600" b="1" dirty="0" smtClean="0">
                <a:latin typeface="Times New Roman" pitchFamily="18" charset="0"/>
                <a:cs typeface="Times New Roman" pitchFamily="18" charset="0"/>
              </a:rPr>
              <a:t> للدخول النقدية لإفراد المجتمع ولمدخراتهم ثابتة أم أن التضخم يلتهم جزءاً منها؟ "مدى توظيف موارد المقتصد”</a:t>
            </a:r>
          </a:p>
          <a:p>
            <a:pPr marL="720000" indent="-609600" algn="justLow" eaLnBrk="1" hangingPunct="1">
              <a:lnSpc>
                <a:spcPct val="80000"/>
              </a:lnSpc>
              <a:buNone/>
              <a:defRPr/>
            </a:pPr>
            <a:r>
              <a:rPr lang="ar-SA" sz="2600" b="1" dirty="0" smtClean="0">
                <a:latin typeface="Times New Roman" pitchFamily="18" charset="0"/>
                <a:cs typeface="Times New Roman" pitchFamily="18" charset="0"/>
              </a:rPr>
              <a:t>6- كيف يمكن ضمان تحقيق معدل مرتفع للنمو الاقتصادي؟ "تنمية الطاقة الإنتاجية للمقتصد"</a:t>
            </a:r>
            <a:endParaRPr lang="en-US" sz="2600" b="1" dirty="0" smtClean="0">
              <a:latin typeface="Times New Roman" pitchFamily="18" charset="0"/>
              <a:cs typeface="Times New Roman" pitchFamily="18" charset="0"/>
            </a:endParaRPr>
          </a:p>
        </p:txBody>
      </p:sp>
      <p:sp>
        <p:nvSpPr>
          <p:cNvPr id="7" name="Left-Right Arrow 6"/>
          <p:cNvSpPr/>
          <p:nvPr/>
        </p:nvSpPr>
        <p:spPr>
          <a:xfrm>
            <a:off x="533400" y="609600"/>
            <a:ext cx="8077200" cy="1066800"/>
          </a:xfrm>
          <a:prstGeom prst="leftRightArrow">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3600" b="1" dirty="0">
                <a:solidFill>
                  <a:schemeClr val="tx1"/>
                </a:solidFill>
                <a:latin typeface="Times New Roman" pitchFamily="18" charset="0"/>
                <a:cs typeface="Times New Roman" pitchFamily="18" charset="0"/>
              </a:rPr>
              <a:t>المشاكل الاقتصادية الرئيسية</a:t>
            </a:r>
            <a:endParaRPr lang="ar-YE" sz="36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6386" name="Rectangle 3"/>
          <p:cNvSpPr>
            <a:spLocks noGrp="1" noRot="1" noChangeArrowheads="1"/>
          </p:cNvSpPr>
          <p:nvPr>
            <p:ph idx="1"/>
          </p:nvPr>
        </p:nvSpPr>
        <p:spPr>
          <a:xfrm>
            <a:off x="301625" y="2209800"/>
            <a:ext cx="8613775" cy="3889375"/>
          </a:xfrm>
          <a:noFill/>
        </p:spPr>
        <p:txBody>
          <a:bodyPr>
            <a:normAutofit fontScale="92500"/>
          </a:bodyPr>
          <a:lstStyle/>
          <a:p>
            <a:pPr marL="0" algn="justLow" eaLnBrk="1" hangingPunct="1">
              <a:lnSpc>
                <a:spcPct val="200000"/>
              </a:lnSpc>
              <a:buNone/>
            </a:pPr>
            <a:r>
              <a:rPr lang="ar-SA" sz="2800" b="1" dirty="0" smtClean="0">
                <a:solidFill>
                  <a:schemeClr val="tx1">
                    <a:lumMod val="85000"/>
                    <a:lumOff val="15000"/>
                  </a:schemeClr>
                </a:solidFill>
                <a:effectLst/>
                <a:latin typeface="Times New Roman" pitchFamily="18" charset="0"/>
                <a:cs typeface="Times New Roman" pitchFamily="18" charset="0"/>
              </a:rPr>
              <a:t>يُعنى الاقتصاد الزراعي بتطبيق المبادئ </a:t>
            </a:r>
            <a:r>
              <a:rPr lang="en-US" sz="2800" b="1" i="1" dirty="0" smtClean="0">
                <a:solidFill>
                  <a:schemeClr val="tx1">
                    <a:lumMod val="85000"/>
                    <a:lumOff val="15000"/>
                  </a:schemeClr>
                </a:solidFill>
                <a:effectLst/>
                <a:latin typeface="Times New Roman" pitchFamily="18" charset="0"/>
                <a:cs typeface="Times New Roman" pitchFamily="18" charset="0"/>
              </a:rPr>
              <a:t>Principles</a:t>
            </a:r>
            <a:r>
              <a:rPr lang="en-US" sz="2800" b="1" dirty="0" smtClean="0">
                <a:solidFill>
                  <a:schemeClr val="tx1">
                    <a:lumMod val="85000"/>
                    <a:lumOff val="15000"/>
                  </a:schemeClr>
                </a:solidFill>
                <a:effectLst/>
                <a:latin typeface="Times New Roman" pitchFamily="18" charset="0"/>
                <a:cs typeface="Times New Roman" pitchFamily="18" charset="0"/>
              </a:rPr>
              <a:t> </a:t>
            </a:r>
            <a:r>
              <a:rPr lang="ar-SA" sz="2800" b="1" dirty="0" smtClean="0">
                <a:solidFill>
                  <a:schemeClr val="tx1">
                    <a:lumMod val="85000"/>
                    <a:lumOff val="15000"/>
                  </a:schemeClr>
                </a:solidFill>
                <a:effectLst/>
                <a:latin typeface="Times New Roman" pitchFamily="18" charset="0"/>
                <a:cs typeface="Times New Roman" pitchFamily="18" charset="0"/>
              </a:rPr>
              <a:t>والنظريات </a:t>
            </a:r>
            <a:r>
              <a:rPr lang="en-US" sz="2800" b="1" i="1" dirty="0" smtClean="0">
                <a:solidFill>
                  <a:schemeClr val="tx1">
                    <a:lumMod val="85000"/>
                    <a:lumOff val="15000"/>
                  </a:schemeClr>
                </a:solidFill>
                <a:effectLst/>
                <a:latin typeface="Times New Roman" pitchFamily="18" charset="0"/>
                <a:cs typeface="Times New Roman" pitchFamily="18" charset="0"/>
              </a:rPr>
              <a:t>Theories</a:t>
            </a:r>
            <a:r>
              <a:rPr lang="en-US" sz="2800" b="1" dirty="0" smtClean="0">
                <a:solidFill>
                  <a:schemeClr val="tx1">
                    <a:lumMod val="85000"/>
                    <a:lumOff val="15000"/>
                  </a:schemeClr>
                </a:solidFill>
                <a:effectLst/>
                <a:latin typeface="Times New Roman" pitchFamily="18" charset="0"/>
                <a:cs typeface="Times New Roman" pitchFamily="18" charset="0"/>
              </a:rPr>
              <a:t> </a:t>
            </a:r>
            <a:r>
              <a:rPr lang="ar-SA" sz="2800" b="1" dirty="0" smtClean="0">
                <a:solidFill>
                  <a:schemeClr val="tx1">
                    <a:lumMod val="85000"/>
                    <a:lumOff val="15000"/>
                  </a:schemeClr>
                </a:solidFill>
                <a:effectLst/>
                <a:latin typeface="Times New Roman" pitchFamily="18" charset="0"/>
                <a:cs typeface="Times New Roman" pitchFamily="18" charset="0"/>
              </a:rPr>
              <a:t>والقوانين </a:t>
            </a:r>
            <a:r>
              <a:rPr lang="en-US" sz="2800" b="1" i="1" dirty="0" smtClean="0">
                <a:solidFill>
                  <a:schemeClr val="tx1">
                    <a:lumMod val="85000"/>
                    <a:lumOff val="15000"/>
                  </a:schemeClr>
                </a:solidFill>
                <a:effectLst/>
                <a:latin typeface="Times New Roman" pitchFamily="18" charset="0"/>
                <a:cs typeface="Times New Roman" pitchFamily="18" charset="0"/>
              </a:rPr>
              <a:t>Rules</a:t>
            </a:r>
            <a:r>
              <a:rPr lang="ar-SA" sz="2800" b="1" dirty="0" smtClean="0">
                <a:solidFill>
                  <a:schemeClr val="tx1">
                    <a:lumMod val="85000"/>
                    <a:lumOff val="15000"/>
                  </a:schemeClr>
                </a:solidFill>
                <a:effectLst/>
                <a:latin typeface="Times New Roman" pitchFamily="18" charset="0"/>
                <a:cs typeface="Times New Roman" pitchFamily="18" charset="0"/>
              </a:rPr>
              <a:t> والمعرفة الاقتصادية في مجال الزراعة، للتعرف على سلوكيات المتغيرات </a:t>
            </a:r>
            <a:r>
              <a:rPr lang="en-US" sz="2800" b="1" i="1" dirty="0" smtClean="0">
                <a:solidFill>
                  <a:schemeClr val="tx1">
                    <a:lumMod val="85000"/>
                    <a:lumOff val="15000"/>
                  </a:schemeClr>
                </a:solidFill>
                <a:effectLst/>
                <a:latin typeface="Times New Roman" pitchFamily="18" charset="0"/>
                <a:cs typeface="Times New Roman" pitchFamily="18" charset="0"/>
              </a:rPr>
              <a:t>Variables</a:t>
            </a:r>
            <a:r>
              <a:rPr lang="ar-SA" sz="2800" b="1" dirty="0" smtClean="0">
                <a:solidFill>
                  <a:schemeClr val="tx1">
                    <a:lumMod val="85000"/>
                    <a:lumOff val="15000"/>
                  </a:schemeClr>
                </a:solidFill>
                <a:effectLst/>
                <a:latin typeface="Times New Roman" pitchFamily="18" charset="0"/>
                <a:cs typeface="Times New Roman" pitchFamily="18" charset="0"/>
              </a:rPr>
              <a:t> المؤثرة في الظواهر الاقتصادية الزراعية ومدى انسجامها أو انحرافها عن المبادئ الأساسية والنظريات الاقتصادية.</a:t>
            </a:r>
            <a:endParaRPr lang="en-US" b="1" dirty="0" smtClean="0">
              <a:solidFill>
                <a:schemeClr val="tx1">
                  <a:lumMod val="85000"/>
                  <a:lumOff val="15000"/>
                </a:schemeClr>
              </a:solidFill>
              <a:effectLst/>
              <a:latin typeface="Times New Roman" pitchFamily="18" charset="0"/>
              <a:cs typeface="Times New Roman" pitchFamily="18" charset="0"/>
            </a:endParaRPr>
          </a:p>
        </p:txBody>
      </p:sp>
      <p:sp>
        <p:nvSpPr>
          <p:cNvPr id="7" name="Flowchart: Direct Access Storage 6"/>
          <p:cNvSpPr/>
          <p:nvPr/>
        </p:nvSpPr>
        <p:spPr>
          <a:xfrm>
            <a:off x="990600" y="990600"/>
            <a:ext cx="7696200" cy="106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400" b="1" dirty="0">
                <a:solidFill>
                  <a:schemeClr val="tx1"/>
                </a:solidFill>
                <a:latin typeface="Times New Roman" pitchFamily="18" charset="0"/>
                <a:cs typeface="Times New Roman" pitchFamily="18" charset="0"/>
              </a:rPr>
              <a:t>الاقتصاد الزراعي</a:t>
            </a:r>
            <a:br>
              <a:rPr lang="ar-SA" sz="2400" b="1" dirty="0">
                <a:solidFill>
                  <a:schemeClr val="tx1"/>
                </a:solidFill>
                <a:latin typeface="Times New Roman" pitchFamily="18" charset="0"/>
                <a:cs typeface="Times New Roman" pitchFamily="18" charset="0"/>
              </a:rPr>
            </a:br>
            <a:r>
              <a:rPr lang="ar-SA" sz="2400" b="1" dirty="0">
                <a:solidFill>
                  <a:schemeClr val="tx1"/>
                </a:solidFill>
                <a:latin typeface="Times New Roman" pitchFamily="18" charset="0"/>
                <a:cs typeface="Times New Roman" pitchFamily="18" charset="0"/>
              </a:rPr>
              <a:t>  </a:t>
            </a:r>
            <a:r>
              <a:rPr lang="en-US" sz="2400" b="1" i="1" dirty="0">
                <a:solidFill>
                  <a:schemeClr val="tx1"/>
                </a:solidFill>
                <a:latin typeface="Times New Roman" pitchFamily="18" charset="0"/>
                <a:cs typeface="Times New Roman" pitchFamily="18" charset="0"/>
              </a:rPr>
              <a:t>Agricultural</a:t>
            </a:r>
            <a:r>
              <a:rPr lang="en-US" sz="2400" b="1" dirty="0">
                <a:solidFill>
                  <a:schemeClr val="tx1"/>
                </a:solidFill>
                <a:latin typeface="Times New Roman" pitchFamily="18" charset="0"/>
                <a:cs typeface="Times New Roman" pitchFamily="18" charset="0"/>
              </a:rPr>
              <a:t> E</a:t>
            </a:r>
            <a:r>
              <a:rPr lang="en-US" sz="2400" b="1" i="1" dirty="0">
                <a:solidFill>
                  <a:schemeClr val="tx1"/>
                </a:solidFill>
                <a:latin typeface="Times New Roman" pitchFamily="18" charset="0"/>
                <a:cs typeface="Times New Roman" pitchFamily="18" charset="0"/>
              </a:rPr>
              <a:t>conomics</a:t>
            </a:r>
            <a:endParaRPr lang="ar-YE" sz="24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0483" name="Rectangle 3"/>
          <p:cNvSpPr>
            <a:spLocks noGrp="1" noRot="1" noChangeArrowheads="1"/>
          </p:cNvSpPr>
          <p:nvPr>
            <p:ph idx="1"/>
          </p:nvPr>
        </p:nvSpPr>
        <p:spPr>
          <a:xfrm>
            <a:off x="304800" y="2209800"/>
            <a:ext cx="8540750" cy="4498975"/>
          </a:xfrm>
          <a:noFill/>
        </p:spPr>
        <p:txBody>
          <a:bodyPr/>
          <a:lstStyle/>
          <a:p>
            <a:pPr marL="0" eaLnBrk="1" hangingPunct="1">
              <a:lnSpc>
                <a:spcPct val="150000"/>
              </a:lnSpc>
              <a:buNone/>
              <a:defRPr/>
            </a:pPr>
            <a:r>
              <a:rPr lang="ar-SA" b="1" dirty="0" smtClean="0">
                <a:latin typeface="Times New Roman" pitchFamily="18" charset="0"/>
                <a:cs typeface="Times New Roman" pitchFamily="18" charset="0"/>
              </a:rPr>
              <a:t>هي تطبيق مبادئ الاختيار على استعمال رأس المال </a:t>
            </a:r>
            <a:r>
              <a:rPr lang="en-US" b="1" i="1" dirty="0" smtClean="0">
                <a:latin typeface="Times New Roman" pitchFamily="18" charset="0"/>
                <a:cs typeface="Times New Roman" pitchFamily="18" charset="0"/>
              </a:rPr>
              <a:t>Capital</a:t>
            </a:r>
            <a:r>
              <a:rPr lang="ar-SA" b="1" dirty="0" smtClean="0">
                <a:latin typeface="Times New Roman" pitchFamily="18" charset="0"/>
                <a:cs typeface="Times New Roman" pitchFamily="18" charset="0"/>
              </a:rPr>
              <a:t> والعمل </a:t>
            </a:r>
            <a:r>
              <a:rPr lang="en-US" b="1" i="1" dirty="0" smtClean="0">
                <a:latin typeface="Times New Roman" pitchFamily="18" charset="0"/>
                <a:cs typeface="Times New Roman" pitchFamily="18" charset="0"/>
              </a:rPr>
              <a:t>Labor</a:t>
            </a:r>
            <a:r>
              <a:rPr lang="ar-SA" b="1" dirty="0" smtClean="0">
                <a:latin typeface="Times New Roman" pitchFamily="18" charset="0"/>
                <a:cs typeface="Times New Roman" pitchFamily="18" charset="0"/>
              </a:rPr>
              <a:t> والأرض </a:t>
            </a:r>
            <a:r>
              <a:rPr lang="en-US" b="1" i="1" dirty="0" smtClean="0">
                <a:latin typeface="Times New Roman" pitchFamily="18" charset="0"/>
                <a:cs typeface="Times New Roman" pitchFamily="18" charset="0"/>
              </a:rPr>
              <a:t>Land</a:t>
            </a:r>
            <a:r>
              <a:rPr lang="ar-SA" b="1" dirty="0" smtClean="0">
                <a:latin typeface="Times New Roman" pitchFamily="18" charset="0"/>
                <a:cs typeface="Times New Roman" pitchFamily="18" charset="0"/>
              </a:rPr>
              <a:t> وعنصر الإدارة </a:t>
            </a:r>
            <a:r>
              <a:rPr lang="en-US" b="1" i="1" dirty="0" smtClean="0">
                <a:latin typeface="Times New Roman" pitchFamily="18" charset="0"/>
                <a:cs typeface="Times New Roman" pitchFamily="18" charset="0"/>
              </a:rPr>
              <a:t>Management</a:t>
            </a:r>
            <a:r>
              <a:rPr lang="ar-SA" b="1" dirty="0" smtClean="0">
                <a:latin typeface="Times New Roman" pitchFamily="18" charset="0"/>
                <a:cs typeface="Times New Roman" pitchFamily="18" charset="0"/>
              </a:rPr>
              <a:t> في الزراعة، بالطريقة التي تعظم الإنتاج </a:t>
            </a:r>
            <a:r>
              <a:rPr lang="en-US" b="1" i="1" dirty="0" smtClean="0">
                <a:latin typeface="Times New Roman" pitchFamily="18" charset="0"/>
                <a:cs typeface="Times New Roman" pitchFamily="18" charset="0"/>
              </a:rPr>
              <a:t>Maximizing Production</a:t>
            </a:r>
            <a:r>
              <a:rPr lang="ar-SA" b="1" dirty="0" smtClean="0">
                <a:latin typeface="Times New Roman" pitchFamily="18" charset="0"/>
                <a:cs typeface="Times New Roman" pitchFamily="18" charset="0"/>
              </a:rPr>
              <a:t> أو تقلل التكاليف </a:t>
            </a:r>
            <a:r>
              <a:rPr lang="en-US" b="1" i="1" dirty="0" smtClean="0">
                <a:latin typeface="Times New Roman" pitchFamily="18" charset="0"/>
                <a:cs typeface="Times New Roman" pitchFamily="18" charset="0"/>
              </a:rPr>
              <a:t>Minimizing Costs</a:t>
            </a:r>
            <a:r>
              <a:rPr lang="en-US" b="1"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أو كليهما معاً بما يحقق معظمة الإشباع في المقتصد. </a:t>
            </a:r>
          </a:p>
          <a:p>
            <a:pPr marL="0" eaLnBrk="1" hangingPunct="1">
              <a:lnSpc>
                <a:spcPct val="150000"/>
              </a:lnSpc>
              <a:buNone/>
              <a:defRPr/>
            </a:pPr>
            <a:r>
              <a:rPr lang="ar-SA" b="1" dirty="0" smtClean="0">
                <a:latin typeface="Times New Roman" pitchFamily="18" charset="0"/>
                <a:cs typeface="Times New Roman" pitchFamily="18" charset="0"/>
              </a:rPr>
              <a:t>كما تعرّف بأنها علم تطبيقي يتم بموجبه تطبيق مبادئ الاختيار في استخدام الموارد الرأسمالية والبشرية والأرضية والإدارة في صناعة الزراعة. </a:t>
            </a:r>
            <a:endParaRPr lang="en-US" b="1" dirty="0" smtClean="0">
              <a:latin typeface="Times New Roman" pitchFamily="18" charset="0"/>
              <a:cs typeface="Times New Roman" pitchFamily="18" charset="0"/>
            </a:endParaRPr>
          </a:p>
        </p:txBody>
      </p:sp>
      <p:sp>
        <p:nvSpPr>
          <p:cNvPr id="7" name="Horizontal Scroll 6"/>
          <p:cNvSpPr/>
          <p:nvPr/>
        </p:nvSpPr>
        <p:spPr>
          <a:xfrm>
            <a:off x="457200" y="381000"/>
            <a:ext cx="8534400" cy="1524000"/>
          </a:xfrm>
          <a:prstGeom prst="horizontalScroll">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800" b="1" dirty="0">
                <a:solidFill>
                  <a:schemeClr val="tx1"/>
                </a:solidFill>
                <a:latin typeface="Times New Roman" pitchFamily="18" charset="0"/>
                <a:cs typeface="Times New Roman" pitchFamily="18" charset="0"/>
              </a:rPr>
              <a:t>تعريف اقتصاديات الإنتاج الزراعي</a:t>
            </a:r>
            <a:br>
              <a:rPr lang="ar-SA" sz="2800" b="1" dirty="0">
                <a:solidFill>
                  <a:schemeClr val="tx1"/>
                </a:solidFill>
                <a:latin typeface="Times New Roman" pitchFamily="18" charset="0"/>
                <a:cs typeface="Times New Roman" pitchFamily="18" charset="0"/>
              </a:rPr>
            </a:br>
            <a:r>
              <a:rPr lang="ar-SA" sz="2800" b="1" dirty="0">
                <a:solidFill>
                  <a:schemeClr val="tx1"/>
                </a:solidFill>
                <a:latin typeface="Times New Roman" pitchFamily="18" charset="0"/>
                <a:cs typeface="Times New Roman" pitchFamily="18" charset="0"/>
              </a:rPr>
              <a:t> </a:t>
            </a:r>
            <a:r>
              <a:rPr lang="en-US" sz="2800" b="1" i="1" dirty="0">
                <a:solidFill>
                  <a:schemeClr val="tx1"/>
                </a:solidFill>
                <a:latin typeface="Times New Roman" pitchFamily="18" charset="0"/>
                <a:cs typeface="Times New Roman" pitchFamily="18" charset="0"/>
              </a:rPr>
              <a:t>Agricultural</a:t>
            </a:r>
            <a:r>
              <a:rPr lang="ar-SA" sz="2800" b="1" i="1" dirty="0">
                <a:solidFill>
                  <a:schemeClr val="tx1"/>
                </a:solidFill>
                <a:latin typeface="Times New Roman" pitchFamily="18" charset="0"/>
                <a:cs typeface="Times New Roman" pitchFamily="18" charset="0"/>
              </a:rPr>
              <a:t> </a:t>
            </a:r>
            <a:r>
              <a:rPr lang="en-US" sz="2800" b="1" i="1" dirty="0">
                <a:solidFill>
                  <a:schemeClr val="tx1"/>
                </a:solidFill>
                <a:latin typeface="Times New Roman" pitchFamily="18" charset="0"/>
                <a:cs typeface="Times New Roman" pitchFamily="18" charset="0"/>
              </a:rPr>
              <a:t>Production</a:t>
            </a:r>
            <a:endParaRPr lang="ar-YE" sz="28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a:xfrm>
            <a:off x="2286000" y="609600"/>
            <a:ext cx="5641975" cy="838200"/>
          </a:xfrm>
          <a:noFill/>
        </p:spPr>
        <p:txBody>
          <a:bodyPr>
            <a:normAutofit fontScale="90000"/>
          </a:bodyPr>
          <a:lstStyle/>
          <a:p>
            <a:pPr eaLnBrk="1" hangingPunct="1">
              <a:defRPr/>
            </a:pPr>
            <a:r>
              <a:rPr lang="ar-SA" sz="4000" b="1" dirty="0" smtClean="0">
                <a:solidFill>
                  <a:schemeClr val="tx1"/>
                </a:solidFill>
                <a:latin typeface="Times New Roman" pitchFamily="18" charset="0"/>
                <a:cs typeface="Times New Roman" pitchFamily="18" charset="0"/>
              </a:rPr>
              <a:t>المنهج المقرر      </a:t>
            </a:r>
            <a:r>
              <a:rPr lang="en-US" sz="4000" b="1" dirty="0" smtClean="0">
                <a:solidFill>
                  <a:schemeClr val="tx1"/>
                </a:solidFill>
                <a:latin typeface="Times New Roman" pitchFamily="18" charset="0"/>
                <a:cs typeface="Times New Roman" pitchFamily="18" charset="0"/>
              </a:rPr>
              <a:t>SYLLABUS</a:t>
            </a:r>
          </a:p>
        </p:txBody>
      </p:sp>
      <p:graphicFrame>
        <p:nvGraphicFramePr>
          <p:cNvPr id="4146" name="Group 50"/>
          <p:cNvGraphicFramePr>
            <a:graphicFrameLocks noGrp="1"/>
          </p:cNvGraphicFramePr>
          <p:nvPr/>
        </p:nvGraphicFramePr>
        <p:xfrm>
          <a:off x="990600" y="1524000"/>
          <a:ext cx="7010400" cy="1952632"/>
        </p:xfrm>
        <a:graphic>
          <a:graphicData uri="http://schemas.openxmlformats.org/drawingml/2006/table">
            <a:tbl>
              <a:tblPr rtl="1"/>
              <a:tblGrid>
                <a:gridCol w="3128962"/>
                <a:gridCol w="3881438"/>
              </a:tblGrid>
              <a:tr h="39671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الاسم</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أ.د خالد بن نهار الرويس</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71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رقـم الـمكتب</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2</a:t>
                      </a: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 أ </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55</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716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الـهاتف</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4678507</a:t>
                      </a: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 السكرتارية </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4678510</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71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عضو هيئة التدريس المساعد: </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Times New Roman" pitchFamily="18" charset="0"/>
                          <a:cs typeface="Times New Roman" pitchFamily="18" charset="0"/>
                        </a:rPr>
                        <a:t>أ. يوسف العمري</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71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الهاتف</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4678845</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224" name="Group 152"/>
          <p:cNvGraphicFramePr>
            <a:graphicFrameLocks noGrp="1"/>
          </p:cNvGraphicFramePr>
          <p:nvPr/>
        </p:nvGraphicFramePr>
        <p:xfrm>
          <a:off x="990600" y="3810000"/>
          <a:ext cx="7020000" cy="2727326"/>
        </p:xfrm>
        <a:graphic>
          <a:graphicData uri="http://schemas.openxmlformats.org/drawingml/2006/table">
            <a:tbl>
              <a:tblPr rtl="1"/>
              <a:tblGrid>
                <a:gridCol w="3111222"/>
                <a:gridCol w="3908778"/>
              </a:tblGrid>
              <a:tr h="47798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الــيوم</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Arial" pitchFamily="34" charset="0"/>
                        <a:buNone/>
                        <a:tabLst/>
                      </a:pPr>
                      <a:endParaRPr kumimoji="0" lang="en-US" sz="1600" b="0" i="0" u="none" strike="noStrike" cap="none" normalizeH="0" baseline="0" dirty="0" smtClean="0">
                        <a:ln>
                          <a:noFill/>
                        </a:ln>
                        <a:solidFill>
                          <a:schemeClr val="accent5">
                            <a:lumMod val="10000"/>
                          </a:schemeClr>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7401">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الـوقـت "نظري"</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 مـن الـساعـة                  إلـى الــساعة )</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98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الوقت " عملي"</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Arial" pitchFamily="34" charset="0"/>
                        <a:buNone/>
                        <a:tabLst/>
                      </a:pPr>
                      <a:endParaRPr kumimoji="0" lang="en-US" sz="1600" b="0" i="0" u="none" strike="noStrike" cap="none" normalizeH="0" baseline="0" dirty="0" smtClean="0">
                        <a:ln>
                          <a:noFill/>
                        </a:ln>
                        <a:solidFill>
                          <a:schemeClr val="accent5">
                            <a:lumMod val="10000"/>
                          </a:schemeClr>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98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الــقـاعـة</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Arial" pitchFamily="34" charset="0"/>
                        <a:buNone/>
                        <a:tabLst/>
                      </a:pPr>
                      <a:endParaRPr kumimoji="0" lang="en-US" sz="1600" b="0" i="0" u="none" strike="noStrike" cap="none" normalizeH="0" baseline="0" dirty="0" smtClean="0">
                        <a:ln>
                          <a:noFill/>
                        </a:ln>
                        <a:solidFill>
                          <a:schemeClr val="accent5">
                            <a:lumMod val="10000"/>
                          </a:schemeClr>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98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الـشـعـبـة</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Arial" pitchFamily="34" charset="0"/>
                        <a:buNone/>
                        <a:tabLst/>
                      </a:pPr>
                      <a:endParaRPr kumimoji="0" lang="en-US" sz="1600" b="0" i="0" u="none" strike="noStrike" cap="none" normalizeH="0" baseline="0" dirty="0" smtClean="0">
                        <a:ln>
                          <a:noFill/>
                        </a:ln>
                        <a:solidFill>
                          <a:schemeClr val="accent5">
                            <a:lumMod val="10000"/>
                          </a:schemeClr>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98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5">
                              <a:lumMod val="10000"/>
                            </a:schemeClr>
                          </a:solidFill>
                          <a:effectLst/>
                          <a:latin typeface="Times New Roman" pitchFamily="18" charset="0"/>
                          <a:cs typeface="Times New Roman" pitchFamily="18" charset="0"/>
                        </a:rPr>
                        <a:t>الـسـاعـات الـمـكـتـبـيـة</a:t>
                      </a:r>
                      <a:endParaRPr kumimoji="0" lang="ar-SA" sz="1600" b="0" i="0" u="none" strike="noStrike" cap="none" normalizeH="0" baseline="0" dirty="0" smtClean="0">
                        <a:ln>
                          <a:noFill/>
                        </a:ln>
                        <a:solidFill>
                          <a:schemeClr val="accent5">
                            <a:lumMod val="10000"/>
                          </a:schemeClr>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Arial" pitchFamily="34" charset="0"/>
                        <a:buNone/>
                        <a:tabLst/>
                      </a:pPr>
                      <a:endParaRPr kumimoji="0" lang="en-US" sz="1600" b="0" i="0" u="none" strike="noStrike" cap="none" normalizeH="0" baseline="0" dirty="0" smtClean="0">
                        <a:ln>
                          <a:noFill/>
                        </a:ln>
                        <a:solidFill>
                          <a:schemeClr val="accent5">
                            <a:lumMod val="10000"/>
                          </a:schemeClr>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1507" name="Rectangle 3"/>
          <p:cNvSpPr>
            <a:spLocks noGrp="1" noRot="1" noChangeArrowheads="1"/>
          </p:cNvSpPr>
          <p:nvPr>
            <p:ph idx="1"/>
          </p:nvPr>
        </p:nvSpPr>
        <p:spPr>
          <a:xfrm>
            <a:off x="301624" y="1978025"/>
            <a:ext cx="8613775" cy="4651375"/>
          </a:xfrm>
          <a:noFill/>
        </p:spPr>
        <p:txBody>
          <a:bodyPr/>
          <a:lstStyle/>
          <a:p>
            <a:pPr eaLnBrk="1" hangingPunct="1">
              <a:lnSpc>
                <a:spcPct val="150000"/>
              </a:lnSpc>
              <a:buFont typeface="Arial" pitchFamily="34" charset="0"/>
              <a:buNone/>
              <a:defRPr/>
            </a:pPr>
            <a:r>
              <a:rPr lang="ar-SA" dirty="0" smtClean="0">
                <a:effectLst/>
                <a:latin typeface="Times New Roman" pitchFamily="18" charset="0"/>
                <a:cs typeface="Times New Roman" pitchFamily="18" charset="0"/>
              </a:rPr>
              <a:t>1- الوصول إلى أكفاء </a:t>
            </a:r>
            <a:r>
              <a:rPr lang="en-US" i="1" dirty="0" smtClean="0">
                <a:effectLst/>
                <a:latin typeface="Times New Roman" pitchFamily="18" charset="0"/>
                <a:cs typeface="Times New Roman" pitchFamily="18" charset="0"/>
              </a:rPr>
              <a:t>Most Efficient</a:t>
            </a:r>
            <a:r>
              <a:rPr lang="ar-SA" dirty="0" smtClean="0">
                <a:effectLst/>
                <a:latin typeface="Times New Roman" pitchFamily="18" charset="0"/>
                <a:cs typeface="Times New Roman" pitchFamily="18" charset="0"/>
              </a:rPr>
              <a:t> استخدام لعناصر الإنتاج الزراعي (كفاءة تقنية، توزيعية، واقتصادية) </a:t>
            </a:r>
            <a:r>
              <a:rPr lang="en-US" i="1" dirty="0" smtClean="0">
                <a:effectLst/>
                <a:latin typeface="Times New Roman" pitchFamily="18" charset="0"/>
                <a:cs typeface="Times New Roman" pitchFamily="18" charset="0"/>
              </a:rPr>
              <a:t>Technical, Allocative and Economic Efficiency</a:t>
            </a:r>
            <a:r>
              <a:rPr lang="ar-SA" i="1" dirty="0" smtClean="0">
                <a:effectLst/>
                <a:latin typeface="Times New Roman" pitchFamily="18" charset="0"/>
                <a:cs typeface="Times New Roman" pitchFamily="18" charset="0"/>
              </a:rPr>
              <a:t>.</a:t>
            </a:r>
          </a:p>
          <a:p>
            <a:pPr eaLnBrk="1" hangingPunct="1">
              <a:lnSpc>
                <a:spcPct val="150000"/>
              </a:lnSpc>
              <a:buFont typeface="Arial" pitchFamily="34" charset="0"/>
              <a:buNone/>
              <a:defRPr/>
            </a:pPr>
            <a:r>
              <a:rPr lang="ar-SA" dirty="0" smtClean="0">
                <a:effectLst/>
                <a:latin typeface="Times New Roman" pitchFamily="18" charset="0"/>
                <a:cs typeface="Times New Roman" pitchFamily="18" charset="0"/>
              </a:rPr>
              <a:t>2- مساعدة المزارعين في تحقيق أهدافهم بالحصول على أقصى الأرباح الممكنة </a:t>
            </a:r>
            <a:r>
              <a:rPr lang="en-US" i="1" dirty="0" smtClean="0">
                <a:effectLst/>
                <a:latin typeface="Times New Roman" pitchFamily="18" charset="0"/>
                <a:cs typeface="Times New Roman" pitchFamily="18" charset="0"/>
              </a:rPr>
              <a:t>Maximum Profits</a:t>
            </a:r>
            <a:r>
              <a:rPr lang="ar-SA" dirty="0" smtClean="0">
                <a:effectLst/>
                <a:latin typeface="Times New Roman" pitchFamily="18" charset="0"/>
                <a:cs typeface="Times New Roman" pitchFamily="18" charset="0"/>
              </a:rPr>
              <a:t>، أو أقصى إنتاج ممكن</a:t>
            </a:r>
            <a:r>
              <a:rPr lang="ar-SA" i="1" dirty="0" smtClean="0">
                <a:effectLst/>
                <a:latin typeface="Times New Roman" pitchFamily="18" charset="0"/>
                <a:cs typeface="Times New Roman" pitchFamily="18" charset="0"/>
              </a:rPr>
              <a:t>، </a:t>
            </a:r>
            <a:r>
              <a:rPr lang="en-US" i="1" dirty="0" smtClean="0">
                <a:effectLst/>
                <a:latin typeface="Times New Roman" pitchFamily="18" charset="0"/>
                <a:cs typeface="Times New Roman" pitchFamily="18" charset="0"/>
              </a:rPr>
              <a:t>Maximum Production</a:t>
            </a:r>
            <a:r>
              <a:rPr lang="ar-SA" dirty="0" smtClean="0">
                <a:effectLst/>
                <a:latin typeface="Times New Roman" pitchFamily="18" charset="0"/>
                <a:cs typeface="Times New Roman" pitchFamily="18" charset="0"/>
              </a:rPr>
              <a:t> أو تدنيه التكاليف</a:t>
            </a:r>
            <a:r>
              <a:rPr lang="ar-SA" i="1" dirty="0" smtClean="0">
                <a:effectLst/>
                <a:latin typeface="Times New Roman" pitchFamily="18" charset="0"/>
                <a:cs typeface="Times New Roman" pitchFamily="18" charset="0"/>
              </a:rPr>
              <a:t> </a:t>
            </a:r>
            <a:r>
              <a:rPr lang="en-US" i="1" dirty="0" smtClean="0">
                <a:effectLst/>
                <a:latin typeface="Times New Roman" pitchFamily="18" charset="0"/>
                <a:cs typeface="Times New Roman" pitchFamily="18" charset="0"/>
              </a:rPr>
              <a:t>Minimize Costs</a:t>
            </a:r>
            <a:r>
              <a:rPr lang="ar-SA" i="1" dirty="0" smtClean="0">
                <a:effectLst/>
                <a:latin typeface="Times New Roman" pitchFamily="18" charset="0"/>
                <a:cs typeface="Times New Roman" pitchFamily="18" charset="0"/>
              </a:rPr>
              <a:t>.</a:t>
            </a:r>
            <a:endParaRPr lang="en-US" i="1" dirty="0" smtClean="0">
              <a:effectLst/>
              <a:latin typeface="Times New Roman" pitchFamily="18" charset="0"/>
              <a:cs typeface="Times New Roman" pitchFamily="18" charset="0"/>
            </a:endParaRPr>
          </a:p>
        </p:txBody>
      </p:sp>
      <p:sp>
        <p:nvSpPr>
          <p:cNvPr id="7" name="Down Ribbon 6"/>
          <p:cNvSpPr/>
          <p:nvPr/>
        </p:nvSpPr>
        <p:spPr>
          <a:xfrm>
            <a:off x="609600" y="533400"/>
            <a:ext cx="80772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800" b="1" dirty="0">
                <a:solidFill>
                  <a:schemeClr val="tx1"/>
                </a:solidFill>
                <a:latin typeface="Times New Roman" pitchFamily="18" charset="0"/>
                <a:cs typeface="Times New Roman" pitchFamily="18" charset="0"/>
              </a:rPr>
              <a:t>أهداف اقتصاديات الإنتاج الزراعي</a:t>
            </a:r>
            <a:endParaRPr lang="ar-YE" sz="28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1000"/>
            <a:lum/>
          </a:blip>
          <a:srcRect/>
          <a:tile tx="0" ty="0" sx="100000" sy="100000" flip="none" algn="tl"/>
        </a:blipFill>
        <a:effectLst/>
      </p:bgPr>
    </p:bg>
    <p:spTree>
      <p:nvGrpSpPr>
        <p:cNvPr id="1" name=""/>
        <p:cNvGrpSpPr/>
        <p:nvPr/>
      </p:nvGrpSpPr>
      <p:grpSpPr>
        <a:xfrm>
          <a:off x="0" y="0"/>
          <a:ext cx="0" cy="0"/>
          <a:chOff x="0" y="0"/>
          <a:chExt cx="0" cy="0"/>
        </a:xfrm>
      </p:grpSpPr>
      <p:sp>
        <p:nvSpPr>
          <p:cNvPr id="19458" name="Rectangle 3"/>
          <p:cNvSpPr>
            <a:spLocks noGrp="1" noRot="1" noChangeArrowheads="1"/>
          </p:cNvSpPr>
          <p:nvPr>
            <p:ph idx="1"/>
          </p:nvPr>
        </p:nvSpPr>
        <p:spPr>
          <a:xfrm>
            <a:off x="381000" y="2359025"/>
            <a:ext cx="8540750" cy="4498975"/>
          </a:xfrm>
          <a:noFill/>
        </p:spPr>
        <p:txBody>
          <a:bodyPr>
            <a:normAutofit fontScale="92500"/>
          </a:bodyPr>
          <a:lstStyle/>
          <a:p>
            <a:pPr marL="216000" lvl="2" indent="-495300">
              <a:lnSpc>
                <a:spcPct val="150000"/>
              </a:lnSpc>
              <a:buFont typeface="+mj-lt"/>
              <a:buAutoNum type="arabicPeriod"/>
            </a:pPr>
            <a:r>
              <a:rPr lang="ar-SA" sz="2400" b="1" dirty="0" smtClean="0">
                <a:solidFill>
                  <a:srgbClr val="002060"/>
                </a:solidFill>
                <a:effectLst/>
                <a:latin typeface="Times New Roman" pitchFamily="18" charset="0"/>
                <a:cs typeface="Times New Roman" pitchFamily="18" charset="0"/>
              </a:rPr>
              <a:t>تقدير ووصف الشروط الواجب توافرها للحصول على أفضل استخدام للموارد الاقتصادية الزراعية في إنتاج المحاصيل الزراعية النباتية والحيوانية والتصنيع الزراعي.</a:t>
            </a:r>
          </a:p>
          <a:p>
            <a:pPr marL="216000" lvl="2" indent="-495300">
              <a:lnSpc>
                <a:spcPct val="150000"/>
              </a:lnSpc>
              <a:buFont typeface="+mj-lt"/>
              <a:buAutoNum type="arabicPeriod"/>
            </a:pPr>
            <a:r>
              <a:rPr lang="ar-SA" sz="2400" b="1" dirty="0" smtClean="0">
                <a:solidFill>
                  <a:srgbClr val="002060"/>
                </a:solidFill>
                <a:effectLst/>
                <a:latin typeface="Times New Roman" pitchFamily="18" charset="0"/>
                <a:cs typeface="Times New Roman" pitchFamily="18" charset="0"/>
              </a:rPr>
              <a:t>تحديد مدى الانحراف عن الاستخدام الأمثل </a:t>
            </a:r>
            <a:r>
              <a:rPr lang="en-US" sz="2400" b="1" i="1" dirty="0" smtClean="0">
                <a:solidFill>
                  <a:srgbClr val="002060"/>
                </a:solidFill>
                <a:effectLst/>
                <a:latin typeface="Times New Roman" pitchFamily="18" charset="0"/>
                <a:cs typeface="Times New Roman" pitchFamily="18" charset="0"/>
              </a:rPr>
              <a:t>Optimum Use</a:t>
            </a:r>
            <a:r>
              <a:rPr lang="ar-SA" sz="2400" b="1" dirty="0" smtClean="0">
                <a:solidFill>
                  <a:srgbClr val="002060"/>
                </a:solidFill>
                <a:effectLst/>
                <a:latin typeface="Times New Roman" pitchFamily="18" charset="0"/>
                <a:cs typeface="Times New Roman" pitchFamily="18" charset="0"/>
              </a:rPr>
              <a:t> للموارد الاقتصادية الزراعية مقارنة بالعمليات الإنتاجية الزراعية الجارية.</a:t>
            </a:r>
          </a:p>
          <a:p>
            <a:pPr marL="216000" lvl="2" indent="-495300">
              <a:lnSpc>
                <a:spcPct val="150000"/>
              </a:lnSpc>
              <a:buFont typeface="+mj-lt"/>
              <a:buAutoNum type="arabicPeriod"/>
            </a:pPr>
            <a:r>
              <a:rPr lang="ar-SA" sz="2400" b="1" dirty="0" smtClean="0">
                <a:solidFill>
                  <a:srgbClr val="002060"/>
                </a:solidFill>
                <a:effectLst/>
                <a:latin typeface="Times New Roman" pitchFamily="18" charset="0"/>
                <a:cs typeface="Times New Roman" pitchFamily="18" charset="0"/>
              </a:rPr>
              <a:t>التعرف على العلاقات التحليلية للقوى التي تحدد النظم الإنتاجية واستخدام عناصر الإنتاج الزراعي.</a:t>
            </a:r>
          </a:p>
          <a:p>
            <a:pPr marL="216000" lvl="2" indent="-495300">
              <a:lnSpc>
                <a:spcPct val="150000"/>
              </a:lnSpc>
              <a:buFont typeface="+mj-lt"/>
              <a:buAutoNum type="arabicPeriod"/>
            </a:pPr>
            <a:r>
              <a:rPr lang="ar-SA" sz="2400" b="1" dirty="0" smtClean="0">
                <a:solidFill>
                  <a:srgbClr val="002060"/>
                </a:solidFill>
                <a:effectLst/>
                <a:latin typeface="Times New Roman" pitchFamily="18" charset="0"/>
                <a:cs typeface="Times New Roman" pitchFamily="18" charset="0"/>
              </a:rPr>
              <a:t>التعرف على الوسائل والطرق التي يمكن من خلالها الوصول إلى الاستعمال الأمثل للموارد الاقتصادية الزراعية. </a:t>
            </a:r>
            <a:endParaRPr lang="en-US" sz="2400" b="1" dirty="0" smtClean="0">
              <a:solidFill>
                <a:srgbClr val="002060"/>
              </a:solidFill>
              <a:effectLst/>
              <a:latin typeface="Times New Roman" pitchFamily="18" charset="0"/>
              <a:cs typeface="Times New Roman" pitchFamily="18" charset="0"/>
            </a:endParaRPr>
          </a:p>
        </p:txBody>
      </p:sp>
      <p:sp>
        <p:nvSpPr>
          <p:cNvPr id="7" name="Horizontal Scroll 6"/>
          <p:cNvSpPr/>
          <p:nvPr/>
        </p:nvSpPr>
        <p:spPr>
          <a:xfrm>
            <a:off x="228600" y="609600"/>
            <a:ext cx="8763000" cy="1600200"/>
          </a:xfrm>
          <a:prstGeom prst="horizontalScroll">
            <a:avLst/>
          </a:prstGeom>
          <a:noFill/>
          <a:ln>
            <a:noFill/>
          </a:ln>
          <a:effectLst>
            <a:outerShdw blurRad="1270000" dist="38100" dir="5400000" sx="1000" sy="1000" algn="ctr" rotWithShape="0">
              <a:schemeClr val="accent6">
                <a:shade val="9000"/>
                <a:satMod val="105000"/>
                <a:alpha val="0"/>
              </a:schemeClr>
            </a:outerShdw>
          </a:effectLst>
        </p:spPr>
        <p:style>
          <a:lnRef idx="1">
            <a:schemeClr val="accent6"/>
          </a:lnRef>
          <a:fillRef idx="3">
            <a:schemeClr val="accent6"/>
          </a:fillRef>
          <a:effectRef idx="2">
            <a:schemeClr val="accent6"/>
          </a:effectRef>
          <a:fontRef idx="minor">
            <a:schemeClr val="lt1"/>
          </a:fontRef>
        </p:style>
        <p:txBody>
          <a:bodyPr rtlCol="1" anchor="ctr"/>
          <a:lstStyle/>
          <a:p>
            <a:pPr algn="ctr">
              <a:defRPr/>
            </a:pPr>
            <a:r>
              <a:rPr lang="ar-SA" sz="2400" b="1" dirty="0">
                <a:solidFill>
                  <a:schemeClr val="tx1"/>
                </a:solidFill>
                <a:latin typeface="Times New Roman" pitchFamily="18" charset="0"/>
                <a:cs typeface="Times New Roman" pitchFamily="18" charset="0"/>
              </a:rPr>
              <a:t>بصورة أكثر تفصيلاً فإنه يمكن إعادة تحديد أهداف  اقتصاديات الإنتاج الزراعي بالصورة التالية:</a:t>
            </a:r>
            <a:r>
              <a:rPr lang="ar-SA" sz="2400" dirty="0">
                <a:solidFill>
                  <a:schemeClr val="tx1"/>
                </a:solidFill>
                <a:latin typeface="Times New Roman" pitchFamily="18" charset="0"/>
                <a:cs typeface="Times New Roman" pitchFamily="18" charset="0"/>
              </a:rPr>
              <a:t> </a:t>
            </a:r>
            <a:endParaRPr lang="ar-YE" sz="24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3555" name="Rectangle 3"/>
          <p:cNvSpPr>
            <a:spLocks noGrp="1" noRot="1" noChangeArrowheads="1"/>
          </p:cNvSpPr>
          <p:nvPr>
            <p:ph idx="1"/>
          </p:nvPr>
        </p:nvSpPr>
        <p:spPr>
          <a:xfrm>
            <a:off x="304800" y="2209800"/>
            <a:ext cx="8540750" cy="4498975"/>
          </a:xfrm>
          <a:noFill/>
        </p:spPr>
        <p:txBody>
          <a:bodyPr>
            <a:normAutofit lnSpcReduction="10000"/>
          </a:bodyPr>
          <a:lstStyle/>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ما هو الإنتاج الكفء؟</a:t>
            </a:r>
          </a:p>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كيف يتم تحديد كمية الموارد المعظمة للأرباح؟</a:t>
            </a:r>
          </a:p>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كيف يتفاعل المنتج الزراعي مع التغيرات السعرية التي قد تواجه منتجاته؟</a:t>
            </a:r>
          </a:p>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ما هي توليفة النواتج التي ستعظم أرباح المنتج؟</a:t>
            </a:r>
          </a:p>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كم يدفع المزارع المنتج لشراء سلعة معمرة مثل الميكنة؟</a:t>
            </a:r>
          </a:p>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ماذا سيفعل المنتج أمام ظروف عدم التأكد التي تواجه ناتجة؟</a:t>
            </a:r>
          </a:p>
          <a:p>
            <a:pPr marL="216000" indent="-360000" eaLnBrk="1" hangingPunct="1">
              <a:lnSpc>
                <a:spcPct val="150000"/>
              </a:lnSpc>
              <a:buClrTx/>
              <a:buFont typeface="+mj-lt"/>
              <a:buAutoNum type="arabicPeriod"/>
              <a:defRPr/>
            </a:pPr>
            <a:r>
              <a:rPr lang="ar-SA" b="1" dirty="0" smtClean="0">
                <a:latin typeface="Times New Roman" pitchFamily="18" charset="0"/>
                <a:cs typeface="Times New Roman" pitchFamily="18" charset="0"/>
              </a:rPr>
              <a:t>ما أثر التقنية </a:t>
            </a:r>
            <a:r>
              <a:rPr lang="en-US" b="1" i="1" dirty="0" smtClean="0">
                <a:latin typeface="Times New Roman" pitchFamily="18" charset="0"/>
                <a:cs typeface="Times New Roman" pitchFamily="18" charset="0"/>
              </a:rPr>
              <a:t>Technology</a:t>
            </a:r>
            <a:r>
              <a:rPr lang="en-US" b="1"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 على ناتج المزارع؟</a:t>
            </a:r>
            <a:endParaRPr lang="en-US" b="1" dirty="0" smtClean="0">
              <a:latin typeface="Times New Roman" pitchFamily="18" charset="0"/>
              <a:cs typeface="Times New Roman" pitchFamily="18" charset="0"/>
            </a:endParaRPr>
          </a:p>
        </p:txBody>
      </p:sp>
      <p:sp>
        <p:nvSpPr>
          <p:cNvPr id="7" name="Flowchart: Punched Tape 6"/>
          <p:cNvSpPr/>
          <p:nvPr/>
        </p:nvSpPr>
        <p:spPr>
          <a:xfrm>
            <a:off x="152400" y="762000"/>
            <a:ext cx="8763000" cy="1447800"/>
          </a:xfrm>
          <a:prstGeom prst="flowChartPunchedTap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800" b="1" dirty="0">
                <a:solidFill>
                  <a:schemeClr val="tx1"/>
                </a:solidFill>
                <a:latin typeface="Times New Roman" pitchFamily="18" charset="0"/>
                <a:cs typeface="Times New Roman" pitchFamily="18" charset="0"/>
              </a:rPr>
              <a:t>خلال محاولتنا تحقيق الأهداف أعلاه فإن هناك أسئلة مكملة تواجه أي باحث في الإقتصاد الزراعي منها:</a:t>
            </a:r>
            <a:endParaRPr lang="ar-YE" sz="28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24579" name="Rectangle 3"/>
          <p:cNvSpPr>
            <a:spLocks noGrp="1" noRot="1" noChangeArrowheads="1"/>
          </p:cNvSpPr>
          <p:nvPr>
            <p:ph idx="1"/>
          </p:nvPr>
        </p:nvSpPr>
        <p:spPr>
          <a:xfrm>
            <a:off x="381000" y="2667000"/>
            <a:ext cx="7924800" cy="3124200"/>
          </a:xfrm>
          <a:noFill/>
        </p:spPr>
        <p:txBody>
          <a:bodyPr/>
          <a:lstStyle/>
          <a:p>
            <a:pPr algn="justLow" eaLnBrk="1" hangingPunct="1">
              <a:lnSpc>
                <a:spcPct val="200000"/>
              </a:lnSpc>
              <a:buFont typeface="Arial" pitchFamily="34" charset="0"/>
              <a:buNone/>
              <a:defRPr/>
            </a:pPr>
            <a:r>
              <a:rPr lang="ar-SA" b="1" dirty="0" smtClean="0"/>
              <a:t>1</a:t>
            </a:r>
            <a:r>
              <a:rPr lang="ar-SA" sz="2400" b="1" dirty="0" smtClean="0">
                <a:latin typeface="Times New Roman" pitchFamily="18" charset="0"/>
                <a:cs typeface="Times New Roman" pitchFamily="18" charset="0"/>
              </a:rPr>
              <a:t>- الموارد ذات الخدمات المخزونة: </a:t>
            </a:r>
            <a:r>
              <a:rPr lang="en-US" sz="2400" b="1" i="1" dirty="0" smtClean="0">
                <a:latin typeface="Times New Roman" pitchFamily="18" charset="0"/>
                <a:cs typeface="Times New Roman" pitchFamily="18" charset="0"/>
              </a:rPr>
              <a:t>Stock</a:t>
            </a:r>
            <a:r>
              <a:rPr lang="en-US" sz="2400" b="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Resources</a:t>
            </a:r>
            <a:endParaRPr lang="en-US" sz="2400" b="1" dirty="0" smtClean="0">
              <a:latin typeface="Times New Roman" pitchFamily="18" charset="0"/>
              <a:cs typeface="Times New Roman" pitchFamily="18" charset="0"/>
            </a:endParaRPr>
          </a:p>
          <a:p>
            <a:pPr eaLnBrk="1" hangingPunct="1">
              <a:lnSpc>
                <a:spcPct val="200000"/>
              </a:lnSpc>
              <a:buFont typeface="Arial" pitchFamily="34" charset="0"/>
              <a:buNone/>
              <a:defRPr/>
            </a:pPr>
            <a:r>
              <a:rPr lang="ar-SA" sz="2400" b="1" dirty="0" smtClean="0">
                <a:latin typeface="Times New Roman" pitchFamily="18" charset="0"/>
                <a:cs typeface="Times New Roman" pitchFamily="18" charset="0"/>
              </a:rPr>
              <a:t>2- الموارد ذات الخدمات المتدفقة: </a:t>
            </a:r>
            <a:r>
              <a:rPr lang="en-US" sz="2400" b="1" i="1" dirty="0" smtClean="0">
                <a:latin typeface="Times New Roman" pitchFamily="18" charset="0"/>
                <a:cs typeface="Times New Roman" pitchFamily="18" charset="0"/>
              </a:rPr>
              <a:t>Flow Resources</a:t>
            </a:r>
            <a:endParaRPr lang="ar-SA" sz="2400" b="1" i="1" dirty="0" smtClean="0">
              <a:latin typeface="Times New Roman" pitchFamily="18" charset="0"/>
              <a:cs typeface="Times New Roman" pitchFamily="18" charset="0"/>
            </a:endParaRPr>
          </a:p>
          <a:p>
            <a:pPr eaLnBrk="1" hangingPunct="1">
              <a:lnSpc>
                <a:spcPct val="200000"/>
              </a:lnSpc>
              <a:buFont typeface="Arial" pitchFamily="34" charset="0"/>
              <a:buNone/>
              <a:defRPr/>
            </a:pPr>
            <a:r>
              <a:rPr lang="ar-SA" sz="2400" b="1" i="1" dirty="0" smtClean="0">
                <a:latin typeface="Times New Roman" pitchFamily="18" charset="0"/>
                <a:cs typeface="Times New Roman" pitchFamily="18" charset="0"/>
              </a:rPr>
              <a:t>3-  الموارد ذات الخدمات المخزونة والمتدفقة: </a:t>
            </a:r>
            <a:r>
              <a:rPr lang="en-US" sz="2400" b="1" i="1" dirty="0" smtClean="0">
                <a:latin typeface="Times New Roman" pitchFamily="18" charset="0"/>
                <a:cs typeface="Times New Roman" pitchFamily="18" charset="0"/>
              </a:rPr>
              <a:t>Stock &amp; Flow resources</a:t>
            </a:r>
          </a:p>
        </p:txBody>
      </p:sp>
      <p:sp>
        <p:nvSpPr>
          <p:cNvPr id="7" name="Cube 6"/>
          <p:cNvSpPr/>
          <p:nvPr/>
        </p:nvSpPr>
        <p:spPr>
          <a:xfrm>
            <a:off x="762000" y="609600"/>
            <a:ext cx="7924800" cy="1524000"/>
          </a:xfrm>
          <a:prstGeom prst="cub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3200" b="1" dirty="0">
                <a:solidFill>
                  <a:schemeClr val="tx1"/>
                </a:solidFill>
                <a:latin typeface="Times New Roman" pitchFamily="18" charset="0"/>
                <a:cs typeface="Times New Roman" pitchFamily="18" charset="0"/>
              </a:rPr>
              <a:t>طبيعة الموارد الإنتاجية </a:t>
            </a:r>
            <a:r>
              <a:rPr lang="en-US" sz="3200" b="1" i="1" dirty="0">
                <a:solidFill>
                  <a:schemeClr val="tx1"/>
                </a:solidFill>
                <a:latin typeface="Times New Roman" pitchFamily="18" charset="0"/>
                <a:cs typeface="Times New Roman" pitchFamily="18" charset="0"/>
              </a:rPr>
              <a:t/>
            </a:r>
            <a:br>
              <a:rPr lang="en-US" sz="3200" b="1" i="1" dirty="0">
                <a:solidFill>
                  <a:schemeClr val="tx1"/>
                </a:solidFill>
                <a:latin typeface="Times New Roman" pitchFamily="18" charset="0"/>
                <a:cs typeface="Times New Roman" pitchFamily="18" charset="0"/>
              </a:rPr>
            </a:br>
            <a:r>
              <a:rPr lang="en-US" sz="3200" b="1" i="1" dirty="0">
                <a:solidFill>
                  <a:schemeClr val="tx1"/>
                </a:solidFill>
                <a:latin typeface="Times New Roman" pitchFamily="18" charset="0"/>
                <a:cs typeface="Times New Roman" pitchFamily="18" charset="0"/>
              </a:rPr>
              <a:t>Productive</a:t>
            </a:r>
            <a:r>
              <a:rPr lang="en-US" sz="3200" b="1" dirty="0">
                <a:solidFill>
                  <a:schemeClr val="tx1"/>
                </a:solidFill>
                <a:latin typeface="Times New Roman" pitchFamily="18" charset="0"/>
                <a:cs typeface="Times New Roman" pitchFamily="18" charset="0"/>
              </a:rPr>
              <a:t> </a:t>
            </a:r>
            <a:r>
              <a:rPr lang="en-US" sz="3200" b="1" i="1" dirty="0">
                <a:solidFill>
                  <a:schemeClr val="tx1"/>
                </a:solidFill>
                <a:latin typeface="Times New Roman" pitchFamily="18" charset="0"/>
                <a:cs typeface="Times New Roman" pitchFamily="18" charset="0"/>
              </a:rPr>
              <a:t>Resources</a:t>
            </a:r>
            <a:endParaRPr lang="ar-YE" sz="32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7000"/>
            <a:lum/>
          </a:blip>
          <a:srcRect/>
          <a:tile tx="0" ty="0" sx="100000" sy="100000" flip="none" algn="tl"/>
        </a:blipFill>
        <a:effectLst/>
      </p:bgPr>
    </p:bg>
    <p:spTree>
      <p:nvGrpSpPr>
        <p:cNvPr id="1" name=""/>
        <p:cNvGrpSpPr/>
        <p:nvPr/>
      </p:nvGrpSpPr>
      <p:grpSpPr>
        <a:xfrm>
          <a:off x="0" y="0"/>
          <a:ext cx="0" cy="0"/>
          <a:chOff x="0" y="0"/>
          <a:chExt cx="0" cy="0"/>
        </a:xfrm>
      </p:grpSpPr>
      <p:sp>
        <p:nvSpPr>
          <p:cNvPr id="25603" name="Rectangle 3"/>
          <p:cNvSpPr>
            <a:spLocks noGrp="1" noRot="1" noChangeArrowheads="1"/>
          </p:cNvSpPr>
          <p:nvPr>
            <p:ph idx="1"/>
          </p:nvPr>
        </p:nvSpPr>
        <p:spPr>
          <a:xfrm>
            <a:off x="304800" y="2362200"/>
            <a:ext cx="8540750" cy="3657600"/>
          </a:xfrm>
          <a:noFill/>
        </p:spPr>
        <p:txBody>
          <a:bodyPr>
            <a:noAutofit/>
          </a:bodyPr>
          <a:lstStyle/>
          <a:p>
            <a:pPr eaLnBrk="1" hangingPunct="1">
              <a:lnSpc>
                <a:spcPct val="150000"/>
              </a:lnSpc>
              <a:buNone/>
              <a:defRPr/>
            </a:pPr>
            <a:r>
              <a:rPr lang="ar-SA" sz="2400" dirty="0" smtClean="0">
                <a:latin typeface="Times New Roman" pitchFamily="18" charset="0"/>
                <a:cs typeface="Times New Roman" pitchFamily="18" charset="0"/>
              </a:rPr>
              <a:t>(</a:t>
            </a:r>
            <a:r>
              <a:rPr lang="ar-SA" sz="2400" b="1" dirty="0" smtClean="0">
                <a:latin typeface="Times New Roman" pitchFamily="18" charset="0"/>
                <a:cs typeface="Times New Roman" pitchFamily="18" charset="0"/>
              </a:rPr>
              <a:t>منفعة شكلية</a:t>
            </a:r>
            <a:r>
              <a:rPr lang="ar-SA" sz="2400" dirty="0" smtClean="0">
                <a:latin typeface="Times New Roman" pitchFamily="18" charset="0"/>
                <a:cs typeface="Times New Roman" pitchFamily="18" charset="0"/>
              </a:rPr>
              <a:t>) وتعني إحداث تغير في شكل المادة كتحويل العناصر الموجودة في التربة إلى محصول.</a:t>
            </a:r>
            <a:endParaRPr lang="ar-SA" sz="2000" dirty="0" smtClean="0">
              <a:latin typeface="Times New Roman" pitchFamily="18" charset="0"/>
              <a:cs typeface="Times New Roman" pitchFamily="18" charset="0"/>
            </a:endParaRPr>
          </a:p>
          <a:p>
            <a:pPr eaLnBrk="1" hangingPunct="1">
              <a:lnSpc>
                <a:spcPct val="150000"/>
              </a:lnSpc>
              <a:buNone/>
              <a:defRPr/>
            </a:pPr>
            <a:r>
              <a:rPr lang="ar-SA" sz="2400" dirty="0" smtClean="0">
                <a:latin typeface="Times New Roman" pitchFamily="18" charset="0"/>
                <a:cs typeface="Times New Roman" pitchFamily="18" charset="0"/>
              </a:rPr>
              <a:t>(</a:t>
            </a:r>
            <a:r>
              <a:rPr lang="ar-SA" sz="2400" b="1" dirty="0" smtClean="0">
                <a:latin typeface="Times New Roman" pitchFamily="18" charset="0"/>
                <a:cs typeface="Times New Roman" pitchFamily="18" charset="0"/>
              </a:rPr>
              <a:t>منفعة مكانية</a:t>
            </a:r>
            <a:r>
              <a:rPr lang="ar-SA" sz="2400" dirty="0" smtClean="0">
                <a:latin typeface="Times New Roman" pitchFamily="18" charset="0"/>
                <a:cs typeface="Times New Roman" pitchFamily="18" charset="0"/>
              </a:rPr>
              <a:t>) ويقصد بها نقل محصول ما إلى مكان ترتفع فيه المنفعة المتأتية منه.</a:t>
            </a:r>
          </a:p>
          <a:p>
            <a:pPr eaLnBrk="1" hangingPunct="1">
              <a:lnSpc>
                <a:spcPct val="150000"/>
              </a:lnSpc>
              <a:buNone/>
              <a:defRPr/>
            </a:pPr>
            <a:r>
              <a:rPr lang="ar-SA" sz="2400" b="1" dirty="0" smtClean="0">
                <a:latin typeface="Times New Roman" pitchFamily="18" charset="0"/>
                <a:cs typeface="Times New Roman" pitchFamily="18" charset="0"/>
              </a:rPr>
              <a:t>(منفعة زمنية</a:t>
            </a:r>
            <a:r>
              <a:rPr lang="ar-SA" sz="2400" dirty="0" smtClean="0">
                <a:latin typeface="Times New Roman" pitchFamily="18" charset="0"/>
                <a:cs typeface="Times New Roman" pitchFamily="18" charset="0"/>
              </a:rPr>
              <a:t>) تنشأ نتيجة خزن المحاصيل إلى وقت تكون فيها أكثر نفعاً. </a:t>
            </a:r>
          </a:p>
          <a:p>
            <a:pPr eaLnBrk="1" hangingPunct="1">
              <a:lnSpc>
                <a:spcPct val="150000"/>
              </a:lnSpc>
              <a:buNone/>
              <a:defRPr/>
            </a:pPr>
            <a:r>
              <a:rPr lang="ar-SA" sz="2400" dirty="0" smtClean="0">
                <a:latin typeface="Times New Roman" pitchFamily="18" charset="0"/>
                <a:cs typeface="Times New Roman" pitchFamily="18" charset="0"/>
              </a:rPr>
              <a:t>(</a:t>
            </a:r>
            <a:r>
              <a:rPr lang="ar-SA" sz="2400" b="1" dirty="0" smtClean="0">
                <a:latin typeface="Times New Roman" pitchFamily="18" charset="0"/>
                <a:cs typeface="Times New Roman" pitchFamily="18" charset="0"/>
              </a:rPr>
              <a:t>المنفعة التملكية</a:t>
            </a:r>
            <a:r>
              <a:rPr lang="ar-SA" sz="2400" dirty="0" smtClean="0">
                <a:latin typeface="Times New Roman" pitchFamily="18" charset="0"/>
                <a:cs typeface="Times New Roman" pitchFamily="18" charset="0"/>
              </a:rPr>
              <a:t>) وتعني زيادة منفعة السلعة عند إنتقلها من أفراد لاستخدامها إلى مستهلكين يمكنهم الانتفاع بها </a:t>
            </a:r>
            <a:endParaRPr lang="en-US" sz="2400" dirty="0" smtClean="0">
              <a:latin typeface="Times New Roman" pitchFamily="18" charset="0"/>
              <a:cs typeface="Times New Roman" pitchFamily="18" charset="0"/>
            </a:endParaRPr>
          </a:p>
        </p:txBody>
      </p:sp>
      <p:sp>
        <p:nvSpPr>
          <p:cNvPr id="7" name="Can 6"/>
          <p:cNvSpPr/>
          <p:nvPr/>
        </p:nvSpPr>
        <p:spPr>
          <a:xfrm>
            <a:off x="533400" y="609600"/>
            <a:ext cx="8229600" cy="1447800"/>
          </a:xfrm>
          <a:prstGeom prst="can">
            <a:avLst/>
          </a:prstGeom>
          <a:noFill/>
          <a:ln>
            <a:noFill/>
          </a:ln>
        </p:spPr>
        <p:style>
          <a:lnRef idx="2">
            <a:schemeClr val="accent2"/>
          </a:lnRef>
          <a:fillRef idx="1">
            <a:schemeClr val="lt1"/>
          </a:fillRef>
          <a:effectRef idx="0">
            <a:schemeClr val="accent2"/>
          </a:effectRef>
          <a:fontRef idx="minor">
            <a:schemeClr val="dk1"/>
          </a:fontRef>
        </p:style>
        <p:txBody>
          <a:bodyPr rtlCol="1" anchor="ctr"/>
          <a:lstStyle/>
          <a:p>
            <a:pPr algn="ctr">
              <a:defRPr/>
            </a:pPr>
            <a:r>
              <a:rPr lang="ar-SA" sz="3600" b="1" dirty="0">
                <a:solidFill>
                  <a:schemeClr val="tx1"/>
                </a:solidFill>
                <a:latin typeface="Times New Roman" pitchFamily="18" charset="0"/>
                <a:cs typeface="Times New Roman" pitchFamily="18" charset="0"/>
              </a:rPr>
              <a:t>عوامل الإنتاج الزراعي</a:t>
            </a:r>
            <a:r>
              <a:rPr lang="en-US" sz="3600" b="1" i="1" dirty="0">
                <a:solidFill>
                  <a:schemeClr val="tx1"/>
                </a:solidFill>
                <a:latin typeface="Times New Roman" pitchFamily="18" charset="0"/>
                <a:cs typeface="Times New Roman" pitchFamily="18" charset="0"/>
              </a:rPr>
              <a:t/>
            </a:r>
            <a:br>
              <a:rPr lang="en-US" sz="3600" b="1" i="1" dirty="0">
                <a:solidFill>
                  <a:schemeClr val="tx1"/>
                </a:solidFill>
                <a:latin typeface="Times New Roman" pitchFamily="18" charset="0"/>
                <a:cs typeface="Times New Roman" pitchFamily="18" charset="0"/>
              </a:rPr>
            </a:br>
            <a:r>
              <a:rPr lang="en-US" sz="3600" b="1" i="1" dirty="0">
                <a:solidFill>
                  <a:schemeClr val="tx1"/>
                </a:solidFill>
                <a:latin typeface="Times New Roman" pitchFamily="18" charset="0"/>
                <a:cs typeface="Times New Roman" pitchFamily="18" charset="0"/>
              </a:rPr>
              <a:t>Factors of Production</a:t>
            </a:r>
            <a:endParaRPr lang="ar-YE" sz="36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26627" name="Rectangle 3"/>
          <p:cNvSpPr>
            <a:spLocks noGrp="1" noRot="1" noChangeArrowheads="1"/>
          </p:cNvSpPr>
          <p:nvPr>
            <p:ph idx="1"/>
          </p:nvPr>
        </p:nvSpPr>
        <p:spPr>
          <a:xfrm>
            <a:off x="304800" y="1905000"/>
            <a:ext cx="8540750" cy="4498975"/>
          </a:xfrm>
          <a:noFill/>
          <a:ln>
            <a:noFill/>
          </a:ln>
        </p:spPr>
        <p:txBody>
          <a:bodyPr/>
          <a:lstStyle/>
          <a:p>
            <a:pPr marL="0" algn="justLow" eaLnBrk="1" hangingPunct="1">
              <a:lnSpc>
                <a:spcPct val="150000"/>
              </a:lnSpc>
              <a:buNone/>
              <a:defRPr/>
            </a:pPr>
            <a:r>
              <a:rPr lang="ar-SA" b="1" dirty="0" smtClean="0">
                <a:effectLst/>
                <a:latin typeface="Times New Roman" pitchFamily="18" charset="0"/>
                <a:cs typeface="Times New Roman" pitchFamily="18" charset="0"/>
              </a:rPr>
              <a:t>وتشمل في معناها الواسع كل الظواهر الطبيعية التي تتعامل مع المحاصيل الزراعية من خلال التربة. ويتضمن ذلك سطح الأرض وما تمتاز به من استعمالات مختلفة، وكذلك ما يحتويه جوف الأرض من موارد معدنية ومياه لها آثار مفيدة في تغذية النباتات، هذا بالإضافة إلى ما يغلف الأرض من أجواء متميزة بدرجات متفاوتة من الحرارة والرطوبة والتي تؤدي مجتمعة إلى الميزة النسبية  في إنتاج محاصيل معينة دون أخرى.</a:t>
            </a:r>
            <a:endParaRPr lang="en-US" b="1" dirty="0" smtClean="0">
              <a:effectLst/>
              <a:latin typeface="Times New Roman" pitchFamily="18" charset="0"/>
              <a:cs typeface="Times New Roman" pitchFamily="18" charset="0"/>
            </a:endParaRPr>
          </a:p>
        </p:txBody>
      </p:sp>
      <p:sp>
        <p:nvSpPr>
          <p:cNvPr id="7" name="Cube 6"/>
          <p:cNvSpPr/>
          <p:nvPr/>
        </p:nvSpPr>
        <p:spPr>
          <a:xfrm>
            <a:off x="990600" y="914400"/>
            <a:ext cx="7540625" cy="1066800"/>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defRPr/>
            </a:pPr>
            <a:r>
              <a:rPr lang="ar-SA" sz="3600" b="1" dirty="0">
                <a:solidFill>
                  <a:schemeClr val="tx1"/>
                </a:solidFill>
                <a:latin typeface="Times New Roman" pitchFamily="18" charset="0"/>
                <a:cs typeface="Times New Roman" pitchFamily="18" charset="0"/>
              </a:rPr>
              <a:t>أولاً : الأرض </a:t>
            </a:r>
            <a:r>
              <a:rPr lang="en-US" sz="3600" b="1" i="1" dirty="0">
                <a:solidFill>
                  <a:schemeClr val="tx1"/>
                </a:solidFill>
                <a:latin typeface="Times New Roman" pitchFamily="18" charset="0"/>
                <a:cs typeface="Times New Roman" pitchFamily="18" charset="0"/>
              </a:rPr>
              <a:t>Land</a:t>
            </a:r>
            <a:endParaRPr lang="ar-YE" sz="44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4578" name="Rectangle 3"/>
          <p:cNvSpPr>
            <a:spLocks noGrp="1" noRot="1" noChangeArrowheads="1"/>
          </p:cNvSpPr>
          <p:nvPr>
            <p:ph idx="1"/>
          </p:nvPr>
        </p:nvSpPr>
        <p:spPr>
          <a:xfrm>
            <a:off x="457200" y="2286000"/>
            <a:ext cx="8001000" cy="3962400"/>
          </a:xfrm>
          <a:noFill/>
        </p:spPr>
        <p:txBody>
          <a:bodyPr>
            <a:normAutofit fontScale="92500"/>
          </a:bodyPr>
          <a:lstStyle/>
          <a:p>
            <a:pPr marL="0" indent="0" eaLnBrk="1" hangingPunct="1">
              <a:lnSpc>
                <a:spcPct val="200000"/>
              </a:lnSpc>
              <a:buClrTx/>
              <a:buFont typeface="Wingdings" pitchFamily="2" charset="2"/>
              <a:buChar char="§"/>
            </a:pPr>
            <a:r>
              <a:rPr lang="en-US" sz="2400" b="1" dirty="0" smtClean="0">
                <a:solidFill>
                  <a:srgbClr val="006600"/>
                </a:solidFill>
                <a:effectLst/>
              </a:rPr>
              <a:t>  </a:t>
            </a:r>
            <a:r>
              <a:rPr lang="ar-SA" sz="2400" b="1" dirty="0" smtClean="0">
                <a:effectLst/>
                <a:latin typeface="Times New Roman" pitchFamily="18" charset="0"/>
                <a:cs typeface="Times New Roman" pitchFamily="18" charset="0"/>
              </a:rPr>
              <a:t>هبة من هبات الله وأنها ليست من جهود الإنسان.</a:t>
            </a:r>
          </a:p>
          <a:p>
            <a:pPr marL="0" indent="0" eaLnBrk="1" hangingPunct="1">
              <a:lnSpc>
                <a:spcPct val="200000"/>
              </a:lnSpc>
              <a:buClrTx/>
              <a:buFont typeface="Wingdings" pitchFamily="2" charset="2"/>
              <a:buChar char="§"/>
            </a:pPr>
            <a:r>
              <a:rPr lang="ar-SA" sz="2400" b="1" dirty="0" smtClean="0">
                <a:effectLst/>
                <a:latin typeface="Times New Roman" pitchFamily="18" charset="0"/>
                <a:cs typeface="Times New Roman" pitchFamily="18" charset="0"/>
              </a:rPr>
              <a:t> مستديمة أي لها صفة الدوام حيث يمكن الحفاظ على قواها الطبيعية.</a:t>
            </a:r>
            <a:endParaRPr lang="en-US" sz="2400" b="1" dirty="0" smtClean="0">
              <a:effectLst/>
              <a:latin typeface="Times New Roman" pitchFamily="18" charset="0"/>
              <a:cs typeface="Times New Roman" pitchFamily="18" charset="0"/>
            </a:endParaRPr>
          </a:p>
          <a:p>
            <a:pPr marL="0" indent="0" eaLnBrk="1" hangingPunct="1">
              <a:lnSpc>
                <a:spcPct val="200000"/>
              </a:lnSpc>
              <a:buClrTx/>
              <a:buFont typeface="Wingdings" pitchFamily="2" charset="2"/>
              <a:buChar char="§"/>
            </a:pPr>
            <a:r>
              <a:rPr lang="en-US" sz="2400" b="1" dirty="0" smtClean="0">
                <a:effectLst/>
                <a:latin typeface="Times New Roman" pitchFamily="18" charset="0"/>
                <a:cs typeface="Times New Roman" pitchFamily="18" charset="0"/>
              </a:rPr>
              <a:t> </a:t>
            </a:r>
            <a:r>
              <a:rPr lang="ar-SA" sz="2400" b="1" dirty="0" smtClean="0">
                <a:effectLst/>
                <a:latin typeface="Times New Roman" pitchFamily="18" charset="0"/>
                <a:cs typeface="Times New Roman" pitchFamily="18" charset="0"/>
              </a:rPr>
              <a:t>محدودة في كميتها وثابتة في موقعها. وبالرغم من إمكانية زيادة مساحة الأراضي الزراعية، إلاّ أنها لا تشكل إلاّ نسبة ضئيلة من إجمالي المساحة الزراعية في العالم. </a:t>
            </a:r>
          </a:p>
          <a:p>
            <a:pPr marL="0" indent="0" eaLnBrk="1" hangingPunct="1">
              <a:lnSpc>
                <a:spcPct val="200000"/>
              </a:lnSpc>
              <a:buClrTx/>
              <a:buFont typeface="Wingdings" pitchFamily="2" charset="2"/>
              <a:buChar char="§"/>
            </a:pPr>
            <a:r>
              <a:rPr lang="ar-SA" sz="2400" b="1" dirty="0" smtClean="0">
                <a:effectLst/>
                <a:latin typeface="Times New Roman" pitchFamily="18" charset="0"/>
                <a:cs typeface="Times New Roman" pitchFamily="18" charset="0"/>
              </a:rPr>
              <a:t> عرض الأراضي يعد غير مرن في بعض الحالات لصعوبة نقلها من مكان إلى آخر.</a:t>
            </a:r>
            <a:endParaRPr lang="en-US" sz="2400" b="1" dirty="0" smtClean="0">
              <a:effectLst/>
              <a:latin typeface="Times New Roman" pitchFamily="18" charset="0"/>
              <a:cs typeface="Times New Roman" pitchFamily="18" charset="0"/>
            </a:endParaRPr>
          </a:p>
        </p:txBody>
      </p:sp>
      <p:sp>
        <p:nvSpPr>
          <p:cNvPr id="9" name="Rectangle 2"/>
          <p:cNvSpPr txBox="1">
            <a:spLocks noRot="1" noChangeArrowheads="1"/>
          </p:cNvSpPr>
          <p:nvPr/>
        </p:nvSpPr>
        <p:spPr bwMode="auto">
          <a:xfrm>
            <a:off x="457200" y="914400"/>
            <a:ext cx="8080375" cy="1143000"/>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a:defRPr/>
            </a:pPr>
            <a:r>
              <a:rPr lang="ar-SA" sz="3200" b="1" kern="0" dirty="0">
                <a:solidFill>
                  <a:schemeClr val="tx1"/>
                </a:solidFill>
                <a:effectLst>
                  <a:outerShdw blurRad="38100" dist="38100" dir="2700000" algn="tl">
                    <a:srgbClr val="000000">
                      <a:alpha val="0"/>
                    </a:srgbClr>
                  </a:outerShdw>
                </a:effectLst>
                <a:latin typeface="Times New Roman" pitchFamily="18" charset="0"/>
                <a:ea typeface="+mj-ea"/>
                <a:cs typeface="Times New Roman" pitchFamily="18" charset="0"/>
              </a:rPr>
              <a:t>تتسم الأرض ببعض الخصائص التي تميزها عن الموارد الاقتصادية الأخرى منها:</a:t>
            </a:r>
            <a:endParaRPr lang="en-US" sz="3200" b="1" kern="0" dirty="0">
              <a:solidFill>
                <a:schemeClr val="tx1"/>
              </a:solidFill>
              <a:effectLst>
                <a:outerShdw blurRad="38100" dist="38100" dir="2700000" algn="tl">
                  <a:srgbClr val="000000">
                    <a:alpha val="0"/>
                  </a:srgbClr>
                </a:outerShdw>
              </a:effectLst>
              <a:latin typeface="Times New Roman" pitchFamily="18" charset="0"/>
              <a:ea typeface="+mj-ea"/>
              <a:cs typeface="Times New Roman" pitchFamily="18"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7000"/>
            <a:lum/>
          </a:blip>
          <a:srcRect/>
          <a:tile tx="0" ty="0" sx="100000" sy="100000" flip="none" algn="tl"/>
        </a:blipFill>
        <a:effectLst/>
      </p:bgPr>
    </p:bg>
    <p:spTree>
      <p:nvGrpSpPr>
        <p:cNvPr id="1" name=""/>
        <p:cNvGrpSpPr/>
        <p:nvPr/>
      </p:nvGrpSpPr>
      <p:grpSpPr>
        <a:xfrm>
          <a:off x="0" y="0"/>
          <a:ext cx="0" cy="0"/>
          <a:chOff x="0" y="0"/>
          <a:chExt cx="0" cy="0"/>
        </a:xfrm>
      </p:grpSpPr>
      <p:sp>
        <p:nvSpPr>
          <p:cNvPr id="28675" name="Rectangle 3"/>
          <p:cNvSpPr>
            <a:spLocks noGrp="1" noRot="1" noChangeArrowheads="1"/>
          </p:cNvSpPr>
          <p:nvPr>
            <p:ph idx="1"/>
          </p:nvPr>
        </p:nvSpPr>
        <p:spPr>
          <a:xfrm>
            <a:off x="533400" y="1676400"/>
            <a:ext cx="8229600" cy="4953000"/>
          </a:xfrm>
          <a:noFill/>
        </p:spPr>
        <p:txBody>
          <a:bodyPr>
            <a:normAutofit/>
          </a:bodyPr>
          <a:lstStyle/>
          <a:p>
            <a:pPr marL="0" eaLnBrk="1" hangingPunct="1">
              <a:lnSpc>
                <a:spcPct val="150000"/>
              </a:lnSpc>
              <a:buNone/>
              <a:defRPr/>
            </a:pPr>
            <a:r>
              <a:rPr lang="ar-SA" sz="2200" b="1" dirty="0" smtClean="0">
                <a:effectLst/>
                <a:latin typeface="Times New Roman" pitchFamily="18" charset="0"/>
                <a:cs typeface="Times New Roman" pitchFamily="18" charset="0"/>
              </a:rPr>
              <a:t>يقصد بالعمل الجهد المبذول اختياريا من قبل الفرد في تحقيق منفعة. أو أنه الجهد المبذول لإشباع حاجات الفرد والمجتمع. و نظراً لهذه الأهمية التي يحتلها هذا العنصر في العملية الإنتاجية فقد ذهب بعض الاقتصاديين إلى أن قيمة السلعة تتحدد بما أنفق فيها من عمل.</a:t>
            </a:r>
          </a:p>
          <a:p>
            <a:pPr marL="0" eaLnBrk="1" hangingPunct="1">
              <a:lnSpc>
                <a:spcPct val="150000"/>
              </a:lnSpc>
              <a:buNone/>
              <a:defRPr/>
            </a:pPr>
            <a:r>
              <a:rPr lang="ar-SA" sz="2200" b="1" dirty="0" smtClean="0">
                <a:effectLst/>
                <a:latin typeface="Times New Roman" pitchFamily="18" charset="0"/>
                <a:cs typeface="Times New Roman" pitchFamily="18" charset="0"/>
              </a:rPr>
              <a:t>ويؤكد آخرون إلى أن قيمة مبادلة أي سلعة يتوقف على كمية العمل اللازم لإنتاجها.</a:t>
            </a:r>
          </a:p>
          <a:p>
            <a:pPr>
              <a:lnSpc>
                <a:spcPct val="150000"/>
              </a:lnSpc>
              <a:buNone/>
              <a:defRPr/>
            </a:pPr>
            <a:r>
              <a:rPr lang="ar-SA" sz="2200" b="1" dirty="0" smtClean="0">
                <a:latin typeface="Times New Roman" pitchFamily="18" charset="0"/>
                <a:cs typeface="Times New Roman" pitchFamily="18" charset="0"/>
              </a:rPr>
              <a:t>خصائص مورد العمل:</a:t>
            </a:r>
            <a:endParaRPr lang="en-US" sz="2200" b="1" dirty="0" smtClean="0">
              <a:latin typeface="Times New Roman" pitchFamily="18" charset="0"/>
              <a:cs typeface="Times New Roman" pitchFamily="18" charset="0"/>
            </a:endParaRPr>
          </a:p>
          <a:p>
            <a:pPr lvl="1" eaLnBrk="1" hangingPunct="1">
              <a:lnSpc>
                <a:spcPct val="150000"/>
              </a:lnSpc>
              <a:buClrTx/>
              <a:defRPr/>
            </a:pPr>
            <a:r>
              <a:rPr lang="ar-SA" sz="2000" b="1" dirty="0" smtClean="0">
                <a:latin typeface="Times New Roman" pitchFamily="18" charset="0"/>
                <a:cs typeface="Times New Roman" pitchFamily="18" charset="0"/>
              </a:rPr>
              <a:t>أن يكون الجهد المبذول يستهدف تحقيق منفعة،</a:t>
            </a:r>
          </a:p>
          <a:p>
            <a:pPr lvl="1" eaLnBrk="1" hangingPunct="1">
              <a:lnSpc>
                <a:spcPct val="150000"/>
              </a:lnSpc>
              <a:buClrTx/>
              <a:defRPr/>
            </a:pPr>
            <a:r>
              <a:rPr lang="ar-SA" sz="2000" b="1" dirty="0" smtClean="0">
                <a:latin typeface="Times New Roman" pitchFamily="18" charset="0"/>
                <a:cs typeface="Times New Roman" pitchFamily="18" charset="0"/>
              </a:rPr>
              <a:t>يتسم العمل بانخفاض مرونة إنتقالة مقارنة برأس المال،</a:t>
            </a:r>
          </a:p>
          <a:p>
            <a:pPr lvl="1" eaLnBrk="1" hangingPunct="1">
              <a:lnSpc>
                <a:spcPct val="150000"/>
              </a:lnSpc>
              <a:buClrTx/>
              <a:defRPr/>
            </a:pPr>
            <a:r>
              <a:rPr lang="ar-SA" sz="2000" b="1" dirty="0" smtClean="0">
                <a:latin typeface="Times New Roman" pitchFamily="18" charset="0"/>
                <a:cs typeface="Times New Roman" pitchFamily="18" charset="0"/>
              </a:rPr>
              <a:t>يميل عرض العمل إلى أن يكون مستقلاً عن الطلب عليه فإذا زاد الطلب على العمل فجأة لسبب أو آخر فإن المعروض منه لا يمكن أن يزيد بالسرعة نفسها والعكس صحيح أيضا.</a:t>
            </a:r>
            <a:endParaRPr lang="en-US" b="1" dirty="0" smtClean="0">
              <a:latin typeface="Times New Roman" pitchFamily="18" charset="0"/>
              <a:cs typeface="Times New Roman" pitchFamily="18" charset="0"/>
            </a:endParaRPr>
          </a:p>
        </p:txBody>
      </p:sp>
      <p:sp>
        <p:nvSpPr>
          <p:cNvPr id="7" name="Cloud Callout 6"/>
          <p:cNvSpPr/>
          <p:nvPr/>
        </p:nvSpPr>
        <p:spPr>
          <a:xfrm>
            <a:off x="2133600" y="685800"/>
            <a:ext cx="6172200" cy="1066800"/>
          </a:xfrm>
          <a:prstGeom prst="rect">
            <a:avLst/>
          </a:prstGeom>
          <a:noFill/>
          <a:ln>
            <a:noFill/>
          </a:ln>
          <a:effectLst>
            <a:outerShdw blurRad="57150" dist="38100" dir="5400000" algn="ctr" rotWithShape="0">
              <a:schemeClr val="accent3">
                <a:shade val="9000"/>
                <a:satMod val="105000"/>
                <a:alpha val="0"/>
              </a:schemeClr>
            </a:outerShdw>
          </a:effectLst>
        </p:spPr>
        <p:style>
          <a:lnRef idx="1">
            <a:schemeClr val="accent3"/>
          </a:lnRef>
          <a:fillRef idx="3">
            <a:schemeClr val="accent3"/>
          </a:fillRef>
          <a:effectRef idx="2">
            <a:schemeClr val="accent3"/>
          </a:effectRef>
          <a:fontRef idx="minor">
            <a:schemeClr val="lt1"/>
          </a:fontRef>
        </p:style>
        <p:txBody>
          <a:bodyPr rtlCol="1" anchor="ctr"/>
          <a:lstStyle/>
          <a:p>
            <a:pPr>
              <a:defRPr/>
            </a:pPr>
            <a:r>
              <a:rPr lang="ar-SA" sz="3600" b="1" dirty="0">
                <a:solidFill>
                  <a:schemeClr val="tx1"/>
                </a:solidFill>
                <a:latin typeface="Times New Roman" pitchFamily="18" charset="0"/>
                <a:cs typeface="Times New Roman" pitchFamily="18" charset="0"/>
              </a:rPr>
              <a:t>ثانيا: العمل </a:t>
            </a:r>
            <a:r>
              <a:rPr lang="en-US" sz="3600" b="1" i="1" dirty="0">
                <a:solidFill>
                  <a:schemeClr val="tx1"/>
                </a:solidFill>
                <a:latin typeface="Times New Roman" pitchFamily="18" charset="0"/>
                <a:cs typeface="Times New Roman" pitchFamily="18" charset="0"/>
              </a:rPr>
              <a:t>Labour</a:t>
            </a:r>
            <a:endParaRPr lang="ar-YE" sz="36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26626" name="Rectangle 3"/>
          <p:cNvSpPr>
            <a:spLocks noGrp="1" noRot="1" noChangeArrowheads="1"/>
          </p:cNvSpPr>
          <p:nvPr>
            <p:ph idx="1"/>
          </p:nvPr>
        </p:nvSpPr>
        <p:spPr>
          <a:xfrm>
            <a:off x="457200" y="1752600"/>
            <a:ext cx="8229600" cy="4876800"/>
          </a:xfrm>
          <a:noFill/>
        </p:spPr>
        <p:txBody>
          <a:bodyPr>
            <a:normAutofit lnSpcReduction="10000"/>
          </a:bodyPr>
          <a:lstStyle/>
          <a:p>
            <a:pPr marL="0" indent="0" algn="justLow" eaLnBrk="1" hangingPunct="1">
              <a:lnSpc>
                <a:spcPct val="80000"/>
              </a:lnSpc>
              <a:buNone/>
            </a:pPr>
            <a:r>
              <a:rPr lang="ar-SA" sz="2400" b="1" dirty="0" smtClean="0">
                <a:effectLst/>
                <a:latin typeface="Times New Roman" pitchFamily="18" charset="0"/>
                <a:cs typeface="Times New Roman" pitchFamily="18" charset="0"/>
              </a:rPr>
              <a:t>الثروة التي تستخدم في إنتاج ثروة أخرى،</a:t>
            </a:r>
            <a:r>
              <a:rPr lang="ar-SA" sz="2400" b="1" i="1" dirty="0" smtClean="0">
                <a:effectLst/>
                <a:latin typeface="Times New Roman" pitchFamily="18" charset="0"/>
                <a:cs typeface="Times New Roman" pitchFamily="18" charset="0"/>
              </a:rPr>
              <a:t> </a:t>
            </a:r>
            <a:r>
              <a:rPr lang="ar-SA" sz="2400" b="1" dirty="0" smtClean="0">
                <a:effectLst/>
                <a:latin typeface="Times New Roman" pitchFamily="18" charset="0"/>
                <a:cs typeface="Times New Roman" pitchFamily="18" charset="0"/>
              </a:rPr>
              <a:t>يقصد به في مجال دراستنا مجموع الآلات والأدوات ومستلزمات الإنتاج الأخرى الثابتة،التي تستخدم في مجال الإنتاج الزراعي.</a:t>
            </a:r>
          </a:p>
          <a:p>
            <a:pPr marL="216000" indent="0" algn="justLow" eaLnBrk="1" hangingPunct="1">
              <a:lnSpc>
                <a:spcPct val="80000"/>
              </a:lnSpc>
              <a:buClrTx/>
              <a:buFont typeface="Wingdings" pitchFamily="2" charset="2"/>
              <a:buChar char="§"/>
            </a:pPr>
            <a:r>
              <a:rPr lang="ar-SA" sz="2400" b="1" dirty="0" smtClean="0">
                <a:effectLst/>
                <a:latin typeface="Times New Roman" pitchFamily="18" charset="0"/>
                <a:cs typeface="Times New Roman" pitchFamily="18" charset="0"/>
              </a:rPr>
              <a:t>وتظهر أهميته في الدول النامية حيث يتسم بالندرة مقارنة بعناصر الإنتاج الأخرى.</a:t>
            </a:r>
          </a:p>
          <a:p>
            <a:pPr marL="216000" indent="0" algn="justLow" eaLnBrk="1" hangingPunct="1">
              <a:lnSpc>
                <a:spcPct val="80000"/>
              </a:lnSpc>
              <a:buClrTx/>
              <a:buFont typeface="Wingdings" pitchFamily="2" charset="2"/>
              <a:buChar char="§"/>
            </a:pPr>
            <a:r>
              <a:rPr lang="ar-SA" sz="2400" b="1" dirty="0" smtClean="0">
                <a:effectLst/>
                <a:latin typeface="Times New Roman" pitchFamily="18" charset="0"/>
                <a:cs typeface="Times New Roman" pitchFamily="18" charset="0"/>
              </a:rPr>
              <a:t>ويعد تكوين رأس المال في الزراعة مسألة مرتبطة بالتقدم في مجال الإنتاج الزراعي ووسائله، وغالبا ما يعتمد الاستثمار في هذا المجال على النشاط العام باعتبار أن الاستثمار في الزراعة كاستصلاح الأراضي وإنشاء السدود ذات عوائد على المدى المتوسط. ومن ثم فإن رأس المال الفردي يستهدف العوائد على المدى القريب، و لا يرغب في هذا النوع من الاستثمارات.</a:t>
            </a:r>
          </a:p>
          <a:p>
            <a:pPr marL="216000" indent="0" algn="justLow" eaLnBrk="1" hangingPunct="1">
              <a:lnSpc>
                <a:spcPct val="80000"/>
              </a:lnSpc>
              <a:buClrTx/>
              <a:buFont typeface="Wingdings" pitchFamily="2" charset="2"/>
              <a:buChar char="§"/>
            </a:pPr>
            <a:r>
              <a:rPr lang="ar-SA" sz="2400" b="1" dirty="0" smtClean="0">
                <a:effectLst/>
                <a:latin typeface="Times New Roman" pitchFamily="18" charset="0"/>
                <a:cs typeface="Times New Roman" pitchFamily="18" charset="0"/>
              </a:rPr>
              <a:t>ويتحدد حجم الاستثمارات في القطاع الزراعي في ضوء خطط التنمية القومية والتي غالبا ما يحتسب معامل رأس المال لهذا الغرض. ويتفق العديد من الاقتصاديين على أن هذا المعامل يجب أن يزيد في الاقتصاديات النامية بصورة عامة عن (1:4).</a:t>
            </a:r>
          </a:p>
          <a:p>
            <a:pPr marL="216000" indent="0" algn="justLow" eaLnBrk="1" hangingPunct="1">
              <a:lnSpc>
                <a:spcPct val="80000"/>
              </a:lnSpc>
              <a:buClrTx/>
              <a:buFont typeface="Wingdings" pitchFamily="2" charset="2"/>
              <a:buChar char="§"/>
            </a:pPr>
            <a:r>
              <a:rPr lang="ar-SA" sz="2400" b="1" dirty="0" smtClean="0">
                <a:effectLst/>
                <a:latin typeface="Times New Roman" pitchFamily="18" charset="0"/>
                <a:cs typeface="Times New Roman" pitchFamily="18" charset="0"/>
              </a:rPr>
              <a:t>يرتبط الاستثمار بحجم المدخرات ومن ثم بسعر الفائدة وطبيعة الكفاية الحدية لرأس المال المستثمر. </a:t>
            </a:r>
            <a:endParaRPr lang="en-US" sz="2400" b="1" dirty="0" smtClean="0">
              <a:effectLst/>
              <a:latin typeface="Times New Roman" pitchFamily="18" charset="0"/>
              <a:cs typeface="Times New Roman" pitchFamily="18" charset="0"/>
            </a:endParaRPr>
          </a:p>
        </p:txBody>
      </p:sp>
      <p:sp>
        <p:nvSpPr>
          <p:cNvPr id="7" name="Down Ribbon 6"/>
          <p:cNvSpPr/>
          <p:nvPr/>
        </p:nvSpPr>
        <p:spPr>
          <a:xfrm>
            <a:off x="685800" y="533400"/>
            <a:ext cx="8305800" cy="990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3600" b="1" dirty="0">
                <a:solidFill>
                  <a:schemeClr val="tx1"/>
                </a:solidFill>
                <a:latin typeface="Times New Roman" pitchFamily="18" charset="0"/>
                <a:cs typeface="Times New Roman" pitchFamily="18" charset="0"/>
              </a:rPr>
              <a:t>ثالثا: رأس المال  </a:t>
            </a:r>
            <a:r>
              <a:rPr lang="en-US" sz="3600" b="1" i="1" dirty="0">
                <a:solidFill>
                  <a:schemeClr val="tx1"/>
                </a:solidFill>
                <a:latin typeface="Times New Roman" pitchFamily="18" charset="0"/>
                <a:cs typeface="Times New Roman" pitchFamily="18" charset="0"/>
              </a:rPr>
              <a:t>Capital</a:t>
            </a:r>
            <a:endParaRPr lang="ar-YE" sz="44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0723" name="Rectangle 3"/>
          <p:cNvSpPr>
            <a:spLocks noGrp="1" noRot="1" noChangeArrowheads="1"/>
          </p:cNvSpPr>
          <p:nvPr>
            <p:ph idx="1"/>
          </p:nvPr>
        </p:nvSpPr>
        <p:spPr>
          <a:xfrm>
            <a:off x="609600" y="2133600"/>
            <a:ext cx="8080375" cy="4498975"/>
          </a:xfrm>
          <a:noFill/>
        </p:spPr>
        <p:txBody>
          <a:bodyPr/>
          <a:lstStyle/>
          <a:p>
            <a:pPr eaLnBrk="1" hangingPunct="1">
              <a:lnSpc>
                <a:spcPct val="90000"/>
              </a:lnSpc>
              <a:buFont typeface="Arial" pitchFamily="34" charset="0"/>
              <a:buNone/>
              <a:defRPr/>
            </a:pPr>
            <a:r>
              <a:rPr lang="ar-SA" sz="2400" b="1" dirty="0" smtClean="0">
                <a:effectLst/>
                <a:latin typeface="Times New Roman" pitchFamily="18" charset="0"/>
                <a:cs typeface="Times New Roman" pitchFamily="18" charset="0"/>
              </a:rPr>
              <a:t>هناك عدة تعريفات لعلم إدارة المزارع التي يمكن تلخيصها على النحو الآتي:</a:t>
            </a:r>
          </a:p>
          <a:p>
            <a:pPr marL="0" indent="0" algn="justLow" eaLnBrk="1" hangingPunct="1">
              <a:buClrTx/>
              <a:buFont typeface="Wingdings" pitchFamily="2" charset="2"/>
              <a:buChar char="§"/>
              <a:defRPr/>
            </a:pPr>
            <a:r>
              <a:rPr lang="ar-SA" sz="2400" b="1" dirty="0" smtClean="0">
                <a:effectLst/>
                <a:latin typeface="Times New Roman" pitchFamily="18" charset="0"/>
                <a:cs typeface="Times New Roman" pitchFamily="18" charset="0"/>
              </a:rPr>
              <a:t>إدارة المزارع هي أحد فروع علم الإقتصاد الزراعي الذي هو علم من العلوم الاجتماعية التطبيقية وتهدف إلى تنظيم وتوزيع الموارد البشرية والطبيعية داخل الوحدة الإنتاجية (المزرعة) بغرض تحقيق أهداف تلك الوحدة.</a:t>
            </a:r>
          </a:p>
          <a:p>
            <a:pPr marL="0" indent="0" algn="justLow" eaLnBrk="1" hangingPunct="1">
              <a:buClrTx/>
              <a:buFont typeface="Wingdings" pitchFamily="2" charset="2"/>
              <a:buChar char="§"/>
              <a:defRPr/>
            </a:pPr>
            <a:r>
              <a:rPr lang="ar-SA" sz="2400" b="1" dirty="0" smtClean="0">
                <a:effectLst/>
                <a:latin typeface="Times New Roman" pitchFamily="18" charset="0"/>
                <a:cs typeface="Times New Roman" pitchFamily="18" charset="0"/>
              </a:rPr>
              <a:t>كما عرفت بأنها الجزء الغير منظور من عملية الإنتاج.</a:t>
            </a:r>
          </a:p>
          <a:p>
            <a:pPr marL="0" indent="0" algn="justLow" eaLnBrk="1" hangingPunct="1">
              <a:buClrTx/>
              <a:buFont typeface="Wingdings" pitchFamily="2" charset="2"/>
              <a:buChar char="§"/>
              <a:defRPr/>
            </a:pPr>
            <a:r>
              <a:rPr lang="ar-SA" sz="2400" b="1" dirty="0" smtClean="0">
                <a:effectLst/>
                <a:latin typeface="Times New Roman" pitchFamily="18" charset="0"/>
                <a:cs typeface="Times New Roman" pitchFamily="18" charset="0"/>
              </a:rPr>
              <a:t>وعرفه آخرون على أنه علم اتخاذ القرارات المز رعية (</a:t>
            </a:r>
            <a:r>
              <a:rPr lang="en-US" sz="2400" b="1" i="1" dirty="0" smtClean="0">
                <a:effectLst/>
                <a:latin typeface="Times New Roman" pitchFamily="18" charset="0"/>
                <a:cs typeface="Times New Roman" pitchFamily="18" charset="0"/>
              </a:rPr>
              <a:t>The Science of Decision Making</a:t>
            </a:r>
            <a:r>
              <a:rPr lang="ar-SA" sz="2400" b="1" dirty="0" smtClean="0">
                <a:effectLst/>
                <a:latin typeface="Times New Roman" pitchFamily="18" charset="0"/>
                <a:cs typeface="Times New Roman" pitchFamily="18" charset="0"/>
              </a:rPr>
              <a:t> )، هذا التعريف يعتبر تعريفاً جزئياً فقط لان اتخاذ القرار </a:t>
            </a:r>
            <a:r>
              <a:rPr lang="en-US" sz="2400" b="1" i="1" dirty="0" smtClean="0">
                <a:effectLst/>
                <a:latin typeface="Times New Roman" pitchFamily="18" charset="0"/>
                <a:cs typeface="Times New Roman" pitchFamily="18" charset="0"/>
              </a:rPr>
              <a:t> Decision Making</a:t>
            </a:r>
            <a:r>
              <a:rPr lang="en-US" sz="2400" b="1" dirty="0" smtClean="0">
                <a:effectLst/>
                <a:latin typeface="Times New Roman" pitchFamily="18" charset="0"/>
                <a:cs typeface="Times New Roman" pitchFamily="18" charset="0"/>
              </a:rPr>
              <a:t> </a:t>
            </a:r>
            <a:r>
              <a:rPr lang="ar-SA" sz="2400" b="1" dirty="0" smtClean="0">
                <a:effectLst/>
                <a:latin typeface="Times New Roman" pitchFamily="18" charset="0"/>
                <a:cs typeface="Times New Roman" pitchFamily="18" charset="0"/>
              </a:rPr>
              <a:t>يعرّف بأنه اختيار البدائل </a:t>
            </a:r>
            <a:r>
              <a:rPr lang="en-US" sz="2400" b="1" i="1" dirty="0" smtClean="0">
                <a:effectLst/>
                <a:latin typeface="Times New Roman" pitchFamily="18" charset="0"/>
                <a:cs typeface="Times New Roman" pitchFamily="18" charset="0"/>
              </a:rPr>
              <a:t>Alternatives</a:t>
            </a:r>
            <a:r>
              <a:rPr lang="en-US" sz="2400" b="1" dirty="0" smtClean="0">
                <a:effectLst/>
                <a:latin typeface="Times New Roman" pitchFamily="18" charset="0"/>
                <a:cs typeface="Times New Roman" pitchFamily="18" charset="0"/>
              </a:rPr>
              <a:t> </a:t>
            </a:r>
            <a:r>
              <a:rPr lang="ar-SA" sz="2400" b="1" dirty="0" smtClean="0">
                <a:effectLst/>
                <a:latin typeface="Times New Roman" pitchFamily="18" charset="0"/>
                <a:cs typeface="Times New Roman" pitchFamily="18" charset="0"/>
              </a:rPr>
              <a:t>من بين الأخرى لافضيلته. فاتخاذ القرار وإن كان يمثل مرحلة مهمة من المراحل التي تؤدي على تحقيق الهدف المقصود من الإدارة، إلا أن هذه المرحلة تأتي بعد مراحل تعيين الهدف وتحديد الفرضيات وتحليل المعلومات، ويلي ذلك اتخاذ القرارات.</a:t>
            </a:r>
            <a:endParaRPr lang="en-US" sz="2400" b="1" dirty="0" smtClean="0">
              <a:effectLst/>
              <a:latin typeface="Times New Roman" pitchFamily="18" charset="0"/>
              <a:cs typeface="Times New Roman" pitchFamily="18" charset="0"/>
            </a:endParaRPr>
          </a:p>
        </p:txBody>
      </p:sp>
      <p:sp>
        <p:nvSpPr>
          <p:cNvPr id="7" name="Horizontal Scroll 6"/>
          <p:cNvSpPr/>
          <p:nvPr/>
        </p:nvSpPr>
        <p:spPr>
          <a:xfrm>
            <a:off x="685800" y="685800"/>
            <a:ext cx="7848600" cy="1371600"/>
          </a:xfrm>
          <a:prstGeom prst="horizontalScroll">
            <a:avLst/>
          </a:prstGeom>
          <a:noFill/>
          <a:ln>
            <a:noFill/>
          </a:ln>
        </p:spPr>
        <p:style>
          <a:lnRef idx="2">
            <a:schemeClr val="accent2"/>
          </a:lnRef>
          <a:fillRef idx="1">
            <a:schemeClr val="lt1"/>
          </a:fillRef>
          <a:effectRef idx="0">
            <a:schemeClr val="accent2"/>
          </a:effectRef>
          <a:fontRef idx="minor">
            <a:schemeClr val="dk1"/>
          </a:fontRef>
        </p:style>
        <p:txBody>
          <a:bodyPr rtlCol="1" anchor="ctr"/>
          <a:lstStyle/>
          <a:p>
            <a:pPr>
              <a:defRPr/>
            </a:pPr>
            <a:r>
              <a:rPr lang="ar-SA" sz="4000" b="1" dirty="0">
                <a:solidFill>
                  <a:schemeClr val="tx1"/>
                </a:solidFill>
                <a:latin typeface="Times New Roman" pitchFamily="18" charset="0"/>
                <a:cs typeface="Times New Roman" pitchFamily="18" charset="0"/>
              </a:rPr>
              <a:t>رابعا:الإدارة </a:t>
            </a:r>
            <a:r>
              <a:rPr lang="ar-SA" sz="4000" b="1" dirty="0" smtClean="0">
                <a:solidFill>
                  <a:schemeClr val="tx1"/>
                </a:solidFill>
                <a:latin typeface="Times New Roman" pitchFamily="18" charset="0"/>
                <a:cs typeface="Times New Roman" pitchFamily="18" charset="0"/>
              </a:rPr>
              <a:t>المزرعية </a:t>
            </a:r>
            <a:r>
              <a:rPr lang="ar-SA" sz="4000" b="1" dirty="0">
                <a:solidFill>
                  <a:schemeClr val="tx1"/>
                </a:solidFill>
                <a:latin typeface="Times New Roman" pitchFamily="18" charset="0"/>
                <a:cs typeface="Times New Roman" pitchFamily="18" charset="0"/>
              </a:rPr>
              <a:t>والتنظيم</a:t>
            </a:r>
            <a:r>
              <a:rPr lang="en-US" sz="4000" b="1" dirty="0">
                <a:solidFill>
                  <a:schemeClr val="tx1"/>
                </a:solidFill>
                <a:latin typeface="Times New Roman" pitchFamily="18" charset="0"/>
                <a:cs typeface="Times New Roman" pitchFamily="18" charset="0"/>
              </a:rPr>
              <a:t/>
            </a:r>
            <a:br>
              <a:rPr lang="en-US" sz="4000" b="1" dirty="0">
                <a:solidFill>
                  <a:schemeClr val="tx1"/>
                </a:solidFill>
                <a:latin typeface="Times New Roman" pitchFamily="18" charset="0"/>
                <a:cs typeface="Times New Roman" pitchFamily="18" charset="0"/>
              </a:rPr>
            </a:br>
            <a:r>
              <a:rPr lang="en-US" sz="2400" b="1" i="1" dirty="0">
                <a:solidFill>
                  <a:schemeClr val="tx1"/>
                </a:solidFill>
                <a:latin typeface="Times New Roman" pitchFamily="18" charset="0"/>
                <a:cs typeface="Times New Roman" pitchFamily="18" charset="0"/>
              </a:rPr>
              <a:t>Administration, Management</a:t>
            </a:r>
            <a:r>
              <a:rPr lang="en-US" sz="2400" b="1" dirty="0">
                <a:solidFill>
                  <a:schemeClr val="tx1"/>
                </a:solidFill>
                <a:latin typeface="Times New Roman" pitchFamily="18" charset="0"/>
                <a:cs typeface="Times New Roman" pitchFamily="18" charset="0"/>
              </a:rPr>
              <a:t> </a:t>
            </a:r>
            <a:endParaRPr lang="ar-YE" sz="4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2743201" y="609600"/>
            <a:ext cx="5334000" cy="1066800"/>
          </a:xfrm>
          <a:noFill/>
        </p:spPr>
        <p:txBody>
          <a:bodyPr>
            <a:normAutofit/>
          </a:bodyPr>
          <a:lstStyle/>
          <a:p>
            <a:pPr algn="r" eaLnBrk="1" hangingPunct="1">
              <a:defRPr/>
            </a:pPr>
            <a:r>
              <a:rPr lang="ar-SA" sz="4400" b="1" dirty="0" smtClean="0">
                <a:solidFill>
                  <a:schemeClr val="tx1"/>
                </a:solidFill>
                <a:latin typeface="Times New Roman" pitchFamily="18" charset="0"/>
                <a:cs typeface="Times New Roman" pitchFamily="18" charset="0"/>
              </a:rPr>
              <a:t>تعريف المقرر:</a:t>
            </a:r>
            <a:endParaRPr lang="en-US" sz="4400" b="1" dirty="0" smtClean="0">
              <a:solidFill>
                <a:schemeClr val="tx1"/>
              </a:solidFill>
              <a:latin typeface="Times New Roman" pitchFamily="18" charset="0"/>
              <a:cs typeface="Times New Roman" pitchFamily="18" charset="0"/>
            </a:endParaRPr>
          </a:p>
        </p:txBody>
      </p:sp>
      <p:sp>
        <p:nvSpPr>
          <p:cNvPr id="5123" name="Rectangle 3"/>
          <p:cNvSpPr>
            <a:spLocks noGrp="1" noRot="1" noChangeArrowheads="1"/>
          </p:cNvSpPr>
          <p:nvPr>
            <p:ph idx="1"/>
          </p:nvPr>
        </p:nvSpPr>
        <p:spPr>
          <a:noFill/>
          <a:ln>
            <a:noFill/>
          </a:ln>
        </p:spPr>
        <p:txBody>
          <a:bodyPr>
            <a:normAutofit/>
          </a:bodyPr>
          <a:lstStyle/>
          <a:p>
            <a:pPr algn="justLow" eaLnBrk="1" hangingPunct="1">
              <a:lnSpc>
                <a:spcPct val="90000"/>
              </a:lnSpc>
              <a:buFont typeface="Arial" pitchFamily="34" charset="0"/>
              <a:buChar char="•"/>
              <a:defRPr/>
            </a:pPr>
            <a:r>
              <a:rPr lang="ar-SA" sz="3200" dirty="0" smtClean="0">
                <a:solidFill>
                  <a:schemeClr val="accent5">
                    <a:lumMod val="10000"/>
                  </a:schemeClr>
                </a:solidFill>
                <a:effectLst/>
                <a:latin typeface="Times New Roman" pitchFamily="18" charset="0"/>
                <a:cs typeface="Times New Roman" pitchFamily="18" charset="0"/>
              </a:rPr>
              <a:t>دراسة العلاقة بين الموارد الزراعية والإنتاج الزراعي والتطبيقات العملية لنظرية الإنتاج في القطاع الزراعي يضاف إلى ذلك دراسة تكاليف الإنتاج الزراعي وكفاءة استخدام الموارد في قطاع الزراعة</a:t>
            </a:r>
          </a:p>
          <a:p>
            <a:pPr algn="justLow" eaLnBrk="1" hangingPunct="1">
              <a:lnSpc>
                <a:spcPct val="90000"/>
              </a:lnSpc>
              <a:buNone/>
              <a:defRPr/>
            </a:pPr>
            <a:r>
              <a:rPr lang="ar-SA" sz="3200" b="1" dirty="0" smtClean="0">
                <a:effectLst/>
                <a:latin typeface="Times New Roman" pitchFamily="18" charset="0"/>
                <a:cs typeface="Times New Roman" pitchFamily="18" charset="0"/>
              </a:rPr>
              <a:t>هدف المقرر:</a:t>
            </a:r>
            <a:endParaRPr lang="ar-SA" sz="3200" dirty="0" smtClean="0">
              <a:effectLst/>
              <a:latin typeface="Times New Roman" pitchFamily="18" charset="0"/>
              <a:cs typeface="Times New Roman" pitchFamily="18" charset="0"/>
            </a:endParaRPr>
          </a:p>
          <a:p>
            <a:pPr lvl="1" algn="justLow" eaLnBrk="1" hangingPunct="1">
              <a:lnSpc>
                <a:spcPct val="90000"/>
              </a:lnSpc>
              <a:buFont typeface="Arial" pitchFamily="34" charset="0"/>
              <a:buChar char="•"/>
              <a:defRPr/>
            </a:pPr>
            <a:r>
              <a:rPr lang="ar-SA" sz="3200" dirty="0" smtClean="0">
                <a:solidFill>
                  <a:schemeClr val="accent5">
                    <a:lumMod val="10000"/>
                  </a:schemeClr>
                </a:solidFill>
                <a:effectLst/>
                <a:latin typeface="Times New Roman" pitchFamily="18" charset="0"/>
                <a:cs typeface="Times New Roman" pitchFamily="18" charset="0"/>
              </a:rPr>
              <a:t>تعريف الطالب بقطاع الإنتاج الزراعي والعلاقة بين الموارد والإنتاج ودالة الإنتاج الزراعي.</a:t>
            </a:r>
          </a:p>
          <a:p>
            <a:pPr lvl="1" algn="justLow" eaLnBrk="1" hangingPunct="1">
              <a:lnSpc>
                <a:spcPct val="90000"/>
              </a:lnSpc>
              <a:buFont typeface="Arial" pitchFamily="34" charset="0"/>
              <a:buChar char="•"/>
              <a:defRPr/>
            </a:pPr>
            <a:r>
              <a:rPr lang="ar-SA" sz="3200" dirty="0" smtClean="0">
                <a:solidFill>
                  <a:schemeClr val="accent5">
                    <a:lumMod val="10000"/>
                  </a:schemeClr>
                </a:solidFill>
                <a:effectLst/>
                <a:latin typeface="Times New Roman" pitchFamily="18" charset="0"/>
                <a:cs typeface="Times New Roman" pitchFamily="18" charset="0"/>
              </a:rPr>
              <a:t>تحليل تكاليف الإنتاج الزراعي وتطبيق قواعد الاستخدام الأمثل للموارد.</a:t>
            </a:r>
            <a:endParaRPr lang="en-US" sz="3200" dirty="0" smtClean="0">
              <a:solidFill>
                <a:schemeClr val="accent5">
                  <a:lumMod val="10000"/>
                </a:schemeClr>
              </a:solidFill>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a:xfrm>
            <a:off x="152400" y="838200"/>
            <a:ext cx="8763000" cy="1143000"/>
          </a:xfrm>
          <a:noFill/>
        </p:spPr>
        <p:txBody>
          <a:bodyPr>
            <a:normAutofit/>
          </a:bodyPr>
          <a:lstStyle/>
          <a:p>
            <a:pPr algn="r" eaLnBrk="1" hangingPunct="1">
              <a:defRPr/>
            </a:pPr>
            <a:r>
              <a:rPr lang="ar-SA" sz="2400" b="1" dirty="0" smtClean="0">
                <a:solidFill>
                  <a:schemeClr val="tx1"/>
                </a:solidFill>
                <a:latin typeface="Times New Roman" pitchFamily="18" charset="0"/>
                <a:cs typeface="Times New Roman" pitchFamily="18" charset="0"/>
              </a:rPr>
              <a:t>ذكر ( </a:t>
            </a:r>
            <a:r>
              <a:rPr lang="en-US" sz="2400" b="1" i="1" dirty="0" smtClean="0">
                <a:solidFill>
                  <a:schemeClr val="tx1"/>
                </a:solidFill>
                <a:latin typeface="Times New Roman" pitchFamily="18" charset="0"/>
                <a:cs typeface="Times New Roman" pitchFamily="18" charset="0"/>
              </a:rPr>
              <a:t>Robertson</a:t>
            </a:r>
            <a:r>
              <a:rPr lang="ar-SA" sz="2400" b="1" dirty="0" smtClean="0">
                <a:solidFill>
                  <a:schemeClr val="tx1"/>
                </a:solidFill>
                <a:latin typeface="Times New Roman" pitchFamily="18" charset="0"/>
                <a:cs typeface="Times New Roman" pitchFamily="18" charset="0"/>
              </a:rPr>
              <a:t> ) أن المراحل التي تكون العملية الإدارية (</a:t>
            </a:r>
            <a:r>
              <a:rPr lang="en-US" sz="2400" b="1" i="1" dirty="0" smtClean="0">
                <a:solidFill>
                  <a:schemeClr val="tx1"/>
                </a:solidFill>
                <a:latin typeface="Times New Roman" pitchFamily="18" charset="0"/>
                <a:cs typeface="Times New Roman" pitchFamily="18" charset="0"/>
              </a:rPr>
              <a:t>Managerial Process</a:t>
            </a:r>
            <a:r>
              <a:rPr lang="ar-SA" sz="2400" b="1" dirty="0" smtClean="0">
                <a:solidFill>
                  <a:schemeClr val="tx1"/>
                </a:solidFill>
                <a:latin typeface="Times New Roman" pitchFamily="18" charset="0"/>
                <a:cs typeface="Times New Roman" pitchFamily="18" charset="0"/>
              </a:rPr>
              <a:t>) هي:</a:t>
            </a:r>
            <a:endParaRPr lang="en-US" sz="2400" b="1" dirty="0" smtClean="0">
              <a:solidFill>
                <a:schemeClr val="tx1"/>
              </a:solidFill>
              <a:latin typeface="Times New Roman" pitchFamily="18" charset="0"/>
              <a:cs typeface="Times New Roman" pitchFamily="18" charset="0"/>
            </a:endParaRPr>
          </a:p>
        </p:txBody>
      </p:sp>
      <p:sp>
        <p:nvSpPr>
          <p:cNvPr id="31747" name="Rectangle 3"/>
          <p:cNvSpPr>
            <a:spLocks noGrp="1" noRot="1" noChangeArrowheads="1"/>
          </p:cNvSpPr>
          <p:nvPr>
            <p:ph idx="1"/>
          </p:nvPr>
        </p:nvSpPr>
        <p:spPr>
          <a:xfrm>
            <a:off x="381000" y="2286000"/>
            <a:ext cx="8229600" cy="3505200"/>
          </a:xfrm>
          <a:noFill/>
        </p:spPr>
        <p:txBody>
          <a:bodyPr>
            <a:normAutofit/>
          </a:bodyPr>
          <a:lstStyle/>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تحديد أو تكوين الأهداف أو الغايات النهائية المطلوبة ( </a:t>
            </a:r>
            <a:r>
              <a:rPr lang="en-US" sz="2400" b="1" i="1" dirty="0" smtClean="0">
                <a:solidFill>
                  <a:srgbClr val="002060"/>
                </a:solidFill>
                <a:effectLst/>
                <a:latin typeface="Times New Roman" pitchFamily="18" charset="0"/>
                <a:cs typeface="Times New Roman" pitchFamily="18" charset="0"/>
              </a:rPr>
              <a:t>Goal Formation</a:t>
            </a:r>
            <a:r>
              <a:rPr lang="ar-SA" sz="2400" b="1" dirty="0" smtClean="0">
                <a:solidFill>
                  <a:srgbClr val="002060"/>
                </a:solidFill>
                <a:effectLst/>
                <a:latin typeface="Times New Roman" pitchFamily="18" charset="0"/>
                <a:cs typeface="Times New Roman" pitchFamily="18" charset="0"/>
              </a:rPr>
              <a:t>).</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تحديد المشكلة ووضع الفرضيات ( </a:t>
            </a:r>
            <a:r>
              <a:rPr lang="en-US" sz="2400" b="1" i="1" dirty="0" smtClean="0">
                <a:solidFill>
                  <a:srgbClr val="002060"/>
                </a:solidFill>
                <a:effectLst/>
                <a:latin typeface="Times New Roman" pitchFamily="18" charset="0"/>
                <a:cs typeface="Times New Roman" pitchFamily="18" charset="0"/>
              </a:rPr>
              <a:t>Problem Definition</a:t>
            </a:r>
            <a:r>
              <a:rPr lang="ar-SA" sz="2400" b="1" dirty="0" smtClean="0">
                <a:solidFill>
                  <a:srgbClr val="002060"/>
                </a:solidFill>
                <a:effectLst/>
                <a:latin typeface="Times New Roman" pitchFamily="18" charset="0"/>
                <a:cs typeface="Times New Roman" pitchFamily="18" charset="0"/>
              </a:rPr>
              <a:t> )</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جمع بيانات والمعلومات والملاحظات عن طبيعة المشكلة (</a:t>
            </a:r>
            <a:r>
              <a:rPr lang="en-US" sz="2400" b="1" i="1" dirty="0" smtClean="0">
                <a:solidFill>
                  <a:srgbClr val="002060"/>
                </a:solidFill>
                <a:effectLst/>
                <a:latin typeface="Times New Roman" pitchFamily="18" charset="0"/>
                <a:cs typeface="Times New Roman" pitchFamily="18" charset="0"/>
              </a:rPr>
              <a:t>Observations</a:t>
            </a:r>
            <a:r>
              <a:rPr lang="ar-SA" sz="2400" b="1" dirty="0" smtClean="0">
                <a:solidFill>
                  <a:srgbClr val="002060"/>
                </a:solidFill>
                <a:effectLst/>
                <a:latin typeface="Times New Roman" pitchFamily="18" charset="0"/>
                <a:cs typeface="Times New Roman" pitchFamily="18" charset="0"/>
              </a:rPr>
              <a:t>)</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تحليل البيانات والمعلومات المتحصل عليها ( </a:t>
            </a:r>
            <a:r>
              <a:rPr lang="en-US" sz="2400" b="1" i="1" dirty="0" smtClean="0">
                <a:solidFill>
                  <a:srgbClr val="002060"/>
                </a:solidFill>
                <a:effectLst/>
                <a:latin typeface="Times New Roman" pitchFamily="18" charset="0"/>
                <a:cs typeface="Times New Roman" pitchFamily="18" charset="0"/>
              </a:rPr>
              <a:t>Analysis</a:t>
            </a:r>
            <a:r>
              <a:rPr lang="ar-SA" sz="2400" b="1" dirty="0" smtClean="0">
                <a:solidFill>
                  <a:srgbClr val="002060"/>
                </a:solidFill>
                <a:effectLst/>
                <a:latin typeface="Times New Roman" pitchFamily="18" charset="0"/>
                <a:cs typeface="Times New Roman" pitchFamily="18" charset="0"/>
              </a:rPr>
              <a:t>)</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اتخاذ القرار ( </a:t>
            </a:r>
            <a:r>
              <a:rPr lang="en-US" sz="2400" b="1" i="1" dirty="0" smtClean="0">
                <a:solidFill>
                  <a:srgbClr val="002060"/>
                </a:solidFill>
                <a:effectLst/>
                <a:latin typeface="Times New Roman" pitchFamily="18" charset="0"/>
                <a:cs typeface="Times New Roman" pitchFamily="18" charset="0"/>
              </a:rPr>
              <a:t>Decision Making</a:t>
            </a:r>
            <a:r>
              <a:rPr lang="ar-SA" sz="2400" b="1" dirty="0" smtClean="0">
                <a:solidFill>
                  <a:srgbClr val="002060"/>
                </a:solidFill>
                <a:effectLst/>
                <a:latin typeface="Times New Roman" pitchFamily="18" charset="0"/>
                <a:cs typeface="Times New Roman" pitchFamily="18" charset="0"/>
              </a:rPr>
              <a:t>)</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التمثيل وتوزيع الاختصاصات (</a:t>
            </a:r>
            <a:r>
              <a:rPr lang="en-US" sz="2400" b="1" i="1" dirty="0" smtClean="0">
                <a:solidFill>
                  <a:srgbClr val="002060"/>
                </a:solidFill>
                <a:effectLst/>
                <a:latin typeface="Times New Roman" pitchFamily="18" charset="0"/>
                <a:cs typeface="Times New Roman" pitchFamily="18" charset="0"/>
              </a:rPr>
              <a:t>Action</a:t>
            </a:r>
            <a:r>
              <a:rPr lang="ar-SA" sz="2400" b="1" dirty="0" smtClean="0">
                <a:solidFill>
                  <a:srgbClr val="002060"/>
                </a:solidFill>
                <a:effectLst/>
                <a:latin typeface="Times New Roman" pitchFamily="18" charset="0"/>
                <a:cs typeface="Times New Roman" pitchFamily="18" charset="0"/>
              </a:rPr>
              <a:t>)</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تحمل المسؤولية (</a:t>
            </a:r>
            <a:r>
              <a:rPr lang="en-US" sz="2400" b="1" i="1" dirty="0" smtClean="0">
                <a:solidFill>
                  <a:srgbClr val="002060"/>
                </a:solidFill>
                <a:effectLst/>
                <a:latin typeface="Times New Roman" pitchFamily="18" charset="0"/>
                <a:cs typeface="Times New Roman" pitchFamily="18" charset="0"/>
              </a:rPr>
              <a:t>Bearing Responsibility</a:t>
            </a:r>
            <a:r>
              <a:rPr lang="ar-SA" sz="2400" b="1" dirty="0" smtClean="0">
                <a:solidFill>
                  <a:srgbClr val="002060"/>
                </a:solidFill>
                <a:effectLst/>
                <a:latin typeface="Times New Roman" pitchFamily="18" charset="0"/>
                <a:cs typeface="Times New Roman" pitchFamily="18" charset="0"/>
              </a:rPr>
              <a:t>)</a:t>
            </a:r>
          </a:p>
          <a:p>
            <a:pPr eaLnBrk="1" hangingPunct="1">
              <a:lnSpc>
                <a:spcPct val="90000"/>
              </a:lnSpc>
              <a:buClrTx/>
              <a:buFont typeface="Wingdings" pitchFamily="2" charset="2"/>
              <a:buChar char="§"/>
              <a:defRPr/>
            </a:pPr>
            <a:r>
              <a:rPr lang="ar-SA" sz="2400" b="1" dirty="0" smtClean="0">
                <a:solidFill>
                  <a:srgbClr val="002060"/>
                </a:solidFill>
                <a:effectLst/>
                <a:latin typeface="Times New Roman" pitchFamily="18" charset="0"/>
                <a:cs typeface="Times New Roman" pitchFamily="18" charset="0"/>
              </a:rPr>
              <a:t>تقييم النتائج التي يتم التوصل إليها (</a:t>
            </a:r>
            <a:r>
              <a:rPr lang="en-US" sz="2400" b="1" i="1" dirty="0" smtClean="0">
                <a:solidFill>
                  <a:srgbClr val="002060"/>
                </a:solidFill>
                <a:effectLst/>
                <a:latin typeface="Times New Roman" pitchFamily="18" charset="0"/>
                <a:cs typeface="Times New Roman" pitchFamily="18" charset="0"/>
              </a:rPr>
              <a:t>Evaluation</a:t>
            </a:r>
            <a:r>
              <a:rPr lang="ar-SA" sz="2400" b="1" dirty="0" smtClean="0">
                <a:solidFill>
                  <a:srgbClr val="002060"/>
                </a:solidFill>
                <a:effectLst/>
                <a:latin typeface="Times New Roman" pitchFamily="18" charset="0"/>
                <a:cs typeface="Times New Roman" pitchFamily="18" charset="0"/>
              </a:rPr>
              <a:t>)</a:t>
            </a:r>
            <a:endParaRPr lang="en-US" sz="2400" b="1" dirty="0" smtClean="0">
              <a:solidFill>
                <a:srgbClr val="002060"/>
              </a:solidFill>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3795" name="Rectangle 3"/>
          <p:cNvSpPr>
            <a:spLocks noGrp="1" noRot="1" noChangeArrowheads="1"/>
          </p:cNvSpPr>
          <p:nvPr>
            <p:ph idx="1"/>
          </p:nvPr>
        </p:nvSpPr>
        <p:spPr>
          <a:xfrm>
            <a:off x="381000" y="1066800"/>
            <a:ext cx="8229600" cy="4572000"/>
          </a:xfrm>
          <a:noFill/>
        </p:spPr>
        <p:txBody>
          <a:bodyPr>
            <a:normAutofit fontScale="92500"/>
          </a:bodyPr>
          <a:lstStyle/>
          <a:p>
            <a:pPr marL="609600" indent="-609600" eaLnBrk="1" hangingPunct="1">
              <a:buNone/>
              <a:defRPr/>
            </a:pPr>
            <a:endParaRPr lang="ar-SA" sz="2400" dirty="0" smtClean="0">
              <a:solidFill>
                <a:schemeClr val="tx1">
                  <a:lumMod val="85000"/>
                  <a:lumOff val="15000"/>
                </a:schemeClr>
              </a:solidFill>
              <a:effectLst/>
              <a:latin typeface="Times New Roman" pitchFamily="18" charset="0"/>
              <a:cs typeface="Times New Roman" pitchFamily="18" charset="0"/>
            </a:endParaRPr>
          </a:p>
          <a:p>
            <a:pPr marL="0" indent="-609600" algn="justLow" eaLnBrk="1" hangingPunct="1">
              <a:lnSpc>
                <a:spcPct val="200000"/>
              </a:lnSpc>
              <a:buNone/>
              <a:defRPr/>
            </a:pPr>
            <a:r>
              <a:rPr lang="ar-SA" sz="2400" b="1" dirty="0" smtClean="0">
                <a:solidFill>
                  <a:schemeClr val="tx1">
                    <a:lumMod val="85000"/>
                    <a:lumOff val="15000"/>
                  </a:schemeClr>
                </a:solidFill>
                <a:effectLst/>
                <a:latin typeface="Times New Roman" pitchFamily="18" charset="0"/>
                <a:cs typeface="Times New Roman" pitchFamily="18" charset="0"/>
              </a:rPr>
              <a:t>أما فورستر (</a:t>
            </a:r>
            <a:r>
              <a:rPr lang="en-US" sz="2400" b="1" i="1" dirty="0" smtClean="0">
                <a:solidFill>
                  <a:schemeClr val="tx1">
                    <a:lumMod val="85000"/>
                    <a:lumOff val="15000"/>
                  </a:schemeClr>
                </a:solidFill>
                <a:effectLst/>
                <a:latin typeface="Times New Roman" pitchFamily="18" charset="0"/>
                <a:cs typeface="Times New Roman" pitchFamily="18" charset="0"/>
              </a:rPr>
              <a:t>Forster</a:t>
            </a:r>
            <a:r>
              <a:rPr lang="ar-SA" sz="2400" b="1" dirty="0" smtClean="0">
                <a:solidFill>
                  <a:schemeClr val="tx1">
                    <a:lumMod val="85000"/>
                    <a:lumOff val="15000"/>
                  </a:schemeClr>
                </a:solidFill>
                <a:effectLst/>
                <a:latin typeface="Times New Roman" pitchFamily="18" charset="0"/>
                <a:cs typeface="Times New Roman" pitchFamily="18" charset="0"/>
              </a:rPr>
              <a:t>) فقد قام بتعريف إدارة المزارع في كتابه (</a:t>
            </a:r>
            <a:r>
              <a:rPr lang="en-US" sz="2400" b="1" i="1" dirty="0" err="1" smtClean="0">
                <a:solidFill>
                  <a:schemeClr val="tx1">
                    <a:lumMod val="85000"/>
                    <a:lumOff val="15000"/>
                  </a:schemeClr>
                </a:solidFill>
                <a:effectLst/>
                <a:latin typeface="Times New Roman" pitchFamily="18" charset="0"/>
                <a:cs typeface="Times New Roman" pitchFamily="18" charset="0"/>
              </a:rPr>
              <a:t>FarmOrganization</a:t>
            </a:r>
            <a:r>
              <a:rPr lang="en-US" sz="2400" b="1" i="1" dirty="0" smtClean="0">
                <a:solidFill>
                  <a:schemeClr val="tx1">
                    <a:lumMod val="85000"/>
                    <a:lumOff val="15000"/>
                  </a:schemeClr>
                </a:solidFill>
                <a:effectLst/>
                <a:latin typeface="Times New Roman" pitchFamily="18" charset="0"/>
                <a:cs typeface="Times New Roman" pitchFamily="18" charset="0"/>
              </a:rPr>
              <a:t> and Management</a:t>
            </a:r>
            <a:r>
              <a:rPr lang="ar-SA" sz="2400" b="1" dirty="0" smtClean="0">
                <a:solidFill>
                  <a:schemeClr val="tx1">
                    <a:lumMod val="85000"/>
                    <a:lumOff val="15000"/>
                  </a:schemeClr>
                </a:solidFill>
                <a:effectLst/>
                <a:latin typeface="Times New Roman" pitchFamily="18" charset="0"/>
                <a:cs typeface="Times New Roman" pitchFamily="18" charset="0"/>
              </a:rPr>
              <a:t>) أنها علم وفن ومشروع عمل حيث ذكر ما نصه:</a:t>
            </a:r>
          </a:p>
          <a:p>
            <a:pPr marL="0" indent="-609600" algn="justLow" eaLnBrk="1" hangingPunct="1">
              <a:lnSpc>
                <a:spcPct val="200000"/>
              </a:lnSpc>
              <a:buNone/>
              <a:defRPr/>
            </a:pPr>
            <a:r>
              <a:rPr lang="ar-SA" sz="2400" b="1" dirty="0" smtClean="0">
                <a:solidFill>
                  <a:schemeClr val="tx1">
                    <a:lumMod val="85000"/>
                    <a:lumOff val="15000"/>
                  </a:schemeClr>
                </a:solidFill>
                <a:effectLst/>
                <a:latin typeface="Times New Roman" pitchFamily="18" charset="0"/>
                <a:cs typeface="Times New Roman" pitchFamily="18" charset="0"/>
              </a:rPr>
              <a:t>"تعرف إدارة المزارع بأنها دراسة طرق ووسائل تنظيم عناصر الإنتاج من ارض وعمل ورأس مال، وكذلك تطبيق المعرفة الفنية والخبرات والمهارات لكي تنتج المزرعة اكبر قدر من الدخل الصافي أو الإرباح".</a:t>
            </a:r>
            <a:endParaRPr lang="en-US" sz="2400" b="1" dirty="0" smtClean="0">
              <a:solidFill>
                <a:schemeClr val="tx1">
                  <a:lumMod val="85000"/>
                  <a:lumOff val="15000"/>
                </a:schemeClr>
              </a:solidFill>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7000"/>
            <a:lum/>
          </a:blip>
          <a:srcRect/>
          <a:tile tx="0" ty="0" sx="100000" sy="100000" flip="none" algn="tl"/>
        </a:blipFill>
        <a:effectLst/>
      </p:bgPr>
    </p:bg>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228600" y="990600"/>
            <a:ext cx="8534400" cy="990600"/>
          </a:xfrm>
          <a:noFill/>
        </p:spPr>
        <p:txBody>
          <a:bodyPr>
            <a:noAutofit/>
          </a:bodyPr>
          <a:lstStyle/>
          <a:p>
            <a:pPr algn="r" eaLnBrk="1" hangingPunct="1">
              <a:defRPr/>
            </a:pPr>
            <a:r>
              <a:rPr lang="ar-SA" sz="2800" b="1" dirty="0" smtClean="0">
                <a:solidFill>
                  <a:schemeClr val="tx1"/>
                </a:solidFill>
                <a:latin typeface="Times New Roman" pitchFamily="18" charset="0"/>
                <a:cs typeface="Times New Roman" pitchFamily="18" charset="0"/>
              </a:rPr>
              <a:t>تتمثل الإدارة باتخاذ القرارات من قبل المدير وتتخذ العملية الإدارية خمس مراحل هي:</a:t>
            </a:r>
            <a:endParaRPr lang="en-US" sz="2800" b="1" dirty="0" smtClean="0">
              <a:solidFill>
                <a:schemeClr val="tx1"/>
              </a:solidFill>
              <a:latin typeface="Times New Roman" pitchFamily="18" charset="0"/>
              <a:cs typeface="Times New Roman" pitchFamily="18" charset="0"/>
            </a:endParaRPr>
          </a:p>
        </p:txBody>
      </p:sp>
      <p:sp>
        <p:nvSpPr>
          <p:cNvPr id="32771" name="Rectangle 3"/>
          <p:cNvSpPr>
            <a:spLocks noGrp="1" noRot="1" noChangeArrowheads="1"/>
          </p:cNvSpPr>
          <p:nvPr>
            <p:ph idx="1"/>
          </p:nvPr>
        </p:nvSpPr>
        <p:spPr>
          <a:xfrm>
            <a:off x="304800" y="2286000"/>
            <a:ext cx="8534400" cy="4114800"/>
          </a:xfrm>
          <a:noFill/>
        </p:spPr>
        <p:txBody>
          <a:bodyPr>
            <a:noAutofit/>
          </a:bodyPr>
          <a:lstStyle/>
          <a:p>
            <a:pPr eaLnBrk="1" hangingPunct="1">
              <a:lnSpc>
                <a:spcPct val="110000"/>
              </a:lnSpc>
              <a:spcBef>
                <a:spcPts val="576"/>
              </a:spcBef>
              <a:buNone/>
              <a:defRPr/>
            </a:pPr>
            <a:r>
              <a:rPr lang="ar-SA" sz="1600" b="1" i="1" dirty="0" smtClean="0">
                <a:effectLst/>
                <a:latin typeface="Times New Roman" pitchFamily="18" charset="0"/>
                <a:cs typeface="Times New Roman" pitchFamily="18" charset="0"/>
              </a:rPr>
              <a:t>التخطيط </a:t>
            </a:r>
            <a:r>
              <a:rPr lang="en-US" sz="1600" b="1" i="1" dirty="0" smtClean="0">
                <a:effectLst/>
                <a:latin typeface="Times New Roman" pitchFamily="18" charset="0"/>
                <a:cs typeface="Times New Roman" pitchFamily="18" charset="0"/>
              </a:rPr>
              <a:t>Planning </a:t>
            </a:r>
            <a:r>
              <a:rPr lang="ar-SA" sz="1600" b="1" dirty="0" smtClean="0">
                <a:effectLst/>
                <a:latin typeface="Times New Roman" pitchFamily="18" charset="0"/>
                <a:cs typeface="Times New Roman" pitchFamily="18" charset="0"/>
              </a:rPr>
              <a:t>ويشمل تحديد أهداف المشروع ووضع السياسات والتقديرات المختلفة لجوانب المشروع من ميزانيات تقديرية وإجراءات وخطط زمنية...الخ.</a:t>
            </a:r>
            <a:endParaRPr lang="ar-SA" sz="1000" b="1" dirty="0" smtClean="0">
              <a:effectLst/>
              <a:latin typeface="Times New Roman" pitchFamily="18" charset="0"/>
              <a:cs typeface="Times New Roman" pitchFamily="18" charset="0"/>
            </a:endParaRPr>
          </a:p>
          <a:p>
            <a:pPr>
              <a:lnSpc>
                <a:spcPct val="110000"/>
              </a:lnSpc>
              <a:spcBef>
                <a:spcPts val="576"/>
              </a:spcBef>
              <a:buNone/>
              <a:defRPr/>
            </a:pPr>
            <a:endParaRPr lang="ar-SA" sz="400" b="1" dirty="0" smtClean="0">
              <a:effectLst/>
              <a:latin typeface="Times New Roman" pitchFamily="18" charset="0"/>
              <a:cs typeface="Times New Roman" pitchFamily="18" charset="0"/>
            </a:endParaRPr>
          </a:p>
          <a:p>
            <a:pPr eaLnBrk="1" hangingPunct="1">
              <a:lnSpc>
                <a:spcPct val="110000"/>
              </a:lnSpc>
              <a:spcBef>
                <a:spcPts val="576"/>
              </a:spcBef>
              <a:buNone/>
              <a:defRPr/>
            </a:pPr>
            <a:r>
              <a:rPr lang="ar-SA" sz="1600" b="1" i="1" dirty="0" smtClean="0">
                <a:effectLst/>
                <a:latin typeface="Times New Roman" pitchFamily="18" charset="0"/>
                <a:cs typeface="Times New Roman" pitchFamily="18" charset="0"/>
              </a:rPr>
              <a:t>التنظيم.</a:t>
            </a:r>
            <a:r>
              <a:rPr lang="en-US" sz="1600" b="1" i="1" dirty="0" smtClean="0">
                <a:effectLst/>
                <a:latin typeface="Times New Roman" pitchFamily="18" charset="0"/>
                <a:cs typeface="Times New Roman" pitchFamily="18" charset="0"/>
              </a:rPr>
              <a:t>Organization </a:t>
            </a:r>
            <a:r>
              <a:rPr lang="ar-SA" sz="1600" b="1" dirty="0" smtClean="0">
                <a:effectLst/>
                <a:latin typeface="Times New Roman" pitchFamily="18" charset="0"/>
                <a:cs typeface="Times New Roman" pitchFamily="18" charset="0"/>
              </a:rPr>
              <a:t> ويتضمن الهيكل الوظيفي للمشروع بما يحويه من مستويات إدارية ومسؤوليات وسلطات ويمكن القول بأن مرحلتي التخطيط والتنظيم تعتبرا مراحل تجهيزية غالباً ما تسبق العمل بالمشروع. وبهذا يكون التنظيم هو أحد أدوات الإدارة، وفي المجال الزراعي فإن التنظيم يهتم بصورة رئيسية بإعادة تنظيم عناصر الإنتاج لتحقيق الكفاءة الاقتصادية.</a:t>
            </a:r>
          </a:p>
          <a:p>
            <a:pPr>
              <a:lnSpc>
                <a:spcPct val="110000"/>
              </a:lnSpc>
              <a:spcBef>
                <a:spcPts val="576"/>
              </a:spcBef>
              <a:buNone/>
              <a:defRPr/>
            </a:pPr>
            <a:endParaRPr lang="ar-SA" sz="400" b="1" dirty="0" smtClean="0">
              <a:effectLst/>
              <a:latin typeface="Times New Roman" pitchFamily="18" charset="0"/>
              <a:cs typeface="Times New Roman" pitchFamily="18" charset="0"/>
            </a:endParaRPr>
          </a:p>
          <a:p>
            <a:pPr eaLnBrk="1" hangingPunct="1">
              <a:lnSpc>
                <a:spcPct val="110000"/>
              </a:lnSpc>
              <a:spcBef>
                <a:spcPts val="576"/>
              </a:spcBef>
              <a:buNone/>
              <a:defRPr/>
            </a:pPr>
            <a:r>
              <a:rPr lang="ar-SA" sz="1600" b="1" i="1" dirty="0" smtClean="0">
                <a:effectLst/>
                <a:latin typeface="Times New Roman" pitchFamily="18" charset="0"/>
                <a:cs typeface="Times New Roman" pitchFamily="18" charset="0"/>
              </a:rPr>
              <a:t>التوجيه</a:t>
            </a:r>
            <a:r>
              <a:rPr lang="en-US" sz="1600" b="1" i="1" dirty="0" smtClean="0">
                <a:effectLst/>
                <a:latin typeface="Times New Roman" pitchFamily="18" charset="0"/>
                <a:cs typeface="Times New Roman" pitchFamily="18" charset="0"/>
              </a:rPr>
              <a:t>Directing &amp;Guidance </a:t>
            </a:r>
            <a:r>
              <a:rPr lang="ar-SA" sz="1600" b="1" dirty="0" smtClean="0">
                <a:effectLst/>
                <a:latin typeface="Times New Roman" pitchFamily="18" charset="0"/>
                <a:cs typeface="Times New Roman" pitchFamily="18" charset="0"/>
              </a:rPr>
              <a:t>لاحظنا أن المرحلتين السابقتين (التخطيط و التنظيم) لا يؤديان إلى إنجاز عمل المشروع، وبالتالي فإن مرحلة التوجيه ضرورية بحيث تتضمن إرشاد المرؤوسين في تنفيذ أعمالهم، وإيجاد طرق الاتصال المختلفة لإتمام العمل بطريقة سليمة و اقتصادية.</a:t>
            </a:r>
            <a:r>
              <a:rPr lang="ar-SA" sz="1600" b="1" i="1" dirty="0" smtClean="0">
                <a:effectLst/>
                <a:latin typeface="Times New Roman" pitchFamily="18" charset="0"/>
                <a:cs typeface="Times New Roman" pitchFamily="18" charset="0"/>
              </a:rPr>
              <a:t>  </a:t>
            </a:r>
          </a:p>
          <a:p>
            <a:pPr eaLnBrk="1" hangingPunct="1">
              <a:lnSpc>
                <a:spcPct val="110000"/>
              </a:lnSpc>
              <a:spcBef>
                <a:spcPts val="576"/>
              </a:spcBef>
              <a:buNone/>
              <a:defRPr/>
            </a:pPr>
            <a:r>
              <a:rPr lang="ar-SA" sz="1600" b="1" i="1" dirty="0" smtClean="0">
                <a:effectLst/>
                <a:latin typeface="Times New Roman" pitchFamily="18" charset="0"/>
                <a:cs typeface="Times New Roman" pitchFamily="18" charset="0"/>
              </a:rPr>
              <a:t>التنسيق.</a:t>
            </a:r>
            <a:r>
              <a:rPr lang="en-US" sz="1600" b="1" i="1" dirty="0" smtClean="0">
                <a:effectLst/>
                <a:latin typeface="Times New Roman" pitchFamily="18" charset="0"/>
                <a:cs typeface="Times New Roman" pitchFamily="18" charset="0"/>
              </a:rPr>
              <a:t>Coordination</a:t>
            </a:r>
            <a:endParaRPr lang="ar-SA" sz="1600" b="1" i="1" dirty="0" smtClean="0">
              <a:effectLst/>
              <a:latin typeface="Times New Roman" pitchFamily="18" charset="0"/>
              <a:cs typeface="Times New Roman" pitchFamily="18" charset="0"/>
            </a:endParaRPr>
          </a:p>
          <a:p>
            <a:pPr>
              <a:lnSpc>
                <a:spcPct val="110000"/>
              </a:lnSpc>
              <a:spcBef>
                <a:spcPts val="576"/>
              </a:spcBef>
              <a:buNone/>
              <a:defRPr/>
            </a:pPr>
            <a:endParaRPr lang="ar-SA" sz="400" b="1" i="1" dirty="0" smtClean="0">
              <a:effectLst/>
              <a:latin typeface="Times New Roman" pitchFamily="18" charset="0"/>
              <a:cs typeface="Times New Roman" pitchFamily="18" charset="0"/>
            </a:endParaRPr>
          </a:p>
          <a:p>
            <a:pPr eaLnBrk="1" hangingPunct="1">
              <a:lnSpc>
                <a:spcPct val="110000"/>
              </a:lnSpc>
              <a:spcBef>
                <a:spcPts val="576"/>
              </a:spcBef>
              <a:buNone/>
              <a:defRPr/>
            </a:pPr>
            <a:r>
              <a:rPr lang="ar-SA" sz="1600" b="1" i="1" dirty="0" smtClean="0">
                <a:effectLst/>
                <a:latin typeface="Times New Roman" pitchFamily="18" charset="0"/>
                <a:cs typeface="Times New Roman" pitchFamily="18" charset="0"/>
              </a:rPr>
              <a:t>الرقابة</a:t>
            </a:r>
            <a:r>
              <a:rPr lang="ar-SA" sz="1600" b="1" dirty="0" smtClean="0">
                <a:effectLst/>
                <a:latin typeface="Times New Roman" pitchFamily="18" charset="0"/>
                <a:cs typeface="Times New Roman" pitchFamily="18" charset="0"/>
              </a:rPr>
              <a:t>.</a:t>
            </a:r>
            <a:r>
              <a:rPr lang="en-US" sz="1600" b="1" i="1" dirty="0" smtClean="0">
                <a:effectLst/>
                <a:latin typeface="Times New Roman" pitchFamily="18" charset="0"/>
                <a:cs typeface="Times New Roman" pitchFamily="18" charset="0"/>
              </a:rPr>
              <a:t>Control </a:t>
            </a:r>
            <a:r>
              <a:rPr lang="ar-SA" sz="1600" b="1" dirty="0" smtClean="0">
                <a:effectLst/>
                <a:latin typeface="Times New Roman" pitchFamily="18" charset="0"/>
                <a:cs typeface="Times New Roman" pitchFamily="18" charset="0"/>
              </a:rPr>
              <a:t>بالرغم من أعمال المشروع تتم عادة عن طريق توجيه الإدارة والاتصال بينها وبين المرؤوسين إلا أنه لا يمكن التأكد من إتمام العمل نهائياً إلاّ بمطابقة ما تم تنفيذه بما كان مفروضاً تنفيذه. ومن هنا تنشاْ ضرورة وجود مرحلة الرقابة التي تشمل تحديد معايير الرقابة، وقياس نتائج الأعمال ثم التوصل إلى الانحرافات وتحليل أسبابها.</a:t>
            </a:r>
            <a:endParaRPr lang="en-US" sz="1600" b="1" dirty="0" smtClean="0">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a:noFill/>
        </p:spPr>
        <p:txBody>
          <a:bodyPr>
            <a:normAutofit/>
          </a:bodyPr>
          <a:lstStyle/>
          <a:p>
            <a:pPr algn="r" eaLnBrk="1" hangingPunct="1">
              <a:defRPr/>
            </a:pPr>
            <a:r>
              <a:rPr lang="ar-SA" sz="4400" b="1" dirty="0" smtClean="0">
                <a:solidFill>
                  <a:schemeClr val="tx1"/>
                </a:solidFill>
                <a:latin typeface="Times New Roman" pitchFamily="18" charset="0"/>
                <a:cs typeface="Times New Roman" pitchFamily="18" charset="0"/>
              </a:rPr>
              <a:t>ال</a:t>
            </a:r>
            <a:r>
              <a:rPr lang="ar-YE" sz="4400" b="1" dirty="0" smtClean="0">
                <a:solidFill>
                  <a:schemeClr val="tx1"/>
                </a:solidFill>
                <a:latin typeface="Times New Roman" pitchFamily="18" charset="0"/>
                <a:cs typeface="Times New Roman" pitchFamily="18" charset="0"/>
              </a:rPr>
              <a:t>م</a:t>
            </a:r>
            <a:r>
              <a:rPr lang="ar-SA" sz="4400" b="1" dirty="0" smtClean="0">
                <a:solidFill>
                  <a:schemeClr val="tx1"/>
                </a:solidFill>
                <a:latin typeface="Times New Roman" pitchFamily="18" charset="0"/>
                <a:cs typeface="Times New Roman" pitchFamily="18" charset="0"/>
              </a:rPr>
              <a:t>راجع:</a:t>
            </a:r>
            <a:endParaRPr lang="en-US" sz="4400" b="1" dirty="0" smtClean="0">
              <a:solidFill>
                <a:schemeClr val="tx1"/>
              </a:solidFill>
              <a:latin typeface="Times New Roman" pitchFamily="18" charset="0"/>
              <a:cs typeface="Times New Roman" pitchFamily="18" charset="0"/>
            </a:endParaRPr>
          </a:p>
        </p:txBody>
      </p:sp>
      <p:sp>
        <p:nvSpPr>
          <p:cNvPr id="6147" name="Rectangle 3"/>
          <p:cNvSpPr>
            <a:spLocks noGrp="1" noRot="1" noChangeArrowheads="1"/>
          </p:cNvSpPr>
          <p:nvPr>
            <p:ph idx="1"/>
          </p:nvPr>
        </p:nvSpPr>
        <p:spPr>
          <a:xfrm>
            <a:off x="304800" y="2209800"/>
            <a:ext cx="8385175" cy="3584575"/>
          </a:xfrm>
          <a:noFill/>
          <a:ln>
            <a:noFill/>
          </a:ln>
        </p:spPr>
        <p:txBody>
          <a:bodyPr>
            <a:noAutofit/>
          </a:bodyPr>
          <a:lstStyle/>
          <a:p>
            <a:pPr eaLnBrk="1" hangingPunct="1">
              <a:spcBef>
                <a:spcPts val="1200"/>
              </a:spcBef>
              <a:spcAft>
                <a:spcPts val="1200"/>
              </a:spcAft>
              <a:defRPr/>
            </a:pPr>
            <a:r>
              <a:rPr lang="ar-SA" sz="2800" b="1" dirty="0" smtClean="0">
                <a:latin typeface="Times New Roman" pitchFamily="18" charset="0"/>
                <a:cs typeface="Times New Roman" pitchFamily="18" charset="0"/>
              </a:rPr>
              <a:t>اقتصاديات الإنتاج الزراعي، الفيتوري، عامر و مراد موسى، الطبعة الأولى، جامعة الفاتح،2000م.(أساسي)</a:t>
            </a:r>
          </a:p>
          <a:p>
            <a:pPr eaLnBrk="1" hangingPunct="1">
              <a:spcBef>
                <a:spcPts val="1200"/>
              </a:spcBef>
              <a:spcAft>
                <a:spcPts val="1200"/>
              </a:spcAft>
              <a:defRPr/>
            </a:pPr>
            <a:r>
              <a:rPr lang="ar-SA" sz="2800" b="1" dirty="0" smtClean="0">
                <a:latin typeface="Times New Roman" pitchFamily="18" charset="0"/>
                <a:cs typeface="Times New Roman" pitchFamily="18" charset="0"/>
              </a:rPr>
              <a:t>اقتصاديات الإنتاج الزراعي، سالم النجفي. جامعة الموصل، 1982 (ثانوي)</a:t>
            </a:r>
          </a:p>
          <a:p>
            <a:pPr eaLnBrk="1" hangingPunct="1">
              <a:spcBef>
                <a:spcPts val="1200"/>
              </a:spcBef>
              <a:spcAft>
                <a:spcPts val="1200"/>
              </a:spcAft>
              <a:defRPr/>
            </a:pPr>
            <a:r>
              <a:rPr lang="ar-SA" sz="2800" b="1" dirty="0" smtClean="0">
                <a:latin typeface="Times New Roman" pitchFamily="18" charset="0"/>
                <a:cs typeface="Times New Roman" pitchFamily="18" charset="0"/>
              </a:rPr>
              <a:t>اقتصاديات الإنتاج الزراعي، محمود صادق العضيمي،1972م. (ثانوي)</a:t>
            </a:r>
            <a:endParaRPr lang="en-US" sz="32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381000" y="533400"/>
            <a:ext cx="8229600" cy="1143000"/>
          </a:xfrm>
        </p:spPr>
        <p:txBody>
          <a:bodyPr>
            <a:normAutofit/>
          </a:bodyPr>
          <a:lstStyle/>
          <a:p>
            <a:pPr algn="r" eaLnBrk="1" hangingPunct="1">
              <a:defRPr/>
            </a:pPr>
            <a:r>
              <a:rPr lang="ar-SA" sz="4400" b="1" dirty="0" smtClean="0">
                <a:solidFill>
                  <a:schemeClr val="tx1"/>
                </a:solidFill>
                <a:latin typeface="Times New Roman" pitchFamily="18" charset="0"/>
                <a:cs typeface="Times New Roman" pitchFamily="18" charset="0"/>
              </a:rPr>
              <a:t>الامتحانات وتوزيع الدرجات:</a:t>
            </a:r>
            <a:endParaRPr lang="en-US" sz="4400" b="1" dirty="0" smtClean="0">
              <a:solidFill>
                <a:schemeClr val="tx1"/>
              </a:solidFill>
              <a:latin typeface="Times New Roman" pitchFamily="18" charset="0"/>
              <a:cs typeface="Times New Roman" pitchFamily="18" charset="0"/>
            </a:endParaRPr>
          </a:p>
        </p:txBody>
      </p:sp>
      <p:sp>
        <p:nvSpPr>
          <p:cNvPr id="7171" name="Rectangle 3"/>
          <p:cNvSpPr>
            <a:spLocks noGrp="1" noRot="1" noChangeArrowheads="1"/>
          </p:cNvSpPr>
          <p:nvPr>
            <p:ph idx="1"/>
          </p:nvPr>
        </p:nvSpPr>
        <p:spPr/>
        <p:txBody>
          <a:bodyPr/>
          <a:lstStyle/>
          <a:p>
            <a:pPr eaLnBrk="1" hangingPunct="1">
              <a:buNone/>
              <a:defRPr/>
            </a:pPr>
            <a:r>
              <a:rPr lang="ar-SA" b="1" u="sng" dirty="0" smtClean="0">
                <a:latin typeface="Times New Roman" pitchFamily="18" charset="0"/>
                <a:cs typeface="Times New Roman" pitchFamily="18" charset="0"/>
              </a:rPr>
              <a:t>الدرجة</a:t>
            </a:r>
            <a:r>
              <a:rPr lang="ar-SA" b="1" dirty="0" smtClean="0">
                <a:latin typeface="Times New Roman" pitchFamily="18" charset="0"/>
                <a:cs typeface="Times New Roman" pitchFamily="18" charset="0"/>
              </a:rPr>
              <a:t>			</a:t>
            </a:r>
            <a:r>
              <a:rPr lang="ar-SA" b="1" u="sng" dirty="0" smtClean="0">
                <a:latin typeface="Times New Roman" pitchFamily="18" charset="0"/>
                <a:cs typeface="Times New Roman" pitchFamily="18" charset="0"/>
              </a:rPr>
              <a:t>الاختبار</a:t>
            </a:r>
            <a:r>
              <a:rPr lang="ar-SA" b="1" dirty="0" smtClean="0">
                <a:latin typeface="Times New Roman" pitchFamily="18" charset="0"/>
                <a:cs typeface="Times New Roman" pitchFamily="18" charset="0"/>
              </a:rPr>
              <a:t>	</a:t>
            </a:r>
            <a:r>
              <a:rPr lang="ar-SA" sz="2800" b="1" dirty="0" smtClean="0">
                <a:latin typeface="Times New Roman" pitchFamily="18" charset="0"/>
                <a:cs typeface="Times New Roman" pitchFamily="18" charset="0"/>
              </a:rPr>
              <a:t>			</a:t>
            </a:r>
            <a:endParaRPr lang="ar-SA" sz="2800" dirty="0" smtClean="0">
              <a:latin typeface="Times New Roman" pitchFamily="18" charset="0"/>
              <a:cs typeface="Times New Roman" pitchFamily="18" charset="0"/>
            </a:endParaRPr>
          </a:p>
          <a:p>
            <a:pPr eaLnBrk="1" hangingPunct="1">
              <a:buNone/>
              <a:defRPr/>
            </a:pPr>
            <a:r>
              <a:rPr lang="en-US" sz="2800" dirty="0" smtClean="0">
                <a:latin typeface="Times New Roman" pitchFamily="18" charset="0"/>
                <a:cs typeface="Times New Roman" pitchFamily="18" charset="0"/>
              </a:rPr>
              <a:t>20</a:t>
            </a:r>
            <a:r>
              <a:rPr lang="ar-SA" sz="2800" dirty="0" smtClean="0">
                <a:latin typeface="Times New Roman" pitchFamily="18" charset="0"/>
                <a:cs typeface="Times New Roman" pitchFamily="18" charset="0"/>
              </a:rPr>
              <a:t>				الاختبار الفصلي الأول. </a:t>
            </a:r>
          </a:p>
          <a:p>
            <a:pPr eaLnBrk="1" hangingPunct="1">
              <a:buNone/>
              <a:defRPr/>
            </a:pPr>
            <a:r>
              <a:rPr lang="en-US" sz="2800" dirty="0" smtClean="0">
                <a:latin typeface="Times New Roman" pitchFamily="18" charset="0"/>
                <a:cs typeface="Times New Roman" pitchFamily="18" charset="0"/>
              </a:rPr>
              <a:t>20</a:t>
            </a:r>
            <a:r>
              <a:rPr lang="ar-SA" sz="2800" dirty="0" smtClean="0">
                <a:latin typeface="Times New Roman" pitchFamily="18" charset="0"/>
                <a:cs typeface="Times New Roman" pitchFamily="18" charset="0"/>
              </a:rPr>
              <a:t>				الاختبار الفصلي الثاني.</a:t>
            </a:r>
          </a:p>
          <a:p>
            <a:pPr eaLnBrk="1" hangingPunct="1">
              <a:buNone/>
              <a:defRPr/>
            </a:pPr>
            <a:r>
              <a:rPr lang="en-US" sz="2800" dirty="0" smtClean="0">
                <a:latin typeface="Times New Roman" pitchFamily="18" charset="0"/>
                <a:cs typeface="Times New Roman" pitchFamily="18" charset="0"/>
              </a:rPr>
              <a:t>10</a:t>
            </a:r>
            <a:r>
              <a:rPr lang="ar-SA" sz="2800" dirty="0" smtClean="0">
                <a:latin typeface="Times New Roman" pitchFamily="18" charset="0"/>
                <a:cs typeface="Times New Roman" pitchFamily="18" charset="0"/>
              </a:rPr>
              <a:t>				تقارير عملية تمارين.</a:t>
            </a:r>
            <a:endParaRPr lang="en-US" sz="2800" b="1" dirty="0" smtClean="0">
              <a:latin typeface="Times New Roman" pitchFamily="18" charset="0"/>
              <a:cs typeface="Times New Roman" pitchFamily="18" charset="0"/>
            </a:endParaRPr>
          </a:p>
          <a:p>
            <a:pPr eaLnBrk="1" hangingPunct="1">
              <a:buNone/>
              <a:defRPr/>
            </a:pPr>
            <a:r>
              <a:rPr lang="en-US" sz="2800" dirty="0" smtClean="0">
                <a:latin typeface="Times New Roman" pitchFamily="18" charset="0"/>
                <a:cs typeface="Times New Roman" pitchFamily="18" charset="0"/>
              </a:rPr>
              <a:t>10</a:t>
            </a:r>
            <a:r>
              <a:rPr lang="ar-SA" sz="2800" dirty="0" smtClean="0">
                <a:latin typeface="Times New Roman" pitchFamily="18" charset="0"/>
                <a:cs typeface="Times New Roman" pitchFamily="18" charset="0"/>
              </a:rPr>
              <a:t>				حضور ومشاركة</a:t>
            </a:r>
            <a:r>
              <a:rPr lang="ar-SA" sz="2800" b="1" dirty="0" smtClean="0">
                <a:latin typeface="Times New Roman" pitchFamily="18" charset="0"/>
                <a:cs typeface="Times New Roman" pitchFamily="18" charset="0"/>
              </a:rPr>
              <a:t> </a:t>
            </a:r>
            <a:r>
              <a:rPr lang="ar-SA" sz="2800" dirty="0" smtClean="0">
                <a:latin typeface="Times New Roman" pitchFamily="18" charset="0"/>
                <a:cs typeface="Times New Roman" pitchFamily="18" charset="0"/>
              </a:rPr>
              <a:t>واختبارات قصيرة</a:t>
            </a:r>
            <a:endParaRPr lang="ar-SA" sz="2800" u="sng" dirty="0" smtClean="0">
              <a:latin typeface="Times New Roman" pitchFamily="18" charset="0"/>
              <a:cs typeface="Times New Roman" pitchFamily="18" charset="0"/>
            </a:endParaRPr>
          </a:p>
          <a:p>
            <a:pPr eaLnBrk="1" hangingPunct="1">
              <a:buNone/>
              <a:defRPr/>
            </a:pPr>
            <a:r>
              <a:rPr lang="en-US" u="sng" dirty="0" smtClean="0">
                <a:latin typeface="Times New Roman" pitchFamily="18" charset="0"/>
                <a:cs typeface="Times New Roman" pitchFamily="18" charset="0"/>
              </a:rPr>
              <a:t>40</a:t>
            </a:r>
            <a:r>
              <a:rPr lang="ar-SA" dirty="0" smtClean="0">
                <a:latin typeface="Times New Roman" pitchFamily="18" charset="0"/>
                <a:cs typeface="Times New Roman" pitchFamily="18" charset="0"/>
              </a:rPr>
              <a:t>				</a:t>
            </a:r>
            <a:r>
              <a:rPr lang="ar-SA" u="sng" dirty="0" smtClean="0">
                <a:latin typeface="Times New Roman" pitchFamily="18" charset="0"/>
                <a:cs typeface="Times New Roman" pitchFamily="18" charset="0"/>
              </a:rPr>
              <a:t>الاختبار النهائي</a:t>
            </a:r>
            <a:endParaRPr lang="ar-SA" b="1" dirty="0" smtClean="0">
              <a:latin typeface="Times New Roman" pitchFamily="18" charset="0"/>
              <a:cs typeface="Times New Roman" pitchFamily="18" charset="0"/>
            </a:endParaRPr>
          </a:p>
          <a:p>
            <a:pPr eaLnBrk="1" hangingPunct="1">
              <a:buNone/>
              <a:defRPr/>
            </a:pPr>
            <a:r>
              <a:rPr lang="en-US" b="1" dirty="0" smtClean="0">
                <a:latin typeface="Times New Roman" pitchFamily="18" charset="0"/>
                <a:cs typeface="Times New Roman" pitchFamily="18" charset="0"/>
              </a:rPr>
              <a:t>100</a:t>
            </a:r>
            <a:r>
              <a:rPr lang="ar-SA"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المجموع</a:t>
            </a:r>
            <a:endParaRPr lang="en-US"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a:xfrm>
            <a:off x="304800" y="609600"/>
            <a:ext cx="8540750" cy="990600"/>
          </a:xfrm>
          <a:noFill/>
        </p:spPr>
        <p:txBody>
          <a:bodyPr>
            <a:normAutofit/>
          </a:bodyPr>
          <a:lstStyle/>
          <a:p>
            <a:pPr algn="r" eaLnBrk="1" hangingPunct="1">
              <a:defRPr/>
            </a:pPr>
            <a:r>
              <a:rPr lang="ar-SA" sz="4400" b="1" dirty="0" smtClean="0">
                <a:solidFill>
                  <a:schemeClr val="tx1"/>
                </a:solidFill>
                <a:latin typeface="Times New Roman" pitchFamily="18" charset="0"/>
                <a:cs typeface="Times New Roman" pitchFamily="18" charset="0"/>
              </a:rPr>
              <a:t>المنهج:</a:t>
            </a:r>
            <a:endParaRPr lang="en-US" sz="4400" b="1" dirty="0" smtClean="0">
              <a:solidFill>
                <a:schemeClr val="tx1"/>
              </a:solidFill>
              <a:latin typeface="Times New Roman" pitchFamily="18" charset="0"/>
              <a:cs typeface="Times New Roman" pitchFamily="18" charset="0"/>
            </a:endParaRPr>
          </a:p>
        </p:txBody>
      </p:sp>
      <p:graphicFrame>
        <p:nvGraphicFramePr>
          <p:cNvPr id="8273" name="Group 81"/>
          <p:cNvGraphicFramePr>
            <a:graphicFrameLocks noGrp="1"/>
          </p:cNvGraphicFramePr>
          <p:nvPr>
            <p:ph type="tbl" idx="1"/>
          </p:nvPr>
        </p:nvGraphicFramePr>
        <p:xfrm>
          <a:off x="304800" y="1828800"/>
          <a:ext cx="8540750" cy="4183064"/>
        </p:xfrm>
        <a:graphic>
          <a:graphicData uri="http://schemas.openxmlformats.org/drawingml/2006/table">
            <a:tbl>
              <a:tblPr rtl="1">
                <a:tableStyleId>{08FB837D-C827-4EFA-A057-4D05807E0F7C}</a:tableStyleId>
              </a:tblPr>
              <a:tblGrid>
                <a:gridCol w="1581150"/>
                <a:gridCol w="6959600"/>
              </a:tblGrid>
              <a:tr h="484669">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المحاضرة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الموضوع</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896264">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الأولى</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مبادئء أولية في اقتصاديات الإنتاج الزراعي، علم الإقتصاد الزراعي و مجال البحث فيه، المشاكل الاقتصادية الرئيسية، الإقتصاد الزراعي، تعريف اقتصاديات الإنتاج الزراعي، طبيعة الموارد الإنتاجية، عوامل الإنتاج الزراعي. </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630815">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الثانية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المشتقات العليا، النهايات العظمى والصغرى للدوال، التعظيم والتدنية الغير مقيدة، التعظيم والتدنية المقيدة، دوال الإنتاج المتجانسة.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894773">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الثالثة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العلاقات بين الموارد ولإنتاج الزراعي، الدالة الإنتاجية والمبادئ الأولي للاختيار، مفهوم الدالة الإنتاجية، فروض دالة الإنتاج، طرق التعبير عن دالة الإنتاج، طبيعة الدالة الإنتاجية، دالة الإنتاج الكلاسيكية.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847052">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الرابعة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المشتقات الاقتصادية لدالة الإنتاج، الناتج المتوسط الفيزيقي، الناتج الحدي الفيزيقي، مرونة الإنتاج، قانون تناقص الغلة والمراحل الثلاث للإنتاج، الدوال الإنتاجية القيمية، مفهوم تكاليف الإنتاج. </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429491">
                <a:tc gridSpan="2">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الإمتحان الفصلي (الأول)</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hMerge="1">
                  <a:txBody>
                    <a:bodyPr/>
                    <a:lstStyle/>
                    <a:p>
                      <a:pPr rtl="1"/>
                      <a:endParaRPr lang="ar-YE"/>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18" name="Group 78"/>
          <p:cNvGraphicFramePr>
            <a:graphicFrameLocks noGrp="1"/>
          </p:cNvGraphicFramePr>
          <p:nvPr>
            <p:ph type="tbl" idx="1"/>
          </p:nvPr>
        </p:nvGraphicFramePr>
        <p:xfrm>
          <a:off x="533400" y="914400"/>
          <a:ext cx="8229600" cy="4414174"/>
        </p:xfrm>
        <a:graphic>
          <a:graphicData uri="http://schemas.openxmlformats.org/drawingml/2006/table">
            <a:tbl>
              <a:tblPr rtl="1">
                <a:tableStyleId>{08FB837D-C827-4EFA-A057-4D05807E0F7C}</a:tableStyleId>
              </a:tblPr>
              <a:tblGrid>
                <a:gridCol w="1219200"/>
                <a:gridCol w="7010400"/>
              </a:tblGrid>
              <a:tr h="857525">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الخامسة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600" u="none" strike="noStrike" cap="none" normalizeH="0" baseline="0" dirty="0" smtClean="0">
                          <a:ln>
                            <a:noFill/>
                          </a:ln>
                          <a:solidFill>
                            <a:schemeClr val="tx1"/>
                          </a:solidFill>
                          <a:effectLst/>
                          <a:latin typeface="Times New Roman" pitchFamily="18" charset="0"/>
                          <a:cs typeface="Times New Roman" pitchFamily="18" charset="0"/>
                        </a:rPr>
                        <a:t>تكاليف الوحدة، التكاليف المتوسطة والحدية، الاشتقاق الهندسي لدوال التكاليف المتوسطة والحدية.</a:t>
                      </a:r>
                      <a:endParaRPr kumimoji="0" lang="ar-SA"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857525">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السادسة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تحديد الحجم الأمثل من مورد الإنتاج لدالة إنتاج ذات مورد متغير واحد، معظمة أرباح المنتج، التوازن في المدى القصير، معظمة الأرباح و معظمة الناتج، منحنى الطلب لعنصر الإنتاج المتغير، تكلفة الفرصة البديلة ومنطقة الموارد النادرة.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681427">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السابعة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دالة الإنتاج لموردين، المسطح الإنتاجي، منحنيات السواء، أشكال منحنيات سواء الإنتاج.</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514260">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الثامنة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مرونة إحلال الموارد، خطوط التكاليف المتساوية، تحديد توليفة الموارد الأقل تكلفة.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806482">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التاسعة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تحديد توليفة الموارد التي تعظم أرباح المنشأة الإنتاجية، المنطقة الاقتصادية وخطوط التوسع والخطوط الحرجة للمنشأة، الكفاءة الاقتصادية.</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r h="595920">
                <a:tc gridSpan="2">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defRPr/>
                      </a:pPr>
                      <a:r>
                        <a:rPr kumimoji="0" lang="ar-SA" sz="1800" u="none" strike="noStrike" cap="none" normalizeH="0" baseline="0" dirty="0" smtClean="0">
                          <a:ln>
                            <a:noFill/>
                          </a:ln>
                          <a:solidFill>
                            <a:schemeClr val="tx1"/>
                          </a:solidFill>
                          <a:effectLst/>
                          <a:latin typeface="Times New Roman" pitchFamily="18" charset="0"/>
                          <a:cs typeface="Times New Roman" pitchFamily="18" charset="0"/>
                        </a:rPr>
                        <a:t>الامتحان الفصلي (2)</a:t>
                      </a: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endParaRPr kumimoji="0" lang="ar-S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tc>
                <a:tc hMerge="1">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endParaRPr kumimoji="0" lang="ar-SA" sz="1800" b="0" i="0" u="none" strike="noStrike" cap="none" normalizeH="0" baseline="0" dirty="0" smtClean="0">
                        <a:ln>
                          <a:noFill/>
                        </a:ln>
                        <a:solidFill>
                          <a:schemeClr val="accent2">
                            <a:lumMod val="75000"/>
                          </a:schemeClr>
                        </a:solidFill>
                        <a:effectLst/>
                        <a:latin typeface="Tahoma" pitchFamily="34" charset="0"/>
                        <a:cs typeface="Times New Roman" pitchFamily="18" charset="0"/>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69" name="Group 81"/>
          <p:cNvGraphicFramePr>
            <a:graphicFrameLocks noGrp="1"/>
          </p:cNvGraphicFramePr>
          <p:nvPr>
            <p:ph type="tbl" idx="1"/>
          </p:nvPr>
        </p:nvGraphicFramePr>
        <p:xfrm>
          <a:off x="457200" y="1219200"/>
          <a:ext cx="8229600" cy="5431156"/>
        </p:xfrm>
        <a:graphic>
          <a:graphicData uri="http://schemas.openxmlformats.org/drawingml/2006/table">
            <a:tbl>
              <a:tblPr rtl="1">
                <a:tableStyleId>{08FB837D-C827-4EFA-A057-4D05807E0F7C}</a:tableStyleId>
              </a:tblPr>
              <a:tblGrid>
                <a:gridCol w="1524000"/>
                <a:gridCol w="6705600"/>
              </a:tblGrid>
              <a:tr h="957263">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effectLst/>
                        </a:rPr>
                        <a:t>العاشرة</a:t>
                      </a:r>
                      <a:endParaRPr kumimoji="0" lang="ar-SA" sz="1800" b="0" i="0" u="none" strike="noStrike" cap="none" normalizeH="0" baseline="0" dirty="0" smtClean="0">
                        <a:ln>
                          <a:noFill/>
                        </a:ln>
                        <a:solidFill>
                          <a:schemeClr val="accent1">
                            <a:lumMod val="75000"/>
                          </a:schemeClr>
                        </a:solidFill>
                        <a:effectLst/>
                        <a:latin typeface="Tahoma" pitchFamily="34"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1800" u="none" strike="noStrike" cap="none" normalizeH="0" baseline="0" dirty="0" smtClean="0">
                          <a:ln>
                            <a:noFill/>
                          </a:ln>
                          <a:effectLst/>
                        </a:rPr>
                        <a:t>دالة إنتاج كوب-دوجلاس، تعظيم أرباح المنشأة باستخدام دالة كوب-دوجلاس، أهم عيوب دالة كوب دوجلاس، اشتقاق دالة التكاليف من دالة إنتاج كوب دوجلاس.</a:t>
                      </a:r>
                      <a:endParaRPr kumimoji="0" lang="ar-SA" sz="1800" b="0" i="0" u="none" strike="noStrike" cap="none" normalizeH="0" baseline="0" dirty="0" smtClean="0">
                        <a:ln>
                          <a:noFill/>
                        </a:ln>
                        <a:solidFill>
                          <a:schemeClr val="accent2">
                            <a:lumMod val="75000"/>
                          </a:schemeClr>
                        </a:solidFill>
                        <a:effectLst/>
                        <a:latin typeface="Tahoma" pitchFamily="34" charset="0"/>
                        <a:cs typeface="Times New Roman" pitchFamily="18" charset="0"/>
                      </a:endParaRPr>
                    </a:p>
                  </a:txBody>
                  <a:tcPr horzOverflow="overflow"/>
                </a:tc>
              </a:tr>
              <a:tr h="957263">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الحادية عشر</a:t>
                      </a:r>
                      <a:endParaRPr kumimoji="0" lang="ar-SA" sz="2000" b="0" i="0" u="none" strike="noStrike" cap="none" normalizeH="0" baseline="0" dirty="0" smtClean="0">
                        <a:ln>
                          <a:noFill/>
                        </a:ln>
                        <a:solidFill>
                          <a:schemeClr val="accent1">
                            <a:lumMod val="75000"/>
                          </a:schemeClr>
                        </a:solidFill>
                        <a:effectLst/>
                        <a:latin typeface="Tahoma" pitchFamily="34"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دالة الإنتاج ذات مرونة الإحلال الثابتة، دالة الإنتاج ذات مرونة الإحلال المتغيرة، الدوال الإنتاجية الجبرية من الدرجة الثانية، دوال الإنتاج غير الجبرية.</a:t>
                      </a:r>
                      <a:endParaRPr kumimoji="0" lang="ar-SA" sz="2000" b="0" i="0" u="none" strike="noStrike" cap="none" normalizeH="0" baseline="0" dirty="0" smtClean="0">
                        <a:ln>
                          <a:noFill/>
                        </a:ln>
                        <a:solidFill>
                          <a:schemeClr val="accent2">
                            <a:lumMod val="75000"/>
                          </a:schemeClr>
                        </a:solidFill>
                        <a:effectLst/>
                        <a:latin typeface="Tahoma" pitchFamily="34" charset="0"/>
                        <a:cs typeface="Times New Roman" pitchFamily="18" charset="0"/>
                      </a:endParaRPr>
                    </a:p>
                  </a:txBody>
                  <a:tcPr horzOverflow="overflow"/>
                </a:tc>
              </a:tr>
              <a:tr h="958850">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الثانية عشر</a:t>
                      </a:r>
                      <a:endParaRPr kumimoji="0" lang="ar-SA" sz="2000" b="0" i="0" u="none" strike="noStrike" cap="none" normalizeH="0" baseline="0" dirty="0" smtClean="0">
                        <a:ln>
                          <a:noFill/>
                        </a:ln>
                        <a:solidFill>
                          <a:schemeClr val="accent1">
                            <a:lumMod val="75000"/>
                          </a:schemeClr>
                        </a:solidFill>
                        <a:effectLst/>
                        <a:latin typeface="Tahoma" pitchFamily="34"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إنتاج سلعتين أو أكثر، منحنى الإمكانيات الإنتاجية، اشتقاق منحنيات الإمكانيات الإنتاجية من الدوال الإنتاجية، منحنى الإمكانيات الإنتاجية والعلاقات بين السلع المنتجة.</a:t>
                      </a:r>
                      <a:endParaRPr kumimoji="0" lang="ar-SA" sz="2000" b="0" i="0" u="none" strike="noStrike" cap="none" normalizeH="0" baseline="0" dirty="0" smtClean="0">
                        <a:ln>
                          <a:noFill/>
                        </a:ln>
                        <a:solidFill>
                          <a:schemeClr val="accent2">
                            <a:lumMod val="75000"/>
                          </a:schemeClr>
                        </a:solidFill>
                        <a:effectLst/>
                        <a:latin typeface="Tahoma" pitchFamily="34" charset="0"/>
                        <a:cs typeface="Times New Roman" pitchFamily="18" charset="0"/>
                      </a:endParaRPr>
                    </a:p>
                  </a:txBody>
                  <a:tcPr horzOverflow="overflow"/>
                </a:tc>
              </a:tr>
              <a:tr h="573088">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الثالثة عشر</a:t>
                      </a:r>
                      <a:endParaRPr kumimoji="0" lang="ar-SA" sz="2000" b="0" i="0" u="none" strike="noStrike" cap="none" normalizeH="0" baseline="0" dirty="0" smtClean="0">
                        <a:ln>
                          <a:noFill/>
                        </a:ln>
                        <a:solidFill>
                          <a:schemeClr val="accent1">
                            <a:lumMod val="75000"/>
                          </a:schemeClr>
                        </a:solidFill>
                        <a:effectLst/>
                        <a:latin typeface="Tahoma" pitchFamily="34"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توليفة النواتج المعظمة لإيرادات المنشأة، المعدل الحدي لإحلال النواتج. خط العائد المتساوي.</a:t>
                      </a:r>
                      <a:endParaRPr kumimoji="0" lang="ar-SA" sz="2000" b="0" i="0" u="none" strike="noStrike" cap="none" normalizeH="0" baseline="0" dirty="0" smtClean="0">
                        <a:ln>
                          <a:noFill/>
                        </a:ln>
                        <a:solidFill>
                          <a:schemeClr val="accent2">
                            <a:lumMod val="75000"/>
                          </a:schemeClr>
                        </a:solidFill>
                        <a:effectLst/>
                        <a:latin typeface="Tahoma" pitchFamily="34" charset="0"/>
                        <a:cs typeface="Times New Roman" pitchFamily="18" charset="0"/>
                      </a:endParaRPr>
                    </a:p>
                  </a:txBody>
                  <a:tcPr horzOverflow="overflow"/>
                </a:tc>
              </a:tr>
              <a:tr h="1171575">
                <a:tc>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الرابعة عشر</a:t>
                      </a:r>
                      <a:endParaRPr kumimoji="0" lang="ar-SA" sz="2000" b="0" i="0" u="none" strike="noStrike" cap="none" normalizeH="0" baseline="0" dirty="0" smtClean="0">
                        <a:ln>
                          <a:noFill/>
                        </a:ln>
                        <a:solidFill>
                          <a:schemeClr val="accent1">
                            <a:lumMod val="75000"/>
                          </a:schemeClr>
                        </a:solidFill>
                        <a:effectLst/>
                        <a:latin typeface="Tahoma" pitchFamily="34" charset="0"/>
                        <a:cs typeface="Times New Roman" pitchFamily="18" charset="0"/>
                      </a:endParaRPr>
                    </a:p>
                  </a:txBody>
                  <a:tcPr anchor="ctr" horzOverflow="overflow"/>
                </a:tc>
                <a:tc>
                  <a:txBody>
                    <a:bodyPr/>
                    <a:lstStyle/>
                    <a:p>
                      <a:pPr marL="342900" marR="0" lvl="0" indent="-342900" algn="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اقتصاديات الحجم، الناتج في المدى الطويل، منحنيات التكاليف في المدى الطويل، العلاقة بين تكاليف المدى القصير و تكاليف المدى الطويل، عوائد السعة، قانون النسب المتغيرة، التقدم التقني ودوال الإنتاج.</a:t>
                      </a:r>
                      <a:endParaRPr kumimoji="0" lang="ar-SA" sz="2000" b="0" i="0" u="none" strike="noStrike" cap="none" normalizeH="0" baseline="0" dirty="0" smtClean="0">
                        <a:ln>
                          <a:noFill/>
                        </a:ln>
                        <a:solidFill>
                          <a:schemeClr val="accent2">
                            <a:lumMod val="75000"/>
                          </a:schemeClr>
                        </a:solidFill>
                        <a:effectLst/>
                        <a:latin typeface="Tahoma" pitchFamily="34" charset="0"/>
                        <a:cs typeface="Times New Roman" pitchFamily="18" charset="0"/>
                      </a:endParaRPr>
                    </a:p>
                  </a:txBody>
                  <a:tcPr horzOverflow="overflow"/>
                </a:tc>
              </a:tr>
              <a:tr h="638175">
                <a:tc gridSpan="2">
                  <a:txBody>
                    <a:bodyPr/>
                    <a:lstStyle/>
                    <a:p>
                      <a:pPr marL="342900" marR="0" lvl="0" indent="-342900" algn="ctr" defTabSz="914400" rtl="1" eaLnBrk="1" fontAlgn="base" latinLnBrk="0" hangingPunct="1">
                        <a:lnSpc>
                          <a:spcPct val="100000"/>
                        </a:lnSpc>
                        <a:spcBef>
                          <a:spcPct val="0"/>
                        </a:spcBef>
                        <a:spcAft>
                          <a:spcPct val="0"/>
                        </a:spcAft>
                        <a:buClr>
                          <a:schemeClr val="hlink"/>
                        </a:buClr>
                        <a:buSzPct val="80000"/>
                        <a:buFont typeface="Arial" pitchFamily="34" charset="0"/>
                        <a:buNone/>
                        <a:tabLst/>
                      </a:pPr>
                      <a:r>
                        <a:rPr kumimoji="0" lang="ar-SA" sz="2000" u="none" strike="noStrike" cap="none" normalizeH="0" baseline="0" dirty="0" smtClean="0">
                          <a:ln>
                            <a:noFill/>
                          </a:ln>
                          <a:effectLst/>
                        </a:rPr>
                        <a:t>الإمتحان النهائي</a:t>
                      </a:r>
                      <a:endParaRPr kumimoji="0" lang="ar-SA" sz="2000" b="0" i="0" u="none" strike="noStrike" cap="none" normalizeH="0" baseline="0" dirty="0" smtClean="0">
                        <a:ln>
                          <a:noFill/>
                        </a:ln>
                        <a:solidFill>
                          <a:schemeClr val="accent1">
                            <a:lumMod val="75000"/>
                          </a:schemeClr>
                        </a:solidFill>
                        <a:effectLst/>
                        <a:latin typeface="Tahoma" pitchFamily="34" charset="0"/>
                        <a:cs typeface="Times New Roman" pitchFamily="18" charset="0"/>
                      </a:endParaRPr>
                    </a:p>
                  </a:txBody>
                  <a:tcPr anchor="ctr" horzOverflow="overflow"/>
                </a:tc>
                <a:tc hMerge="1">
                  <a:txBody>
                    <a:bodyPr/>
                    <a:lstStyle/>
                    <a:p>
                      <a:pPr rtl="1"/>
                      <a:endParaRPr lang="ar-YE"/>
                    </a:p>
                  </a:txBody>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43712"/>
          </a:xfrm>
        </p:spPr>
        <p:txBody>
          <a:bodyPr>
            <a:normAutofit/>
          </a:bodyPr>
          <a:lstStyle/>
          <a:p>
            <a:pPr algn="ctr"/>
            <a:r>
              <a:rPr lang="ar-SA" sz="4000" b="1" dirty="0" smtClean="0">
                <a:solidFill>
                  <a:schemeClr val="tx1"/>
                </a:solidFill>
                <a:latin typeface="Times New Roman" pitchFamily="18" charset="0"/>
                <a:cs typeface="Times New Roman" pitchFamily="18" charset="0"/>
              </a:rPr>
              <a:t>الباب الأول</a:t>
            </a:r>
            <a:r>
              <a:rPr lang="en-US" sz="4000" b="1" dirty="0" smtClean="0">
                <a:solidFill>
                  <a:schemeClr val="tx1"/>
                </a:solidFill>
                <a:latin typeface="Times New Roman" pitchFamily="18" charset="0"/>
                <a:cs typeface="Times New Roman" pitchFamily="18" charset="0"/>
              </a:rPr>
              <a:t> </a:t>
            </a:r>
            <a:endParaRPr lang="ar-SA" sz="40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76400"/>
            <a:ext cx="8229600" cy="4648200"/>
          </a:xfrm>
        </p:spPr>
        <p:txBody>
          <a:bodyPr>
            <a:normAutofit fontScale="92500" lnSpcReduction="10000"/>
          </a:bodyPr>
          <a:lstStyle/>
          <a:p>
            <a:pPr marL="990600" lvl="1" indent="-533400">
              <a:lnSpc>
                <a:spcPct val="80000"/>
              </a:lnSpc>
              <a:defRPr/>
            </a:pPr>
            <a:r>
              <a:rPr lang="ar-SA" sz="1700" b="1" dirty="0" smtClean="0">
                <a:latin typeface="Times New Roman" pitchFamily="18" charset="0"/>
                <a:cs typeface="Times New Roman" pitchFamily="18" charset="0"/>
              </a:rPr>
              <a:t>مبادئي أولية في اقتصاديات الإنتاج الزراعي.</a:t>
            </a:r>
          </a:p>
          <a:p>
            <a:pPr marL="990600" lvl="1" indent="-533400">
              <a:lnSpc>
                <a:spcPct val="80000"/>
              </a:lnSpc>
              <a:defRPr/>
            </a:pPr>
            <a:r>
              <a:rPr lang="ar-SA" sz="1700" b="1" dirty="0" smtClean="0">
                <a:latin typeface="Times New Roman" pitchFamily="18" charset="0"/>
                <a:cs typeface="Times New Roman" pitchFamily="18" charset="0"/>
              </a:rPr>
              <a:t>علم الاقتصاد الزراعي ومجال البحث فيه.</a:t>
            </a:r>
          </a:p>
          <a:p>
            <a:pPr marL="990600" lvl="1" indent="-533400">
              <a:lnSpc>
                <a:spcPct val="80000"/>
              </a:lnSpc>
              <a:defRPr/>
            </a:pPr>
            <a:r>
              <a:rPr lang="ar-SA" sz="1700" b="1" dirty="0" smtClean="0">
                <a:latin typeface="Times New Roman" pitchFamily="18" charset="0"/>
                <a:cs typeface="Times New Roman" pitchFamily="18" charset="0"/>
              </a:rPr>
              <a:t>المشاكل الاقتصادية الرئيسية:</a:t>
            </a:r>
          </a:p>
          <a:p>
            <a:pPr marL="990600" lvl="1" indent="-533400">
              <a:lnSpc>
                <a:spcPct val="80000"/>
              </a:lnSpc>
              <a:defRPr/>
            </a:pPr>
            <a:r>
              <a:rPr lang="ar-SA" sz="1700" b="1" dirty="0" smtClean="0">
                <a:latin typeface="Times New Roman" pitchFamily="18" charset="0"/>
                <a:cs typeface="Times New Roman" pitchFamily="18" charset="0"/>
              </a:rPr>
              <a:t>الاقتصاد الزراعي.</a:t>
            </a:r>
          </a:p>
          <a:p>
            <a:pPr marL="990600" lvl="1" indent="-533400">
              <a:lnSpc>
                <a:spcPct val="80000"/>
              </a:lnSpc>
              <a:defRPr/>
            </a:pPr>
            <a:r>
              <a:rPr lang="ar-SA" sz="1700" b="1" dirty="0" smtClean="0">
                <a:latin typeface="Times New Roman" pitchFamily="18" charset="0"/>
                <a:cs typeface="Times New Roman" pitchFamily="18" charset="0"/>
              </a:rPr>
              <a:t> تعريف اقتصاديات الإنتاج الزراعي.</a:t>
            </a:r>
          </a:p>
          <a:p>
            <a:pPr marL="990600" lvl="1" indent="-533400">
              <a:lnSpc>
                <a:spcPct val="80000"/>
              </a:lnSpc>
              <a:defRPr/>
            </a:pPr>
            <a:r>
              <a:rPr lang="ar-SA" sz="1700" b="1" dirty="0" smtClean="0">
                <a:latin typeface="Times New Roman" pitchFamily="18" charset="0"/>
                <a:cs typeface="Times New Roman" pitchFamily="18" charset="0"/>
              </a:rPr>
              <a:t>أهداف اقتصاديات الإنتاج الزراعي.</a:t>
            </a:r>
          </a:p>
          <a:p>
            <a:pPr marL="990600" lvl="1" indent="-533400">
              <a:lnSpc>
                <a:spcPct val="80000"/>
              </a:lnSpc>
              <a:defRPr/>
            </a:pPr>
            <a:r>
              <a:rPr lang="ar-SA" sz="1700" b="1" dirty="0" smtClean="0">
                <a:latin typeface="Times New Roman" pitchFamily="18" charset="0"/>
                <a:cs typeface="Times New Roman" pitchFamily="18" charset="0"/>
              </a:rPr>
              <a:t>طبيعة الموارد الإنتاجية</a:t>
            </a:r>
          </a:p>
          <a:p>
            <a:pPr marL="609600" indent="-609600">
              <a:lnSpc>
                <a:spcPct val="80000"/>
              </a:lnSpc>
              <a:buClr>
                <a:schemeClr val="tx1"/>
              </a:buClr>
              <a:buFont typeface="Wingdings" pitchFamily="2" charset="2"/>
              <a:buChar char="Ø"/>
              <a:defRPr/>
            </a:pPr>
            <a:r>
              <a:rPr lang="ar-SA" sz="1700" b="1" dirty="0" smtClean="0">
                <a:latin typeface="Times New Roman" pitchFamily="18" charset="0"/>
                <a:cs typeface="Times New Roman" pitchFamily="18" charset="0"/>
              </a:rPr>
              <a:t>		- الموارد ذات الخدمات المخزونة	</a:t>
            </a:r>
            <a:endParaRPr lang="en-US" sz="1700" b="1" dirty="0" smtClean="0">
              <a:latin typeface="Times New Roman" pitchFamily="18" charset="0"/>
              <a:cs typeface="Times New Roman" pitchFamily="18" charset="0"/>
            </a:endParaRPr>
          </a:p>
          <a:p>
            <a:pPr marL="609600" indent="-609600">
              <a:lnSpc>
                <a:spcPct val="80000"/>
              </a:lnSpc>
              <a:buClr>
                <a:schemeClr val="tx1"/>
              </a:buClr>
              <a:buFont typeface="Wingdings" pitchFamily="2" charset="2"/>
              <a:buChar char="Ø"/>
              <a:defRPr/>
            </a:pPr>
            <a:r>
              <a:rPr lang="ar-SA" sz="1700" b="1" dirty="0" smtClean="0">
                <a:latin typeface="Times New Roman" pitchFamily="18" charset="0"/>
                <a:cs typeface="Times New Roman" pitchFamily="18" charset="0"/>
              </a:rPr>
              <a:t>		- الموارد ذات الخدمات المتدفقة</a:t>
            </a:r>
          </a:p>
          <a:p>
            <a:pPr marL="609600" indent="-609600">
              <a:lnSpc>
                <a:spcPct val="80000"/>
              </a:lnSpc>
              <a:buClr>
                <a:schemeClr val="tx1"/>
              </a:buClr>
              <a:buFont typeface="Wingdings" pitchFamily="2" charset="2"/>
              <a:buChar char="Ø"/>
              <a:defRPr/>
            </a:pPr>
            <a:r>
              <a:rPr lang="ar-SA" sz="1700" b="1" dirty="0" smtClean="0">
                <a:latin typeface="Times New Roman" pitchFamily="18" charset="0"/>
                <a:cs typeface="Times New Roman" pitchFamily="18" charset="0"/>
              </a:rPr>
              <a:t>		-  الموارد ذات الخدمات المخزونة </a:t>
            </a:r>
            <a:r>
              <a:rPr lang="ar-SA" sz="1700" b="1" dirty="0" err="1" smtClean="0">
                <a:latin typeface="Times New Roman" pitchFamily="18" charset="0"/>
                <a:cs typeface="Times New Roman" pitchFamily="18" charset="0"/>
              </a:rPr>
              <a:t>و</a:t>
            </a:r>
            <a:r>
              <a:rPr lang="ar-SA" sz="1700" b="1" dirty="0" smtClean="0">
                <a:latin typeface="Times New Roman" pitchFamily="18" charset="0"/>
                <a:cs typeface="Times New Roman" pitchFamily="18" charset="0"/>
              </a:rPr>
              <a:t> المتدفقة</a:t>
            </a:r>
          </a:p>
          <a:p>
            <a:pPr marL="609600" indent="-609600">
              <a:lnSpc>
                <a:spcPct val="80000"/>
              </a:lnSpc>
              <a:buNone/>
              <a:defRPr/>
            </a:pPr>
            <a:r>
              <a:rPr lang="ar-SA" sz="1700" b="1" dirty="0" smtClean="0">
                <a:latin typeface="Times New Roman" pitchFamily="18" charset="0"/>
                <a:cs typeface="Times New Roman" pitchFamily="18" charset="0"/>
              </a:rPr>
              <a:t>- عوامل الإنتاج الزراعي.</a:t>
            </a:r>
          </a:p>
          <a:p>
            <a:pPr marL="2209800" lvl="4" indent="-381000">
              <a:lnSpc>
                <a:spcPct val="80000"/>
              </a:lnSpc>
              <a:buClr>
                <a:srgbClr val="993300"/>
              </a:buClr>
              <a:buFont typeface="Wingdings" pitchFamily="2" charset="2"/>
              <a:buChar char="Ø"/>
              <a:defRPr/>
            </a:pPr>
            <a:r>
              <a:rPr lang="ar-SA" sz="1700" b="1" dirty="0" smtClean="0">
                <a:latin typeface="Times New Roman" pitchFamily="18" charset="0"/>
                <a:cs typeface="Times New Roman" pitchFamily="18" charset="0"/>
              </a:rPr>
              <a:t>أولاً : الأرض </a:t>
            </a:r>
          </a:p>
          <a:p>
            <a:pPr marL="2209800" lvl="4" indent="-381000">
              <a:lnSpc>
                <a:spcPct val="80000"/>
              </a:lnSpc>
              <a:buClr>
                <a:srgbClr val="993300"/>
              </a:buClr>
              <a:buFont typeface="Wingdings" pitchFamily="2" charset="2"/>
              <a:buChar char="Ø"/>
              <a:defRPr/>
            </a:pPr>
            <a:r>
              <a:rPr lang="ar-SA" sz="1700" b="1" dirty="0" smtClean="0">
                <a:latin typeface="Times New Roman" pitchFamily="18" charset="0"/>
                <a:cs typeface="Times New Roman" pitchFamily="18" charset="0"/>
              </a:rPr>
              <a:t>ثانيا: العمل </a:t>
            </a:r>
            <a:endParaRPr lang="en-US" sz="1700" b="1" i="1" dirty="0" smtClean="0">
              <a:latin typeface="Times New Roman" pitchFamily="18" charset="0"/>
              <a:cs typeface="Times New Roman" pitchFamily="18" charset="0"/>
            </a:endParaRPr>
          </a:p>
          <a:p>
            <a:pPr marL="2209800" lvl="4" indent="-381000">
              <a:lnSpc>
                <a:spcPct val="80000"/>
              </a:lnSpc>
              <a:buClr>
                <a:srgbClr val="993300"/>
              </a:buClr>
              <a:buFont typeface="Wingdings" pitchFamily="2" charset="2"/>
              <a:buChar char="Ø"/>
              <a:defRPr/>
            </a:pPr>
            <a:r>
              <a:rPr lang="ar-SA" sz="1700" b="1" dirty="0" smtClean="0">
                <a:latin typeface="Times New Roman" pitchFamily="18" charset="0"/>
                <a:cs typeface="Times New Roman" pitchFamily="18" charset="0"/>
              </a:rPr>
              <a:t>ثالثا: رأس المال  </a:t>
            </a:r>
            <a:endParaRPr lang="en-US" sz="1700" b="1" i="1" dirty="0" smtClean="0">
              <a:latin typeface="Times New Roman" pitchFamily="18" charset="0"/>
              <a:cs typeface="Times New Roman" pitchFamily="18" charset="0"/>
            </a:endParaRPr>
          </a:p>
          <a:p>
            <a:pPr marL="2209800" lvl="4" indent="-381000">
              <a:lnSpc>
                <a:spcPct val="80000"/>
              </a:lnSpc>
              <a:buClr>
                <a:srgbClr val="993300"/>
              </a:buClr>
              <a:buFont typeface="Wingdings" pitchFamily="2" charset="2"/>
              <a:buChar char="Ø"/>
              <a:defRPr/>
            </a:pPr>
            <a:r>
              <a:rPr lang="ar-SA" sz="1700" b="1" dirty="0" smtClean="0">
                <a:latin typeface="Times New Roman" pitchFamily="18" charset="0"/>
                <a:cs typeface="Times New Roman" pitchFamily="18" charset="0"/>
              </a:rPr>
              <a:t>رابعا:الإدارة المزرعية والتنظيم </a:t>
            </a:r>
            <a:endParaRPr lang="en-US" sz="1700" b="1" dirty="0" smtClean="0">
              <a:latin typeface="Times New Roman" pitchFamily="18" charset="0"/>
              <a:cs typeface="Times New Roman" pitchFamily="18" charset="0"/>
            </a:endParaRPr>
          </a:p>
          <a:p>
            <a:pPr marL="1371600" lvl="2" indent="-457200">
              <a:lnSpc>
                <a:spcPct val="80000"/>
              </a:lnSpc>
              <a:buClr>
                <a:schemeClr val="tx1"/>
              </a:buClr>
              <a:buFontTx/>
              <a:buAutoNum type="romanLcPeriod"/>
              <a:defRPr/>
            </a:pPr>
            <a:r>
              <a:rPr lang="ar-SA" sz="1700" b="1" dirty="0" smtClean="0">
                <a:latin typeface="Times New Roman" pitchFamily="18" charset="0"/>
                <a:cs typeface="Times New Roman" pitchFamily="18" charset="0"/>
              </a:rPr>
              <a:t>التخطيط.</a:t>
            </a:r>
          </a:p>
          <a:p>
            <a:pPr marL="1371600" lvl="2" indent="-457200">
              <a:lnSpc>
                <a:spcPct val="80000"/>
              </a:lnSpc>
              <a:buClr>
                <a:schemeClr val="tx1"/>
              </a:buClr>
              <a:buFontTx/>
              <a:buAutoNum type="romanLcPeriod"/>
              <a:defRPr/>
            </a:pPr>
            <a:r>
              <a:rPr lang="ar-SA" sz="1700" b="1" dirty="0" smtClean="0">
                <a:latin typeface="Times New Roman" pitchFamily="18" charset="0"/>
                <a:cs typeface="Times New Roman" pitchFamily="18" charset="0"/>
              </a:rPr>
              <a:t>التنظيم.</a:t>
            </a:r>
          </a:p>
          <a:p>
            <a:pPr marL="1371600" lvl="2" indent="-457200">
              <a:lnSpc>
                <a:spcPct val="80000"/>
              </a:lnSpc>
              <a:buClr>
                <a:schemeClr val="tx1"/>
              </a:buClr>
              <a:buFontTx/>
              <a:buAutoNum type="romanLcPeriod"/>
              <a:defRPr/>
            </a:pPr>
            <a:r>
              <a:rPr lang="ar-SA" sz="1700" b="1" dirty="0" smtClean="0">
                <a:latin typeface="Times New Roman" pitchFamily="18" charset="0"/>
                <a:cs typeface="Times New Roman" pitchFamily="18" charset="0"/>
              </a:rPr>
              <a:t>التوجيه </a:t>
            </a:r>
          </a:p>
          <a:p>
            <a:pPr marL="1371600" lvl="2" indent="-457200">
              <a:lnSpc>
                <a:spcPct val="80000"/>
              </a:lnSpc>
              <a:buClr>
                <a:schemeClr val="tx1"/>
              </a:buClr>
              <a:buFontTx/>
              <a:buAutoNum type="romanLcPeriod"/>
              <a:defRPr/>
            </a:pPr>
            <a:r>
              <a:rPr lang="ar-SA" sz="1700" b="1" dirty="0" smtClean="0">
                <a:latin typeface="Times New Roman" pitchFamily="18" charset="0"/>
                <a:cs typeface="Times New Roman" pitchFamily="18" charset="0"/>
              </a:rPr>
              <a:t>التنسيق.</a:t>
            </a:r>
          </a:p>
          <a:p>
            <a:pPr marL="1371600" lvl="2" indent="-457200">
              <a:lnSpc>
                <a:spcPct val="80000"/>
              </a:lnSpc>
              <a:buClr>
                <a:schemeClr val="tx1"/>
              </a:buClr>
              <a:buFontTx/>
              <a:buAutoNum type="romanLcPeriod"/>
              <a:defRPr/>
            </a:pPr>
            <a:r>
              <a:rPr lang="ar-SA" sz="1700" b="1" dirty="0" smtClean="0">
                <a:latin typeface="Times New Roman" pitchFamily="18" charset="0"/>
                <a:cs typeface="Times New Roman" pitchFamily="18" charset="0"/>
              </a:rPr>
              <a:t>الرقابة. </a:t>
            </a:r>
            <a:endParaRPr lang="en-US" sz="16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D6718BBB4F10E548AC32718477C82CC7" ma:contentTypeVersion="0" ma:contentTypeDescription="إنشاء مستند جديد." ma:contentTypeScope="" ma:versionID="72f176048775278930700352a8ddab7b">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AF2D9B8-5EA7-4D02-9464-ECD67C49B345}"/>
</file>

<file path=customXml/itemProps2.xml><?xml version="1.0" encoding="utf-8"?>
<ds:datastoreItem xmlns:ds="http://schemas.openxmlformats.org/officeDocument/2006/customXml" ds:itemID="{512A1584-BB99-43DD-85F2-DC2D2FA89B75}"/>
</file>

<file path=customXml/itemProps3.xml><?xml version="1.0" encoding="utf-8"?>
<ds:datastoreItem xmlns:ds="http://schemas.openxmlformats.org/officeDocument/2006/customXml" ds:itemID="{1F92E62B-E264-4349-8F38-C29097A3795A}"/>
</file>

<file path=docProps/app.xml><?xml version="1.0" encoding="utf-8"?>
<Properties xmlns="http://schemas.openxmlformats.org/officeDocument/2006/extended-properties" xmlns:vt="http://schemas.openxmlformats.org/officeDocument/2006/docPropsVTypes">
  <Template>Flow</Template>
  <TotalTime>1019</TotalTime>
  <Words>2771</Words>
  <Application>Microsoft Office PowerPoint</Application>
  <PresentationFormat>عرض على الشاشة (3:4)‏</PresentationFormat>
  <Paragraphs>250</Paragraphs>
  <Slides>32</Slides>
  <Notes>27</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تدفق</vt:lpstr>
      <vt:lpstr>محاضرات في اقتصاديات الإنتاج الزراعي قصر 405</vt:lpstr>
      <vt:lpstr>المنهج المقرر      SYLLABUS</vt:lpstr>
      <vt:lpstr>تعريف المقرر:</vt:lpstr>
      <vt:lpstr>المراجع:</vt:lpstr>
      <vt:lpstr>الامتحانات وتوزيع الدرجات:</vt:lpstr>
      <vt:lpstr>المنهج:</vt:lpstr>
      <vt:lpstr>الشريحة 7</vt:lpstr>
      <vt:lpstr>الشريحة 8</vt:lpstr>
      <vt:lpstr>الباب الأول </vt:lpstr>
      <vt:lpstr>           علم الاقتصاد</vt:lpstr>
      <vt:lpstr>الشريحة 11</vt:lpstr>
      <vt:lpstr>الشريحة 12</vt:lpstr>
      <vt:lpstr>   أنواع التحليل الاقتصادي</vt:lpstr>
      <vt:lpstr>الشريحة 14</vt:lpstr>
      <vt:lpstr>علم الاقتصاد الزراعي ومجال البحث فيه</vt:lpstr>
      <vt:lpstr>أما مجال البحث في علم الإقتصاد الزراعي يتفق مع مجال البحث في أي علم والتي يمكن تلخيصها في الخطوات التالية:</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ذكر ( Robertson ) أن المراحل التي تكون العملية الإدارية (Managerial Process) هي:</vt:lpstr>
      <vt:lpstr>الشريحة 31</vt:lpstr>
      <vt:lpstr>تتمثل الإدارة باتخاذ القرارات من قبل المدير وتتخذ العملية الإدارية خمس مراحل هي: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مـحـــــاضـرات  فــي  إقتصــــاديات الإنـتــــــــاج الــــــزراعـي قصر 428</dc:title>
  <dc:creator>user</dc:creator>
  <cp:lastModifiedBy>Saudi Economic</cp:lastModifiedBy>
  <cp:revision>112</cp:revision>
  <dcterms:created xsi:type="dcterms:W3CDTF">2008-05-25T15:14:11Z</dcterms:created>
  <dcterms:modified xsi:type="dcterms:W3CDTF">2012-07-03T11:46:06Z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0x010100D6718BBB4F10E548AC32718477C82CC7</vt:lpwstr>
  </property>
</Properties>
</file>