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5"/>
  </p:notesMasterIdLst>
  <p:sldIdLst>
    <p:sldId id="340" r:id="rId2"/>
    <p:sldId id="341" r:id="rId3"/>
    <p:sldId id="516" r:id="rId4"/>
    <p:sldId id="518" r:id="rId5"/>
    <p:sldId id="519" r:id="rId6"/>
    <p:sldId id="520" r:id="rId7"/>
    <p:sldId id="342" r:id="rId8"/>
    <p:sldId id="343" r:id="rId9"/>
    <p:sldId id="344" r:id="rId10"/>
    <p:sldId id="345" r:id="rId11"/>
    <p:sldId id="346" r:id="rId12"/>
    <p:sldId id="347" r:id="rId13"/>
    <p:sldId id="348" r:id="rId14"/>
    <p:sldId id="349" r:id="rId15"/>
    <p:sldId id="350" r:id="rId16"/>
    <p:sldId id="351" r:id="rId17"/>
    <p:sldId id="352" r:id="rId18"/>
    <p:sldId id="522" r:id="rId19"/>
    <p:sldId id="521" r:id="rId20"/>
    <p:sldId id="523" r:id="rId21"/>
    <p:sldId id="353" r:id="rId22"/>
    <p:sldId id="354" r:id="rId23"/>
    <p:sldId id="52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85" autoAdjust="0"/>
    <p:restoredTop sz="89371" autoAdjust="0"/>
  </p:normalViewPr>
  <p:slideViewPr>
    <p:cSldViewPr snapToGrid="0">
      <p:cViewPr varScale="1">
        <p:scale>
          <a:sx n="104" d="100"/>
          <a:sy n="104" d="100"/>
        </p:scale>
        <p:origin x="-588" y="12"/>
      </p:cViewPr>
      <p:guideLst>
        <p:guide orient="horz" pos="2160"/>
        <p:guide pos="3840"/>
      </p:guideLst>
    </p:cSldViewPr>
  </p:slideViewPr>
  <p:outlineViewPr>
    <p:cViewPr>
      <p:scale>
        <a:sx n="33" d="100"/>
        <a:sy n="33" d="100"/>
      </p:scale>
      <p:origin x="0" y="8790"/>
    </p:cViewPr>
  </p:outlineViewPr>
  <p:notesTextViewPr>
    <p:cViewPr>
      <p:scale>
        <a:sx n="1" d="1"/>
        <a:sy n="1" d="1"/>
      </p:scale>
      <p:origin x="0" y="0"/>
    </p:cViewPr>
  </p:notesTextViewPr>
  <p:sorterViewPr>
    <p:cViewPr>
      <p:scale>
        <a:sx n="100" d="100"/>
        <a:sy n="100" d="100"/>
      </p:scale>
      <p:origin x="0" y="7050"/>
    </p:cViewPr>
  </p:sorterViewPr>
  <p:notesViewPr>
    <p:cSldViewPr snapToGrid="0">
      <p:cViewPr varScale="1">
        <p:scale>
          <a:sx n="88" d="100"/>
          <a:sy n="88" d="100"/>
        </p:scale>
        <p:origin x="-387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0F619D-1965-48CE-BD9B-F7DC33C82029}" type="datetimeFigureOut">
              <a:rPr lang="en-US" smtClean="0"/>
              <a:pPr/>
              <a:t>16/2/2016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E38CD-7C26-4363-83AB-BDAD5204E26F}" type="slidenum">
              <a:rPr lang="en-US" smtClean="0"/>
              <a:pPr/>
              <a:t>‹#›</a:t>
            </a:fld>
            <a:endParaRPr lang="en-US"/>
          </a:p>
        </p:txBody>
      </p:sp>
    </p:spTree>
    <p:extLst>
      <p:ext uri="{BB962C8B-B14F-4D97-AF65-F5344CB8AC3E}">
        <p14:creationId xmlns:p14="http://schemas.microsoft.com/office/powerpoint/2010/main" val="759327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https://www.youtube.com/watch?v=J63dZsw7Ia4</a:t>
            </a:r>
          </a:p>
          <a:p>
            <a:r>
              <a:rPr lang="en-GB" dirty="0" smtClean="0"/>
              <a:t>http://www.manufacturinget.org/2011/08/single-point-cutting-tools/</a:t>
            </a:r>
          </a:p>
          <a:p>
            <a:r>
              <a:rPr lang="en-GB" dirty="0" smtClean="0"/>
              <a:t>https://www.youtube.com/watch?v=Mn9jpqI8rao</a:t>
            </a:r>
          </a:p>
          <a:p>
            <a:r>
              <a:rPr lang="en-GB" dirty="0" smtClean="0"/>
              <a:t>https://www.youtube.com/watch?v=bUrp8JMRwx4</a:t>
            </a:r>
          </a:p>
          <a:p>
            <a:r>
              <a:rPr lang="en-GB" dirty="0" smtClean="0"/>
              <a:t>http://mech31.blogspot.com/2009/07/single-point-cutting-tool-terminology.html</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http://www.machinistblog.com/grinding-lathe-tools-on-a-belt-sander/</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4</a:t>
            </a:fld>
            <a:endParaRPr lang="en-US"/>
          </a:p>
        </p:txBody>
      </p:sp>
    </p:spTree>
    <p:extLst>
      <p:ext uri="{BB962C8B-B14F-4D97-AF65-F5344CB8AC3E}">
        <p14:creationId xmlns:p14="http://schemas.microsoft.com/office/powerpoint/2010/main" val="3068916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http://www.mechnol.com/single-point-cutting-tool.html</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5</a:t>
            </a:fld>
            <a:endParaRPr lang="en-US"/>
          </a:p>
        </p:txBody>
      </p:sp>
    </p:spTree>
    <p:extLst>
      <p:ext uri="{BB962C8B-B14F-4D97-AF65-F5344CB8AC3E}">
        <p14:creationId xmlns:p14="http://schemas.microsoft.com/office/powerpoint/2010/main" val="2237746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http://www.mechnol.com/single-point-cutting-tool.html</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6</a:t>
            </a:fld>
            <a:endParaRPr lang="en-US"/>
          </a:p>
        </p:txBody>
      </p:sp>
    </p:spTree>
    <p:extLst>
      <p:ext uri="{BB962C8B-B14F-4D97-AF65-F5344CB8AC3E}">
        <p14:creationId xmlns:p14="http://schemas.microsoft.com/office/powerpoint/2010/main" val="2237746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Brazing</a:t>
            </a:r>
            <a:r>
              <a:rPr lang="en-US" sz="1200" b="0" i="0" kern="1200" dirty="0" smtClean="0">
                <a:solidFill>
                  <a:schemeClr val="tx1"/>
                </a:solidFill>
                <a:effectLst/>
                <a:latin typeface="+mn-lt"/>
                <a:ea typeface="+mn-ea"/>
                <a:cs typeface="+mn-cs"/>
              </a:rPr>
              <a:t> is a metal-joining process in which two or more metal items are joined together by melting and flowing a filler metal into the joint, the filler metal having a lower melting point than the adjoining metal.</a:t>
            </a:r>
          </a:p>
          <a:p>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17</a:t>
            </a:fld>
            <a:endParaRPr lang="en-US"/>
          </a:p>
        </p:txBody>
      </p:sp>
    </p:spTree>
    <p:extLst>
      <p:ext uri="{BB962C8B-B14F-4D97-AF65-F5344CB8AC3E}">
        <p14:creationId xmlns:p14="http://schemas.microsoft.com/office/powerpoint/2010/main" val="3280996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Brazing</a:t>
            </a:r>
            <a:r>
              <a:rPr lang="en-US" sz="1200" b="0" i="0" kern="1200" dirty="0" smtClean="0">
                <a:solidFill>
                  <a:schemeClr val="tx1"/>
                </a:solidFill>
                <a:effectLst/>
                <a:latin typeface="+mn-lt"/>
                <a:ea typeface="+mn-ea"/>
                <a:cs typeface="+mn-cs"/>
              </a:rPr>
              <a:t> is a metal-joining process in which two or more metal items are joined together by melting and flowing a filler metal into the joint, the filler metal having a lower melting point than the adjoining metal.</a:t>
            </a:r>
          </a:p>
          <a:p>
            <a:r>
              <a:rPr lang="en-US" dirty="0" smtClean="0"/>
              <a:t>http://www.harrisproductsgroup.com/~/media/Images/Articles/Brazing/brazing-elbow-joint.jpg</a:t>
            </a:r>
          </a:p>
          <a:p>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18</a:t>
            </a:fld>
            <a:endParaRPr lang="en-US"/>
          </a:p>
        </p:txBody>
      </p:sp>
    </p:spTree>
    <p:extLst>
      <p:ext uri="{BB962C8B-B14F-4D97-AF65-F5344CB8AC3E}">
        <p14:creationId xmlns:p14="http://schemas.microsoft.com/office/powerpoint/2010/main" val="32809969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Brazing</a:t>
            </a:r>
            <a:r>
              <a:rPr lang="en-US" sz="1200" b="0" i="0" kern="1200" dirty="0" smtClean="0">
                <a:solidFill>
                  <a:schemeClr val="tx1"/>
                </a:solidFill>
                <a:effectLst/>
                <a:latin typeface="+mn-lt"/>
                <a:ea typeface="+mn-ea"/>
                <a:cs typeface="+mn-cs"/>
              </a:rPr>
              <a:t> is a metal-joining process in which two or more metal items are joined together by melting and flowing a filler metal into the joint, the filler metal having a lower melting point than the adjoining metal.</a:t>
            </a:r>
          </a:p>
          <a:p>
            <a:r>
              <a:rPr lang="en-US" dirty="0" smtClean="0"/>
              <a:t>http://constructionmanuals.tpub.com/14250/img/14250_127_2.jpg</a:t>
            </a:r>
          </a:p>
          <a:p>
            <a:r>
              <a:rPr lang="en-US" dirty="0" smtClean="0"/>
              <a:t>https://encrypted-tbn1.gstatic.com/images?q=tbn:ANd9GcQKJ1EKUdYSotQUCxkTYK6_qM3nCKUcnV2WwUtm8wJe3R0Tj7l3</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19</a:t>
            </a:fld>
            <a:endParaRPr lang="en-US"/>
          </a:p>
        </p:txBody>
      </p:sp>
    </p:spTree>
    <p:extLst>
      <p:ext uri="{BB962C8B-B14F-4D97-AF65-F5344CB8AC3E}">
        <p14:creationId xmlns:p14="http://schemas.microsoft.com/office/powerpoint/2010/main" val="3280996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(NC state university): http://player.slideplayer.com/5/1566089/#</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20</a:t>
            </a:fld>
            <a:endParaRPr lang="en-US"/>
          </a:p>
        </p:txBody>
      </p:sp>
    </p:spTree>
    <p:extLst>
      <p:ext uri="{BB962C8B-B14F-4D97-AF65-F5344CB8AC3E}">
        <p14:creationId xmlns:p14="http://schemas.microsoft.com/office/powerpoint/2010/main" val="175182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07F38074-2A0A-4E02-AE8D-F378FCD731D2}" type="datetimeFigureOut">
              <a:rPr lang="en-US" smtClean="0"/>
              <a:pPr/>
              <a:t>16/2/2016</a:t>
            </a:fld>
            <a:endParaRPr lang="en-US"/>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941A5E27-B155-45EF-8FA5-79BEB777047D}" type="slidenum">
              <a:rPr lang="en-US" smtClean="0"/>
              <a:pPr/>
              <a:t>‹#›</a:t>
            </a:fld>
            <a:endParaRPr lang="en-US"/>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38074-2A0A-4E02-AE8D-F378FCD731D2}" type="datetimeFigureOut">
              <a:rPr lang="en-US" smtClean="0"/>
              <a:pPr/>
              <a:t>16/2/2016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38074-2A0A-4E02-AE8D-F378FCD731D2}" type="datetimeFigureOut">
              <a:rPr lang="en-US" smtClean="0"/>
              <a:pPr/>
              <a:t>16/2/2016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7F38074-2A0A-4E02-AE8D-F378FCD731D2}" type="datetimeFigureOut">
              <a:rPr lang="en-US" smtClean="0"/>
              <a:pPr/>
              <a:t>16/2/2016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F38074-2A0A-4E02-AE8D-F378FCD731D2}" type="datetimeFigureOut">
              <a:rPr lang="en-US" smtClean="0"/>
              <a:pPr/>
              <a:t>16/2/2016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7F38074-2A0A-4E02-AE8D-F378FCD731D2}" type="datetimeFigureOut">
              <a:rPr lang="en-US" smtClean="0"/>
              <a:pPr/>
              <a:t>16/2/2016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pPr/>
              <a:t>‹#›</a:t>
            </a:fld>
            <a:endParaRPr lang="en-US"/>
          </a:p>
        </p:txBody>
      </p:sp>
      <p:sp>
        <p:nvSpPr>
          <p:cNvPr id="9" name="Content Placeholder 8"/>
          <p:cNvSpPr>
            <a:spLocks noGrp="1"/>
          </p:cNvSpPr>
          <p:nvPr>
            <p:ph sz="quarter" idx="13"/>
          </p:nvPr>
        </p:nvSpPr>
        <p:spPr>
          <a:xfrm>
            <a:off x="1389888" y="2313432"/>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7F38074-2A0A-4E02-AE8D-F378FCD731D2}" type="datetimeFigureOut">
              <a:rPr lang="en-US" smtClean="0"/>
              <a:pPr/>
              <a:t>16/2/2016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F38074-2A0A-4E02-AE8D-F378FCD731D2}" type="datetimeFigureOut">
              <a:rPr lang="en-US" smtClean="0"/>
              <a:pPr/>
              <a:t>16/2/2016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F38074-2A0A-4E02-AE8D-F378FCD731D2}" type="datetimeFigureOut">
              <a:rPr lang="en-US" smtClean="0"/>
              <a:pPr/>
              <a:t>16/2/2016</a:t>
            </a:fld>
            <a:endParaRPr lang="en-US"/>
          </a:p>
        </p:txBody>
      </p:sp>
      <p:sp>
        <p:nvSpPr>
          <p:cNvPr id="4" name="Slide Number Placeholder 3"/>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7F38074-2A0A-4E02-AE8D-F378FCD731D2}" type="datetimeFigureOut">
              <a:rPr lang="en-US" smtClean="0"/>
              <a:pPr/>
              <a:t>16/2/2016</a:t>
            </a:fld>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pPr/>
              <a:t>‹#›</a:t>
            </a:fld>
            <a:endParaRPr lang="en-US"/>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F38074-2A0A-4E02-AE8D-F378FCD731D2}" type="datetimeFigureOut">
              <a:rPr lang="en-US" smtClean="0"/>
              <a:pPr/>
              <a:t>16/2/2016</a:t>
            </a:fld>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07F38074-2A0A-4E02-AE8D-F378FCD731D2}" type="datetimeFigureOut">
              <a:rPr lang="en-US" smtClean="0"/>
              <a:pPr/>
              <a:t>16/2/2016</a:t>
            </a:fld>
            <a:endParaRPr lang="en-US"/>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941A5E27-B155-45EF-8FA5-79BEB777047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1.wmf"/><Relationship Id="rId5" Type="http://schemas.openxmlformats.org/officeDocument/2006/relationships/oleObject" Target="../embeddings/oleObject2.bin"/><Relationship Id="rId4" Type="http://schemas.openxmlformats.org/officeDocument/2006/relationships/image" Target="../media/image10.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12.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s://youtu.be/Za0t2Rfjewg" TargetMode="External"/><Relationship Id="rId2" Type="http://schemas.openxmlformats.org/officeDocument/2006/relationships/hyperlink" Target="https://www.youtube.com/watch?v=vAo0xmDQ-kI&amp;feature=youtu.be" TargetMode="External"/><Relationship Id="rId1" Type="http://schemas.openxmlformats.org/officeDocument/2006/relationships/slideLayout" Target="../slideLayouts/slideLayout6.xml"/><Relationship Id="rId4" Type="http://schemas.openxmlformats.org/officeDocument/2006/relationships/hyperlink" Target="https://youtu.be/w46cnvjIJzA"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hyperlink" Target="https://www.youtube.com/watch?v=J63dZsw7Ia4" TargetMode="External"/><Relationship Id="rId5" Type="http://schemas.openxmlformats.org/officeDocument/2006/relationships/hyperlink" Target="https://www.youtube.com/watch?v=bUrp8JMRwx4" TargetMode="External"/><Relationship Id="rId4" Type="http://schemas.openxmlformats.org/officeDocument/2006/relationships/hyperlink" Target="https://www.youtube.com/watch?v=Mn9jpqI8rao"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gif"/></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365160" y="4816699"/>
            <a:ext cx="9483501" cy="1287886"/>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CHAPTER </a:t>
            </a:r>
            <a:r>
              <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THREE</a:t>
            </a:r>
            <a:endPar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endParaRPr>
          </a:p>
          <a:p>
            <a:pPr algn="ctr" rtl="0">
              <a:lnSpc>
                <a:spcPct val="200000"/>
              </a:lnSpc>
            </a:pPr>
            <a:r>
              <a:rPr lang="en-US" sz="4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 FUNDAMENTALS OF METAL CUTTING</a:t>
            </a:r>
            <a:endParaRPr lang="en-US" sz="4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6" name="Title 1"/>
          <p:cNvSpPr txBox="1">
            <a:spLocks/>
          </p:cNvSpPr>
          <p:nvPr/>
        </p:nvSpPr>
        <p:spPr>
          <a:xfrm>
            <a:off x="841779" y="1416677"/>
            <a:ext cx="1283235" cy="1455312"/>
          </a:xfrm>
          <a:prstGeom prst="rect">
            <a:avLst/>
          </a:prstGeom>
        </p:spPr>
        <p:txBody>
          <a:bodyPr vert="horz" lIns="91440" tIns="45720" rIns="91440" bIns="45720" rtlCol="0" anchor="b">
            <a:no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lnSpc>
                <a:spcPct val="200000"/>
              </a:lnSpc>
            </a:pPr>
            <a:r>
              <a:rPr lang="en-US" sz="13800" b="1" dirty="0" smtClean="0">
                <a:ln>
                  <a:prstDash val="solid"/>
                </a:ln>
                <a:solidFill>
                  <a:schemeClr val="accent5">
                    <a:lumMod val="75000"/>
                  </a:schemeClr>
                </a:solidFill>
                <a:effectLst>
                  <a:outerShdw blurRad="88000" dist="50800" dir="5040000" algn="tl">
                    <a:schemeClr val="accent4">
                      <a:tint val="80000"/>
                      <a:satMod val="250000"/>
                      <a:alpha val="45000"/>
                    </a:schemeClr>
                  </a:outerShdw>
                </a:effectLst>
                <a:latin typeface="Times New Roman" panose="02020603050405020304" pitchFamily="18" charset="0"/>
                <a:ea typeface="Tahoma" panose="020B0604030504040204" pitchFamily="34" charset="0"/>
                <a:cs typeface="Times New Roman" panose="02020603050405020304" pitchFamily="18" charset="0"/>
              </a:rPr>
              <a:t>3</a:t>
            </a:r>
            <a:endParaRPr lang="en-US" sz="13800" b="1" dirty="0">
              <a:ln>
                <a:prstDash val="solid"/>
              </a:ln>
              <a:solidFill>
                <a:schemeClr val="accent5">
                  <a:lumMod val="75000"/>
                </a:schemeClr>
              </a:solidFill>
              <a:effectLst>
                <a:outerShdw blurRad="88000" dist="50800" dir="5040000" algn="tl">
                  <a:schemeClr val="accent4">
                    <a:tint val="80000"/>
                    <a:satMod val="250000"/>
                    <a:alpha val="45000"/>
                  </a:scheme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8"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Bevel 6">
            <a:hlinkClick r:id="rId2" action="ppaction://hlinksldjump"/>
          </p:cNvPr>
          <p:cNvSpPr/>
          <p:nvPr/>
        </p:nvSpPr>
        <p:spPr>
          <a:xfrm>
            <a:off x="9515475" y="5743575"/>
            <a:ext cx="1928813" cy="642938"/>
          </a:xfrm>
          <a:prstGeom prst="bevel">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en-US" dirty="0" smtClean="0"/>
              <a:t>CONTENTS</a:t>
            </a:r>
            <a:endParaRPr lang="ar-SA" dirty="0"/>
          </a:p>
        </p:txBody>
      </p:sp>
    </p:spTree>
    <p:extLst>
      <p:ext uri="{BB962C8B-B14F-4D97-AF65-F5344CB8AC3E}">
        <p14:creationId xmlns:p14="http://schemas.microsoft.com/office/powerpoint/2010/main" val="68162284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690723" y="188556"/>
            <a:ext cx="10689465" cy="5583594"/>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3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2.2.1 Clearance angle α: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is the angle between the main flank and the auxiliary plane z, measured in the auxiliary plane c.</a:t>
            </a:r>
          </a:p>
          <a:p>
            <a:pPr rtl="0">
              <a:lnSpc>
                <a:spcPct val="13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2.2.2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Wedge angle β: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is the angle between the tool face and the main flank, measured in the auxiliary plane c.</a:t>
            </a:r>
          </a:p>
          <a:p>
            <a:pPr rtl="0">
              <a:lnSpc>
                <a:spcPct val="13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2.2.3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Rake angle γ: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is the angle between the tool face and a plane passing through the point of the intersection of the main cutting edge with auxiliary plane c and parallel to the basic plane a, it also measured in the auxiliary plane c.</a:t>
            </a:r>
          </a:p>
          <a:p>
            <a:pPr rtl="0">
              <a:lnSpc>
                <a:spcPct val="13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2.2.4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Cutting angle δ: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is the sum of the clearance angle and wedge angle.</a:t>
            </a:r>
          </a:p>
          <a:p>
            <a:pPr rtl="0">
              <a:lnSpc>
                <a:spcPct val="130000"/>
              </a:lnSpc>
            </a:pPr>
            <a:endPar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30000"/>
              </a:lnSpc>
            </a:pP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According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 the figure</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4"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589688793"/>
              </p:ext>
            </p:extLst>
          </p:nvPr>
        </p:nvGraphicFramePr>
        <p:xfrm>
          <a:off x="4679950" y="5048250"/>
          <a:ext cx="1603375" cy="508000"/>
        </p:xfrm>
        <a:graphic>
          <a:graphicData uri="http://schemas.openxmlformats.org/presentationml/2006/ole">
            <mc:AlternateContent xmlns:mc="http://schemas.openxmlformats.org/markup-compatibility/2006">
              <mc:Choice xmlns:v="urn:schemas-microsoft-com:vml" Requires="v">
                <p:oleObj spid="_x0000_s5396" name="معادلة" r:id="rId3" imgW="634725" imgH="203112" progId="Equation.3">
                  <p:embed/>
                </p:oleObj>
              </mc:Choice>
              <mc:Fallback>
                <p:oleObj name="معادلة" r:id="rId3" imgW="634725" imgH="203112" progId="Equation.3">
                  <p:embed/>
                  <p:pic>
                    <p:nvPicPr>
                      <p:cNvPr id="0" name="Picture 2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9950" y="5048250"/>
                        <a:ext cx="1603375"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029561867"/>
              </p:ext>
            </p:extLst>
          </p:nvPr>
        </p:nvGraphicFramePr>
        <p:xfrm>
          <a:off x="4195762" y="5772150"/>
          <a:ext cx="2362200" cy="545212"/>
        </p:xfrm>
        <a:graphic>
          <a:graphicData uri="http://schemas.openxmlformats.org/presentationml/2006/ole">
            <mc:AlternateContent xmlns:mc="http://schemas.openxmlformats.org/markup-compatibility/2006">
              <mc:Choice xmlns:v="urn:schemas-microsoft-com:vml" Requires="v">
                <p:oleObj spid="_x0000_s5397" name="Equation" r:id="rId5" imgW="990600" imgH="228600" progId="Equation.3">
                  <p:embed/>
                </p:oleObj>
              </mc:Choice>
              <mc:Fallback>
                <p:oleObj name="Equation" r:id="rId5" imgW="990600" imgH="228600" progId="Equation.3">
                  <p:embed/>
                  <p:pic>
                    <p:nvPicPr>
                      <p:cNvPr id="0" name="Picture 25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5762" y="5772150"/>
                        <a:ext cx="2362200" cy="545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03577623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2"/>
                                      </p:to>
                                    </p:animClr>
                                  </p:sub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1000"/>
                                        <p:tgtEl>
                                          <p:spTgt spid="8">
                                            <p:txEl>
                                              <p:pRg st="2" end="2"/>
                                            </p:txEl>
                                          </p:spTgt>
                                        </p:tgtEl>
                                      </p:cBhvr>
                                    </p:animEffect>
                                    <p:anim calcmode="lin" valueType="num">
                                      <p:cBhvr>
                                        <p:cTn id="22"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tx2"/>
                                      </p:to>
                                    </p:animClr>
                                  </p:sub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xEl>
                                              <p:pRg st="3" end="3"/>
                                            </p:txEl>
                                          </p:spTgt>
                                        </p:tgtEl>
                                        <p:attrNameLst>
                                          <p:attrName>style.visibility</p:attrName>
                                        </p:attrNameLst>
                                      </p:cBhvr>
                                      <p:to>
                                        <p:strVal val="visible"/>
                                      </p:to>
                                    </p:set>
                                    <p:animEffect transition="in" filter="fade">
                                      <p:cBhvr>
                                        <p:cTn id="28" dur="1000"/>
                                        <p:tgtEl>
                                          <p:spTgt spid="8">
                                            <p:txEl>
                                              <p:pRg st="3" end="3"/>
                                            </p:txEl>
                                          </p:spTgt>
                                        </p:tgtEl>
                                      </p:cBhvr>
                                    </p:animEffect>
                                    <p:anim calcmode="lin" valueType="num">
                                      <p:cBhvr>
                                        <p:cTn id="29"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tx2"/>
                                      </p:to>
                                    </p:animClr>
                                  </p:subTnLst>
                                </p:cTn>
                              </p:par>
                            </p:childTnLst>
                          </p:cTn>
                        </p:par>
                        <p:par>
                          <p:cTn id="31" fill="hold">
                            <p:stCondLst>
                              <p:cond delay="1000"/>
                            </p:stCondLst>
                            <p:childTnLst>
                              <p:par>
                                <p:cTn id="32" presetID="42" presetClass="entr" presetSubtype="0"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1000"/>
                                        <p:tgtEl>
                                          <p:spTgt spid="2"/>
                                        </p:tgtEl>
                                      </p:cBhvr>
                                    </p:animEffect>
                                    <p:anim calcmode="lin" valueType="num">
                                      <p:cBhvr>
                                        <p:cTn id="35" dur="1000" fill="hold"/>
                                        <p:tgtEl>
                                          <p:spTgt spid="2"/>
                                        </p:tgtEl>
                                        <p:attrNameLst>
                                          <p:attrName>ppt_x</p:attrName>
                                        </p:attrNameLst>
                                      </p:cBhvr>
                                      <p:tavLst>
                                        <p:tav tm="0">
                                          <p:val>
                                            <p:strVal val="#ppt_x"/>
                                          </p:val>
                                        </p:tav>
                                        <p:tav tm="100000">
                                          <p:val>
                                            <p:strVal val="#ppt_x"/>
                                          </p:val>
                                        </p:tav>
                                      </p:tavLst>
                                    </p:anim>
                                    <p:anim calcmode="lin" valueType="num">
                                      <p:cBhvr>
                                        <p:cTn id="36" dur="1000" fill="hold"/>
                                        <p:tgtEl>
                                          <p:spTgt spid="2"/>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42" presetClass="entr" presetSubtype="0" fill="hold" grpId="0" nodeType="afterEffect">
                                  <p:stCondLst>
                                    <p:cond delay="0"/>
                                  </p:stCondLst>
                                  <p:childTnLst>
                                    <p:set>
                                      <p:cBhvr>
                                        <p:cTn id="39" dur="1" fill="hold">
                                          <p:stCondLst>
                                            <p:cond delay="0"/>
                                          </p:stCondLst>
                                        </p:cTn>
                                        <p:tgtEl>
                                          <p:spTgt spid="8">
                                            <p:txEl>
                                              <p:pRg st="5" end="5"/>
                                            </p:txEl>
                                          </p:spTgt>
                                        </p:tgtEl>
                                        <p:attrNameLst>
                                          <p:attrName>style.visibility</p:attrName>
                                        </p:attrNameLst>
                                      </p:cBhvr>
                                      <p:to>
                                        <p:strVal val="visible"/>
                                      </p:to>
                                    </p:set>
                                    <p:animEffect transition="in" filter="fade">
                                      <p:cBhvr>
                                        <p:cTn id="40" dur="1000"/>
                                        <p:tgtEl>
                                          <p:spTgt spid="8">
                                            <p:txEl>
                                              <p:pRg st="5" end="5"/>
                                            </p:txEl>
                                          </p:spTgt>
                                        </p:tgtEl>
                                      </p:cBhvr>
                                    </p:animEffect>
                                    <p:anim calcmode="lin" valueType="num">
                                      <p:cBhvr>
                                        <p:cTn id="41"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8">
                                            <p:txEl>
                                              <p:pRg st="5" end="5"/>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5" end="5"/>
                                            </p:txEl>
                                          </p:spTgt>
                                        </p:tgtEl>
                                        <p:attrNameLst>
                                          <p:attrName>ppt_c</p:attrName>
                                        </p:attrNameLst>
                                      </p:cBhvr>
                                      <p:to>
                                        <a:schemeClr val="tx2"/>
                                      </p:to>
                                    </p:animClr>
                                  </p:subTnLst>
                                </p:cTn>
                              </p:par>
                            </p:childTnLst>
                          </p:cTn>
                        </p:par>
                        <p:par>
                          <p:cTn id="43" fill="hold">
                            <p:stCondLst>
                              <p:cond delay="3000"/>
                            </p:stCondLst>
                            <p:childTnLst>
                              <p:par>
                                <p:cTn id="44" presetID="42" presetClass="entr" presetSubtype="0" fill="hold"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fade">
                                      <p:cBhvr>
                                        <p:cTn id="46" dur="1000"/>
                                        <p:tgtEl>
                                          <p:spTgt spid="3"/>
                                        </p:tgtEl>
                                      </p:cBhvr>
                                    </p:animEffect>
                                    <p:anim calcmode="lin" valueType="num">
                                      <p:cBhvr>
                                        <p:cTn id="47" dur="1000" fill="hold"/>
                                        <p:tgtEl>
                                          <p:spTgt spid="3"/>
                                        </p:tgtEl>
                                        <p:attrNameLst>
                                          <p:attrName>ppt_x</p:attrName>
                                        </p:attrNameLst>
                                      </p:cBhvr>
                                      <p:tavLst>
                                        <p:tav tm="0">
                                          <p:val>
                                            <p:strVal val="#ppt_x"/>
                                          </p:val>
                                        </p:tav>
                                        <p:tav tm="100000">
                                          <p:val>
                                            <p:strVal val="#ppt_x"/>
                                          </p:val>
                                        </p:tav>
                                      </p:tavLst>
                                    </p:anim>
                                    <p:anim calcmode="lin" valueType="num">
                                      <p:cBhvr>
                                        <p:cTn id="4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690723" y="317144"/>
            <a:ext cx="10689465" cy="6140806"/>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2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2.2.5 Auxiliary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angles</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20000"/>
              </a:lnSpc>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addition to the above mentioned main angles, the single point tool has auxiliary angles, α’β’γ</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2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2.2.6 Nose angle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ε</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20000"/>
              </a:lnSpc>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is the angle included between the projections of the main and auxiliary cutting edges on the basic plane.</a:t>
            </a:r>
          </a:p>
          <a:p>
            <a:pPr rtl="0">
              <a:lnSpc>
                <a:spcPct val="120000"/>
              </a:lnSpc>
            </a:pPr>
            <a:endParaRPr lang="en-US" sz="20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2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2.2.7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Setting angles χ</a:t>
            </a:r>
          </a:p>
          <a:p>
            <a:pPr rtl="0">
              <a:lnSpc>
                <a:spcPct val="120000"/>
              </a:lnSpc>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Generally the tool angles are chosen with respect to</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20000"/>
              </a:lnSpc>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 The material to be machined, negative rake for hard and brittle materials and positive  for ductile materials</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20000"/>
              </a:lnSpc>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 The tool material</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20000"/>
              </a:lnSpc>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3. The machining method</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4"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3729231836"/>
              </p:ext>
            </p:extLst>
          </p:nvPr>
        </p:nvGraphicFramePr>
        <p:xfrm>
          <a:off x="4958051" y="3126358"/>
          <a:ext cx="2154808" cy="522377"/>
        </p:xfrm>
        <a:graphic>
          <a:graphicData uri="http://schemas.openxmlformats.org/presentationml/2006/ole">
            <mc:AlternateContent xmlns:mc="http://schemas.openxmlformats.org/markup-compatibility/2006">
              <mc:Choice xmlns:v="urn:schemas-microsoft-com:vml" Requires="v">
                <p:oleObj spid="_x0000_s6283" name="Equation" r:id="rId3" imgW="939800" imgH="228600" progId="Equation.3">
                  <p:embed/>
                </p:oleObj>
              </mc:Choice>
              <mc:Fallback>
                <p:oleObj name="Equation" r:id="rId3" imgW="939800" imgH="228600" progId="Equation.3">
                  <p:embed/>
                  <p:pic>
                    <p:nvPicPr>
                      <p:cNvPr id="0" name="Picture 1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8051" y="3126358"/>
                        <a:ext cx="2154808" cy="52237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4322044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2"/>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1000"/>
                                        <p:tgtEl>
                                          <p:spTgt spid="8">
                                            <p:txEl>
                                              <p:pRg st="1" end="1"/>
                                            </p:txEl>
                                          </p:spTgt>
                                        </p:tgtEl>
                                      </p:cBhvr>
                                    </p:animEffect>
                                    <p:anim calcmode="lin" valueType="num">
                                      <p:cBhvr>
                                        <p:cTn id="14"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1000"/>
                                        <p:tgtEl>
                                          <p:spTgt spid="8">
                                            <p:txEl>
                                              <p:pRg st="2" end="2"/>
                                            </p:txEl>
                                          </p:spTgt>
                                        </p:tgtEl>
                                      </p:cBhvr>
                                    </p:animEffect>
                                    <p:anim calcmode="lin" valueType="num">
                                      <p:cBhvr>
                                        <p:cTn id="21"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tx2"/>
                                      </p:to>
                                    </p:animClr>
                                  </p:subTnLst>
                                </p:cTn>
                              </p:par>
                            </p:childTnLst>
                          </p:cTn>
                        </p:par>
                        <p:par>
                          <p:cTn id="23" fill="hold">
                            <p:stCondLst>
                              <p:cond delay="1000"/>
                            </p:stCondLst>
                            <p:childTnLst>
                              <p:par>
                                <p:cTn id="24" presetID="42" presetClass="entr" presetSubtype="0" fill="hold" grpId="0" nodeType="afterEffect">
                                  <p:stCondLst>
                                    <p:cond delay="0"/>
                                  </p:stCondLst>
                                  <p:childTnLst>
                                    <p:set>
                                      <p:cBhvr>
                                        <p:cTn id="25" dur="1" fill="hold">
                                          <p:stCondLst>
                                            <p:cond delay="0"/>
                                          </p:stCondLst>
                                        </p:cTn>
                                        <p:tgtEl>
                                          <p:spTgt spid="8">
                                            <p:txEl>
                                              <p:pRg st="3" end="3"/>
                                            </p:txEl>
                                          </p:spTgt>
                                        </p:tgtEl>
                                        <p:attrNameLst>
                                          <p:attrName>style.visibility</p:attrName>
                                        </p:attrNameLst>
                                      </p:cBhvr>
                                      <p:to>
                                        <p:strVal val="visible"/>
                                      </p:to>
                                    </p:set>
                                    <p:animEffect transition="in" filter="fade">
                                      <p:cBhvr>
                                        <p:cTn id="26" dur="1000"/>
                                        <p:tgtEl>
                                          <p:spTgt spid="8">
                                            <p:txEl>
                                              <p:pRg st="3" end="3"/>
                                            </p:txEl>
                                          </p:spTgt>
                                        </p:tgtEl>
                                      </p:cBhvr>
                                    </p:animEffect>
                                    <p:anim calcmode="lin" valueType="num">
                                      <p:cBhvr>
                                        <p:cTn id="27"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tx2"/>
                                      </p:to>
                                    </p:animClr>
                                  </p:subTnLst>
                                </p:cTn>
                              </p:par>
                            </p:childTnLst>
                          </p:cTn>
                        </p:par>
                        <p:par>
                          <p:cTn id="29" fill="hold">
                            <p:stCondLst>
                              <p:cond delay="2000"/>
                            </p:stCondLst>
                            <p:childTnLst>
                              <p:par>
                                <p:cTn id="30" presetID="42" presetClass="entr" presetSubtype="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000"/>
                                        <p:tgtEl>
                                          <p:spTgt spid="5"/>
                                        </p:tgtEl>
                                      </p:cBhvr>
                                    </p:animEffect>
                                    <p:anim calcmode="lin" valueType="num">
                                      <p:cBhvr>
                                        <p:cTn id="33" dur="1000" fill="hold"/>
                                        <p:tgtEl>
                                          <p:spTgt spid="5"/>
                                        </p:tgtEl>
                                        <p:attrNameLst>
                                          <p:attrName>ppt_x</p:attrName>
                                        </p:attrNameLst>
                                      </p:cBhvr>
                                      <p:tavLst>
                                        <p:tav tm="0">
                                          <p:val>
                                            <p:strVal val="#ppt_x"/>
                                          </p:val>
                                        </p:tav>
                                        <p:tav tm="100000">
                                          <p:val>
                                            <p:strVal val="#ppt_x"/>
                                          </p:val>
                                        </p:tav>
                                      </p:tavLst>
                                    </p:anim>
                                    <p:anim calcmode="lin" valueType="num">
                                      <p:cBhvr>
                                        <p:cTn id="3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8">
                                            <p:txEl>
                                              <p:pRg st="5" end="5"/>
                                            </p:txEl>
                                          </p:spTgt>
                                        </p:tgtEl>
                                        <p:attrNameLst>
                                          <p:attrName>style.visibility</p:attrName>
                                        </p:attrNameLst>
                                      </p:cBhvr>
                                      <p:to>
                                        <p:strVal val="visible"/>
                                      </p:to>
                                    </p:set>
                                    <p:animEffect transition="in" filter="fade">
                                      <p:cBhvr>
                                        <p:cTn id="39" dur="1000"/>
                                        <p:tgtEl>
                                          <p:spTgt spid="8">
                                            <p:txEl>
                                              <p:pRg st="5" end="5"/>
                                            </p:txEl>
                                          </p:spTgt>
                                        </p:tgtEl>
                                      </p:cBhvr>
                                    </p:animEffect>
                                    <p:anim calcmode="lin" valueType="num">
                                      <p:cBhvr>
                                        <p:cTn id="40"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8">
                                            <p:txEl>
                                              <p:pRg st="5" end="5"/>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5" end="5"/>
                                            </p:txEl>
                                          </p:spTgt>
                                        </p:tgtEl>
                                        <p:attrNameLst>
                                          <p:attrName>ppt_c</p:attrName>
                                        </p:attrNameLst>
                                      </p:cBhvr>
                                      <p:to>
                                        <a:schemeClr val="tx2"/>
                                      </p:to>
                                    </p:animClr>
                                  </p:subTnLst>
                                </p:cTn>
                              </p:par>
                            </p:childTnLst>
                          </p:cTn>
                        </p:par>
                        <p:par>
                          <p:cTn id="42" fill="hold">
                            <p:stCondLst>
                              <p:cond delay="1000"/>
                            </p:stCondLst>
                            <p:childTnLst>
                              <p:par>
                                <p:cTn id="43" presetID="42" presetClass="entr" presetSubtype="0" fill="hold" grpId="0" nodeType="afterEffect">
                                  <p:stCondLst>
                                    <p:cond delay="0"/>
                                  </p:stCondLst>
                                  <p:childTnLst>
                                    <p:set>
                                      <p:cBhvr>
                                        <p:cTn id="44" dur="1" fill="hold">
                                          <p:stCondLst>
                                            <p:cond delay="0"/>
                                          </p:stCondLst>
                                        </p:cTn>
                                        <p:tgtEl>
                                          <p:spTgt spid="8">
                                            <p:txEl>
                                              <p:pRg st="6" end="6"/>
                                            </p:txEl>
                                          </p:spTgt>
                                        </p:tgtEl>
                                        <p:attrNameLst>
                                          <p:attrName>style.visibility</p:attrName>
                                        </p:attrNameLst>
                                      </p:cBhvr>
                                      <p:to>
                                        <p:strVal val="visible"/>
                                      </p:to>
                                    </p:set>
                                    <p:animEffect transition="in" filter="fade">
                                      <p:cBhvr>
                                        <p:cTn id="45" dur="1000"/>
                                        <p:tgtEl>
                                          <p:spTgt spid="8">
                                            <p:txEl>
                                              <p:pRg st="6" end="6"/>
                                            </p:txEl>
                                          </p:spTgt>
                                        </p:tgtEl>
                                      </p:cBhvr>
                                    </p:animEffect>
                                    <p:anim calcmode="lin" valueType="num">
                                      <p:cBhvr>
                                        <p:cTn id="46"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8">
                                            <p:txEl>
                                              <p:pRg st="6" end="6"/>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6" end="6"/>
                                            </p:txEl>
                                          </p:spTgt>
                                        </p:tgtEl>
                                        <p:attrNameLst>
                                          <p:attrName>ppt_c</p:attrName>
                                        </p:attrNameLst>
                                      </p:cBhvr>
                                      <p:to>
                                        <a:schemeClr val="tx2"/>
                                      </p:to>
                                    </p:animClr>
                                  </p:subTnLst>
                                </p:cTn>
                              </p:par>
                            </p:childTnLst>
                          </p:cTn>
                        </p:par>
                        <p:par>
                          <p:cTn id="48" fill="hold">
                            <p:stCondLst>
                              <p:cond delay="2000"/>
                            </p:stCondLst>
                            <p:childTnLst>
                              <p:par>
                                <p:cTn id="49" presetID="42" presetClass="entr" presetSubtype="0" fill="hold" grpId="0" nodeType="afterEffect">
                                  <p:stCondLst>
                                    <p:cond delay="0"/>
                                  </p:stCondLst>
                                  <p:childTnLst>
                                    <p:set>
                                      <p:cBhvr>
                                        <p:cTn id="50" dur="1" fill="hold">
                                          <p:stCondLst>
                                            <p:cond delay="0"/>
                                          </p:stCondLst>
                                        </p:cTn>
                                        <p:tgtEl>
                                          <p:spTgt spid="8">
                                            <p:txEl>
                                              <p:pRg st="7" end="7"/>
                                            </p:txEl>
                                          </p:spTgt>
                                        </p:tgtEl>
                                        <p:attrNameLst>
                                          <p:attrName>style.visibility</p:attrName>
                                        </p:attrNameLst>
                                      </p:cBhvr>
                                      <p:to>
                                        <p:strVal val="visible"/>
                                      </p:to>
                                    </p:set>
                                    <p:animEffect transition="in" filter="fade">
                                      <p:cBhvr>
                                        <p:cTn id="51" dur="1000"/>
                                        <p:tgtEl>
                                          <p:spTgt spid="8">
                                            <p:txEl>
                                              <p:pRg st="7" end="7"/>
                                            </p:txEl>
                                          </p:spTgt>
                                        </p:tgtEl>
                                      </p:cBhvr>
                                    </p:animEffect>
                                    <p:anim calcmode="lin" valueType="num">
                                      <p:cBhvr>
                                        <p:cTn id="52" dur="1000" fill="hold"/>
                                        <p:tgtEl>
                                          <p:spTgt spid="8">
                                            <p:txEl>
                                              <p:pRg st="7" end="7"/>
                                            </p:txEl>
                                          </p:spTgt>
                                        </p:tgtEl>
                                        <p:attrNameLst>
                                          <p:attrName>ppt_x</p:attrName>
                                        </p:attrNameLst>
                                      </p:cBhvr>
                                      <p:tavLst>
                                        <p:tav tm="0">
                                          <p:val>
                                            <p:strVal val="#ppt_x"/>
                                          </p:val>
                                        </p:tav>
                                        <p:tav tm="100000">
                                          <p:val>
                                            <p:strVal val="#ppt_x"/>
                                          </p:val>
                                        </p:tav>
                                      </p:tavLst>
                                    </p:anim>
                                    <p:anim calcmode="lin" valueType="num">
                                      <p:cBhvr>
                                        <p:cTn id="53" dur="1000" fill="hold"/>
                                        <p:tgtEl>
                                          <p:spTgt spid="8">
                                            <p:txEl>
                                              <p:pRg st="7" end="7"/>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7" end="7"/>
                                            </p:txEl>
                                          </p:spTgt>
                                        </p:tgtEl>
                                        <p:attrNameLst>
                                          <p:attrName>ppt_c</p:attrName>
                                        </p:attrNameLst>
                                      </p:cBhvr>
                                      <p:to>
                                        <a:schemeClr val="tx2"/>
                                      </p:to>
                                    </p:animClr>
                                  </p:subTnLst>
                                </p:cTn>
                              </p:par>
                            </p:childTnLst>
                          </p:cTn>
                        </p:par>
                        <p:par>
                          <p:cTn id="54" fill="hold">
                            <p:stCondLst>
                              <p:cond delay="3000"/>
                            </p:stCondLst>
                            <p:childTnLst>
                              <p:par>
                                <p:cTn id="55" presetID="42" presetClass="entr" presetSubtype="0" fill="hold" grpId="0" nodeType="afterEffect">
                                  <p:stCondLst>
                                    <p:cond delay="0"/>
                                  </p:stCondLst>
                                  <p:childTnLst>
                                    <p:set>
                                      <p:cBhvr>
                                        <p:cTn id="56" dur="1" fill="hold">
                                          <p:stCondLst>
                                            <p:cond delay="0"/>
                                          </p:stCondLst>
                                        </p:cTn>
                                        <p:tgtEl>
                                          <p:spTgt spid="8">
                                            <p:txEl>
                                              <p:pRg st="8" end="8"/>
                                            </p:txEl>
                                          </p:spTgt>
                                        </p:tgtEl>
                                        <p:attrNameLst>
                                          <p:attrName>style.visibility</p:attrName>
                                        </p:attrNameLst>
                                      </p:cBhvr>
                                      <p:to>
                                        <p:strVal val="visible"/>
                                      </p:to>
                                    </p:set>
                                    <p:animEffect transition="in" filter="fade">
                                      <p:cBhvr>
                                        <p:cTn id="57" dur="1000"/>
                                        <p:tgtEl>
                                          <p:spTgt spid="8">
                                            <p:txEl>
                                              <p:pRg st="8" end="8"/>
                                            </p:txEl>
                                          </p:spTgt>
                                        </p:tgtEl>
                                      </p:cBhvr>
                                    </p:animEffect>
                                    <p:anim calcmode="lin" valueType="num">
                                      <p:cBhvr>
                                        <p:cTn id="58" dur="1000" fill="hold"/>
                                        <p:tgtEl>
                                          <p:spTgt spid="8">
                                            <p:txEl>
                                              <p:pRg st="8" end="8"/>
                                            </p:txEl>
                                          </p:spTgt>
                                        </p:tgtEl>
                                        <p:attrNameLst>
                                          <p:attrName>ppt_x</p:attrName>
                                        </p:attrNameLst>
                                      </p:cBhvr>
                                      <p:tavLst>
                                        <p:tav tm="0">
                                          <p:val>
                                            <p:strVal val="#ppt_x"/>
                                          </p:val>
                                        </p:tav>
                                        <p:tav tm="100000">
                                          <p:val>
                                            <p:strVal val="#ppt_x"/>
                                          </p:val>
                                        </p:tav>
                                      </p:tavLst>
                                    </p:anim>
                                    <p:anim calcmode="lin" valueType="num">
                                      <p:cBhvr>
                                        <p:cTn id="59" dur="1000" fill="hold"/>
                                        <p:tgtEl>
                                          <p:spTgt spid="8">
                                            <p:txEl>
                                              <p:pRg st="8" end="8"/>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8" end="8"/>
                                            </p:txEl>
                                          </p:spTgt>
                                        </p:tgtEl>
                                        <p:attrNameLst>
                                          <p:attrName>ppt_c</p:attrName>
                                        </p:attrNameLst>
                                      </p:cBhvr>
                                      <p:to>
                                        <a:schemeClr val="tx2"/>
                                      </p:to>
                                    </p:animClr>
                                  </p:subTnLst>
                                </p:cTn>
                              </p:par>
                            </p:childTnLst>
                          </p:cTn>
                        </p:par>
                        <p:par>
                          <p:cTn id="60" fill="hold">
                            <p:stCondLst>
                              <p:cond delay="4000"/>
                            </p:stCondLst>
                            <p:childTnLst>
                              <p:par>
                                <p:cTn id="61" presetID="42" presetClass="entr" presetSubtype="0" fill="hold" grpId="0" nodeType="afterEffect">
                                  <p:stCondLst>
                                    <p:cond delay="0"/>
                                  </p:stCondLst>
                                  <p:childTnLst>
                                    <p:set>
                                      <p:cBhvr>
                                        <p:cTn id="62" dur="1" fill="hold">
                                          <p:stCondLst>
                                            <p:cond delay="0"/>
                                          </p:stCondLst>
                                        </p:cTn>
                                        <p:tgtEl>
                                          <p:spTgt spid="8">
                                            <p:txEl>
                                              <p:pRg st="9" end="9"/>
                                            </p:txEl>
                                          </p:spTgt>
                                        </p:tgtEl>
                                        <p:attrNameLst>
                                          <p:attrName>style.visibility</p:attrName>
                                        </p:attrNameLst>
                                      </p:cBhvr>
                                      <p:to>
                                        <p:strVal val="visible"/>
                                      </p:to>
                                    </p:set>
                                    <p:animEffect transition="in" filter="fade">
                                      <p:cBhvr>
                                        <p:cTn id="63" dur="1000"/>
                                        <p:tgtEl>
                                          <p:spTgt spid="8">
                                            <p:txEl>
                                              <p:pRg st="9" end="9"/>
                                            </p:txEl>
                                          </p:spTgt>
                                        </p:tgtEl>
                                      </p:cBhvr>
                                    </p:animEffect>
                                    <p:anim calcmode="lin" valueType="num">
                                      <p:cBhvr>
                                        <p:cTn id="64" dur="1000" fill="hold"/>
                                        <p:tgtEl>
                                          <p:spTgt spid="8">
                                            <p:txEl>
                                              <p:pRg st="9" end="9"/>
                                            </p:txEl>
                                          </p:spTgt>
                                        </p:tgtEl>
                                        <p:attrNameLst>
                                          <p:attrName>ppt_x</p:attrName>
                                        </p:attrNameLst>
                                      </p:cBhvr>
                                      <p:tavLst>
                                        <p:tav tm="0">
                                          <p:val>
                                            <p:strVal val="#ppt_x"/>
                                          </p:val>
                                        </p:tav>
                                        <p:tav tm="100000">
                                          <p:val>
                                            <p:strVal val="#ppt_x"/>
                                          </p:val>
                                        </p:tav>
                                      </p:tavLst>
                                    </p:anim>
                                    <p:anim calcmode="lin" valueType="num">
                                      <p:cBhvr>
                                        <p:cTn id="65" dur="1000" fill="hold"/>
                                        <p:tgtEl>
                                          <p:spTgt spid="8">
                                            <p:txEl>
                                              <p:pRg st="9" end="9"/>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9" end="9"/>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4" y="1302981"/>
            <a:ext cx="10576964" cy="448345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2.3 Requirements of tool materials</a:t>
            </a: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pPr marL="514350" indent="-514350" rtl="0">
              <a:lnSpc>
                <a:spcPct val="200000"/>
              </a:lnSpc>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High hardness and high hot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hardness </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514350" indent="-514350" rtl="0">
              <a:lnSpc>
                <a:spcPct val="200000"/>
              </a:lnSpc>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High wear resistance</a:t>
            </a:r>
          </a:p>
          <a:p>
            <a:pPr marL="514350" indent="-514350" rtl="0">
              <a:lnSpc>
                <a:spcPct val="200000"/>
              </a:lnSpc>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High strength and toughness (impact resistance)</a:t>
            </a:r>
          </a:p>
          <a:p>
            <a:pPr marL="514350" indent="-514350" rtl="0">
              <a:lnSpc>
                <a:spcPct val="200000"/>
              </a:lnSpc>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High thermal conductivity</a:t>
            </a:r>
          </a:p>
          <a:p>
            <a:pPr marL="514350" indent="-514350" rtl="0">
              <a:lnSpc>
                <a:spcPct val="200000"/>
              </a:lnSpc>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Low cost</a:t>
            </a: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19408833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bg2"/>
                                      </p:to>
                                    </p:animClr>
                                  </p:sub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1000"/>
                                        <p:tgtEl>
                                          <p:spTgt spid="8">
                                            <p:txEl>
                                              <p:pRg st="2" end="2"/>
                                            </p:txEl>
                                          </p:spTgt>
                                        </p:tgtEl>
                                      </p:cBhvr>
                                    </p:animEffect>
                                    <p:anim calcmode="lin" valueType="num">
                                      <p:cBhvr>
                                        <p:cTn id="22"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bg2"/>
                                      </p:to>
                                    </p:animClr>
                                  </p:sub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xEl>
                                              <p:pRg st="3" end="3"/>
                                            </p:txEl>
                                          </p:spTgt>
                                        </p:tgtEl>
                                        <p:attrNameLst>
                                          <p:attrName>style.visibility</p:attrName>
                                        </p:attrNameLst>
                                      </p:cBhvr>
                                      <p:to>
                                        <p:strVal val="visible"/>
                                      </p:to>
                                    </p:set>
                                    <p:animEffect transition="in" filter="fade">
                                      <p:cBhvr>
                                        <p:cTn id="28" dur="1000"/>
                                        <p:tgtEl>
                                          <p:spTgt spid="8">
                                            <p:txEl>
                                              <p:pRg st="3" end="3"/>
                                            </p:txEl>
                                          </p:spTgt>
                                        </p:tgtEl>
                                      </p:cBhvr>
                                    </p:animEffect>
                                    <p:anim calcmode="lin" valueType="num">
                                      <p:cBhvr>
                                        <p:cTn id="29"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bg2"/>
                                      </p:to>
                                    </p:animClr>
                                  </p:sub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xEl>
                                              <p:pRg st="4" end="4"/>
                                            </p:txEl>
                                          </p:spTgt>
                                        </p:tgtEl>
                                        <p:attrNameLst>
                                          <p:attrName>style.visibility</p:attrName>
                                        </p:attrNameLst>
                                      </p:cBhvr>
                                      <p:to>
                                        <p:strVal val="visible"/>
                                      </p:to>
                                    </p:set>
                                    <p:animEffect transition="in" filter="fade">
                                      <p:cBhvr>
                                        <p:cTn id="35" dur="1000"/>
                                        <p:tgtEl>
                                          <p:spTgt spid="8">
                                            <p:txEl>
                                              <p:pRg st="4" end="4"/>
                                            </p:txEl>
                                          </p:spTgt>
                                        </p:tgtEl>
                                      </p:cBhvr>
                                    </p:animEffect>
                                    <p:anim calcmode="lin" valueType="num">
                                      <p:cBhvr>
                                        <p:cTn id="36"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bg2"/>
                                      </p:to>
                                    </p:animClr>
                                  </p:sub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xEl>
                                              <p:pRg st="5" end="5"/>
                                            </p:txEl>
                                          </p:spTgt>
                                        </p:tgtEl>
                                        <p:attrNameLst>
                                          <p:attrName>style.visibility</p:attrName>
                                        </p:attrNameLst>
                                      </p:cBhvr>
                                      <p:to>
                                        <p:strVal val="visible"/>
                                      </p:to>
                                    </p:set>
                                    <p:animEffect transition="in" filter="fade">
                                      <p:cBhvr>
                                        <p:cTn id="42" dur="1000"/>
                                        <p:tgtEl>
                                          <p:spTgt spid="8">
                                            <p:txEl>
                                              <p:pRg st="5" end="5"/>
                                            </p:txEl>
                                          </p:spTgt>
                                        </p:tgtEl>
                                      </p:cBhvr>
                                    </p:animEffect>
                                    <p:anim calcmode="lin" valueType="num">
                                      <p:cBhvr>
                                        <p:cTn id="43"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8">
                                            <p:txEl>
                                              <p:pRg st="5" end="5"/>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5" end="5"/>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4" y="1788755"/>
            <a:ext cx="10576964" cy="448345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2.4 Common tool materials </a:t>
            </a:r>
          </a:p>
          <a:p>
            <a:pPr marL="514350" indent="-514350" rtl="0">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Tool carbon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steels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contain 0.6 – 1.4 percent carbon and low percentages of </a:t>
            </a:r>
            <a:r>
              <a:rPr lang="en-US" sz="1400" b="1" dirty="0" err="1">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Mn</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Si, S, P, and heat treated, it </a:t>
            </a:r>
            <a:r>
              <a:rPr lang="en-US" sz="1400" b="1" dirty="0">
                <a:ln w="1905"/>
                <a:solidFill>
                  <a:srgbClr val="FF000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withstand</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r>
              <a:rPr lang="en-US" sz="1400" b="1" dirty="0">
                <a:ln w="1905"/>
                <a:solidFill>
                  <a:srgbClr val="FF000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temperatures &lt; 250°C</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marL="514350" indent="-514350" rtl="0">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Alloy tool steels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cutting performance of steel can be improved by adding alloying elements such as chromium (Cr), vanadium (V), molybdenum (Mo) and tungsten (</a:t>
            </a:r>
            <a:r>
              <a:rPr lang="en-US" sz="1400" b="1" dirty="0" err="1">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Tn</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When these steels properly heat treated, they can </a:t>
            </a:r>
            <a:r>
              <a:rPr lang="en-US" sz="1400" b="1" dirty="0">
                <a:ln w="1905"/>
                <a:solidFill>
                  <a:srgbClr val="FF000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work at temperatures up to 300°C.</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marL="514350" indent="-514350" rtl="0">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High speed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steels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contain 8 – 19% tungsten and 3.8 – 4.6% chromium. They can withstand temperatures up to </a:t>
            </a:r>
            <a:r>
              <a:rPr lang="en-US" sz="1400" b="1" dirty="0">
                <a:ln w="1905"/>
                <a:solidFill>
                  <a:srgbClr val="FF000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600°C</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marL="514350" indent="-514350" rtl="0">
              <a:lnSpc>
                <a:spcPct val="150000"/>
              </a:lnSpc>
              <a:buFont typeface="+mj-lt"/>
              <a:buAutoNum type="arabicPeriod"/>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Cemented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carbides</a:t>
            </a:r>
          </a:p>
          <a:p>
            <a:pPr rtl="0">
              <a:lnSpc>
                <a:spcPct val="150000"/>
              </a:lnSpc>
            </a:pP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2.4.4.1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Straight tungsten cemented </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carbide:</a:t>
            </a:r>
          </a:p>
          <a:p>
            <a:pPr rtl="0">
              <a:lnSpc>
                <a:spcPct val="150000"/>
              </a:lnSpc>
            </a:pP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2.4.4.2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Titanium -Tungsten cemented carbides: </a:t>
            </a:r>
            <a:endPar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2.4.4.3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Titanium – Tantalum – Tungsten cemented carbides</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9873992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1000"/>
                                        <p:tgtEl>
                                          <p:spTgt spid="8">
                                            <p:txEl>
                                              <p:pRg st="1" end="1"/>
                                            </p:txEl>
                                          </p:spTgt>
                                        </p:tgtEl>
                                      </p:cBhvr>
                                    </p:animEffect>
                                    <p:anim calcmode="lin" valueType="num">
                                      <p:cBhvr>
                                        <p:cTn id="14"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bg2"/>
                                      </p:to>
                                    </p:animClr>
                                  </p:sub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1000"/>
                                        <p:tgtEl>
                                          <p:spTgt spid="8">
                                            <p:txEl>
                                              <p:pRg st="2" end="2"/>
                                            </p:txEl>
                                          </p:spTgt>
                                        </p:tgtEl>
                                      </p:cBhvr>
                                    </p:animEffect>
                                    <p:anim calcmode="lin" valueType="num">
                                      <p:cBhvr>
                                        <p:cTn id="21"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bg2"/>
                                      </p:to>
                                    </p:animClr>
                                  </p:sub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1000"/>
                                        <p:tgtEl>
                                          <p:spTgt spid="8">
                                            <p:txEl>
                                              <p:pRg st="3" end="3"/>
                                            </p:txEl>
                                          </p:spTgt>
                                        </p:tgtEl>
                                      </p:cBhvr>
                                    </p:animEffect>
                                    <p:anim calcmode="lin" valueType="num">
                                      <p:cBhvr>
                                        <p:cTn id="28"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bg2"/>
                                      </p:to>
                                    </p:animClr>
                                  </p:sub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8">
                                            <p:txEl>
                                              <p:pRg st="4" end="4"/>
                                            </p:txEl>
                                          </p:spTgt>
                                        </p:tgtEl>
                                        <p:attrNameLst>
                                          <p:attrName>style.visibility</p:attrName>
                                        </p:attrNameLst>
                                      </p:cBhvr>
                                      <p:to>
                                        <p:strVal val="visible"/>
                                      </p:to>
                                    </p:set>
                                    <p:animEffect transition="in" filter="fade">
                                      <p:cBhvr>
                                        <p:cTn id="34" dur="1000"/>
                                        <p:tgtEl>
                                          <p:spTgt spid="8">
                                            <p:txEl>
                                              <p:pRg st="4" end="4"/>
                                            </p:txEl>
                                          </p:spTgt>
                                        </p:tgtEl>
                                      </p:cBhvr>
                                    </p:animEffect>
                                    <p:anim calcmode="lin" valueType="num">
                                      <p:cBhvr>
                                        <p:cTn id="35"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bg2"/>
                                      </p:to>
                                    </p:animClr>
                                  </p:subTnLst>
                                </p:cTn>
                              </p:par>
                            </p:childTnLst>
                          </p:cTn>
                        </p:par>
                        <p:par>
                          <p:cTn id="37" fill="hold">
                            <p:stCondLst>
                              <p:cond delay="1000"/>
                            </p:stCondLst>
                            <p:childTnLst>
                              <p:par>
                                <p:cTn id="38" presetID="42" presetClass="entr" presetSubtype="0" fill="hold" grpId="0" nodeType="afterEffect">
                                  <p:stCondLst>
                                    <p:cond delay="0"/>
                                  </p:stCondLst>
                                  <p:childTnLst>
                                    <p:set>
                                      <p:cBhvr>
                                        <p:cTn id="39" dur="1" fill="hold">
                                          <p:stCondLst>
                                            <p:cond delay="0"/>
                                          </p:stCondLst>
                                        </p:cTn>
                                        <p:tgtEl>
                                          <p:spTgt spid="8">
                                            <p:txEl>
                                              <p:pRg st="5" end="5"/>
                                            </p:txEl>
                                          </p:spTgt>
                                        </p:tgtEl>
                                        <p:attrNameLst>
                                          <p:attrName>style.visibility</p:attrName>
                                        </p:attrNameLst>
                                      </p:cBhvr>
                                      <p:to>
                                        <p:strVal val="visible"/>
                                      </p:to>
                                    </p:set>
                                    <p:animEffect transition="in" filter="fade">
                                      <p:cBhvr>
                                        <p:cTn id="40" dur="1000"/>
                                        <p:tgtEl>
                                          <p:spTgt spid="8">
                                            <p:txEl>
                                              <p:pRg st="5" end="5"/>
                                            </p:txEl>
                                          </p:spTgt>
                                        </p:tgtEl>
                                      </p:cBhvr>
                                    </p:animEffect>
                                    <p:anim calcmode="lin" valueType="num">
                                      <p:cBhvr>
                                        <p:cTn id="41"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8">
                                            <p:txEl>
                                              <p:pRg st="5" end="5"/>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5" end="5"/>
                                            </p:txEl>
                                          </p:spTgt>
                                        </p:tgtEl>
                                        <p:attrNameLst>
                                          <p:attrName>ppt_c</p:attrName>
                                        </p:attrNameLst>
                                      </p:cBhvr>
                                      <p:to>
                                        <a:schemeClr val="tx2"/>
                                      </p:to>
                                    </p:animClr>
                                  </p:subTnLst>
                                </p:cTn>
                              </p:par>
                            </p:childTnLst>
                          </p:cTn>
                        </p:par>
                        <p:par>
                          <p:cTn id="43" fill="hold">
                            <p:stCondLst>
                              <p:cond delay="2000"/>
                            </p:stCondLst>
                            <p:childTnLst>
                              <p:par>
                                <p:cTn id="44" presetID="42" presetClass="entr" presetSubtype="0" fill="hold" grpId="0" nodeType="afterEffect">
                                  <p:stCondLst>
                                    <p:cond delay="0"/>
                                  </p:stCondLst>
                                  <p:childTnLst>
                                    <p:set>
                                      <p:cBhvr>
                                        <p:cTn id="45" dur="1" fill="hold">
                                          <p:stCondLst>
                                            <p:cond delay="0"/>
                                          </p:stCondLst>
                                        </p:cTn>
                                        <p:tgtEl>
                                          <p:spTgt spid="8">
                                            <p:txEl>
                                              <p:pRg st="6" end="6"/>
                                            </p:txEl>
                                          </p:spTgt>
                                        </p:tgtEl>
                                        <p:attrNameLst>
                                          <p:attrName>style.visibility</p:attrName>
                                        </p:attrNameLst>
                                      </p:cBhvr>
                                      <p:to>
                                        <p:strVal val="visible"/>
                                      </p:to>
                                    </p:set>
                                    <p:animEffect transition="in" filter="fade">
                                      <p:cBhvr>
                                        <p:cTn id="46" dur="1000"/>
                                        <p:tgtEl>
                                          <p:spTgt spid="8">
                                            <p:txEl>
                                              <p:pRg st="6" end="6"/>
                                            </p:txEl>
                                          </p:spTgt>
                                        </p:tgtEl>
                                      </p:cBhvr>
                                    </p:animEffect>
                                    <p:anim calcmode="lin" valueType="num">
                                      <p:cBhvr>
                                        <p:cTn id="47"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48" dur="1000" fill="hold"/>
                                        <p:tgtEl>
                                          <p:spTgt spid="8">
                                            <p:txEl>
                                              <p:pRg st="6" end="6"/>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6" end="6"/>
                                            </p:txEl>
                                          </p:spTgt>
                                        </p:tgtEl>
                                        <p:attrNameLst>
                                          <p:attrName>ppt_c</p:attrName>
                                        </p:attrNameLst>
                                      </p:cBhvr>
                                      <p:to>
                                        <a:schemeClr val="tx2"/>
                                      </p:to>
                                    </p:animClr>
                                  </p:subTnLst>
                                </p:cTn>
                              </p:par>
                            </p:childTnLst>
                          </p:cTn>
                        </p:par>
                        <p:par>
                          <p:cTn id="49" fill="hold">
                            <p:stCondLst>
                              <p:cond delay="3000"/>
                            </p:stCondLst>
                            <p:childTnLst>
                              <p:par>
                                <p:cTn id="50" presetID="42" presetClass="entr" presetSubtype="0" fill="hold" grpId="0" nodeType="afterEffect">
                                  <p:stCondLst>
                                    <p:cond delay="0"/>
                                  </p:stCondLst>
                                  <p:childTnLst>
                                    <p:set>
                                      <p:cBhvr>
                                        <p:cTn id="51" dur="1" fill="hold">
                                          <p:stCondLst>
                                            <p:cond delay="0"/>
                                          </p:stCondLst>
                                        </p:cTn>
                                        <p:tgtEl>
                                          <p:spTgt spid="8">
                                            <p:txEl>
                                              <p:pRg st="7" end="7"/>
                                            </p:txEl>
                                          </p:spTgt>
                                        </p:tgtEl>
                                        <p:attrNameLst>
                                          <p:attrName>style.visibility</p:attrName>
                                        </p:attrNameLst>
                                      </p:cBhvr>
                                      <p:to>
                                        <p:strVal val="visible"/>
                                      </p:to>
                                    </p:set>
                                    <p:animEffect transition="in" filter="fade">
                                      <p:cBhvr>
                                        <p:cTn id="52" dur="1000"/>
                                        <p:tgtEl>
                                          <p:spTgt spid="8">
                                            <p:txEl>
                                              <p:pRg st="7" end="7"/>
                                            </p:txEl>
                                          </p:spTgt>
                                        </p:tgtEl>
                                      </p:cBhvr>
                                    </p:animEffect>
                                    <p:anim calcmode="lin" valueType="num">
                                      <p:cBhvr>
                                        <p:cTn id="53" dur="1000" fill="hold"/>
                                        <p:tgtEl>
                                          <p:spTgt spid="8">
                                            <p:txEl>
                                              <p:pRg st="7" end="7"/>
                                            </p:txEl>
                                          </p:spTgt>
                                        </p:tgtEl>
                                        <p:attrNameLst>
                                          <p:attrName>ppt_x</p:attrName>
                                        </p:attrNameLst>
                                      </p:cBhvr>
                                      <p:tavLst>
                                        <p:tav tm="0">
                                          <p:val>
                                            <p:strVal val="#ppt_x"/>
                                          </p:val>
                                        </p:tav>
                                        <p:tav tm="100000">
                                          <p:val>
                                            <p:strVal val="#ppt_x"/>
                                          </p:val>
                                        </p:tav>
                                      </p:tavLst>
                                    </p:anim>
                                    <p:anim calcmode="lin" valueType="num">
                                      <p:cBhvr>
                                        <p:cTn id="54" dur="1000" fill="hold"/>
                                        <p:tgtEl>
                                          <p:spTgt spid="8">
                                            <p:txEl>
                                              <p:pRg st="7" end="7"/>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7" end="7"/>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4" y="1002944"/>
            <a:ext cx="10576964" cy="2240319"/>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2.4.5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Ceramic tool materials</a:t>
            </a:r>
          </a:p>
          <a:p>
            <a:pPr algn="just" rtl="0">
              <a:lnSpc>
                <a:spcPct val="150000"/>
              </a:lnSpc>
            </a:pP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Ceramic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materials are made by compacting followed by sintering of aluminum oxides at high temperature (1700°C). They are enable to machine all materials at </a:t>
            </a:r>
            <a:r>
              <a:rPr lang="en-US" sz="2400" dirty="0">
                <a:ln w="1905"/>
                <a:solidFill>
                  <a:srgbClr val="FF000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very high cutting speeds with higher surface finish and no coolant is required</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4" name="Title 1"/>
          <p:cNvSpPr txBox="1">
            <a:spLocks/>
          </p:cNvSpPr>
          <p:nvPr/>
        </p:nvSpPr>
        <p:spPr>
          <a:xfrm>
            <a:off x="746974" y="3560406"/>
            <a:ext cx="10576964" cy="2240319"/>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2.4.6 Diamonds</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algn="just" rtl="0">
              <a:lnSpc>
                <a:spcPct val="150000"/>
              </a:lnSpc>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Diamonds are the hardest materials; they can work up to 1500°C. It is found in nature or synthetically produced from ordinary graphite by subjecting it to extremely high pressures and </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temperatures.</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784958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2"/>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1000"/>
                                        <p:tgtEl>
                                          <p:spTgt spid="8">
                                            <p:txEl>
                                              <p:pRg st="1" end="1"/>
                                            </p:txEl>
                                          </p:spTgt>
                                        </p:tgtEl>
                                      </p:cBhvr>
                                    </p:animEffect>
                                    <p:anim calcmode="lin" valueType="num">
                                      <p:cBhvr>
                                        <p:cTn id="14"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1000"/>
                                        <p:tgtEl>
                                          <p:spTgt spid="4">
                                            <p:txEl>
                                              <p:pRg st="0" end="0"/>
                                            </p:txEl>
                                          </p:spTgt>
                                        </p:tgtEl>
                                      </p:cBhvr>
                                    </p:animEffect>
                                    <p:anim calcmode="lin" valueType="num">
                                      <p:cBhvr>
                                        <p:cTn id="21"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4">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4">
                                            <p:txEl>
                                              <p:pRg st="0" end="0"/>
                                            </p:txEl>
                                          </p:spTgt>
                                        </p:tgtEl>
                                        <p:attrNameLst>
                                          <p:attrName>ppt_c</p:attrName>
                                        </p:attrNameLst>
                                      </p:cBhvr>
                                      <p:to>
                                        <a:schemeClr val="tx2"/>
                                      </p:to>
                                    </p:animClr>
                                  </p:subTnLst>
                                </p:cTn>
                              </p:par>
                            </p:childTnLst>
                          </p:cTn>
                        </p:par>
                        <p:par>
                          <p:cTn id="23" fill="hold">
                            <p:stCondLst>
                              <p:cond delay="1000"/>
                            </p:stCondLst>
                            <p:childTnLst>
                              <p:par>
                                <p:cTn id="24" presetID="42" presetClass="entr" presetSubtype="0" fill="hold" grpId="0" nodeType="afterEffect">
                                  <p:stCondLst>
                                    <p:cond delay="0"/>
                                  </p:stCondLst>
                                  <p:childTnLst>
                                    <p:set>
                                      <p:cBhvr>
                                        <p:cTn id="25" dur="1" fill="hold">
                                          <p:stCondLst>
                                            <p:cond delay="0"/>
                                          </p:stCondLst>
                                        </p:cTn>
                                        <p:tgtEl>
                                          <p:spTgt spid="4">
                                            <p:txEl>
                                              <p:pRg st="1" end="1"/>
                                            </p:txEl>
                                          </p:spTgt>
                                        </p:tgtEl>
                                        <p:attrNameLst>
                                          <p:attrName>style.visibility</p:attrName>
                                        </p:attrNameLst>
                                      </p:cBhvr>
                                      <p:to>
                                        <p:strVal val="visible"/>
                                      </p:to>
                                    </p:set>
                                    <p:animEffect transition="in" filter="fade">
                                      <p:cBhvr>
                                        <p:cTn id="26" dur="1000"/>
                                        <p:tgtEl>
                                          <p:spTgt spid="4">
                                            <p:txEl>
                                              <p:pRg st="1" end="1"/>
                                            </p:txEl>
                                          </p:spTgt>
                                        </p:tgtEl>
                                      </p:cBhvr>
                                    </p:animEffect>
                                    <p:anim calcmode="lin" valueType="num">
                                      <p:cBhvr>
                                        <p:cTn id="27"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4">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4">
                                            <p:txEl>
                                              <p:pRg st="1" end="1"/>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P spid="4"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4" y="645758"/>
            <a:ext cx="10576964" cy="1911706"/>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2.4.7 Cubic Boron Nitride (CBN)</a:t>
            </a:r>
          </a:p>
          <a:p>
            <a:pPr algn="just" rtl="0">
              <a:lnSpc>
                <a:spcPct val="150000"/>
              </a:lnSpc>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Cubic Boron Nitride is the hardest known material next to diamond. It is </a:t>
            </a:r>
            <a:r>
              <a:rPr lang="en-US" sz="2400" dirty="0" err="1">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ment</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to transform the crystal structure of carbon from hexagonal to </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cubic.</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5" name="Picture 2" descr="7"/>
          <p:cNvPicPr>
            <a:picLocks noChangeAspect="1" noChangeArrowheads="1"/>
          </p:cNvPicPr>
          <p:nvPr/>
        </p:nvPicPr>
        <p:blipFill>
          <a:blip r:embed="rId2" cstate="print">
            <a:extLst>
              <a:ext uri="{28A0092B-C50C-407E-A947-70E740481C1C}">
                <a14:useLocalDpi xmlns:a14="http://schemas.microsoft.com/office/drawing/2010/main" val="0"/>
              </a:ext>
            </a:extLst>
          </a:blip>
          <a:srcRect b="17867"/>
          <a:stretch>
            <a:fillRect/>
          </a:stretch>
        </p:blipFill>
        <p:spPr bwMode="auto">
          <a:xfrm>
            <a:off x="3247517" y="2557464"/>
            <a:ext cx="5575878" cy="3460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2998406" y="6180609"/>
            <a:ext cx="6074099" cy="276999"/>
          </a:xfrm>
          <a:prstGeom prst="rect">
            <a:avLst/>
          </a:prstGeom>
        </p:spPr>
        <p:txBody>
          <a:bodyPr wrap="none">
            <a:spAutoFit/>
          </a:bodyPr>
          <a:lstStyle/>
          <a:p>
            <a:r>
              <a:rPr lang="en-US" sz="1200" b="1" dirty="0"/>
              <a:t>Figure 2.5: Improvement in cutting tool materials have reduced machining time</a:t>
            </a:r>
          </a:p>
        </p:txBody>
      </p:sp>
    </p:spTree>
    <p:extLst>
      <p:ext uri="{BB962C8B-B14F-4D97-AF65-F5344CB8AC3E}">
        <p14:creationId xmlns:p14="http://schemas.microsoft.com/office/powerpoint/2010/main" val="115598730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2"/>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1000"/>
                                        <p:tgtEl>
                                          <p:spTgt spid="8">
                                            <p:txEl>
                                              <p:pRg st="1" end="1"/>
                                            </p:txEl>
                                          </p:spTgt>
                                        </p:tgtEl>
                                      </p:cBhvr>
                                    </p:animEffect>
                                    <p:anim calcmode="lin" valueType="num">
                                      <p:cBhvr>
                                        <p:cTn id="14"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6" name="Rectangle 5"/>
          <p:cNvSpPr/>
          <p:nvPr/>
        </p:nvSpPr>
        <p:spPr>
          <a:xfrm>
            <a:off x="2091120" y="5786647"/>
            <a:ext cx="7888669" cy="646331"/>
          </a:xfrm>
          <a:prstGeom prst="rect">
            <a:avLst/>
          </a:prstGeom>
        </p:spPr>
        <p:txBody>
          <a:bodyPr wrap="square">
            <a:spAutoFit/>
          </a:bodyPr>
          <a:lstStyle/>
          <a:p>
            <a:pPr algn="ctr"/>
            <a:r>
              <a:rPr lang="en-US" sz="1200" b="1" dirty="0"/>
              <a:t>Figure 2.6: Typical hot hardness relationship for selected tool materials. Plain carbon steel shows a rapid loss of hardness as temperature increases, while cemented carbide and ceramics are significantly harder at elevated temperatures.</a:t>
            </a: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2904" y="742742"/>
            <a:ext cx="5245100" cy="4715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259379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170"/>
                                        </p:tgtEl>
                                        <p:attrNameLst>
                                          <p:attrName>style.visibility</p:attrName>
                                        </p:attrNameLst>
                                      </p:cBhvr>
                                      <p:to>
                                        <p:strVal val="visible"/>
                                      </p:to>
                                    </p:set>
                                    <p:animEffect transition="in" filter="fade">
                                      <p:cBhvr>
                                        <p:cTn id="13" dur="1000"/>
                                        <p:tgtEl>
                                          <p:spTgt spid="7170"/>
                                        </p:tgtEl>
                                      </p:cBhvr>
                                    </p:animEffect>
                                    <p:anim calcmode="lin" valueType="num">
                                      <p:cBhvr>
                                        <p:cTn id="14" dur="1000" fill="hold"/>
                                        <p:tgtEl>
                                          <p:spTgt spid="7170"/>
                                        </p:tgtEl>
                                        <p:attrNameLst>
                                          <p:attrName>ppt_x</p:attrName>
                                        </p:attrNameLst>
                                      </p:cBhvr>
                                      <p:tavLst>
                                        <p:tav tm="0">
                                          <p:val>
                                            <p:strVal val="#ppt_x"/>
                                          </p:val>
                                        </p:tav>
                                        <p:tav tm="100000">
                                          <p:val>
                                            <p:strVal val="#ppt_x"/>
                                          </p:val>
                                        </p:tav>
                                      </p:tavLst>
                                    </p:anim>
                                    <p:anim calcmode="lin" valueType="num">
                                      <p:cBhvr>
                                        <p:cTn id="15"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3" y="1517293"/>
            <a:ext cx="10576965" cy="4926370"/>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2.5 </a:t>
            </a:r>
            <a:r>
              <a:rPr lang="en-US" sz="27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Methods </a:t>
            </a: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 fixation of sintered carbides, ceramics </a:t>
            </a:r>
            <a:r>
              <a:rPr lang="en-US" sz="27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&amp; diamond </a:t>
            </a: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tools</a:t>
            </a:r>
          </a:p>
          <a:p>
            <a:pPr rtl="0">
              <a:lnSpc>
                <a:spcPct val="150000"/>
              </a:lnSpc>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cutting tools made from sintered carbides, ceramic and diamonds are available in the form of tips (inserts). </a:t>
            </a: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2.5.1 Mechanical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clamping</a:t>
            </a:r>
          </a:p>
          <a:p>
            <a:pPr algn="just" rtl="0">
              <a:lnSpc>
                <a:spcPct val="150000"/>
              </a:lnSpc>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Mechanical clamping is used for cemented carbides, ceramics, and other hard materials. In this method the cemented carbide, ceramic, and diamond inserts clamped mechanically with the tool shank.</a:t>
            </a: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2.5.2 Brazing </a:t>
            </a:r>
          </a:p>
          <a:p>
            <a:pPr rtl="0">
              <a:lnSpc>
                <a:spcPct val="150000"/>
              </a:lnSpc>
            </a:pP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this method of fixation, the tool bits are bonded with the shank by applying soldering materials</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4475966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1000"/>
                                        <p:tgtEl>
                                          <p:spTgt spid="8">
                                            <p:txEl>
                                              <p:pRg st="1" end="1"/>
                                            </p:txEl>
                                          </p:spTgt>
                                        </p:tgtEl>
                                      </p:cBhvr>
                                    </p:animEffect>
                                    <p:anim calcmode="lin" valueType="num">
                                      <p:cBhvr>
                                        <p:cTn id="14"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1000"/>
                                        <p:tgtEl>
                                          <p:spTgt spid="8">
                                            <p:txEl>
                                              <p:pRg st="2" end="2"/>
                                            </p:txEl>
                                          </p:spTgt>
                                        </p:tgtEl>
                                      </p:cBhvr>
                                    </p:animEffect>
                                    <p:anim calcmode="lin" valueType="num">
                                      <p:cBhvr>
                                        <p:cTn id="21"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bg2"/>
                                      </p:to>
                                    </p:animClr>
                                  </p:subTnLst>
                                </p:cTn>
                              </p:par>
                            </p:childTnLst>
                          </p:cTn>
                        </p:par>
                        <p:par>
                          <p:cTn id="23" fill="hold">
                            <p:stCondLst>
                              <p:cond delay="1000"/>
                            </p:stCondLst>
                            <p:childTnLst>
                              <p:par>
                                <p:cTn id="24" presetID="42" presetClass="entr" presetSubtype="0" fill="hold" grpId="0" nodeType="afterEffect">
                                  <p:stCondLst>
                                    <p:cond delay="0"/>
                                  </p:stCondLst>
                                  <p:childTnLst>
                                    <p:set>
                                      <p:cBhvr>
                                        <p:cTn id="25" dur="1" fill="hold">
                                          <p:stCondLst>
                                            <p:cond delay="0"/>
                                          </p:stCondLst>
                                        </p:cTn>
                                        <p:tgtEl>
                                          <p:spTgt spid="8">
                                            <p:txEl>
                                              <p:pRg st="3" end="3"/>
                                            </p:txEl>
                                          </p:spTgt>
                                        </p:tgtEl>
                                        <p:attrNameLst>
                                          <p:attrName>style.visibility</p:attrName>
                                        </p:attrNameLst>
                                      </p:cBhvr>
                                      <p:to>
                                        <p:strVal val="visible"/>
                                      </p:to>
                                    </p:set>
                                    <p:animEffect transition="in" filter="fade">
                                      <p:cBhvr>
                                        <p:cTn id="26" dur="1000"/>
                                        <p:tgtEl>
                                          <p:spTgt spid="8">
                                            <p:txEl>
                                              <p:pRg st="3" end="3"/>
                                            </p:txEl>
                                          </p:spTgt>
                                        </p:tgtEl>
                                      </p:cBhvr>
                                    </p:animEffect>
                                    <p:anim calcmode="lin" valueType="num">
                                      <p:cBhvr>
                                        <p:cTn id="27"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tx2"/>
                                      </p:to>
                                    </p:animClr>
                                  </p:sub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8">
                                            <p:txEl>
                                              <p:pRg st="4" end="4"/>
                                            </p:txEl>
                                          </p:spTgt>
                                        </p:tgtEl>
                                        <p:attrNameLst>
                                          <p:attrName>style.visibility</p:attrName>
                                        </p:attrNameLst>
                                      </p:cBhvr>
                                      <p:to>
                                        <p:strVal val="visible"/>
                                      </p:to>
                                    </p:set>
                                    <p:animEffect transition="in" filter="fade">
                                      <p:cBhvr>
                                        <p:cTn id="33" dur="1000"/>
                                        <p:tgtEl>
                                          <p:spTgt spid="8">
                                            <p:txEl>
                                              <p:pRg st="4" end="4"/>
                                            </p:txEl>
                                          </p:spTgt>
                                        </p:tgtEl>
                                      </p:cBhvr>
                                    </p:animEffect>
                                    <p:anim calcmode="lin" valueType="num">
                                      <p:cBhvr>
                                        <p:cTn id="34"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bg2"/>
                                      </p:to>
                                    </p:animClr>
                                  </p:subTnLst>
                                </p:cTn>
                              </p:par>
                            </p:childTnLst>
                          </p:cTn>
                        </p:par>
                        <p:par>
                          <p:cTn id="36" fill="hold">
                            <p:stCondLst>
                              <p:cond delay="1000"/>
                            </p:stCondLst>
                            <p:childTnLst>
                              <p:par>
                                <p:cTn id="37" presetID="42" presetClass="entr" presetSubtype="0" fill="hold" grpId="0" nodeType="afterEffect">
                                  <p:stCondLst>
                                    <p:cond delay="0"/>
                                  </p:stCondLst>
                                  <p:childTnLst>
                                    <p:set>
                                      <p:cBhvr>
                                        <p:cTn id="38" dur="1" fill="hold">
                                          <p:stCondLst>
                                            <p:cond delay="0"/>
                                          </p:stCondLst>
                                        </p:cTn>
                                        <p:tgtEl>
                                          <p:spTgt spid="8">
                                            <p:txEl>
                                              <p:pRg st="5" end="5"/>
                                            </p:txEl>
                                          </p:spTgt>
                                        </p:tgtEl>
                                        <p:attrNameLst>
                                          <p:attrName>style.visibility</p:attrName>
                                        </p:attrNameLst>
                                      </p:cBhvr>
                                      <p:to>
                                        <p:strVal val="visible"/>
                                      </p:to>
                                    </p:set>
                                    <p:animEffect transition="in" filter="fade">
                                      <p:cBhvr>
                                        <p:cTn id="39" dur="1000"/>
                                        <p:tgtEl>
                                          <p:spTgt spid="8">
                                            <p:txEl>
                                              <p:pRg st="5" end="5"/>
                                            </p:txEl>
                                          </p:spTgt>
                                        </p:tgtEl>
                                      </p:cBhvr>
                                    </p:animEffect>
                                    <p:anim calcmode="lin" valueType="num">
                                      <p:cBhvr>
                                        <p:cTn id="40"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8">
                                            <p:txEl>
                                              <p:pRg st="5" end="5"/>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5" end="5"/>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56155" y="655092"/>
            <a:ext cx="10576965" cy="588773"/>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2.5 </a:t>
            </a:r>
            <a:r>
              <a:rPr lang="en-US" sz="27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Methods </a:t>
            </a: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 fixation of sintered carbides, ceramics </a:t>
            </a:r>
            <a:r>
              <a:rPr lang="en-US" sz="27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&amp; diamond tools</a:t>
            </a:r>
            <a:endPar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38918" name="Picture 6" descr="http://www.harrisproductsgroup.com/~/media/Images/Articles/Brazing/brazing-elbow-joi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3833" y="3193576"/>
            <a:ext cx="3942811" cy="295710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639045" y="1844175"/>
            <a:ext cx="8184108" cy="923330"/>
          </a:xfrm>
          <a:prstGeom prst="rect">
            <a:avLst/>
          </a:prstGeom>
        </p:spPr>
        <p:txBody>
          <a:bodyPr wrap="square">
            <a:spAutoFit/>
          </a:bodyPr>
          <a:lstStyle/>
          <a:p>
            <a:r>
              <a:rPr lang="en-US" b="1" dirty="0"/>
              <a:t>Brazing</a:t>
            </a:r>
            <a:r>
              <a:rPr lang="en-US" dirty="0"/>
              <a:t> is a metal-joining process in which two or more metal items are joined together by melting and flowing a filler metal into the joint, the filler metal having a lower melting point than the adjoining metal.</a:t>
            </a:r>
          </a:p>
        </p:txBody>
      </p:sp>
    </p:spTree>
    <p:extLst>
      <p:ext uri="{BB962C8B-B14F-4D97-AF65-F5344CB8AC3E}">
        <p14:creationId xmlns:p14="http://schemas.microsoft.com/office/powerpoint/2010/main" val="292516059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56155" y="655092"/>
            <a:ext cx="10576965" cy="588773"/>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2.5 </a:t>
            </a:r>
            <a:r>
              <a:rPr lang="en-US" sz="27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Methods </a:t>
            </a: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 fixation of sintered carbides, ceramics </a:t>
            </a:r>
            <a:r>
              <a:rPr lang="en-US" sz="27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&amp; diamond tools</a:t>
            </a:r>
            <a:endPar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38914" name="Picture 2" descr="http://constructionmanuals.tpub.com/14250/img/14250_127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1181" y="1243865"/>
            <a:ext cx="6210123" cy="3125225"/>
          </a:xfrm>
          <a:prstGeom prst="rect">
            <a:avLst/>
          </a:prstGeom>
          <a:noFill/>
          <a:extLst>
            <a:ext uri="{909E8E84-426E-40DD-AFC4-6F175D3DCCD1}">
              <a14:hiddenFill xmlns:a14="http://schemas.microsoft.com/office/drawing/2010/main">
                <a:solidFill>
                  <a:srgbClr val="FFFFFF"/>
                </a:solidFill>
              </a14:hiddenFill>
            </a:ext>
          </a:extLst>
        </p:spPr>
      </p:pic>
      <p:pic>
        <p:nvPicPr>
          <p:cNvPr id="38916" name="Picture 4" descr="Image result for carbide insert braz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9932" y="4369090"/>
            <a:ext cx="3632620" cy="1868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471296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4" y="42863"/>
            <a:ext cx="10576964" cy="290036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2.1 Geometry of single point tool:</a:t>
            </a:r>
          </a:p>
          <a:p>
            <a:pPr rtl="0">
              <a:lnSpc>
                <a:spcPct val="150000"/>
              </a:lnSpc>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chip removal process may be performed by cutting tools of definite geometry. These cutting tools can be classified as single point cutting tool, used in lathe, planer and, </a:t>
            </a:r>
            <a:r>
              <a:rPr lang="en-US" sz="2400" dirty="0" err="1">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slotter</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and multi point cutting tool used in milling, drilling and broaching</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2" name="Rectangle 1"/>
          <p:cNvSpPr/>
          <p:nvPr/>
        </p:nvSpPr>
        <p:spPr>
          <a:xfrm>
            <a:off x="3957803" y="6195734"/>
            <a:ext cx="4155305" cy="276999"/>
          </a:xfrm>
          <a:prstGeom prst="rect">
            <a:avLst/>
          </a:prstGeom>
        </p:spPr>
        <p:txBody>
          <a:bodyPr wrap="none">
            <a:spAutoFit/>
          </a:bodyPr>
          <a:lstStyle/>
          <a:p>
            <a:r>
              <a:rPr lang="en-US" sz="1200" b="1" dirty="0"/>
              <a:t>Figure 2.1: Nomenclature of a single point cutting tool</a:t>
            </a:r>
          </a:p>
        </p:txBody>
      </p:sp>
      <p:sp>
        <p:nvSpPr>
          <p:cNvPr id="9" name="Title 1"/>
          <p:cNvSpPr txBox="1">
            <a:spLocks/>
          </p:cNvSpPr>
          <p:nvPr/>
        </p:nvSpPr>
        <p:spPr>
          <a:xfrm>
            <a:off x="5731098" y="-357186"/>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7803" y="3203366"/>
            <a:ext cx="4478330" cy="2992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722926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0746" y="1971107"/>
            <a:ext cx="10435135" cy="37455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1"/>
          <p:cNvSpPr txBox="1">
            <a:spLocks/>
          </p:cNvSpPr>
          <p:nvPr/>
        </p:nvSpPr>
        <p:spPr>
          <a:xfrm>
            <a:off x="856155" y="655092"/>
            <a:ext cx="10576965" cy="588773"/>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2.5 </a:t>
            </a:r>
            <a:r>
              <a:rPr lang="en-US" sz="27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Methods </a:t>
            </a:r>
            <a:r>
              <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 fixation of sintered carbides, ceramics </a:t>
            </a:r>
            <a:r>
              <a:rPr lang="en-US" sz="27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&amp; diamond tools</a:t>
            </a:r>
            <a:endParaRPr lang="en-US" sz="27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857526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4">
                                            <p:txEl>
                                              <p:pRg st="0" end="0"/>
                                            </p:txEl>
                                          </p:spTgt>
                                        </p:tgtEl>
                                        <p:attrNameLst>
                                          <p:attrName>ppt_c</p:attrName>
                                        </p:attrNameLst>
                                      </p:cBhvr>
                                      <p:to>
                                        <a:schemeClr val="tx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1" y="1945919"/>
            <a:ext cx="10576965" cy="404054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2.6 Disadvantages of mechanical clamping</a:t>
            </a:r>
          </a:p>
          <a:p>
            <a:pPr marL="342900" indent="-342900" algn="just" rtl="0">
              <a:lnSpc>
                <a:spcPct val="200000"/>
              </a:lnSpc>
              <a:buFont typeface="Arial" pitchFamily="34" charset="0"/>
              <a:buChar char="•"/>
            </a:pP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Mechanical clamping of cutting inserts does not always ensure a </a:t>
            </a: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contact stiffness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that is sufficiently high to prevent vibrations which develop in machining.</a:t>
            </a:r>
          </a:p>
          <a:p>
            <a:pPr marL="342900" indent="-342900" algn="just" rtl="0">
              <a:lnSpc>
                <a:spcPct val="200000"/>
              </a:lnSpc>
              <a:buFont typeface="Arial" pitchFamily="34" charset="0"/>
              <a:buChar char="•"/>
            </a:pP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These </a:t>
            </a: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vibrations</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shorten the life of the insert and often produce machined surfaces with </a:t>
            </a: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poor finish</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marL="342900" indent="-342900" algn="just" rtl="0">
              <a:lnSpc>
                <a:spcPct val="200000"/>
              </a:lnSpc>
              <a:buFont typeface="Arial" pitchFamily="34" charset="0"/>
              <a:buChar char="•"/>
            </a:pP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a:t>
            </a: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clamping arrangement</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is often of </a:t>
            </a: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comparatively large size,</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which in many cases limits the cutting parameters of the tool such as depth of cut, width of cut</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18923030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1000"/>
                                        <p:tgtEl>
                                          <p:spTgt spid="8">
                                            <p:txEl>
                                              <p:pRg st="1" end="1"/>
                                            </p:txEl>
                                          </p:spTgt>
                                        </p:tgtEl>
                                      </p:cBhvr>
                                    </p:animEffect>
                                    <p:anim calcmode="lin" valueType="num">
                                      <p:cBhvr>
                                        <p:cTn id="14"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1000"/>
                                        <p:tgtEl>
                                          <p:spTgt spid="8">
                                            <p:txEl>
                                              <p:pRg st="2" end="2"/>
                                            </p:txEl>
                                          </p:spTgt>
                                        </p:tgtEl>
                                      </p:cBhvr>
                                    </p:animEffect>
                                    <p:anim calcmode="lin" valueType="num">
                                      <p:cBhvr>
                                        <p:cTn id="21"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tx2"/>
                                      </p:to>
                                    </p:animClr>
                                  </p:sub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1000"/>
                                        <p:tgtEl>
                                          <p:spTgt spid="8">
                                            <p:txEl>
                                              <p:pRg st="3" end="3"/>
                                            </p:txEl>
                                          </p:spTgt>
                                        </p:tgtEl>
                                      </p:cBhvr>
                                    </p:animEffect>
                                    <p:anim calcmode="lin" valueType="num">
                                      <p:cBhvr>
                                        <p:cTn id="28"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3" y="1045807"/>
            <a:ext cx="10576965" cy="404054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20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2.7 Disadvantages of </a:t>
            </a: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brazing</a:t>
            </a:r>
            <a:endPar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342900" indent="-342900" algn="just" rtl="0">
              <a:lnSpc>
                <a:spcPct val="200000"/>
              </a:lnSpc>
              <a:buFont typeface="Arial" pitchFamily="34" charset="0"/>
              <a:buChar char="•"/>
            </a:pP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Micro </a:t>
            </a:r>
            <a:r>
              <a:rPr lang="en-US" sz="2400" dirty="0" smtClean="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cracks </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are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often produced due to the </a:t>
            </a: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high temperature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of the brazing operation. </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proportion of rejects due to cracks in tips is 10 – 40</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342900" indent="-342900" algn="just" rtl="0">
              <a:lnSpc>
                <a:spcPct val="200000"/>
              </a:lnSpc>
              <a:buFont typeface="Arial" pitchFamily="34" charset="0"/>
              <a:buChar char="•"/>
            </a:pP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High skills is required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for brazing</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342900" indent="-342900" algn="just" rtl="0">
              <a:lnSpc>
                <a:spcPct val="200000"/>
              </a:lnSpc>
              <a:buFont typeface="Arial" pitchFamily="34" charset="0"/>
              <a:buChar char="•"/>
            </a:pPr>
            <a:r>
              <a:rPr lang="en-US" sz="2400" dirty="0">
                <a:ln w="1905"/>
                <a:solidFill>
                  <a:schemeClr val="accent6"/>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Difficulty in changing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worn insert.</a:t>
            </a: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404812535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1000"/>
                                        <p:tgtEl>
                                          <p:spTgt spid="8">
                                            <p:txEl>
                                              <p:pRg st="1" end="1"/>
                                            </p:txEl>
                                          </p:spTgt>
                                        </p:tgtEl>
                                      </p:cBhvr>
                                    </p:animEffect>
                                    <p:anim calcmode="lin" valueType="num">
                                      <p:cBhvr>
                                        <p:cTn id="14"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1000"/>
                                        <p:tgtEl>
                                          <p:spTgt spid="8">
                                            <p:txEl>
                                              <p:pRg st="2" end="2"/>
                                            </p:txEl>
                                          </p:spTgt>
                                        </p:tgtEl>
                                      </p:cBhvr>
                                    </p:animEffect>
                                    <p:anim calcmode="lin" valueType="num">
                                      <p:cBhvr>
                                        <p:cTn id="21"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tx2"/>
                                      </p:to>
                                    </p:animClr>
                                  </p:sub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1000"/>
                                        <p:tgtEl>
                                          <p:spTgt spid="8">
                                            <p:txEl>
                                              <p:pRg st="3" end="3"/>
                                            </p:txEl>
                                          </p:spTgt>
                                        </p:tgtEl>
                                      </p:cBhvr>
                                    </p:animEffect>
                                    <p:anim calcmode="lin" valueType="num">
                                      <p:cBhvr>
                                        <p:cTn id="28"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links</a:t>
            </a:r>
            <a:endParaRPr lang="en-US" dirty="0"/>
          </a:p>
        </p:txBody>
      </p:sp>
      <p:sp>
        <p:nvSpPr>
          <p:cNvPr id="3" name="Rectangle 2"/>
          <p:cNvSpPr/>
          <p:nvPr/>
        </p:nvSpPr>
        <p:spPr>
          <a:xfrm>
            <a:off x="1637730" y="2791936"/>
            <a:ext cx="9758149" cy="1477328"/>
          </a:xfrm>
          <a:prstGeom prst="rect">
            <a:avLst/>
          </a:prstGeom>
        </p:spPr>
        <p:txBody>
          <a:bodyPr wrap="square">
            <a:spAutoFit/>
          </a:bodyPr>
          <a:lstStyle/>
          <a:p>
            <a:pPr marL="285750" indent="-285750">
              <a:buFont typeface="Arial" panose="020B0604020202020204" pitchFamily="34" charset="0"/>
              <a:buChar char="•"/>
            </a:pPr>
            <a:r>
              <a:rPr lang="en-US" dirty="0">
                <a:hlinkClick r:id="rId2"/>
              </a:rPr>
              <a:t>https://</a:t>
            </a:r>
            <a:r>
              <a:rPr lang="en-US" dirty="0" smtClean="0">
                <a:hlinkClick r:id="rId2"/>
              </a:rPr>
              <a:t>www.youtube.com/watch?v=vAo0xmDQ-kI&amp;feature=youtu.be</a:t>
            </a: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u="sng" dirty="0">
                <a:hlinkClick r:id="rId3"/>
              </a:rPr>
              <a:t>https://</a:t>
            </a:r>
            <a:r>
              <a:rPr lang="en-US" u="sng" dirty="0" smtClean="0">
                <a:hlinkClick r:id="rId3"/>
              </a:rPr>
              <a:t>youtu.be/Za0t2Rfjewg</a:t>
            </a:r>
            <a:endParaRPr lang="en-US" u="sng" dirty="0" smtClean="0"/>
          </a:p>
          <a:p>
            <a:pPr marL="285750" indent="-285750">
              <a:buFont typeface="Arial" panose="020B0604020202020204" pitchFamily="34" charset="0"/>
              <a:buChar char="•"/>
            </a:pPr>
            <a:endParaRPr lang="en-US" u="sng" dirty="0" smtClean="0"/>
          </a:p>
          <a:p>
            <a:pPr marL="285750" indent="-285750">
              <a:buFont typeface="Arial" panose="020B0604020202020204" pitchFamily="34" charset="0"/>
              <a:buChar char="•"/>
            </a:pPr>
            <a:r>
              <a:rPr lang="en-US" u="sng" dirty="0">
                <a:hlinkClick r:id="rId4"/>
              </a:rPr>
              <a:t>https://youtu.be/w46cnvjIJzA</a:t>
            </a:r>
            <a:endParaRPr lang="en-US" dirty="0"/>
          </a:p>
        </p:txBody>
      </p:sp>
    </p:spTree>
    <p:extLst>
      <p:ext uri="{BB962C8B-B14F-4D97-AF65-F5344CB8AC3E}">
        <p14:creationId xmlns:p14="http://schemas.microsoft.com/office/powerpoint/2010/main" val="39587620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3.bp.blogspot.com/_iv6ASYFztAs/SlqC_pyUGKI/AAAAAAAAACk/0peL0FBaIhw/s400/Single+Point+Cutting+Tool+Angle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6642" y="838787"/>
            <a:ext cx="4558742" cy="373817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50001" y="390942"/>
            <a:ext cx="5291833" cy="661207"/>
          </a:xfrm>
          <a:prstGeom prst="rect">
            <a:avLst/>
          </a:prstGeom>
        </p:spPr>
        <p:txBody>
          <a:bodyPr wrap="none">
            <a:spAutoFit/>
          </a:bodyPr>
          <a:lstStyle/>
          <a:p>
            <a:pPr>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2.1 Geometry of single point tool:</a:t>
            </a:r>
          </a:p>
        </p:txBody>
      </p:sp>
      <p:pic>
        <p:nvPicPr>
          <p:cNvPr id="38916" name="Picture 4" descr="http://4.bp.blogspot.com/_iv6ASYFztAs/SlqC2h_NkBI/AAAAAAAAACc/ct2Wply-oLQ/s400/Single+Point+Cutting+Tool+Angl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5691" y="4577141"/>
            <a:ext cx="4539693" cy="214437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77058" y="3238888"/>
            <a:ext cx="6027499" cy="1015663"/>
          </a:xfrm>
          <a:prstGeom prst="rect">
            <a:avLst/>
          </a:prstGeom>
        </p:spPr>
        <p:txBody>
          <a:bodyPr wrap="square">
            <a:spAutoFit/>
          </a:bodyPr>
          <a:lstStyle/>
          <a:p>
            <a:r>
              <a:rPr lang="en-GB" dirty="0" smtClean="0">
                <a:hlinkClick r:id="rId4"/>
              </a:rPr>
              <a:t>Useful links:</a:t>
            </a:r>
          </a:p>
          <a:p>
            <a:pPr marL="342900" indent="-342900">
              <a:buFont typeface="+mj-lt"/>
              <a:buAutoNum type="arabicPeriod"/>
            </a:pPr>
            <a:r>
              <a:rPr lang="en-GB" sz="1400" dirty="0" smtClean="0">
                <a:hlinkClick r:id="rId4"/>
              </a:rPr>
              <a:t>https</a:t>
            </a:r>
            <a:r>
              <a:rPr lang="en-GB" sz="1400" dirty="0">
                <a:hlinkClick r:id="rId4"/>
              </a:rPr>
              <a:t>://</a:t>
            </a:r>
            <a:r>
              <a:rPr lang="en-GB" sz="1400" dirty="0" smtClean="0">
                <a:hlinkClick r:id="rId4"/>
              </a:rPr>
              <a:t>www.youtube.com/watch?v=Mn9jpqI8rao</a:t>
            </a:r>
            <a:endParaRPr lang="en-GB" sz="1400" dirty="0" smtClean="0"/>
          </a:p>
          <a:p>
            <a:pPr marL="342900" indent="-342900">
              <a:buFont typeface="+mj-lt"/>
              <a:buAutoNum type="arabicPeriod"/>
            </a:pPr>
            <a:r>
              <a:rPr lang="en-GB" sz="1400" dirty="0">
                <a:hlinkClick r:id="rId5"/>
              </a:rPr>
              <a:t>https://</a:t>
            </a:r>
            <a:r>
              <a:rPr lang="en-GB" sz="1400" dirty="0" smtClean="0">
                <a:hlinkClick r:id="rId5"/>
              </a:rPr>
              <a:t>www.youtube.com/watch?v=bUrp8JMRwx4</a:t>
            </a:r>
            <a:endParaRPr lang="en-GB" sz="1400" dirty="0" smtClean="0"/>
          </a:p>
          <a:p>
            <a:pPr marL="342900" indent="-342900">
              <a:buFont typeface="+mj-lt"/>
              <a:buAutoNum type="arabicPeriod"/>
            </a:pPr>
            <a:r>
              <a:rPr lang="en-GB" sz="1400" dirty="0">
                <a:hlinkClick r:id="rId6"/>
              </a:rPr>
              <a:t>https://</a:t>
            </a:r>
            <a:r>
              <a:rPr lang="en-GB" sz="1400" dirty="0" smtClean="0">
                <a:hlinkClick r:id="rId6"/>
              </a:rPr>
              <a:t>www.youtube.com/watch?v=J63dZsw7Ia4</a:t>
            </a:r>
            <a:endParaRPr lang="en-GB" sz="1400" dirty="0"/>
          </a:p>
        </p:txBody>
      </p:sp>
    </p:spTree>
    <p:extLst>
      <p:ext uri="{BB962C8B-B14F-4D97-AF65-F5344CB8AC3E}">
        <p14:creationId xmlns:p14="http://schemas.microsoft.com/office/powerpoint/2010/main" val="181667385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9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www.machinistblog.com/wp-content/uploads/2011/08/GrindingLathe07.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3605" y="861080"/>
            <a:ext cx="4808799" cy="306238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50001" y="390942"/>
            <a:ext cx="5291833" cy="661207"/>
          </a:xfrm>
          <a:prstGeom prst="rect">
            <a:avLst/>
          </a:prstGeom>
        </p:spPr>
        <p:txBody>
          <a:bodyPr wrap="none">
            <a:spAutoFit/>
          </a:bodyPr>
          <a:lstStyle/>
          <a:p>
            <a:pPr>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2.1 Geometry of single point tool:</a:t>
            </a:r>
          </a:p>
        </p:txBody>
      </p:sp>
      <p:pic>
        <p:nvPicPr>
          <p:cNvPr id="39940" name="Picture 4" descr="http://www.machinistblog.com/wp-content/uploads/2011/08/GrindingLathe08.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6520" y="4114534"/>
            <a:ext cx="3542968" cy="2642801"/>
          </a:xfrm>
          <a:prstGeom prst="rect">
            <a:avLst/>
          </a:prstGeom>
          <a:noFill/>
          <a:extLst>
            <a:ext uri="{909E8E84-426E-40DD-AFC4-6F175D3DCCD1}">
              <a14:hiddenFill xmlns:a14="http://schemas.microsoft.com/office/drawing/2010/main">
                <a:solidFill>
                  <a:srgbClr val="FFFFFF"/>
                </a:solidFill>
              </a14:hiddenFill>
            </a:ext>
          </a:extLst>
        </p:spPr>
      </p:pic>
      <p:pic>
        <p:nvPicPr>
          <p:cNvPr id="39942" name="Picture 6" descr="http://www.machinistblog.com/wp-content/uploads/2011/08/Grinding1-1-720x54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6721" y="3920091"/>
            <a:ext cx="3909971" cy="2937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723554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05217" y="1142361"/>
            <a:ext cx="6209731" cy="5047536"/>
          </a:xfrm>
          <a:prstGeom prst="rect">
            <a:avLst/>
          </a:prstGeom>
        </p:spPr>
        <p:txBody>
          <a:bodyPr wrap="square">
            <a:spAutoFit/>
          </a:bodyPr>
          <a:lstStyle/>
          <a:p>
            <a:pPr fontAlgn="base"/>
            <a:r>
              <a:rPr lang="en-US" sz="1400" b="1" i="1" dirty="0"/>
              <a:t>Shank:</a:t>
            </a:r>
            <a:r>
              <a:rPr lang="en-US" sz="1400" dirty="0"/>
              <a:t> the shank is used as a tool holder. It is a main body of the tool. It is generally gripped in the tool frame.</a:t>
            </a:r>
          </a:p>
          <a:p>
            <a:pPr fontAlgn="base"/>
            <a:r>
              <a:rPr lang="en-US" sz="1400" b="1" i="1" dirty="0"/>
              <a:t>Flank:</a:t>
            </a:r>
            <a:r>
              <a:rPr lang="en-US" sz="1400" i="1" dirty="0"/>
              <a:t> </a:t>
            </a:r>
            <a:r>
              <a:rPr lang="en-US" sz="1400" dirty="0"/>
              <a:t>It is a surface of the cutting edge or the surface adjacent to the cutting edge of the tool.</a:t>
            </a:r>
          </a:p>
          <a:p>
            <a:pPr fontAlgn="base"/>
            <a:r>
              <a:rPr lang="en-US" sz="1400" b="1" i="1" dirty="0"/>
              <a:t>Face</a:t>
            </a:r>
            <a:r>
              <a:rPr lang="en-US" sz="1400" i="1" dirty="0"/>
              <a:t>: </a:t>
            </a:r>
            <a:r>
              <a:rPr lang="en-US" sz="1400" dirty="0"/>
              <a:t>It is the surface of the tool where the chip slides along the top of this surface.</a:t>
            </a:r>
          </a:p>
          <a:p>
            <a:pPr fontAlgn="base"/>
            <a:r>
              <a:rPr lang="en-US" sz="1400" b="1" i="1" dirty="0"/>
              <a:t>Base</a:t>
            </a:r>
            <a:r>
              <a:rPr lang="en-US" sz="1400" i="1" dirty="0"/>
              <a:t>: </a:t>
            </a:r>
            <a:r>
              <a:rPr lang="en-US" sz="1400" dirty="0"/>
              <a:t>Base is a bearing surface of the tool. This base is held in a tool holder or it is directly clamped in the tool post.</a:t>
            </a:r>
          </a:p>
          <a:p>
            <a:pPr fontAlgn="base"/>
            <a:r>
              <a:rPr lang="en-US" sz="1400" b="1" i="1" dirty="0"/>
              <a:t>Heel: </a:t>
            </a:r>
            <a:r>
              <a:rPr lang="en-US" sz="1400" dirty="0"/>
              <a:t>Heel is an intersection to the flank and base of the cutting tool. It is a curved portion at the bottom of the tool.</a:t>
            </a:r>
          </a:p>
          <a:p>
            <a:pPr fontAlgn="base"/>
            <a:r>
              <a:rPr lang="en-US" sz="1400" b="1" i="1" dirty="0"/>
              <a:t>Nose:</a:t>
            </a:r>
            <a:r>
              <a:rPr lang="en-US" sz="1400" i="1" dirty="0"/>
              <a:t> </a:t>
            </a:r>
            <a:r>
              <a:rPr lang="en-US" sz="1400" dirty="0"/>
              <a:t>This is a point where the base cutting edge and the side cutting edge gets intersected.</a:t>
            </a:r>
          </a:p>
          <a:p>
            <a:pPr fontAlgn="base"/>
            <a:r>
              <a:rPr lang="en-US" sz="1400" b="1" i="1" dirty="0"/>
              <a:t>Cutting edges:</a:t>
            </a:r>
            <a:r>
              <a:rPr lang="en-US" sz="1400" i="1" dirty="0"/>
              <a:t> </a:t>
            </a:r>
            <a:r>
              <a:rPr lang="en-US" sz="1400" dirty="0"/>
              <a:t>It is a face edge on the face of the tool that removes the material from the work piece. There are two cutting edges as side cutting edge and end cutting edge, where the </a:t>
            </a:r>
            <a:r>
              <a:rPr lang="en-US" sz="1400" dirty="0">
                <a:solidFill>
                  <a:schemeClr val="accent6"/>
                </a:solidFill>
              </a:rPr>
              <a:t>side cutting edge is major cutting edge and the end cutting edge is minor cutting edge</a:t>
            </a:r>
            <a:r>
              <a:rPr lang="en-US" sz="1400" dirty="0"/>
              <a:t>.</a:t>
            </a:r>
          </a:p>
          <a:p>
            <a:pPr fontAlgn="base"/>
            <a:r>
              <a:rPr lang="en-US" sz="1400" b="1" i="1" dirty="0"/>
              <a:t>Tool angles:</a:t>
            </a:r>
            <a:r>
              <a:rPr lang="en-US" sz="1400" i="1" dirty="0"/>
              <a:t> </a:t>
            </a:r>
            <a:r>
              <a:rPr lang="en-US" sz="1400" dirty="0"/>
              <a:t>Tool angle splay a vital role in the tool cutting action. The tool that comes with proper angles will reduce failures as tool breaking due to high work forces on the work piece. The metal cutting is done more efficiently with generation of little heat.</a:t>
            </a:r>
          </a:p>
          <a:p>
            <a:pPr fontAlgn="base"/>
            <a:r>
              <a:rPr lang="en-US" sz="1400" b="1" i="1" dirty="0"/>
              <a:t>Noise radius: </a:t>
            </a:r>
            <a:r>
              <a:rPr lang="en-US" sz="1400" dirty="0"/>
              <a:t>The nose radius will provide long life and also good surface finish with it sharp point on the nose. It has high stress and leaves in its path of cut. Longer nose radius will give raise to chatter.</a:t>
            </a:r>
          </a:p>
        </p:txBody>
      </p:sp>
      <p:sp>
        <p:nvSpPr>
          <p:cNvPr id="5" name="Rectangle 4"/>
          <p:cNvSpPr/>
          <p:nvPr/>
        </p:nvSpPr>
        <p:spPr>
          <a:xfrm>
            <a:off x="650001" y="390942"/>
            <a:ext cx="5291833" cy="661207"/>
          </a:xfrm>
          <a:prstGeom prst="rect">
            <a:avLst/>
          </a:prstGeom>
        </p:spPr>
        <p:txBody>
          <a:bodyPr wrap="none">
            <a:spAutoFit/>
          </a:bodyPr>
          <a:lstStyle/>
          <a:p>
            <a:pPr>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2.1 Geometry of single point tool:</a:t>
            </a:r>
          </a:p>
        </p:txBody>
      </p:sp>
      <p:pic>
        <p:nvPicPr>
          <p:cNvPr id="7" name="Picture 2" descr="http://3.bp.blogspot.com/_iv6ASYFztAs/SlqC_pyUGKI/AAAAAAAAACk/0peL0FBaIhw/s400/Single+Point+Cutting+Tool+Angles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2409" y="1302811"/>
            <a:ext cx="4558742" cy="3738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363015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0001" y="1516834"/>
            <a:ext cx="6209731" cy="4185761"/>
          </a:xfrm>
          <a:prstGeom prst="rect">
            <a:avLst/>
          </a:prstGeom>
        </p:spPr>
        <p:txBody>
          <a:bodyPr wrap="square">
            <a:spAutoFit/>
          </a:bodyPr>
          <a:lstStyle/>
          <a:p>
            <a:pPr fontAlgn="base"/>
            <a:r>
              <a:rPr lang="en-US" sz="1400" b="1" dirty="0"/>
              <a:t>Side cutting edge angle:</a:t>
            </a:r>
            <a:endParaRPr lang="en-US" sz="1400" dirty="0"/>
          </a:p>
          <a:p>
            <a:pPr fontAlgn="base"/>
            <a:r>
              <a:rPr lang="en-US" sz="1400" dirty="0"/>
              <a:t>It is the angle in between the side cutting edge and the side of the tool shank. This angle is also referred as lead angle.</a:t>
            </a:r>
          </a:p>
          <a:p>
            <a:pPr fontAlgn="base"/>
            <a:r>
              <a:rPr lang="en-US" sz="1400" b="1" dirty="0"/>
              <a:t>End cutting edge angle:</a:t>
            </a:r>
            <a:endParaRPr lang="en-US" sz="1400" dirty="0"/>
          </a:p>
          <a:p>
            <a:pPr fontAlgn="base"/>
            <a:r>
              <a:rPr lang="en-US" sz="1400" dirty="0"/>
              <a:t>End cutting edge angle is in between the perpendicular line of the tool shank and the end cutting edge.</a:t>
            </a:r>
          </a:p>
          <a:p>
            <a:pPr fontAlgn="base"/>
            <a:r>
              <a:rPr lang="en-US" sz="1400" b="1" dirty="0"/>
              <a:t>Side relief angle:</a:t>
            </a:r>
            <a:endParaRPr lang="en-US" sz="1400" dirty="0"/>
          </a:p>
          <a:p>
            <a:pPr fontAlgn="base"/>
            <a:r>
              <a:rPr lang="en-US" sz="1400" dirty="0"/>
              <a:t>The portion of side flank that is immediate below to the side cutting edge and the base perpendicular line of the cutting tool.</a:t>
            </a:r>
          </a:p>
          <a:p>
            <a:pPr fontAlgn="base"/>
            <a:r>
              <a:rPr lang="en-US" sz="1400" b="1" dirty="0"/>
              <a:t>End relief angle:</a:t>
            </a:r>
            <a:endParaRPr lang="en-US" sz="1400" dirty="0"/>
          </a:p>
          <a:p>
            <a:pPr fontAlgn="base"/>
            <a:r>
              <a:rPr lang="en-US" sz="1400" dirty="0"/>
              <a:t>Relief angle is in between the base perpendicular line and end flank.</a:t>
            </a:r>
          </a:p>
          <a:p>
            <a:pPr fontAlgn="base"/>
            <a:r>
              <a:rPr lang="en-US" sz="1400" b="1" dirty="0"/>
              <a:t>Back rake angle:</a:t>
            </a:r>
            <a:endParaRPr lang="en-US" sz="1400" dirty="0"/>
          </a:p>
          <a:p>
            <a:pPr fontAlgn="base"/>
            <a:r>
              <a:rPr lang="en-US" sz="1400" dirty="0"/>
              <a:t>The angle measured along the plane perpendicular through the side cutting edge in between the tool face and the perpendicular line to the base.</a:t>
            </a:r>
          </a:p>
          <a:p>
            <a:pPr fontAlgn="base"/>
            <a:r>
              <a:rPr lang="en-US" sz="1400" b="1" dirty="0" smtClean="0"/>
              <a:t>Side </a:t>
            </a:r>
            <a:r>
              <a:rPr lang="en-US" sz="1400" b="1" dirty="0"/>
              <a:t>rake angle:</a:t>
            </a:r>
            <a:endParaRPr lang="en-US" sz="1400" dirty="0"/>
          </a:p>
          <a:p>
            <a:pPr fontAlgn="base"/>
            <a:r>
              <a:rPr lang="en-US" sz="1400" dirty="0"/>
              <a:t>The angle in between the parallel line of the base and the face of the tool that is measured it the plane perpendicular to the side edge and base.</a:t>
            </a:r>
          </a:p>
        </p:txBody>
      </p:sp>
      <p:sp>
        <p:nvSpPr>
          <p:cNvPr id="5" name="Rectangle 4"/>
          <p:cNvSpPr/>
          <p:nvPr/>
        </p:nvSpPr>
        <p:spPr>
          <a:xfrm>
            <a:off x="650001" y="390942"/>
            <a:ext cx="5291833" cy="661207"/>
          </a:xfrm>
          <a:prstGeom prst="rect">
            <a:avLst/>
          </a:prstGeom>
        </p:spPr>
        <p:txBody>
          <a:bodyPr wrap="none">
            <a:spAutoFit/>
          </a:bodyPr>
          <a:lstStyle/>
          <a:p>
            <a:pPr>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2.1 Geometry of single point tool:</a:t>
            </a:r>
          </a:p>
        </p:txBody>
      </p:sp>
      <p:pic>
        <p:nvPicPr>
          <p:cNvPr id="6" name="Picture 4" descr="http://4.bp.blogspot.com/_iv6ASYFztAs/SlqC2h_NkBI/AAAAAAAAACc/ct2Wply-oLQ/s400/Single+Point+Cutting+Tool+Angl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3412" y="4454312"/>
            <a:ext cx="5146441" cy="243098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3.bp.blogspot.com/_iv6ASYFztAs/SlqC_pyUGKI/AAAAAAAAACk/0peL0FBaIhw/s400/Single+Point+Cutting+Tool+Angles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0457" y="411295"/>
            <a:ext cx="4792350" cy="39297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491046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690723" y="42863"/>
            <a:ext cx="10689465" cy="1926194"/>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2.1.1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Right cut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tool:</a:t>
            </a:r>
          </a:p>
          <a:p>
            <a:pPr rtl="0"/>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right cut tool is the tool in which the main cutting edge faces the headstock of the lathe, when the tool is clamped and in this case the tool cuts from right to left</a:t>
            </a:r>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2800"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4"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5" name="Title 1"/>
          <p:cNvSpPr txBox="1">
            <a:spLocks/>
          </p:cNvSpPr>
          <p:nvPr/>
        </p:nvSpPr>
        <p:spPr>
          <a:xfrm>
            <a:off x="788936" y="1897617"/>
            <a:ext cx="10576964" cy="1552706"/>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2.1.2 Left cut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tool:</a:t>
            </a:r>
          </a:p>
          <a:p>
            <a:pPr rtl="0"/>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this case the main cutting edge faces the tailstock of the lathe and consequently the tool cuts from left to right as shown in figure 2.2.</a:t>
            </a:r>
            <a:endParaRPr lang="en-US" sz="2800"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rotWithShape="1">
          <a:blip r:embed="rId2" cstate="print"/>
          <a:srcRect l="36667" t="44010" r="35729" b="32812"/>
          <a:stretch/>
        </p:blipFill>
        <p:spPr>
          <a:xfrm>
            <a:off x="4260631" y="3657712"/>
            <a:ext cx="3778515" cy="2538022"/>
          </a:xfrm>
          <a:prstGeom prst="rect">
            <a:avLst/>
          </a:prstGeom>
        </p:spPr>
      </p:pic>
      <p:sp>
        <p:nvSpPr>
          <p:cNvPr id="7" name="Rectangle 6"/>
          <p:cNvSpPr/>
          <p:nvPr/>
        </p:nvSpPr>
        <p:spPr>
          <a:xfrm>
            <a:off x="4072237" y="6195734"/>
            <a:ext cx="4155305" cy="276999"/>
          </a:xfrm>
          <a:prstGeom prst="rect">
            <a:avLst/>
          </a:prstGeom>
        </p:spPr>
        <p:txBody>
          <a:bodyPr wrap="none">
            <a:spAutoFit/>
          </a:bodyPr>
          <a:lstStyle/>
          <a:p>
            <a:r>
              <a:rPr lang="en-US" sz="1200" b="1" dirty="0"/>
              <a:t>Figure 2.2: Two basic types of single point cutting tools</a:t>
            </a:r>
          </a:p>
        </p:txBody>
      </p:sp>
    </p:spTree>
    <p:extLst>
      <p:ext uri="{BB962C8B-B14F-4D97-AF65-F5344CB8AC3E}">
        <p14:creationId xmlns:p14="http://schemas.microsoft.com/office/powerpoint/2010/main" val="86807624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bg2"/>
                                      </p:to>
                                    </p:animClr>
                                  </p:subTnLst>
                                </p:cTn>
                              </p:par>
                              <p:par>
                                <p:cTn id="10" presetID="42" presetClass="entr" presetSubtype="0" fill="hold" grpId="0" nodeType="with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1000"/>
                                        <p:tgtEl>
                                          <p:spTgt spid="8">
                                            <p:txEl>
                                              <p:pRg st="1" end="1"/>
                                            </p:txEl>
                                          </p:spTgt>
                                        </p:tgtEl>
                                      </p:cBhvr>
                                    </p:animEffect>
                                    <p:anim calcmode="lin" valueType="num">
                                      <p:cBhvr>
                                        <p:cTn id="13"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fade">
                                      <p:cBhvr>
                                        <p:cTn id="19" dur="1000"/>
                                        <p:tgtEl>
                                          <p:spTgt spid="5">
                                            <p:txEl>
                                              <p:pRg st="0" end="0"/>
                                            </p:txEl>
                                          </p:spTgt>
                                        </p:tgtEl>
                                      </p:cBhvr>
                                    </p:animEffect>
                                    <p:anim calcmode="lin" valueType="num">
                                      <p:cBhvr>
                                        <p:cTn id="20"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5">
                                            <p:txEl>
                                              <p:pRg st="0" end="0"/>
                                            </p:txEl>
                                          </p:spTgt>
                                        </p:tgtEl>
                                        <p:attrNameLst>
                                          <p:attrName>ppt_c</p:attrName>
                                        </p:attrNameLst>
                                      </p:cBhvr>
                                      <p:to>
                                        <a:schemeClr val="bg2"/>
                                      </p:to>
                                    </p:animClr>
                                  </p:subTnLst>
                                </p:cTn>
                              </p:par>
                              <p:par>
                                <p:cTn id="22" presetID="42"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1000"/>
                                        <p:tgtEl>
                                          <p:spTgt spid="5">
                                            <p:txEl>
                                              <p:pRg st="1" end="1"/>
                                            </p:txEl>
                                          </p:spTgt>
                                        </p:tgtEl>
                                      </p:cBhvr>
                                    </p:animEffect>
                                    <p:anim calcmode="lin" valueType="num">
                                      <p:cBhvr>
                                        <p:cTn id="2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5">
                                            <p:txEl>
                                              <p:pRg st="1" end="1"/>
                                            </p:txEl>
                                          </p:spTgt>
                                        </p:tgtEl>
                                        <p:attrNameLst>
                                          <p:attrName>ppt_c</p:attrName>
                                        </p:attrNameLst>
                                      </p:cBhvr>
                                      <p:to>
                                        <a:schemeClr val="tx2"/>
                                      </p:to>
                                    </p:animClr>
                                  </p:sub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42" presetClass="entr" presetSubtype="0"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1000"/>
                                        <p:tgtEl>
                                          <p:spTgt spid="6"/>
                                        </p:tgtEl>
                                      </p:cBhvr>
                                    </p:animEffect>
                                    <p:anim calcmode="lin" valueType="num">
                                      <p:cBhvr>
                                        <p:cTn id="37" dur="1000" fill="hold"/>
                                        <p:tgtEl>
                                          <p:spTgt spid="6"/>
                                        </p:tgtEl>
                                        <p:attrNameLst>
                                          <p:attrName>ppt_x</p:attrName>
                                        </p:attrNameLst>
                                      </p:cBhvr>
                                      <p:tavLst>
                                        <p:tav tm="0">
                                          <p:val>
                                            <p:strVal val="#ppt_x"/>
                                          </p:val>
                                        </p:tav>
                                        <p:tav tm="100000">
                                          <p:val>
                                            <p:strVal val="#ppt_x"/>
                                          </p:val>
                                        </p:tav>
                                      </p:tavLst>
                                    </p:anim>
                                    <p:anim calcmode="lin" valueType="num">
                                      <p:cBhvr>
                                        <p:cTn id="3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P spid="5" grpId="0" uiExpand="1" build="p"/>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690723" y="460019"/>
            <a:ext cx="10689465" cy="500062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2.1.3 Tool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planes:</a:t>
            </a:r>
          </a:p>
          <a:p>
            <a:pPr rtl="0"/>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 define the tool angles, some reference planes are suggested.</a:t>
            </a:r>
          </a:p>
          <a:p>
            <a:pPr rtl="0"/>
            <a:endParaRPr lang="en-US" sz="2400" b="1"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r>
              <a:rPr lang="en-US" sz="2400" b="1"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a-The </a:t>
            </a:r>
            <a:r>
              <a:rPr lang="en-US" sz="2400" b="1"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basic plane: </a:t>
            </a:r>
            <a:endParaRPr lang="en-US" sz="2400" b="1"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plane containing the tool base.</a:t>
            </a:r>
          </a:p>
          <a:p>
            <a:pPr rtl="0"/>
            <a:endParaRPr lang="en-US" sz="2400" b="1"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r>
              <a:rPr lang="en-US" sz="2400" b="1"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b-Auxiliary </a:t>
            </a:r>
            <a:r>
              <a:rPr lang="en-US" sz="2400" b="1"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plane of main cutting edge: </a:t>
            </a:r>
            <a:endParaRPr lang="en-US" sz="2400" b="1"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plane containing the main cutting edge and perpendicular to the basic plane.</a:t>
            </a:r>
          </a:p>
          <a:p>
            <a:pPr rtl="0"/>
            <a:endParaRPr lang="en-US" sz="2400" b="1"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r>
              <a:rPr lang="en-US" sz="2400" b="1"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 </a:t>
            </a:r>
            <a:r>
              <a:rPr lang="en-US" sz="2400" b="1"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Auxiliary plane perpendicular to the projection of main cutting edge: </a:t>
            </a:r>
            <a:endParaRPr lang="en-US" sz="2400" b="1"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r>
              <a:rPr lang="en-US" sz="24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a:t>
            </a:r>
            <a:r>
              <a:rPr lang="en-US" sz="24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the plane perpendicular to the projection of the main cutting edge and both planes mentioned above. </a:t>
            </a:r>
          </a:p>
        </p:txBody>
      </p:sp>
      <p:sp>
        <p:nvSpPr>
          <p:cNvPr id="4"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11685287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bg2"/>
                                      </p:to>
                                    </p:animClr>
                                  </p:subTnLst>
                                </p:cTn>
                              </p:par>
                              <p:par>
                                <p:cTn id="10" presetID="42" presetClass="entr" presetSubtype="0" fill="hold" grpId="0" nodeType="with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1000"/>
                                        <p:tgtEl>
                                          <p:spTgt spid="8">
                                            <p:txEl>
                                              <p:pRg st="1" end="1"/>
                                            </p:txEl>
                                          </p:spTgt>
                                        </p:tgtEl>
                                      </p:cBhvr>
                                    </p:animEffect>
                                    <p:anim calcmode="lin" valueType="num">
                                      <p:cBhvr>
                                        <p:cTn id="13"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animEffect transition="in" filter="fade">
                                      <p:cBhvr>
                                        <p:cTn id="19" dur="1000"/>
                                        <p:tgtEl>
                                          <p:spTgt spid="8">
                                            <p:txEl>
                                              <p:pRg st="3" end="3"/>
                                            </p:txEl>
                                          </p:spTgt>
                                        </p:tgtEl>
                                      </p:cBhvr>
                                    </p:animEffect>
                                    <p:anim calcmode="lin" valueType="num">
                                      <p:cBhvr>
                                        <p:cTn id="20"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tx2"/>
                                      </p:to>
                                    </p:animClr>
                                  </p:subTnLst>
                                </p:cTn>
                              </p:par>
                              <p:par>
                                <p:cTn id="22" presetID="42" presetClass="entr" presetSubtype="0" fill="hold" grpId="0" nodeType="withEffect">
                                  <p:stCondLst>
                                    <p:cond delay="0"/>
                                  </p:stCondLst>
                                  <p:childTnLst>
                                    <p:set>
                                      <p:cBhvr>
                                        <p:cTn id="23" dur="1" fill="hold">
                                          <p:stCondLst>
                                            <p:cond delay="0"/>
                                          </p:stCondLst>
                                        </p:cTn>
                                        <p:tgtEl>
                                          <p:spTgt spid="8">
                                            <p:txEl>
                                              <p:pRg st="4" end="4"/>
                                            </p:txEl>
                                          </p:spTgt>
                                        </p:tgtEl>
                                        <p:attrNameLst>
                                          <p:attrName>style.visibility</p:attrName>
                                        </p:attrNameLst>
                                      </p:cBhvr>
                                      <p:to>
                                        <p:strVal val="visible"/>
                                      </p:to>
                                    </p:set>
                                    <p:animEffect transition="in" filter="fade">
                                      <p:cBhvr>
                                        <p:cTn id="24" dur="1000"/>
                                        <p:tgtEl>
                                          <p:spTgt spid="8">
                                            <p:txEl>
                                              <p:pRg st="4" end="4"/>
                                            </p:txEl>
                                          </p:spTgt>
                                        </p:tgtEl>
                                      </p:cBhvr>
                                    </p:animEffect>
                                    <p:anim calcmode="lin" valueType="num">
                                      <p:cBhvr>
                                        <p:cTn id="25"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tx2"/>
                                      </p:to>
                                    </p:animClr>
                                  </p:sub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animEffect transition="in" filter="fade">
                                      <p:cBhvr>
                                        <p:cTn id="31" dur="1000"/>
                                        <p:tgtEl>
                                          <p:spTgt spid="8">
                                            <p:txEl>
                                              <p:pRg st="6" end="6"/>
                                            </p:txEl>
                                          </p:spTgt>
                                        </p:tgtEl>
                                      </p:cBhvr>
                                    </p:animEffect>
                                    <p:anim calcmode="lin" valueType="num">
                                      <p:cBhvr>
                                        <p:cTn id="32"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8">
                                            <p:txEl>
                                              <p:pRg st="6" end="6"/>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6" end="6"/>
                                            </p:txEl>
                                          </p:spTgt>
                                        </p:tgtEl>
                                        <p:attrNameLst>
                                          <p:attrName>ppt_c</p:attrName>
                                        </p:attrNameLst>
                                      </p:cBhvr>
                                      <p:to>
                                        <a:schemeClr val="tx2"/>
                                      </p:to>
                                    </p:animClr>
                                  </p:subTnLst>
                                </p:cTn>
                              </p:par>
                              <p:par>
                                <p:cTn id="34" presetID="42" presetClass="entr" presetSubtype="0" fill="hold" grpId="0" nodeType="withEffect">
                                  <p:stCondLst>
                                    <p:cond delay="0"/>
                                  </p:stCondLst>
                                  <p:childTnLst>
                                    <p:set>
                                      <p:cBhvr>
                                        <p:cTn id="35" dur="1" fill="hold">
                                          <p:stCondLst>
                                            <p:cond delay="0"/>
                                          </p:stCondLst>
                                        </p:cTn>
                                        <p:tgtEl>
                                          <p:spTgt spid="8">
                                            <p:txEl>
                                              <p:pRg st="7" end="7"/>
                                            </p:txEl>
                                          </p:spTgt>
                                        </p:tgtEl>
                                        <p:attrNameLst>
                                          <p:attrName>style.visibility</p:attrName>
                                        </p:attrNameLst>
                                      </p:cBhvr>
                                      <p:to>
                                        <p:strVal val="visible"/>
                                      </p:to>
                                    </p:set>
                                    <p:animEffect transition="in" filter="fade">
                                      <p:cBhvr>
                                        <p:cTn id="36" dur="1000"/>
                                        <p:tgtEl>
                                          <p:spTgt spid="8">
                                            <p:txEl>
                                              <p:pRg st="7" end="7"/>
                                            </p:txEl>
                                          </p:spTgt>
                                        </p:tgtEl>
                                      </p:cBhvr>
                                    </p:animEffect>
                                    <p:anim calcmode="lin" valueType="num">
                                      <p:cBhvr>
                                        <p:cTn id="37" dur="1000" fill="hold"/>
                                        <p:tgtEl>
                                          <p:spTgt spid="8">
                                            <p:txEl>
                                              <p:pRg st="7" end="7"/>
                                            </p:txEl>
                                          </p:spTgt>
                                        </p:tgtEl>
                                        <p:attrNameLst>
                                          <p:attrName>ppt_x</p:attrName>
                                        </p:attrNameLst>
                                      </p:cBhvr>
                                      <p:tavLst>
                                        <p:tav tm="0">
                                          <p:val>
                                            <p:strVal val="#ppt_x"/>
                                          </p:val>
                                        </p:tav>
                                        <p:tav tm="100000">
                                          <p:val>
                                            <p:strVal val="#ppt_x"/>
                                          </p:val>
                                        </p:tav>
                                      </p:tavLst>
                                    </p:anim>
                                    <p:anim calcmode="lin" valueType="num">
                                      <p:cBhvr>
                                        <p:cTn id="38" dur="1000" fill="hold"/>
                                        <p:tgtEl>
                                          <p:spTgt spid="8">
                                            <p:txEl>
                                              <p:pRg st="7" end="7"/>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7" end="7"/>
                                            </p:txEl>
                                          </p:spTgt>
                                        </p:tgtEl>
                                        <p:attrNameLst>
                                          <p:attrName>ppt_c</p:attrName>
                                        </p:attrNameLst>
                                      </p:cBhvr>
                                      <p:to>
                                        <a:schemeClr val="tx2"/>
                                      </p:to>
                                    </p:animClr>
                                  </p:sub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8">
                                            <p:txEl>
                                              <p:pRg st="9" end="9"/>
                                            </p:txEl>
                                          </p:spTgt>
                                        </p:tgtEl>
                                        <p:attrNameLst>
                                          <p:attrName>style.visibility</p:attrName>
                                        </p:attrNameLst>
                                      </p:cBhvr>
                                      <p:to>
                                        <p:strVal val="visible"/>
                                      </p:to>
                                    </p:set>
                                    <p:animEffect transition="in" filter="fade">
                                      <p:cBhvr>
                                        <p:cTn id="43" dur="1000"/>
                                        <p:tgtEl>
                                          <p:spTgt spid="8">
                                            <p:txEl>
                                              <p:pRg st="9" end="9"/>
                                            </p:txEl>
                                          </p:spTgt>
                                        </p:tgtEl>
                                      </p:cBhvr>
                                    </p:animEffect>
                                    <p:anim calcmode="lin" valueType="num">
                                      <p:cBhvr>
                                        <p:cTn id="44" dur="1000" fill="hold"/>
                                        <p:tgtEl>
                                          <p:spTgt spid="8">
                                            <p:txEl>
                                              <p:pRg st="9" end="9"/>
                                            </p:txEl>
                                          </p:spTgt>
                                        </p:tgtEl>
                                        <p:attrNameLst>
                                          <p:attrName>ppt_x</p:attrName>
                                        </p:attrNameLst>
                                      </p:cBhvr>
                                      <p:tavLst>
                                        <p:tav tm="0">
                                          <p:val>
                                            <p:strVal val="#ppt_x"/>
                                          </p:val>
                                        </p:tav>
                                        <p:tav tm="100000">
                                          <p:val>
                                            <p:strVal val="#ppt_x"/>
                                          </p:val>
                                        </p:tav>
                                      </p:tavLst>
                                    </p:anim>
                                    <p:anim calcmode="lin" valueType="num">
                                      <p:cBhvr>
                                        <p:cTn id="45" dur="1000" fill="hold"/>
                                        <p:tgtEl>
                                          <p:spTgt spid="8">
                                            <p:txEl>
                                              <p:pRg st="9" end="9"/>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9" end="9"/>
                                            </p:txEl>
                                          </p:spTgt>
                                        </p:tgtEl>
                                        <p:attrNameLst>
                                          <p:attrName>ppt_c</p:attrName>
                                        </p:attrNameLst>
                                      </p:cBhvr>
                                      <p:to>
                                        <a:schemeClr val="tx2"/>
                                      </p:to>
                                    </p:animClr>
                                  </p:subTnLst>
                                </p:cTn>
                              </p:par>
                              <p:par>
                                <p:cTn id="46" presetID="42" presetClass="entr" presetSubtype="0" fill="hold" grpId="0" nodeType="withEffect">
                                  <p:stCondLst>
                                    <p:cond delay="0"/>
                                  </p:stCondLst>
                                  <p:childTnLst>
                                    <p:set>
                                      <p:cBhvr>
                                        <p:cTn id="47" dur="1" fill="hold">
                                          <p:stCondLst>
                                            <p:cond delay="0"/>
                                          </p:stCondLst>
                                        </p:cTn>
                                        <p:tgtEl>
                                          <p:spTgt spid="8">
                                            <p:txEl>
                                              <p:pRg st="10" end="10"/>
                                            </p:txEl>
                                          </p:spTgt>
                                        </p:tgtEl>
                                        <p:attrNameLst>
                                          <p:attrName>style.visibility</p:attrName>
                                        </p:attrNameLst>
                                      </p:cBhvr>
                                      <p:to>
                                        <p:strVal val="visible"/>
                                      </p:to>
                                    </p:set>
                                    <p:animEffect transition="in" filter="fade">
                                      <p:cBhvr>
                                        <p:cTn id="48" dur="1000"/>
                                        <p:tgtEl>
                                          <p:spTgt spid="8">
                                            <p:txEl>
                                              <p:pRg st="10" end="10"/>
                                            </p:txEl>
                                          </p:spTgt>
                                        </p:tgtEl>
                                      </p:cBhvr>
                                    </p:animEffect>
                                    <p:anim calcmode="lin" valueType="num">
                                      <p:cBhvr>
                                        <p:cTn id="49" dur="1000" fill="hold"/>
                                        <p:tgtEl>
                                          <p:spTgt spid="8">
                                            <p:txEl>
                                              <p:pRg st="10" end="10"/>
                                            </p:txEl>
                                          </p:spTgt>
                                        </p:tgtEl>
                                        <p:attrNameLst>
                                          <p:attrName>ppt_x</p:attrName>
                                        </p:attrNameLst>
                                      </p:cBhvr>
                                      <p:tavLst>
                                        <p:tav tm="0">
                                          <p:val>
                                            <p:strVal val="#ppt_x"/>
                                          </p:val>
                                        </p:tav>
                                        <p:tav tm="100000">
                                          <p:val>
                                            <p:strVal val="#ppt_x"/>
                                          </p:val>
                                        </p:tav>
                                      </p:tavLst>
                                    </p:anim>
                                    <p:anim calcmode="lin" valueType="num">
                                      <p:cBhvr>
                                        <p:cTn id="50" dur="1000" fill="hold"/>
                                        <p:tgtEl>
                                          <p:spTgt spid="8">
                                            <p:txEl>
                                              <p:pRg st="10" end="1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0" end="10"/>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4" y="571538"/>
            <a:ext cx="10576964" cy="88582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2.2 Tool </a:t>
            </a: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angles:</a:t>
            </a:r>
            <a:endPar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2" name="Rectangle 1"/>
          <p:cNvSpPr/>
          <p:nvPr/>
        </p:nvSpPr>
        <p:spPr>
          <a:xfrm>
            <a:off x="4401834" y="6052193"/>
            <a:ext cx="3267241" cy="276999"/>
          </a:xfrm>
          <a:prstGeom prst="rect">
            <a:avLst/>
          </a:prstGeom>
        </p:spPr>
        <p:txBody>
          <a:bodyPr wrap="none">
            <a:spAutoFit/>
          </a:bodyPr>
          <a:lstStyle/>
          <a:p>
            <a:r>
              <a:rPr lang="en-US" sz="1200" b="1" dirty="0"/>
              <a:t>Figure 2.4: Single point cutting tool angles</a:t>
            </a:r>
          </a:p>
        </p:txBody>
      </p:sp>
      <p:sp>
        <p:nvSpPr>
          <p:cNvPr id="9" name="Title 1"/>
          <p:cNvSpPr txBox="1">
            <a:spLocks/>
          </p:cNvSpPr>
          <p:nvPr/>
        </p:nvSpPr>
        <p:spPr>
          <a:xfrm>
            <a:off x="5731099" y="-388579"/>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TWO</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18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Fundamentals of Metal Cutting</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81797" y="1457362"/>
            <a:ext cx="7907318"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243511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3">
      <a:dk1>
        <a:sysClr val="windowText" lastClr="000000"/>
      </a:dk1>
      <a:lt1>
        <a:sysClr val="window" lastClr="FFFFFF"/>
      </a:lt1>
      <a:dk2>
        <a:srgbClr val="666666"/>
      </a:dk2>
      <a:lt2>
        <a:srgbClr val="002676"/>
      </a:lt2>
      <a:accent1>
        <a:srgbClr val="FF388C"/>
      </a:accent1>
      <a:accent2>
        <a:srgbClr val="B0C9FF"/>
      </a:accent2>
      <a:accent3>
        <a:srgbClr val="9C007F"/>
      </a:accent3>
      <a:accent4>
        <a:srgbClr val="68007F"/>
      </a:accent4>
      <a:accent5>
        <a:srgbClr val="005BD3"/>
      </a:accent5>
      <a:accent6>
        <a:srgbClr val="00349E"/>
      </a:accent6>
      <a:hlink>
        <a:srgbClr val="17BBFD"/>
      </a:hlink>
      <a:folHlink>
        <a:srgbClr val="FF79C2"/>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1717</TotalTime>
  <Words>1313</Words>
  <Application>Microsoft Office PowerPoint</Application>
  <PresentationFormat>Custom</PresentationFormat>
  <Paragraphs>156</Paragraphs>
  <Slides>23</Slides>
  <Notes>8</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23</vt:i4>
      </vt:variant>
    </vt:vector>
  </HeadingPairs>
  <TitlesOfParts>
    <vt:vector size="26" baseType="lpstr">
      <vt:lpstr>Austin</vt:lpstr>
      <vt:lpstr>معادلة</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Useful links</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Selection of Manufacturing Engineering Processes   By Dr. Saied Darwish (Prof.  Industrial Engineering Department, KSU)</dc:title>
  <dc:creator>Mohammed Ali Elmeligy</dc:creator>
  <cp:lastModifiedBy>User</cp:lastModifiedBy>
  <cp:revision>211</cp:revision>
  <dcterms:created xsi:type="dcterms:W3CDTF">2014-07-08T07:30:00Z</dcterms:created>
  <dcterms:modified xsi:type="dcterms:W3CDTF">2016-02-15T21:08:05Z</dcterms:modified>
</cp:coreProperties>
</file>