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61" r:id="rId1"/>
  </p:sldMasterIdLst>
  <p:notesMasterIdLst>
    <p:notesMasterId r:id="rId31"/>
  </p:notesMasterIdLst>
  <p:sldIdLst>
    <p:sldId id="344" r:id="rId2"/>
    <p:sldId id="345" r:id="rId3"/>
    <p:sldId id="346" r:id="rId4"/>
    <p:sldId id="314" r:id="rId5"/>
    <p:sldId id="318" r:id="rId6"/>
    <p:sldId id="305" r:id="rId7"/>
    <p:sldId id="310" r:id="rId8"/>
    <p:sldId id="306" r:id="rId9"/>
    <p:sldId id="311" r:id="rId10"/>
    <p:sldId id="319" r:id="rId11"/>
    <p:sldId id="307" r:id="rId12"/>
    <p:sldId id="321" r:id="rId13"/>
    <p:sldId id="322" r:id="rId14"/>
    <p:sldId id="323" r:id="rId15"/>
    <p:sldId id="324" r:id="rId16"/>
    <p:sldId id="327" r:id="rId17"/>
    <p:sldId id="328" r:id="rId18"/>
    <p:sldId id="329" r:id="rId19"/>
    <p:sldId id="338" r:id="rId20"/>
    <p:sldId id="343" r:id="rId21"/>
    <p:sldId id="342" r:id="rId22"/>
    <p:sldId id="330" r:id="rId23"/>
    <p:sldId id="331" r:id="rId24"/>
    <p:sldId id="332" r:id="rId25"/>
    <p:sldId id="333" r:id="rId26"/>
    <p:sldId id="334" r:id="rId27"/>
    <p:sldId id="335" r:id="rId28"/>
    <p:sldId id="336" r:id="rId29"/>
    <p:sldId id="337" r:id="rId30"/>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pitchFamily="1" charset="0"/>
        <a:ea typeface="ＭＳ Ｐゴシック" pitchFamily="-16" charset="-128"/>
        <a:cs typeface="+mn-cs"/>
      </a:defRPr>
    </a:lvl1pPr>
    <a:lvl2pPr marL="457200" algn="l" rtl="0" eaLnBrk="0" fontAlgn="base" hangingPunct="0">
      <a:spcBef>
        <a:spcPct val="0"/>
      </a:spcBef>
      <a:spcAft>
        <a:spcPct val="0"/>
      </a:spcAft>
      <a:defRPr sz="2400" kern="1200">
        <a:solidFill>
          <a:schemeClr val="tx1"/>
        </a:solidFill>
        <a:latin typeface="Times" pitchFamily="1" charset="0"/>
        <a:ea typeface="ＭＳ Ｐゴシック" pitchFamily="-16" charset="-128"/>
        <a:cs typeface="+mn-cs"/>
      </a:defRPr>
    </a:lvl2pPr>
    <a:lvl3pPr marL="914400" algn="l" rtl="0" eaLnBrk="0" fontAlgn="base" hangingPunct="0">
      <a:spcBef>
        <a:spcPct val="0"/>
      </a:spcBef>
      <a:spcAft>
        <a:spcPct val="0"/>
      </a:spcAft>
      <a:defRPr sz="2400" kern="1200">
        <a:solidFill>
          <a:schemeClr val="tx1"/>
        </a:solidFill>
        <a:latin typeface="Times" pitchFamily="1" charset="0"/>
        <a:ea typeface="ＭＳ Ｐゴシック" pitchFamily="-16" charset="-128"/>
        <a:cs typeface="+mn-cs"/>
      </a:defRPr>
    </a:lvl3pPr>
    <a:lvl4pPr marL="1371600" algn="l" rtl="0" eaLnBrk="0" fontAlgn="base" hangingPunct="0">
      <a:spcBef>
        <a:spcPct val="0"/>
      </a:spcBef>
      <a:spcAft>
        <a:spcPct val="0"/>
      </a:spcAft>
      <a:defRPr sz="2400" kern="1200">
        <a:solidFill>
          <a:schemeClr val="tx1"/>
        </a:solidFill>
        <a:latin typeface="Times" pitchFamily="1" charset="0"/>
        <a:ea typeface="ＭＳ Ｐゴシック" pitchFamily="-16" charset="-128"/>
        <a:cs typeface="+mn-cs"/>
      </a:defRPr>
    </a:lvl4pPr>
    <a:lvl5pPr marL="1828800" algn="l" rtl="0" eaLnBrk="0" fontAlgn="base" hangingPunct="0">
      <a:spcBef>
        <a:spcPct val="0"/>
      </a:spcBef>
      <a:spcAft>
        <a:spcPct val="0"/>
      </a:spcAft>
      <a:defRPr sz="2400" kern="1200">
        <a:solidFill>
          <a:schemeClr val="tx1"/>
        </a:solidFill>
        <a:latin typeface="Times" pitchFamily="1" charset="0"/>
        <a:ea typeface="ＭＳ Ｐゴシック" pitchFamily="-16" charset="-128"/>
        <a:cs typeface="+mn-cs"/>
      </a:defRPr>
    </a:lvl5pPr>
    <a:lvl6pPr marL="2286000" algn="l" defTabSz="914400" rtl="0" eaLnBrk="1" latinLnBrk="0" hangingPunct="1">
      <a:defRPr sz="2400" kern="1200">
        <a:solidFill>
          <a:schemeClr val="tx1"/>
        </a:solidFill>
        <a:latin typeface="Times" pitchFamily="1" charset="0"/>
        <a:ea typeface="ＭＳ Ｐゴシック" pitchFamily="-16" charset="-128"/>
        <a:cs typeface="+mn-cs"/>
      </a:defRPr>
    </a:lvl6pPr>
    <a:lvl7pPr marL="2743200" algn="l" defTabSz="914400" rtl="0" eaLnBrk="1" latinLnBrk="0" hangingPunct="1">
      <a:defRPr sz="2400" kern="1200">
        <a:solidFill>
          <a:schemeClr val="tx1"/>
        </a:solidFill>
        <a:latin typeface="Times" pitchFamily="1" charset="0"/>
        <a:ea typeface="ＭＳ Ｐゴシック" pitchFamily="-16" charset="-128"/>
        <a:cs typeface="+mn-cs"/>
      </a:defRPr>
    </a:lvl7pPr>
    <a:lvl8pPr marL="3200400" algn="l" defTabSz="914400" rtl="0" eaLnBrk="1" latinLnBrk="0" hangingPunct="1">
      <a:defRPr sz="2400" kern="1200">
        <a:solidFill>
          <a:schemeClr val="tx1"/>
        </a:solidFill>
        <a:latin typeface="Times" pitchFamily="1" charset="0"/>
        <a:ea typeface="ＭＳ Ｐゴシック" pitchFamily="-16" charset="-128"/>
        <a:cs typeface="+mn-cs"/>
      </a:defRPr>
    </a:lvl8pPr>
    <a:lvl9pPr marL="3657600" algn="l" defTabSz="914400" rtl="0" eaLnBrk="1" latinLnBrk="0" hangingPunct="1">
      <a:defRPr sz="2400" kern="1200">
        <a:solidFill>
          <a:schemeClr val="tx1"/>
        </a:solidFill>
        <a:latin typeface="Times" pitchFamily="1" charset="0"/>
        <a:ea typeface="ＭＳ Ｐゴシック" pitchFamily="-1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67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17" autoAdjust="0"/>
  </p:normalViewPr>
  <p:slideViewPr>
    <p:cSldViewPr>
      <p:cViewPr>
        <p:scale>
          <a:sx n="107" d="100"/>
          <a:sy n="107" d="100"/>
        </p:scale>
        <p:origin x="-78" y="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71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3277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44B2FE3D-17A8-4C83-AECE-F0D972951BC4}" type="slidenum">
              <a:rPr lang="en-US"/>
              <a:pPr>
                <a:defRPr/>
              </a:pPr>
              <a:t>‹#›</a:t>
            </a:fld>
            <a:endParaRPr lang="en-US"/>
          </a:p>
        </p:txBody>
      </p:sp>
    </p:spTree>
    <p:extLst>
      <p:ext uri="{BB962C8B-B14F-4D97-AF65-F5344CB8AC3E}">
        <p14:creationId xmlns:p14="http://schemas.microsoft.com/office/powerpoint/2010/main" val="28099117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6"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6"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6"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6"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A0017CC0-3D5C-45E5-8288-A4F9ABCD121B}" type="slidenum">
              <a:rPr lang="en-US" sz="1200" smtClean="0">
                <a:latin typeface="Arial" charset="0"/>
              </a:rPr>
              <a:pPr/>
              <a:t>2</a:t>
            </a:fld>
            <a:endParaRPr lang="en-US" sz="1200" smtClean="0">
              <a:latin typeface="Arial" charset="0"/>
            </a:endParaRPr>
          </a:p>
        </p:txBody>
      </p:sp>
      <p:sp>
        <p:nvSpPr>
          <p:cNvPr id="33795" name="Rectangle 2"/>
          <p:cNvSpPr>
            <a:spLocks noChangeArrowheads="1" noTextEdit="1"/>
          </p:cNvSpPr>
          <p:nvPr>
            <p:ph type="sldImg"/>
          </p:nvPr>
        </p:nvSpPr>
        <p:spPr>
          <a:xfrm>
            <a:off x="1146175" y="687388"/>
            <a:ext cx="4567238" cy="3425825"/>
          </a:xfrm>
          <a:solidFill>
            <a:srgbClr val="FFFFFF"/>
          </a:solidFill>
          <a:ln/>
        </p:spPr>
      </p:sp>
      <p:sp>
        <p:nvSpPr>
          <p:cNvPr id="33796" name="Rectangle 3"/>
          <p:cNvSpPr>
            <a:spLocks noChangeArrowheads="1"/>
          </p:cNvSpPr>
          <p:nvPr>
            <p:ph type="body" idx="1"/>
          </p:nvPr>
        </p:nvSpPr>
        <p:spPr>
          <a:xfrm>
            <a:off x="914400" y="4341813"/>
            <a:ext cx="5029200" cy="4114800"/>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379B95DD-5E22-4678-B8D9-69539F452C72}" type="slidenum">
              <a:rPr lang="en-US" sz="1200" smtClean="0">
                <a:latin typeface="Arial" charset="0"/>
              </a:rPr>
              <a:pPr/>
              <a:t>3</a:t>
            </a:fld>
            <a:endParaRPr lang="en-US" sz="1200" smtClean="0">
              <a:latin typeface="Arial" charset="0"/>
            </a:endParaRPr>
          </a:p>
        </p:txBody>
      </p:sp>
      <p:sp>
        <p:nvSpPr>
          <p:cNvPr id="34819" name="Rectangle 2"/>
          <p:cNvSpPr>
            <a:spLocks noChangeArrowheads="1" noTextEdit="1"/>
          </p:cNvSpPr>
          <p:nvPr>
            <p:ph type="sldImg"/>
          </p:nvPr>
        </p:nvSpPr>
        <p:spPr>
          <a:xfrm>
            <a:off x="1146175" y="687388"/>
            <a:ext cx="4567238" cy="3425825"/>
          </a:xfrm>
          <a:solidFill>
            <a:srgbClr val="FFFFFF"/>
          </a:solidFill>
          <a:ln/>
        </p:spPr>
      </p:sp>
      <p:sp>
        <p:nvSpPr>
          <p:cNvPr id="34820" name="Rectangle 3"/>
          <p:cNvSpPr>
            <a:spLocks noChangeArrowheads="1"/>
          </p:cNvSpPr>
          <p:nvPr>
            <p:ph type="body" idx="1"/>
          </p:nvPr>
        </p:nvSpPr>
        <p:spPr>
          <a:xfrm>
            <a:off x="914400" y="4341813"/>
            <a:ext cx="5029200" cy="4114800"/>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4F7CAFFF-F077-4964-A635-4979B474939E}" type="slidenum">
              <a:rPr lang="en-US" sz="1200" smtClean="0">
                <a:latin typeface="Arial" charset="0"/>
              </a:rPr>
              <a:pPr/>
              <a:t>12</a:t>
            </a:fld>
            <a:endParaRPr lang="en-US" sz="1200" smtClean="0">
              <a:latin typeface="Arial" charset="0"/>
            </a:endParaRPr>
          </a:p>
        </p:txBody>
      </p:sp>
      <p:sp>
        <p:nvSpPr>
          <p:cNvPr id="35843" name="Rectangle 2"/>
          <p:cNvSpPr>
            <a:spLocks noChangeArrowheads="1" noTextEdit="1"/>
          </p:cNvSpPr>
          <p:nvPr>
            <p:ph type="sldImg"/>
          </p:nvPr>
        </p:nvSpPr>
        <p:spPr>
          <a:xfrm>
            <a:off x="1146175" y="687388"/>
            <a:ext cx="4567238" cy="3425825"/>
          </a:xfrm>
          <a:solidFill>
            <a:srgbClr val="FFFFFF"/>
          </a:solidFill>
          <a:ln/>
        </p:spPr>
      </p:sp>
      <p:sp>
        <p:nvSpPr>
          <p:cNvPr id="35844" name="Rectangle 3"/>
          <p:cNvSpPr>
            <a:spLocks noChangeArrowheads="1"/>
          </p:cNvSpPr>
          <p:nvPr>
            <p:ph type="body" idx="1"/>
          </p:nvPr>
        </p:nvSpPr>
        <p:spPr>
          <a:xfrm>
            <a:off x="914400" y="4341813"/>
            <a:ext cx="5029200" cy="4114800"/>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A8BDDD79-FCDA-46E1-A2FE-4221461FB113}" type="slidenum">
              <a:rPr lang="en-US" sz="1200" smtClean="0">
                <a:latin typeface="Arial" charset="0"/>
              </a:rPr>
              <a:pPr/>
              <a:t>22</a:t>
            </a:fld>
            <a:endParaRPr lang="en-US" sz="1200" smtClean="0">
              <a:latin typeface="Arial" charset="0"/>
            </a:endParaRPr>
          </a:p>
        </p:txBody>
      </p:sp>
      <p:sp>
        <p:nvSpPr>
          <p:cNvPr id="36867" name="Rectangle 2"/>
          <p:cNvSpPr>
            <a:spLocks noChangeArrowheads="1" noTextEdit="1"/>
          </p:cNvSpPr>
          <p:nvPr>
            <p:ph type="sldImg"/>
          </p:nvPr>
        </p:nvSpPr>
        <p:spPr>
          <a:xfrm>
            <a:off x="1146175" y="687388"/>
            <a:ext cx="4567238" cy="3425825"/>
          </a:xfrm>
          <a:solidFill>
            <a:srgbClr val="FFFFFF"/>
          </a:solidFill>
          <a:ln/>
        </p:spPr>
      </p:sp>
      <p:sp>
        <p:nvSpPr>
          <p:cNvPr id="36868" name="Rectangle 3"/>
          <p:cNvSpPr>
            <a:spLocks noChangeArrowheads="1"/>
          </p:cNvSpPr>
          <p:nvPr>
            <p:ph type="body" idx="1"/>
          </p:nvPr>
        </p:nvSpPr>
        <p:spPr>
          <a:xfrm>
            <a:off x="914400" y="4341813"/>
            <a:ext cx="5029200" cy="4114800"/>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09BCD642-8DD8-44D3-BF13-D5C1E1FC8864}" type="slidenum">
              <a:rPr lang="en-US" sz="1200" smtClean="0">
                <a:latin typeface="Arial" charset="0"/>
              </a:rPr>
              <a:pPr/>
              <a:t>27</a:t>
            </a:fld>
            <a:endParaRPr lang="en-US" sz="1200" smtClean="0">
              <a:latin typeface="Arial" charset="0"/>
            </a:endParaRPr>
          </a:p>
        </p:txBody>
      </p:sp>
      <p:sp>
        <p:nvSpPr>
          <p:cNvPr id="37891" name="Rectangle 2"/>
          <p:cNvSpPr>
            <a:spLocks noChangeArrowheads="1" noTextEdit="1"/>
          </p:cNvSpPr>
          <p:nvPr>
            <p:ph type="sldImg"/>
          </p:nvPr>
        </p:nvSpPr>
        <p:spPr>
          <a:xfrm>
            <a:off x="1146175" y="687388"/>
            <a:ext cx="4567238" cy="3425825"/>
          </a:xfrm>
          <a:solidFill>
            <a:srgbClr val="FFFFFF"/>
          </a:solidFill>
          <a:ln/>
        </p:spPr>
      </p:sp>
      <p:sp>
        <p:nvSpPr>
          <p:cNvPr id="37892" name="Rectangle 3"/>
          <p:cNvSpPr>
            <a:spLocks noChangeArrowheads="1"/>
          </p:cNvSpPr>
          <p:nvPr>
            <p:ph type="body" idx="1"/>
          </p:nvPr>
        </p:nvSpPr>
        <p:spPr>
          <a:xfrm>
            <a:off x="914400" y="4341813"/>
            <a:ext cx="5029200" cy="4116387"/>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7B8AEF4A-0727-4C05-B49A-44118F878DD2}" type="slidenum">
              <a:rPr lang="en-US" sz="1200" smtClean="0">
                <a:latin typeface="Arial" charset="0"/>
              </a:rPr>
              <a:pPr/>
              <a:t>28</a:t>
            </a:fld>
            <a:endParaRPr lang="en-US" sz="1200" smtClean="0">
              <a:latin typeface="Arial" charset="0"/>
            </a:endParaRPr>
          </a:p>
        </p:txBody>
      </p:sp>
      <p:sp>
        <p:nvSpPr>
          <p:cNvPr id="38915" name="Rectangle 2"/>
          <p:cNvSpPr>
            <a:spLocks noChangeArrowheads="1" noTextEdit="1"/>
          </p:cNvSpPr>
          <p:nvPr>
            <p:ph type="sldImg"/>
          </p:nvPr>
        </p:nvSpPr>
        <p:spPr>
          <a:xfrm>
            <a:off x="1146175" y="687388"/>
            <a:ext cx="4567238" cy="3425825"/>
          </a:xfrm>
          <a:solidFill>
            <a:srgbClr val="FFFFFF"/>
          </a:solidFill>
          <a:ln/>
        </p:spPr>
      </p:sp>
      <p:sp>
        <p:nvSpPr>
          <p:cNvPr id="38916" name="Rectangle 3"/>
          <p:cNvSpPr>
            <a:spLocks noChangeArrowheads="1"/>
          </p:cNvSpPr>
          <p:nvPr>
            <p:ph type="body" idx="1"/>
          </p:nvPr>
        </p:nvSpPr>
        <p:spPr>
          <a:xfrm>
            <a:off x="914400" y="4341813"/>
            <a:ext cx="5029200" cy="4116387"/>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78D4B6BC-F9F7-4CC6-BD55-AC8465913410}" type="slidenum">
              <a:rPr lang="en-US" sz="1200" smtClean="0">
                <a:latin typeface="Arial" charset="0"/>
              </a:rPr>
              <a:pPr/>
              <a:t>29</a:t>
            </a:fld>
            <a:endParaRPr lang="en-US" sz="1200" smtClean="0">
              <a:latin typeface="Arial" charset="0"/>
            </a:endParaRPr>
          </a:p>
        </p:txBody>
      </p:sp>
      <p:sp>
        <p:nvSpPr>
          <p:cNvPr id="39939" name="Rectangle 2"/>
          <p:cNvSpPr>
            <a:spLocks noChangeArrowheads="1" noTextEdit="1"/>
          </p:cNvSpPr>
          <p:nvPr>
            <p:ph type="sldImg"/>
          </p:nvPr>
        </p:nvSpPr>
        <p:spPr>
          <a:xfrm>
            <a:off x="1146175" y="687388"/>
            <a:ext cx="4567238" cy="3425825"/>
          </a:xfrm>
          <a:solidFill>
            <a:srgbClr val="FFFFFF"/>
          </a:solidFill>
          <a:ln/>
        </p:spPr>
      </p:sp>
      <p:sp>
        <p:nvSpPr>
          <p:cNvPr id="39940" name="Rectangle 3"/>
          <p:cNvSpPr>
            <a:spLocks noChangeArrowheads="1"/>
          </p:cNvSpPr>
          <p:nvPr>
            <p:ph type="body" idx="1"/>
          </p:nvPr>
        </p:nvSpPr>
        <p:spPr>
          <a:xfrm>
            <a:off x="914400" y="4341813"/>
            <a:ext cx="5029200" cy="4116387"/>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cstate="print">
            <a:lum bright="12000" contrast="6000"/>
          </a:blip>
          <a:srcRect/>
          <a:stretch>
            <a:fillRect l="-22000" r="-22000"/>
          </a:stretch>
        </a:blipFill>
        <a:effectLst/>
      </p:bgPr>
    </p:bg>
    <p:spTree>
      <p:nvGrpSpPr>
        <p:cNvPr id="1" name=""/>
        <p:cNvGrpSpPr/>
        <p:nvPr/>
      </p:nvGrpSpPr>
      <p:grpSpPr>
        <a:xfrm>
          <a:off x="0" y="0"/>
          <a:ext cx="0" cy="0"/>
          <a:chOff x="0" y="0"/>
          <a:chExt cx="0" cy="0"/>
        </a:xfrm>
      </p:grpSpPr>
      <p:sp>
        <p:nvSpPr>
          <p:cNvPr id="4" name="Rectangle 29"/>
          <p:cNvSpPr>
            <a:spLocks noChangeArrowheads="1"/>
          </p:cNvSpPr>
          <p:nvPr/>
        </p:nvSpPr>
        <p:spPr bwMode="auto">
          <a:xfrm>
            <a:off x="0" y="1219200"/>
            <a:ext cx="9144000" cy="76200"/>
          </a:xfrm>
          <a:prstGeom prst="rect">
            <a:avLst/>
          </a:prstGeom>
          <a:gradFill rotWithShape="0">
            <a:gsLst>
              <a:gs pos="0">
                <a:srgbClr val="00355E"/>
              </a:gs>
              <a:gs pos="100000">
                <a:srgbClr val="00355E">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 name="Rectangle 30"/>
          <p:cNvSpPr>
            <a:spLocks noChangeArrowheads="1"/>
          </p:cNvSpPr>
          <p:nvPr/>
        </p:nvSpPr>
        <p:spPr bwMode="auto">
          <a:xfrm>
            <a:off x="0" y="5943600"/>
            <a:ext cx="9144000" cy="76200"/>
          </a:xfrm>
          <a:prstGeom prst="rect">
            <a:avLst/>
          </a:prstGeom>
          <a:gradFill rotWithShape="0">
            <a:gsLst>
              <a:gs pos="0">
                <a:srgbClr val="00355E">
                  <a:alpha val="0"/>
                </a:srgbClr>
              </a:gs>
              <a:gs pos="100000">
                <a:srgbClr val="00355E"/>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 name="Text Box 31"/>
          <p:cNvSpPr txBox="1">
            <a:spLocks noChangeArrowheads="1"/>
          </p:cNvSpPr>
          <p:nvPr/>
        </p:nvSpPr>
        <p:spPr bwMode="auto">
          <a:xfrm>
            <a:off x="2798763" y="6583363"/>
            <a:ext cx="63452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pPr>
              <a:defRPr/>
            </a:pPr>
            <a:r>
              <a:rPr lang="en-US" sz="1200" smtClean="0">
                <a:latin typeface="Tahoma" charset="0"/>
              </a:rPr>
              <a:t>Copyright © Richard N. Taylor, Nenad Medvidovic, and Eric M. Dashofy. All rights reserved.</a:t>
            </a:r>
          </a:p>
        </p:txBody>
      </p:sp>
      <p:sp>
        <p:nvSpPr>
          <p:cNvPr id="6163" name="Rectangle 19"/>
          <p:cNvSpPr>
            <a:spLocks noGrp="1" noChangeArrowheads="1"/>
          </p:cNvSpPr>
          <p:nvPr>
            <p:ph type="ctrTitle"/>
          </p:nvPr>
        </p:nvSpPr>
        <p:spPr>
          <a:xfrm>
            <a:off x="2667000" y="1676400"/>
            <a:ext cx="6019800" cy="2209800"/>
          </a:xfrm>
        </p:spPr>
        <p:txBody>
          <a:bodyPr/>
          <a:lstStyle>
            <a:lvl1pPr algn="r">
              <a:defRPr sz="3800">
                <a:solidFill>
                  <a:schemeClr val="tx2"/>
                </a:solidFill>
              </a:defRPr>
            </a:lvl1pPr>
          </a:lstStyle>
          <a:p>
            <a:r>
              <a:rPr lang="en-US" smtClean="0"/>
              <a:t>Click to edit Master title style</a:t>
            </a:r>
            <a:endParaRPr lang="en-US"/>
          </a:p>
        </p:txBody>
      </p:sp>
      <p:sp>
        <p:nvSpPr>
          <p:cNvPr id="6164" name="Rectangle 20"/>
          <p:cNvSpPr>
            <a:spLocks noGrp="1" noChangeArrowheads="1"/>
          </p:cNvSpPr>
          <p:nvPr>
            <p:ph type="subTitle" idx="1"/>
          </p:nvPr>
        </p:nvSpPr>
        <p:spPr>
          <a:xfrm>
            <a:off x="2667000" y="4114800"/>
            <a:ext cx="6019800" cy="1524000"/>
          </a:xfrm>
        </p:spPr>
        <p:txBody>
          <a:bodyPr/>
          <a:lstStyle>
            <a:lvl1pPr marL="0" indent="0" algn="r">
              <a:buFont typeface="Wingdings" pitchFamily="1" charset="2"/>
              <a:buNone/>
              <a:defRPr sz="2600"/>
            </a:lvl1pPr>
          </a:lstStyle>
          <a:p>
            <a:r>
              <a:rPr lang="en-US" smtClean="0"/>
              <a:t>Click to edit Master subtitle style</a:t>
            </a:r>
            <a:endParaRPr lang="en-US"/>
          </a:p>
        </p:txBody>
      </p:sp>
      <p:sp>
        <p:nvSpPr>
          <p:cNvPr id="7" name="Rectangle 16"/>
          <p:cNvSpPr>
            <a:spLocks noGrp="1" noChangeArrowheads="1"/>
          </p:cNvSpPr>
          <p:nvPr>
            <p:ph type="dt" sz="half" idx="10"/>
          </p:nvPr>
        </p:nvSpPr>
        <p:spPr>
          <a:xfrm>
            <a:off x="457200" y="6096000"/>
            <a:ext cx="2133600" cy="457200"/>
          </a:xfrm>
        </p:spPr>
        <p:txBody>
          <a:bodyPr/>
          <a:lstStyle>
            <a:lvl1pPr>
              <a:defRPr/>
            </a:lvl1pPr>
          </a:lstStyle>
          <a:p>
            <a:pPr>
              <a:defRPr/>
            </a:pPr>
            <a:endParaRPr lang="en-US"/>
          </a:p>
        </p:txBody>
      </p:sp>
      <p:sp>
        <p:nvSpPr>
          <p:cNvPr id="8" name="Rectangle 17"/>
          <p:cNvSpPr>
            <a:spLocks noGrp="1" noChangeArrowheads="1"/>
          </p:cNvSpPr>
          <p:nvPr>
            <p:ph type="ftr" sz="quarter" idx="11"/>
          </p:nvPr>
        </p:nvSpPr>
        <p:spPr>
          <a:xfrm>
            <a:off x="3124200" y="6096000"/>
            <a:ext cx="2895600" cy="457200"/>
          </a:xfrm>
        </p:spPr>
        <p:txBody>
          <a:bodyPr/>
          <a:lstStyle>
            <a:lvl1pPr>
              <a:defRPr sz="1400">
                <a:latin typeface="Arial Black" pitchFamily="34" charset="0"/>
              </a:defRPr>
            </a:lvl1pPr>
          </a:lstStyle>
          <a:p>
            <a:pPr>
              <a:defRPr/>
            </a:pPr>
            <a:endParaRPr lang="en-US"/>
          </a:p>
        </p:txBody>
      </p:sp>
      <p:sp>
        <p:nvSpPr>
          <p:cNvPr id="9" name="Rectangle 18"/>
          <p:cNvSpPr>
            <a:spLocks noGrp="1" noChangeArrowheads="1"/>
          </p:cNvSpPr>
          <p:nvPr>
            <p:ph type="sldNum" sz="quarter" idx="12"/>
          </p:nvPr>
        </p:nvSpPr>
        <p:spPr/>
        <p:txBody>
          <a:bodyPr/>
          <a:lstStyle>
            <a:lvl1pPr>
              <a:defRPr/>
            </a:lvl1pPr>
          </a:lstStyle>
          <a:p>
            <a:pPr>
              <a:defRPr/>
            </a:pPr>
            <a:fld id="{6EB24EA6-96B8-412C-9604-1A59B3E472EB}" type="slidenum">
              <a:rPr lang="en-US"/>
              <a:pPr>
                <a:defRPr/>
              </a:pPr>
              <a:t>‹#›</a:t>
            </a:fld>
            <a:endParaRPr lang="en-US"/>
          </a:p>
        </p:txBody>
      </p:sp>
    </p:spTree>
    <p:extLst>
      <p:ext uri="{BB962C8B-B14F-4D97-AF65-F5344CB8AC3E}">
        <p14:creationId xmlns:p14="http://schemas.microsoft.com/office/powerpoint/2010/main" val="7688521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964136A2-EADC-42FA-B409-7F177D0FA12F}" type="slidenum">
              <a:rPr lang="en-US"/>
              <a:pPr>
                <a:defRPr/>
              </a:pPr>
              <a:t>‹#›</a:t>
            </a:fld>
            <a:endParaRPr 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228748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62000"/>
            <a:ext cx="2057400" cy="5334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762000"/>
            <a:ext cx="601980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A5B44306-B5ED-430B-A7F9-353A4D5AACD3}" type="slidenum">
              <a:rPr lang="en-US"/>
              <a:pPr>
                <a:defRPr/>
              </a:pPr>
              <a:t>‹#›</a:t>
            </a:fld>
            <a:endParaRPr 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740018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919C7754-6981-4595-B5E7-8F5EFC910C07}" type="slidenum">
              <a:rPr lang="en-US"/>
              <a:pPr>
                <a:defRPr/>
              </a:pPr>
              <a:t>‹#›</a:t>
            </a:fld>
            <a:endParaRPr 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41405062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7290DEF2-8B00-456A-852F-F201EBB11F8A}" type="slidenum">
              <a:rPr lang="en-US"/>
              <a:pPr>
                <a:defRPr/>
              </a:pPr>
              <a:t>‹#›</a:t>
            </a:fld>
            <a:endParaRPr 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390035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05000"/>
            <a:ext cx="40386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05000"/>
            <a:ext cx="40386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828712E0-179B-4AF9-82DD-BFC7FE8737FE}" type="slidenum">
              <a:rPr lang="en-US"/>
              <a:pPr>
                <a:defRPr/>
              </a:pPr>
              <a:t>‹#›</a:t>
            </a:fld>
            <a:endParaRPr lang="en-US"/>
          </a:p>
        </p:txBody>
      </p:sp>
      <p:sp>
        <p:nvSpPr>
          <p:cNvPr id="7"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846913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62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16764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1"/>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2"/>
          <p:cNvSpPr>
            <a:spLocks noGrp="1" noChangeArrowheads="1"/>
          </p:cNvSpPr>
          <p:nvPr>
            <p:ph type="ftr" sz="quarter" idx="10"/>
          </p:nvPr>
        </p:nvSpPr>
        <p:spPr>
          <a:ln/>
        </p:spPr>
        <p:txBody>
          <a:bodyPr/>
          <a:lstStyle>
            <a:lvl1pPr>
              <a:defRPr/>
            </a:lvl1pPr>
          </a:lstStyle>
          <a:p>
            <a:pPr>
              <a:defRPr/>
            </a:pPr>
            <a:endParaRPr lang="en-US"/>
          </a:p>
        </p:txBody>
      </p:sp>
      <p:sp>
        <p:nvSpPr>
          <p:cNvPr id="8" name="Rectangle 3"/>
          <p:cNvSpPr>
            <a:spLocks noGrp="1" noChangeArrowheads="1"/>
          </p:cNvSpPr>
          <p:nvPr>
            <p:ph type="sldNum" sz="quarter" idx="11"/>
          </p:nvPr>
        </p:nvSpPr>
        <p:spPr>
          <a:ln/>
        </p:spPr>
        <p:txBody>
          <a:bodyPr/>
          <a:lstStyle>
            <a:lvl1pPr>
              <a:defRPr/>
            </a:lvl1pPr>
          </a:lstStyle>
          <a:p>
            <a:pPr>
              <a:defRPr/>
            </a:pPr>
            <a:fld id="{606AD41A-9F31-4CF5-8E4E-0D0CC9A859FF}" type="slidenum">
              <a:rPr lang="en-US"/>
              <a:pPr>
                <a:defRPr/>
              </a:pPr>
              <a:t>‹#›</a:t>
            </a:fld>
            <a:endParaRPr lang="en-US"/>
          </a:p>
        </p:txBody>
      </p:sp>
      <p:sp>
        <p:nvSpPr>
          <p:cNvPr id="9"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836092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endParaRPr lang="en-US"/>
          </a:p>
        </p:txBody>
      </p:sp>
      <p:sp>
        <p:nvSpPr>
          <p:cNvPr id="4" name="Rectangle 3"/>
          <p:cNvSpPr>
            <a:spLocks noGrp="1" noChangeArrowheads="1"/>
          </p:cNvSpPr>
          <p:nvPr>
            <p:ph type="sldNum" sz="quarter" idx="11"/>
          </p:nvPr>
        </p:nvSpPr>
        <p:spPr>
          <a:ln/>
        </p:spPr>
        <p:txBody>
          <a:bodyPr/>
          <a:lstStyle>
            <a:lvl1pPr>
              <a:defRPr/>
            </a:lvl1pPr>
          </a:lstStyle>
          <a:p>
            <a:pPr>
              <a:defRPr/>
            </a:pPr>
            <a:fld id="{9962824F-2C42-4485-B52D-49937E05B450}" type="slidenum">
              <a:rPr lang="en-US"/>
              <a:pPr>
                <a:defRPr/>
              </a:pPr>
              <a:t>‹#›</a:t>
            </a:fld>
            <a:endParaRPr lang="en-US"/>
          </a:p>
        </p:txBody>
      </p:sp>
      <p:sp>
        <p:nvSpPr>
          <p:cNvPr id="5"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491552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US"/>
          </a:p>
        </p:txBody>
      </p:sp>
      <p:sp>
        <p:nvSpPr>
          <p:cNvPr id="3" name="Rectangle 3"/>
          <p:cNvSpPr>
            <a:spLocks noGrp="1" noChangeArrowheads="1"/>
          </p:cNvSpPr>
          <p:nvPr>
            <p:ph type="sldNum" sz="quarter" idx="11"/>
          </p:nvPr>
        </p:nvSpPr>
        <p:spPr>
          <a:ln/>
        </p:spPr>
        <p:txBody>
          <a:bodyPr/>
          <a:lstStyle>
            <a:lvl1pPr>
              <a:defRPr/>
            </a:lvl1pPr>
          </a:lstStyle>
          <a:p>
            <a:pPr>
              <a:defRPr/>
            </a:pPr>
            <a:fld id="{849FA6D5-E919-4CB6-ADB0-C6A7D5CBA195}" type="slidenum">
              <a:rPr lang="en-US"/>
              <a:pPr>
                <a:defRPr/>
              </a:pPr>
              <a:t>‹#›</a:t>
            </a:fld>
            <a:endParaRPr lang="en-US"/>
          </a:p>
        </p:txBody>
      </p:sp>
      <p:sp>
        <p:nvSpPr>
          <p:cNvPr id="4"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4163829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3008313" cy="67310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762000"/>
            <a:ext cx="5111750" cy="5364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4472EC0E-83E5-471B-ADA2-A8C6625B6C84}" type="slidenum">
              <a:rPr lang="en-US"/>
              <a:pPr>
                <a:defRPr/>
              </a:pPr>
              <a:t>‹#›</a:t>
            </a:fld>
            <a:endParaRPr lang="en-US"/>
          </a:p>
        </p:txBody>
      </p:sp>
      <p:sp>
        <p:nvSpPr>
          <p:cNvPr id="7"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2135501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838199"/>
            <a:ext cx="5486400" cy="38893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F2C23BBE-0EEE-4F25-AA71-EC90BD6EBE7A}" type="slidenum">
              <a:rPr lang="en-US"/>
              <a:pPr>
                <a:defRPr/>
              </a:pPr>
              <a:t>‹#›</a:t>
            </a:fld>
            <a:endParaRPr lang="en-US"/>
          </a:p>
        </p:txBody>
      </p:sp>
      <p:sp>
        <p:nvSpPr>
          <p:cNvPr id="7"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706539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5F4EB"/>
            </a:gs>
            <a:gs pos="100000">
              <a:srgbClr val="E5E2C9"/>
            </a:gs>
          </a:gsLst>
          <a:lin ang="5400000"/>
        </a:gra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ftr" sz="quarter" idx="3"/>
          </p:nvPr>
        </p:nvSpPr>
        <p:spPr bwMode="auto">
          <a:xfrm>
            <a:off x="3124200" y="6248400"/>
            <a:ext cx="28956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pPr>
              <a:defRPr/>
            </a:pPr>
            <a:endParaRPr lang="en-US"/>
          </a:p>
        </p:txBody>
      </p:sp>
      <p:sp>
        <p:nvSpPr>
          <p:cNvPr id="5123" name="Rectangle 3"/>
          <p:cNvSpPr>
            <a:spLocks noGrp="1" noChangeArrowheads="1"/>
          </p:cNvSpPr>
          <p:nvPr>
            <p:ph type="sldNum" sz="quarter" idx="4"/>
          </p:nvPr>
        </p:nvSpPr>
        <p:spPr bwMode="auto">
          <a:xfrm>
            <a:off x="6553200" y="60960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Black" pitchFamily="34" charset="0"/>
              </a:defRPr>
            </a:lvl1pPr>
          </a:lstStyle>
          <a:p>
            <a:pPr>
              <a:defRPr/>
            </a:pPr>
            <a:fld id="{83BDC4AF-6CB0-4B84-87F6-F23CC80278ED}" type="slidenum">
              <a:rPr lang="en-US"/>
              <a:pPr>
                <a:defRPr/>
              </a:pPr>
              <a:t>‹#›</a:t>
            </a:fld>
            <a:endParaRPr lang="en-US"/>
          </a:p>
        </p:txBody>
      </p:sp>
      <p:sp>
        <p:nvSpPr>
          <p:cNvPr id="1028" name="Rectangle 14"/>
          <p:cNvSpPr>
            <a:spLocks noGrp="1" noChangeArrowheads="1"/>
          </p:cNvSpPr>
          <p:nvPr>
            <p:ph type="title"/>
          </p:nvPr>
        </p:nvSpPr>
        <p:spPr bwMode="auto">
          <a:xfrm>
            <a:off x="457200" y="762000"/>
            <a:ext cx="82296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9" name="Rectangle 15"/>
          <p:cNvSpPr>
            <a:spLocks noGrp="1" noChangeArrowheads="1"/>
          </p:cNvSpPr>
          <p:nvPr>
            <p:ph type="body" idx="1"/>
          </p:nvPr>
        </p:nvSpPr>
        <p:spPr bwMode="auto">
          <a:xfrm>
            <a:off x="457200" y="1905000"/>
            <a:ext cx="82296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36" name="Rectangle 16"/>
          <p:cNvSpPr>
            <a:spLocks noGrp="1" noChangeArrowheads="1"/>
          </p:cNvSpPr>
          <p:nvPr>
            <p:ph type="dt" sz="half" idx="2"/>
          </p:nvPr>
        </p:nvSpPr>
        <p:spPr bwMode="auto">
          <a:xfrm>
            <a:off x="457200" y="60960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1031" name="Rectangle 42"/>
          <p:cNvSpPr>
            <a:spLocks noChangeArrowheads="1"/>
          </p:cNvSpPr>
          <p:nvPr/>
        </p:nvSpPr>
        <p:spPr bwMode="auto">
          <a:xfrm>
            <a:off x="381000" y="685800"/>
            <a:ext cx="4876800" cy="76200"/>
          </a:xfrm>
          <a:prstGeom prst="rect">
            <a:avLst/>
          </a:prstGeom>
          <a:gradFill rotWithShape="0">
            <a:gsLst>
              <a:gs pos="0">
                <a:srgbClr val="00355E"/>
              </a:gs>
              <a:gs pos="100000">
                <a:srgbClr val="00355E">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032" name="Rectangle 47"/>
          <p:cNvSpPr>
            <a:spLocks noChangeArrowheads="1"/>
          </p:cNvSpPr>
          <p:nvPr/>
        </p:nvSpPr>
        <p:spPr bwMode="auto">
          <a:xfrm>
            <a:off x="381000" y="165100"/>
            <a:ext cx="8305800" cy="419100"/>
          </a:xfrm>
          <a:prstGeom prst="rect">
            <a:avLst/>
          </a:prstGeom>
          <a:gradFill rotWithShape="0">
            <a:gsLst>
              <a:gs pos="0">
                <a:srgbClr val="00355E"/>
              </a:gs>
              <a:gs pos="100000">
                <a:srgbClr val="00355E">
                  <a:alpha val="28998"/>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sz="1600" b="1">
                <a:solidFill>
                  <a:srgbClr val="FFFFFF"/>
                </a:solidFill>
                <a:latin typeface="Arial" charset="0"/>
              </a:rPr>
              <a:t>Software Architecture: Foundations, Theory, and Practice</a:t>
            </a:r>
            <a:endParaRPr lang="en-US" sz="1600" b="1">
              <a:solidFill>
                <a:srgbClr val="FFFFFF"/>
              </a:solidFill>
            </a:endParaRPr>
          </a:p>
        </p:txBody>
      </p:sp>
      <p:sp>
        <p:nvSpPr>
          <p:cNvPr id="1033" name="Rectangle 62"/>
          <p:cNvSpPr>
            <a:spLocks noChangeArrowheads="1"/>
          </p:cNvSpPr>
          <p:nvPr/>
        </p:nvSpPr>
        <p:spPr bwMode="auto">
          <a:xfrm rot="5400000">
            <a:off x="-2019300" y="3162300"/>
            <a:ext cx="4876800" cy="76200"/>
          </a:xfrm>
          <a:prstGeom prst="rect">
            <a:avLst/>
          </a:prstGeom>
          <a:gradFill rotWithShape="0">
            <a:gsLst>
              <a:gs pos="0">
                <a:srgbClr val="00355E"/>
              </a:gs>
              <a:gs pos="100000">
                <a:srgbClr val="00355E">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034" name="Rectangle 63"/>
          <p:cNvSpPr>
            <a:spLocks noChangeArrowheads="1"/>
          </p:cNvSpPr>
          <p:nvPr/>
        </p:nvSpPr>
        <p:spPr bwMode="auto">
          <a:xfrm>
            <a:off x="3886200" y="6553200"/>
            <a:ext cx="4876800" cy="76200"/>
          </a:xfrm>
          <a:prstGeom prst="rect">
            <a:avLst/>
          </a:prstGeom>
          <a:gradFill rotWithShape="0">
            <a:gsLst>
              <a:gs pos="0">
                <a:srgbClr val="00355E">
                  <a:alpha val="0"/>
                </a:srgbClr>
              </a:gs>
              <a:gs pos="100000">
                <a:srgbClr val="00355E"/>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035" name="Rectangle 64"/>
          <p:cNvSpPr>
            <a:spLocks noChangeArrowheads="1"/>
          </p:cNvSpPr>
          <p:nvPr/>
        </p:nvSpPr>
        <p:spPr bwMode="auto">
          <a:xfrm rot="5400000">
            <a:off x="6400800" y="4191000"/>
            <a:ext cx="4648200" cy="76200"/>
          </a:xfrm>
          <a:prstGeom prst="rect">
            <a:avLst/>
          </a:prstGeom>
          <a:gradFill rotWithShape="0">
            <a:gsLst>
              <a:gs pos="0">
                <a:srgbClr val="00355E">
                  <a:alpha val="0"/>
                </a:srgbClr>
              </a:gs>
              <a:gs pos="100000">
                <a:srgbClr val="0035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744"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algn="l" rtl="0" eaLnBrk="0" fontAlgn="base" hangingPunct="0">
        <a:spcBef>
          <a:spcPct val="0"/>
        </a:spcBef>
        <a:spcAft>
          <a:spcPct val="0"/>
        </a:spcAft>
        <a:defRPr sz="3200" b="1">
          <a:solidFill>
            <a:schemeClr val="tx1"/>
          </a:solidFill>
          <a:latin typeface="+mj-lt"/>
          <a:ea typeface="+mj-ea"/>
          <a:cs typeface="+mj-cs"/>
        </a:defRPr>
      </a:lvl1pPr>
      <a:lvl2pPr algn="l" rtl="0" eaLnBrk="0" fontAlgn="base" hangingPunct="0">
        <a:spcBef>
          <a:spcPct val="0"/>
        </a:spcBef>
        <a:spcAft>
          <a:spcPct val="0"/>
        </a:spcAft>
        <a:defRPr sz="3200" b="1">
          <a:solidFill>
            <a:schemeClr val="tx1"/>
          </a:solidFill>
          <a:latin typeface="Verdana" pitchFamily="34" charset="0"/>
        </a:defRPr>
      </a:lvl2pPr>
      <a:lvl3pPr algn="l" rtl="0" eaLnBrk="0" fontAlgn="base" hangingPunct="0">
        <a:spcBef>
          <a:spcPct val="0"/>
        </a:spcBef>
        <a:spcAft>
          <a:spcPct val="0"/>
        </a:spcAft>
        <a:defRPr sz="3200" b="1">
          <a:solidFill>
            <a:schemeClr val="tx1"/>
          </a:solidFill>
          <a:latin typeface="Verdana" pitchFamily="34" charset="0"/>
        </a:defRPr>
      </a:lvl3pPr>
      <a:lvl4pPr algn="l" rtl="0" eaLnBrk="0" fontAlgn="base" hangingPunct="0">
        <a:spcBef>
          <a:spcPct val="0"/>
        </a:spcBef>
        <a:spcAft>
          <a:spcPct val="0"/>
        </a:spcAft>
        <a:defRPr sz="3200" b="1">
          <a:solidFill>
            <a:schemeClr val="tx1"/>
          </a:solidFill>
          <a:latin typeface="Verdana" pitchFamily="34" charset="0"/>
        </a:defRPr>
      </a:lvl4pPr>
      <a:lvl5pPr algn="l" rtl="0" eaLnBrk="0" fontAlgn="base" hangingPunct="0">
        <a:spcBef>
          <a:spcPct val="0"/>
        </a:spcBef>
        <a:spcAft>
          <a:spcPct val="0"/>
        </a:spcAft>
        <a:defRPr sz="3200" b="1">
          <a:solidFill>
            <a:schemeClr val="tx1"/>
          </a:solidFill>
          <a:latin typeface="Verdana" pitchFamily="34" charset="0"/>
        </a:defRPr>
      </a:lvl5pPr>
      <a:lvl6pPr marL="457200" algn="l" rtl="0" eaLnBrk="1" fontAlgn="base" hangingPunct="1">
        <a:spcBef>
          <a:spcPct val="0"/>
        </a:spcBef>
        <a:spcAft>
          <a:spcPct val="0"/>
        </a:spcAft>
        <a:defRPr sz="3200" b="1">
          <a:solidFill>
            <a:schemeClr val="tx1"/>
          </a:solidFill>
          <a:latin typeface="Verdana" pitchFamily="34" charset="0"/>
        </a:defRPr>
      </a:lvl6pPr>
      <a:lvl7pPr marL="914400" algn="l" rtl="0" eaLnBrk="1" fontAlgn="base" hangingPunct="1">
        <a:spcBef>
          <a:spcPct val="0"/>
        </a:spcBef>
        <a:spcAft>
          <a:spcPct val="0"/>
        </a:spcAft>
        <a:defRPr sz="3200" b="1">
          <a:solidFill>
            <a:schemeClr val="tx1"/>
          </a:solidFill>
          <a:latin typeface="Verdana" pitchFamily="34" charset="0"/>
        </a:defRPr>
      </a:lvl7pPr>
      <a:lvl8pPr marL="1371600" algn="l" rtl="0" eaLnBrk="1" fontAlgn="base" hangingPunct="1">
        <a:spcBef>
          <a:spcPct val="0"/>
        </a:spcBef>
        <a:spcAft>
          <a:spcPct val="0"/>
        </a:spcAft>
        <a:defRPr sz="3200" b="1">
          <a:solidFill>
            <a:schemeClr val="tx1"/>
          </a:solidFill>
          <a:latin typeface="Verdana" pitchFamily="34" charset="0"/>
        </a:defRPr>
      </a:lvl8pPr>
      <a:lvl9pPr marL="1828800" algn="l" rtl="0" eaLnBrk="1" fontAlgn="base" hangingPunct="1">
        <a:spcBef>
          <a:spcPct val="0"/>
        </a:spcBef>
        <a:spcAft>
          <a:spcPct val="0"/>
        </a:spcAft>
        <a:defRPr sz="3200" b="1">
          <a:solidFill>
            <a:schemeClr val="tx1"/>
          </a:solidFill>
          <a:latin typeface="Verdana" pitchFamily="34" charset="0"/>
        </a:defRPr>
      </a:lvl9pPr>
    </p:titleStyle>
    <p:bodyStyle>
      <a:lvl1pPr marL="342900" indent="-342900" algn="l" rtl="0" eaLnBrk="0" fontAlgn="base" hangingPunct="0">
        <a:spcBef>
          <a:spcPct val="20000"/>
        </a:spcBef>
        <a:spcAft>
          <a:spcPct val="0"/>
        </a:spcAft>
        <a:buClr>
          <a:schemeClr val="accent2"/>
        </a:buClr>
        <a:buSzPct val="75000"/>
        <a:buFont typeface="Wingdings" pitchFamily="1" charset="2"/>
        <a:buChar char="l"/>
        <a:defRPr sz="2400">
          <a:solidFill>
            <a:schemeClr val="tx1"/>
          </a:solidFill>
          <a:latin typeface="+mn-lt"/>
          <a:ea typeface="+mn-ea"/>
          <a:cs typeface="+mn-cs"/>
        </a:defRPr>
      </a:lvl1pPr>
      <a:lvl2pPr marL="742950" indent="-285750" algn="l" rtl="0" eaLnBrk="0" fontAlgn="base" hangingPunct="0">
        <a:spcBef>
          <a:spcPct val="20000"/>
        </a:spcBef>
        <a:spcAft>
          <a:spcPct val="0"/>
        </a:spcAft>
        <a:buClr>
          <a:srgbClr val="8FBAC8"/>
        </a:buClr>
        <a:buSzPct val="70000"/>
        <a:buFont typeface="Monotype Sorts" charset="2"/>
        <a:buChar char="u"/>
        <a:defRPr sz="2400">
          <a:solidFill>
            <a:schemeClr val="tx1"/>
          </a:solidFill>
          <a:latin typeface="+mn-lt"/>
        </a:defRPr>
      </a:lvl2pPr>
      <a:lvl3pPr marL="1143000" indent="-228600" algn="l" rtl="0" eaLnBrk="0" fontAlgn="base" hangingPunct="0">
        <a:spcBef>
          <a:spcPct val="20000"/>
        </a:spcBef>
        <a:spcAft>
          <a:spcPct val="0"/>
        </a:spcAft>
        <a:buClr>
          <a:schemeClr val="accent2"/>
        </a:buClr>
        <a:buSzPct val="75000"/>
        <a:buFont typeface="Wingdings" pitchFamily="1" charset="2"/>
        <a:buChar char="l"/>
        <a:defRPr sz="2400">
          <a:solidFill>
            <a:schemeClr val="tx1"/>
          </a:solidFill>
          <a:latin typeface="+mn-lt"/>
        </a:defRPr>
      </a:lvl3pPr>
      <a:lvl4pPr marL="1600200" indent="-228600" algn="l" rtl="0" eaLnBrk="0" fontAlgn="base" hangingPunct="0">
        <a:spcBef>
          <a:spcPct val="20000"/>
        </a:spcBef>
        <a:spcAft>
          <a:spcPct val="0"/>
        </a:spcAft>
        <a:buClr>
          <a:srgbClr val="8FBAC8"/>
        </a:buClr>
        <a:buSzPct val="70000"/>
        <a:buFont typeface="Wingdings" pitchFamily="1"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accent2"/>
        </a:buClr>
        <a:buSzPct val="75000"/>
        <a:buFont typeface="Wingdings" pitchFamily="1" charset="2"/>
        <a:buChar char="l"/>
        <a:defRPr sz="2000">
          <a:solidFill>
            <a:schemeClr val="tx1"/>
          </a:solidFill>
          <a:latin typeface="+mn-lt"/>
        </a:defRPr>
      </a:lvl5pPr>
      <a:lvl6pPr marL="2514600" indent="-228600" algn="l" rtl="0" eaLnBrk="1" fontAlgn="base" hangingPunct="1">
        <a:spcBef>
          <a:spcPct val="20000"/>
        </a:spcBef>
        <a:spcAft>
          <a:spcPct val="0"/>
        </a:spcAft>
        <a:buClr>
          <a:srgbClr val="0033CC"/>
        </a:buClr>
        <a:buSzPct val="75000"/>
        <a:buFont typeface="Wingdings" pitchFamily="1" charset="2"/>
        <a:buChar char="l"/>
        <a:defRPr sz="2000">
          <a:solidFill>
            <a:schemeClr val="tx1"/>
          </a:solidFill>
          <a:latin typeface="+mn-lt"/>
        </a:defRPr>
      </a:lvl6pPr>
      <a:lvl7pPr marL="2971800" indent="-228600" algn="l" rtl="0" eaLnBrk="1" fontAlgn="base" hangingPunct="1">
        <a:spcBef>
          <a:spcPct val="20000"/>
        </a:spcBef>
        <a:spcAft>
          <a:spcPct val="0"/>
        </a:spcAft>
        <a:buClr>
          <a:srgbClr val="0033CC"/>
        </a:buClr>
        <a:buSzPct val="75000"/>
        <a:buFont typeface="Wingdings" pitchFamily="1" charset="2"/>
        <a:buChar char="l"/>
        <a:defRPr sz="2000">
          <a:solidFill>
            <a:schemeClr val="tx1"/>
          </a:solidFill>
          <a:latin typeface="+mn-lt"/>
        </a:defRPr>
      </a:lvl7pPr>
      <a:lvl8pPr marL="3429000" indent="-228600" algn="l" rtl="0" eaLnBrk="1" fontAlgn="base" hangingPunct="1">
        <a:spcBef>
          <a:spcPct val="20000"/>
        </a:spcBef>
        <a:spcAft>
          <a:spcPct val="0"/>
        </a:spcAft>
        <a:buClr>
          <a:srgbClr val="0033CC"/>
        </a:buClr>
        <a:buSzPct val="75000"/>
        <a:buFont typeface="Wingdings" pitchFamily="1" charset="2"/>
        <a:buChar char="l"/>
        <a:defRPr sz="2000">
          <a:solidFill>
            <a:schemeClr val="tx1"/>
          </a:solidFill>
          <a:latin typeface="+mn-lt"/>
        </a:defRPr>
      </a:lvl8pPr>
      <a:lvl9pPr marL="3886200" indent="-228600" algn="l" rtl="0" eaLnBrk="1" fontAlgn="base" hangingPunct="1">
        <a:spcBef>
          <a:spcPct val="20000"/>
        </a:spcBef>
        <a:spcAft>
          <a:spcPct val="0"/>
        </a:spcAft>
        <a:buClr>
          <a:srgbClr val="0033CC"/>
        </a:buClr>
        <a:buSzPct val="75000"/>
        <a:buFont typeface="Wingdings" pitchFamily="1" charset="2"/>
        <a:buChar char="l"/>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6.xml"/><Relationship Id="rId1" Type="http://schemas.openxmlformats.org/officeDocument/2006/relationships/tags" Target="../tags/tag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6.xml"/><Relationship Id="rId1" Type="http://schemas.openxmlformats.org/officeDocument/2006/relationships/tags" Target="../tags/tag2.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8.e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9.w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image" Target="../media/image10.w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vmlDrawing" Target="../drawings/vmlDrawing4.vml"/><Relationship Id="rId4" Type="http://schemas.openxmlformats.org/officeDocument/2006/relationships/image" Target="../media/image11.wm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smtClean="0"/>
              <a:t>Architectural Styles</a:t>
            </a:r>
            <a:br>
              <a:rPr lang="en-US" smtClean="0"/>
            </a:br>
            <a:r>
              <a:rPr lang="en-US" smtClean="0"/>
              <a:t>Part II</a:t>
            </a:r>
          </a:p>
        </p:txBody>
      </p:sp>
      <p:sp>
        <p:nvSpPr>
          <p:cNvPr id="3075" name="Rectangle 5"/>
          <p:cNvSpPr>
            <a:spLocks noGrp="1" noChangeArrowheads="1"/>
          </p:cNvSpPr>
          <p:nvPr>
            <p:ph type="subTitle" idx="1"/>
          </p:nvPr>
        </p:nvSpPr>
        <p:spPr/>
        <p:txBody>
          <a:bodyPr/>
          <a:lstStyle/>
          <a:p>
            <a:pPr eaLnBrk="1" hangingPunct="1"/>
            <a:r>
              <a:rPr lang="en-US" smtClean="0"/>
              <a:t>Software Architecture</a:t>
            </a:r>
            <a:br>
              <a:rPr lang="en-US" smtClean="0"/>
            </a:br>
            <a:r>
              <a:rPr lang="en-US" smtClean="0"/>
              <a:t>Lecture 6</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t>Peer-to-Peer Style (cont’d)</a:t>
            </a:r>
          </a:p>
        </p:txBody>
      </p:sp>
      <p:sp>
        <p:nvSpPr>
          <p:cNvPr id="12291" name="Rectangle 3"/>
          <p:cNvSpPr>
            <a:spLocks noGrp="1" noChangeArrowheads="1"/>
          </p:cNvSpPr>
          <p:nvPr>
            <p:ph idx="1"/>
          </p:nvPr>
        </p:nvSpPr>
        <p:spPr>
          <a:xfrm>
            <a:off x="685800" y="1752600"/>
            <a:ext cx="7772400" cy="4267200"/>
          </a:xfrm>
        </p:spPr>
        <p:txBody>
          <a:bodyPr/>
          <a:lstStyle/>
          <a:p>
            <a:pPr eaLnBrk="1" hangingPunct="1"/>
            <a:r>
              <a:rPr lang="en-US" smtClean="0"/>
              <a:t>Topology: Network (may have redundant connections between peers); can vary arbitrarily and dynamically</a:t>
            </a:r>
          </a:p>
          <a:p>
            <a:pPr eaLnBrk="1" hangingPunct="1"/>
            <a:r>
              <a:rPr lang="en-US" smtClean="0"/>
              <a:t>Supports decentralized computing with flow of control and resources distributed among peers. Highly robust in the face of failure of any given node. Scalable in terms of access to resources and computing power.  But caution on the protocol!</a:t>
            </a:r>
          </a:p>
        </p:txBody>
      </p:sp>
      <p:sp>
        <p:nvSpPr>
          <p:cNvPr id="12292"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D4F23956-8914-41A6-A9D5-B87EBE4B8ACC}" type="slidenum">
              <a:rPr lang="en-US" sz="1200" smtClean="0">
                <a:latin typeface="Arial Black" pitchFamily="34" charset="0"/>
              </a:rPr>
              <a:pPr/>
              <a:t>10</a:t>
            </a:fld>
            <a:endParaRPr lang="en-US" sz="1200" smtClean="0">
              <a:latin typeface="Arial Black"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mtClean="0"/>
              <a:t>Peer-to-Peer LL</a:t>
            </a:r>
          </a:p>
        </p:txBody>
      </p:sp>
      <p:sp>
        <p:nvSpPr>
          <p:cNvPr id="13315"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53A6D2E2-F515-453D-8E0B-700D1CCC2117}" type="slidenum">
              <a:rPr lang="en-US" sz="1200" smtClean="0">
                <a:latin typeface="Arial Black" pitchFamily="34" charset="0"/>
              </a:rPr>
              <a:pPr/>
              <a:t>11</a:t>
            </a:fld>
            <a:endParaRPr lang="en-US" sz="1200" smtClean="0">
              <a:latin typeface="Arial Black" pitchFamily="34" charset="0"/>
            </a:endParaRPr>
          </a:p>
        </p:txBody>
      </p:sp>
      <p:pic>
        <p:nvPicPr>
          <p:cNvPr id="13316" name="Picture 3" descr="p2p_Use"/>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00200" y="1620838"/>
            <a:ext cx="6019800" cy="462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Text Box 4"/>
          <p:cNvSpPr txBox="1">
            <a:spLocks noChangeArrowheads="1"/>
          </p:cNvSpPr>
          <p:nvPr/>
        </p:nvSpPr>
        <p:spPr bwMode="auto">
          <a:xfrm>
            <a:off x="420688" y="6629400"/>
            <a:ext cx="826611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r>
              <a:rPr lang="en-US" sz="800" i="1">
                <a:latin typeface="Helvetica" pitchFamily="1" charset="0"/>
              </a:rPr>
              <a:t>Software Architecture: Foundations, Theory, and Practice</a:t>
            </a:r>
            <a:r>
              <a:rPr lang="en-US" sz="800">
                <a:latin typeface="Helvetica" pitchFamily="1" charset="0"/>
              </a:rPr>
              <a:t>; Richard N. Taylor, Nenad Medvidovic, and Eric M. Dashofy; </a:t>
            </a:r>
            <a:r>
              <a:rPr lang="en-US" sz="800">
                <a:latin typeface="Arial" charset="0"/>
              </a:rPr>
              <a:t>© 2008 John Wiley &amp; Sons, Inc. Reprinted with permission.</a:t>
            </a:r>
            <a:r>
              <a:rPr lang="en-US" sz="900">
                <a:latin typeface="Helvetica" pitchFamily="1" charset="0"/>
              </a:rPr>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mtClean="0"/>
              <a:t>Heterogeneous Styles</a:t>
            </a:r>
          </a:p>
        </p:txBody>
      </p:sp>
      <p:sp>
        <p:nvSpPr>
          <p:cNvPr id="14339" name="Rectangle 3"/>
          <p:cNvSpPr>
            <a:spLocks noGrp="1" noChangeArrowheads="1"/>
          </p:cNvSpPr>
          <p:nvPr>
            <p:ph idx="1"/>
          </p:nvPr>
        </p:nvSpPr>
        <p:spPr/>
        <p:txBody>
          <a:bodyPr/>
          <a:lstStyle/>
          <a:p>
            <a:r>
              <a:rPr lang="en-US" smtClean="0"/>
              <a:t>More complex styles created through composition of simpler styles</a:t>
            </a:r>
          </a:p>
          <a:p>
            <a:r>
              <a:rPr lang="en-US" smtClean="0"/>
              <a:t>REST (from the first lecture)</a:t>
            </a:r>
          </a:p>
          <a:p>
            <a:pPr lvl="1"/>
            <a:r>
              <a:rPr lang="en-US" smtClean="0"/>
              <a:t>Complex history presented later in course</a:t>
            </a:r>
          </a:p>
          <a:p>
            <a:r>
              <a:rPr lang="en-US" smtClean="0"/>
              <a:t>C2</a:t>
            </a:r>
          </a:p>
          <a:p>
            <a:pPr lvl="1"/>
            <a:r>
              <a:rPr lang="en-US" smtClean="0"/>
              <a:t>Implicit invocation + Layering + other constraints</a:t>
            </a:r>
          </a:p>
          <a:p>
            <a:r>
              <a:rPr lang="en-US" smtClean="0"/>
              <a:t>Distributed Architecture</a:t>
            </a:r>
          </a:p>
          <a:p>
            <a:pPr lvl="1"/>
            <a:r>
              <a:rPr lang="en-US" smtClean="0"/>
              <a:t>OO + client-server network style</a:t>
            </a:r>
          </a:p>
          <a:p>
            <a:pPr lvl="1"/>
            <a:r>
              <a:rPr lang="en-US" smtClean="0"/>
              <a:t>CORBA</a:t>
            </a:r>
          </a:p>
          <a:p>
            <a:pPr lvl="1"/>
            <a:r>
              <a:rPr lang="en-US" smtClean="0"/>
              <a:t>SOA</a:t>
            </a:r>
          </a:p>
        </p:txBody>
      </p:sp>
      <p:sp>
        <p:nvSpPr>
          <p:cNvPr id="14340"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EFB6205C-168C-4FB6-9B57-956D4234C7D8}" type="slidenum">
              <a:rPr lang="en-US" sz="1200" smtClean="0">
                <a:latin typeface="Arial Black" pitchFamily="34" charset="0"/>
              </a:rPr>
              <a:pPr/>
              <a:t>12</a:t>
            </a:fld>
            <a:endParaRPr lang="en-US" sz="1200" smtClean="0">
              <a:latin typeface="Arial Black"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026"/>
          <p:cNvSpPr>
            <a:spLocks noGrp="1" noChangeArrowheads="1"/>
          </p:cNvSpPr>
          <p:nvPr>
            <p:ph type="title"/>
          </p:nvPr>
        </p:nvSpPr>
        <p:spPr/>
        <p:txBody>
          <a:bodyPr/>
          <a:lstStyle/>
          <a:p>
            <a:r>
              <a:rPr lang="en-US" smtClean="0"/>
              <a:t>C2 Style</a:t>
            </a:r>
          </a:p>
        </p:txBody>
      </p:sp>
      <p:sp>
        <p:nvSpPr>
          <p:cNvPr id="15363" name="Rectangle 1027"/>
          <p:cNvSpPr>
            <a:spLocks noGrp="1" noChangeArrowheads="1"/>
          </p:cNvSpPr>
          <p:nvPr>
            <p:ph idx="1"/>
          </p:nvPr>
        </p:nvSpPr>
        <p:spPr>
          <a:xfrm>
            <a:off x="685800" y="1752600"/>
            <a:ext cx="7772400" cy="4267200"/>
          </a:xfrm>
        </p:spPr>
        <p:txBody>
          <a:bodyPr/>
          <a:lstStyle/>
          <a:p>
            <a:pPr>
              <a:buFont typeface="Wingdings" pitchFamily="1" charset="2"/>
              <a:buNone/>
            </a:pPr>
            <a:r>
              <a:rPr lang="en-US" smtClean="0"/>
              <a:t>	An indirect invocation style in which independent components communicate exclusively through message routing connectors.  Strict rules on connections between components and connectors induce layering.</a:t>
            </a:r>
          </a:p>
        </p:txBody>
      </p:sp>
      <p:sp>
        <p:nvSpPr>
          <p:cNvPr id="15364"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A92703C1-876B-4C60-A907-6378E165E098}" type="slidenum">
              <a:rPr lang="en-US" sz="1200" smtClean="0">
                <a:latin typeface="Arial Black" pitchFamily="34" charset="0"/>
              </a:rPr>
              <a:pPr/>
              <a:t>13</a:t>
            </a:fld>
            <a:endParaRPr lang="en-US" sz="1200" smtClean="0">
              <a:latin typeface="Arial Black"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mtClean="0"/>
              <a:t>C2 Style (cont’d)</a:t>
            </a:r>
          </a:p>
        </p:txBody>
      </p:sp>
      <p:sp>
        <p:nvSpPr>
          <p:cNvPr id="16387" name="Rectangle 3"/>
          <p:cNvSpPr>
            <a:spLocks noGrp="1" noChangeArrowheads="1"/>
          </p:cNvSpPr>
          <p:nvPr>
            <p:ph idx="1"/>
          </p:nvPr>
        </p:nvSpPr>
        <p:spPr>
          <a:xfrm>
            <a:off x="685800" y="1600200"/>
            <a:ext cx="7772400" cy="4876800"/>
          </a:xfrm>
        </p:spPr>
        <p:txBody>
          <a:bodyPr/>
          <a:lstStyle/>
          <a:p>
            <a:r>
              <a:rPr lang="en-US" smtClean="0"/>
              <a:t>Components: Independent, potentially concurrent message generators and/or consumers</a:t>
            </a:r>
          </a:p>
          <a:p>
            <a:r>
              <a:rPr lang="en-US" smtClean="0"/>
              <a:t>Connectors: Message routers that may filter, translate, and broadcast messages of two kinds:  notifications and requests.</a:t>
            </a:r>
          </a:p>
          <a:p>
            <a:r>
              <a:rPr lang="en-US" smtClean="0"/>
              <a:t>Data Elements: Messages – data sent as first-class entities over the connectors. Notification messages announce changes of state. Request messages request performance of an action.</a:t>
            </a:r>
          </a:p>
          <a:p>
            <a:r>
              <a:rPr lang="en-US" smtClean="0"/>
              <a:t>Topology: Layers of components and connectors, with a defined “top” and “bottom”, wherein notifications flow downwards and requests upwards.</a:t>
            </a:r>
          </a:p>
        </p:txBody>
      </p:sp>
      <p:sp>
        <p:nvSpPr>
          <p:cNvPr id="16388"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13C8390A-491A-406B-9BE7-96D9D5FDC527}" type="slidenum">
              <a:rPr lang="en-US" sz="1200" smtClean="0">
                <a:latin typeface="Arial Black" pitchFamily="34" charset="0"/>
              </a:rPr>
              <a:pPr/>
              <a:t>14</a:t>
            </a:fld>
            <a:endParaRPr lang="en-US" sz="1200" smtClean="0">
              <a:latin typeface="Arial Black"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mtClean="0"/>
              <a:t>C2 LL</a:t>
            </a:r>
          </a:p>
        </p:txBody>
      </p:sp>
      <p:sp>
        <p:nvSpPr>
          <p:cNvPr id="17411"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E705AACA-299A-4182-B4E1-44251D3DB523}" type="slidenum">
              <a:rPr lang="en-US" sz="1200" smtClean="0">
                <a:latin typeface="Arial Black" pitchFamily="34" charset="0"/>
              </a:rPr>
              <a:pPr/>
              <a:t>15</a:t>
            </a:fld>
            <a:endParaRPr lang="en-US" sz="1200" smtClean="0">
              <a:latin typeface="Arial Black" pitchFamily="34" charset="0"/>
            </a:endParaRPr>
          </a:p>
        </p:txBody>
      </p:sp>
      <p:sp>
        <p:nvSpPr>
          <p:cNvPr id="17412" name="Text Box 4"/>
          <p:cNvSpPr txBox="1">
            <a:spLocks noChangeArrowheads="1"/>
          </p:cNvSpPr>
          <p:nvPr/>
        </p:nvSpPr>
        <p:spPr bwMode="auto">
          <a:xfrm>
            <a:off x="228600" y="6629400"/>
            <a:ext cx="826611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r>
              <a:rPr lang="en-US" sz="800" i="1">
                <a:latin typeface="Helvetica" pitchFamily="1" charset="0"/>
              </a:rPr>
              <a:t>Software Architecture: Foundations, Theory, and Practice</a:t>
            </a:r>
            <a:r>
              <a:rPr lang="en-US" sz="800">
                <a:latin typeface="Helvetica" pitchFamily="1" charset="0"/>
              </a:rPr>
              <a:t>; Richard N. Taylor, Nenad Medvidovic, and Eric M. Dashofy; </a:t>
            </a:r>
            <a:r>
              <a:rPr lang="en-US" sz="800">
                <a:latin typeface="Arial" charset="0"/>
              </a:rPr>
              <a:t>© 2008 John Wiley &amp; Sons, Inc. Reprinted with permission.</a:t>
            </a:r>
            <a:r>
              <a:rPr lang="en-US" sz="900">
                <a:latin typeface="Helvetica" pitchFamily="1" charset="0"/>
              </a:rPr>
              <a:t> </a:t>
            </a:r>
          </a:p>
        </p:txBody>
      </p:sp>
      <p:pic>
        <p:nvPicPr>
          <p:cNvPr id="17413" name="Picture 1" descr="fig_04_23.jpg"/>
          <p:cNvPicPr>
            <a:picLocks noChangeAspect="1"/>
          </p:cNvPicPr>
          <p:nvPr>
            <p:custDataLst>
              <p:tags r:id="rId1"/>
            </p:custDataLst>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76300" y="1720850"/>
            <a:ext cx="7407275" cy="399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mtClean="0"/>
              <a:t>Distributed Architecture:  CORBA</a:t>
            </a:r>
          </a:p>
        </p:txBody>
      </p:sp>
      <p:sp>
        <p:nvSpPr>
          <p:cNvPr id="18435" name="Rectangle 3"/>
          <p:cNvSpPr>
            <a:spLocks noGrp="1" noChangeArrowheads="1"/>
          </p:cNvSpPr>
          <p:nvPr>
            <p:ph idx="1"/>
          </p:nvPr>
        </p:nvSpPr>
        <p:spPr>
          <a:xfrm>
            <a:off x="457200" y="1676400"/>
            <a:ext cx="8229600" cy="4191000"/>
          </a:xfrm>
        </p:spPr>
        <p:txBody>
          <a:bodyPr/>
          <a:lstStyle/>
          <a:p>
            <a:pPr>
              <a:lnSpc>
                <a:spcPct val="90000"/>
              </a:lnSpc>
            </a:pPr>
            <a:r>
              <a:rPr lang="en-US" sz="2000" smtClean="0"/>
              <a:t>“Objects” (coarse - or fine-grained) run on heterogeneous hosts, written in heterogeneous languages. Objects provide services through well-defined interfaces. Objects invoke methods across host, process, and language boundaries via remote procedure calls (RPCs).</a:t>
            </a:r>
          </a:p>
          <a:p>
            <a:pPr>
              <a:lnSpc>
                <a:spcPct val="90000"/>
              </a:lnSpc>
            </a:pPr>
            <a:r>
              <a:rPr lang="en-US" sz="2000" smtClean="0"/>
              <a:t>Components:  Objects (software components exposing services through well-defined provided interfaces)</a:t>
            </a:r>
          </a:p>
          <a:p>
            <a:pPr>
              <a:lnSpc>
                <a:spcPct val="90000"/>
              </a:lnSpc>
            </a:pPr>
            <a:r>
              <a:rPr lang="en-US" sz="2000" smtClean="0"/>
              <a:t>Connector:  (Remote) Method invocation</a:t>
            </a:r>
          </a:p>
          <a:p>
            <a:pPr>
              <a:lnSpc>
                <a:spcPct val="90000"/>
              </a:lnSpc>
            </a:pPr>
            <a:r>
              <a:rPr lang="en-US" sz="2000" smtClean="0"/>
              <a:t>Data Elements: Arguments to methods, return values, and exceptions</a:t>
            </a:r>
          </a:p>
          <a:p>
            <a:pPr>
              <a:lnSpc>
                <a:spcPct val="90000"/>
              </a:lnSpc>
            </a:pPr>
            <a:r>
              <a:rPr lang="en-US" sz="2000" smtClean="0"/>
              <a:t>Topology: General graph of objects from callers to callees.</a:t>
            </a:r>
          </a:p>
          <a:p>
            <a:pPr>
              <a:lnSpc>
                <a:spcPct val="90000"/>
              </a:lnSpc>
            </a:pPr>
            <a:r>
              <a:rPr lang="en-US" sz="2000" smtClean="0"/>
              <a:t>Additional constraints imposed: Data passed in remote procedure calls must be serializable. Callers must deal with exceptions that can arise due to network or process faults.</a:t>
            </a:r>
          </a:p>
          <a:p>
            <a:pPr>
              <a:lnSpc>
                <a:spcPct val="90000"/>
              </a:lnSpc>
            </a:pPr>
            <a:r>
              <a:rPr lang="en-US" sz="2000" smtClean="0"/>
              <a:t>Location, platform, and language “transparency”.  </a:t>
            </a:r>
            <a:r>
              <a:rPr lang="en-US" sz="2000" smtClean="0">
                <a:solidFill>
                  <a:srgbClr val="FF0000"/>
                </a:solidFill>
              </a:rPr>
              <a:t>CAUTION</a:t>
            </a:r>
            <a:endParaRPr lang="en-US" sz="2000" smtClean="0"/>
          </a:p>
        </p:txBody>
      </p:sp>
      <p:sp>
        <p:nvSpPr>
          <p:cNvPr id="18436"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143B9AB7-64D6-44BB-A6DE-D65A47DE12C2}" type="slidenum">
              <a:rPr lang="en-US" sz="1200" smtClean="0">
                <a:latin typeface="Arial Black" pitchFamily="34" charset="0"/>
              </a:rPr>
              <a:pPr/>
              <a:t>16</a:t>
            </a:fld>
            <a:endParaRPr lang="en-US" sz="1200" smtClean="0">
              <a:latin typeface="Arial Black"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762000"/>
            <a:ext cx="8229600" cy="762000"/>
          </a:xfrm>
        </p:spPr>
        <p:txBody>
          <a:bodyPr/>
          <a:lstStyle/>
          <a:p>
            <a:r>
              <a:rPr lang="en-US" smtClean="0"/>
              <a:t>CORBA Concept &amp; Implementation</a:t>
            </a:r>
          </a:p>
        </p:txBody>
      </p:sp>
      <p:sp>
        <p:nvSpPr>
          <p:cNvPr id="19459"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2C887DE5-7774-469B-9FDB-B8F99C239AF0}" type="slidenum">
              <a:rPr lang="en-US" sz="1200" smtClean="0">
                <a:latin typeface="Arial Black" pitchFamily="34" charset="0"/>
              </a:rPr>
              <a:pPr/>
              <a:t>17</a:t>
            </a:fld>
            <a:endParaRPr lang="en-US" sz="1200" smtClean="0">
              <a:latin typeface="Arial Black" pitchFamily="34" charset="0"/>
            </a:endParaRPr>
          </a:p>
        </p:txBody>
      </p:sp>
      <p:sp>
        <p:nvSpPr>
          <p:cNvPr id="19460" name="Text Box 4"/>
          <p:cNvSpPr txBox="1">
            <a:spLocks noChangeArrowheads="1"/>
          </p:cNvSpPr>
          <p:nvPr/>
        </p:nvSpPr>
        <p:spPr bwMode="auto">
          <a:xfrm>
            <a:off x="228600" y="6629400"/>
            <a:ext cx="826611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r>
              <a:rPr lang="en-US" sz="800" i="1">
                <a:latin typeface="Helvetica" pitchFamily="1" charset="0"/>
              </a:rPr>
              <a:t>Software Architecture: Foundations, Theory, and Practice</a:t>
            </a:r>
            <a:r>
              <a:rPr lang="en-US" sz="800">
                <a:latin typeface="Helvetica" pitchFamily="1" charset="0"/>
              </a:rPr>
              <a:t>; Richard N. Taylor, Nenad Medvidovic, and Eric M. Dashofy; </a:t>
            </a:r>
            <a:r>
              <a:rPr lang="en-US" sz="800">
                <a:latin typeface="Arial" charset="0"/>
              </a:rPr>
              <a:t>© 2008 John Wiley &amp; Sons, Inc. Reprinted with permission.</a:t>
            </a:r>
            <a:r>
              <a:rPr lang="en-US" sz="900">
                <a:latin typeface="Helvetica" pitchFamily="1" charset="0"/>
              </a:rPr>
              <a:t> </a:t>
            </a:r>
          </a:p>
        </p:txBody>
      </p:sp>
      <p:pic>
        <p:nvPicPr>
          <p:cNvPr id="19461" name="Picture 1" descr="fig_04_26.jpg"/>
          <p:cNvPicPr>
            <a:picLocks noChangeAspect="1"/>
          </p:cNvPicPr>
          <p:nvPr>
            <p:custDataLst>
              <p:tags r:id="rId1"/>
            </p:custDataLst>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71600" y="1905000"/>
            <a:ext cx="6021388"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CORBA LL</a:t>
            </a:r>
          </a:p>
        </p:txBody>
      </p:sp>
      <p:sp>
        <p:nvSpPr>
          <p:cNvPr id="20483"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D9AB1B67-F1CC-4F8F-AAEA-1137B71C6FA5}" type="slidenum">
              <a:rPr lang="en-US" sz="1200" smtClean="0">
                <a:latin typeface="Arial Black" pitchFamily="34" charset="0"/>
              </a:rPr>
              <a:pPr/>
              <a:t>18</a:t>
            </a:fld>
            <a:endParaRPr lang="en-US" sz="1200" smtClean="0">
              <a:latin typeface="Arial Black" pitchFamily="34" charset="0"/>
            </a:endParaRPr>
          </a:p>
        </p:txBody>
      </p:sp>
      <p:sp>
        <p:nvSpPr>
          <p:cNvPr id="20484" name="Text Box 4"/>
          <p:cNvSpPr txBox="1">
            <a:spLocks noChangeArrowheads="1"/>
          </p:cNvSpPr>
          <p:nvPr/>
        </p:nvSpPr>
        <p:spPr bwMode="auto">
          <a:xfrm>
            <a:off x="228600" y="6629400"/>
            <a:ext cx="826611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r>
              <a:rPr lang="en-US" sz="800" i="1">
                <a:latin typeface="Helvetica" pitchFamily="1" charset="0"/>
              </a:rPr>
              <a:t>Software Architecture: Foundations, Theory, and Practice</a:t>
            </a:r>
            <a:r>
              <a:rPr lang="en-US" sz="800">
                <a:latin typeface="Helvetica" pitchFamily="1" charset="0"/>
              </a:rPr>
              <a:t>; Richard N. Taylor, Nenad Medvidovic, and Eric M. Dashofy; </a:t>
            </a:r>
            <a:r>
              <a:rPr lang="en-US" sz="800">
                <a:latin typeface="Arial" charset="0"/>
              </a:rPr>
              <a:t>© 2008 John Wiley &amp; Sons, Inc. Reprinted with permission.</a:t>
            </a:r>
            <a:r>
              <a:rPr lang="en-US" sz="900">
                <a:latin typeface="Helvetica" pitchFamily="1" charset="0"/>
              </a:rPr>
              <a:t> </a:t>
            </a:r>
          </a:p>
        </p:txBody>
      </p:sp>
      <p:pic>
        <p:nvPicPr>
          <p:cNvPr id="20485" name="Picture 1" descr="fig_04_27.jpg"/>
          <p:cNvPicPr>
            <a:picLocks noChangeAspect="1"/>
          </p:cNvPicPr>
          <p:nvPr>
            <p:custDataLst>
              <p:tags r:id="rId1"/>
            </p:custDataLst>
          </p:nvPr>
        </p:nvPicPr>
        <p:blipFill>
          <a:blip r:embed="rId3">
            <a:extLst>
              <a:ext uri="{28A0092B-C50C-407E-A947-70E740481C1C}">
                <a14:useLocalDpi xmlns:a14="http://schemas.microsoft.com/office/drawing/2010/main" val="0"/>
              </a:ext>
            </a:extLst>
          </a:blip>
          <a:srcRect/>
          <a:stretch>
            <a:fillRect/>
          </a:stretch>
        </p:blipFill>
        <p:spPr bwMode="auto">
          <a:xfrm>
            <a:off x="3484563" y="914400"/>
            <a:ext cx="4516437"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762000"/>
            <a:ext cx="8229600" cy="838200"/>
          </a:xfrm>
        </p:spPr>
        <p:txBody>
          <a:bodyPr/>
          <a:lstStyle/>
          <a:p>
            <a:r>
              <a:rPr lang="en-US" smtClean="0"/>
              <a:t>Service-Oriented Architecture</a:t>
            </a:r>
          </a:p>
        </p:txBody>
      </p:sp>
      <p:sp>
        <p:nvSpPr>
          <p:cNvPr id="31747" name="Rectangle 3"/>
          <p:cNvSpPr>
            <a:spLocks noGrp="1" noChangeArrowheads="1"/>
          </p:cNvSpPr>
          <p:nvPr>
            <p:ph type="body" idx="1"/>
          </p:nvPr>
        </p:nvSpPr>
        <p:spPr>
          <a:xfrm>
            <a:off x="457200" y="1524000"/>
            <a:ext cx="8229600" cy="4648200"/>
          </a:xfrm>
        </p:spPr>
        <p:txBody>
          <a:bodyPr/>
          <a:lstStyle/>
          <a:p>
            <a:pPr>
              <a:lnSpc>
                <a:spcPct val="90000"/>
              </a:lnSpc>
              <a:defRPr/>
            </a:pPr>
            <a:r>
              <a:rPr lang="en-US" sz="1900" dirty="0"/>
              <a:t>A Service Oriented Architecture (SOA) starts with a businesses process. </a:t>
            </a:r>
          </a:p>
          <a:p>
            <a:pPr>
              <a:lnSpc>
                <a:spcPct val="90000"/>
              </a:lnSpc>
              <a:defRPr/>
            </a:pPr>
            <a:r>
              <a:rPr lang="en-US" sz="1900" dirty="0"/>
              <a:t>In this context, a service is a business functionality </a:t>
            </a:r>
            <a:r>
              <a:rPr lang="en-US" altLang="zh-CN" sz="1900" dirty="0"/>
              <a:t>that is well-defined, self-contained, independent from other services, and published and available to be used via a standard programming interface. </a:t>
            </a:r>
          </a:p>
          <a:p>
            <a:pPr>
              <a:lnSpc>
                <a:spcPct val="90000"/>
              </a:lnSpc>
              <a:defRPr/>
            </a:pPr>
            <a:r>
              <a:rPr lang="en-US" altLang="zh-CN" sz="1900" dirty="0"/>
              <a:t>Software manages business processes through a SOA with well-defined and standard interfaces that can build, enhance, and expand their existing infrastructure more flexible</a:t>
            </a:r>
            <a:r>
              <a:rPr lang="en-US" altLang="zh-CN" sz="1900" dirty="0" smtClean="0"/>
              <a:t>.</a:t>
            </a:r>
          </a:p>
          <a:p>
            <a:pPr>
              <a:lnSpc>
                <a:spcPct val="90000"/>
              </a:lnSpc>
              <a:defRPr/>
            </a:pPr>
            <a:r>
              <a:rPr lang="en-US" altLang="zh-CN" sz="1900" dirty="0" smtClean="0"/>
              <a:t>SOA services can be extensively reused within a given domain or product line, and even among legacy systems.</a:t>
            </a:r>
          </a:p>
          <a:p>
            <a:pPr>
              <a:lnSpc>
                <a:spcPct val="90000"/>
              </a:lnSpc>
              <a:defRPr/>
            </a:pPr>
            <a:r>
              <a:rPr lang="en-US" altLang="zh-CN" sz="1900" dirty="0" smtClean="0"/>
              <a:t>Loose coupling of service–orientation provide great flexibility for enterprises to make use of all available service recourses regardless of  platform and technology  restrictions.  </a:t>
            </a:r>
          </a:p>
          <a:p>
            <a:pPr>
              <a:lnSpc>
                <a:spcPct val="90000"/>
              </a:lnSpc>
              <a:defRPr/>
            </a:pPr>
            <a:r>
              <a:rPr lang="en-US" altLang="zh-CN" sz="1900" dirty="0" smtClean="0"/>
              <a:t>The connections between services are conducted by common and universal message oriented protocols such as the SOAP Web service protocol, which can deliver requests and responses between services loosely. </a:t>
            </a:r>
          </a:p>
          <a:p>
            <a:pPr>
              <a:lnSpc>
                <a:spcPct val="90000"/>
              </a:lnSpc>
              <a:defRPr/>
            </a:pPr>
            <a:r>
              <a:rPr lang="en-US" altLang="zh-CN" sz="1900" dirty="0" smtClean="0"/>
              <a:t>A connection can be established statically or dynamically. </a:t>
            </a:r>
            <a:endParaRPr lang="en-US" sz="1900" dirty="0" smtClean="0"/>
          </a:p>
          <a:p>
            <a:pPr marL="0" indent="0">
              <a:lnSpc>
                <a:spcPct val="90000"/>
              </a:lnSpc>
              <a:buFont typeface="Wingdings" pitchFamily="1" charset="2"/>
              <a:buNone/>
              <a:defRPr/>
            </a:pPr>
            <a:endParaRPr lang="en-US" sz="1900" dirty="0"/>
          </a:p>
        </p:txBody>
      </p:sp>
      <p:sp>
        <p:nvSpPr>
          <p:cNvPr id="21508"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DD517C69-D517-4E5F-B850-21615F69101B}" type="slidenum">
              <a:rPr lang="en-US" sz="1200" smtClean="0">
                <a:latin typeface="Arial Black" pitchFamily="34" charset="0"/>
              </a:rPr>
              <a:pPr/>
              <a:t>19</a:t>
            </a:fld>
            <a:endParaRPr lang="en-US" sz="1200" smtClean="0">
              <a:latin typeface="Arial Black"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8"/>
          <p:cNvSpPr>
            <a:spLocks noGrp="1" noChangeArrowheads="1"/>
          </p:cNvSpPr>
          <p:nvPr>
            <p:ph type="title"/>
          </p:nvPr>
        </p:nvSpPr>
        <p:spPr/>
        <p:txBody>
          <a:bodyPr/>
          <a:lstStyle/>
          <a:p>
            <a:pPr eaLnBrk="1" hangingPunct="1"/>
            <a:r>
              <a:rPr lang="en-US" smtClean="0"/>
              <a:t>Implicit Invocation Style</a:t>
            </a:r>
          </a:p>
        </p:txBody>
      </p:sp>
      <p:sp>
        <p:nvSpPr>
          <p:cNvPr id="4099" name="Rectangle 9"/>
          <p:cNvSpPr>
            <a:spLocks noGrp="1" noChangeArrowheads="1"/>
          </p:cNvSpPr>
          <p:nvPr>
            <p:ph idx="1"/>
          </p:nvPr>
        </p:nvSpPr>
        <p:spPr/>
        <p:txBody>
          <a:bodyPr/>
          <a:lstStyle/>
          <a:p>
            <a:pPr eaLnBrk="1" hangingPunct="1"/>
            <a:r>
              <a:rPr lang="en-US" sz="2200" smtClean="0"/>
              <a:t>Event announcement instead of method invocation</a:t>
            </a:r>
          </a:p>
          <a:p>
            <a:pPr lvl="1" eaLnBrk="1" hangingPunct="1"/>
            <a:r>
              <a:rPr lang="en-US" sz="2200" smtClean="0"/>
              <a:t>“Listeners” register interest in and associate methods with events</a:t>
            </a:r>
          </a:p>
          <a:p>
            <a:pPr lvl="1" eaLnBrk="1" hangingPunct="1"/>
            <a:r>
              <a:rPr lang="en-US" sz="2200" smtClean="0"/>
              <a:t>System invokes all registered methods implicitly</a:t>
            </a:r>
          </a:p>
          <a:p>
            <a:pPr eaLnBrk="1" hangingPunct="1"/>
            <a:r>
              <a:rPr lang="en-US" sz="2200" smtClean="0"/>
              <a:t>Component interfaces are methods and events</a:t>
            </a:r>
          </a:p>
          <a:p>
            <a:pPr eaLnBrk="1" hangingPunct="1"/>
            <a:r>
              <a:rPr lang="en-US" sz="2200" smtClean="0"/>
              <a:t>Two types of connectors</a:t>
            </a:r>
          </a:p>
          <a:p>
            <a:pPr lvl="1" eaLnBrk="1" hangingPunct="1"/>
            <a:r>
              <a:rPr lang="en-US" sz="2200" smtClean="0"/>
              <a:t>Invocation is either explicit or implicit in response to events</a:t>
            </a:r>
          </a:p>
          <a:p>
            <a:pPr eaLnBrk="1" hangingPunct="1"/>
            <a:r>
              <a:rPr lang="en-US" sz="2200" smtClean="0"/>
              <a:t>Style invariants</a:t>
            </a:r>
          </a:p>
          <a:p>
            <a:pPr lvl="1" eaLnBrk="1" hangingPunct="1"/>
            <a:r>
              <a:rPr lang="en-US" sz="2200" smtClean="0"/>
              <a:t>“Announcers” are unaware of their events’ effects</a:t>
            </a:r>
          </a:p>
          <a:p>
            <a:pPr lvl="1" eaLnBrk="1" hangingPunct="1"/>
            <a:r>
              <a:rPr lang="en-US" sz="2200" smtClean="0"/>
              <a:t>No assumption about processing in response to events</a:t>
            </a:r>
          </a:p>
        </p:txBody>
      </p:sp>
      <p:sp>
        <p:nvSpPr>
          <p:cNvPr id="4100"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A9B7F23F-ED08-40AE-8F25-AC8FDB0DF064}" type="slidenum">
              <a:rPr lang="en-US" sz="1200" smtClean="0">
                <a:latin typeface="Arial Black" pitchFamily="34" charset="0"/>
              </a:rPr>
              <a:pPr/>
              <a:t>2</a:t>
            </a:fld>
            <a:endParaRPr lang="en-US" sz="1200" smtClean="0">
              <a:latin typeface="Arial Black"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t>SOA Model</a:t>
            </a:r>
          </a:p>
        </p:txBody>
      </p:sp>
      <p:sp>
        <p:nvSpPr>
          <p:cNvPr id="22531"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C4EC9172-2BE1-4892-A26D-A609C7C2D2B7}" type="slidenum">
              <a:rPr lang="en-US" sz="1200" smtClean="0">
                <a:latin typeface="Arial Black" pitchFamily="34" charset="0"/>
              </a:rPr>
              <a:pPr/>
              <a:t>20</a:t>
            </a:fld>
            <a:endParaRPr lang="en-US" sz="1200" smtClean="0">
              <a:latin typeface="Arial Black" pitchFamily="34" charset="0"/>
            </a:endParaRPr>
          </a:p>
        </p:txBody>
      </p:sp>
      <p:grpSp>
        <p:nvGrpSpPr>
          <p:cNvPr id="22532" name="Group 42"/>
          <p:cNvGrpSpPr>
            <a:grpSpLocks/>
          </p:cNvGrpSpPr>
          <p:nvPr/>
        </p:nvGrpSpPr>
        <p:grpSpPr bwMode="auto">
          <a:xfrm>
            <a:off x="1355725" y="4549775"/>
            <a:ext cx="4049713" cy="1854200"/>
            <a:chOff x="758" y="2770"/>
            <a:chExt cx="2551" cy="1168"/>
          </a:xfrm>
        </p:grpSpPr>
        <p:sp>
          <p:nvSpPr>
            <p:cNvPr id="22559" name="Rectangle 2"/>
            <p:cNvSpPr>
              <a:spLocks noChangeArrowheads="1"/>
            </p:cNvSpPr>
            <p:nvPr/>
          </p:nvSpPr>
          <p:spPr bwMode="auto">
            <a:xfrm>
              <a:off x="768" y="2770"/>
              <a:ext cx="432" cy="864"/>
            </a:xfrm>
            <a:prstGeom prst="rect">
              <a:avLst/>
            </a:prstGeom>
            <a:solidFill>
              <a:srgbClr val="6699FF"/>
            </a:solidFill>
            <a:ln>
              <a:noFill/>
            </a:ln>
            <a:effectLst>
              <a:prstShdw prst="shdw17" dist="17961" dir="2700000">
                <a:srgbClr val="3D5C99"/>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a:p>
          </p:txBody>
        </p:sp>
        <p:sp>
          <p:nvSpPr>
            <p:cNvPr id="22560" name="Rectangle 3"/>
            <p:cNvSpPr>
              <a:spLocks noChangeArrowheads="1"/>
            </p:cNvSpPr>
            <p:nvPr/>
          </p:nvSpPr>
          <p:spPr bwMode="auto">
            <a:xfrm>
              <a:off x="2688" y="2770"/>
              <a:ext cx="432" cy="864"/>
            </a:xfrm>
            <a:prstGeom prst="rect">
              <a:avLst/>
            </a:prstGeom>
            <a:solidFill>
              <a:srgbClr val="6699FF"/>
            </a:solidFill>
            <a:ln>
              <a:noFill/>
            </a:ln>
            <a:effectLst>
              <a:prstShdw prst="shdw17" dist="17961" dir="2700000">
                <a:srgbClr val="3D5C99"/>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a:p>
          </p:txBody>
        </p:sp>
        <p:sp>
          <p:nvSpPr>
            <p:cNvPr id="22561" name="Rectangle 4"/>
            <p:cNvSpPr>
              <a:spLocks noChangeArrowheads="1"/>
            </p:cNvSpPr>
            <p:nvPr/>
          </p:nvSpPr>
          <p:spPr bwMode="auto">
            <a:xfrm>
              <a:off x="1728" y="2770"/>
              <a:ext cx="432" cy="864"/>
            </a:xfrm>
            <a:prstGeom prst="rect">
              <a:avLst/>
            </a:prstGeom>
            <a:solidFill>
              <a:srgbClr val="6699FF"/>
            </a:solidFill>
            <a:ln>
              <a:noFill/>
            </a:ln>
            <a:effectLst>
              <a:prstShdw prst="shdw17" dist="17961" dir="2700000">
                <a:srgbClr val="3D5C99"/>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a:p>
          </p:txBody>
        </p:sp>
        <p:sp>
          <p:nvSpPr>
            <p:cNvPr id="9" name="AutoShape 6"/>
            <p:cNvSpPr>
              <a:spLocks noChangeArrowheads="1"/>
            </p:cNvSpPr>
            <p:nvPr/>
          </p:nvSpPr>
          <p:spPr bwMode="auto">
            <a:xfrm>
              <a:off x="864" y="3202"/>
              <a:ext cx="240" cy="384"/>
            </a:xfrm>
            <a:prstGeom prst="can">
              <a:avLst>
                <a:gd name="adj" fmla="val 40000"/>
              </a:avLst>
            </a:prstGeom>
            <a:solidFill>
              <a:schemeClr val="accent1"/>
            </a:solidFill>
            <a:ln w="9525">
              <a:solidFill>
                <a:schemeClr val="tx1"/>
              </a:solidFill>
              <a:round/>
              <a:headEnd/>
              <a:tailEnd/>
            </a:ln>
          </p:spPr>
          <p:txBody>
            <a:bodyPr wrap="none" anchor="ctr"/>
            <a:lstStyle/>
            <a:p>
              <a:pPr algn="ctr">
                <a:defRPr/>
              </a:pPr>
              <a:r>
                <a:rPr lang="en-US" sz="1050">
                  <a:cs typeface="Arial" charset="0"/>
                </a:rPr>
                <a:t>DB</a:t>
              </a:r>
            </a:p>
          </p:txBody>
        </p:sp>
        <p:sp>
          <p:nvSpPr>
            <p:cNvPr id="10" name="AutoShape 7"/>
            <p:cNvSpPr>
              <a:spLocks noChangeArrowheads="1"/>
            </p:cNvSpPr>
            <p:nvPr/>
          </p:nvSpPr>
          <p:spPr bwMode="auto">
            <a:xfrm>
              <a:off x="816" y="2818"/>
              <a:ext cx="336" cy="192"/>
            </a:xfrm>
            <a:custGeom>
              <a:avLst/>
              <a:gdLst>
                <a:gd name="T0" fmla="*/ 5 w 21600"/>
                <a:gd name="T1" fmla="*/ 1 h 21600"/>
                <a:gd name="T2" fmla="*/ 3 w 21600"/>
                <a:gd name="T3" fmla="*/ 2 h 21600"/>
                <a:gd name="T4" fmla="*/ 1 w 21600"/>
                <a:gd name="T5" fmla="*/ 1 h 21600"/>
                <a:gd name="T6" fmla="*/ 3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p:spPr>
          <p:txBody>
            <a:bodyPr wrap="none" anchor="ctr"/>
            <a:lstStyle/>
            <a:p>
              <a:pPr algn="ctr">
                <a:defRPr/>
              </a:pPr>
              <a:r>
                <a:rPr lang="en-US" sz="1050">
                  <a:cs typeface="Arial" charset="0"/>
                </a:rPr>
                <a:t>CCI</a:t>
              </a:r>
            </a:p>
          </p:txBody>
        </p:sp>
        <p:sp>
          <p:nvSpPr>
            <p:cNvPr id="11" name="AutoShape 8"/>
            <p:cNvSpPr>
              <a:spLocks noChangeArrowheads="1"/>
            </p:cNvSpPr>
            <p:nvPr/>
          </p:nvSpPr>
          <p:spPr bwMode="auto">
            <a:xfrm>
              <a:off x="1776" y="2818"/>
              <a:ext cx="336" cy="192"/>
            </a:xfrm>
            <a:custGeom>
              <a:avLst/>
              <a:gdLst>
                <a:gd name="T0" fmla="*/ 5 w 21600"/>
                <a:gd name="T1" fmla="*/ 1 h 21600"/>
                <a:gd name="T2" fmla="*/ 3 w 21600"/>
                <a:gd name="T3" fmla="*/ 2 h 21600"/>
                <a:gd name="T4" fmla="*/ 1 w 21600"/>
                <a:gd name="T5" fmla="*/ 1 h 21600"/>
                <a:gd name="T6" fmla="*/ 3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p:spPr>
          <p:txBody>
            <a:bodyPr wrap="none" anchor="ctr"/>
            <a:lstStyle/>
            <a:p>
              <a:pPr algn="ctr">
                <a:defRPr/>
              </a:pPr>
              <a:r>
                <a:rPr lang="en-US" sz="1050">
                  <a:cs typeface="Arial" charset="0"/>
                </a:rPr>
                <a:t>CCI</a:t>
              </a:r>
            </a:p>
          </p:txBody>
        </p:sp>
        <p:sp>
          <p:nvSpPr>
            <p:cNvPr id="12" name="AutoShape 9"/>
            <p:cNvSpPr>
              <a:spLocks noChangeArrowheads="1"/>
            </p:cNvSpPr>
            <p:nvPr/>
          </p:nvSpPr>
          <p:spPr bwMode="auto">
            <a:xfrm>
              <a:off x="2736" y="2818"/>
              <a:ext cx="336" cy="192"/>
            </a:xfrm>
            <a:custGeom>
              <a:avLst/>
              <a:gdLst>
                <a:gd name="T0" fmla="*/ 5 w 21600"/>
                <a:gd name="T1" fmla="*/ 1 h 21600"/>
                <a:gd name="T2" fmla="*/ 3 w 21600"/>
                <a:gd name="T3" fmla="*/ 2 h 21600"/>
                <a:gd name="T4" fmla="*/ 1 w 21600"/>
                <a:gd name="T5" fmla="*/ 1 h 21600"/>
                <a:gd name="T6" fmla="*/ 3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p:spPr>
          <p:txBody>
            <a:bodyPr wrap="none" anchor="ctr"/>
            <a:lstStyle/>
            <a:p>
              <a:pPr algn="ctr">
                <a:defRPr/>
              </a:pPr>
              <a:r>
                <a:rPr lang="en-US" sz="1050">
                  <a:cs typeface="Arial" charset="0"/>
                </a:rPr>
                <a:t>CCI</a:t>
              </a:r>
            </a:p>
          </p:txBody>
        </p:sp>
        <p:sp>
          <p:nvSpPr>
            <p:cNvPr id="22566" name="AutoShape 10"/>
            <p:cNvSpPr>
              <a:spLocks noChangeArrowheads="1"/>
            </p:cNvSpPr>
            <p:nvPr/>
          </p:nvSpPr>
          <p:spPr bwMode="auto">
            <a:xfrm>
              <a:off x="1824" y="3202"/>
              <a:ext cx="288" cy="384"/>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en-US" sz="700">
                  <a:cs typeface="Arial" charset="0"/>
                </a:rPr>
                <a:t>ERP</a:t>
              </a:r>
            </a:p>
          </p:txBody>
        </p:sp>
        <p:sp>
          <p:nvSpPr>
            <p:cNvPr id="22567" name="AutoShape 11"/>
            <p:cNvSpPr>
              <a:spLocks noChangeArrowheads="1"/>
            </p:cNvSpPr>
            <p:nvPr/>
          </p:nvSpPr>
          <p:spPr bwMode="auto">
            <a:xfrm>
              <a:off x="2784" y="3202"/>
              <a:ext cx="288" cy="384"/>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en-US" sz="700">
                  <a:cs typeface="Arial" charset="0"/>
                </a:rPr>
                <a:t>CRM</a:t>
              </a:r>
            </a:p>
          </p:txBody>
        </p:sp>
        <p:sp>
          <p:nvSpPr>
            <p:cNvPr id="22568" name="Line 12"/>
            <p:cNvSpPr>
              <a:spLocks noChangeShapeType="1"/>
            </p:cNvSpPr>
            <p:nvPr/>
          </p:nvSpPr>
          <p:spPr bwMode="auto">
            <a:xfrm>
              <a:off x="960" y="3010"/>
              <a:ext cx="0" cy="24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69" name="Line 13"/>
            <p:cNvSpPr>
              <a:spLocks noChangeShapeType="1"/>
            </p:cNvSpPr>
            <p:nvPr/>
          </p:nvSpPr>
          <p:spPr bwMode="auto">
            <a:xfrm>
              <a:off x="1968" y="3010"/>
              <a:ext cx="0" cy="19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70" name="Line 14"/>
            <p:cNvSpPr>
              <a:spLocks noChangeShapeType="1"/>
            </p:cNvSpPr>
            <p:nvPr/>
          </p:nvSpPr>
          <p:spPr bwMode="auto">
            <a:xfrm>
              <a:off x="2928" y="3010"/>
              <a:ext cx="0" cy="19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71" name="Text Box 19"/>
            <p:cNvSpPr txBox="1">
              <a:spLocks noChangeArrowheads="1"/>
            </p:cNvSpPr>
            <p:nvPr/>
          </p:nvSpPr>
          <p:spPr bwMode="auto">
            <a:xfrm>
              <a:off x="758" y="3705"/>
              <a:ext cx="601"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pPr eaLnBrk="1" hangingPunct="1"/>
              <a:r>
                <a:rPr lang="en-US" sz="1800">
                  <a:latin typeface="Arial" charset="0"/>
                  <a:cs typeface="Arial" charset="0"/>
                </a:rPr>
                <a:t>Service</a:t>
              </a:r>
            </a:p>
          </p:txBody>
        </p:sp>
        <p:sp>
          <p:nvSpPr>
            <p:cNvPr id="22572" name="Text Box 20"/>
            <p:cNvSpPr txBox="1">
              <a:spLocks noChangeArrowheads="1"/>
            </p:cNvSpPr>
            <p:nvPr/>
          </p:nvSpPr>
          <p:spPr bwMode="auto">
            <a:xfrm>
              <a:off x="1728" y="3691"/>
              <a:ext cx="601"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pPr eaLnBrk="1" hangingPunct="1"/>
              <a:r>
                <a:rPr lang="en-US" sz="1800">
                  <a:latin typeface="Arial" charset="0"/>
                  <a:cs typeface="Arial" charset="0"/>
                </a:rPr>
                <a:t>Service</a:t>
              </a:r>
            </a:p>
          </p:txBody>
        </p:sp>
        <p:sp>
          <p:nvSpPr>
            <p:cNvPr id="22573" name="Text Box 21"/>
            <p:cNvSpPr txBox="1">
              <a:spLocks noChangeArrowheads="1"/>
            </p:cNvSpPr>
            <p:nvPr/>
          </p:nvSpPr>
          <p:spPr bwMode="auto">
            <a:xfrm>
              <a:off x="2708" y="3691"/>
              <a:ext cx="601"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pPr eaLnBrk="1" hangingPunct="1"/>
              <a:r>
                <a:rPr lang="en-US" sz="1800">
                  <a:latin typeface="Arial" charset="0"/>
                  <a:cs typeface="Arial" charset="0"/>
                </a:rPr>
                <a:t>Service</a:t>
              </a:r>
            </a:p>
          </p:txBody>
        </p:sp>
      </p:grpSp>
      <p:grpSp>
        <p:nvGrpSpPr>
          <p:cNvPr id="21" name="Group 43"/>
          <p:cNvGrpSpPr>
            <a:grpSpLocks/>
          </p:cNvGrpSpPr>
          <p:nvPr/>
        </p:nvGrpSpPr>
        <p:grpSpPr bwMode="auto">
          <a:xfrm>
            <a:off x="5105400" y="2667000"/>
            <a:ext cx="2971800" cy="2209800"/>
            <a:chOff x="3120" y="1584"/>
            <a:chExt cx="1872" cy="1392"/>
          </a:xfrm>
        </p:grpSpPr>
        <p:sp>
          <p:nvSpPr>
            <p:cNvPr id="22555" name="AutoShape 29"/>
            <p:cNvSpPr>
              <a:spLocks noChangeArrowheads="1"/>
            </p:cNvSpPr>
            <p:nvPr/>
          </p:nvSpPr>
          <p:spPr bwMode="auto">
            <a:xfrm>
              <a:off x="4032" y="1584"/>
              <a:ext cx="960" cy="768"/>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en-US" sz="1800"/>
                <a:t>Registry</a:t>
              </a:r>
            </a:p>
          </p:txBody>
        </p:sp>
        <p:sp>
          <p:nvSpPr>
            <p:cNvPr id="22556" name="Line 30"/>
            <p:cNvSpPr>
              <a:spLocks noChangeShapeType="1"/>
            </p:cNvSpPr>
            <p:nvPr/>
          </p:nvSpPr>
          <p:spPr bwMode="auto">
            <a:xfrm flipV="1">
              <a:off x="3120" y="2352"/>
              <a:ext cx="912" cy="62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57" name="Oval 31"/>
            <p:cNvSpPr>
              <a:spLocks noChangeArrowheads="1"/>
            </p:cNvSpPr>
            <p:nvPr/>
          </p:nvSpPr>
          <p:spPr bwMode="auto">
            <a:xfrm>
              <a:off x="3408" y="2544"/>
              <a:ext cx="240" cy="240"/>
            </a:xfrm>
            <a:prstGeom prst="ellipse">
              <a:avLst/>
            </a:prstGeom>
            <a:solidFill>
              <a:srgbClr val="FFCC00"/>
            </a:solidFill>
            <a:ln>
              <a:noFill/>
            </a:ln>
            <a:effectLst>
              <a:prstShdw prst="shdw17" dist="17961" dir="2700000">
                <a:srgbClr val="997A00"/>
              </a:prst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r>
                <a:rPr lang="en-US" sz="1800" b="1"/>
                <a:t>1</a:t>
              </a:r>
            </a:p>
          </p:txBody>
        </p:sp>
        <p:sp>
          <p:nvSpPr>
            <p:cNvPr id="22558" name="Text Box 32"/>
            <p:cNvSpPr txBox="1">
              <a:spLocks noChangeArrowheads="1"/>
            </p:cNvSpPr>
            <p:nvPr/>
          </p:nvSpPr>
          <p:spPr bwMode="auto">
            <a:xfrm>
              <a:off x="3648" y="2736"/>
              <a:ext cx="601"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pPr eaLnBrk="1" hangingPunct="1"/>
              <a:r>
                <a:rPr lang="en-US" sz="1800">
                  <a:latin typeface="Arial" charset="0"/>
                </a:rPr>
                <a:t>register</a:t>
              </a:r>
            </a:p>
          </p:txBody>
        </p:sp>
      </p:grpSp>
      <p:sp>
        <p:nvSpPr>
          <p:cNvPr id="22534" name="AutoShape 33"/>
          <p:cNvSpPr>
            <a:spLocks noChangeArrowheads="1"/>
          </p:cNvSpPr>
          <p:nvPr/>
        </p:nvSpPr>
        <p:spPr bwMode="auto">
          <a:xfrm>
            <a:off x="1371600" y="1828800"/>
            <a:ext cx="3962400" cy="762000"/>
          </a:xfrm>
          <a:prstGeom prst="roundRect">
            <a:avLst>
              <a:gd name="adj" fmla="val 16667"/>
            </a:avLst>
          </a:prstGeom>
          <a:solidFill>
            <a:srgbClr val="99CC00"/>
          </a:solidFill>
          <a:ln>
            <a:noFill/>
          </a:ln>
          <a:effectLst>
            <a:prstShdw prst="shdw17" dist="17961" dir="2700000">
              <a:srgbClr val="5C7A00"/>
            </a:prst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r>
              <a:rPr lang="en-US" sz="1800" b="1"/>
              <a:t>Consumer/Client </a:t>
            </a:r>
          </a:p>
        </p:txBody>
      </p:sp>
      <p:grpSp>
        <p:nvGrpSpPr>
          <p:cNvPr id="27" name="Group 45"/>
          <p:cNvGrpSpPr>
            <a:grpSpLocks/>
          </p:cNvGrpSpPr>
          <p:nvPr/>
        </p:nvGrpSpPr>
        <p:grpSpPr bwMode="auto">
          <a:xfrm>
            <a:off x="685800" y="2590800"/>
            <a:ext cx="4508500" cy="1984375"/>
            <a:chOff x="336" y="1536"/>
            <a:chExt cx="2840" cy="1250"/>
          </a:xfrm>
        </p:grpSpPr>
        <p:sp>
          <p:nvSpPr>
            <p:cNvPr id="22541" name="Line 15"/>
            <p:cNvSpPr>
              <a:spLocks noChangeShapeType="1"/>
            </p:cNvSpPr>
            <p:nvPr/>
          </p:nvSpPr>
          <p:spPr bwMode="auto">
            <a:xfrm>
              <a:off x="768" y="2290"/>
              <a:ext cx="192" cy="48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42" name="Line 16"/>
            <p:cNvSpPr>
              <a:spLocks noChangeShapeType="1"/>
            </p:cNvSpPr>
            <p:nvPr/>
          </p:nvSpPr>
          <p:spPr bwMode="auto">
            <a:xfrm>
              <a:off x="1728" y="2290"/>
              <a:ext cx="192" cy="48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43" name="Line 17"/>
            <p:cNvSpPr>
              <a:spLocks noChangeShapeType="1"/>
            </p:cNvSpPr>
            <p:nvPr/>
          </p:nvSpPr>
          <p:spPr bwMode="auto">
            <a:xfrm>
              <a:off x="2688" y="2290"/>
              <a:ext cx="192" cy="48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44" name="Text Box 18"/>
            <p:cNvSpPr txBox="1">
              <a:spLocks noChangeArrowheads="1"/>
            </p:cNvSpPr>
            <p:nvPr/>
          </p:nvSpPr>
          <p:spPr bwMode="auto">
            <a:xfrm>
              <a:off x="336" y="2553"/>
              <a:ext cx="52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pPr eaLnBrk="1" hangingPunct="1"/>
              <a:r>
                <a:rPr lang="en-US" sz="1800">
                  <a:latin typeface="Arial" charset="0"/>
                  <a:cs typeface="Arial" charset="0"/>
                </a:rPr>
                <a:t>SOAP</a:t>
              </a:r>
            </a:p>
          </p:txBody>
        </p:sp>
        <p:sp>
          <p:nvSpPr>
            <p:cNvPr id="22545" name="Text Box 22"/>
            <p:cNvSpPr txBox="1">
              <a:spLocks noChangeArrowheads="1"/>
            </p:cNvSpPr>
            <p:nvPr/>
          </p:nvSpPr>
          <p:spPr bwMode="auto">
            <a:xfrm>
              <a:off x="1344" y="2553"/>
              <a:ext cx="52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pPr eaLnBrk="1" hangingPunct="1"/>
              <a:r>
                <a:rPr lang="en-US" sz="1800">
                  <a:latin typeface="Arial" charset="0"/>
                  <a:cs typeface="Arial" charset="0"/>
                </a:rPr>
                <a:t>SOAP</a:t>
              </a:r>
            </a:p>
          </p:txBody>
        </p:sp>
        <p:sp>
          <p:nvSpPr>
            <p:cNvPr id="22546" name="Text Box 23"/>
            <p:cNvSpPr txBox="1">
              <a:spLocks noChangeArrowheads="1"/>
            </p:cNvSpPr>
            <p:nvPr/>
          </p:nvSpPr>
          <p:spPr bwMode="auto">
            <a:xfrm>
              <a:off x="2340" y="2553"/>
              <a:ext cx="52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pPr eaLnBrk="1" hangingPunct="1"/>
              <a:r>
                <a:rPr lang="en-US" sz="1800">
                  <a:latin typeface="Arial" charset="0"/>
                  <a:cs typeface="Arial" charset="0"/>
                </a:rPr>
                <a:t>SOAP</a:t>
              </a:r>
            </a:p>
          </p:txBody>
        </p:sp>
        <p:sp>
          <p:nvSpPr>
            <p:cNvPr id="22547" name="AutoShape 26"/>
            <p:cNvSpPr>
              <a:spLocks noChangeArrowheads="1"/>
            </p:cNvSpPr>
            <p:nvPr/>
          </p:nvSpPr>
          <p:spPr bwMode="auto">
            <a:xfrm>
              <a:off x="432" y="1872"/>
              <a:ext cx="576" cy="576"/>
            </a:xfrm>
            <a:prstGeom prst="foldedCorner">
              <a:avLst>
                <a:gd name="adj" fmla="val 12500"/>
              </a:avLst>
            </a:prstGeom>
            <a:solidFill>
              <a:schemeClr val="bg1"/>
            </a:solidFill>
            <a:ln w="9525">
              <a:solidFill>
                <a:schemeClr val="tx1"/>
              </a:solidFill>
              <a:round/>
              <a:headEnd/>
              <a:tailEnd/>
            </a:ln>
          </p:spPr>
          <p:txBody>
            <a:bodyPr wrap="none" anchor="ctr"/>
            <a:lstStyle/>
            <a:p>
              <a:pPr algn="ctr"/>
              <a:r>
                <a:rPr lang="en-US" sz="1800" b="1"/>
                <a:t>XML</a:t>
              </a:r>
            </a:p>
          </p:txBody>
        </p:sp>
        <p:sp>
          <p:nvSpPr>
            <p:cNvPr id="22548" name="AutoShape 27"/>
            <p:cNvSpPr>
              <a:spLocks noChangeArrowheads="1"/>
            </p:cNvSpPr>
            <p:nvPr/>
          </p:nvSpPr>
          <p:spPr bwMode="auto">
            <a:xfrm>
              <a:off x="1440" y="1872"/>
              <a:ext cx="576" cy="576"/>
            </a:xfrm>
            <a:prstGeom prst="foldedCorner">
              <a:avLst>
                <a:gd name="adj" fmla="val 12500"/>
              </a:avLst>
            </a:prstGeom>
            <a:solidFill>
              <a:schemeClr val="bg1"/>
            </a:solidFill>
            <a:ln w="9525">
              <a:solidFill>
                <a:schemeClr val="tx1"/>
              </a:solidFill>
              <a:round/>
              <a:headEnd/>
              <a:tailEnd/>
            </a:ln>
          </p:spPr>
          <p:txBody>
            <a:bodyPr wrap="none" anchor="ctr"/>
            <a:lstStyle/>
            <a:p>
              <a:pPr algn="ctr"/>
              <a:r>
                <a:rPr lang="en-US" sz="1800" b="1"/>
                <a:t>XML</a:t>
              </a:r>
            </a:p>
          </p:txBody>
        </p:sp>
        <p:sp>
          <p:nvSpPr>
            <p:cNvPr id="22549" name="AutoShape 28"/>
            <p:cNvSpPr>
              <a:spLocks noChangeArrowheads="1"/>
            </p:cNvSpPr>
            <p:nvPr/>
          </p:nvSpPr>
          <p:spPr bwMode="auto">
            <a:xfrm>
              <a:off x="2400" y="1872"/>
              <a:ext cx="576" cy="576"/>
            </a:xfrm>
            <a:prstGeom prst="foldedCorner">
              <a:avLst>
                <a:gd name="adj" fmla="val 12500"/>
              </a:avLst>
            </a:prstGeom>
            <a:solidFill>
              <a:schemeClr val="bg1"/>
            </a:solidFill>
            <a:ln w="9525">
              <a:solidFill>
                <a:schemeClr val="tx1"/>
              </a:solidFill>
              <a:round/>
              <a:headEnd/>
              <a:tailEnd/>
            </a:ln>
          </p:spPr>
          <p:txBody>
            <a:bodyPr wrap="none" anchor="ctr"/>
            <a:lstStyle/>
            <a:p>
              <a:pPr algn="ctr"/>
              <a:r>
                <a:rPr lang="en-US" sz="1800" b="1"/>
                <a:t>XML</a:t>
              </a:r>
            </a:p>
          </p:txBody>
        </p:sp>
        <p:sp>
          <p:nvSpPr>
            <p:cNvPr id="22550" name="Line 37"/>
            <p:cNvSpPr>
              <a:spLocks noChangeShapeType="1"/>
            </p:cNvSpPr>
            <p:nvPr/>
          </p:nvSpPr>
          <p:spPr bwMode="auto">
            <a:xfrm flipH="1">
              <a:off x="768" y="1536"/>
              <a:ext cx="720"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51" name="Line 38"/>
            <p:cNvSpPr>
              <a:spLocks noChangeShapeType="1"/>
            </p:cNvSpPr>
            <p:nvPr/>
          </p:nvSpPr>
          <p:spPr bwMode="auto">
            <a:xfrm flipH="1">
              <a:off x="1776" y="1536"/>
              <a:ext cx="96"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52" name="Line 39"/>
            <p:cNvSpPr>
              <a:spLocks noChangeShapeType="1"/>
            </p:cNvSpPr>
            <p:nvPr/>
          </p:nvSpPr>
          <p:spPr bwMode="auto">
            <a:xfrm>
              <a:off x="2160" y="1536"/>
              <a:ext cx="576"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53" name="Oval 40"/>
            <p:cNvSpPr>
              <a:spLocks noChangeArrowheads="1"/>
            </p:cNvSpPr>
            <p:nvPr/>
          </p:nvSpPr>
          <p:spPr bwMode="auto">
            <a:xfrm>
              <a:off x="2352" y="1584"/>
              <a:ext cx="240" cy="240"/>
            </a:xfrm>
            <a:prstGeom prst="ellipse">
              <a:avLst/>
            </a:prstGeom>
            <a:solidFill>
              <a:srgbClr val="FFCC00"/>
            </a:solidFill>
            <a:ln>
              <a:noFill/>
            </a:ln>
            <a:effectLst>
              <a:prstShdw prst="shdw17" dist="17961" dir="2700000">
                <a:srgbClr val="997A00"/>
              </a:prst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r>
                <a:rPr lang="en-US" sz="1800" b="1"/>
                <a:t>3</a:t>
              </a:r>
            </a:p>
          </p:txBody>
        </p:sp>
        <p:sp>
          <p:nvSpPr>
            <p:cNvPr id="22554" name="Text Box 41"/>
            <p:cNvSpPr txBox="1">
              <a:spLocks noChangeArrowheads="1"/>
            </p:cNvSpPr>
            <p:nvPr/>
          </p:nvSpPr>
          <p:spPr bwMode="auto">
            <a:xfrm>
              <a:off x="2640" y="1584"/>
              <a:ext cx="536"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pPr eaLnBrk="1" hangingPunct="1"/>
              <a:r>
                <a:rPr lang="en-US" sz="1800">
                  <a:latin typeface="Arial" charset="0"/>
                </a:rPr>
                <a:t>invoke</a:t>
              </a:r>
            </a:p>
          </p:txBody>
        </p:sp>
      </p:grpSp>
      <p:grpSp>
        <p:nvGrpSpPr>
          <p:cNvPr id="42" name="Group 48"/>
          <p:cNvGrpSpPr>
            <a:grpSpLocks/>
          </p:cNvGrpSpPr>
          <p:nvPr/>
        </p:nvGrpSpPr>
        <p:grpSpPr bwMode="auto">
          <a:xfrm>
            <a:off x="5334000" y="1941513"/>
            <a:ext cx="2630488" cy="1487487"/>
            <a:chOff x="3264" y="1127"/>
            <a:chExt cx="1657" cy="937"/>
          </a:xfrm>
        </p:grpSpPr>
        <p:sp>
          <p:nvSpPr>
            <p:cNvPr id="22537" name="Line 34"/>
            <p:cNvSpPr>
              <a:spLocks noChangeShapeType="1"/>
            </p:cNvSpPr>
            <p:nvPr/>
          </p:nvSpPr>
          <p:spPr bwMode="auto">
            <a:xfrm>
              <a:off x="3264" y="1344"/>
              <a:ext cx="912" cy="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38" name="Oval 35"/>
            <p:cNvSpPr>
              <a:spLocks noChangeArrowheads="1"/>
            </p:cNvSpPr>
            <p:nvPr/>
          </p:nvSpPr>
          <p:spPr bwMode="auto">
            <a:xfrm>
              <a:off x="3504" y="1392"/>
              <a:ext cx="240" cy="240"/>
            </a:xfrm>
            <a:prstGeom prst="ellipse">
              <a:avLst/>
            </a:prstGeom>
            <a:solidFill>
              <a:srgbClr val="FFCC00"/>
            </a:solidFill>
            <a:ln>
              <a:noFill/>
            </a:ln>
            <a:effectLst>
              <a:prstShdw prst="shdw17" dist="17961" dir="2700000">
                <a:srgbClr val="997A00"/>
              </a:prst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r>
                <a:rPr lang="en-US" sz="1800" b="1"/>
                <a:t>2</a:t>
              </a:r>
            </a:p>
          </p:txBody>
        </p:sp>
        <p:sp>
          <p:nvSpPr>
            <p:cNvPr id="22539" name="Text Box 36"/>
            <p:cNvSpPr txBox="1">
              <a:spLocks noChangeArrowheads="1"/>
            </p:cNvSpPr>
            <p:nvPr/>
          </p:nvSpPr>
          <p:spPr bwMode="auto">
            <a:xfrm>
              <a:off x="3456" y="1127"/>
              <a:ext cx="146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pPr eaLnBrk="1" hangingPunct="1"/>
              <a:r>
                <a:rPr lang="en-US" sz="1800">
                  <a:latin typeface="Arial" charset="0"/>
                </a:rPr>
                <a:t>Discover and/or Bind</a:t>
              </a:r>
            </a:p>
          </p:txBody>
        </p:sp>
        <p:sp>
          <p:nvSpPr>
            <p:cNvPr id="22540" name="AutoShape 46"/>
            <p:cNvSpPr>
              <a:spLocks noChangeArrowheads="1"/>
            </p:cNvSpPr>
            <p:nvPr/>
          </p:nvSpPr>
          <p:spPr bwMode="auto">
            <a:xfrm>
              <a:off x="3312" y="1632"/>
              <a:ext cx="672" cy="432"/>
            </a:xfrm>
            <a:prstGeom prst="verticalScroll">
              <a:avLst>
                <a:gd name="adj" fmla="val 12500"/>
              </a:avLst>
            </a:prstGeom>
            <a:solidFill>
              <a:schemeClr val="bg1"/>
            </a:solidFill>
            <a:ln w="9525">
              <a:solidFill>
                <a:schemeClr val="tx1"/>
              </a:solidFill>
              <a:round/>
              <a:headEnd/>
              <a:tailEnd/>
            </a:ln>
          </p:spPr>
          <p:txBody>
            <a:bodyPr wrap="none" anchor="ctr"/>
            <a:lstStyle/>
            <a:p>
              <a:pPr algn="ctr"/>
              <a:r>
                <a:rPr lang="en-US" sz="1800"/>
                <a:t>Policies</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nodeType="click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blinds(horizontal)">
                                      <p:cBhvr>
                                        <p:cTn id="13" dur="500"/>
                                        <p:tgtEl>
                                          <p:spTgt spid="42"/>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nodeType="click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ppt_x"/>
                                          </p:val>
                                        </p:tav>
                                        <p:tav tm="100000">
                                          <p:val>
                                            <p:strVal val="#ppt_x"/>
                                          </p:val>
                                        </p:tav>
                                      </p:tavLst>
                                    </p:anim>
                                    <p:anim calcmode="lin" valueType="num">
                                      <p:cBhvr additive="base">
                                        <p:cTn id="1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idx="1"/>
          </p:nvPr>
        </p:nvSpPr>
        <p:spPr>
          <a:xfrm>
            <a:off x="457200" y="1371600"/>
            <a:ext cx="8229600" cy="4525963"/>
          </a:xfrm>
        </p:spPr>
        <p:txBody>
          <a:bodyPr/>
          <a:lstStyle/>
          <a:p>
            <a:pPr>
              <a:lnSpc>
                <a:spcPct val="80000"/>
              </a:lnSpc>
            </a:pPr>
            <a:r>
              <a:rPr lang="en-US" sz="2000" smtClean="0"/>
              <a:t>Features of SOA</a:t>
            </a:r>
          </a:p>
          <a:p>
            <a:pPr lvl="1">
              <a:lnSpc>
                <a:spcPct val="80000"/>
              </a:lnSpc>
            </a:pPr>
            <a:r>
              <a:rPr lang="en-US" sz="1900" smtClean="0"/>
              <a:t>Loosely-coupled connection: Loose-coupling is the key attribute of SOA. </a:t>
            </a:r>
          </a:p>
          <a:p>
            <a:pPr lvl="1">
              <a:lnSpc>
                <a:spcPct val="80000"/>
              </a:lnSpc>
            </a:pPr>
            <a:r>
              <a:rPr lang="en-US" sz="1900" smtClean="0"/>
              <a:t>Each service component is independent from other services due to the stateless service feature</a:t>
            </a:r>
            <a:r>
              <a:rPr lang="en-US" altLang="zh-CN" sz="1900" smtClean="0">
                <a:ea typeface="宋体" charset="-122"/>
              </a:rPr>
              <a:t>. </a:t>
            </a:r>
          </a:p>
          <a:p>
            <a:pPr lvl="1">
              <a:lnSpc>
                <a:spcPct val="80000"/>
              </a:lnSpc>
            </a:pPr>
            <a:r>
              <a:rPr lang="en-US" altLang="zh-CN" sz="1900" smtClean="0">
                <a:ea typeface="宋体" charset="-122"/>
              </a:rPr>
              <a:t>The implementation of a service will not affect the application of the service as long as the exposed interface is not changed. </a:t>
            </a:r>
          </a:p>
          <a:p>
            <a:pPr lvl="1">
              <a:lnSpc>
                <a:spcPct val="80000"/>
              </a:lnSpc>
            </a:pPr>
            <a:r>
              <a:rPr lang="en-US" altLang="zh-CN" sz="1900" smtClean="0">
                <a:ea typeface="宋体" charset="-122"/>
              </a:rPr>
              <a:t>It makes SOA software much easier to evolve and update. </a:t>
            </a:r>
          </a:p>
          <a:p>
            <a:pPr lvl="1">
              <a:lnSpc>
                <a:spcPct val="80000"/>
              </a:lnSpc>
            </a:pPr>
            <a:r>
              <a:rPr lang="en-US" altLang="zh-CN" sz="1900" smtClean="0">
                <a:ea typeface="宋体" charset="-122"/>
              </a:rPr>
              <a:t>Interoperability: Technically any client or any service can access other services regardless of their platform, technology, vendors, or language implementations.  </a:t>
            </a:r>
          </a:p>
          <a:p>
            <a:pPr lvl="1">
              <a:lnSpc>
                <a:spcPct val="80000"/>
              </a:lnSpc>
            </a:pPr>
            <a:r>
              <a:rPr lang="en-US" altLang="zh-CN" sz="1900" smtClean="0">
                <a:ea typeface="宋体" charset="-122"/>
              </a:rPr>
              <a:t>Reusability: Any service can be reused by any other service,. Because clients of a service only need to know its public interfaces, service composition and integration become much easier. </a:t>
            </a:r>
          </a:p>
          <a:p>
            <a:pPr lvl="1">
              <a:lnSpc>
                <a:spcPct val="80000"/>
              </a:lnSpc>
            </a:pPr>
            <a:r>
              <a:rPr lang="en-US" altLang="zh-CN" sz="1900" smtClean="0">
                <a:ea typeface="宋体" charset="-122"/>
              </a:rPr>
              <a:t>SOA based business application development comes much more efficient in term of time and cost.</a:t>
            </a:r>
          </a:p>
          <a:p>
            <a:pPr lvl="1"/>
            <a:r>
              <a:rPr lang="en-US" altLang="zh-CN" sz="1900" smtClean="0">
                <a:ea typeface="宋体" charset="-122"/>
              </a:rPr>
              <a:t>Scalability: Loosely coupled services make themselves easy to scale. </a:t>
            </a:r>
          </a:p>
          <a:p>
            <a:pPr lvl="1"/>
            <a:r>
              <a:rPr lang="en-US" altLang="zh-CN" sz="1900" smtClean="0">
                <a:ea typeface="宋体" charset="-122"/>
              </a:rPr>
              <a:t>The coarse-grained, document-oriented, and asynchronous service features enhance the scalability attribute. </a:t>
            </a:r>
          </a:p>
          <a:p>
            <a:pPr>
              <a:lnSpc>
                <a:spcPct val="80000"/>
              </a:lnSpc>
            </a:pPr>
            <a:endParaRPr lang="en-US" sz="1900" smtClean="0"/>
          </a:p>
        </p:txBody>
      </p:sp>
      <p:sp>
        <p:nvSpPr>
          <p:cNvPr id="23555"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13476BCA-417F-4901-8BD0-078C02E46E47}" type="slidenum">
              <a:rPr lang="en-US" sz="1200" smtClean="0">
                <a:latin typeface="Arial Black" pitchFamily="34" charset="0"/>
              </a:rPr>
              <a:pPr/>
              <a:t>21</a:t>
            </a:fld>
            <a:endParaRPr lang="en-US" sz="1200" smtClean="0">
              <a:latin typeface="Arial Black" pitchFamily="34" charset="0"/>
            </a:endParaRPr>
          </a:p>
        </p:txBody>
      </p:sp>
      <p:sp>
        <p:nvSpPr>
          <p:cNvPr id="23556" name="Rectangle 2"/>
          <p:cNvSpPr>
            <a:spLocks noGrp="1" noChangeArrowheads="1"/>
          </p:cNvSpPr>
          <p:nvPr>
            <p:ph type="title"/>
          </p:nvPr>
        </p:nvSpPr>
        <p:spPr>
          <a:xfrm>
            <a:off x="457200" y="762000"/>
            <a:ext cx="8229600" cy="609600"/>
          </a:xfrm>
        </p:spPr>
        <p:txBody>
          <a:bodyPr/>
          <a:lstStyle/>
          <a:p>
            <a:r>
              <a:rPr lang="en-US" smtClean="0"/>
              <a:t>SOA (cont’d)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Observations</a:t>
            </a:r>
          </a:p>
        </p:txBody>
      </p:sp>
      <p:sp>
        <p:nvSpPr>
          <p:cNvPr id="24579" name="Rectangle 3"/>
          <p:cNvSpPr>
            <a:spLocks noGrp="1" noChangeArrowheads="1"/>
          </p:cNvSpPr>
          <p:nvPr>
            <p:ph idx="1"/>
          </p:nvPr>
        </p:nvSpPr>
        <p:spPr>
          <a:xfrm>
            <a:off x="457200" y="1828800"/>
            <a:ext cx="8229600" cy="4191000"/>
          </a:xfrm>
        </p:spPr>
        <p:txBody>
          <a:bodyPr/>
          <a:lstStyle/>
          <a:p>
            <a:r>
              <a:rPr lang="en-US" sz="2000" smtClean="0"/>
              <a:t>Different styles result in</a:t>
            </a:r>
          </a:p>
          <a:p>
            <a:pPr lvl="1"/>
            <a:r>
              <a:rPr lang="en-US" sz="2000" smtClean="0"/>
              <a:t>Different architectures</a:t>
            </a:r>
          </a:p>
          <a:p>
            <a:pPr lvl="1"/>
            <a:r>
              <a:rPr lang="en-US" sz="2000" smtClean="0"/>
              <a:t>Architectures with greatly differing properties</a:t>
            </a:r>
          </a:p>
          <a:p>
            <a:r>
              <a:rPr lang="en-US" sz="2000" smtClean="0"/>
              <a:t>A style does not fully determine resulting architecture</a:t>
            </a:r>
          </a:p>
          <a:p>
            <a:pPr lvl="1"/>
            <a:r>
              <a:rPr lang="en-US" sz="2000" smtClean="0"/>
              <a:t>A single style can result in different architectures</a:t>
            </a:r>
          </a:p>
          <a:p>
            <a:pPr lvl="1"/>
            <a:r>
              <a:rPr lang="en-US" sz="2000" smtClean="0"/>
              <a:t>Considerable room for </a:t>
            </a:r>
          </a:p>
          <a:p>
            <a:pPr lvl="2"/>
            <a:r>
              <a:rPr lang="en-US" sz="2000" smtClean="0"/>
              <a:t>Individual judgment</a:t>
            </a:r>
          </a:p>
          <a:p>
            <a:pPr lvl="2"/>
            <a:r>
              <a:rPr lang="en-US" sz="2000" smtClean="0"/>
              <a:t>Variations among architects</a:t>
            </a:r>
          </a:p>
          <a:p>
            <a:r>
              <a:rPr lang="en-US" sz="2000" smtClean="0"/>
              <a:t>A style defines domain of discourse</a:t>
            </a:r>
          </a:p>
          <a:p>
            <a:pPr lvl="1"/>
            <a:r>
              <a:rPr lang="en-US" sz="2000" smtClean="0"/>
              <a:t>About problem (domain)</a:t>
            </a:r>
          </a:p>
          <a:p>
            <a:pPr lvl="1"/>
            <a:r>
              <a:rPr lang="en-US" sz="2000" smtClean="0"/>
              <a:t>About resulting system</a:t>
            </a:r>
          </a:p>
        </p:txBody>
      </p:sp>
      <p:sp>
        <p:nvSpPr>
          <p:cNvPr id="24580"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8ECBBD77-6234-4AFA-9546-AE19DC103549}" type="slidenum">
              <a:rPr lang="en-US" sz="1200" smtClean="0">
                <a:latin typeface="Arial Black" pitchFamily="34" charset="0"/>
              </a:rPr>
              <a:pPr/>
              <a:t>22</a:t>
            </a:fld>
            <a:endParaRPr lang="en-US" sz="1200" smtClean="0">
              <a:latin typeface="Arial Black"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Grp="1" noChangeArrowheads="1"/>
          </p:cNvSpPr>
          <p:nvPr>
            <p:ph type="title"/>
          </p:nvPr>
        </p:nvSpPr>
        <p:spPr/>
        <p:txBody>
          <a:bodyPr/>
          <a:lstStyle/>
          <a:p>
            <a:r>
              <a:rPr lang="en-US" smtClean="0"/>
              <a:t>Style Summary (1/4)</a:t>
            </a:r>
          </a:p>
        </p:txBody>
      </p:sp>
      <p:sp>
        <p:nvSpPr>
          <p:cNvPr id="25603"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F856DA50-C1AC-492D-9498-DC339805FD89}" type="slidenum">
              <a:rPr lang="en-US" sz="1200" smtClean="0">
                <a:latin typeface="Arial Black" pitchFamily="34" charset="0"/>
              </a:rPr>
              <a:pPr/>
              <a:t>23</a:t>
            </a:fld>
            <a:endParaRPr lang="en-US" sz="1200" smtClean="0">
              <a:latin typeface="Arial Black" pitchFamily="34" charset="0"/>
            </a:endParaRPr>
          </a:p>
        </p:txBody>
      </p:sp>
      <p:graphicFrame>
        <p:nvGraphicFramePr>
          <p:cNvPr id="25604" name="Object 3"/>
          <p:cNvGraphicFramePr>
            <a:graphicFrameLocks noChangeAspect="1"/>
          </p:cNvGraphicFramePr>
          <p:nvPr/>
        </p:nvGraphicFramePr>
        <p:xfrm>
          <a:off x="533400" y="1143000"/>
          <a:ext cx="8105775" cy="4962525"/>
        </p:xfrm>
        <a:graphic>
          <a:graphicData uri="http://schemas.openxmlformats.org/presentationml/2006/ole">
            <mc:AlternateContent xmlns:mc="http://schemas.openxmlformats.org/markup-compatibility/2006">
              <mc:Choice xmlns:v="urn:schemas-microsoft-com:vml" Requires="v">
                <p:oleObj spid="_x0000_s25605" name="Document" r:id="rId3" imgW="6386800" imgH="3903752" progId="Word.Document.8">
                  <p:embed/>
                </p:oleObj>
              </mc:Choice>
              <mc:Fallback>
                <p:oleObj name="Document" r:id="rId3" imgW="6386800" imgH="3903752" progId="Word.Documen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143000"/>
                        <a:ext cx="8105775" cy="4962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Grp="1" noChangeArrowheads="1"/>
          </p:cNvSpPr>
          <p:nvPr>
            <p:ph type="title"/>
          </p:nvPr>
        </p:nvSpPr>
        <p:spPr/>
        <p:txBody>
          <a:bodyPr/>
          <a:lstStyle/>
          <a:p>
            <a:r>
              <a:rPr lang="en-US" smtClean="0"/>
              <a:t>Style Summary, continued (2/4)</a:t>
            </a:r>
          </a:p>
        </p:txBody>
      </p:sp>
      <p:sp>
        <p:nvSpPr>
          <p:cNvPr id="26627"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8B5C5404-CDF5-42C7-A1B1-AD4002246CCA}" type="slidenum">
              <a:rPr lang="en-US" sz="1200" smtClean="0">
                <a:latin typeface="Arial Black" pitchFamily="34" charset="0"/>
              </a:rPr>
              <a:pPr/>
              <a:t>24</a:t>
            </a:fld>
            <a:endParaRPr lang="en-US" sz="1200" smtClean="0">
              <a:latin typeface="Arial Black" pitchFamily="34" charset="0"/>
            </a:endParaRPr>
          </a:p>
        </p:txBody>
      </p:sp>
      <p:graphicFrame>
        <p:nvGraphicFramePr>
          <p:cNvPr id="26628" name="Object 3"/>
          <p:cNvGraphicFramePr>
            <a:graphicFrameLocks noChangeAspect="1"/>
          </p:cNvGraphicFramePr>
          <p:nvPr/>
        </p:nvGraphicFramePr>
        <p:xfrm>
          <a:off x="914400" y="1447800"/>
          <a:ext cx="7612063" cy="4152900"/>
        </p:xfrm>
        <a:graphic>
          <a:graphicData uri="http://schemas.openxmlformats.org/presentationml/2006/ole">
            <mc:AlternateContent xmlns:mc="http://schemas.openxmlformats.org/markup-compatibility/2006">
              <mc:Choice xmlns:v="urn:schemas-microsoft-com:vml" Requires="v">
                <p:oleObj spid="_x0000_s26629" name="Document" r:id="rId3" imgW="6385560" imgH="3483864" progId="Word.Document.8">
                  <p:embed/>
                </p:oleObj>
              </mc:Choice>
              <mc:Fallback>
                <p:oleObj name="Document" r:id="rId3" imgW="6385560" imgH="3483864" progId="Word.Documen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1447800"/>
                        <a:ext cx="7612063" cy="415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p:txBody>
          <a:bodyPr/>
          <a:lstStyle/>
          <a:p>
            <a:r>
              <a:rPr lang="en-US" smtClean="0"/>
              <a:t>Style Summary, continued (3/4)</a:t>
            </a:r>
          </a:p>
        </p:txBody>
      </p:sp>
      <p:sp>
        <p:nvSpPr>
          <p:cNvPr id="27651"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BA96ACDA-6579-49E9-B9A7-18362D642F79}" type="slidenum">
              <a:rPr lang="en-US" sz="1200" smtClean="0">
                <a:latin typeface="Arial Black" pitchFamily="34" charset="0"/>
              </a:rPr>
              <a:pPr/>
              <a:t>25</a:t>
            </a:fld>
            <a:endParaRPr lang="en-US" sz="1200" smtClean="0">
              <a:latin typeface="Arial Black" pitchFamily="34" charset="0"/>
            </a:endParaRPr>
          </a:p>
        </p:txBody>
      </p:sp>
      <p:graphicFrame>
        <p:nvGraphicFramePr>
          <p:cNvPr id="27652" name="Object 3"/>
          <p:cNvGraphicFramePr>
            <a:graphicFrameLocks noChangeAspect="1"/>
          </p:cNvGraphicFramePr>
          <p:nvPr/>
        </p:nvGraphicFramePr>
        <p:xfrm>
          <a:off x="465138" y="1905000"/>
          <a:ext cx="8297862" cy="2962275"/>
        </p:xfrm>
        <a:graphic>
          <a:graphicData uri="http://schemas.openxmlformats.org/presentationml/2006/ole">
            <mc:AlternateContent xmlns:mc="http://schemas.openxmlformats.org/markup-compatibility/2006">
              <mc:Choice xmlns:v="urn:schemas-microsoft-com:vml" Requires="v">
                <p:oleObj spid="_x0000_s27653" name="Document" r:id="rId3" imgW="6385560" imgH="2179320" progId="Word.Document.8">
                  <p:embed/>
                </p:oleObj>
              </mc:Choice>
              <mc:Fallback>
                <p:oleObj name="Document" r:id="rId3" imgW="6385560" imgH="2179320" progId="Word.Documen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5138" y="1905000"/>
                        <a:ext cx="8297862" cy="2962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Grp="1" noChangeArrowheads="1"/>
          </p:cNvSpPr>
          <p:nvPr>
            <p:ph type="title"/>
          </p:nvPr>
        </p:nvSpPr>
        <p:spPr/>
        <p:txBody>
          <a:bodyPr/>
          <a:lstStyle/>
          <a:p>
            <a:r>
              <a:rPr lang="en-US" smtClean="0"/>
              <a:t>Style Summary, continued (4/4)</a:t>
            </a:r>
          </a:p>
        </p:txBody>
      </p:sp>
      <p:sp>
        <p:nvSpPr>
          <p:cNvPr id="28675"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DD47B27E-B981-4794-B942-70510010C615}" type="slidenum">
              <a:rPr lang="en-US" sz="1200" smtClean="0">
                <a:latin typeface="Arial Black" pitchFamily="34" charset="0"/>
              </a:rPr>
              <a:pPr/>
              <a:t>26</a:t>
            </a:fld>
            <a:endParaRPr lang="en-US" sz="1200" smtClean="0">
              <a:latin typeface="Arial Black" pitchFamily="34" charset="0"/>
            </a:endParaRPr>
          </a:p>
        </p:txBody>
      </p:sp>
      <p:graphicFrame>
        <p:nvGraphicFramePr>
          <p:cNvPr id="28676" name="Object 1024"/>
          <p:cNvGraphicFramePr>
            <a:graphicFrameLocks noChangeAspect="1"/>
          </p:cNvGraphicFramePr>
          <p:nvPr/>
        </p:nvGraphicFramePr>
        <p:xfrm>
          <a:off x="457200" y="1143000"/>
          <a:ext cx="7916863" cy="4708525"/>
        </p:xfrm>
        <a:graphic>
          <a:graphicData uri="http://schemas.openxmlformats.org/presentationml/2006/ole">
            <mc:AlternateContent xmlns:mc="http://schemas.openxmlformats.org/markup-compatibility/2006">
              <mc:Choice xmlns:v="urn:schemas-microsoft-com:vml" Requires="v">
                <p:oleObj spid="_x0000_s28677" name="Document" r:id="rId3" imgW="6385560" imgH="3797808" progId="Word.Document.8">
                  <p:embed/>
                </p:oleObj>
              </mc:Choice>
              <mc:Fallback>
                <p:oleObj name="Document" r:id="rId3" imgW="6385560" imgH="3797808" progId="Word.Document.8">
                  <p:embed/>
                  <p:pic>
                    <p:nvPicPr>
                      <p:cNvPr id="0"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143000"/>
                        <a:ext cx="7916863" cy="4708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mtClean="0"/>
              <a:t>Design Recovery </a:t>
            </a:r>
          </a:p>
        </p:txBody>
      </p:sp>
      <p:sp>
        <p:nvSpPr>
          <p:cNvPr id="29699" name="Rectangle 3"/>
          <p:cNvSpPr>
            <a:spLocks noGrp="1" noChangeArrowheads="1"/>
          </p:cNvSpPr>
          <p:nvPr>
            <p:ph idx="1"/>
          </p:nvPr>
        </p:nvSpPr>
        <p:spPr/>
        <p:txBody>
          <a:bodyPr/>
          <a:lstStyle/>
          <a:p>
            <a:pPr>
              <a:lnSpc>
                <a:spcPct val="90000"/>
              </a:lnSpc>
            </a:pPr>
            <a:r>
              <a:rPr lang="en-US" smtClean="0"/>
              <a:t>What happens if a system is already implemented but has no recorded architecture?</a:t>
            </a:r>
          </a:p>
          <a:p>
            <a:pPr>
              <a:lnSpc>
                <a:spcPct val="90000"/>
              </a:lnSpc>
            </a:pPr>
            <a:r>
              <a:rPr lang="en-US" smtClean="0"/>
              <a:t>The task of design recovery is</a:t>
            </a:r>
          </a:p>
          <a:p>
            <a:pPr lvl="1">
              <a:lnSpc>
                <a:spcPct val="90000"/>
              </a:lnSpc>
            </a:pPr>
            <a:r>
              <a:rPr lang="en-US" smtClean="0"/>
              <a:t>examining the existing code base</a:t>
            </a:r>
          </a:p>
          <a:p>
            <a:pPr lvl="1">
              <a:lnSpc>
                <a:spcPct val="90000"/>
              </a:lnSpc>
            </a:pPr>
            <a:r>
              <a:rPr lang="en-US" smtClean="0"/>
              <a:t>determining what the system’s components, connectors, and overall topology are.</a:t>
            </a:r>
          </a:p>
          <a:p>
            <a:pPr>
              <a:lnSpc>
                <a:spcPct val="90000"/>
              </a:lnSpc>
            </a:pPr>
            <a:r>
              <a:rPr lang="en-US" smtClean="0"/>
              <a:t>A common approach to architectural recovery is clustering of the implementation-level entities into architectural elements. </a:t>
            </a:r>
          </a:p>
          <a:p>
            <a:pPr lvl="1">
              <a:lnSpc>
                <a:spcPct val="90000"/>
              </a:lnSpc>
            </a:pPr>
            <a:r>
              <a:rPr lang="en-US" smtClean="0"/>
              <a:t>Syntactic clustering</a:t>
            </a:r>
          </a:p>
          <a:p>
            <a:pPr lvl="1">
              <a:lnSpc>
                <a:spcPct val="90000"/>
              </a:lnSpc>
            </a:pPr>
            <a:r>
              <a:rPr lang="en-US" smtClean="0"/>
              <a:t>Semantic clustering </a:t>
            </a:r>
          </a:p>
        </p:txBody>
      </p:sp>
      <p:sp>
        <p:nvSpPr>
          <p:cNvPr id="29700"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B09A6497-8E01-46BB-A7AB-81242E08DF66}" type="slidenum">
              <a:rPr lang="en-US" sz="1200" smtClean="0">
                <a:latin typeface="Arial Black" pitchFamily="34" charset="0"/>
              </a:rPr>
              <a:pPr/>
              <a:t>27</a:t>
            </a:fld>
            <a:endParaRPr lang="en-US" sz="1200" smtClean="0">
              <a:latin typeface="Arial Black"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mtClean="0"/>
              <a:t>Syntactic Clustering </a:t>
            </a:r>
          </a:p>
        </p:txBody>
      </p:sp>
      <p:sp>
        <p:nvSpPr>
          <p:cNvPr id="30723" name="Rectangle 3"/>
          <p:cNvSpPr>
            <a:spLocks noGrp="1" noChangeArrowheads="1"/>
          </p:cNvSpPr>
          <p:nvPr>
            <p:ph idx="1"/>
          </p:nvPr>
        </p:nvSpPr>
        <p:spPr/>
        <p:txBody>
          <a:bodyPr/>
          <a:lstStyle/>
          <a:p>
            <a:r>
              <a:rPr lang="en-US" smtClean="0"/>
              <a:t>Focuses exclusively on the static relationships among code-level entities</a:t>
            </a:r>
          </a:p>
          <a:p>
            <a:r>
              <a:rPr lang="en-US" smtClean="0"/>
              <a:t>Can be performed without executing the system</a:t>
            </a:r>
          </a:p>
          <a:p>
            <a:r>
              <a:rPr lang="en-US" smtClean="0"/>
              <a:t>Embodies inter-component (a.k.a. coupling) and intra-component (a.k.a. cohesion) connectivity </a:t>
            </a:r>
          </a:p>
          <a:p>
            <a:r>
              <a:rPr lang="en-US" smtClean="0"/>
              <a:t>May ignore or misinterpret many subtle relationships, because dynamic information is missing</a:t>
            </a:r>
          </a:p>
          <a:p>
            <a:endParaRPr lang="en-US" smtClean="0"/>
          </a:p>
        </p:txBody>
      </p:sp>
      <p:sp>
        <p:nvSpPr>
          <p:cNvPr id="30724"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0DAA2E00-E25A-44DC-8E18-D7922D68BF98}" type="slidenum">
              <a:rPr lang="en-US" sz="1200" smtClean="0">
                <a:latin typeface="Arial Black" pitchFamily="34" charset="0"/>
              </a:rPr>
              <a:pPr/>
              <a:t>28</a:t>
            </a:fld>
            <a:endParaRPr lang="en-US" sz="1200" smtClean="0">
              <a:latin typeface="Arial Black"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smtClean="0"/>
              <a:t>Semantic Clustering </a:t>
            </a:r>
          </a:p>
        </p:txBody>
      </p:sp>
      <p:sp>
        <p:nvSpPr>
          <p:cNvPr id="31747" name="Rectangle 3"/>
          <p:cNvSpPr>
            <a:spLocks noGrp="1" noChangeArrowheads="1"/>
          </p:cNvSpPr>
          <p:nvPr>
            <p:ph idx="1"/>
          </p:nvPr>
        </p:nvSpPr>
        <p:spPr/>
        <p:txBody>
          <a:bodyPr/>
          <a:lstStyle/>
          <a:p>
            <a:r>
              <a:rPr lang="en-US" smtClean="0"/>
              <a:t>Includes all aspects of a system’s domain knowledge and information about the behavioral similarity of its entities. </a:t>
            </a:r>
          </a:p>
          <a:p>
            <a:r>
              <a:rPr lang="en-US" smtClean="0"/>
              <a:t>Requires interpreting the system entities’ meaning, and possibly executing the system on a representative set of inputs. </a:t>
            </a:r>
          </a:p>
          <a:p>
            <a:r>
              <a:rPr lang="en-US" smtClean="0"/>
              <a:t>Difficult to automate</a:t>
            </a:r>
          </a:p>
          <a:p>
            <a:r>
              <a:rPr lang="en-US" smtClean="0"/>
              <a:t>May also be difficult to avail oneself of it</a:t>
            </a:r>
          </a:p>
          <a:p>
            <a:endParaRPr lang="en-US" smtClean="0"/>
          </a:p>
        </p:txBody>
      </p:sp>
      <p:sp>
        <p:nvSpPr>
          <p:cNvPr id="31748"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96B30A06-EE6D-4063-B75F-C277B881535E}" type="slidenum">
              <a:rPr lang="en-US" sz="1200" smtClean="0">
                <a:latin typeface="Arial Black" pitchFamily="34" charset="0"/>
              </a:rPr>
              <a:pPr/>
              <a:t>29</a:t>
            </a:fld>
            <a:endParaRPr lang="en-US" sz="1200" smtClean="0">
              <a:latin typeface="Arial Black"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mtClean="0"/>
              <a:t>Implicit Invocation (cont’d)</a:t>
            </a:r>
          </a:p>
        </p:txBody>
      </p:sp>
      <p:sp>
        <p:nvSpPr>
          <p:cNvPr id="5123" name="Rectangle 3"/>
          <p:cNvSpPr>
            <a:spLocks noGrp="1" noChangeArrowheads="1"/>
          </p:cNvSpPr>
          <p:nvPr>
            <p:ph idx="1"/>
          </p:nvPr>
        </p:nvSpPr>
        <p:spPr/>
        <p:txBody>
          <a:bodyPr/>
          <a:lstStyle/>
          <a:p>
            <a:pPr eaLnBrk="1" hangingPunct="1">
              <a:lnSpc>
                <a:spcPct val="90000"/>
              </a:lnSpc>
            </a:pPr>
            <a:r>
              <a:rPr lang="en-US" smtClean="0"/>
              <a:t>Advantages</a:t>
            </a:r>
          </a:p>
          <a:p>
            <a:pPr lvl="1" eaLnBrk="1" hangingPunct="1">
              <a:lnSpc>
                <a:spcPct val="90000"/>
              </a:lnSpc>
            </a:pPr>
            <a:r>
              <a:rPr lang="en-US" smtClean="0"/>
              <a:t>Component reuse</a:t>
            </a:r>
          </a:p>
          <a:p>
            <a:pPr lvl="1" eaLnBrk="1" hangingPunct="1">
              <a:lnSpc>
                <a:spcPct val="90000"/>
              </a:lnSpc>
            </a:pPr>
            <a:r>
              <a:rPr lang="en-US" smtClean="0"/>
              <a:t>System evolution</a:t>
            </a:r>
          </a:p>
          <a:p>
            <a:pPr lvl="2" eaLnBrk="1" hangingPunct="1">
              <a:lnSpc>
                <a:spcPct val="90000"/>
              </a:lnSpc>
            </a:pPr>
            <a:r>
              <a:rPr lang="en-US" smtClean="0"/>
              <a:t>Both at system construction-time &amp; run-time</a:t>
            </a:r>
          </a:p>
          <a:p>
            <a:pPr eaLnBrk="1" hangingPunct="1">
              <a:lnSpc>
                <a:spcPct val="90000"/>
              </a:lnSpc>
            </a:pPr>
            <a:r>
              <a:rPr lang="en-US" smtClean="0"/>
              <a:t>Disadvantages</a:t>
            </a:r>
          </a:p>
          <a:p>
            <a:pPr lvl="1" eaLnBrk="1" hangingPunct="1">
              <a:lnSpc>
                <a:spcPct val="90000"/>
              </a:lnSpc>
            </a:pPr>
            <a:r>
              <a:rPr lang="en-US" smtClean="0"/>
              <a:t>Counter-intuitive system structure</a:t>
            </a:r>
          </a:p>
          <a:p>
            <a:pPr lvl="1" eaLnBrk="1" hangingPunct="1">
              <a:lnSpc>
                <a:spcPct val="90000"/>
              </a:lnSpc>
            </a:pPr>
            <a:r>
              <a:rPr lang="en-US" smtClean="0"/>
              <a:t>Components relinquish computation control to the system</a:t>
            </a:r>
          </a:p>
          <a:p>
            <a:pPr lvl="1" eaLnBrk="1" hangingPunct="1">
              <a:lnSpc>
                <a:spcPct val="90000"/>
              </a:lnSpc>
            </a:pPr>
            <a:r>
              <a:rPr lang="en-US" smtClean="0"/>
              <a:t>No knowledge of what components will respond to event</a:t>
            </a:r>
          </a:p>
          <a:p>
            <a:pPr lvl="1" eaLnBrk="1" hangingPunct="1">
              <a:lnSpc>
                <a:spcPct val="90000"/>
              </a:lnSpc>
            </a:pPr>
            <a:r>
              <a:rPr lang="en-US" smtClean="0"/>
              <a:t>No knowledge of order of responses</a:t>
            </a:r>
          </a:p>
        </p:txBody>
      </p:sp>
      <p:sp>
        <p:nvSpPr>
          <p:cNvPr id="5124"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AD1D1FAC-C360-4F72-819C-EFA6D960D56E}" type="slidenum">
              <a:rPr lang="en-US" sz="1200" smtClean="0">
                <a:latin typeface="Arial Black" pitchFamily="34" charset="0"/>
              </a:rPr>
              <a:pPr/>
              <a:t>3</a:t>
            </a:fld>
            <a:endParaRPr lang="en-US" sz="1200" smtClean="0">
              <a:latin typeface="Arial Black"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mtClean="0"/>
              <a:t>Publish-Subscribe</a:t>
            </a:r>
          </a:p>
        </p:txBody>
      </p:sp>
      <p:sp>
        <p:nvSpPr>
          <p:cNvPr id="6147" name="Rectangle 3"/>
          <p:cNvSpPr>
            <a:spLocks noGrp="1" noChangeArrowheads="1"/>
          </p:cNvSpPr>
          <p:nvPr>
            <p:ph idx="1"/>
          </p:nvPr>
        </p:nvSpPr>
        <p:spPr/>
        <p:txBody>
          <a:bodyPr/>
          <a:lstStyle/>
          <a:p>
            <a:pPr eaLnBrk="1" hangingPunct="1">
              <a:buFont typeface="Wingdings" pitchFamily="1" charset="2"/>
              <a:buNone/>
            </a:pPr>
            <a:r>
              <a:rPr lang="en-US" smtClean="0"/>
              <a:t>	Subscribers register/deregister to receive specific messages or specific content. Publishers broadcast messages to subscribers either synchronously or asynchronously.</a:t>
            </a:r>
          </a:p>
        </p:txBody>
      </p:sp>
      <p:sp>
        <p:nvSpPr>
          <p:cNvPr id="6148"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0EAC8677-76AB-48E7-AD09-3555120E3874}" type="slidenum">
              <a:rPr lang="en-US" sz="1200" smtClean="0">
                <a:latin typeface="Arial Black" pitchFamily="34" charset="0"/>
              </a:rPr>
              <a:pPr/>
              <a:t>4</a:t>
            </a:fld>
            <a:endParaRPr lang="en-US" sz="1200" smtClean="0">
              <a:latin typeface="Arial Black"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p:txBody>
          <a:bodyPr/>
          <a:lstStyle/>
          <a:p>
            <a:pPr eaLnBrk="1" hangingPunct="1"/>
            <a:r>
              <a:rPr lang="en-US" smtClean="0"/>
              <a:t>Publish-Subscribe (cont’d)</a:t>
            </a:r>
          </a:p>
        </p:txBody>
      </p:sp>
      <p:sp>
        <p:nvSpPr>
          <p:cNvPr id="7171" name="Rectangle 5"/>
          <p:cNvSpPr>
            <a:spLocks noGrp="1" noChangeArrowheads="1"/>
          </p:cNvSpPr>
          <p:nvPr>
            <p:ph idx="1"/>
          </p:nvPr>
        </p:nvSpPr>
        <p:spPr/>
        <p:txBody>
          <a:bodyPr/>
          <a:lstStyle/>
          <a:p>
            <a:pPr eaLnBrk="1" hangingPunct="1"/>
            <a:r>
              <a:rPr lang="en-US" sz="2200" smtClean="0"/>
              <a:t>Components: Publishers, subscribers, proxies for managing distribution</a:t>
            </a:r>
          </a:p>
          <a:p>
            <a:pPr eaLnBrk="1" hangingPunct="1"/>
            <a:r>
              <a:rPr lang="en-US" sz="2200" smtClean="0"/>
              <a:t>Connectors: Typically a network protocol is required.  Content-based subscription requires sophisticated connectors.</a:t>
            </a:r>
          </a:p>
          <a:p>
            <a:pPr eaLnBrk="1" hangingPunct="1"/>
            <a:r>
              <a:rPr lang="en-US" sz="2200" smtClean="0"/>
              <a:t>Data Elements: Subscriptions, notifications, published information </a:t>
            </a:r>
          </a:p>
          <a:p>
            <a:pPr eaLnBrk="1" hangingPunct="1"/>
            <a:r>
              <a:rPr lang="en-US" sz="2200" smtClean="0"/>
              <a:t>Topology: Subscribers connect to publishers either directly or may receive notifications via a network protocol from intermediaries</a:t>
            </a:r>
          </a:p>
          <a:p>
            <a:pPr eaLnBrk="1" hangingPunct="1"/>
            <a:r>
              <a:rPr lang="en-US" sz="2200" smtClean="0"/>
              <a:t>Qualities yielded Highly efficient one-way dissemination of information with very low-coupling of components</a:t>
            </a:r>
          </a:p>
        </p:txBody>
      </p:sp>
      <p:sp>
        <p:nvSpPr>
          <p:cNvPr id="7172"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8B94F32A-BB0C-4CD8-8D1A-A9CD3FCE1ED7}" type="slidenum">
              <a:rPr lang="en-US" sz="1200" smtClean="0">
                <a:latin typeface="Arial Black" pitchFamily="34" charset="0"/>
              </a:rPr>
              <a:pPr/>
              <a:t>5</a:t>
            </a:fld>
            <a:endParaRPr lang="en-US" sz="1200" smtClean="0">
              <a:latin typeface="Arial Black"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t>Pub-Sub LL</a:t>
            </a:r>
          </a:p>
        </p:txBody>
      </p:sp>
      <p:sp>
        <p:nvSpPr>
          <p:cNvPr id="8195"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3C6A5C91-F205-470D-BADD-FA600F726962}" type="slidenum">
              <a:rPr lang="en-US" sz="1200" smtClean="0">
                <a:latin typeface="Arial Black" pitchFamily="34" charset="0"/>
              </a:rPr>
              <a:pPr/>
              <a:t>6</a:t>
            </a:fld>
            <a:endParaRPr lang="en-US" sz="1200" smtClean="0">
              <a:latin typeface="Arial Black" pitchFamily="34" charset="0"/>
            </a:endParaRPr>
          </a:p>
        </p:txBody>
      </p:sp>
      <p:pic>
        <p:nvPicPr>
          <p:cNvPr id="8196" name="Picture 3" descr="pub-sub_Use"/>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14463" y="2012950"/>
            <a:ext cx="6313487" cy="404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Text Box 4"/>
          <p:cNvSpPr txBox="1">
            <a:spLocks noChangeArrowheads="1"/>
          </p:cNvSpPr>
          <p:nvPr/>
        </p:nvSpPr>
        <p:spPr bwMode="auto">
          <a:xfrm>
            <a:off x="228600" y="6629400"/>
            <a:ext cx="826611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r>
              <a:rPr lang="en-US" sz="800" i="1">
                <a:latin typeface="Helvetica" pitchFamily="1" charset="0"/>
              </a:rPr>
              <a:t>Software Architecture: Foundations, Theory, and Practice</a:t>
            </a:r>
            <a:r>
              <a:rPr lang="en-US" sz="800">
                <a:latin typeface="Helvetica" pitchFamily="1" charset="0"/>
              </a:rPr>
              <a:t>; Richard N. Taylor, Nenad Medvidovic, and Eric M. Dashofy; </a:t>
            </a:r>
            <a:r>
              <a:rPr lang="en-US" sz="800">
                <a:latin typeface="Arial" charset="0"/>
              </a:rPr>
              <a:t>© 2008 John Wiley &amp; Sons, Inc. Reprinted with permission.</a:t>
            </a:r>
            <a:r>
              <a:rPr lang="en-US" sz="900">
                <a:latin typeface="Helvetica" pitchFamily="1" charset="0"/>
              </a:rPr>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mtClean="0"/>
              <a:t>Event-Based Style</a:t>
            </a:r>
          </a:p>
        </p:txBody>
      </p:sp>
      <p:sp>
        <p:nvSpPr>
          <p:cNvPr id="9219" name="Rectangle 3"/>
          <p:cNvSpPr>
            <a:spLocks noGrp="1" noChangeArrowheads="1"/>
          </p:cNvSpPr>
          <p:nvPr>
            <p:ph idx="1"/>
          </p:nvPr>
        </p:nvSpPr>
        <p:spPr>
          <a:xfrm>
            <a:off x="457200" y="1676400"/>
            <a:ext cx="8229600" cy="4191000"/>
          </a:xfrm>
        </p:spPr>
        <p:txBody>
          <a:bodyPr/>
          <a:lstStyle/>
          <a:p>
            <a:pPr eaLnBrk="1" hangingPunct="1"/>
            <a:r>
              <a:rPr lang="en-US" sz="2200" smtClean="0"/>
              <a:t>Independent components asynchronously emit and receive events communicated over event buses </a:t>
            </a:r>
          </a:p>
          <a:p>
            <a:pPr eaLnBrk="1" hangingPunct="1"/>
            <a:r>
              <a:rPr lang="en-US" sz="2200" smtClean="0"/>
              <a:t>Components: Independent, concurrent event generators and/or consumers</a:t>
            </a:r>
          </a:p>
          <a:p>
            <a:pPr eaLnBrk="1" hangingPunct="1"/>
            <a:r>
              <a:rPr lang="en-US" sz="2200" smtClean="0"/>
              <a:t>Connectors: Event buses (at least one)</a:t>
            </a:r>
          </a:p>
          <a:p>
            <a:pPr eaLnBrk="1" hangingPunct="1"/>
            <a:r>
              <a:rPr lang="en-US" sz="2200" smtClean="0"/>
              <a:t>Data Elements: Events – data sent as a first-class entity over the event bus</a:t>
            </a:r>
          </a:p>
          <a:p>
            <a:pPr eaLnBrk="1" hangingPunct="1"/>
            <a:r>
              <a:rPr lang="en-US" sz="2200" smtClean="0"/>
              <a:t>Topology: Components communicate with the event buses, not directly to each other.  </a:t>
            </a:r>
          </a:p>
          <a:p>
            <a:pPr eaLnBrk="1" hangingPunct="1"/>
            <a:r>
              <a:rPr lang="en-US" sz="2200" smtClean="0"/>
              <a:t>Variants: Component communication with the event bus may either be push or pull based.</a:t>
            </a:r>
          </a:p>
          <a:p>
            <a:pPr eaLnBrk="1" hangingPunct="1"/>
            <a:r>
              <a:rPr lang="en-US" sz="2200" smtClean="0"/>
              <a:t>Highly scalable, easy to evolve, effective for highly distributed applications.</a:t>
            </a:r>
          </a:p>
        </p:txBody>
      </p:sp>
      <p:sp>
        <p:nvSpPr>
          <p:cNvPr id="9220"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5FB7DD7A-237C-4B6F-81F8-DEB7BC24EA65}" type="slidenum">
              <a:rPr lang="en-US" sz="1200" smtClean="0">
                <a:latin typeface="Arial Black" pitchFamily="34" charset="0"/>
              </a:rPr>
              <a:pPr/>
              <a:t>7</a:t>
            </a:fld>
            <a:endParaRPr lang="en-US" sz="1200" smtClean="0">
              <a:latin typeface="Arial Black"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mtClean="0"/>
              <a:t>Event-based LL</a:t>
            </a:r>
          </a:p>
        </p:txBody>
      </p:sp>
      <p:sp>
        <p:nvSpPr>
          <p:cNvPr id="10243"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92F04974-975C-4DAE-A8DC-DE82E26F0915}" type="slidenum">
              <a:rPr lang="en-US" sz="1200" smtClean="0">
                <a:latin typeface="Arial Black" pitchFamily="34" charset="0"/>
              </a:rPr>
              <a:pPr/>
              <a:t>8</a:t>
            </a:fld>
            <a:endParaRPr lang="en-US" sz="1200" smtClean="0">
              <a:latin typeface="Arial Black" pitchFamily="34" charset="0"/>
            </a:endParaRPr>
          </a:p>
        </p:txBody>
      </p:sp>
      <p:pic>
        <p:nvPicPr>
          <p:cNvPr id="10244" name="Picture 3" descr="events_Use"/>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00250" y="2160588"/>
            <a:ext cx="5143500" cy="375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Text Box 4"/>
          <p:cNvSpPr txBox="1">
            <a:spLocks noChangeArrowheads="1"/>
          </p:cNvSpPr>
          <p:nvPr/>
        </p:nvSpPr>
        <p:spPr bwMode="auto">
          <a:xfrm>
            <a:off x="228600" y="6629400"/>
            <a:ext cx="826611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r>
              <a:rPr lang="en-US" sz="800" i="1">
                <a:latin typeface="Helvetica" pitchFamily="1" charset="0"/>
              </a:rPr>
              <a:t>Software Architecture: Foundations, Theory, and Practice</a:t>
            </a:r>
            <a:r>
              <a:rPr lang="en-US" sz="800">
                <a:latin typeface="Helvetica" pitchFamily="1" charset="0"/>
              </a:rPr>
              <a:t>; Richard N. Taylor, Nenad Medvidovic, and Eric M. Dashofy; </a:t>
            </a:r>
            <a:r>
              <a:rPr lang="en-US" sz="800">
                <a:latin typeface="Arial" charset="0"/>
              </a:rPr>
              <a:t>© 2008 John Wiley &amp; Sons, Inc. Reprinted with permission.</a:t>
            </a:r>
            <a:r>
              <a:rPr lang="en-US" sz="900">
                <a:latin typeface="Helvetica" pitchFamily="1" charset="0"/>
              </a:rPr>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t>Peer-to-Peer Style</a:t>
            </a:r>
          </a:p>
        </p:txBody>
      </p:sp>
      <p:sp>
        <p:nvSpPr>
          <p:cNvPr id="11267" name="Rectangle 3"/>
          <p:cNvSpPr>
            <a:spLocks noGrp="1" noChangeArrowheads="1"/>
          </p:cNvSpPr>
          <p:nvPr>
            <p:ph idx="1"/>
          </p:nvPr>
        </p:nvSpPr>
        <p:spPr>
          <a:xfrm>
            <a:off x="685800" y="1828800"/>
            <a:ext cx="7772400" cy="4191000"/>
          </a:xfrm>
        </p:spPr>
        <p:txBody>
          <a:bodyPr/>
          <a:lstStyle/>
          <a:p>
            <a:pPr eaLnBrk="1" hangingPunct="1"/>
            <a:r>
              <a:rPr lang="en-US" smtClean="0"/>
              <a:t>State and behavior are distributed among peers which can act as either clients or servers. </a:t>
            </a:r>
          </a:p>
          <a:p>
            <a:pPr eaLnBrk="1" hangingPunct="1"/>
            <a:r>
              <a:rPr lang="en-US" smtClean="0"/>
              <a:t>Peers: independent components, having their own state and control thread.</a:t>
            </a:r>
          </a:p>
          <a:p>
            <a:pPr eaLnBrk="1" hangingPunct="1"/>
            <a:r>
              <a:rPr lang="en-US" smtClean="0"/>
              <a:t>Connectors: Network protocols, often custom.</a:t>
            </a:r>
          </a:p>
          <a:p>
            <a:pPr eaLnBrk="1" hangingPunct="1"/>
            <a:r>
              <a:rPr lang="en-US" smtClean="0"/>
              <a:t>Data Elements: Network messages </a:t>
            </a:r>
          </a:p>
        </p:txBody>
      </p:sp>
      <p:sp>
        <p:nvSpPr>
          <p:cNvPr id="11268"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 charset="0"/>
                <a:ea typeface="ＭＳ Ｐゴシック" pitchFamily="-16" charset="-128"/>
              </a:defRPr>
            </a:lvl1pPr>
            <a:lvl2pPr marL="742950" indent="-285750">
              <a:defRPr sz="2400">
                <a:solidFill>
                  <a:schemeClr val="tx1"/>
                </a:solidFill>
                <a:latin typeface="Times" pitchFamily="1" charset="0"/>
                <a:ea typeface="ＭＳ Ｐゴシック" pitchFamily="-16" charset="-128"/>
              </a:defRPr>
            </a:lvl2pPr>
            <a:lvl3pPr marL="1143000" indent="-228600">
              <a:defRPr sz="2400">
                <a:solidFill>
                  <a:schemeClr val="tx1"/>
                </a:solidFill>
                <a:latin typeface="Times" pitchFamily="1" charset="0"/>
                <a:ea typeface="ＭＳ Ｐゴシック" pitchFamily="-16" charset="-128"/>
              </a:defRPr>
            </a:lvl3pPr>
            <a:lvl4pPr marL="1600200" indent="-228600">
              <a:defRPr sz="2400">
                <a:solidFill>
                  <a:schemeClr val="tx1"/>
                </a:solidFill>
                <a:latin typeface="Times" pitchFamily="1" charset="0"/>
                <a:ea typeface="ＭＳ Ｐゴシック" pitchFamily="-16" charset="-128"/>
              </a:defRPr>
            </a:lvl4pPr>
            <a:lvl5pPr marL="2057400" indent="-228600">
              <a:defRPr sz="2400">
                <a:solidFill>
                  <a:schemeClr val="tx1"/>
                </a:solidFill>
                <a:latin typeface="Times" pitchFamily="1"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Times" pitchFamily="1" charset="0"/>
                <a:ea typeface="ＭＳ Ｐゴシック" pitchFamily="-16" charset="-128"/>
              </a:defRPr>
            </a:lvl9pPr>
          </a:lstStyle>
          <a:p>
            <a:fld id="{56622A17-7FED-44AA-854D-912BBB4E0FC8}" type="slidenum">
              <a:rPr lang="en-US" sz="1200" smtClean="0">
                <a:latin typeface="Arial Black" pitchFamily="34" charset="0"/>
              </a:rPr>
              <a:pPr/>
              <a:t>9</a:t>
            </a:fld>
            <a:endParaRPr lang="en-US" sz="1200" smtClean="0">
              <a:latin typeface="Arial Black" pitchFamily="34" charset="0"/>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IW_TYPE_IMAGE" val="TextBox 2"/>
</p:tagLst>
</file>

<file path=ppt/tags/tag2.xml><?xml version="1.0" encoding="utf-8"?>
<p:tagLst xmlns:a="http://schemas.openxmlformats.org/drawingml/2006/main" xmlns:r="http://schemas.openxmlformats.org/officeDocument/2006/relationships" xmlns:p="http://schemas.openxmlformats.org/presentationml/2006/main">
  <p:tag name="IIW_TYPE_IMAGE" val="TextBox 2"/>
</p:tagLst>
</file>

<file path=ppt/tags/tag3.xml><?xml version="1.0" encoding="utf-8"?>
<p:tagLst xmlns:a="http://schemas.openxmlformats.org/drawingml/2006/main" xmlns:r="http://schemas.openxmlformats.org/officeDocument/2006/relationships" xmlns:p="http://schemas.openxmlformats.org/presentationml/2006/main">
  <p:tag name="IIW_TYPE_IMAGE" val="TextBox 2"/>
</p:tagLst>
</file>

<file path=ppt/theme/theme1.xml><?xml version="1.0" encoding="utf-8"?>
<a:theme xmlns:a="http://schemas.openxmlformats.org/drawingml/2006/main" name="ISR Master slide v6">
  <a:themeElements>
    <a:clrScheme name="Custom 1">
      <a:dk1>
        <a:srgbClr val="000000"/>
      </a:dk1>
      <a:lt1>
        <a:srgbClr val="FFFFFF"/>
      </a:lt1>
      <a:dk2>
        <a:srgbClr val="000000"/>
      </a:dk2>
      <a:lt2>
        <a:srgbClr val="808080"/>
      </a:lt2>
      <a:accent1>
        <a:srgbClr val="CCECFF"/>
      </a:accent1>
      <a:accent2>
        <a:srgbClr val="00355E"/>
      </a:accent2>
      <a:accent3>
        <a:srgbClr val="FFFFFF"/>
      </a:accent3>
      <a:accent4>
        <a:srgbClr val="000000"/>
      </a:accent4>
      <a:accent5>
        <a:srgbClr val="E2F4FF"/>
      </a:accent5>
      <a:accent6>
        <a:srgbClr val="0041A3"/>
      </a:accent6>
      <a:hlink>
        <a:srgbClr val="005B70"/>
      </a:hlink>
      <a:folHlink>
        <a:srgbClr val="B2B2B2"/>
      </a:folHlink>
    </a:clrScheme>
    <a:fontScheme name="ISR Master slide v6">
      <a:majorFont>
        <a:latin typeface="Verdan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 charset="0"/>
          </a:defRPr>
        </a:defPPr>
      </a:lstStyle>
    </a:lnDef>
  </a:objectDefaults>
  <a:extraClrSchemeLst>
    <a:extraClrScheme>
      <a:clrScheme name="ISR Master slide v6 1">
        <a:dk1>
          <a:srgbClr val="666699"/>
        </a:dk1>
        <a:lt1>
          <a:srgbClr val="FFFFFF"/>
        </a:lt1>
        <a:dk2>
          <a:srgbClr val="000066"/>
        </a:dk2>
        <a:lt2>
          <a:srgbClr val="FFFFFF"/>
        </a:lt2>
        <a:accent1>
          <a:srgbClr val="0066FF"/>
        </a:accent1>
        <a:accent2>
          <a:srgbClr val="3333FF"/>
        </a:accent2>
        <a:accent3>
          <a:srgbClr val="AAAAB8"/>
        </a:accent3>
        <a:accent4>
          <a:srgbClr val="DADADA"/>
        </a:accent4>
        <a:accent5>
          <a:srgbClr val="AAB8FF"/>
        </a:accent5>
        <a:accent6>
          <a:srgbClr val="2D2DE7"/>
        </a:accent6>
        <a:hlink>
          <a:srgbClr val="0000CC"/>
        </a:hlink>
        <a:folHlink>
          <a:srgbClr val="B2B2B2"/>
        </a:folHlink>
      </a:clrScheme>
      <a:clrMap bg1="dk2" tx1="lt1" bg2="dk1" tx2="lt2" accent1="accent1" accent2="accent2" accent3="accent3" accent4="accent4" accent5="accent5" accent6="accent6" hlink="hlink" folHlink="folHlink"/>
    </a:extraClrScheme>
    <a:extraClrScheme>
      <a:clrScheme name="ISR Master slide v6 2">
        <a:dk1>
          <a:srgbClr val="000000"/>
        </a:dk1>
        <a:lt1>
          <a:srgbClr val="FFFFFF"/>
        </a:lt1>
        <a:dk2>
          <a:srgbClr val="334B49"/>
        </a:dk2>
        <a:lt2>
          <a:srgbClr val="FFFFFF"/>
        </a:lt2>
        <a:accent1>
          <a:srgbClr val="009999"/>
        </a:accent1>
        <a:accent2>
          <a:srgbClr val="008080"/>
        </a:accent2>
        <a:accent3>
          <a:srgbClr val="ADB1B1"/>
        </a:accent3>
        <a:accent4>
          <a:srgbClr val="DADADA"/>
        </a:accent4>
        <a:accent5>
          <a:srgbClr val="AACACA"/>
        </a:accent5>
        <a:accent6>
          <a:srgbClr val="007373"/>
        </a:accent6>
        <a:hlink>
          <a:srgbClr val="006666"/>
        </a:hlink>
        <a:folHlink>
          <a:srgbClr val="B2B2B2"/>
        </a:folHlink>
      </a:clrScheme>
      <a:clrMap bg1="dk2" tx1="lt1" bg2="dk1" tx2="lt2" accent1="accent1" accent2="accent2" accent3="accent3" accent4="accent4" accent5="accent5" accent6="accent6" hlink="hlink" folHlink="folHlink"/>
    </a:extraClrScheme>
    <a:extraClrScheme>
      <a:clrScheme name="ISR Master slide v6 3">
        <a:dk1>
          <a:srgbClr val="000000"/>
        </a:dk1>
        <a:lt1>
          <a:srgbClr val="FFFFFF"/>
        </a:lt1>
        <a:dk2>
          <a:srgbClr val="FFFFFF"/>
        </a:dk2>
        <a:lt2>
          <a:srgbClr val="808080"/>
        </a:lt2>
        <a:accent1>
          <a:srgbClr val="FF9900"/>
        </a:accent1>
        <a:accent2>
          <a:srgbClr val="FCB138"/>
        </a:accent2>
        <a:accent3>
          <a:srgbClr val="FFFFFF"/>
        </a:accent3>
        <a:accent4>
          <a:srgbClr val="000000"/>
        </a:accent4>
        <a:accent5>
          <a:srgbClr val="FFCAAA"/>
        </a:accent5>
        <a:accent6>
          <a:srgbClr val="E4A032"/>
        </a:accent6>
        <a:hlink>
          <a:srgbClr val="FCC66E"/>
        </a:hlink>
        <a:folHlink>
          <a:srgbClr val="B2B2B2"/>
        </a:folHlink>
      </a:clrScheme>
      <a:clrMap bg1="lt1" tx1="dk1" bg2="lt2" tx2="dk2" accent1="accent1" accent2="accent2" accent3="accent3" accent4="accent4" accent5="accent5" accent6="accent6" hlink="hlink" folHlink="folHlink"/>
    </a:extraClrScheme>
    <a:extraClrScheme>
      <a:clrScheme name="ISR Master slide v6 4">
        <a:dk1>
          <a:srgbClr val="000000"/>
        </a:dk1>
        <a:lt1>
          <a:srgbClr val="FFFFFF"/>
        </a:lt1>
        <a:dk2>
          <a:srgbClr val="FFFFFF"/>
        </a:dk2>
        <a:lt2>
          <a:srgbClr val="808080"/>
        </a:lt2>
        <a:accent1>
          <a:srgbClr val="440044"/>
        </a:accent1>
        <a:accent2>
          <a:srgbClr val="790571"/>
        </a:accent2>
        <a:accent3>
          <a:srgbClr val="FFFFFF"/>
        </a:accent3>
        <a:accent4>
          <a:srgbClr val="000000"/>
        </a:accent4>
        <a:accent5>
          <a:srgbClr val="B0AAB0"/>
        </a:accent5>
        <a:accent6>
          <a:srgbClr val="6D0466"/>
        </a:accent6>
        <a:hlink>
          <a:srgbClr val="9F839F"/>
        </a:hlink>
        <a:folHlink>
          <a:srgbClr val="B2B2B2"/>
        </a:folHlink>
      </a:clrScheme>
      <a:clrMap bg1="lt1" tx1="dk1" bg2="lt2" tx2="dk2" accent1="accent1" accent2="accent2" accent3="accent3" accent4="accent4" accent5="accent5" accent6="accent6" hlink="hlink" folHlink="folHlink"/>
    </a:extraClrScheme>
    <a:extraClrScheme>
      <a:clrScheme name="ISR Master slide v6 5">
        <a:dk1>
          <a:srgbClr val="000000"/>
        </a:dk1>
        <a:lt1>
          <a:srgbClr val="FFFFFF"/>
        </a:lt1>
        <a:dk2>
          <a:srgbClr val="FFFFFF"/>
        </a:dk2>
        <a:lt2>
          <a:srgbClr val="666699"/>
        </a:lt2>
        <a:accent1>
          <a:srgbClr val="779F92"/>
        </a:accent1>
        <a:accent2>
          <a:srgbClr val="9DC2D7"/>
        </a:accent2>
        <a:accent3>
          <a:srgbClr val="FFFFFF"/>
        </a:accent3>
        <a:accent4>
          <a:srgbClr val="000000"/>
        </a:accent4>
        <a:accent5>
          <a:srgbClr val="BDCDC7"/>
        </a:accent5>
        <a:accent6>
          <a:srgbClr val="8EB0C3"/>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SR Master slide v6 6">
        <a:dk1>
          <a:srgbClr val="6A0000"/>
        </a:dk1>
        <a:lt1>
          <a:srgbClr val="FFFFFF"/>
        </a:lt1>
        <a:dk2>
          <a:srgbClr val="FFFFFF"/>
        </a:dk2>
        <a:lt2>
          <a:srgbClr val="666699"/>
        </a:lt2>
        <a:accent1>
          <a:srgbClr val="CC3300"/>
        </a:accent1>
        <a:accent2>
          <a:srgbClr val="CC6600"/>
        </a:accent2>
        <a:accent3>
          <a:srgbClr val="FFFFFF"/>
        </a:accent3>
        <a:accent4>
          <a:srgbClr val="590000"/>
        </a:accent4>
        <a:accent5>
          <a:srgbClr val="E2ADAA"/>
        </a:accent5>
        <a:accent6>
          <a:srgbClr val="B95C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ISR Master slide v6 7">
        <a:dk1>
          <a:srgbClr val="4F4F77"/>
        </a:dk1>
        <a:lt1>
          <a:srgbClr val="FFFFFF"/>
        </a:lt1>
        <a:dk2>
          <a:srgbClr val="4A7911"/>
        </a:dk2>
        <a:lt2>
          <a:srgbClr val="FFFFFF"/>
        </a:lt2>
        <a:accent1>
          <a:srgbClr val="336600"/>
        </a:accent1>
        <a:accent2>
          <a:srgbClr val="669900"/>
        </a:accent2>
        <a:accent3>
          <a:srgbClr val="B1BEAA"/>
        </a:accent3>
        <a:accent4>
          <a:srgbClr val="DADADA"/>
        </a:accent4>
        <a:accent5>
          <a:srgbClr val="ADB8AA"/>
        </a:accent5>
        <a:accent6>
          <a:srgbClr val="5C8A00"/>
        </a:accent6>
        <a:hlink>
          <a:srgbClr val="99CC00"/>
        </a:hlink>
        <a:folHlink>
          <a:srgbClr val="B2B2B2"/>
        </a:folHlink>
      </a:clrScheme>
      <a:clrMap bg1="dk2" tx1="lt1" bg2="dk1" tx2="lt2" accent1="accent1" accent2="accent2" accent3="accent3" accent4="accent4" accent5="accent5" accent6="accent6" hlink="hlink" folHlink="folHlink"/>
    </a:extraClrScheme>
    <a:extraClrScheme>
      <a:clrScheme name="ISR Master slide v6 8">
        <a:dk1>
          <a:srgbClr val="003300"/>
        </a:dk1>
        <a:lt1>
          <a:srgbClr val="FFFFFF"/>
        </a:lt1>
        <a:dk2>
          <a:srgbClr val="FFFFFF"/>
        </a:dk2>
        <a:lt2>
          <a:srgbClr val="4F4F77"/>
        </a:lt2>
        <a:accent1>
          <a:srgbClr val="336600"/>
        </a:accent1>
        <a:accent2>
          <a:srgbClr val="669900"/>
        </a:accent2>
        <a:accent3>
          <a:srgbClr val="FFFFFF"/>
        </a:accent3>
        <a:accent4>
          <a:srgbClr val="002A00"/>
        </a:accent4>
        <a:accent5>
          <a:srgbClr val="ADB8AA"/>
        </a:accent5>
        <a:accent6>
          <a:srgbClr val="5C8A00"/>
        </a:accent6>
        <a:hlink>
          <a:srgbClr val="99CC00"/>
        </a:hlink>
        <a:folHlink>
          <a:srgbClr val="B2B2B2"/>
        </a:folHlink>
      </a:clrScheme>
      <a:clrMap bg1="lt1" tx1="dk1" bg2="lt2" tx2="dk2" accent1="accent1" accent2="accent2" accent3="accent3" accent4="accent4" accent5="accent5" accent6="accent6" hlink="hlink" folHlink="folHlink"/>
    </a:extraClrScheme>
    <a:extraClrScheme>
      <a:clrScheme name="ISR Master slide v6 9">
        <a:dk1>
          <a:srgbClr val="808080"/>
        </a:dk1>
        <a:lt1>
          <a:srgbClr val="FFFFFF"/>
        </a:lt1>
        <a:dk2>
          <a:srgbClr val="2F978D"/>
        </a:dk2>
        <a:lt2>
          <a:srgbClr val="FFFFFF"/>
        </a:lt2>
        <a:accent1>
          <a:srgbClr val="008080"/>
        </a:accent1>
        <a:accent2>
          <a:srgbClr val="009999"/>
        </a:accent2>
        <a:accent3>
          <a:srgbClr val="ADC9C5"/>
        </a:accent3>
        <a:accent4>
          <a:srgbClr val="DADADA"/>
        </a:accent4>
        <a:accent5>
          <a:srgbClr val="AAC0C0"/>
        </a:accent5>
        <a:accent6>
          <a:srgbClr val="008A8A"/>
        </a:accent6>
        <a:hlink>
          <a:srgbClr val="70CAC6"/>
        </a:hlink>
        <a:folHlink>
          <a:srgbClr val="B2B2B2"/>
        </a:folHlink>
      </a:clrScheme>
      <a:clrMap bg1="dk2" tx1="lt1" bg2="dk1" tx2="lt2" accent1="accent1" accent2="accent2" accent3="accent3" accent4="accent4" accent5="accent5" accent6="accent6" hlink="hlink" folHlink="folHlink"/>
    </a:extraClrScheme>
    <a:extraClrScheme>
      <a:clrScheme name="ISR Master slide v6 10">
        <a:dk1>
          <a:srgbClr val="4F4F77"/>
        </a:dk1>
        <a:lt1>
          <a:srgbClr val="FFFFFF"/>
        </a:lt1>
        <a:dk2>
          <a:srgbClr val="330000"/>
        </a:dk2>
        <a:lt2>
          <a:srgbClr val="FFFFFF"/>
        </a:lt2>
        <a:accent1>
          <a:srgbClr val="822504"/>
        </a:accent1>
        <a:accent2>
          <a:srgbClr val="9E2A06"/>
        </a:accent2>
        <a:accent3>
          <a:srgbClr val="ADAAAA"/>
        </a:accent3>
        <a:accent4>
          <a:srgbClr val="DADADA"/>
        </a:accent4>
        <a:accent5>
          <a:srgbClr val="C1ACAA"/>
        </a:accent5>
        <a:accent6>
          <a:srgbClr val="8F2505"/>
        </a:accent6>
        <a:hlink>
          <a:srgbClr val="7C0704"/>
        </a:hlink>
        <a:folHlink>
          <a:srgbClr val="B2B2B2"/>
        </a:folHlink>
      </a:clrScheme>
      <a:clrMap bg1="dk2" tx1="lt1" bg2="dk1" tx2="lt2" accent1="accent1" accent2="accent2" accent3="accent3" accent4="accent4" accent5="accent5" accent6="accent6" hlink="hlink" folHlink="folHlink"/>
    </a:extraClrScheme>
    <a:extraClrScheme>
      <a:clrScheme name="ISR Master slide v6 11">
        <a:dk1>
          <a:srgbClr val="333333"/>
        </a:dk1>
        <a:lt1>
          <a:srgbClr val="FFFFFF"/>
        </a:lt1>
        <a:dk2>
          <a:srgbClr val="333399"/>
        </a:dk2>
        <a:lt2>
          <a:srgbClr val="FFFFFF"/>
        </a:lt2>
        <a:accent1>
          <a:srgbClr val="006699"/>
        </a:accent1>
        <a:accent2>
          <a:srgbClr val="0386AF"/>
        </a:accent2>
        <a:accent3>
          <a:srgbClr val="ADADCA"/>
        </a:accent3>
        <a:accent4>
          <a:srgbClr val="DADADA"/>
        </a:accent4>
        <a:accent5>
          <a:srgbClr val="AAB8CA"/>
        </a:accent5>
        <a:accent6>
          <a:srgbClr val="02799E"/>
        </a:accent6>
        <a:hlink>
          <a:srgbClr val="6699FF"/>
        </a:hlink>
        <a:folHlink>
          <a:srgbClr val="B2B2B2"/>
        </a:folHlink>
      </a:clrScheme>
      <a:clrMap bg1="dk2" tx1="lt1" bg2="dk1" tx2="lt2" accent1="accent1" accent2="accent2" accent3="accent3" accent4="accent4" accent5="accent5" accent6="accent6" hlink="hlink" folHlink="folHlink"/>
    </a:extraClrScheme>
    <a:extraClrScheme>
      <a:clrScheme name="ISR Master slide v6 12">
        <a:dk1>
          <a:srgbClr val="000000"/>
        </a:dk1>
        <a:lt1>
          <a:srgbClr val="FFFFFF"/>
        </a:lt1>
        <a:dk2>
          <a:srgbClr val="FFFFFF"/>
        </a:dk2>
        <a:lt2>
          <a:srgbClr val="808080"/>
        </a:lt2>
        <a:accent1>
          <a:srgbClr val="000080"/>
        </a:accent1>
        <a:accent2>
          <a:srgbClr val="9999CC"/>
        </a:accent2>
        <a:accent3>
          <a:srgbClr val="FFFFFF"/>
        </a:accent3>
        <a:accent4>
          <a:srgbClr val="000000"/>
        </a:accent4>
        <a:accent5>
          <a:srgbClr val="AAAAC0"/>
        </a:accent5>
        <a:accent6>
          <a:srgbClr val="8A8AB9"/>
        </a:accent6>
        <a:hlink>
          <a:srgbClr val="CCCCE6"/>
        </a:hlink>
        <a:folHlink>
          <a:srgbClr val="B2B2B2"/>
        </a:folHlink>
      </a:clrScheme>
      <a:clrMap bg1="lt1" tx1="dk1" bg2="lt2" tx2="dk2" accent1="accent1" accent2="accent2" accent3="accent3" accent4="accent4" accent5="accent5" accent6="accent6" hlink="hlink" folHlink="folHlink"/>
    </a:extraClrScheme>
    <a:extraClrScheme>
      <a:clrScheme name="ISR Master slide v6 13">
        <a:dk1>
          <a:srgbClr val="000000"/>
        </a:dk1>
        <a:lt1>
          <a:srgbClr val="FFFFFF"/>
        </a:lt1>
        <a:dk2>
          <a:srgbClr val="000000"/>
        </a:dk2>
        <a:lt2>
          <a:srgbClr val="808080"/>
        </a:lt2>
        <a:accent1>
          <a:srgbClr val="CCECFF"/>
        </a:accent1>
        <a:accent2>
          <a:srgbClr val="0049B4"/>
        </a:accent2>
        <a:accent3>
          <a:srgbClr val="FFFFFF"/>
        </a:accent3>
        <a:accent4>
          <a:srgbClr val="000000"/>
        </a:accent4>
        <a:accent5>
          <a:srgbClr val="E2F4FF"/>
        </a:accent5>
        <a:accent6>
          <a:srgbClr val="0041A3"/>
        </a:accent6>
        <a:hlink>
          <a:srgbClr val="005B7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tmd-template-sand</Template>
  <TotalTime>422</TotalTime>
  <Words>1501</Words>
  <Application>Microsoft Office PowerPoint</Application>
  <PresentationFormat>On-screen Show (4:3)</PresentationFormat>
  <Paragraphs>196</Paragraphs>
  <Slides>29</Slides>
  <Notes>7</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41" baseType="lpstr">
      <vt:lpstr>Times</vt:lpstr>
      <vt:lpstr>ＭＳ Ｐゴシック</vt:lpstr>
      <vt:lpstr>Arial</vt:lpstr>
      <vt:lpstr>Verdana</vt:lpstr>
      <vt:lpstr>Tahoma</vt:lpstr>
      <vt:lpstr>Wingdings</vt:lpstr>
      <vt:lpstr>Monotype Sorts</vt:lpstr>
      <vt:lpstr>Arial Black</vt:lpstr>
      <vt:lpstr>Helvetica</vt:lpstr>
      <vt:lpstr>宋体</vt:lpstr>
      <vt:lpstr>ISR Master slide v6</vt:lpstr>
      <vt:lpstr>Microsoft Word Document</vt:lpstr>
      <vt:lpstr>Architectural Styles Part II</vt:lpstr>
      <vt:lpstr>Implicit Invocation Style</vt:lpstr>
      <vt:lpstr>Implicit Invocation (cont’d)</vt:lpstr>
      <vt:lpstr>Publish-Subscribe</vt:lpstr>
      <vt:lpstr>Publish-Subscribe (cont’d)</vt:lpstr>
      <vt:lpstr>Pub-Sub LL</vt:lpstr>
      <vt:lpstr>Event-Based Style</vt:lpstr>
      <vt:lpstr>Event-based LL</vt:lpstr>
      <vt:lpstr>Peer-to-Peer Style</vt:lpstr>
      <vt:lpstr>Peer-to-Peer Style (cont’d)</vt:lpstr>
      <vt:lpstr>Peer-to-Peer LL</vt:lpstr>
      <vt:lpstr>Heterogeneous Styles</vt:lpstr>
      <vt:lpstr>C2 Style</vt:lpstr>
      <vt:lpstr>C2 Style (cont’d)</vt:lpstr>
      <vt:lpstr>C2 LL</vt:lpstr>
      <vt:lpstr>Distributed Architecture:  CORBA</vt:lpstr>
      <vt:lpstr>CORBA Concept &amp; Implementation</vt:lpstr>
      <vt:lpstr>CORBA LL</vt:lpstr>
      <vt:lpstr>Service-Oriented Architecture</vt:lpstr>
      <vt:lpstr>SOA Model</vt:lpstr>
      <vt:lpstr>SOA (cont’d)</vt:lpstr>
      <vt:lpstr>Observations</vt:lpstr>
      <vt:lpstr>Style Summary (1/4)</vt:lpstr>
      <vt:lpstr>Style Summary, continued (2/4)</vt:lpstr>
      <vt:lpstr>Style Summary, continued (3/4)</vt:lpstr>
      <vt:lpstr>Style Summary, continued (4/4)</vt:lpstr>
      <vt:lpstr>Design Recovery </vt:lpstr>
      <vt:lpstr>Syntactic Clustering </vt:lpstr>
      <vt:lpstr>Semantic Clustering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Architectural Styles</dc:title>
  <dc:subject>Software Architecture: Foundations, Theory, and Practice</dc:subject>
  <dc:creator>Taylor, Medvidovic, and Dashofy</dc:creator>
  <dc:description>Copyright (C) Richard N. Taylor, Nenad Medvidovic, and Eric M. Dashofy. All rights reserved.</dc:description>
  <cp:lastModifiedBy>zakarya</cp:lastModifiedBy>
  <cp:revision>46</cp:revision>
  <dcterms:created xsi:type="dcterms:W3CDTF">2007-04-23T17:40:37Z</dcterms:created>
  <dcterms:modified xsi:type="dcterms:W3CDTF">2011-12-02T20:53:39Z</dcterms:modified>
</cp:coreProperties>
</file>