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5"/>
  </p:sldMasterIdLst>
  <p:notesMasterIdLst>
    <p:notesMasterId r:id="rId18"/>
  </p:notesMasterIdLst>
  <p:handoutMasterIdLst>
    <p:handoutMasterId r:id="rId19"/>
  </p:handoutMasterIdLst>
  <p:sldIdLst>
    <p:sldId id="256" r:id="rId6"/>
    <p:sldId id="267" r:id="rId7"/>
    <p:sldId id="257" r:id="rId8"/>
    <p:sldId id="268" r:id="rId9"/>
    <p:sldId id="265" r:id="rId10"/>
    <p:sldId id="259" r:id="rId11"/>
    <p:sldId id="258" r:id="rId12"/>
    <p:sldId id="260" r:id="rId13"/>
    <p:sldId id="261" r:id="rId14"/>
    <p:sldId id="263" r:id="rId15"/>
    <p:sldId id="262" r:id="rId16"/>
    <p:sldId id="264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E5F"/>
    <a:srgbClr val="A6BCCC"/>
    <a:srgbClr val="000000"/>
    <a:srgbClr val="FFFFCC"/>
    <a:srgbClr val="CC0000"/>
    <a:srgbClr val="0000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2C0E4-07D5-49EC-BB21-D6704675DB1F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582D01E6-787F-46D4-ABFF-1B4427B55066}">
      <dgm:prSet phldrT="[Text]" custT="1"/>
      <dgm:spPr/>
      <dgm:t>
        <a:bodyPr/>
        <a:lstStyle/>
        <a:p>
          <a:r>
            <a:rPr lang="en-GB" sz="4800" dirty="0" smtClean="0"/>
            <a:t>1</a:t>
          </a:r>
          <a:endParaRPr lang="en-GB" sz="4800" dirty="0"/>
        </a:p>
      </dgm:t>
    </dgm:pt>
    <dgm:pt modelId="{7DECBB69-F989-497E-A089-46F5464FF65E}" type="parTrans" cxnId="{2E5C7978-5AF3-4568-8D8F-F1B8AF999621}">
      <dgm:prSet/>
      <dgm:spPr/>
      <dgm:t>
        <a:bodyPr/>
        <a:lstStyle/>
        <a:p>
          <a:endParaRPr lang="en-GB"/>
        </a:p>
      </dgm:t>
    </dgm:pt>
    <dgm:pt modelId="{FFA03691-335B-4006-90B4-DF17265F15C8}" type="sibTrans" cxnId="{2E5C7978-5AF3-4568-8D8F-F1B8AF999621}">
      <dgm:prSet/>
      <dgm:spPr/>
      <dgm:t>
        <a:bodyPr/>
        <a:lstStyle/>
        <a:p>
          <a:endParaRPr lang="en-GB"/>
        </a:p>
      </dgm:t>
    </dgm:pt>
    <dgm:pt modelId="{D6EA6987-AECC-4FCE-AD23-1787F5347A7D}">
      <dgm:prSet phldrT="[Text]" custT="1"/>
      <dgm:spPr/>
      <dgm:t>
        <a:bodyPr/>
        <a:lstStyle/>
        <a:p>
          <a:r>
            <a:rPr lang="en-GB" sz="3200" dirty="0" smtClean="0"/>
            <a:t>Retrograde </a:t>
          </a:r>
          <a:r>
            <a:rPr lang="en-GB" sz="3200" dirty="0" err="1" smtClean="0"/>
            <a:t>Cystography</a:t>
          </a:r>
          <a:r>
            <a:rPr lang="en-GB" sz="3200" dirty="0" smtClean="0"/>
            <a:t> (</a:t>
          </a:r>
          <a:r>
            <a:rPr lang="en-GB" sz="3200" dirty="0" err="1" smtClean="0"/>
            <a:t>Cystogram</a:t>
          </a:r>
          <a:r>
            <a:rPr lang="en-GB" sz="3200" dirty="0" smtClean="0"/>
            <a:t>)</a:t>
          </a:r>
          <a:endParaRPr lang="en-GB" sz="3200" dirty="0"/>
        </a:p>
      </dgm:t>
    </dgm:pt>
    <dgm:pt modelId="{44836C51-8408-4235-9FB1-CA6EE0A09E88}" type="parTrans" cxnId="{B9B10731-0470-4374-A270-1219D33AAC40}">
      <dgm:prSet/>
      <dgm:spPr/>
      <dgm:t>
        <a:bodyPr/>
        <a:lstStyle/>
        <a:p>
          <a:endParaRPr lang="en-GB"/>
        </a:p>
      </dgm:t>
    </dgm:pt>
    <dgm:pt modelId="{DA3552A0-F184-4860-9807-3DB8B7D95E38}" type="sibTrans" cxnId="{B9B10731-0470-4374-A270-1219D33AAC40}">
      <dgm:prSet/>
      <dgm:spPr/>
      <dgm:t>
        <a:bodyPr/>
        <a:lstStyle/>
        <a:p>
          <a:endParaRPr lang="en-GB"/>
        </a:p>
      </dgm:t>
    </dgm:pt>
    <dgm:pt modelId="{C9A0B3B8-FE3E-49F9-ABD0-C4ABD780A13A}">
      <dgm:prSet phldrT="[Text]" custT="1"/>
      <dgm:spPr/>
      <dgm:t>
        <a:bodyPr/>
        <a:lstStyle/>
        <a:p>
          <a:r>
            <a:rPr lang="en-GB" sz="4800" dirty="0" smtClean="0"/>
            <a:t>2</a:t>
          </a:r>
          <a:endParaRPr lang="en-GB" sz="4800" dirty="0"/>
        </a:p>
      </dgm:t>
    </dgm:pt>
    <dgm:pt modelId="{408CBEE6-C9B2-47FF-B1E3-550A83D9504A}" type="parTrans" cxnId="{B1510EC5-831B-4974-9A1F-C32ABB56876F}">
      <dgm:prSet/>
      <dgm:spPr/>
      <dgm:t>
        <a:bodyPr/>
        <a:lstStyle/>
        <a:p>
          <a:endParaRPr lang="en-GB"/>
        </a:p>
      </dgm:t>
    </dgm:pt>
    <dgm:pt modelId="{0F836380-798A-4466-B03E-B0A13B27EF10}" type="sibTrans" cxnId="{B1510EC5-831B-4974-9A1F-C32ABB56876F}">
      <dgm:prSet/>
      <dgm:spPr/>
      <dgm:t>
        <a:bodyPr/>
        <a:lstStyle/>
        <a:p>
          <a:endParaRPr lang="en-GB"/>
        </a:p>
      </dgm:t>
    </dgm:pt>
    <dgm:pt modelId="{E18C8DB1-C973-4026-8587-8F47539A9ED1}">
      <dgm:prSet phldrT="[Text]" custT="1"/>
      <dgm:spPr/>
      <dgm:t>
        <a:bodyPr/>
        <a:lstStyle/>
        <a:p>
          <a:r>
            <a:rPr lang="en-GB" sz="3200" dirty="0" smtClean="0"/>
            <a:t>MCUG </a:t>
          </a:r>
          <a:r>
            <a:rPr lang="en-GB" sz="3200" dirty="0" err="1" smtClean="0"/>
            <a:t>Micturating</a:t>
          </a:r>
          <a:r>
            <a:rPr lang="en-GB" sz="3200" dirty="0" smtClean="0"/>
            <a:t> </a:t>
          </a:r>
          <a:r>
            <a:rPr lang="en-GB" sz="3200" dirty="0" err="1" smtClean="0"/>
            <a:t>Cystourethrography</a:t>
          </a:r>
          <a:endParaRPr lang="en-GB" sz="3200" dirty="0"/>
        </a:p>
      </dgm:t>
    </dgm:pt>
    <dgm:pt modelId="{444037D9-4558-48EC-A8F4-228948DC4981}" type="parTrans" cxnId="{6703545B-393D-431F-8BE7-B7070904E402}">
      <dgm:prSet/>
      <dgm:spPr/>
      <dgm:t>
        <a:bodyPr/>
        <a:lstStyle/>
        <a:p>
          <a:endParaRPr lang="en-GB"/>
        </a:p>
      </dgm:t>
    </dgm:pt>
    <dgm:pt modelId="{4335D6E3-77C6-42B0-83FE-930B32B444C4}" type="sibTrans" cxnId="{6703545B-393D-431F-8BE7-B7070904E402}">
      <dgm:prSet/>
      <dgm:spPr/>
      <dgm:t>
        <a:bodyPr/>
        <a:lstStyle/>
        <a:p>
          <a:endParaRPr lang="en-GB"/>
        </a:p>
      </dgm:t>
    </dgm:pt>
    <dgm:pt modelId="{893FBF8E-3BDC-45FC-8B16-09572C776827}" type="pres">
      <dgm:prSet presAssocID="{3022C0E4-07D5-49EC-BB21-D6704675DB1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8446D5E-88A0-49D0-A6EE-5872D4894687}" type="pres">
      <dgm:prSet presAssocID="{582D01E6-787F-46D4-ABFF-1B4427B55066}" presName="linNode" presStyleCnt="0"/>
      <dgm:spPr/>
    </dgm:pt>
    <dgm:pt modelId="{DFD61E19-F88C-48AB-B68B-FE6A939E39D4}" type="pres">
      <dgm:prSet presAssocID="{582D01E6-787F-46D4-ABFF-1B4427B55066}" presName="parentShp" presStyleLbl="node1" presStyleIdx="0" presStyleCnt="2" custScaleX="581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921BDD-2C4B-4772-A98A-52BE49FAA4A9}" type="pres">
      <dgm:prSet presAssocID="{582D01E6-787F-46D4-ABFF-1B4427B5506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13C548-5158-4464-A048-146D1332BD5B}" type="pres">
      <dgm:prSet presAssocID="{FFA03691-335B-4006-90B4-DF17265F15C8}" presName="spacing" presStyleCnt="0"/>
      <dgm:spPr/>
    </dgm:pt>
    <dgm:pt modelId="{564385CE-BEA8-4FAA-A5DE-C9A7C89CF145}" type="pres">
      <dgm:prSet presAssocID="{C9A0B3B8-FE3E-49F9-ABD0-C4ABD780A13A}" presName="linNode" presStyleCnt="0"/>
      <dgm:spPr/>
    </dgm:pt>
    <dgm:pt modelId="{AA36BF68-2FAF-4F5C-A058-E4254E57B541}" type="pres">
      <dgm:prSet presAssocID="{C9A0B3B8-FE3E-49F9-ABD0-C4ABD780A13A}" presName="parentShp" presStyleLbl="node1" presStyleIdx="1" presStyleCnt="2" custScaleX="581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83A6C5-D39E-4B55-BCAD-301C05155A13}" type="pres">
      <dgm:prSet presAssocID="{C9A0B3B8-FE3E-49F9-ABD0-C4ABD780A13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7BB7006-3060-439E-A2EF-9429AA8E5E46}" type="presOf" srcId="{E18C8DB1-C973-4026-8587-8F47539A9ED1}" destId="{EB83A6C5-D39E-4B55-BCAD-301C05155A13}" srcOrd="0" destOrd="0" presId="urn:microsoft.com/office/officeart/2005/8/layout/vList6"/>
    <dgm:cxn modelId="{10FC0779-4A8C-415C-836B-E935B84B67D9}" type="presOf" srcId="{3022C0E4-07D5-49EC-BB21-D6704675DB1F}" destId="{893FBF8E-3BDC-45FC-8B16-09572C776827}" srcOrd="0" destOrd="0" presId="urn:microsoft.com/office/officeart/2005/8/layout/vList6"/>
    <dgm:cxn modelId="{6703545B-393D-431F-8BE7-B7070904E402}" srcId="{C9A0B3B8-FE3E-49F9-ABD0-C4ABD780A13A}" destId="{E18C8DB1-C973-4026-8587-8F47539A9ED1}" srcOrd="0" destOrd="0" parTransId="{444037D9-4558-48EC-A8F4-228948DC4981}" sibTransId="{4335D6E3-77C6-42B0-83FE-930B32B444C4}"/>
    <dgm:cxn modelId="{B1510EC5-831B-4974-9A1F-C32ABB56876F}" srcId="{3022C0E4-07D5-49EC-BB21-D6704675DB1F}" destId="{C9A0B3B8-FE3E-49F9-ABD0-C4ABD780A13A}" srcOrd="1" destOrd="0" parTransId="{408CBEE6-C9B2-47FF-B1E3-550A83D9504A}" sibTransId="{0F836380-798A-4466-B03E-B0A13B27EF10}"/>
    <dgm:cxn modelId="{2E5C7978-5AF3-4568-8D8F-F1B8AF999621}" srcId="{3022C0E4-07D5-49EC-BB21-D6704675DB1F}" destId="{582D01E6-787F-46D4-ABFF-1B4427B55066}" srcOrd="0" destOrd="0" parTransId="{7DECBB69-F989-497E-A089-46F5464FF65E}" sibTransId="{FFA03691-335B-4006-90B4-DF17265F15C8}"/>
    <dgm:cxn modelId="{A553EED2-DC2F-4AE3-9E34-C536701C8485}" type="presOf" srcId="{D6EA6987-AECC-4FCE-AD23-1787F5347A7D}" destId="{8F921BDD-2C4B-4772-A98A-52BE49FAA4A9}" srcOrd="0" destOrd="0" presId="urn:microsoft.com/office/officeart/2005/8/layout/vList6"/>
    <dgm:cxn modelId="{0291BF78-A0FC-4358-BF55-5D6A44FB1CF8}" type="presOf" srcId="{C9A0B3B8-FE3E-49F9-ABD0-C4ABD780A13A}" destId="{AA36BF68-2FAF-4F5C-A058-E4254E57B541}" srcOrd="0" destOrd="0" presId="urn:microsoft.com/office/officeart/2005/8/layout/vList6"/>
    <dgm:cxn modelId="{B9B10731-0470-4374-A270-1219D33AAC40}" srcId="{582D01E6-787F-46D4-ABFF-1B4427B55066}" destId="{D6EA6987-AECC-4FCE-AD23-1787F5347A7D}" srcOrd="0" destOrd="0" parTransId="{44836C51-8408-4235-9FB1-CA6EE0A09E88}" sibTransId="{DA3552A0-F184-4860-9807-3DB8B7D95E38}"/>
    <dgm:cxn modelId="{771CF9BB-E6FC-495A-97E0-8EA5F9D35C6D}" type="presOf" srcId="{582D01E6-787F-46D4-ABFF-1B4427B55066}" destId="{DFD61E19-F88C-48AB-B68B-FE6A939E39D4}" srcOrd="0" destOrd="0" presId="urn:microsoft.com/office/officeart/2005/8/layout/vList6"/>
    <dgm:cxn modelId="{53B826B0-9D4B-460D-9452-69E5315E2C29}" type="presParOf" srcId="{893FBF8E-3BDC-45FC-8B16-09572C776827}" destId="{38446D5E-88A0-49D0-A6EE-5872D4894687}" srcOrd="0" destOrd="0" presId="urn:microsoft.com/office/officeart/2005/8/layout/vList6"/>
    <dgm:cxn modelId="{8CCD50A6-633F-473A-9F3C-4A26C720651D}" type="presParOf" srcId="{38446D5E-88A0-49D0-A6EE-5872D4894687}" destId="{DFD61E19-F88C-48AB-B68B-FE6A939E39D4}" srcOrd="0" destOrd="0" presId="urn:microsoft.com/office/officeart/2005/8/layout/vList6"/>
    <dgm:cxn modelId="{10A74AD2-4764-4F7F-98E3-51DF6CFB248D}" type="presParOf" srcId="{38446D5E-88A0-49D0-A6EE-5872D4894687}" destId="{8F921BDD-2C4B-4772-A98A-52BE49FAA4A9}" srcOrd="1" destOrd="0" presId="urn:microsoft.com/office/officeart/2005/8/layout/vList6"/>
    <dgm:cxn modelId="{5909F7B7-96F0-4422-910E-951E29022672}" type="presParOf" srcId="{893FBF8E-3BDC-45FC-8B16-09572C776827}" destId="{1C13C548-5158-4464-A048-146D1332BD5B}" srcOrd="1" destOrd="0" presId="urn:microsoft.com/office/officeart/2005/8/layout/vList6"/>
    <dgm:cxn modelId="{F56F5CD9-29E1-4DC7-936C-8727B9EB7CA8}" type="presParOf" srcId="{893FBF8E-3BDC-45FC-8B16-09572C776827}" destId="{564385CE-BEA8-4FAA-A5DE-C9A7C89CF145}" srcOrd="2" destOrd="0" presId="urn:microsoft.com/office/officeart/2005/8/layout/vList6"/>
    <dgm:cxn modelId="{F56091A4-436D-49E7-9029-43C70C1354B0}" type="presParOf" srcId="{564385CE-BEA8-4FAA-A5DE-C9A7C89CF145}" destId="{AA36BF68-2FAF-4F5C-A058-E4254E57B541}" srcOrd="0" destOrd="0" presId="urn:microsoft.com/office/officeart/2005/8/layout/vList6"/>
    <dgm:cxn modelId="{712164DB-BFF5-4A8D-AB0F-B6660C698EDA}" type="presParOf" srcId="{564385CE-BEA8-4FAA-A5DE-C9A7C89CF145}" destId="{EB83A6C5-D39E-4B55-BCAD-301C05155A1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21BDD-2C4B-4772-A98A-52BE49FAA4A9}">
      <dsp:nvSpPr>
        <dsp:cNvPr id="0" name=""/>
        <dsp:cNvSpPr/>
      </dsp:nvSpPr>
      <dsp:spPr>
        <a:xfrm>
          <a:off x="2664301" y="496"/>
          <a:ext cx="5054961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Retrograde </a:t>
          </a:r>
          <a:r>
            <a:rPr lang="en-GB" sz="3200" kern="1200" dirty="0" err="1" smtClean="0"/>
            <a:t>Cystography</a:t>
          </a:r>
          <a:r>
            <a:rPr lang="en-GB" sz="3200" kern="1200" dirty="0" smtClean="0"/>
            <a:t> (</a:t>
          </a:r>
          <a:r>
            <a:rPr lang="en-GB" sz="3200" kern="1200" dirty="0" err="1" smtClean="0"/>
            <a:t>Cystogram</a:t>
          </a:r>
          <a:r>
            <a:rPr lang="en-GB" sz="3200" kern="1200" dirty="0" smtClean="0"/>
            <a:t>)</a:t>
          </a:r>
          <a:endParaRPr lang="en-GB" sz="3200" kern="1200" dirty="0"/>
        </a:p>
      </dsp:txBody>
      <dsp:txXfrm>
        <a:off x="2664301" y="242342"/>
        <a:ext cx="4329424" cy="1451073"/>
      </dsp:txXfrm>
    </dsp:sp>
    <dsp:sp modelId="{DFD61E19-F88C-48AB-B68B-FE6A939E39D4}">
      <dsp:nvSpPr>
        <dsp:cNvPr id="0" name=""/>
        <dsp:cNvSpPr/>
      </dsp:nvSpPr>
      <dsp:spPr>
        <a:xfrm>
          <a:off x="705672" y="496"/>
          <a:ext cx="1958629" cy="19347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1</a:t>
          </a:r>
          <a:endParaRPr lang="en-GB" sz="4800" kern="1200" dirty="0"/>
        </a:p>
      </dsp:txBody>
      <dsp:txXfrm>
        <a:off x="800119" y="94943"/>
        <a:ext cx="1769735" cy="1745871"/>
      </dsp:txXfrm>
    </dsp:sp>
    <dsp:sp modelId="{EB83A6C5-D39E-4B55-BCAD-301C05155A13}">
      <dsp:nvSpPr>
        <dsp:cNvPr id="0" name=""/>
        <dsp:cNvSpPr/>
      </dsp:nvSpPr>
      <dsp:spPr>
        <a:xfrm>
          <a:off x="2664301" y="2128738"/>
          <a:ext cx="5054961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MCUG </a:t>
          </a:r>
          <a:r>
            <a:rPr lang="en-GB" sz="3200" kern="1200" dirty="0" err="1" smtClean="0"/>
            <a:t>Micturating</a:t>
          </a:r>
          <a:r>
            <a:rPr lang="en-GB" sz="3200" kern="1200" dirty="0" smtClean="0"/>
            <a:t> </a:t>
          </a:r>
          <a:r>
            <a:rPr lang="en-GB" sz="3200" kern="1200" dirty="0" err="1" smtClean="0"/>
            <a:t>Cystourethrography</a:t>
          </a:r>
          <a:endParaRPr lang="en-GB" sz="3200" kern="1200" dirty="0"/>
        </a:p>
      </dsp:txBody>
      <dsp:txXfrm>
        <a:off x="2664301" y="2370584"/>
        <a:ext cx="4329424" cy="1451073"/>
      </dsp:txXfrm>
    </dsp:sp>
    <dsp:sp modelId="{AA36BF68-2FAF-4F5C-A058-E4254E57B541}">
      <dsp:nvSpPr>
        <dsp:cNvPr id="0" name=""/>
        <dsp:cNvSpPr/>
      </dsp:nvSpPr>
      <dsp:spPr>
        <a:xfrm>
          <a:off x="705672" y="2128738"/>
          <a:ext cx="1958629" cy="19347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/>
            <a:t>2</a:t>
          </a:r>
          <a:endParaRPr lang="en-GB" sz="4800" kern="1200" dirty="0"/>
        </a:p>
      </dsp:txBody>
      <dsp:txXfrm>
        <a:off x="800119" y="2223185"/>
        <a:ext cx="1769735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8695D818-B857-4A13-B0C6-8D7355F2DD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21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53A1B50-902A-4F08-9058-DAFBB8F1D55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24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6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219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2717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2718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2719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2720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0D8812-92FF-47A2-82A0-EFC30E8345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1843C-347A-4109-A146-CC0AA58EE5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A05DB-42FD-43AA-AAC6-DFDDB4DCDD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18783-5112-4754-851E-423521A26C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CB01D-94F4-4A26-95DC-E22C619348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C7B48-9D56-445B-BC2D-F46DAA4D7D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1CA57-AFBF-4D4B-B224-D6629AC8D5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CB5FA-49F6-453D-BF33-1A19DDC2F6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17AB0-17E1-4D79-84E3-1EE92608A1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EB3F6-7857-4EE0-8E70-6F53AC3E0E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149EA-F40E-4E5A-81DA-030EA2A43A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74E5F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74E5F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74E5F"/>
                </a:solidFill>
                <a:latin typeface="+mn-lt"/>
              </a:defRPr>
            </a:lvl1pPr>
          </a:lstStyle>
          <a:p>
            <a:fld id="{62E0A1D1-1B31-436B-BF44-D304B45559A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74E5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2400">
          <a:solidFill>
            <a:srgbClr val="374E5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2000">
          <a:solidFill>
            <a:srgbClr val="374E5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>
          <a:solidFill>
            <a:srgbClr val="374E5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600">
          <a:solidFill>
            <a:srgbClr val="374E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74E5F"/>
        </a:buClr>
        <a:buChar char="•"/>
        <a:defRPr sz="1400">
          <a:solidFill>
            <a:srgbClr val="374E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//upload.wikimedia.org/wikipedia/commons/0/0a/Vesicoureteral-reflux-004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reteral_orifice" TargetMode="External"/><Relationship Id="rId2" Type="http://schemas.openxmlformats.org/officeDocument/2006/relationships/hyperlink" Target="http://en.wikipedia.org/wiki/Urinary_bladd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Internal_urethral_orific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Urography</a:t>
            </a:r>
            <a:r>
              <a:rPr lang="en-GB" dirty="0" smtClean="0"/>
              <a:t> Procedures </a:t>
            </a:r>
            <a:endParaRPr lang="en-GB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0" y="4005064"/>
            <a:ext cx="6400800" cy="1752600"/>
          </a:xfrm>
        </p:spPr>
        <p:txBody>
          <a:bodyPr/>
          <a:lstStyle/>
          <a:p>
            <a:r>
              <a:rPr lang="en-GB" dirty="0" err="1" smtClean="0">
                <a:solidFill>
                  <a:schemeClr val="tx1"/>
                </a:solidFill>
              </a:rPr>
              <a:t>Meaad</a:t>
            </a:r>
            <a:r>
              <a:rPr lang="en-GB" dirty="0" smtClean="0">
                <a:solidFill>
                  <a:schemeClr val="tx1"/>
                </a:solidFill>
              </a:rPr>
              <a:t> AL-</a:t>
            </a:r>
            <a:r>
              <a:rPr lang="en-GB" dirty="0" err="1" smtClean="0">
                <a:solidFill>
                  <a:schemeClr val="tx1"/>
                </a:solidFill>
              </a:rPr>
              <a:t>Musined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MCUG</a:t>
            </a:r>
            <a:endParaRPr lang="en-GB" dirty="0"/>
          </a:p>
        </p:txBody>
      </p:sp>
      <p:pic>
        <p:nvPicPr>
          <p:cNvPr id="7" name="Content Placeholder 6" descr="image1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0300" y="1676400"/>
            <a:ext cx="4343400" cy="4343400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74E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Vesicouretral</a:t>
            </a: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74E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Reflux</a:t>
            </a:r>
          </a:p>
        </p:txBody>
      </p:sp>
      <p:pic>
        <p:nvPicPr>
          <p:cNvPr id="3074" name="Picture 2" descr="File:Vesicoureteral-reflux-0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628800"/>
            <a:ext cx="4219575" cy="425767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te thank you.jpg"/>
          <p:cNvPicPr>
            <a:picLocks noChangeAspect="1"/>
          </p:cNvPicPr>
          <p:nvPr/>
        </p:nvPicPr>
        <p:blipFill>
          <a:blip r:embed="rId2" cstate="print"/>
          <a:srcRect t="782" r="4889" b="3126"/>
          <a:stretch>
            <a:fillRect/>
          </a:stretch>
        </p:blipFill>
        <p:spPr>
          <a:xfrm>
            <a:off x="2417064" y="188640"/>
            <a:ext cx="4099152" cy="59046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Anatomy</a:t>
            </a:r>
            <a:endParaRPr lang="ar-SA" dirty="0"/>
          </a:p>
        </p:txBody>
      </p:sp>
      <p:pic>
        <p:nvPicPr>
          <p:cNvPr id="1028" name="Picture 4" descr="http://www.healthfiend.com/wp-content/uploads/2011/03/Urinary-System-Kidney-Ureter-Bladder-Ureth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110981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Anatomy</a:t>
            </a:r>
            <a:endParaRPr lang="en-GB" dirty="0"/>
          </a:p>
        </p:txBody>
      </p:sp>
      <p:pic>
        <p:nvPicPr>
          <p:cNvPr id="11" name="Content Placeholder 10" descr="urinary_sy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8291" y="1484784"/>
            <a:ext cx="5017518" cy="4824536"/>
          </a:xfrm>
        </p:spPr>
      </p:pic>
      <p:cxnSp>
        <p:nvCxnSpPr>
          <p:cNvPr id="13" name="Straight Arrow Connector 12"/>
          <p:cNvCxnSpPr/>
          <p:nvPr/>
        </p:nvCxnSpPr>
        <p:spPr bwMode="auto">
          <a:xfrm flipV="1">
            <a:off x="3923928" y="4869160"/>
            <a:ext cx="360040" cy="28803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2699792" y="5013176"/>
            <a:ext cx="12298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</a:rPr>
              <a:t>Uretrovesical</a:t>
            </a:r>
          </a:p>
          <a:p>
            <a:pPr algn="ctr"/>
            <a:r>
              <a:rPr lang="en-US" sz="1400" b="0" cap="none" spc="0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</a:rPr>
              <a:t> Junction</a:t>
            </a:r>
            <a:endParaRPr lang="en-US" sz="1400" b="0" cap="none" spc="0" dirty="0">
              <a:ln w="18415" cmpd="sng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220072" y="3861048"/>
            <a:ext cx="936104" cy="288032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915816" y="3861048"/>
            <a:ext cx="936104" cy="288032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788024" y="5805264"/>
            <a:ext cx="720080" cy="36004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85184"/>
            <a:ext cx="7772400" cy="9906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The </a:t>
            </a:r>
            <a:r>
              <a:rPr lang="en-US" sz="2000" b="1" dirty="0" err="1" smtClean="0">
                <a:solidFill>
                  <a:schemeClr val="tx1">
                    <a:lumMod val="75000"/>
                  </a:schemeClr>
                </a:solidFill>
              </a:rPr>
              <a:t>trigone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 is a smooth triangular region of the internal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hlinkClick r:id="rId2" action="ppaction://hlinkfile" tooltip="Urinary bladder"/>
              </a:rPr>
              <a:t>urinary bladder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 formed by the two </a:t>
            </a:r>
            <a:r>
              <a:rPr lang="en-US" sz="2000" dirty="0" err="1" smtClean="0">
                <a:solidFill>
                  <a:srgbClr val="FF0000"/>
                </a:solidFill>
                <a:hlinkClick r:id="rId3" action="ppaction://hlinkfile" tooltip="Ureteral orifice"/>
              </a:rPr>
              <a:t>ureteral</a:t>
            </a:r>
            <a:r>
              <a:rPr lang="en-US" sz="2000" dirty="0" smtClean="0">
                <a:solidFill>
                  <a:srgbClr val="FF0000"/>
                </a:solidFill>
                <a:hlinkClick r:id="rId3" action="ppaction://hlinkfile" tooltip="Ureteral orifice"/>
              </a:rPr>
              <a:t> orifices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and the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hlinkClick r:id="rId4" action="ppaction://hlinkfile" tooltip="Internal urethral orifice"/>
              </a:rPr>
              <a:t>internal urethral orifice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ar-SA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7650" name="Picture 2" descr="https://www.healthbase.com/hb/images/cm/procedures/urology/male_bladder_anatom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980728"/>
            <a:ext cx="3352801" cy="3609975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 bwMode="auto">
          <a:xfrm>
            <a:off x="1763688" y="1052736"/>
            <a:ext cx="720080" cy="36004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76056" y="2996952"/>
            <a:ext cx="720080" cy="36004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652" name="Picture 4" descr="http://www.jyi.org/articleimages/539/originals/img2.jpg"/>
          <p:cNvPicPr>
            <a:picLocks noChangeAspect="1" noChangeArrowheads="1"/>
          </p:cNvPicPr>
          <p:nvPr/>
        </p:nvPicPr>
        <p:blipFill>
          <a:blip r:embed="rId6" cstate="print"/>
          <a:srcRect l="3076" r="36945" b="2163"/>
          <a:stretch>
            <a:fillRect/>
          </a:stretch>
        </p:blipFill>
        <p:spPr bwMode="auto">
          <a:xfrm>
            <a:off x="4932040" y="836712"/>
            <a:ext cx="2808312" cy="4104456"/>
          </a:xfrm>
          <a:prstGeom prst="rect">
            <a:avLst/>
          </a:prstGeom>
          <a:noFill/>
        </p:spPr>
      </p:pic>
      <p:sp>
        <p:nvSpPr>
          <p:cNvPr id="15" name="Oval 14"/>
          <p:cNvSpPr/>
          <p:nvPr/>
        </p:nvSpPr>
        <p:spPr bwMode="auto">
          <a:xfrm>
            <a:off x="3059832" y="2924944"/>
            <a:ext cx="648072" cy="36004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084168" y="1052736"/>
            <a:ext cx="648072" cy="216024"/>
          </a:xfrm>
          <a:prstGeom prst="ellipse">
            <a:avLst/>
          </a:prstGeom>
          <a:noFill/>
          <a:ln w="31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68144" y="1268760"/>
            <a:ext cx="1008112" cy="288032"/>
          </a:xfrm>
          <a:prstGeom prst="ellipse">
            <a:avLst/>
          </a:prstGeom>
          <a:noFill/>
          <a:ln w="31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Anatomy</a:t>
            </a:r>
            <a:endParaRPr lang="en-GB" dirty="0"/>
          </a:p>
        </p:txBody>
      </p:sp>
      <p:pic>
        <p:nvPicPr>
          <p:cNvPr id="8" name="Content Placeholder 7" descr="bladder-infe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9899" y="1628800"/>
            <a:ext cx="6273478" cy="4104456"/>
          </a:xfrm>
        </p:spPr>
      </p:pic>
      <p:sp>
        <p:nvSpPr>
          <p:cNvPr id="9" name="Oval 8"/>
          <p:cNvSpPr/>
          <p:nvPr/>
        </p:nvSpPr>
        <p:spPr bwMode="auto">
          <a:xfrm>
            <a:off x="5724128" y="3717032"/>
            <a:ext cx="936104" cy="288032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796136" y="5373216"/>
            <a:ext cx="936104" cy="288032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96136" y="1772816"/>
            <a:ext cx="720080" cy="36004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96136" y="3429000"/>
            <a:ext cx="1584176" cy="28803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652120" y="4077072"/>
            <a:ext cx="1584176" cy="28803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539552" y="1340768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Retrograde </a:t>
            </a:r>
            <a:r>
              <a:rPr lang="en-GB" dirty="0" err="1" smtClean="0"/>
              <a:t>Cystography</a:t>
            </a:r>
            <a:r>
              <a:rPr lang="en-GB" dirty="0" smtClean="0"/>
              <a:t> (</a:t>
            </a:r>
            <a:r>
              <a:rPr lang="en-GB" dirty="0" err="1" smtClean="0"/>
              <a:t>Cystogram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2"/>
                </a:solidFill>
              </a:rPr>
              <a:t>Definition</a:t>
            </a:r>
          </a:p>
          <a:p>
            <a:pPr lvl="1"/>
            <a:r>
              <a:rPr lang="en-GB" sz="2800" dirty="0" smtClean="0"/>
              <a:t>Is a </a:t>
            </a:r>
            <a:r>
              <a:rPr lang="en-GB" sz="2800" b="1" u="sng" dirty="0" smtClean="0"/>
              <a:t>Non Functional </a:t>
            </a:r>
            <a:r>
              <a:rPr lang="en-GB" sz="2800" dirty="0" smtClean="0"/>
              <a:t>radiographic examination of the urinary bladder after injection of CM via urethral catheter   </a:t>
            </a:r>
          </a:p>
          <a:p>
            <a:r>
              <a:rPr lang="en-GB" sz="2800" dirty="0" smtClean="0">
                <a:solidFill>
                  <a:schemeClr val="bg2"/>
                </a:solidFill>
              </a:rPr>
              <a:t>CM</a:t>
            </a:r>
          </a:p>
          <a:p>
            <a:pPr lvl="1"/>
            <a:r>
              <a:rPr lang="en-GB" sz="2800" dirty="0" err="1" smtClean="0"/>
              <a:t>Urographine</a:t>
            </a:r>
            <a:r>
              <a:rPr lang="en-GB" sz="2800" dirty="0" smtClean="0">
                <a:solidFill>
                  <a:schemeClr val="bg2"/>
                </a:solidFill>
              </a:rPr>
              <a:t> </a:t>
            </a:r>
            <a:endParaRPr lang="en-GB" sz="2800" dirty="0" smtClean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r>
              <a:rPr lang="en-GB" sz="2800" dirty="0" smtClean="0"/>
              <a:t> </a:t>
            </a:r>
            <a:endParaRPr lang="en-GB" sz="2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MCUG </a:t>
            </a:r>
            <a:r>
              <a:rPr lang="en-GB" dirty="0" err="1" smtClean="0"/>
              <a:t>Micturating</a:t>
            </a:r>
            <a:r>
              <a:rPr lang="en-GB" dirty="0" smtClean="0"/>
              <a:t> </a:t>
            </a:r>
            <a:r>
              <a:rPr lang="en-GB" dirty="0" err="1" smtClean="0"/>
              <a:t>Cystourethrography</a:t>
            </a:r>
            <a:endParaRPr lang="en-GB" dirty="0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2"/>
                </a:solidFill>
              </a:rPr>
              <a:t>Definition</a:t>
            </a:r>
          </a:p>
          <a:p>
            <a:pPr lvl="1"/>
            <a:r>
              <a:rPr lang="en-GB" sz="2800" dirty="0" smtClean="0"/>
              <a:t>Is a </a:t>
            </a:r>
            <a:r>
              <a:rPr lang="en-GB" sz="2800" b="1" u="sng" dirty="0" smtClean="0"/>
              <a:t>Functional</a:t>
            </a:r>
            <a:r>
              <a:rPr lang="en-GB" sz="2800" dirty="0" smtClean="0"/>
              <a:t> radiographic examination of the urinary bladder and urethra to evaluate the patient’s ability to urinate.    </a:t>
            </a:r>
          </a:p>
          <a:p>
            <a:r>
              <a:rPr lang="en-GB" sz="2800" dirty="0" smtClean="0">
                <a:solidFill>
                  <a:schemeClr val="bg2"/>
                </a:solidFill>
              </a:rPr>
              <a:t>CM</a:t>
            </a:r>
          </a:p>
          <a:p>
            <a:pPr lvl="1"/>
            <a:r>
              <a:rPr lang="en-GB" sz="2800" dirty="0" err="1" smtClean="0"/>
              <a:t>Urographine</a:t>
            </a:r>
            <a:r>
              <a:rPr lang="en-GB" sz="2800" dirty="0" smtClean="0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74E5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Cystography</a:t>
            </a: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374E5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 descr="image03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385" y="2060848"/>
            <a:ext cx="3821301" cy="3240360"/>
          </a:xfrm>
          <a:prstGeom prst="rect">
            <a:avLst/>
          </a:prstGeom>
        </p:spPr>
      </p:pic>
      <p:pic>
        <p:nvPicPr>
          <p:cNvPr id="12" name="Picture 11" descr="image032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6346" y="2060848"/>
            <a:ext cx="3190070" cy="3241522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6257859">
  <a:themeElements>
    <a:clrScheme name="Default Desig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>
  <LongProp xmlns="" name="UANotes"><![CDATA[NateK (08/14/02) - On the slide depicting a map of the world, consider writing a Help topic explaining how user's can add their own dots to the cities where they have offices.
NateK (10/24/02) - Explain to users how to change the logo on the Master slides.. Assigned to Luann for retrofit pass]]></LongProp>
</Long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TP006257859</AuthoringAssetId>
    <AssetId xmlns="145c5697-5eb5-440b-b2f1-a8273fb59250">TS006257859</AssetId>
  </documentManagement>
</p:properties>
</file>

<file path=customXml/itemProps1.xml><?xml version="1.0" encoding="utf-8"?>
<ds:datastoreItem xmlns:ds="http://schemas.openxmlformats.org/officeDocument/2006/customXml" ds:itemID="{1181263E-4A5E-4A75-97EF-2E03C4CE67C8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4A5F11C5-FA21-4031-ADF8-317A22F182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40497F3-4C0B-44BE-8A57-E650B402593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436CA9D-FD69-40C9-B03F-5373689A829C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TS006257859</Template>
  <TotalTime>347</TotalTime>
  <Words>99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TS006257859</vt:lpstr>
      <vt:lpstr>Urography Procedures </vt:lpstr>
      <vt:lpstr>Anatomy</vt:lpstr>
      <vt:lpstr>Anatomy</vt:lpstr>
      <vt:lpstr>The trigone is a smooth triangular region of the internal urinary bladder formed by the two ureteral orifices and the internal urethral orifice.</vt:lpstr>
      <vt:lpstr>Anatomy</vt:lpstr>
      <vt:lpstr>PowerPoint Presentation</vt:lpstr>
      <vt:lpstr>Retrograde Cystography (Cystogram)</vt:lpstr>
      <vt:lpstr>MCUG Micturating Cystourethrography</vt:lpstr>
      <vt:lpstr>PowerPoint Presentation</vt:lpstr>
      <vt:lpstr>MCUG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Meeting Title</dc:title>
  <dc:creator>Layal K.Jambi</dc:creator>
  <cp:lastModifiedBy>lenovo</cp:lastModifiedBy>
  <cp:revision>25</cp:revision>
  <cp:lastPrinted>1601-01-01T00:00:00Z</cp:lastPrinted>
  <dcterms:created xsi:type="dcterms:W3CDTF">2011-05-14T16:20:24Z</dcterms:created>
  <dcterms:modified xsi:type="dcterms:W3CDTF">2012-09-15T05:30:17Z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>en-us</vt:lpwstr>
  </property>
  <property fmtid="{D5CDD505-2E9C-101B-9397-08002B2CF9AE}" pid="3" name="AssetType">
    <vt:lpwstr>TP</vt:lpwstr>
  </property>
  <property fmtid="{D5CDD505-2E9C-101B-9397-08002B2CF9AE}" pid="4" name="BugNumber">
    <vt:lpwstr>498502L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TS006257859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Company background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Company background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LocRecommendation">
    <vt:lpwstr>Localize</vt:lpwstr>
  </property>
  <property fmtid="{D5CDD505-2E9C-101B-9397-08002B2CF9AE}" pid="26" name="Applications">
    <vt:lpwstr>79;#Template 12;#182;#Office XP;#65;#Microsoft Office PowerPoint 2007;#184;#Office 2000;#64;#PowerPoint 2003</vt:lpwstr>
  </property>
  <property fmtid="{D5CDD505-2E9C-101B-9397-08002B2CF9AE}" pid="27" name="TemplateStatus">
    <vt:lpwstr>Complete</vt:lpwstr>
  </property>
  <property fmtid="{D5CDD505-2E9C-101B-9397-08002B2CF9AE}" pid="28" name="ContentTypeId">
    <vt:lpwstr>0x0101006025706CF4CD034688BEBAE97A2E701D020200C3831ACA17D8814887A164412888521E</vt:lpwstr>
  </property>
  <property fmtid="{D5CDD505-2E9C-101B-9397-08002B2CF9AE}" pid="29" name="IsDeleted">
    <vt:lpwstr>0</vt:lpwstr>
  </property>
  <property fmtid="{D5CDD505-2E9C-101B-9397-08002B2CF9AE}" pid="30" name="ShowIn">
    <vt:lpwstr>Show everywhere</vt:lpwstr>
  </property>
  <property fmtid="{D5CDD505-2E9C-101B-9397-08002B2CF9AE}" pid="31" name="UANotes">
    <vt:lpwstr>NateK (08/14/02) - On the slide depicting a map of the world, consider writing a Help topic explaining how user's can add their own dots to the cities where they have offices._x000d_
_x000d_
_x000d_
NateK (10/24/02) - Explain to users how to change the logo on the Master s</vt:lpwstr>
  </property>
  <property fmtid="{D5CDD505-2E9C-101B-9397-08002B2CF9AE}" pid="32" name="PublishStatusLookup">
    <vt:lpwstr>258280</vt:lpwstr>
  </property>
  <property fmtid="{D5CDD505-2E9C-101B-9397-08002B2CF9AE}" pid="33" name="TPComponent">
    <vt:lpwstr>PPTFiles</vt:lpwstr>
  </property>
  <property fmtid="{D5CDD505-2E9C-101B-9397-08002B2CF9AE}" pid="34" name="TPNamespace">
    <vt:lpwstr>POWERPNT</vt:lpwstr>
  </property>
  <property fmtid="{D5CDD505-2E9C-101B-9397-08002B2CF9AE}" pid="35" name="TPClientViewer">
    <vt:lpwstr>Microsoft Office PowerPoint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TP006257859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