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7"/>
  </p:notesMasterIdLst>
  <p:sldIdLst>
    <p:sldId id="388" r:id="rId2"/>
    <p:sldId id="389" r:id="rId3"/>
    <p:sldId id="392" r:id="rId4"/>
    <p:sldId id="396" r:id="rId5"/>
    <p:sldId id="397" r:id="rId6"/>
    <p:sldId id="395" r:id="rId7"/>
    <p:sldId id="398" r:id="rId8"/>
    <p:sldId id="399" r:id="rId9"/>
    <p:sldId id="400" r:id="rId10"/>
    <p:sldId id="402" r:id="rId11"/>
    <p:sldId id="403" r:id="rId12"/>
    <p:sldId id="409" r:id="rId13"/>
    <p:sldId id="406" r:id="rId14"/>
    <p:sldId id="407" r:id="rId15"/>
    <p:sldId id="410" r:id="rId16"/>
    <p:sldId id="411" r:id="rId17"/>
    <p:sldId id="412" r:id="rId18"/>
    <p:sldId id="413" r:id="rId19"/>
    <p:sldId id="414" r:id="rId20"/>
    <p:sldId id="416" r:id="rId21"/>
    <p:sldId id="415" r:id="rId22"/>
    <p:sldId id="419" r:id="rId23"/>
    <p:sldId id="420" r:id="rId24"/>
    <p:sldId id="417" r:id="rId25"/>
    <p:sldId id="418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EC6"/>
    <a:srgbClr val="FEFE72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137" y="3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13" Type="http://schemas.openxmlformats.org/officeDocument/2006/relationships/image" Target="../media/image60.wmf"/><Relationship Id="rId3" Type="http://schemas.openxmlformats.org/officeDocument/2006/relationships/image" Target="../media/image50.wmf"/><Relationship Id="rId7" Type="http://schemas.openxmlformats.org/officeDocument/2006/relationships/image" Target="../media/image54.wmf"/><Relationship Id="rId12" Type="http://schemas.openxmlformats.org/officeDocument/2006/relationships/image" Target="../media/image59.wmf"/><Relationship Id="rId2" Type="http://schemas.openxmlformats.org/officeDocument/2006/relationships/image" Target="../media/image49.wmf"/><Relationship Id="rId16" Type="http://schemas.openxmlformats.org/officeDocument/2006/relationships/image" Target="../media/image63.wmf"/><Relationship Id="rId1" Type="http://schemas.openxmlformats.org/officeDocument/2006/relationships/image" Target="../media/image48.wmf"/><Relationship Id="rId6" Type="http://schemas.openxmlformats.org/officeDocument/2006/relationships/image" Target="../media/image53.wmf"/><Relationship Id="rId11" Type="http://schemas.openxmlformats.org/officeDocument/2006/relationships/image" Target="../media/image58.wmf"/><Relationship Id="rId5" Type="http://schemas.openxmlformats.org/officeDocument/2006/relationships/image" Target="../media/image52.wmf"/><Relationship Id="rId15" Type="http://schemas.openxmlformats.org/officeDocument/2006/relationships/image" Target="../media/image62.wmf"/><Relationship Id="rId10" Type="http://schemas.openxmlformats.org/officeDocument/2006/relationships/image" Target="../media/image57.wmf"/><Relationship Id="rId4" Type="http://schemas.openxmlformats.org/officeDocument/2006/relationships/image" Target="../media/image51.wmf"/><Relationship Id="rId9" Type="http://schemas.openxmlformats.org/officeDocument/2006/relationships/image" Target="../media/image56.wmf"/><Relationship Id="rId14" Type="http://schemas.openxmlformats.org/officeDocument/2006/relationships/image" Target="../media/image6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4A58B4-B7BD-4F46-864B-DBF50BF46D34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47382-2AFA-48CB-BF8F-9F23D25270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210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107AE39-E3D1-4D23-8ABA-77B39C2A759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7" Type="http://schemas.openxmlformats.org/officeDocument/2006/relationships/image" Target="../media/image43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gif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6.bin"/><Relationship Id="rId18" Type="http://schemas.openxmlformats.org/officeDocument/2006/relationships/image" Target="../media/image55.wmf"/><Relationship Id="rId26" Type="http://schemas.openxmlformats.org/officeDocument/2006/relationships/image" Target="../media/image59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34" Type="http://schemas.openxmlformats.org/officeDocument/2006/relationships/image" Target="../media/image63.w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2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3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4.wmf"/><Relationship Id="rId20" Type="http://schemas.openxmlformats.org/officeDocument/2006/relationships/image" Target="../media/image56.wmf"/><Relationship Id="rId29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49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58.wmf"/><Relationship Id="rId32" Type="http://schemas.openxmlformats.org/officeDocument/2006/relationships/image" Target="../media/image62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60.wmf"/><Relationship Id="rId10" Type="http://schemas.openxmlformats.org/officeDocument/2006/relationships/image" Target="../media/image51.wmf"/><Relationship Id="rId19" Type="http://schemas.openxmlformats.org/officeDocument/2006/relationships/oleObject" Target="../embeddings/oleObject9.bin"/><Relationship Id="rId31" Type="http://schemas.openxmlformats.org/officeDocument/2006/relationships/oleObject" Target="../embeddings/oleObject15.bin"/><Relationship Id="rId4" Type="http://schemas.openxmlformats.org/officeDocument/2006/relationships/image" Target="../media/image48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53.wmf"/><Relationship Id="rId22" Type="http://schemas.openxmlformats.org/officeDocument/2006/relationships/image" Target="../media/image57.wmf"/><Relationship Id="rId27" Type="http://schemas.openxmlformats.org/officeDocument/2006/relationships/oleObject" Target="../embeddings/oleObject13.bin"/><Relationship Id="rId30" Type="http://schemas.openxmlformats.org/officeDocument/2006/relationships/image" Target="../media/image61.wmf"/><Relationship Id="rId8" Type="http://schemas.openxmlformats.org/officeDocument/2006/relationships/image" Target="../media/image50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bamza.ca/media/service_pics/2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4" descr="https://www.chem.wisc.edu/deptfiles/content/Organic-Path-Page-2.png"/>
          <p:cNvPicPr>
            <a:picLocks noChangeAspect="1" noChangeArrowheads="1"/>
          </p:cNvPicPr>
          <p:nvPr/>
        </p:nvPicPr>
        <p:blipFill>
          <a:blip r:embed="rId3"/>
          <a:srcRect l="1621" t="80711" r="34353" b="4133"/>
          <a:stretch>
            <a:fillRect/>
          </a:stretch>
        </p:blipFill>
        <p:spPr bwMode="auto">
          <a:xfrm>
            <a:off x="0" y="1981200"/>
            <a:ext cx="6019800" cy="838200"/>
          </a:xfrm>
          <a:prstGeom prst="rect">
            <a:avLst/>
          </a:prstGeom>
          <a:noFill/>
          <a:effectLst>
            <a:glow rad="228600">
              <a:srgbClr val="FFC000">
                <a:alpha val="40000"/>
              </a:srgbClr>
            </a:glow>
            <a:reflection blurRad="6350" stA="50000" endA="300" endPos="90000" dir="5400000" sy="-100000" algn="bl" rotWithShape="0"/>
          </a:effectLst>
        </p:spPr>
      </p:pic>
      <p:sp>
        <p:nvSpPr>
          <p:cNvPr id="9" name="Subtitle 2"/>
          <p:cNvSpPr>
            <a:spLocks noGrp="1"/>
          </p:cNvSpPr>
          <p:nvPr/>
        </p:nvSpPr>
        <p:spPr>
          <a:xfrm>
            <a:off x="1600200" y="3810000"/>
            <a:ext cx="6096000" cy="1828800"/>
          </a:xfrm>
          <a:prstGeom prst="rect">
            <a:avLst/>
          </a:prstGeom>
          <a:solidFill>
            <a:srgbClr val="00B050"/>
          </a:solidFill>
          <a:effectLst>
            <a:reflection blurRad="6350" stA="50000" endA="300" endPos="90000" dir="5400000" sy="-100000" algn="bl" rotWithShape="0"/>
          </a:effectLst>
        </p:spPr>
        <p:txBody>
          <a:bodyPr>
            <a:noAutofit/>
          </a:bodyPr>
          <a:lstStyle>
            <a:lvl1pPr marL="0" indent="0" algn="ctr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70"/>
              </a:spcBef>
              <a:buClr>
                <a:schemeClr val="accent2"/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i="1" dirty="0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By</a:t>
            </a:r>
          </a:p>
          <a:p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Dr. Mohamed El-</a:t>
            </a:r>
            <a:r>
              <a:rPr lang="en-US" sz="2800" b="1" dirty="0" err="1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Newehy</a:t>
            </a:r>
            <a:endParaRPr lang="en-US" sz="2800" b="1" dirty="0" smtClean="0">
              <a:solidFill>
                <a:schemeClr val="bg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lvl="0"/>
            <a:r>
              <a:rPr lang="en-US" sz="2400" b="1" i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Chemistry Department, College of  Science, King Saud University</a:t>
            </a:r>
          </a:p>
          <a:p>
            <a:pPr lvl="0"/>
            <a:r>
              <a:rPr lang="en-US" sz="2400" b="1" dirty="0"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http://fac.ksu.edu.sa/melnewehy</a:t>
            </a:r>
            <a:endParaRPr lang="en-US" sz="2400" b="1" dirty="0" smtClean="0">
              <a:solidFill>
                <a:schemeClr val="tx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en-US" sz="2400" b="1" dirty="0">
              <a:solidFill>
                <a:schemeClr val="bg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pic>
        <p:nvPicPr>
          <p:cNvPr id="10" name="Picture 2" descr="http://medicalcity.ksu.edu.sa/images/uploads/news/KSU_BackgroundLogo_(2).png"/>
          <p:cNvPicPr>
            <a:picLocks noChangeAspect="1" noChangeArrowheads="1"/>
          </p:cNvPicPr>
          <p:nvPr/>
        </p:nvPicPr>
        <p:blipFill>
          <a:blip r:embed="rId4"/>
          <a:srcRect l="16842" t="20000" r="13684" b="28000"/>
          <a:stretch>
            <a:fillRect/>
          </a:stretch>
        </p:blipFill>
        <p:spPr bwMode="auto">
          <a:xfrm>
            <a:off x="6477000" y="152400"/>
            <a:ext cx="2514600" cy="990600"/>
          </a:xfrm>
          <a:prstGeom prst="rect">
            <a:avLst/>
          </a:prstGeom>
          <a:noFill/>
          <a:effectLst>
            <a:glow rad="228600">
              <a:srgbClr val="FFC000">
                <a:alpha val="40000"/>
              </a:srgbClr>
            </a:glow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5830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26696" y="228600"/>
            <a:ext cx="296427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Atomic Orbitals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990600"/>
            <a:ext cx="84836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>
              <a:tabLst>
                <a:tab pos="55563" algn="l"/>
                <a:tab pos="176213" algn="l"/>
                <a:tab pos="285750" algn="l"/>
                <a:tab pos="461963" algn="l"/>
              </a:tabLs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atomic orbital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represents a specific region in space in which an electron is most likely to be found.</a:t>
            </a:r>
          </a:p>
        </p:txBody>
      </p:sp>
      <p:sp>
        <p:nvSpPr>
          <p:cNvPr id="2" name="AutoShape 2" descr="Image result for bohr atomic structure mod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30902" y="1792069"/>
            <a:ext cx="84836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>
              <a:tabLst>
                <a:tab pos="55563" algn="l"/>
                <a:tab pos="176213" algn="l"/>
                <a:tab pos="285750" algn="l"/>
                <a:tab pos="461963" algn="l"/>
              </a:tabLs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Atomic orbitals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are designated in the order in which they are filled by the letters </a:t>
            </a:r>
            <a:r>
              <a:rPr lang="en-US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s, p, d,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6308" y="2514600"/>
            <a:ext cx="1539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Examples:</a:t>
            </a:r>
            <a:endParaRPr lang="en-U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66800" y="2858869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shell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has only </a:t>
            </a:r>
            <a:r>
              <a:rPr lang="en-US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1s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orbital.</a:t>
            </a:r>
          </a:p>
          <a:p>
            <a:pPr algn="just"/>
            <a:r>
              <a:rPr lang="en-US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 shell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has </a:t>
            </a:r>
            <a:r>
              <a:rPr lang="en-US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2s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 2p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2p</a:t>
            </a:r>
            <a:r>
              <a:rPr lang="en-US" i="1" baseline="-250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2p</a:t>
            </a:r>
            <a:r>
              <a:rPr lang="en-US" i="1" baseline="-250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 and</a:t>
            </a:r>
            <a:r>
              <a:rPr lang="en-US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2p</a:t>
            </a:r>
            <a:r>
              <a:rPr lang="en-US" i="1" baseline="-250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2184" y="3733800"/>
            <a:ext cx="3776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An </a:t>
            </a:r>
            <a:r>
              <a:rPr lang="en-US" i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orbital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spherically shaped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electron cloud with the atom’s nucleus and its center.</a:t>
            </a:r>
            <a:endParaRPr lang="en-U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43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2" b="7528"/>
          <a:stretch/>
        </p:blipFill>
        <p:spPr bwMode="auto">
          <a:xfrm>
            <a:off x="1025928" y="4724400"/>
            <a:ext cx="7285699" cy="1810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4718203" y="3752365"/>
            <a:ext cx="39685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b="1" dirty="0">
                <a:solidFill>
                  <a:srgbClr val="FF0000"/>
                </a:solidFill>
                <a:cs typeface="Times New Roman" pitchFamily="18" charset="0"/>
              </a:rPr>
              <a:t>A </a:t>
            </a:r>
            <a:r>
              <a:rPr lang="en-US" b="1" i="1" u="sng" dirty="0">
                <a:solidFill>
                  <a:srgbClr val="FF0000"/>
                </a:solidFill>
                <a:cs typeface="Times New Roman" pitchFamily="18" charset="0"/>
              </a:rPr>
              <a:t>p</a:t>
            </a:r>
            <a:r>
              <a:rPr lang="en-US" b="1" u="sng" dirty="0">
                <a:solidFill>
                  <a:srgbClr val="FF0000"/>
                </a:solidFill>
                <a:cs typeface="Times New Roman" pitchFamily="18" charset="0"/>
              </a:rPr>
              <a:t> orbital</a:t>
            </a:r>
            <a:r>
              <a:rPr lang="en-US" b="1" dirty="0">
                <a:cs typeface="Times New Roman" pitchFamily="18" charset="0"/>
              </a:rPr>
              <a:t> is </a:t>
            </a:r>
            <a:r>
              <a:rPr lang="en-US" b="1" dirty="0">
                <a:solidFill>
                  <a:srgbClr val="FF0000"/>
                </a:solidFill>
                <a:cs typeface="Times New Roman" pitchFamily="18" charset="0"/>
              </a:rPr>
              <a:t>a dumbbell-shaped </a:t>
            </a:r>
            <a:r>
              <a:rPr lang="en-US" b="1" dirty="0">
                <a:cs typeface="Times New Roman" pitchFamily="18" charset="0"/>
              </a:rPr>
              <a:t>electron cloud with the nucleus between the two lobes.</a:t>
            </a:r>
            <a:endParaRPr lang="en-US" b="1" i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77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26696" y="228600"/>
            <a:ext cx="296427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Atomic Orbitals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" name="AutoShape 2" descr="Image result for bohr atomic structure mod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28600" y="990600"/>
            <a:ext cx="5806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An 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level diagram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of atomic orbitals.</a:t>
            </a:r>
            <a:endParaRPr lang="en-U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781" y="3198211"/>
            <a:ext cx="906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 algn="just"/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 configuration of carbon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atomic number 6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can be represented </a:t>
            </a:r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endParaRPr lang="en-US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43200" y="3810000"/>
            <a:ext cx="396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smtClean="0">
                <a:solidFill>
                  <a:srgbClr val="FF0000"/>
                </a:solidFill>
                <a:cs typeface="Times New Roman" pitchFamily="18" charset="0"/>
              </a:rPr>
              <a:t>1s</a:t>
            </a:r>
            <a:r>
              <a:rPr lang="en-US" sz="2000" b="1" i="1" baseline="30000" dirty="0" smtClean="0">
                <a:solidFill>
                  <a:srgbClr val="FF0000"/>
                </a:solidFill>
                <a:cs typeface="Times New Roman" pitchFamily="18" charset="0"/>
              </a:rPr>
              <a:t>2</a:t>
            </a:r>
            <a:r>
              <a:rPr lang="en-US" sz="2000" b="1" i="1" dirty="0" smtClean="0">
                <a:solidFill>
                  <a:srgbClr val="FF0000"/>
                </a:solidFill>
                <a:cs typeface="Times New Roman" pitchFamily="18" charset="0"/>
              </a:rPr>
              <a:t>2s</a:t>
            </a:r>
            <a:r>
              <a:rPr lang="en-US" sz="2000" b="1" i="1" baseline="30000" dirty="0" smtClean="0">
                <a:solidFill>
                  <a:srgbClr val="FF0000"/>
                </a:solidFill>
                <a:cs typeface="Times New Roman" pitchFamily="18" charset="0"/>
              </a:rPr>
              <a:t>2</a:t>
            </a:r>
            <a:r>
              <a:rPr lang="en-US" sz="2000" b="1" i="1" dirty="0" smtClean="0">
                <a:solidFill>
                  <a:srgbClr val="FF0000"/>
                </a:solidFill>
                <a:cs typeface="Times New Roman" pitchFamily="18" charset="0"/>
              </a:rPr>
              <a:t>sp</a:t>
            </a:r>
            <a:r>
              <a:rPr lang="en-US" sz="2000" b="1" i="1" baseline="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sz="2000" b="1" i="1" baseline="-25000" dirty="0" smtClean="0">
                <a:solidFill>
                  <a:srgbClr val="FF0000"/>
                </a:solidFill>
                <a:cs typeface="Times New Roman" pitchFamily="18" charset="0"/>
              </a:rPr>
              <a:t>x</a:t>
            </a:r>
            <a:r>
              <a:rPr lang="en-US" sz="2000" b="1" i="1" dirty="0" smtClean="0">
                <a:solidFill>
                  <a:srgbClr val="FF0000"/>
                </a:solidFill>
                <a:cs typeface="Times New Roman" pitchFamily="18" charset="0"/>
              </a:rPr>
              <a:t>2p</a:t>
            </a:r>
            <a:r>
              <a:rPr lang="en-US" sz="2000" b="1" i="1" baseline="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sz="2000" b="1" i="1" baseline="-25000" dirty="0" smtClean="0">
                <a:solidFill>
                  <a:srgbClr val="FF0000"/>
                </a:solidFill>
                <a:cs typeface="Times New Roman" pitchFamily="18" charset="0"/>
              </a:rPr>
              <a:t>y</a:t>
            </a:r>
            <a:r>
              <a:rPr lang="en-US" sz="2000" b="1" dirty="0" smtClean="0">
                <a:cs typeface="Times New Roman" pitchFamily="18" charset="0"/>
              </a:rPr>
              <a:t> 	or   </a:t>
            </a:r>
            <a:r>
              <a:rPr lang="en-US" sz="2000" b="1" dirty="0" smtClean="0">
                <a:cs typeface="Times New Roman" pitchFamily="18" charset="0"/>
              </a:rPr>
              <a:t>     </a:t>
            </a:r>
            <a:r>
              <a:rPr lang="en-US" sz="2000" b="1" i="1" dirty="0" smtClean="0">
                <a:solidFill>
                  <a:srgbClr val="00B0F0"/>
                </a:solidFill>
                <a:cs typeface="Times New Roman" pitchFamily="18" charset="0"/>
              </a:rPr>
              <a:t>1s</a:t>
            </a:r>
            <a:r>
              <a:rPr lang="en-US" sz="2000" b="1" i="1" baseline="30000" dirty="0" smtClean="0">
                <a:solidFill>
                  <a:srgbClr val="00B0F0"/>
                </a:solidFill>
                <a:cs typeface="Times New Roman" pitchFamily="18" charset="0"/>
              </a:rPr>
              <a:t>2</a:t>
            </a:r>
            <a:r>
              <a:rPr lang="en-US" sz="2000" b="1" i="1" dirty="0" smtClean="0">
                <a:solidFill>
                  <a:srgbClr val="00B0F0"/>
                </a:solidFill>
                <a:cs typeface="Times New Roman" pitchFamily="18" charset="0"/>
              </a:rPr>
              <a:t>2s</a:t>
            </a:r>
            <a:r>
              <a:rPr lang="en-US" sz="2000" b="1" i="1" baseline="30000" dirty="0" smtClean="0">
                <a:solidFill>
                  <a:srgbClr val="00B0F0"/>
                </a:solidFill>
                <a:cs typeface="Times New Roman" pitchFamily="18" charset="0"/>
              </a:rPr>
              <a:t>2</a:t>
            </a:r>
            <a:r>
              <a:rPr lang="en-US" sz="2000" b="1" i="1" dirty="0" smtClean="0">
                <a:solidFill>
                  <a:srgbClr val="00B0F0"/>
                </a:solidFill>
                <a:cs typeface="Times New Roman" pitchFamily="18" charset="0"/>
              </a:rPr>
              <a:t>2p</a:t>
            </a:r>
            <a:r>
              <a:rPr lang="en-US" sz="2000" b="1" i="1" baseline="30000" dirty="0" smtClean="0">
                <a:solidFill>
                  <a:srgbClr val="00B0F0"/>
                </a:solidFill>
                <a:cs typeface="Times New Roman" pitchFamily="18" charset="0"/>
              </a:rPr>
              <a:t>2</a:t>
            </a:r>
          </a:p>
        </p:txBody>
      </p:sp>
      <p:pic>
        <p:nvPicPr>
          <p:cNvPr id="313355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2" t="9842" r="7763" b="16037"/>
          <a:stretch/>
        </p:blipFill>
        <p:spPr bwMode="auto">
          <a:xfrm>
            <a:off x="2286000" y="4452567"/>
            <a:ext cx="4114800" cy="2136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3370" name="Picture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447800"/>
            <a:ext cx="5181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4106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663804" y="228600"/>
            <a:ext cx="349005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Molecular Orbitals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" name="AutoShape 2" descr="Image result for bohr atomic structure mod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60374" y="990600"/>
            <a:ext cx="8074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sz="2000" b="1" dirty="0" smtClean="0">
                <a:cs typeface="Times New Roman" pitchFamily="18" charset="0"/>
              </a:rPr>
              <a:t>- A </a:t>
            </a:r>
            <a:r>
              <a:rPr lang="en-US" sz="2000" b="1" dirty="0">
                <a:cs typeface="Times New Roman" pitchFamily="18" charset="0"/>
              </a:rPr>
              <a:t>covalent bond consists of the overlap between two atomic orbitals to form a </a:t>
            </a:r>
            <a:r>
              <a:rPr lang="en-US" sz="2000" b="1" dirty="0">
                <a:solidFill>
                  <a:srgbClr val="FF0000"/>
                </a:solidFill>
                <a:cs typeface="Times New Roman" pitchFamily="18" charset="0"/>
              </a:rPr>
              <a:t>molecular orbital</a:t>
            </a:r>
            <a:r>
              <a:rPr lang="en-US" sz="2000" b="1" dirty="0">
                <a:cs typeface="Times New Roman" pitchFamily="18" charset="0"/>
              </a:rPr>
              <a:t>.</a:t>
            </a:r>
            <a:endParaRPr lang="en-US" sz="2000" b="1" i="1" dirty="0"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0376" y="1992868"/>
            <a:ext cx="403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- Example: 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Molecular orbital of H</a:t>
            </a:r>
            <a:r>
              <a:rPr lang="en-US" b="1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0529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590800"/>
            <a:ext cx="646545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796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608504" y="228600"/>
            <a:ext cx="360066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Sigma and pi Bonds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" name="AutoShape 2" descr="Image result for bohr atomic structure mod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31832" y="4431268"/>
            <a:ext cx="4789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pi bonds (</a:t>
            </a:r>
            <a:r>
              <a:rPr lang="el-GR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bonds)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can be formed from</a:t>
            </a:r>
            <a:endParaRPr lang="en-U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5702" y="4843046"/>
            <a:ext cx="5351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side-side overlap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between two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atomic orbitals.</a:t>
            </a:r>
            <a:endParaRPr lang="en-US" sz="1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7447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3" t="5013" r="4038" b="5357"/>
          <a:stretch/>
        </p:blipFill>
        <p:spPr bwMode="auto">
          <a:xfrm>
            <a:off x="3276600" y="5343236"/>
            <a:ext cx="2675329" cy="136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4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322" y="2067088"/>
            <a:ext cx="4013678" cy="828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49" name="Picture 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99" r="1685" b="11495"/>
          <a:stretch/>
        </p:blipFill>
        <p:spPr bwMode="auto">
          <a:xfrm>
            <a:off x="2099663" y="3573625"/>
            <a:ext cx="5029201" cy="658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5" t="7437" r="10562" b="15541"/>
          <a:stretch/>
        </p:blipFill>
        <p:spPr bwMode="auto">
          <a:xfrm>
            <a:off x="1005035" y="1951695"/>
            <a:ext cx="2652565" cy="943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228600" y="9906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Sigma bonds (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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bonds)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can be formed from</a:t>
            </a:r>
            <a:endParaRPr lang="en-U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5702" y="1481861"/>
            <a:ext cx="3827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overlap of </a:t>
            </a:r>
            <a:r>
              <a:rPr lang="en-US" sz="1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US" sz="1600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atomic orbitals.</a:t>
            </a:r>
            <a:endParaRPr lang="en-US" sz="1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89151" y="3124200"/>
            <a:ext cx="44372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end-on overlap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US" sz="1600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atomic orbitals.</a:t>
            </a:r>
            <a:endParaRPr lang="en-US" sz="1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76800" y="1484744"/>
            <a:ext cx="396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overlap of two an </a:t>
            </a:r>
            <a:r>
              <a:rPr lang="en-US" sz="1600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atomic orbital with a </a:t>
            </a:r>
            <a:r>
              <a:rPr lang="en-US" sz="1600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atomic orbital.</a:t>
            </a:r>
            <a:endParaRPr lang="en-US" sz="1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080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8" grpId="0"/>
      <p:bldP spid="29" grpId="0"/>
      <p:bldP spid="30" grpId="0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74499" y="228600"/>
            <a:ext cx="266867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Hybridization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" name="AutoShape 2" descr="Image result for bohr atomic structure mod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31832" y="1600200"/>
            <a:ext cx="7311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electronic configuration of the isolated or ground-state carbon</a:t>
            </a:r>
            <a:endParaRPr lang="en-U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133600" y="914400"/>
            <a:ext cx="4785477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070C0"/>
                </a:solidFill>
              </a:rPr>
              <a:t>Carbon sp</a:t>
            </a:r>
            <a:r>
              <a:rPr lang="en-US" sz="3200" b="1" i="1" baseline="30000" dirty="0" smtClean="0">
                <a:solidFill>
                  <a:srgbClr val="0070C0"/>
                </a:solidFill>
              </a:rPr>
              <a:t>3</a:t>
            </a:r>
            <a:r>
              <a:rPr lang="en-US" sz="3200" b="1" dirty="0" smtClean="0">
                <a:solidFill>
                  <a:srgbClr val="0070C0"/>
                </a:solidFill>
              </a:rPr>
              <a:t> Hybrid Orbitals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48049" y="1981200"/>
            <a:ext cx="1905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i="1" dirty="0" smtClean="0">
                <a:cs typeface="Times New Roman" pitchFamily="18" charset="0"/>
              </a:rPr>
              <a:t>1s</a:t>
            </a:r>
            <a:r>
              <a:rPr lang="en-US" sz="2200" b="1" i="1" baseline="30000" dirty="0" smtClean="0">
                <a:cs typeface="Times New Roman" pitchFamily="18" charset="0"/>
              </a:rPr>
              <a:t>2</a:t>
            </a:r>
            <a:r>
              <a:rPr lang="en-US" sz="2200" b="1" i="1" dirty="0" smtClean="0">
                <a:cs typeface="Times New Roman" pitchFamily="18" charset="0"/>
              </a:rPr>
              <a:t>2s</a:t>
            </a:r>
            <a:r>
              <a:rPr lang="en-US" sz="2200" b="1" i="1" baseline="30000" dirty="0" smtClean="0">
                <a:cs typeface="Times New Roman" pitchFamily="18" charset="0"/>
              </a:rPr>
              <a:t>2</a:t>
            </a:r>
            <a:r>
              <a:rPr lang="en-US" sz="2200" b="1" i="1" dirty="0" smtClean="0">
                <a:cs typeface="Times New Roman" pitchFamily="18" charset="0"/>
              </a:rPr>
              <a:t>2p</a:t>
            </a:r>
            <a:r>
              <a:rPr lang="en-US" sz="2200" b="1" i="1" baseline="-25000" dirty="0" smtClean="0">
                <a:cs typeface="Times New Roman" pitchFamily="18" charset="0"/>
              </a:rPr>
              <a:t>x</a:t>
            </a:r>
            <a:r>
              <a:rPr lang="en-US" sz="2200" b="1" i="1" baseline="30000" dirty="0" smtClean="0">
                <a:cs typeface="Times New Roman" pitchFamily="18" charset="0"/>
              </a:rPr>
              <a:t>1</a:t>
            </a:r>
            <a:r>
              <a:rPr lang="en-US" sz="2200" b="1" i="1" dirty="0" smtClean="0">
                <a:cs typeface="Times New Roman" pitchFamily="18" charset="0"/>
              </a:rPr>
              <a:t>2p</a:t>
            </a:r>
            <a:r>
              <a:rPr lang="en-US" sz="2200" b="1" i="1" baseline="-25000" dirty="0" smtClean="0">
                <a:cs typeface="Times New Roman" pitchFamily="18" charset="0"/>
              </a:rPr>
              <a:t>y</a:t>
            </a:r>
            <a:r>
              <a:rPr lang="en-US" sz="2200" b="1" i="1" baseline="30000" dirty="0" smtClean="0">
                <a:cs typeface="Times New Roman" pitchFamily="18" charset="0"/>
              </a:rPr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53049" y="19812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Equivalent to</a:t>
            </a:r>
            <a:endParaRPr lang="en-US" b="1" i="1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8472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" t="9783" r="5114" b="10564"/>
          <a:stretch/>
        </p:blipFill>
        <p:spPr bwMode="auto">
          <a:xfrm>
            <a:off x="2423423" y="2567708"/>
            <a:ext cx="4152751" cy="1699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11383" y="4514671"/>
            <a:ext cx="85468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Mix or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combine the four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atomic orbitals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the valence shell to form four identical hybrid orbitals, each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containing one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valence electron. In this model, the hybrid orbitals are called </a:t>
            </a:r>
            <a:r>
              <a:rPr lang="en-US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r>
              <a:rPr lang="en-US" b="1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hybrid </a:t>
            </a:r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orbitals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because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each one has one part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character and three parts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character</a:t>
            </a:r>
          </a:p>
        </p:txBody>
      </p:sp>
      <p:sp>
        <p:nvSpPr>
          <p:cNvPr id="6" name="Rectangle 5"/>
          <p:cNvSpPr/>
          <p:nvPr/>
        </p:nvSpPr>
        <p:spPr>
          <a:xfrm>
            <a:off x="311383" y="5906869"/>
            <a:ext cx="85468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125" indent="-111125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Each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orbital has the same energy: less than that of the 2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orbitals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but greater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than that of the 2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orbital.</a:t>
            </a:r>
          </a:p>
        </p:txBody>
      </p:sp>
      <p:pic>
        <p:nvPicPr>
          <p:cNvPr id="318489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399" y="1960007"/>
            <a:ext cx="4953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8859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9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74499" y="228600"/>
            <a:ext cx="266867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Hybridization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" name="AutoShape 2" descr="Image result for bohr atomic structure mod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1846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0" t="8925" r="9373" b="17311"/>
          <a:stretch/>
        </p:blipFill>
        <p:spPr bwMode="auto">
          <a:xfrm>
            <a:off x="6502401" y="4410495"/>
            <a:ext cx="1752600" cy="1608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846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1" t="8624" r="8763" b="15884"/>
          <a:stretch/>
        </p:blipFill>
        <p:spPr bwMode="auto">
          <a:xfrm>
            <a:off x="1245699" y="4385849"/>
            <a:ext cx="1828800" cy="1657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2133600" y="914400"/>
            <a:ext cx="4785477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070C0"/>
                </a:solidFill>
              </a:rPr>
              <a:t>Carbon sp</a:t>
            </a:r>
            <a:r>
              <a:rPr lang="en-US" sz="3200" b="1" i="1" baseline="30000" dirty="0" smtClean="0">
                <a:solidFill>
                  <a:srgbClr val="0070C0"/>
                </a:solidFill>
              </a:rPr>
              <a:t>3</a:t>
            </a:r>
            <a:r>
              <a:rPr lang="en-US" sz="3200" b="1" dirty="0" smtClean="0">
                <a:solidFill>
                  <a:srgbClr val="0070C0"/>
                </a:solidFill>
              </a:rPr>
              <a:t> Hybrid Orbitals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7107" y="1752600"/>
            <a:ext cx="80610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The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angle between any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two of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four bonds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formed from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 orbitals is approximately 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109.5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°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0376" y="2702289"/>
            <a:ext cx="2614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Regular 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tetrahedron </a:t>
            </a:r>
            <a:endParaRPr lang="en-US" i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" y="3200400"/>
            <a:ext cx="8011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The tetrahedron is a pyramid-like structure with the carbon atom at the center and the four attached atoms located at a corner.</a:t>
            </a:r>
          </a:p>
        </p:txBody>
      </p:sp>
      <p:pic>
        <p:nvPicPr>
          <p:cNvPr id="32153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8" t="5329" r="5020" b="4608"/>
          <a:stretch/>
        </p:blipFill>
        <p:spPr bwMode="auto">
          <a:xfrm>
            <a:off x="3733800" y="4191903"/>
            <a:ext cx="1845873" cy="186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2731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74499" y="228600"/>
            <a:ext cx="266867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Hybridization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" name="AutoShape 2" descr="Image result for bohr atomic structure mod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133600" y="914400"/>
            <a:ext cx="4785477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070C0"/>
                </a:solidFill>
              </a:rPr>
              <a:t>Carbon sp</a:t>
            </a:r>
            <a:r>
              <a:rPr lang="en-US" sz="3200" b="1" i="1" baseline="30000" dirty="0" smtClean="0">
                <a:solidFill>
                  <a:srgbClr val="0070C0"/>
                </a:solidFill>
              </a:rPr>
              <a:t>2</a:t>
            </a:r>
            <a:r>
              <a:rPr lang="en-US" sz="3200" b="1" dirty="0" smtClean="0">
                <a:solidFill>
                  <a:srgbClr val="0070C0"/>
                </a:solidFill>
              </a:rPr>
              <a:t> Hybrid Orbitals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8600" y="1600200"/>
            <a:ext cx="868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Combine only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three of the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orbitals, to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make three equivalent </a:t>
            </a:r>
            <a:r>
              <a:rPr lang="en-US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r>
              <a:rPr lang="en-US" b="1" i="1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-hybridized orbitals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(called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r>
              <a:rPr lang="en-US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because they are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formed by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combining one s and two p orbitals)</a:t>
            </a:r>
          </a:p>
        </p:txBody>
      </p:sp>
      <p:pic>
        <p:nvPicPr>
          <p:cNvPr id="3225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" t="5457" r="3504" b="7321"/>
          <a:stretch/>
        </p:blipFill>
        <p:spPr bwMode="auto">
          <a:xfrm>
            <a:off x="2727820" y="2286000"/>
            <a:ext cx="3362036" cy="1683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256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9" r="1697" b="5122"/>
          <a:stretch/>
        </p:blipFill>
        <p:spPr bwMode="auto">
          <a:xfrm>
            <a:off x="5224343" y="4982651"/>
            <a:ext cx="3443984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4038600"/>
            <a:ext cx="86867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125" indent="-111125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Three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valence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electrons are placed in the three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orbitals. The fourth valence electron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is placed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the remaining 2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orbital, whose axis is perpendicular to the plane formed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by the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three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hybrid orbitals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8600" y="55626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The angle between them is 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8601" y="5955268"/>
            <a:ext cx="3733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trigonal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carbon</a:t>
            </a:r>
            <a:endParaRPr lang="en-U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49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74499" y="228600"/>
            <a:ext cx="266867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Hybridization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" name="AutoShape 2" descr="Image result for bohr atomic structure mod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133600" y="914400"/>
            <a:ext cx="4785477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070C0"/>
                </a:solidFill>
              </a:rPr>
              <a:t>Carbon sp</a:t>
            </a:r>
            <a:r>
              <a:rPr lang="en-US" sz="3200" b="1" i="1" baseline="30000" dirty="0" smtClean="0">
                <a:solidFill>
                  <a:srgbClr val="0070C0"/>
                </a:solidFill>
              </a:rPr>
              <a:t>2</a:t>
            </a:r>
            <a:r>
              <a:rPr lang="en-US" sz="3200" b="1" dirty="0" smtClean="0">
                <a:solidFill>
                  <a:srgbClr val="0070C0"/>
                </a:solidFill>
              </a:rPr>
              <a:t> Hybrid Orbitals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3235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0" t="2806" r="4569" b="2889"/>
          <a:stretch/>
        </p:blipFill>
        <p:spPr bwMode="auto">
          <a:xfrm>
            <a:off x="3733800" y="1559211"/>
            <a:ext cx="4731203" cy="514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80029" y="5410200"/>
            <a:ext cx="347757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Schematic formation of a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carbon–carbon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double bond. Two 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 carbons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form a sigma (s)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bond (end-on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overlap of two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orbitals) and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 pi (p) bond (lateral overlap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of two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properly aligned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orbitals).</a:t>
            </a:r>
          </a:p>
        </p:txBody>
      </p:sp>
    </p:spTree>
    <p:extLst>
      <p:ext uri="{BB962C8B-B14F-4D97-AF65-F5344CB8AC3E}">
        <p14:creationId xmlns:p14="http://schemas.microsoft.com/office/powerpoint/2010/main" val="61450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74499" y="228600"/>
            <a:ext cx="266867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Hybridization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" name="AutoShape 2" descr="Image result for bohr atomic structure mod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133600" y="914400"/>
            <a:ext cx="4785477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070C0"/>
                </a:solidFill>
              </a:rPr>
              <a:t>Carbon </a:t>
            </a:r>
            <a:r>
              <a:rPr lang="en-US" sz="3200" b="1" i="1" dirty="0" err="1" smtClean="0">
                <a:solidFill>
                  <a:srgbClr val="0070C0"/>
                </a:solidFill>
              </a:rPr>
              <a:t>sp</a:t>
            </a:r>
            <a:r>
              <a:rPr lang="en-US" sz="3200" b="1" dirty="0" smtClean="0">
                <a:solidFill>
                  <a:srgbClr val="0070C0"/>
                </a:solidFill>
              </a:rPr>
              <a:t> Hybrid Orbitals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8600" y="1600200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/>
              <a:t>The carbon atom of an acetylene is connected to only </a:t>
            </a:r>
            <a:r>
              <a:rPr lang="en-US" i="1" dirty="0"/>
              <a:t>two </a:t>
            </a:r>
            <a:r>
              <a:rPr lang="en-US" dirty="0"/>
              <a:t>other atoms. Therefore, </a:t>
            </a:r>
            <a:r>
              <a:rPr lang="en-US" dirty="0" smtClean="0"/>
              <a:t>we combine the </a:t>
            </a:r>
            <a:r>
              <a:rPr lang="en-US" dirty="0"/>
              <a:t>2</a:t>
            </a:r>
            <a:r>
              <a:rPr lang="en-US" i="1" dirty="0"/>
              <a:t>s </a:t>
            </a:r>
            <a:r>
              <a:rPr lang="en-US" dirty="0"/>
              <a:t>orbital with only one 2</a:t>
            </a:r>
            <a:r>
              <a:rPr lang="en-US" i="1" dirty="0"/>
              <a:t>p </a:t>
            </a:r>
            <a:r>
              <a:rPr lang="en-US" dirty="0"/>
              <a:t>orbital to make two </a:t>
            </a:r>
            <a:r>
              <a:rPr lang="en-US" b="1" i="1" dirty="0" err="1">
                <a:solidFill>
                  <a:srgbClr val="00B050"/>
                </a:solidFill>
              </a:rPr>
              <a:t>sp</a:t>
            </a:r>
            <a:r>
              <a:rPr lang="en-US" b="1" dirty="0">
                <a:solidFill>
                  <a:srgbClr val="00B050"/>
                </a:solidFill>
              </a:rPr>
              <a:t>-hybrid orbitals</a:t>
            </a:r>
            <a:endParaRPr lang="en-US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4648200"/>
            <a:ext cx="5861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The angle between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two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hybrid orbitals is 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180°</a:t>
            </a:r>
            <a:endParaRPr lang="en-US" i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8601" y="5105400"/>
            <a:ext cx="3733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Linear</a:t>
            </a:r>
            <a:endParaRPr lang="en-US" i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46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" t="10255" r="8336" b="5405"/>
          <a:stretch/>
        </p:blipFill>
        <p:spPr bwMode="auto">
          <a:xfrm>
            <a:off x="2903161" y="2341432"/>
            <a:ext cx="3337677" cy="2087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46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" r="4143" b="11521"/>
          <a:stretch/>
        </p:blipFill>
        <p:spPr bwMode="auto">
          <a:xfrm>
            <a:off x="1828800" y="5474732"/>
            <a:ext cx="5975927" cy="953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7241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74499" y="228600"/>
            <a:ext cx="266867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Hybridization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" name="AutoShape 2" descr="Image result for bohr atomic structure mod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133600" y="914400"/>
            <a:ext cx="4785477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070C0"/>
                </a:solidFill>
              </a:rPr>
              <a:t>Carbon </a:t>
            </a:r>
            <a:r>
              <a:rPr lang="en-US" sz="3200" b="1" i="1" dirty="0" err="1" smtClean="0">
                <a:solidFill>
                  <a:srgbClr val="0070C0"/>
                </a:solidFill>
              </a:rPr>
              <a:t>sp</a:t>
            </a:r>
            <a:r>
              <a:rPr lang="en-US" sz="3200" b="1" dirty="0" smtClean="0">
                <a:solidFill>
                  <a:srgbClr val="0070C0"/>
                </a:solidFill>
              </a:rPr>
              <a:t> Hybrid Orbitals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3256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6" r="2976" b="4213"/>
          <a:stretch/>
        </p:blipFill>
        <p:spPr bwMode="auto">
          <a:xfrm>
            <a:off x="3837876" y="1600200"/>
            <a:ext cx="4635122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55574" y="5105400"/>
            <a:ext cx="357822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 triple bond consists of the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end-on overlap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of two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-hybrid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orbitals to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form a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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bond and the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lateral overlap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of two sets of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parallel-oriented 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orbitals to form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two mutually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perpendicular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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bonds.</a:t>
            </a:r>
          </a:p>
        </p:txBody>
      </p:sp>
    </p:spTree>
    <p:extLst>
      <p:ext uri="{BB962C8B-B14F-4D97-AF65-F5344CB8AC3E}">
        <p14:creationId xmlns:p14="http://schemas.microsoft.com/office/powerpoint/2010/main" val="96252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83458" y="228600"/>
            <a:ext cx="505074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What Is Organic </a:t>
            </a:r>
            <a:r>
              <a:rPr lang="en-US" sz="3200" b="1" dirty="0" smtClean="0">
                <a:solidFill>
                  <a:srgbClr val="FF0000"/>
                </a:solidFill>
              </a:rPr>
              <a:t>Chemistry?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990600"/>
            <a:ext cx="861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  <a:tabLst>
                <a:tab pos="176213" algn="l"/>
              </a:tabLst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term </a:t>
            </a:r>
            <a:r>
              <a:rPr lang="en-US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organic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suggests that this branch of chemistry has something to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do with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organisms,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or living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things.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2514600"/>
            <a:ext cx="8763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indent="-341313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  In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particular, most compounds in living matter are made up of the same few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elements: </a:t>
            </a:r>
            <a:r>
              <a:rPr lang="en-US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</a:t>
            </a:r>
            <a:r>
              <a:rPr lang="en-US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hydrogen, oxygen, nitrogen, and sometimes sulfur, </a:t>
            </a:r>
            <a:r>
              <a:rPr lang="en-US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phosphorus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 few others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 descr="http://www.cbsd.org/cms/lib010/PA01916442/Centricity/Domain/1844/Biology%20Flowcharts/Flowchart%20-%20Organic%20Molecules%20Advanc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657600"/>
            <a:ext cx="6324600" cy="297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28600" y="1806714"/>
            <a:ext cx="8686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en-US" sz="2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Originally</a:t>
            </a: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organic chemistry did deal only </a:t>
            </a:r>
            <a:r>
              <a:rPr lang="en-US" sz="2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substances </a:t>
            </a: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obtained from living matter.</a:t>
            </a:r>
          </a:p>
        </p:txBody>
      </p:sp>
    </p:spTree>
    <p:extLst>
      <p:ext uri="{BB962C8B-B14F-4D97-AF65-F5344CB8AC3E}">
        <p14:creationId xmlns:p14="http://schemas.microsoft.com/office/powerpoint/2010/main" val="296925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28052" y="228600"/>
            <a:ext cx="676159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Bond Polarity and Dipole moment (µ)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" name="AutoShape 2" descr="Image result for bohr atomic structure mod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26658" name="Picture 2" descr="http://www.ochempal.org/wp-content/images/D/dipolemoment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28" y="5329762"/>
            <a:ext cx="1474588" cy="59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6660" name="Picture 4" descr="http://people.uwplatt.edu/~sundin/114/image/l1431a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7" t="1" r="10466" b="38713"/>
          <a:stretch/>
        </p:blipFill>
        <p:spPr bwMode="auto">
          <a:xfrm>
            <a:off x="7980218" y="5487417"/>
            <a:ext cx="1016000" cy="434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6662" name="Picture 6" descr="https://anhourofchemaday.files.wordpress.com/2013/05/h2o-net-dipole-moment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52" t="3685" r="25350" b="33742"/>
          <a:stretch/>
        </p:blipFill>
        <p:spPr bwMode="auto">
          <a:xfrm>
            <a:off x="6553200" y="5236315"/>
            <a:ext cx="1008764" cy="860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6666" name="Picture 10" descr="http://www.i2kex.com/pls/i2kex/docs/F21165/polar_6.g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01" r="39599"/>
          <a:stretch/>
        </p:blipFill>
        <p:spPr bwMode="auto">
          <a:xfrm>
            <a:off x="1978156" y="4893105"/>
            <a:ext cx="1179140" cy="1361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6668" name="Picture 12" descr="http://www.kshitij-iitjee.com/Study/Chemistry/Part1/Chapter1/109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4" r="65976"/>
          <a:stretch/>
        </p:blipFill>
        <p:spPr bwMode="auto">
          <a:xfrm>
            <a:off x="5322459" y="5078337"/>
            <a:ext cx="879397" cy="1176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6670" name="Picture 14" descr="https://learning.uonbi.ac.ke/courses/SCH102/scormPackages/path_2/l5_fig5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9" t="4511" r="66002" b="3086"/>
          <a:stretch/>
        </p:blipFill>
        <p:spPr bwMode="auto">
          <a:xfrm>
            <a:off x="3505663" y="5046552"/>
            <a:ext cx="1022775" cy="1506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60375" y="990600"/>
            <a:ext cx="83026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0188" indent="-230188"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polar bond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is a covalent bond between two atoms where the electrons forming the bond are 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unequally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distributed.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66436" y="1752600"/>
            <a:ext cx="83026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0188" indent="-230188"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nonpolar 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is a covalent bond between two atoms where the electrons forming the bond are 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equally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distributed.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66436" y="2630269"/>
            <a:ext cx="830262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dipole moment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 ​is a measurement of the separation of two oppositely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charged.</a:t>
            </a:r>
          </a:p>
          <a:p>
            <a:pPr marL="285750" indent="-285750" algn="just">
              <a:buFontTx/>
              <a:buChar char="-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Dipole 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vector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quantity.</a:t>
            </a:r>
          </a:p>
          <a:p>
            <a:pPr marL="285750" indent="-285750" algn="just">
              <a:buFontTx/>
              <a:buChar char="-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The 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magnitude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is equal to the charge multiplied by the distance between the charges and the direction is from negative charge to positive charge.</a:t>
            </a:r>
          </a:p>
        </p:txBody>
      </p:sp>
    </p:spTree>
    <p:extLst>
      <p:ext uri="{BB962C8B-B14F-4D97-AF65-F5344CB8AC3E}">
        <p14:creationId xmlns:p14="http://schemas.microsoft.com/office/powerpoint/2010/main" val="110928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31514" y="228600"/>
            <a:ext cx="295465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Inductive Effect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" name="AutoShape 2" descr="Image result for bohr atomic structure mod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" y="990600"/>
            <a:ext cx="87630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0188" indent="-230188" algn="just"/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- An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inductive effect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 is an electronic effect due to the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polarization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of 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σ bonds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 within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a molecule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or ion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6436" y="1697184"/>
            <a:ext cx="83026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0188" indent="-230188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This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is typically due to an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electronegativity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difference between the atoms at either end of the bond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6436" y="2362200"/>
            <a:ext cx="83026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125" indent="-111125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This is the electron-withdrawing inductive effect, also known as the </a:t>
            </a:r>
            <a:r>
              <a:rPr lang="en-US" b="1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-I</a:t>
            </a:r>
            <a:r>
              <a:rPr lang="en-US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</a:t>
            </a:r>
            <a:endParaRPr lang="en-US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6436" y="2856131"/>
            <a:ext cx="83026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125" indent="-111125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This is electron releasing character and is indicated by the </a:t>
            </a:r>
            <a:r>
              <a:rPr lang="en-US" b="1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+I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effect</a:t>
            </a:r>
            <a:endParaRPr lang="en-US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768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61" t="36834" r="24351" b="49442"/>
          <a:stretch/>
        </p:blipFill>
        <p:spPr bwMode="auto">
          <a:xfrm>
            <a:off x="2842648" y="3505200"/>
            <a:ext cx="3538078" cy="974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78" t="55078" r="11945" b="18761"/>
          <a:stretch/>
        </p:blipFill>
        <p:spPr bwMode="auto">
          <a:xfrm>
            <a:off x="2286000" y="4789196"/>
            <a:ext cx="52292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375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657401" y="228600"/>
            <a:ext cx="350288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Acid-Base Concept</a:t>
            </a:r>
          </a:p>
        </p:txBody>
      </p:sp>
      <p:sp>
        <p:nvSpPr>
          <p:cNvPr id="2" name="AutoShape 2" descr="Image result for bohr atomic structure mod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" y="889337"/>
            <a:ext cx="883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000" b="1" dirty="0" smtClean="0">
                <a:solidFill>
                  <a:srgbClr val="00B050"/>
                </a:solidFill>
              </a:rPr>
              <a:t>In the </a:t>
            </a:r>
            <a:r>
              <a:rPr lang="en-US" sz="2000" b="1" dirty="0" err="1" smtClean="0">
                <a:solidFill>
                  <a:srgbClr val="00B050"/>
                </a:solidFill>
              </a:rPr>
              <a:t>Brønsted</a:t>
            </a:r>
            <a:r>
              <a:rPr lang="en-US" sz="2000" b="1" dirty="0" smtClean="0">
                <a:solidFill>
                  <a:srgbClr val="00B050"/>
                </a:solidFill>
              </a:rPr>
              <a:t>–Lowry definitions (1923),</a:t>
            </a:r>
          </a:p>
          <a:p>
            <a:pPr marL="176213" algn="just"/>
            <a:r>
              <a:rPr lang="en-US" sz="2000" b="1" i="1" dirty="0" smtClean="0">
                <a:solidFill>
                  <a:srgbClr val="C00000"/>
                </a:solidFill>
              </a:rPr>
              <a:t>An acid is a species that donates a proton</a:t>
            </a:r>
            <a:r>
              <a:rPr lang="en-US" sz="2000" i="1" dirty="0" smtClean="0"/>
              <a:t>, and </a:t>
            </a:r>
            <a:r>
              <a:rPr lang="en-US" sz="2000" b="1" i="1" dirty="0" smtClean="0">
                <a:solidFill>
                  <a:srgbClr val="C00000"/>
                </a:solidFill>
              </a:rPr>
              <a:t>a base is a species that accepts a proton </a:t>
            </a:r>
            <a:r>
              <a:rPr lang="en-US" sz="2000" i="1" dirty="0" smtClean="0"/>
              <a:t>(or any compound possessing a lone pair).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" y="1905000"/>
            <a:ext cx="822960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B050"/>
                </a:solidFill>
              </a:rPr>
              <a:t>- Example:</a:t>
            </a:r>
          </a:p>
          <a:p>
            <a:pPr marL="176213" algn="just"/>
            <a:r>
              <a:rPr lang="en-US" sz="2000" i="1" dirty="0" smtClean="0">
                <a:solidFill>
                  <a:srgbClr val="FF0000"/>
                </a:solidFill>
              </a:rPr>
              <a:t>Hydrogen chloride (</a:t>
            </a:r>
            <a:r>
              <a:rPr lang="en-US" sz="2000" i="1" dirty="0" err="1" smtClean="0">
                <a:solidFill>
                  <a:srgbClr val="FF0000"/>
                </a:solidFill>
              </a:rPr>
              <a:t>HCl</a:t>
            </a:r>
            <a:r>
              <a:rPr lang="en-US" sz="2000" i="1" dirty="0" smtClean="0">
                <a:solidFill>
                  <a:srgbClr val="FF0000"/>
                </a:solidFill>
              </a:rPr>
              <a:t>) </a:t>
            </a:r>
            <a:r>
              <a:rPr lang="en-US" sz="2000" i="1" dirty="0" smtClean="0"/>
              <a:t>meets the </a:t>
            </a:r>
            <a:r>
              <a:rPr lang="en-US" sz="2000" i="1" dirty="0" err="1" smtClean="0"/>
              <a:t>Brønsted</a:t>
            </a:r>
            <a:r>
              <a:rPr lang="en-US" sz="2000" i="1" dirty="0" smtClean="0"/>
              <a:t>–Lowry definition of </a:t>
            </a:r>
            <a:r>
              <a:rPr lang="en-US" sz="2000" i="1" dirty="0" smtClean="0">
                <a:solidFill>
                  <a:srgbClr val="0070C0"/>
                </a:solidFill>
              </a:rPr>
              <a:t>an acid </a:t>
            </a:r>
            <a:r>
              <a:rPr lang="en-US" sz="2000" i="1" dirty="0" smtClean="0"/>
              <a:t>because it donates a proton to water.</a:t>
            </a:r>
          </a:p>
          <a:p>
            <a:pPr marL="176213" algn="just"/>
            <a:r>
              <a:rPr lang="en-US" sz="2000" i="1" dirty="0" smtClean="0">
                <a:solidFill>
                  <a:srgbClr val="FF0000"/>
                </a:solidFill>
              </a:rPr>
              <a:t>Water</a:t>
            </a:r>
            <a:r>
              <a:rPr lang="en-US" sz="2000" i="1" dirty="0" smtClean="0"/>
              <a:t> meets the definition of </a:t>
            </a:r>
            <a:r>
              <a:rPr lang="en-US" sz="2000" i="1" dirty="0" smtClean="0">
                <a:solidFill>
                  <a:srgbClr val="0070C0"/>
                </a:solidFill>
              </a:rPr>
              <a:t>a base </a:t>
            </a:r>
            <a:r>
              <a:rPr lang="en-US" sz="2000" i="1" dirty="0" smtClean="0"/>
              <a:t>because it accepts a proton from </a:t>
            </a:r>
            <a:r>
              <a:rPr lang="en-US" sz="2000" i="1" dirty="0" err="1" smtClean="0"/>
              <a:t>HCl</a:t>
            </a:r>
            <a:r>
              <a:rPr lang="en-US" sz="2000" i="1" dirty="0" smtClean="0"/>
              <a:t>.</a:t>
            </a:r>
          </a:p>
          <a:p>
            <a:pPr marL="176213" algn="just"/>
            <a:r>
              <a:rPr lang="en-US" i="1" dirty="0" smtClean="0">
                <a:solidFill>
                  <a:srgbClr val="7030A0"/>
                </a:solidFill>
              </a:rPr>
              <a:t>In the reverse reaction, H</a:t>
            </a:r>
            <a:r>
              <a:rPr lang="en-US" i="1" baseline="-25000" dirty="0" smtClean="0">
                <a:solidFill>
                  <a:srgbClr val="7030A0"/>
                </a:solidFill>
              </a:rPr>
              <a:t>3</a:t>
            </a:r>
            <a:r>
              <a:rPr lang="en-US" i="1" dirty="0" smtClean="0">
                <a:solidFill>
                  <a:srgbClr val="7030A0"/>
                </a:solidFill>
              </a:rPr>
              <a:t>O</a:t>
            </a:r>
            <a:r>
              <a:rPr lang="en-US" i="1" baseline="30000" dirty="0" smtClean="0">
                <a:solidFill>
                  <a:srgbClr val="7030A0"/>
                </a:solidFill>
              </a:rPr>
              <a:t>+ </a:t>
            </a:r>
            <a:r>
              <a:rPr lang="en-US" i="1" dirty="0" smtClean="0">
                <a:solidFill>
                  <a:srgbClr val="7030A0"/>
                </a:solidFill>
              </a:rPr>
              <a:t>is an acid because it donates a proton to </a:t>
            </a:r>
            <a:r>
              <a:rPr lang="en-US" i="1" dirty="0" err="1" smtClean="0">
                <a:solidFill>
                  <a:srgbClr val="7030A0"/>
                </a:solidFill>
              </a:rPr>
              <a:t>Cl</a:t>
            </a:r>
            <a:r>
              <a:rPr lang="en-US" i="1" baseline="30000" dirty="0" smtClean="0">
                <a:solidFill>
                  <a:srgbClr val="7030A0"/>
                </a:solidFill>
              </a:rPr>
              <a:t>-</a:t>
            </a:r>
            <a:r>
              <a:rPr lang="en-US" i="1" dirty="0" smtClean="0">
                <a:solidFill>
                  <a:srgbClr val="7030A0"/>
                </a:solidFill>
              </a:rPr>
              <a:t>, and </a:t>
            </a:r>
            <a:r>
              <a:rPr lang="en-US" i="1" dirty="0" err="1" smtClean="0">
                <a:solidFill>
                  <a:srgbClr val="7030A0"/>
                </a:solidFill>
              </a:rPr>
              <a:t>Cl</a:t>
            </a:r>
            <a:r>
              <a:rPr lang="en-US" i="1" baseline="30000" dirty="0" smtClean="0">
                <a:solidFill>
                  <a:srgbClr val="7030A0"/>
                </a:solidFill>
              </a:rPr>
              <a:t>-</a:t>
            </a:r>
            <a:r>
              <a:rPr lang="en-US" i="1" dirty="0" smtClean="0">
                <a:solidFill>
                  <a:srgbClr val="7030A0"/>
                </a:solidFill>
              </a:rPr>
              <a:t> is a base because it accepts a proton from H</a:t>
            </a:r>
            <a:r>
              <a:rPr lang="en-US" i="1" baseline="-25000" dirty="0" smtClean="0">
                <a:solidFill>
                  <a:srgbClr val="7030A0"/>
                </a:solidFill>
              </a:rPr>
              <a:t>3</a:t>
            </a:r>
            <a:r>
              <a:rPr lang="en-US" i="1" dirty="0" smtClean="0">
                <a:solidFill>
                  <a:srgbClr val="7030A0"/>
                </a:solidFill>
              </a:rPr>
              <a:t>O</a:t>
            </a:r>
            <a:r>
              <a:rPr lang="en-US" i="1" baseline="30000" dirty="0" smtClean="0">
                <a:solidFill>
                  <a:srgbClr val="7030A0"/>
                </a:solidFill>
              </a:rPr>
              <a:t>+</a:t>
            </a:r>
            <a:r>
              <a:rPr lang="en-US" i="1" dirty="0" smtClean="0">
                <a:solidFill>
                  <a:srgbClr val="7030A0"/>
                </a:solidFill>
              </a:rPr>
              <a:t>.</a:t>
            </a:r>
            <a:endParaRPr lang="en-US" i="1" dirty="0" smtClean="0">
              <a:solidFill>
                <a:srgbClr val="7030A0"/>
              </a:solidFill>
              <a:cs typeface="Times New Roman" pitchFamily="18" charset="0"/>
            </a:endParaRPr>
          </a:p>
        </p:txBody>
      </p:sp>
      <p:pic>
        <p:nvPicPr>
          <p:cNvPr id="3297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557" y="3747801"/>
            <a:ext cx="5286807" cy="1128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61110" y="5029200"/>
            <a:ext cx="8125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- When a compound loses a proton, the resulting species is called its conjugate base.</a:t>
            </a:r>
            <a:endParaRPr lang="en-US" sz="1600" i="1" dirty="0" smtClean="0"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61110" y="6031468"/>
            <a:ext cx="76684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/>
              <a:t>-</a:t>
            </a:r>
            <a:r>
              <a:rPr lang="en-US" b="1" dirty="0" smtClean="0">
                <a:solidFill>
                  <a:srgbClr val="0070C0"/>
                </a:solidFill>
              </a:rPr>
              <a:t> Acidity </a:t>
            </a:r>
            <a:r>
              <a:rPr lang="en-US" dirty="0" smtClean="0"/>
              <a:t>is a measure of the tendency of a compound to give up a proton.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62000" y="5638800"/>
            <a:ext cx="6477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i="1" dirty="0" smtClean="0">
                <a:solidFill>
                  <a:srgbClr val="7030A0"/>
                </a:solidFill>
              </a:rPr>
              <a:t>Thus, </a:t>
            </a:r>
            <a:r>
              <a:rPr lang="en-US" sz="1600" b="1" i="1" dirty="0" err="1" smtClean="0">
                <a:solidFill>
                  <a:srgbClr val="7030A0"/>
                </a:solidFill>
              </a:rPr>
              <a:t>HCl</a:t>
            </a:r>
            <a:r>
              <a:rPr lang="en-US" sz="1600" b="1" i="1" dirty="0" smtClean="0">
                <a:solidFill>
                  <a:srgbClr val="7030A0"/>
                </a:solidFill>
              </a:rPr>
              <a:t> is the conjugate acid of </a:t>
            </a:r>
            <a:r>
              <a:rPr lang="en-US" sz="1600" b="1" i="1" dirty="0" err="1" smtClean="0">
                <a:solidFill>
                  <a:srgbClr val="7030A0"/>
                </a:solidFill>
              </a:rPr>
              <a:t>Cl</a:t>
            </a:r>
            <a:r>
              <a:rPr lang="en-US" sz="1600" b="1" i="1" baseline="30000" dirty="0" smtClean="0">
                <a:solidFill>
                  <a:srgbClr val="7030A0"/>
                </a:solidFill>
              </a:rPr>
              <a:t>-</a:t>
            </a:r>
            <a:r>
              <a:rPr lang="en-US" sz="1600" b="1" i="1" dirty="0" smtClean="0">
                <a:solidFill>
                  <a:srgbClr val="7030A0"/>
                </a:solidFill>
              </a:rPr>
              <a:t> and H</a:t>
            </a:r>
            <a:r>
              <a:rPr lang="en-US" sz="1600" b="1" i="1" baseline="-25000" dirty="0" smtClean="0">
                <a:solidFill>
                  <a:srgbClr val="7030A0"/>
                </a:solidFill>
              </a:rPr>
              <a:t>3</a:t>
            </a:r>
            <a:r>
              <a:rPr lang="en-US" sz="1600" b="1" i="1" dirty="0" smtClean="0">
                <a:solidFill>
                  <a:srgbClr val="7030A0"/>
                </a:solidFill>
              </a:rPr>
              <a:t>O</a:t>
            </a:r>
            <a:r>
              <a:rPr lang="en-US" sz="1600" b="1" i="1" baseline="30000" dirty="0" smtClean="0">
                <a:solidFill>
                  <a:srgbClr val="7030A0"/>
                </a:solidFill>
              </a:rPr>
              <a:t>+  </a:t>
            </a:r>
            <a:r>
              <a:rPr lang="en-US" sz="1600" b="1" i="1" dirty="0" smtClean="0">
                <a:solidFill>
                  <a:srgbClr val="7030A0"/>
                </a:solidFill>
              </a:rPr>
              <a:t>is the conjugate acid of H</a:t>
            </a:r>
            <a:r>
              <a:rPr lang="en-US" sz="1600" b="1" i="1" baseline="-25000" dirty="0" smtClean="0">
                <a:solidFill>
                  <a:srgbClr val="7030A0"/>
                </a:solidFill>
              </a:rPr>
              <a:t>2</a:t>
            </a:r>
            <a:r>
              <a:rPr lang="en-US" sz="1600" b="1" i="1" dirty="0" smtClean="0">
                <a:solidFill>
                  <a:srgbClr val="7030A0"/>
                </a:solidFill>
              </a:rPr>
              <a:t>O</a:t>
            </a:r>
            <a:endParaRPr lang="en-US" sz="1600" b="1" i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6636" y="5334000"/>
            <a:ext cx="6604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i="1" dirty="0" smtClean="0">
                <a:solidFill>
                  <a:srgbClr val="7030A0"/>
                </a:solidFill>
              </a:rPr>
              <a:t>Thus, </a:t>
            </a:r>
            <a:r>
              <a:rPr lang="en-US" sz="1600" b="1" i="1" dirty="0" err="1" smtClean="0">
                <a:solidFill>
                  <a:srgbClr val="7030A0"/>
                </a:solidFill>
              </a:rPr>
              <a:t>Cl</a:t>
            </a:r>
            <a:r>
              <a:rPr lang="en-US" sz="1600" b="1" i="1" baseline="30000" dirty="0" smtClean="0">
                <a:solidFill>
                  <a:srgbClr val="7030A0"/>
                </a:solidFill>
              </a:rPr>
              <a:t>-</a:t>
            </a:r>
            <a:r>
              <a:rPr lang="en-US" sz="1600" b="1" i="1" dirty="0" smtClean="0">
                <a:solidFill>
                  <a:srgbClr val="7030A0"/>
                </a:solidFill>
              </a:rPr>
              <a:t> is the conjugate base of </a:t>
            </a:r>
            <a:r>
              <a:rPr lang="en-US" sz="1600" b="1" i="1" dirty="0" err="1" smtClean="0">
                <a:solidFill>
                  <a:srgbClr val="7030A0"/>
                </a:solidFill>
              </a:rPr>
              <a:t>HCl</a:t>
            </a:r>
            <a:r>
              <a:rPr lang="en-US" sz="1600" b="1" i="1" dirty="0" smtClean="0">
                <a:solidFill>
                  <a:srgbClr val="7030A0"/>
                </a:solidFill>
              </a:rPr>
              <a:t>, and H</a:t>
            </a:r>
            <a:r>
              <a:rPr lang="en-US" sz="1600" b="1" i="1" baseline="-25000" dirty="0" smtClean="0">
                <a:solidFill>
                  <a:srgbClr val="7030A0"/>
                </a:solidFill>
              </a:rPr>
              <a:t>2</a:t>
            </a:r>
            <a:r>
              <a:rPr lang="en-US" sz="1600" b="1" i="1" dirty="0" smtClean="0">
                <a:solidFill>
                  <a:srgbClr val="7030A0"/>
                </a:solidFill>
              </a:rPr>
              <a:t>O is the conjugate base of H</a:t>
            </a:r>
            <a:r>
              <a:rPr lang="en-US" sz="1600" b="1" i="1" baseline="-25000" dirty="0" smtClean="0">
                <a:solidFill>
                  <a:srgbClr val="7030A0"/>
                </a:solidFill>
              </a:rPr>
              <a:t>3</a:t>
            </a:r>
            <a:r>
              <a:rPr lang="en-US" sz="1600" b="1" i="1" dirty="0" smtClean="0">
                <a:solidFill>
                  <a:srgbClr val="7030A0"/>
                </a:solidFill>
              </a:rPr>
              <a:t>O</a:t>
            </a:r>
            <a:r>
              <a:rPr lang="en-US" sz="1600" b="1" i="1" baseline="30000" dirty="0" smtClean="0">
                <a:solidFill>
                  <a:srgbClr val="7030A0"/>
                </a:solidFill>
              </a:rPr>
              <a:t>+</a:t>
            </a:r>
            <a:endParaRPr lang="en-US" sz="1600" b="1" i="1" dirty="0" smtClean="0">
              <a:solidFill>
                <a:srgbClr val="7030A0"/>
              </a:solidFill>
              <a:cs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61110" y="6336268"/>
            <a:ext cx="66778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/>
              <a:t>- </a:t>
            </a:r>
            <a:r>
              <a:rPr lang="en-US" b="1" dirty="0" smtClean="0">
                <a:solidFill>
                  <a:srgbClr val="0070C0"/>
                </a:solidFill>
              </a:rPr>
              <a:t>Basicity</a:t>
            </a:r>
            <a:r>
              <a:rPr lang="en-US" b="1" dirty="0" smtClean="0"/>
              <a:t> </a:t>
            </a:r>
            <a:r>
              <a:rPr lang="en-US" dirty="0" smtClean="0"/>
              <a:t>is a measure of a compound’s affinity for a proton. </a:t>
            </a:r>
          </a:p>
        </p:txBody>
      </p:sp>
    </p:spTree>
    <p:extLst>
      <p:ext uri="{BB962C8B-B14F-4D97-AF65-F5344CB8AC3E}">
        <p14:creationId xmlns:p14="http://schemas.microsoft.com/office/powerpoint/2010/main" val="1313897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8" grpId="0"/>
      <p:bldP spid="20" grpId="0"/>
      <p:bldP spid="21" grpId="0"/>
      <p:bldP spid="22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657401" y="228600"/>
            <a:ext cx="350288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Acid-Base Concept</a:t>
            </a:r>
          </a:p>
        </p:txBody>
      </p:sp>
      <p:sp>
        <p:nvSpPr>
          <p:cNvPr id="2" name="AutoShape 2" descr="Image result for bohr atomic structure mod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28601" y="953869"/>
            <a:ext cx="83057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000" b="1" dirty="0">
                <a:solidFill>
                  <a:srgbClr val="00B050"/>
                </a:solidFill>
              </a:rPr>
              <a:t>In 1923, G. N. Lewis </a:t>
            </a:r>
            <a:r>
              <a:rPr lang="en-US" dirty="0"/>
              <a:t>offered new definitions for the terms “acid” and “base.” </a:t>
            </a:r>
            <a:endParaRPr lang="en-US" dirty="0" smtClean="0"/>
          </a:p>
          <a:p>
            <a:pPr marL="341313" algn="just"/>
            <a:r>
              <a:rPr lang="en-US" sz="2000" dirty="0" smtClean="0"/>
              <a:t>He </a:t>
            </a:r>
            <a:r>
              <a:rPr lang="en-US" sz="2000" dirty="0"/>
              <a:t>defined </a:t>
            </a:r>
            <a:r>
              <a:rPr lang="en-US" sz="2000" b="1" u="sng" dirty="0">
                <a:solidFill>
                  <a:srgbClr val="FF0000"/>
                </a:solidFill>
              </a:rPr>
              <a:t>an acid </a:t>
            </a:r>
            <a:r>
              <a:rPr lang="en-US" sz="2000" b="1" dirty="0">
                <a:solidFill>
                  <a:srgbClr val="FF0000"/>
                </a:solidFill>
              </a:rPr>
              <a:t>as a species that </a:t>
            </a:r>
            <a:r>
              <a:rPr lang="en-US" sz="2000" b="1" u="sng" dirty="0">
                <a:solidFill>
                  <a:srgbClr val="FF0000"/>
                </a:solidFill>
              </a:rPr>
              <a:t>accepts</a:t>
            </a:r>
            <a:r>
              <a:rPr lang="en-US" sz="2000" b="1" dirty="0">
                <a:solidFill>
                  <a:srgbClr val="FF0000"/>
                </a:solidFill>
              </a:rPr>
              <a:t> a share in an electron </a:t>
            </a:r>
            <a:r>
              <a:rPr lang="en-US" sz="2000" b="1" dirty="0" smtClean="0">
                <a:solidFill>
                  <a:srgbClr val="FF0000"/>
                </a:solidFill>
              </a:rPr>
              <a:t>pair.</a:t>
            </a:r>
          </a:p>
          <a:p>
            <a:pPr marL="341313" algn="just"/>
            <a:r>
              <a:rPr lang="en-US" sz="2000" b="1" dirty="0" smtClean="0">
                <a:solidFill>
                  <a:srgbClr val="FF0000"/>
                </a:solidFill>
              </a:rPr>
              <a:t>a </a:t>
            </a:r>
            <a:r>
              <a:rPr lang="en-US" sz="2000" b="1" u="sng" dirty="0">
                <a:solidFill>
                  <a:srgbClr val="FF0000"/>
                </a:solidFill>
              </a:rPr>
              <a:t>base</a:t>
            </a:r>
            <a:r>
              <a:rPr lang="en-US" sz="2000" b="1" dirty="0">
                <a:solidFill>
                  <a:srgbClr val="FF0000"/>
                </a:solidFill>
              </a:rPr>
              <a:t> as a species that </a:t>
            </a:r>
            <a:r>
              <a:rPr lang="en-US" sz="2000" b="1" u="sng" dirty="0">
                <a:solidFill>
                  <a:srgbClr val="FF0000"/>
                </a:solidFill>
              </a:rPr>
              <a:t>donates</a:t>
            </a:r>
            <a:r>
              <a:rPr lang="en-US" sz="2000" b="1" dirty="0">
                <a:solidFill>
                  <a:srgbClr val="FF0000"/>
                </a:solidFill>
              </a:rPr>
              <a:t> a share in an electron pair</a:t>
            </a:r>
            <a:r>
              <a:rPr lang="en-US" sz="2000" b="1" dirty="0"/>
              <a:t>.</a:t>
            </a:r>
            <a:endParaRPr lang="en-US" sz="2000" b="1" i="1" dirty="0">
              <a:cs typeface="Times New Roman" pitchFamily="18" charset="0"/>
            </a:endParaRPr>
          </a:p>
        </p:txBody>
      </p:sp>
      <p:pic>
        <p:nvPicPr>
          <p:cNvPr id="3307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402" y="2437696"/>
            <a:ext cx="53816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460375" y="4114800"/>
            <a:ext cx="84550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- </a:t>
            </a:r>
            <a:r>
              <a:rPr lang="en-US" sz="2000" dirty="0" smtClean="0">
                <a:solidFill>
                  <a:srgbClr val="C00000"/>
                </a:solidFill>
              </a:rPr>
              <a:t>Lewis acid </a:t>
            </a:r>
            <a:r>
              <a:rPr lang="en-US" sz="2000" dirty="0" smtClean="0"/>
              <a:t>such as aluminum chloride (AlCl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) boron </a:t>
            </a:r>
            <a:r>
              <a:rPr lang="en-US" sz="2000" dirty="0" err="1" smtClean="0"/>
              <a:t>trifluoride</a:t>
            </a:r>
            <a:r>
              <a:rPr lang="en-US" sz="2000" dirty="0" smtClean="0"/>
              <a:t> (BF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) and borane (BH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).</a:t>
            </a:r>
            <a:endParaRPr lang="en-US" sz="2000" dirty="0"/>
          </a:p>
        </p:txBody>
      </p:sp>
      <p:sp>
        <p:nvSpPr>
          <p:cNvPr id="17" name="Rectangle 16"/>
          <p:cNvSpPr/>
          <p:nvPr/>
        </p:nvSpPr>
        <p:spPr>
          <a:xfrm>
            <a:off x="761999" y="4702314"/>
            <a:ext cx="79248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i="1" dirty="0" smtClean="0"/>
              <a:t>The term “</a:t>
            </a:r>
            <a:r>
              <a:rPr lang="en-US" sz="2000" i="1" dirty="0" smtClean="0">
                <a:solidFill>
                  <a:srgbClr val="0070C0"/>
                </a:solidFill>
              </a:rPr>
              <a:t>acid</a:t>
            </a:r>
            <a:r>
              <a:rPr lang="en-US" sz="2000" i="1" dirty="0" smtClean="0"/>
              <a:t>” is used to mean a proton-donating acid, and the term “</a:t>
            </a:r>
            <a:r>
              <a:rPr lang="en-US" sz="2000" i="1" dirty="0" smtClean="0">
                <a:solidFill>
                  <a:srgbClr val="0070C0"/>
                </a:solidFill>
              </a:rPr>
              <a:t>Lewis acid</a:t>
            </a:r>
            <a:r>
              <a:rPr lang="en-US" sz="2000" i="1" dirty="0" smtClean="0"/>
              <a:t>” is used to refer to non-proton-donating acids such as AlCl</a:t>
            </a:r>
            <a:r>
              <a:rPr lang="en-US" sz="2000" i="1" baseline="-25000" dirty="0" smtClean="0"/>
              <a:t>3</a:t>
            </a:r>
            <a:r>
              <a:rPr lang="en-US" sz="2000" i="1" dirty="0" smtClean="0"/>
              <a:t>  or BF</a:t>
            </a:r>
            <a:r>
              <a:rPr lang="en-US" sz="2000" i="1" baseline="-25000" dirty="0" smtClean="0"/>
              <a:t>3</a:t>
            </a:r>
            <a:r>
              <a:rPr lang="en-US" sz="2000" i="1" dirty="0" smtClean="0"/>
              <a:t>. </a:t>
            </a:r>
            <a:endParaRPr lang="en-US" sz="2000" i="1" dirty="0"/>
          </a:p>
        </p:txBody>
      </p:sp>
      <p:sp>
        <p:nvSpPr>
          <p:cNvPr id="19" name="Rectangle 18"/>
          <p:cNvSpPr/>
          <p:nvPr/>
        </p:nvSpPr>
        <p:spPr>
          <a:xfrm>
            <a:off x="460370" y="5616714"/>
            <a:ext cx="84550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sz="2000" dirty="0" smtClean="0"/>
              <a:t>- All bases are Lewis bases because they have a pair of electrons that they can share, either with an atom such as aluminum or boron or with a proton.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76765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692679" y="228600"/>
            <a:ext cx="343235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Functional Groups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" name="AutoShape 2" descr="Image result for bohr atomic structure mod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60375" y="808175"/>
            <a:ext cx="8226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It is a reactive portion of an organic molecule, an atom, or a group of atoms that confers on the whole molecule its characteristic properties.</a:t>
            </a:r>
            <a:endParaRPr lang="en-U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514049"/>
              </p:ext>
            </p:extLst>
          </p:nvPr>
        </p:nvGraphicFramePr>
        <p:xfrm>
          <a:off x="609600" y="1686560"/>
          <a:ext cx="7924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General formula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Functional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Specific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787381"/>
              </p:ext>
            </p:extLst>
          </p:nvPr>
        </p:nvGraphicFramePr>
        <p:xfrm>
          <a:off x="609600" y="2057400"/>
          <a:ext cx="7924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Alkane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 – C (single bond)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</a:t>
                      </a:r>
                      <a:r>
                        <a:rPr lang="en-US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– CH</a:t>
                      </a:r>
                      <a:r>
                        <a:rPr lang="en-US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0536534"/>
              </p:ext>
            </p:extLst>
          </p:nvPr>
        </p:nvGraphicFramePr>
        <p:xfrm>
          <a:off x="609600" y="2362200"/>
          <a:ext cx="7924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Alkene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 – CH = CH</a:t>
                      </a:r>
                      <a:r>
                        <a:rPr lang="en-US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 = C (double bond)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</a:t>
                      </a:r>
                      <a:r>
                        <a:rPr lang="en-US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= CH</a:t>
                      </a:r>
                      <a:r>
                        <a:rPr lang="en-US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783011"/>
              </p:ext>
            </p:extLst>
          </p:nvPr>
        </p:nvGraphicFramePr>
        <p:xfrm>
          <a:off x="609600" y="2656840"/>
          <a:ext cx="79248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Alkyne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               (triple bond)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365561"/>
              </p:ext>
            </p:extLst>
          </p:nvPr>
        </p:nvGraphicFramePr>
        <p:xfrm>
          <a:off x="609600" y="2961640"/>
          <a:ext cx="7924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Alkyl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halide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(X = F,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Cl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, Br, I)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</a:t>
                      </a:r>
                      <a:r>
                        <a:rPr lang="en-US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 -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Cl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63788"/>
              </p:ext>
            </p:extLst>
          </p:nvPr>
        </p:nvGraphicFramePr>
        <p:xfrm>
          <a:off x="609600" y="3266440"/>
          <a:ext cx="79248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Alcohol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– OH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</a:t>
                      </a:r>
                      <a:r>
                        <a:rPr lang="en-US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 - OH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45947"/>
              </p:ext>
            </p:extLst>
          </p:nvPr>
        </p:nvGraphicFramePr>
        <p:xfrm>
          <a:off x="609600" y="3571240"/>
          <a:ext cx="7924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Ether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 – O –R’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 C- O – C 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</a:t>
                      </a:r>
                      <a:r>
                        <a:rPr lang="en-US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 – O – CH</a:t>
                      </a:r>
                      <a:r>
                        <a:rPr lang="en-US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238891"/>
              </p:ext>
            </p:extLst>
          </p:nvPr>
        </p:nvGraphicFramePr>
        <p:xfrm>
          <a:off x="609600" y="3886200"/>
          <a:ext cx="7924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Aldehyde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185502"/>
              </p:ext>
            </p:extLst>
          </p:nvPr>
        </p:nvGraphicFramePr>
        <p:xfrm>
          <a:off x="609600" y="4191000"/>
          <a:ext cx="7924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Ketone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0235361"/>
              </p:ext>
            </p:extLst>
          </p:nvPr>
        </p:nvGraphicFramePr>
        <p:xfrm>
          <a:off x="609600" y="4495800"/>
          <a:ext cx="792480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Carboxylic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acid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2335290"/>
              </p:ext>
            </p:extLst>
          </p:nvPr>
        </p:nvGraphicFramePr>
        <p:xfrm>
          <a:off x="609600" y="4953000"/>
          <a:ext cx="79248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Ester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850353"/>
              </p:ext>
            </p:extLst>
          </p:nvPr>
        </p:nvGraphicFramePr>
        <p:xfrm>
          <a:off x="609600" y="5867400"/>
          <a:ext cx="7924800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Amine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 – NH</a:t>
                      </a:r>
                      <a:r>
                        <a:rPr lang="en-US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</a:t>
                      </a:r>
                      <a:r>
                        <a:rPr lang="en-US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 – NH</a:t>
                      </a:r>
                      <a:r>
                        <a:rPr lang="en-US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0460842"/>
              </p:ext>
            </p:extLst>
          </p:nvPr>
        </p:nvGraphicFramePr>
        <p:xfrm>
          <a:off x="2590800" y="4584700"/>
          <a:ext cx="12192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994" name="CS ChemDraw Drawing" r:id="rId3" imgW="790956" imgH="385572" progId="ChemDraw.Document.6.0">
                  <p:embed/>
                </p:oleObj>
              </mc:Choice>
              <mc:Fallback>
                <p:oleObj name="CS ChemDraw Drawing" r:id="rId3" imgW="790956" imgH="385572" progId="ChemDraw.Document.6.0">
                  <p:embed/>
                  <p:pic>
                    <p:nvPicPr>
                      <p:cNvPr id="0" name="Picture 1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4584700"/>
                        <a:ext cx="1219200" cy="29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7643700"/>
              </p:ext>
            </p:extLst>
          </p:nvPr>
        </p:nvGraphicFramePr>
        <p:xfrm>
          <a:off x="6553200" y="4572000"/>
          <a:ext cx="1855788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995" name="CS ChemDraw Drawing" r:id="rId5" imgW="1868358" imgH="422967" progId="ChemDraw.Document.6.0">
                  <p:embed/>
                </p:oleObj>
              </mc:Choice>
              <mc:Fallback>
                <p:oleObj name="CS ChemDraw Drawing" r:id="rId5" imgW="1868358" imgH="422967" progId="ChemDraw.Document.6.0">
                  <p:embed/>
                  <p:pic>
                    <p:nvPicPr>
                      <p:cNvPr id="0" name="Picture 1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4572000"/>
                        <a:ext cx="1855788" cy="319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2588192"/>
              </p:ext>
            </p:extLst>
          </p:nvPr>
        </p:nvGraphicFramePr>
        <p:xfrm>
          <a:off x="4724400" y="4584699"/>
          <a:ext cx="914400" cy="322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996" name="CS ChemDraw Drawing" r:id="rId7" imgW="733044" imgH="385572" progId="ChemDraw.Document.6.0">
                  <p:embed/>
                </p:oleObj>
              </mc:Choice>
              <mc:Fallback>
                <p:oleObj name="CS ChemDraw Drawing" r:id="rId7" imgW="733044" imgH="385572" progId="ChemDraw.Document.6.0">
                  <p:embed/>
                  <p:pic>
                    <p:nvPicPr>
                      <p:cNvPr id="0" name="Picture 1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4584699"/>
                        <a:ext cx="914400" cy="3223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2320055"/>
              </p:ext>
            </p:extLst>
          </p:nvPr>
        </p:nvGraphicFramePr>
        <p:xfrm>
          <a:off x="4648200" y="5105400"/>
          <a:ext cx="108088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997" name="CS ChemDraw Drawing" r:id="rId9" imgW="733044" imgH="385572" progId="ChemDraw.Document.6.0">
                  <p:embed/>
                </p:oleObj>
              </mc:Choice>
              <mc:Fallback>
                <p:oleObj name="CS ChemDraw Drawing" r:id="rId9" imgW="733044" imgH="385572" progId="ChemDraw.Document.6.0">
                  <p:embed/>
                  <p:pic>
                    <p:nvPicPr>
                      <p:cNvPr id="0" name="Picture 1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5105400"/>
                        <a:ext cx="108088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0860405"/>
              </p:ext>
            </p:extLst>
          </p:nvPr>
        </p:nvGraphicFramePr>
        <p:xfrm>
          <a:off x="2590800" y="4953000"/>
          <a:ext cx="1167848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998" name="CS ChemDraw Drawing" r:id="rId11" imgW="789432" imgH="385572" progId="ChemDraw.Document.6.0">
                  <p:embed/>
                </p:oleObj>
              </mc:Choice>
              <mc:Fallback>
                <p:oleObj name="CS ChemDraw Drawing" r:id="rId11" imgW="789432" imgH="385572" progId="ChemDraw.Document.6.0">
                  <p:embed/>
                  <p:pic>
                    <p:nvPicPr>
                      <p:cNvPr id="0" name="Picture 1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4953000"/>
                        <a:ext cx="1167848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7031363"/>
              </p:ext>
            </p:extLst>
          </p:nvPr>
        </p:nvGraphicFramePr>
        <p:xfrm>
          <a:off x="6781800" y="5029200"/>
          <a:ext cx="1476375" cy="7488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999" name="CS ChemDraw Drawing" r:id="rId13" imgW="1167384" imgH="890016" progId="ChemDraw.Document.6.0">
                  <p:embed/>
                </p:oleObj>
              </mc:Choice>
              <mc:Fallback>
                <p:oleObj name="CS ChemDraw Drawing" r:id="rId13" imgW="1167384" imgH="890016" progId="ChemDraw.Document.6.0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5029200"/>
                        <a:ext cx="1476375" cy="7488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8883219"/>
              </p:ext>
            </p:extLst>
          </p:nvPr>
        </p:nvGraphicFramePr>
        <p:xfrm>
          <a:off x="4572000" y="6019800"/>
          <a:ext cx="118784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00" name="CS ChemDraw Drawing" r:id="rId15" imgW="763524" imgH="438912" progId="ChemDraw.Document.6.0">
                  <p:embed/>
                </p:oleObj>
              </mc:Choice>
              <mc:Fallback>
                <p:oleObj name="CS ChemDraw Drawing" r:id="rId15" imgW="763524" imgH="438912" progId="ChemDraw.Document.6.0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6019800"/>
                        <a:ext cx="1187842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5286760"/>
              </p:ext>
            </p:extLst>
          </p:nvPr>
        </p:nvGraphicFramePr>
        <p:xfrm>
          <a:off x="2590800" y="4191000"/>
          <a:ext cx="1000125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01" name="CS ChemDraw Drawing" r:id="rId17" imgW="647700" imgH="385572" progId="ChemDraw.Document.6.0">
                  <p:embed/>
                </p:oleObj>
              </mc:Choice>
              <mc:Fallback>
                <p:oleObj name="CS ChemDraw Drawing" r:id="rId17" imgW="647700" imgH="385572" progId="ChemDraw.Document.6.0">
                  <p:embed/>
                  <p:pic>
                    <p:nvPicPr>
                      <p:cNvPr id="0" name="Picture 1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4191000"/>
                        <a:ext cx="1000125" cy="28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5972525"/>
              </p:ext>
            </p:extLst>
          </p:nvPr>
        </p:nvGraphicFramePr>
        <p:xfrm>
          <a:off x="4495800" y="4191000"/>
          <a:ext cx="1423988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02" name="CS ChemDraw Drawing" r:id="rId19" imgW="917443" imgH="526427" progId="ChemDraw.Document.6.0">
                  <p:embed/>
                </p:oleObj>
              </mc:Choice>
              <mc:Fallback>
                <p:oleObj name="CS ChemDraw Drawing" r:id="rId19" imgW="917443" imgH="526427" progId="ChemDraw.Document.6.0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4191000"/>
                        <a:ext cx="1423988" cy="396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030930"/>
              </p:ext>
            </p:extLst>
          </p:nvPr>
        </p:nvGraphicFramePr>
        <p:xfrm>
          <a:off x="6697662" y="4191000"/>
          <a:ext cx="1455738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03" name="CS ChemDraw Drawing" r:id="rId21" imgW="1057418" imgH="422967" progId="ChemDraw.Document.6.0">
                  <p:embed/>
                </p:oleObj>
              </mc:Choice>
              <mc:Fallback>
                <p:oleObj name="CS ChemDraw Drawing" r:id="rId21" imgW="1057418" imgH="422967" progId="ChemDraw.Document.6.0">
                  <p:embed/>
                  <p:pic>
                    <p:nvPicPr>
                      <p:cNvPr id="0" name="Picture 1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7662" y="4191000"/>
                        <a:ext cx="1455738" cy="27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5703709"/>
              </p:ext>
            </p:extLst>
          </p:nvPr>
        </p:nvGraphicFramePr>
        <p:xfrm>
          <a:off x="2584450" y="3886200"/>
          <a:ext cx="1012825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04" name="CS ChemDraw Drawing" r:id="rId23" imgW="655320" imgH="385572" progId="ChemDraw.Document.6.0">
                  <p:embed/>
                </p:oleObj>
              </mc:Choice>
              <mc:Fallback>
                <p:oleObj name="CS ChemDraw Drawing" r:id="rId23" imgW="655320" imgH="385572" progId="ChemDraw.Document.6.0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4450" y="3886200"/>
                        <a:ext cx="1012825" cy="28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7057410"/>
              </p:ext>
            </p:extLst>
          </p:nvPr>
        </p:nvGraphicFramePr>
        <p:xfrm>
          <a:off x="4540250" y="3886200"/>
          <a:ext cx="922338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05" name="CS ChemDraw Drawing" r:id="rId25" imgW="596414" imgH="384930" progId="ChemDraw.Document.6.0">
                  <p:embed/>
                </p:oleObj>
              </mc:Choice>
              <mc:Fallback>
                <p:oleObj name="CS ChemDraw Drawing" r:id="rId25" imgW="596414" imgH="384930" progId="ChemDraw.Document.6.0">
                  <p:embed/>
                  <p:pic>
                    <p:nvPicPr>
                      <p:cNvPr id="0" name="Picture 1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0250" y="3886200"/>
                        <a:ext cx="922338" cy="28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1872545"/>
              </p:ext>
            </p:extLst>
          </p:nvPr>
        </p:nvGraphicFramePr>
        <p:xfrm>
          <a:off x="6629400" y="3886200"/>
          <a:ext cx="1812925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06" name="CS ChemDraw Drawing" r:id="rId27" imgW="1734312" imgH="423672" progId="ChemDraw.Document.6.0">
                  <p:embed/>
                </p:oleObj>
              </mc:Choice>
              <mc:Fallback>
                <p:oleObj name="CS ChemDraw Drawing" r:id="rId27" imgW="1734312" imgH="423672" progId="ChemDraw.Document.6.0">
                  <p:embed/>
                  <p:pic>
                    <p:nvPicPr>
                      <p:cNvPr id="0" name="Picture 1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3886200"/>
                        <a:ext cx="1812925" cy="319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9249054"/>
              </p:ext>
            </p:extLst>
          </p:nvPr>
        </p:nvGraphicFramePr>
        <p:xfrm>
          <a:off x="2533650" y="2759075"/>
          <a:ext cx="1238477" cy="13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07" name="CS ChemDraw Drawing" r:id="rId29" imgW="890016" imgH="146304" progId="ChemDraw.Document.6.0">
                  <p:embed/>
                </p:oleObj>
              </mc:Choice>
              <mc:Fallback>
                <p:oleObj name="CS ChemDraw Drawing" r:id="rId29" imgW="890016" imgH="146304" progId="ChemDraw.Document.6.0">
                  <p:embed/>
                  <p:pic>
                    <p:nvPicPr>
                      <p:cNvPr id="0" name="Picture 1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3650" y="2759075"/>
                        <a:ext cx="1238477" cy="136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4780059"/>
              </p:ext>
            </p:extLst>
          </p:nvPr>
        </p:nvGraphicFramePr>
        <p:xfrm>
          <a:off x="6629400" y="2743200"/>
          <a:ext cx="815975" cy="111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08" name="CS ChemDraw Drawing" r:id="rId31" imgW="719653" imgH="146061" progId="ChemDraw.Document.6.0">
                  <p:embed/>
                </p:oleObj>
              </mc:Choice>
              <mc:Fallback>
                <p:oleObj name="CS ChemDraw Drawing" r:id="rId31" imgW="719653" imgH="146061" progId="ChemDraw.Document.6.0">
                  <p:embed/>
                  <p:pic>
                    <p:nvPicPr>
                      <p:cNvPr id="0" name="Picture 1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2743200"/>
                        <a:ext cx="815975" cy="111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6466237"/>
              </p:ext>
            </p:extLst>
          </p:nvPr>
        </p:nvGraphicFramePr>
        <p:xfrm>
          <a:off x="4419600" y="2743200"/>
          <a:ext cx="517525" cy="111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09" name="CS ChemDraw Drawing" r:id="rId33" imgW="455681" imgH="145818" progId="ChemDraw.Document.6.0">
                  <p:embed/>
                </p:oleObj>
              </mc:Choice>
              <mc:Fallback>
                <p:oleObj name="CS ChemDraw Drawing" r:id="rId33" imgW="455681" imgH="145818" progId="ChemDraw.Document.6.0">
                  <p:embed/>
                  <p:pic>
                    <p:nvPicPr>
                      <p:cNvPr id="0" name="Picture 1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2743200"/>
                        <a:ext cx="517525" cy="111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081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gwapchem.wikispaces.com/file/view/cmpds.gif/213421384/cmpd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"/>
            <a:ext cx="8368631" cy="5589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410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83458" y="228600"/>
            <a:ext cx="505074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What Is Organic </a:t>
            </a:r>
            <a:r>
              <a:rPr lang="en-US" sz="3200" b="1" dirty="0" smtClean="0">
                <a:solidFill>
                  <a:srgbClr val="FF0000"/>
                </a:solidFill>
              </a:rPr>
              <a:t>Chemistry?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" y="1970782"/>
            <a:ext cx="8229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Organic chemistry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the chemistry of carbon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compounds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definition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broadens the scope of the subject to include </a:t>
            </a:r>
            <a:r>
              <a:rPr lang="en-US" sz="20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only compounds </a:t>
            </a:r>
            <a:r>
              <a:rPr lang="en-US" sz="20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nature </a:t>
            </a:r>
            <a:r>
              <a:rPr lang="en-US" sz="20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also synthetic </a:t>
            </a:r>
            <a:r>
              <a:rPr lang="en-US" sz="20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compounds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— compounds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invented by organic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chemists and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prepared in their laboratories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9" name="Rectangle 8"/>
          <p:cNvSpPr/>
          <p:nvPr/>
        </p:nvSpPr>
        <p:spPr>
          <a:xfrm>
            <a:off x="2133600" y="99060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 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virtually always present.</a:t>
            </a:r>
          </a:p>
        </p:txBody>
      </p:sp>
      <p:sp>
        <p:nvSpPr>
          <p:cNvPr id="12" name="TextBox 11"/>
          <p:cNvSpPr txBox="1"/>
          <p:nvPr/>
        </p:nvSpPr>
        <p:spPr>
          <a:xfrm rot="5400000">
            <a:off x="3973949" y="1306949"/>
            <a:ext cx="7314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/>
              </a:rPr>
              <a:t></a:t>
            </a:r>
            <a:endParaRPr lang="en-US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3400" y="3505200"/>
            <a:ext cx="822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</a:p>
          <a:p>
            <a:pPr marL="228600" algn="just"/>
            <a:r>
              <a:rPr lang="en-US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clothes, the petroleum products, the paper, rubber, wood, plastics, paint, cosmetics, insecticides,  and drugs.</a:t>
            </a:r>
          </a:p>
        </p:txBody>
      </p:sp>
    </p:spTree>
    <p:extLst>
      <p:ext uri="{BB962C8B-B14F-4D97-AF65-F5344CB8AC3E}">
        <p14:creationId xmlns:p14="http://schemas.microsoft.com/office/powerpoint/2010/main" val="2989848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59990" y="212349"/>
            <a:ext cx="321652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Atomic Structure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7973" y="953869"/>
            <a:ext cx="85312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  <a:tabLst>
                <a:tab pos="176213" algn="l"/>
              </a:tabLst>
            </a:pP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Atoms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consist of three main particles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(have no charge), </a:t>
            </a:r>
            <a:r>
              <a:rPr lang="en-US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(positively charged) and </a:t>
            </a:r>
            <a:r>
              <a:rPr lang="en-US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(negatively charged).</a:t>
            </a:r>
          </a:p>
        </p:txBody>
      </p:sp>
      <p:sp>
        <p:nvSpPr>
          <p:cNvPr id="2" name="AutoShape 2" descr="Image result for bohr atomic structure mod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11300" name="Picture 4" descr="https://the-history-of-the-atom.wikispaces.com/file/view/bohr_atom.gif/183324397/bohr_ato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253" y="5029200"/>
            <a:ext cx="2741202" cy="16002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302" name="Picture 6" descr="http://i.livescience.com/images/i/000/053/538/original/atom-structur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584320"/>
            <a:ext cx="1733266" cy="155589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09599" y="1916668"/>
            <a:ext cx="6096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Neutrons</a:t>
            </a:r>
            <a:r>
              <a:rPr lang="en-US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protons</a:t>
            </a:r>
            <a:r>
              <a:rPr lang="en-US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are found in the nucleus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6742" y="2465383"/>
            <a:ext cx="6089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are distributed around the nucleus in successive </a:t>
            </a:r>
            <a:r>
              <a:rPr lang="en-US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shells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principal </a:t>
            </a:r>
            <a:r>
              <a:rPr lang="en-US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levels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7836" y="4953000"/>
            <a:ext cx="5858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/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energy levels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are designated by capital letters (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K, L, M, N, ..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7974" y="5830669"/>
            <a:ext cx="5483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The maximum capacity of a shell = </a:t>
            </a:r>
            <a:r>
              <a:rPr lang="en-US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2n</a:t>
            </a:r>
            <a:r>
              <a:rPr lang="en-US" i="1" baseline="30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electrons.</a:t>
            </a:r>
          </a:p>
          <a:p>
            <a:pPr algn="just"/>
            <a:r>
              <a:rPr lang="en-US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n</a:t>
            </a:r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number of the energy level.</a:t>
            </a:r>
          </a:p>
        </p:txBody>
      </p:sp>
      <p:sp>
        <p:nvSpPr>
          <p:cNvPr id="3" name="Rectangle 2"/>
          <p:cNvSpPr/>
          <p:nvPr/>
        </p:nvSpPr>
        <p:spPr>
          <a:xfrm>
            <a:off x="307974" y="3254514"/>
            <a:ext cx="85312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/>
            <a:r>
              <a:rPr lang="en-US" sz="2000" dirty="0" smtClean="0"/>
              <a:t>- The </a:t>
            </a:r>
            <a:r>
              <a:rPr lang="en-US" sz="2000" b="1" dirty="0">
                <a:solidFill>
                  <a:srgbClr val="FF0000"/>
                </a:solidFill>
              </a:rPr>
              <a:t>atomic number </a:t>
            </a:r>
            <a:r>
              <a:rPr lang="en-US" sz="2000" dirty="0"/>
              <a:t>of an element is </a:t>
            </a:r>
            <a:r>
              <a:rPr lang="en-US" sz="2000" dirty="0" smtClean="0"/>
              <a:t>equal to </a:t>
            </a:r>
            <a:r>
              <a:rPr lang="en-US" sz="2000" dirty="0"/>
              <a:t>the number of protons in its nucleus (and to the number of electrons around </a:t>
            </a:r>
            <a:r>
              <a:rPr lang="en-US" sz="2000" dirty="0" smtClean="0"/>
              <a:t>the nucleus </a:t>
            </a:r>
            <a:r>
              <a:rPr lang="en-US" sz="2000" dirty="0"/>
              <a:t>in a neutral atom).</a:t>
            </a:r>
          </a:p>
        </p:txBody>
      </p:sp>
      <p:sp>
        <p:nvSpPr>
          <p:cNvPr id="4" name="Rectangle 3"/>
          <p:cNvSpPr/>
          <p:nvPr/>
        </p:nvSpPr>
        <p:spPr>
          <a:xfrm>
            <a:off x="307974" y="4092714"/>
            <a:ext cx="85312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/>
            <a:r>
              <a:rPr lang="en-US" sz="2000" dirty="0" smtClean="0"/>
              <a:t>- The </a:t>
            </a:r>
            <a:r>
              <a:rPr lang="en-US" sz="2000" b="1" dirty="0">
                <a:solidFill>
                  <a:srgbClr val="FF0000"/>
                </a:solidFill>
              </a:rPr>
              <a:t>atomic weight </a:t>
            </a:r>
            <a:r>
              <a:rPr lang="en-US" sz="2000" dirty="0"/>
              <a:t>is approximately equal to the </a:t>
            </a:r>
            <a:r>
              <a:rPr lang="en-US" sz="2000" dirty="0" smtClean="0"/>
              <a:t>sum of </a:t>
            </a:r>
            <a:r>
              <a:rPr lang="en-US" sz="2000" dirty="0"/>
              <a:t>the number of protons and the number of neutrons in the nucleus</a:t>
            </a:r>
          </a:p>
        </p:txBody>
      </p:sp>
    </p:spTree>
    <p:extLst>
      <p:ext uri="{BB962C8B-B14F-4D97-AF65-F5344CB8AC3E}">
        <p14:creationId xmlns:p14="http://schemas.microsoft.com/office/powerpoint/2010/main" val="38349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90600"/>
            <a:ext cx="876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55563" algn="l"/>
                <a:tab pos="176213" algn="l"/>
                <a:tab pos="285750" algn="l"/>
                <a:tab pos="461963" algn="l"/>
              </a:tabLst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- For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example, the element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(atomic number 6)</a:t>
            </a:r>
          </a:p>
        </p:txBody>
      </p:sp>
      <p:sp>
        <p:nvSpPr>
          <p:cNvPr id="2" name="AutoShape 2" descr="Image result for bohr atomic structure mod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" name="Picture 2" descr="http://www.inrng.com/medias/images/carb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632827"/>
            <a:ext cx="3312563" cy="16002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4" descr="http://images.slideplayer.com/16/5038528/slides/slide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84438"/>
            <a:ext cx="2514600" cy="189697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4.bp.blogspot.com/_h9k4A8uEVsU/TQMZD9pvY2I/AAAAAAAAAY0/I2har-Inm4o/s1600/four%2Barm%2Bcarb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336" y="1484438"/>
            <a:ext cx="2730264" cy="1896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228600" y="3653135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FF0000"/>
                </a:solidFill>
                <a:cs typeface="Times New Roman" pitchFamily="18" charset="0"/>
              </a:rPr>
              <a:t>- Electron-dot structures</a:t>
            </a:r>
          </a:p>
        </p:txBody>
      </p:sp>
      <p:pic>
        <p:nvPicPr>
          <p:cNvPr id="317442" name="Picture 2" descr="https://upload.wikimedia.org/wikipedia/commons/5/5b/Carbon_Lewis_Structure_PN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313" y="4038600"/>
            <a:ext cx="1384536" cy="119635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546336" y="4114800"/>
            <a:ext cx="6464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cs typeface="Times New Roman" pitchFamily="18" charset="0"/>
              </a:rPr>
              <a:t>The symbol of the element represents the core of the atom and the </a:t>
            </a:r>
            <a:r>
              <a:rPr lang="en-US" sz="2000" dirty="0">
                <a:solidFill>
                  <a:srgbClr val="00B050"/>
                </a:solidFill>
                <a:cs typeface="Times New Roman" pitchFamily="18" charset="0"/>
              </a:rPr>
              <a:t>valance electrons </a:t>
            </a:r>
            <a:r>
              <a:rPr lang="en-US" sz="2000" dirty="0">
                <a:cs typeface="Times New Roman" pitchFamily="18" charset="0"/>
              </a:rPr>
              <a:t>are shown as dots around the symbol</a:t>
            </a:r>
            <a:r>
              <a:rPr lang="en-US" sz="2000" dirty="0" smtClean="0">
                <a:cs typeface="Times New Roman" pitchFamily="18" charset="0"/>
              </a:rPr>
              <a:t>.</a:t>
            </a:r>
            <a:endParaRPr lang="en-US" sz="2000" dirty="0"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6336" y="4992469"/>
            <a:ext cx="6464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i="1" dirty="0" smtClean="0">
                <a:solidFill>
                  <a:srgbClr val="00B050"/>
                </a:solidFill>
                <a:cs typeface="Times New Roman" pitchFamily="18" charset="0"/>
              </a:rPr>
              <a:t>Valance Electrons </a:t>
            </a:r>
            <a:r>
              <a:rPr lang="en-US" b="1" i="1" dirty="0" smtClean="0">
                <a:cs typeface="Times New Roman" pitchFamily="18" charset="0"/>
              </a:rPr>
              <a:t>are those electrons located in the outermost energy level (the valance shell).</a:t>
            </a:r>
          </a:p>
        </p:txBody>
      </p:sp>
      <p:pic>
        <p:nvPicPr>
          <p:cNvPr id="317443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0" r="2375" b="18097"/>
          <a:stretch/>
        </p:blipFill>
        <p:spPr bwMode="auto">
          <a:xfrm>
            <a:off x="1219200" y="5715000"/>
            <a:ext cx="556681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159990" y="212349"/>
            <a:ext cx="321652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Atomic Structure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06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83458" y="228600"/>
            <a:ext cx="505157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Types of Chemical Bonding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0498" y="1074182"/>
            <a:ext cx="4815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In 1916 G.N. Lewis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pointed out that: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2297668"/>
            <a:ext cx="3977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electrons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case of helium.</a:t>
            </a:r>
            <a:endParaRPr lang="en-US" b="1" dirty="0" smtClean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22635" y="2678668"/>
            <a:ext cx="4964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electrons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 the other noble gases.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5256" y="3181290"/>
            <a:ext cx="291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According to Lewis,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62000" y="15240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noble </a:t>
            </a:r>
            <a:r>
              <a:rPr lang="en-US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gases were stable elements and he ascribed their lack of reactivity to their having their valence shells filled with electrons.</a:t>
            </a:r>
            <a:endParaRPr lang="en-US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5800" y="35814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interacting with one another atoms can achieve a greater degree of stability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66800" y="4078069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by rearrangement of the valence electrons to acquire the outer-shell structure of the closest noble gas in the periodic table.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38728" y="4964668"/>
            <a:ext cx="573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Types of Chemical Bonding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26638" y="5506998"/>
            <a:ext cx="2578562" cy="369332"/>
          </a:xfrm>
          <a:prstGeom prst="rect">
            <a:avLst/>
          </a:prstGeom>
          <a:noFill/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Ionic Bonding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26638" y="6031468"/>
            <a:ext cx="2594096" cy="369332"/>
          </a:xfrm>
          <a:prstGeom prst="rect">
            <a:avLst/>
          </a:prstGeom>
          <a:noFill/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Covalent Bonding</a:t>
            </a:r>
          </a:p>
        </p:txBody>
      </p:sp>
    </p:spTree>
    <p:extLst>
      <p:ext uri="{BB962C8B-B14F-4D97-AF65-F5344CB8AC3E}">
        <p14:creationId xmlns:p14="http://schemas.microsoft.com/office/powerpoint/2010/main" val="2350091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5" grpId="0"/>
      <p:bldP spid="17" grpId="0"/>
      <p:bldP spid="19" grpId="0"/>
      <p:bldP spid="20" grpId="0"/>
      <p:bldP spid="21" grpId="0"/>
      <p:bldP spid="22" grpId="0"/>
      <p:bldP spid="26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83458" y="228600"/>
            <a:ext cx="505157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Types of Chemical Bonding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4800" y="914400"/>
            <a:ext cx="2286000" cy="369332"/>
          </a:xfrm>
          <a:prstGeom prst="rect">
            <a:avLst/>
          </a:prstGeom>
          <a:noFill/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Ionic Bonding</a:t>
            </a:r>
          </a:p>
        </p:txBody>
      </p:sp>
      <p:sp>
        <p:nvSpPr>
          <p:cNvPr id="2" name="Rectangle 1"/>
          <p:cNvSpPr/>
          <p:nvPr/>
        </p:nvSpPr>
        <p:spPr>
          <a:xfrm>
            <a:off x="533400" y="1302324"/>
            <a:ext cx="792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Ionic bonds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are formed by the transfer of one or more valence electrons from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one atom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another.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24988" y="1944837"/>
            <a:ext cx="8190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The atom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that gives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up electrons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becomes positively charged, a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40227" y="2325469"/>
            <a:ext cx="78703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The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atom that receives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electrons becomes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negatively charged, an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81000" y="5867400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Ionic Bond is </a:t>
            </a:r>
            <a:r>
              <a:rPr lang="en-US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electrostatic force of attraction between oppositely charged ions.</a:t>
            </a:r>
          </a:p>
        </p:txBody>
      </p:sp>
      <p:pic>
        <p:nvPicPr>
          <p:cNvPr id="24" name="Picture 9" descr="http://images.tutorvista.com/cms/images/38/nacl-ionic-bo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720201"/>
            <a:ext cx="5099193" cy="1719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38" r="5567" b="7182"/>
          <a:stretch/>
        </p:blipFill>
        <p:spPr bwMode="auto">
          <a:xfrm>
            <a:off x="2340760" y="4648200"/>
            <a:ext cx="4380072" cy="116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740227" y="6248400"/>
            <a:ext cx="78094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cs typeface="Times New Roman" pitchFamily="18" charset="0"/>
              </a:rPr>
              <a:t>- The majority of ionic compounds are </a:t>
            </a:r>
            <a:r>
              <a:rPr lang="en-US" sz="2200" b="1" i="1" dirty="0" smtClean="0">
                <a:solidFill>
                  <a:srgbClr val="FF0000"/>
                </a:solidFill>
                <a:cs typeface="Times New Roman" pitchFamily="18" charset="0"/>
              </a:rPr>
              <a:t>inorganic substances</a:t>
            </a:r>
            <a:r>
              <a:rPr lang="en-US" sz="2200" b="1" dirty="0" smtClean="0"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37816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3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83458" y="228600"/>
            <a:ext cx="505157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Types of Chemical Bonding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4800" y="914400"/>
            <a:ext cx="2590800" cy="369332"/>
          </a:xfrm>
          <a:prstGeom prst="rect">
            <a:avLst/>
          </a:prstGeom>
          <a:noFill/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Covalent Bonding</a:t>
            </a:r>
          </a:p>
        </p:txBody>
      </p:sp>
      <p:sp>
        <p:nvSpPr>
          <p:cNvPr id="2" name="Rectangle 1"/>
          <p:cNvSpPr/>
          <p:nvPr/>
        </p:nvSpPr>
        <p:spPr>
          <a:xfrm>
            <a:off x="533400" y="1414046"/>
            <a:ext cx="8305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covalent bond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involves the mutual sharing of one or more electron pairs between atoms.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57200" y="2209800"/>
            <a:ext cx="8305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6075" indent="-346075" algn="just"/>
            <a:r>
              <a:rPr lang="en-US" sz="2000" b="1" dirty="0" smtClean="0"/>
              <a:t>- Elements </a:t>
            </a:r>
            <a:r>
              <a:rPr lang="en-US" sz="2000" b="1" dirty="0"/>
              <a:t>that are neither strongly electronegative nor strongly electropositive, </a:t>
            </a:r>
            <a:r>
              <a:rPr lang="en-US" sz="2000" b="1" dirty="0" smtClean="0"/>
              <a:t>or that </a:t>
            </a:r>
            <a:r>
              <a:rPr lang="en-US" sz="2000" b="1" dirty="0"/>
              <a:t>have similar electronegativities, tend to form bonds by sharing electron </a:t>
            </a:r>
            <a:r>
              <a:rPr lang="en-US" sz="2000" b="1" dirty="0" smtClean="0"/>
              <a:t>pairs rather </a:t>
            </a:r>
            <a:r>
              <a:rPr lang="en-US" sz="2000" b="1" dirty="0"/>
              <a:t>than completely transferring electrons.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3400" y="3581400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125" indent="-111125"/>
            <a:r>
              <a:rPr lang="en-US" sz="2000" b="1" dirty="0" smtClean="0"/>
              <a:t>- When </a:t>
            </a:r>
            <a:r>
              <a:rPr lang="en-US" sz="2000" b="1" dirty="0"/>
              <a:t>the </a:t>
            </a:r>
            <a:r>
              <a:rPr lang="en-US" sz="2000" b="1" dirty="0">
                <a:solidFill>
                  <a:srgbClr val="0070C0"/>
                </a:solidFill>
              </a:rPr>
              <a:t>two atoms are </a:t>
            </a:r>
            <a:r>
              <a:rPr lang="en-US" sz="2000" b="1" u="sng" dirty="0">
                <a:solidFill>
                  <a:srgbClr val="0070C0"/>
                </a:solidFill>
              </a:rPr>
              <a:t>identical or </a:t>
            </a:r>
            <a:r>
              <a:rPr lang="en-US" sz="2000" b="1" u="sng" dirty="0" smtClean="0">
                <a:solidFill>
                  <a:srgbClr val="0070C0"/>
                </a:solidFill>
              </a:rPr>
              <a:t>have equal </a:t>
            </a:r>
            <a:r>
              <a:rPr lang="en-US" sz="2000" b="1" u="sng" dirty="0">
                <a:solidFill>
                  <a:srgbClr val="0070C0"/>
                </a:solidFill>
              </a:rPr>
              <a:t>electronegativities</a:t>
            </a:r>
            <a:r>
              <a:rPr lang="en-US" sz="2000" b="1" dirty="0"/>
              <a:t>, the electron pairs are shared </a:t>
            </a:r>
            <a:r>
              <a:rPr lang="en-US" sz="2000" b="1" dirty="0">
                <a:solidFill>
                  <a:srgbClr val="0070C0"/>
                </a:solidFill>
              </a:rPr>
              <a:t>equally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16" r="8001" b="12445"/>
          <a:stretch/>
        </p:blipFill>
        <p:spPr bwMode="auto">
          <a:xfrm>
            <a:off x="2406996" y="4648200"/>
            <a:ext cx="4528038" cy="106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8837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83458" y="228600"/>
            <a:ext cx="505157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Types of Chemical Bonding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4800" y="914400"/>
            <a:ext cx="2590800" cy="369332"/>
          </a:xfrm>
          <a:prstGeom prst="rect">
            <a:avLst/>
          </a:prstGeom>
          <a:noFill/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Covalent Bonding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33401" y="1295400"/>
            <a:ext cx="82295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en-US" sz="2000" b="1" dirty="0" smtClean="0"/>
              <a:t>For </a:t>
            </a:r>
            <a:r>
              <a:rPr lang="en-US" sz="2000" b="1" dirty="0"/>
              <a:t>example, carbon combines with four hydrogen atoms (each of </a:t>
            </a:r>
            <a:r>
              <a:rPr lang="en-US" sz="2000" b="1" dirty="0" smtClean="0"/>
              <a:t>which supplies </a:t>
            </a:r>
            <a:r>
              <a:rPr lang="en-US" sz="2000" b="1" dirty="0"/>
              <a:t>one valence electron) by sharing four electron </a:t>
            </a:r>
            <a:r>
              <a:rPr lang="en-US" sz="2000" b="1" dirty="0" smtClean="0"/>
              <a:t>pairs.</a:t>
            </a:r>
          </a:p>
          <a:p>
            <a:pPr marL="346075" algn="just"/>
            <a:r>
              <a:rPr lang="en-US" sz="2000" b="1" dirty="0" smtClean="0"/>
              <a:t>The </a:t>
            </a:r>
            <a:r>
              <a:rPr lang="en-US" sz="2000" b="1" dirty="0"/>
              <a:t>substance </a:t>
            </a:r>
            <a:r>
              <a:rPr lang="en-US" sz="2000" b="1" dirty="0" smtClean="0"/>
              <a:t>formed is </a:t>
            </a:r>
            <a:r>
              <a:rPr lang="en-US" sz="2000" b="1" dirty="0"/>
              <a:t>known as </a:t>
            </a:r>
            <a:r>
              <a:rPr lang="en-US" sz="2000" b="1" dirty="0">
                <a:solidFill>
                  <a:srgbClr val="C00000"/>
                </a:solidFill>
              </a:rPr>
              <a:t>methane</a:t>
            </a:r>
            <a:r>
              <a:rPr lang="en-US" sz="2000" b="1" dirty="0"/>
              <a:t>.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0" r="12512" b="59468"/>
          <a:stretch/>
        </p:blipFill>
        <p:spPr bwMode="auto">
          <a:xfrm>
            <a:off x="1600200" y="2626471"/>
            <a:ext cx="3186545" cy="137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http://nuclearpowertraining.tpub.com/h1015v1/img/h1015v1_47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381808"/>
            <a:ext cx="2940321" cy="168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9600" y="4191000"/>
            <a:ext cx="2895599" cy="43088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FF0000"/>
                </a:solidFill>
                <a:cs typeface="Times New Roman" pitchFamily="18" charset="0"/>
              </a:rPr>
              <a:t>A polar covalent bond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64842" y="4709755"/>
            <a:ext cx="64265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bond, in which an electron pair is shared unequally.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600" y="5118556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more electronegative atom assumes a partial negative charge and the less electronegative atom assumes a partial positive charge.</a:t>
            </a:r>
          </a:p>
        </p:txBody>
      </p:sp>
      <p:pic>
        <p:nvPicPr>
          <p:cNvPr id="312336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199" y="6056411"/>
            <a:ext cx="23241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338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8" grpId="0" animBg="1"/>
      <p:bldP spid="11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4993</TotalTime>
  <Words>1852</Words>
  <Application>Microsoft Office PowerPoint</Application>
  <PresentationFormat>On-screen Show (4:3)</PresentationFormat>
  <Paragraphs>177</Paragraphs>
  <Slides>25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8" baseType="lpstr">
      <vt:lpstr>Arabic Typesetting</vt:lpstr>
      <vt:lpstr>Arial</vt:lpstr>
      <vt:lpstr>Calibri</vt:lpstr>
      <vt:lpstr>Franklin Gothic Book</vt:lpstr>
      <vt:lpstr>Perpetua</vt:lpstr>
      <vt:lpstr>Symbol</vt:lpstr>
      <vt:lpstr>Tahoma</vt:lpstr>
      <vt:lpstr>Times New Roman</vt:lpstr>
      <vt:lpstr>Wingdings</vt:lpstr>
      <vt:lpstr>Wingdings 2</vt:lpstr>
      <vt:lpstr>Wingdings 3</vt:lpstr>
      <vt:lpstr>Equity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Organic Chemistry 145 CHEM</dc:title>
  <dc:creator>melnewehy</dc:creator>
  <cp:lastModifiedBy>pc</cp:lastModifiedBy>
  <cp:revision>438</cp:revision>
  <dcterms:created xsi:type="dcterms:W3CDTF">2010-02-13T17:30:42Z</dcterms:created>
  <dcterms:modified xsi:type="dcterms:W3CDTF">2017-02-06T18:21:53Z</dcterms:modified>
</cp:coreProperties>
</file>