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96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6A7183-AC50-4810-80A0-7490551728E1}" type="datetimeFigureOut">
              <a:rPr lang="ar-SA" smtClean="0"/>
              <a:pPr/>
              <a:t>14/01/39</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6A7183-AC50-4810-80A0-7490551728E1}" type="datetimeFigureOut">
              <a:rPr lang="ar-SA" smtClean="0"/>
              <a:pPr/>
              <a:t>14/01/39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C21D1F8-A079-4347-9651-20E89B5F557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C21D1F8-A079-4347-9651-20E89B5F5577}"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6A7183-AC50-4810-80A0-7490551728E1}" type="datetimeFigureOut">
              <a:rPr lang="ar-SA" smtClean="0"/>
              <a:pPr/>
              <a:t>14/01/39</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6A7183-AC50-4810-80A0-7490551728E1}" type="datetimeFigureOut">
              <a:rPr lang="ar-SA" smtClean="0"/>
              <a:pPr/>
              <a:t>14/01/39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AC21D1F8-A079-4347-9651-20E89B5F5577}"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166A7183-AC50-4810-80A0-7490551728E1}" type="datetimeFigureOut">
              <a:rPr lang="ar-SA" smtClean="0"/>
              <a:pPr/>
              <a:t>14/01/39</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6A7183-AC50-4810-80A0-7490551728E1}" type="datetimeFigureOut">
              <a:rPr lang="ar-SA" smtClean="0"/>
              <a:pPr/>
              <a:t>14/01/39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C21D1F8-A079-4347-9651-20E89B5F5577}"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6A7183-AC50-4810-80A0-7490551728E1}" type="datetimeFigureOut">
              <a:rPr lang="ar-SA" smtClean="0"/>
              <a:pPr/>
              <a:t>14/01/39</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C21D1F8-A079-4347-9651-20E89B5F5577}"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6A7183-AC50-4810-80A0-7490551728E1}" type="datetimeFigureOut">
              <a:rPr lang="ar-SA" smtClean="0"/>
              <a:pPr/>
              <a:t>14/01/39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AC21D1F8-A079-4347-9651-20E89B5F557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6A7183-AC50-4810-80A0-7490551728E1}" type="datetimeFigureOut">
              <a:rPr lang="ar-SA" smtClean="0"/>
              <a:pPr/>
              <a:t>14/01/39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21D1F8-A079-4347-9651-20E89B5F557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21D1F8-A079-4347-9651-20E89B5F5577}"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6A7183-AC50-4810-80A0-7490551728E1}" type="datetimeFigureOut">
              <a:rPr lang="ar-SA" smtClean="0"/>
              <a:pPr/>
              <a:t>14/01/39</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C21D1F8-A079-4347-9651-20E89B5F5577}"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6A7183-AC50-4810-80A0-7490551728E1}" type="datetimeFigureOut">
              <a:rPr lang="ar-SA" smtClean="0"/>
              <a:pPr/>
              <a:t>14/01/39</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6A7183-AC50-4810-80A0-7490551728E1}" type="datetimeFigureOut">
              <a:rPr lang="ar-SA" smtClean="0"/>
              <a:pPr/>
              <a:t>14/01/39</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21D1F8-A079-4347-9651-20E89B5F5577}"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rPr>
              <a:t>بسم الله الرحمن الرحيم</a:t>
            </a:r>
            <a:endParaRPr lang="ar-SA" dirty="0">
              <a:solidFill>
                <a:srgbClr val="C00000"/>
              </a:solidFill>
            </a:endParaRPr>
          </a:p>
        </p:txBody>
      </p:sp>
      <p:sp>
        <p:nvSpPr>
          <p:cNvPr id="3" name="Content Placeholder 2"/>
          <p:cNvSpPr>
            <a:spLocks noGrp="1"/>
          </p:cNvSpPr>
          <p:nvPr>
            <p:ph sz="quarter" idx="1"/>
          </p:nvPr>
        </p:nvSpPr>
        <p:spPr/>
        <p:txBody>
          <a:bodyPr>
            <a:normAutofit/>
          </a:bodyPr>
          <a:lstStyle/>
          <a:p>
            <a:endParaRPr lang="ar-SA" dirty="0" smtClean="0"/>
          </a:p>
          <a:p>
            <a:pPr algn="ctr">
              <a:buNone/>
            </a:pPr>
            <a:r>
              <a:rPr lang="ar-SA" b="1" dirty="0" smtClean="0"/>
              <a:t>مادة مبادئ ادارة الاعمال</a:t>
            </a:r>
          </a:p>
          <a:p>
            <a:pPr algn="ctr">
              <a:buNone/>
            </a:pPr>
            <a:r>
              <a:rPr lang="ar-SA" b="1" dirty="0" smtClean="0"/>
              <a:t>استاذة المادة:ايمان الحسيني</a:t>
            </a:r>
          </a:p>
          <a:p>
            <a:r>
              <a:rPr lang="ar-SA" dirty="0" smtClean="0"/>
              <a:t>مقرر المادة :  </a:t>
            </a:r>
            <a:r>
              <a:rPr lang="ar-SA" b="1" i="1" u="sng" dirty="0" smtClean="0"/>
              <a:t>مبادئ ادارة الأعمال“الاساسيات والاتجاهات الحديثة“</a:t>
            </a:r>
          </a:p>
          <a:p>
            <a:pPr>
              <a:buNone/>
            </a:pPr>
            <a:r>
              <a:rPr lang="ar-SA" dirty="0" smtClean="0"/>
              <a:t>تأليف:   ا.د:احمد الشميمري</a:t>
            </a:r>
          </a:p>
          <a:p>
            <a:pPr>
              <a:buNone/>
            </a:pPr>
            <a:r>
              <a:rPr lang="ar-SA" dirty="0" smtClean="0"/>
              <a:t>           ا.د:عبدالرحمن هيجان</a:t>
            </a:r>
          </a:p>
          <a:p>
            <a:pPr>
              <a:buNone/>
            </a:pPr>
            <a:r>
              <a:rPr lang="ar-SA" dirty="0" smtClean="0"/>
              <a:t>            د. بشرى غنام</a:t>
            </a:r>
          </a:p>
          <a:p>
            <a:pPr>
              <a:buNone/>
            </a:pPr>
            <a:r>
              <a:rPr lang="ar-SA"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u="sng" dirty="0" smtClean="0">
                <a:solidFill>
                  <a:srgbClr val="C00000"/>
                </a:solidFill>
              </a:rPr>
              <a:t>رابعا: مدرسة النظم الاجتماعية</a:t>
            </a:r>
            <a:endParaRPr lang="ar-SA"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ar-SA" dirty="0" smtClean="0"/>
              <a:t>هذه المدرسة تؤكد على ضرورة تفاعل المنظمة مع البيئة الخارجية،وتعتبر المنظمة وحدات اجتماعية ذات وظائف مهمة في المجتمع وتتكون المنظمة وفق هذه المدرسة من عدة عناصر:</a:t>
            </a:r>
          </a:p>
          <a:p>
            <a:pPr marL="514350" indent="-514350" algn="just">
              <a:buFont typeface="+mj-lt"/>
              <a:buAutoNum type="arabicPeriod"/>
            </a:pPr>
            <a:r>
              <a:rPr lang="ar-SA" dirty="0" smtClean="0"/>
              <a:t>المدخلات</a:t>
            </a:r>
            <a:r>
              <a:rPr lang="ar-SA" smtClean="0"/>
              <a:t>: الامكانات </a:t>
            </a:r>
            <a:r>
              <a:rPr lang="ar-SA" dirty="0" smtClean="0"/>
              <a:t>الداخلة للمنظمة(موارد بشرية-مادية-فنية)</a:t>
            </a:r>
            <a:endParaRPr lang="ar-SA" dirty="0"/>
          </a:p>
          <a:p>
            <a:pPr marL="514350" indent="-514350" algn="just">
              <a:buFont typeface="+mj-lt"/>
              <a:buAutoNum type="arabicPeriod"/>
            </a:pPr>
            <a:r>
              <a:rPr lang="ar-SA" dirty="0" smtClean="0"/>
              <a:t>عمليات: كافة الانشطة والممارسات المبذولة</a:t>
            </a:r>
          </a:p>
          <a:p>
            <a:pPr marL="514350" indent="-514350" algn="just">
              <a:buFont typeface="+mj-lt"/>
              <a:buAutoNum type="arabicPeriod"/>
            </a:pPr>
            <a:r>
              <a:rPr lang="ar-SA" dirty="0" smtClean="0"/>
              <a:t>المخرجات:جميع المنجزات الخارجة من المنظمة سواء سلع او خدمات</a:t>
            </a:r>
          </a:p>
          <a:p>
            <a:pPr marL="514350" indent="-514350" algn="just">
              <a:buFont typeface="+mj-lt"/>
              <a:buAutoNum type="arabicPeriod"/>
            </a:pPr>
            <a:r>
              <a:rPr lang="ar-SA" dirty="0" smtClean="0"/>
              <a:t>التغذية المرتدة:وهي معرفة التأثير المتبادل بين عناصر المنظمة والبيئة(اي انه من خلال المجتمع تحصل المنظمة على مدى رضا الافراد عن هذه السلع او الخدمات وارجاع الاثر هذا تستفيد منه المنظمة في تعديل مسارها).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u="sng" dirty="0" smtClean="0">
                <a:solidFill>
                  <a:srgbClr val="C00000"/>
                </a:solidFill>
              </a:rPr>
              <a:t>خامسا:المدرسة المعاصرة في الادارة</a:t>
            </a:r>
            <a:endParaRPr lang="ar-SA" b="1" u="sng"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ar-SA" sz="2400" dirty="0" smtClean="0"/>
              <a:t>هي المرحلة الحالية من تطور الادارة وهي مزيج من مبادئ المدارس الادارية السابقة ،بالاضافة لمبادئ حديثة نتجت عن تطور المنظمات والتنافس ، نذكر على سبيل المثال النظريات الحديثة:</a:t>
            </a:r>
          </a:p>
          <a:p>
            <a:pPr marL="457200" indent="-457200" algn="just">
              <a:buFont typeface="+mj-lt"/>
              <a:buAutoNum type="arabicPeriod"/>
            </a:pPr>
            <a:r>
              <a:rPr lang="ar-SA" sz="2000" b="1" dirty="0" smtClean="0">
                <a:solidFill>
                  <a:schemeClr val="accent5">
                    <a:lumMod val="50000"/>
                  </a:schemeClr>
                </a:solidFill>
              </a:rPr>
              <a:t>النموذج الياباني: </a:t>
            </a:r>
            <a:r>
              <a:rPr lang="ar-SA" sz="2000" dirty="0" smtClean="0"/>
              <a:t>يركز هذا النموذج على جوانب من الادارة اليابانية ومدراسة والبحث بمحاولة تطبيقها في مجتمعات اخرى خارج اليابان.</a:t>
            </a:r>
          </a:p>
          <a:p>
            <a:pPr marL="457200" indent="-457200" algn="just">
              <a:buFont typeface="+mj-lt"/>
              <a:buAutoNum type="arabicPeriod"/>
            </a:pPr>
            <a:r>
              <a:rPr lang="ar-SA" sz="2000" b="1" dirty="0" smtClean="0">
                <a:solidFill>
                  <a:schemeClr val="accent5">
                    <a:lumMod val="50000"/>
                  </a:schemeClr>
                </a:solidFill>
              </a:rPr>
              <a:t>نظرية الثقافة التنظيمية:</a:t>
            </a:r>
            <a:r>
              <a:rPr lang="ar-SA" sz="2000" dirty="0"/>
              <a:t>اصبحت</a:t>
            </a:r>
            <a:r>
              <a:rPr lang="ar-SA" sz="2000" b="1" dirty="0" smtClean="0">
                <a:solidFill>
                  <a:schemeClr val="accent5">
                    <a:lumMod val="50000"/>
                  </a:schemeClr>
                </a:solidFill>
              </a:rPr>
              <a:t> </a:t>
            </a:r>
            <a:r>
              <a:rPr lang="ar-SA" sz="2000" dirty="0" smtClean="0"/>
              <a:t>م</a:t>
            </a:r>
            <a:r>
              <a:rPr lang="ar-SA" sz="2000" dirty="0"/>
              <a:t>جالا</a:t>
            </a:r>
            <a:r>
              <a:rPr lang="ar-SA" sz="2000" dirty="0" smtClean="0"/>
              <a:t> جديدا وحيا للدراسة والبحث باعتبار ان الثقافة التنظيمية وما تحمله من قيم واعتقادات اعضاء المنظمة لها كامل الاثر في اداء المنظمة .</a:t>
            </a:r>
          </a:p>
          <a:p>
            <a:pPr marL="457200" indent="-457200" algn="just">
              <a:buFont typeface="+mj-lt"/>
              <a:buAutoNum type="arabicPeriod"/>
            </a:pPr>
            <a:r>
              <a:rPr lang="ar-SA" sz="2000" b="1" dirty="0" smtClean="0">
                <a:solidFill>
                  <a:schemeClr val="accent5">
                    <a:lumMod val="50000"/>
                  </a:schemeClr>
                </a:solidFill>
              </a:rPr>
              <a:t>اداة الجودة الكلية:</a:t>
            </a:r>
            <a:r>
              <a:rPr lang="ar-SA" sz="2000" dirty="0"/>
              <a:t>من </a:t>
            </a:r>
            <a:r>
              <a:rPr lang="ar-SA" sz="2000" dirty="0" smtClean="0"/>
              <a:t>المفاهيم الحديثة و</a:t>
            </a:r>
            <a:r>
              <a:rPr lang="ar-SA" sz="2000" dirty="0" smtClean="0">
                <a:solidFill>
                  <a:srgbClr val="FF0000"/>
                </a:solidFill>
              </a:rPr>
              <a:t> (ادوارد ديمنج)</a:t>
            </a:r>
            <a:r>
              <a:rPr lang="ar-SA" sz="2000" dirty="0" smtClean="0"/>
              <a:t> من ابرز رواد هذا المفهوم وهي تعني تقديم سلعة او خدمة ترضي رغبات العميل.</a:t>
            </a:r>
          </a:p>
          <a:p>
            <a:pPr marL="457200" indent="-457200" algn="just">
              <a:buFont typeface="+mj-lt"/>
              <a:buAutoNum type="arabicPeriod"/>
            </a:pPr>
            <a:r>
              <a:rPr lang="ar-SA" sz="2000" b="1" dirty="0" smtClean="0">
                <a:solidFill>
                  <a:schemeClr val="accent5">
                    <a:lumMod val="50000"/>
                  </a:schemeClr>
                </a:solidFill>
              </a:rPr>
              <a:t>الهندرة:</a:t>
            </a:r>
            <a:r>
              <a:rPr lang="ar-SA" sz="2000" dirty="0" smtClean="0"/>
              <a:t>وهي كلمة عربية مركبة من كلمتي (هندسة)و(ادارة) وتعني اعادة هندسة الاعمال وتهدف لتحقيق  تطوير في اداء المنظمات بما يكفل سرعة الاداء وتخفيض التكلفة وجودة المنتج وتركز على اجراء تعديلات جوهرية والبدء من الصفر ومن جديد وليس الاصلاح والترميم(تغيير المسميات الوظيفية-الهياكل التنظيمية-دمج الوظائف).</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solidFill>
                  <a:srgbClr val="C00000"/>
                </a:solidFill>
              </a:rPr>
              <a:t>تابع المدرسة </a:t>
            </a:r>
            <a:r>
              <a:rPr lang="ar-SA" b="1" u="sng" dirty="0">
                <a:solidFill>
                  <a:srgbClr val="C00000"/>
                </a:solidFill>
              </a:rPr>
              <a:t>المعاصرة</a:t>
            </a:r>
            <a:endParaRPr lang="ar-SA" b="1" dirty="0"/>
          </a:p>
        </p:txBody>
      </p:sp>
      <p:sp>
        <p:nvSpPr>
          <p:cNvPr id="3" name="عنصر نائب للمحتوى 2"/>
          <p:cNvSpPr>
            <a:spLocks noGrp="1"/>
          </p:cNvSpPr>
          <p:nvPr>
            <p:ph sz="quarter" idx="1"/>
          </p:nvPr>
        </p:nvSpPr>
        <p:spPr/>
        <p:txBody>
          <a:bodyPr>
            <a:normAutofit/>
          </a:bodyPr>
          <a:lstStyle/>
          <a:p>
            <a:r>
              <a:rPr lang="ar-SA" sz="2000" b="1" dirty="0" smtClean="0">
                <a:solidFill>
                  <a:schemeClr val="accent5">
                    <a:lumMod val="50000"/>
                  </a:schemeClr>
                </a:solidFill>
              </a:rPr>
              <a:t>5-إدارة المعرفة: </a:t>
            </a:r>
            <a:r>
              <a:rPr lang="ar-SA" sz="2000" dirty="0" smtClean="0"/>
              <a:t>هو نوع جديد من رأس </a:t>
            </a:r>
            <a:r>
              <a:rPr lang="ar-SA" sz="2000" dirty="0"/>
              <a:t>المال الفكري </a:t>
            </a:r>
            <a:r>
              <a:rPr lang="ar-SA" sz="2000" dirty="0" smtClean="0"/>
              <a:t>لا يخضع للنضوب</a:t>
            </a:r>
            <a:r>
              <a:rPr lang="ar-SA" sz="2000" b="1" dirty="0" smtClean="0">
                <a:solidFill>
                  <a:schemeClr val="accent5">
                    <a:lumMod val="50000"/>
                  </a:schemeClr>
                </a:solidFill>
              </a:rPr>
              <a:t> .</a:t>
            </a:r>
          </a:p>
          <a:p>
            <a:endParaRPr lang="ar-SA" sz="2000" b="1" dirty="0" smtClean="0">
              <a:solidFill>
                <a:schemeClr val="accent5">
                  <a:lumMod val="50000"/>
                </a:schemeClr>
              </a:solidFill>
            </a:endParaRPr>
          </a:p>
          <a:p>
            <a:r>
              <a:rPr lang="ar-SA" sz="2000" b="1" dirty="0" smtClean="0">
                <a:solidFill>
                  <a:schemeClr val="accent5">
                    <a:lumMod val="50000"/>
                  </a:schemeClr>
                </a:solidFill>
              </a:rPr>
              <a:t>6-الاقتصاد المعرفي: </a:t>
            </a:r>
            <a:r>
              <a:rPr lang="ar-SA" sz="2000" dirty="0" smtClean="0"/>
              <a:t>أصبح الاقتصاد العالمي يتبنى الاقتصاد المعرفي حيث باتت التكنولوجيا والإبداع والمعلومات والابتكار أدوات حاسمة في النمو الاقتصادي المستديم.</a:t>
            </a:r>
          </a:p>
          <a:p>
            <a:endParaRPr lang="ar-SA" sz="2000" dirty="0"/>
          </a:p>
          <a:p>
            <a:r>
              <a:rPr lang="ar-SA" sz="2000" b="1" dirty="0" smtClean="0">
                <a:solidFill>
                  <a:schemeClr val="accent5">
                    <a:lumMod val="50000"/>
                  </a:schemeClr>
                </a:solidFill>
              </a:rPr>
              <a:t>7-ريادة الأعمال: </a:t>
            </a:r>
            <a:r>
              <a:rPr lang="ar-SA" sz="2000" dirty="0" smtClean="0"/>
              <a:t>رائد الأعمال هو ذلك الشخص الذي لديه القدرة </a:t>
            </a:r>
            <a:r>
              <a:rPr lang="ar-SA" sz="2000" dirty="0"/>
              <a:t>على تحويل فكرة جديدة او اختراع جديد </a:t>
            </a:r>
            <a:r>
              <a:rPr lang="ar-SA" sz="2000" dirty="0" smtClean="0"/>
              <a:t>إلى ابتكار ناجح.</a:t>
            </a:r>
          </a:p>
          <a:p>
            <a:endParaRPr lang="ar-SA" sz="2000" b="1" dirty="0">
              <a:solidFill>
                <a:schemeClr val="accent5">
                  <a:lumMod val="50000"/>
                </a:schemeClr>
              </a:solidFill>
            </a:endParaRPr>
          </a:p>
          <a:p>
            <a:r>
              <a:rPr lang="ar-SA" sz="2000" b="1" dirty="0" smtClean="0">
                <a:solidFill>
                  <a:schemeClr val="accent5">
                    <a:lumMod val="50000"/>
                  </a:schemeClr>
                </a:solidFill>
              </a:rPr>
              <a:t>بشكل عام الفكر الإداري لا زال يستمر ويتطور </a:t>
            </a:r>
            <a:r>
              <a:rPr lang="ar-SA" sz="2000" b="1" smtClean="0">
                <a:solidFill>
                  <a:schemeClr val="accent5">
                    <a:lumMod val="50000"/>
                  </a:schemeClr>
                </a:solidFill>
              </a:rPr>
              <a:t>وفق المتغيرات الحالية.</a:t>
            </a:r>
            <a:endParaRPr lang="ar-SA" sz="2000" b="1" dirty="0">
              <a:solidFill>
                <a:schemeClr val="accent5">
                  <a:lumMod val="50000"/>
                </a:schemeClr>
              </a:solidFill>
            </a:endParaRPr>
          </a:p>
        </p:txBody>
      </p:sp>
    </p:spTree>
    <p:extLst>
      <p:ext uri="{BB962C8B-B14F-4D97-AF65-F5344CB8AC3E}">
        <p14:creationId xmlns:p14="http://schemas.microsoft.com/office/powerpoint/2010/main" val="302435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743200"/>
            <a:ext cx="6934200" cy="3276600"/>
          </a:xfrm>
        </p:spPr>
        <p:txBody>
          <a:bodyPr>
            <a:normAutofit/>
          </a:bodyPr>
          <a:lstStyle/>
          <a:p>
            <a:r>
              <a:rPr lang="ar-SA" sz="5400" u="sng" dirty="0" smtClean="0">
                <a:solidFill>
                  <a:schemeClr val="tx1"/>
                </a:solidFill>
              </a:rPr>
              <a:t>مفهوم الإدارة وتطورها</a:t>
            </a:r>
            <a:endParaRPr lang="ar-SA" sz="5400" u="sng" dirty="0">
              <a:solidFill>
                <a:schemeClr val="tx1"/>
              </a:solidFill>
            </a:endParaRPr>
          </a:p>
        </p:txBody>
      </p:sp>
      <p:sp>
        <p:nvSpPr>
          <p:cNvPr id="2" name="Title 1"/>
          <p:cNvSpPr>
            <a:spLocks noGrp="1"/>
          </p:cNvSpPr>
          <p:nvPr>
            <p:ph type="ctrTitle"/>
          </p:nvPr>
        </p:nvSpPr>
        <p:spPr>
          <a:xfrm>
            <a:off x="1219200" y="1066800"/>
            <a:ext cx="7543800" cy="457200"/>
          </a:xfrm>
        </p:spPr>
        <p:txBody>
          <a:bodyPr>
            <a:noAutofit/>
          </a:bodyPr>
          <a:lstStyle/>
          <a:p>
            <a:r>
              <a:rPr lang="ar-SA" sz="7200" i="1" dirty="0" smtClean="0"/>
              <a:t>الفصل الأول</a:t>
            </a:r>
            <a:endParaRPr lang="ar-SA" sz="7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solidFill>
                  <a:schemeClr val="tx1"/>
                </a:solidFill>
              </a:rPr>
              <a:t>مفهوم الإدارة</a:t>
            </a:r>
            <a:endParaRPr lang="ar-SA"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just"/>
            <a:r>
              <a:rPr lang="ar-SA" sz="2800" dirty="0" smtClean="0"/>
              <a:t>”وظيفة تنفيذ الأعمال عن طريق الاخرين باستخدام التخطيط والتنظيم والتوجيه والرقابة، وذلك من اجل تحقيق اهداف المنظمة بكفاية وفاعلية مع مراعاة المؤثرات الداخلية والخارجية“</a:t>
            </a:r>
          </a:p>
          <a:p>
            <a:pPr algn="just">
              <a:buNone/>
            </a:pPr>
            <a:endParaRPr lang="ar-SA" sz="2800" dirty="0" smtClean="0"/>
          </a:p>
          <a:p>
            <a:pPr algn="just"/>
            <a:r>
              <a:rPr lang="ar-SA" sz="2000" dirty="0" smtClean="0"/>
              <a:t>من خلال التعريف السابق يمكن استخراج العناصر التالية:</a:t>
            </a:r>
          </a:p>
          <a:p>
            <a:pPr algn="just"/>
            <a:r>
              <a:rPr lang="ar-SA" sz="2000" dirty="0" smtClean="0"/>
              <a:t>الادارة وظيفة ذات مهام ومسؤليات</a:t>
            </a:r>
          </a:p>
          <a:p>
            <a:pPr algn="just"/>
            <a:r>
              <a:rPr lang="ar-SA" sz="2000" dirty="0" smtClean="0"/>
              <a:t>تتطلب وجود مجموعة من الناس لتحقيق الاهداف</a:t>
            </a:r>
          </a:p>
          <a:p>
            <a:pPr algn="just"/>
            <a:r>
              <a:rPr lang="ar-SA" sz="2000" dirty="0" smtClean="0"/>
              <a:t>تستلزم القيام بعدة وظائف</a:t>
            </a:r>
          </a:p>
          <a:p>
            <a:pPr algn="just"/>
            <a:r>
              <a:rPr lang="ar-SA" sz="2000" dirty="0" smtClean="0"/>
              <a:t>تسعى لتحقيق اهداف</a:t>
            </a:r>
          </a:p>
          <a:p>
            <a:pPr algn="just"/>
            <a:r>
              <a:rPr lang="ar-SA" sz="2000" dirty="0" smtClean="0"/>
              <a:t>الهدف ليس مطلق لا بد له من شروط ومعايير ابرزها الكفاية والفاعلية</a:t>
            </a:r>
          </a:p>
          <a:p>
            <a:pPr algn="just">
              <a:buNone/>
            </a:pPr>
            <a:r>
              <a:rPr lang="ar-SA" sz="2000" b="1" dirty="0" smtClean="0">
                <a:solidFill>
                  <a:srgbClr val="FF0000"/>
                </a:solidFill>
              </a:rPr>
              <a:t>المستويات الادارية:</a:t>
            </a:r>
          </a:p>
          <a:p>
            <a:pPr algn="just">
              <a:buNone/>
            </a:pPr>
            <a:r>
              <a:rPr lang="ar-SA" sz="2000" dirty="0" smtClean="0"/>
              <a:t>ادارة عليا،ادارة وسطى،الادارة الدنيا</a:t>
            </a:r>
          </a:p>
          <a:p>
            <a:pPr algn="just">
              <a:buNone/>
            </a:pPr>
            <a:endParaRPr lang="ar-SA" sz="2000" dirty="0" smtClean="0"/>
          </a:p>
          <a:p>
            <a:pPr marL="457200" indent="-457200">
              <a:buFont typeface="+mj-lt"/>
              <a:buAutoNum type="arabicPeriod"/>
            </a:pPr>
            <a:endParaRPr lang="ar-SA"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tx1"/>
                </a:solidFill>
              </a:rPr>
              <a:t>أهمية الإدارة</a:t>
            </a:r>
            <a:endParaRPr lang="ar-SA" dirty="0">
              <a:solidFill>
                <a:schemeClr val="tx1"/>
              </a:solidFill>
            </a:endParaRPr>
          </a:p>
        </p:txBody>
      </p:sp>
      <p:sp>
        <p:nvSpPr>
          <p:cNvPr id="3" name="Content Placeholder 2"/>
          <p:cNvSpPr>
            <a:spLocks noGrp="1"/>
          </p:cNvSpPr>
          <p:nvPr>
            <p:ph sz="quarter" idx="1"/>
          </p:nvPr>
        </p:nvSpPr>
        <p:spPr/>
        <p:txBody>
          <a:bodyPr>
            <a:normAutofit/>
          </a:bodyPr>
          <a:lstStyle/>
          <a:p>
            <a:pPr algn="just"/>
            <a:r>
              <a:rPr lang="ar-SA" sz="2400" dirty="0" smtClean="0"/>
              <a:t>الادارة هي احد المؤشرات التي يمكن من خلالها التمييز بين المجتمعات المتقدمة والنامية ،وان تقدم الامم لا يكون الا بالاداراة الناجحة فهي عنصر مهم في حياة الفرد والمنظمة والمجتمع ويمكن تلخيص الاهمية في الاتي:</a:t>
            </a:r>
          </a:p>
          <a:p>
            <a:pPr algn="just"/>
            <a:r>
              <a:rPr lang="ar-SA" sz="2400" dirty="0" smtClean="0"/>
              <a:t>انها وسيلة المجتمع في تحقيق اهدافه</a:t>
            </a:r>
          </a:p>
          <a:p>
            <a:pPr algn="just"/>
            <a:r>
              <a:rPr lang="ar-SA" sz="2400" dirty="0" smtClean="0"/>
              <a:t>ازدياد عدد المنشآت الادارية وكبر حجمها</a:t>
            </a:r>
          </a:p>
          <a:p>
            <a:pPr algn="just"/>
            <a:r>
              <a:rPr lang="ar-SA" sz="2400" dirty="0" smtClean="0"/>
              <a:t>اهمية العامل الانساني في نجاح المنشات</a:t>
            </a:r>
          </a:p>
          <a:p>
            <a:pPr algn="just"/>
            <a:r>
              <a:rPr lang="ar-SA" sz="2400" dirty="0" smtClean="0"/>
              <a:t>الندرة المتزايدة في الموارد المالية والبشرية</a:t>
            </a:r>
          </a:p>
          <a:p>
            <a:pPr algn="just"/>
            <a:r>
              <a:rPr lang="ar-SA" sz="2400" dirty="0" smtClean="0"/>
              <a:t>الدعوة الى العولمة</a:t>
            </a:r>
          </a:p>
          <a:p>
            <a:pPr algn="just"/>
            <a:r>
              <a:rPr lang="ar-SA" sz="2400" dirty="0" smtClean="0"/>
              <a:t>المنافسة الشديدة في الاسواق العالمية</a:t>
            </a:r>
          </a:p>
          <a:p>
            <a:pPr algn="just"/>
            <a:r>
              <a:rPr lang="ar-SA" sz="2400" dirty="0" smtClean="0"/>
              <a:t>رغبة الافراد في الوصول الى مراكز اجتماعية وقيادية متميزة.</a:t>
            </a:r>
          </a:p>
          <a:p>
            <a:pPr algn="just">
              <a:buNone/>
            </a:pPr>
            <a:endParaRPr lang="ar-SA" sz="2400" dirty="0" smtClean="0"/>
          </a:p>
          <a:p>
            <a:pPr algn="just"/>
            <a:endParaRPr lang="ar-SA" sz="2400" dirty="0" smtClean="0"/>
          </a:p>
          <a:p>
            <a:pPr algn="just"/>
            <a:endParaRPr lang="ar-SA"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2819400"/>
            <a:ext cx="7010400" cy="2362200"/>
          </a:xfrm>
        </p:spPr>
        <p:txBody>
          <a:bodyPr>
            <a:noAutofit/>
          </a:bodyPr>
          <a:lstStyle/>
          <a:p>
            <a:r>
              <a:rPr lang="ar-SA" sz="4800" dirty="0" smtClean="0">
                <a:solidFill>
                  <a:srgbClr val="FFFF00"/>
                </a:solidFill>
              </a:rPr>
              <a:t>هل الادارة علم ام فن ؟</a:t>
            </a:r>
          </a:p>
          <a:p>
            <a:r>
              <a:rPr lang="en-US" sz="3600" dirty="0" smtClean="0">
                <a:solidFill>
                  <a:srgbClr val="FFFF00"/>
                </a:solidFill>
              </a:rPr>
              <a:t>Is it science or art?</a:t>
            </a:r>
            <a:endParaRPr lang="ar-SA" sz="3600" dirty="0">
              <a:solidFill>
                <a:srgbClr val="FFFF00"/>
              </a:solidFill>
            </a:endParaRPr>
          </a:p>
        </p:txBody>
      </p:sp>
      <p:sp>
        <p:nvSpPr>
          <p:cNvPr id="3" name="Title 2"/>
          <p:cNvSpPr>
            <a:spLocks noGrp="1"/>
          </p:cNvSpPr>
          <p:nvPr>
            <p:ph type="ctrTitle"/>
          </p:nvPr>
        </p:nvSpPr>
        <p:spPr/>
        <p:txBody>
          <a:bodyPr>
            <a:normAutofit/>
          </a:bodyPr>
          <a:lstStyle/>
          <a:p>
            <a:pPr algn="l"/>
            <a:r>
              <a:rPr lang="ar-SA" sz="3200" dirty="0" smtClean="0"/>
              <a:t>الفصل الاول-مفهوم الادارة</a:t>
            </a:r>
            <a:endParaRPr lang="ar-S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ar-SA" sz="3600" dirty="0" smtClean="0"/>
              <a:t>الفصل الاول-مفهوم الادارة</a:t>
            </a:r>
            <a:endParaRPr lang="ar-SA" dirty="0"/>
          </a:p>
        </p:txBody>
      </p:sp>
      <p:sp>
        <p:nvSpPr>
          <p:cNvPr id="3" name="Content Placeholder 2"/>
          <p:cNvSpPr>
            <a:spLocks noGrp="1"/>
          </p:cNvSpPr>
          <p:nvPr>
            <p:ph sz="quarter" idx="1"/>
          </p:nvPr>
        </p:nvSpPr>
        <p:spPr/>
        <p:txBody>
          <a:bodyPr/>
          <a:lstStyle/>
          <a:p>
            <a:r>
              <a:rPr lang="ar-SA" sz="4000" b="1" dirty="0" smtClean="0">
                <a:solidFill>
                  <a:srgbClr val="C00000"/>
                </a:solidFill>
              </a:rPr>
              <a:t>مجالات الادارة:</a:t>
            </a:r>
          </a:p>
          <a:p>
            <a:pPr marL="514350" indent="-514350">
              <a:buFont typeface="+mj-lt"/>
              <a:buAutoNum type="arabicPeriod"/>
            </a:pPr>
            <a:r>
              <a:rPr lang="ar-SA" dirty="0" smtClean="0"/>
              <a:t>ادارة عامة (حكومي</a:t>
            </a:r>
            <a:r>
              <a:rPr lang="ar-SA" dirty="0" smtClean="0"/>
              <a:t>)..الأمثلة ص 31</a:t>
            </a:r>
            <a:endParaRPr lang="ar-SA" dirty="0" smtClean="0"/>
          </a:p>
          <a:p>
            <a:pPr marL="514350" indent="-514350">
              <a:buFont typeface="+mj-lt"/>
              <a:buAutoNum type="arabicPeriod"/>
            </a:pPr>
            <a:r>
              <a:rPr lang="ar-SA" dirty="0" smtClean="0"/>
              <a:t>ادارة الاعمال (قطاع خاص ربحي)</a:t>
            </a:r>
          </a:p>
          <a:p>
            <a:pPr marL="514350" indent="-514350">
              <a:buFont typeface="+mj-lt"/>
              <a:buAutoNum type="arabicPeriod"/>
            </a:pPr>
            <a:r>
              <a:rPr lang="ar-SA" dirty="0" smtClean="0"/>
              <a:t>ادارة الهيئات والمنظمات </a:t>
            </a:r>
            <a:r>
              <a:rPr lang="ar-SA" dirty="0" smtClean="0"/>
              <a:t>الخاصة..</a:t>
            </a:r>
            <a:endParaRPr lang="ar-SA" dirty="0" smtClean="0"/>
          </a:p>
          <a:p>
            <a:pPr marL="514350" indent="-514350">
              <a:buFont typeface="+mj-lt"/>
              <a:buAutoNum type="arabicPeriod"/>
            </a:pPr>
            <a:r>
              <a:rPr lang="ar-SA" dirty="0" smtClean="0"/>
              <a:t>الادارة الاقليمية </a:t>
            </a:r>
            <a:r>
              <a:rPr lang="ar-SA" dirty="0" smtClean="0"/>
              <a:t>الدولية</a:t>
            </a:r>
          </a:p>
          <a:p>
            <a:pPr marL="0" indent="0">
              <a:buNone/>
            </a:pPr>
            <a:r>
              <a:rPr lang="ar-SA" sz="4000" b="1" dirty="0" smtClean="0">
                <a:solidFill>
                  <a:srgbClr val="C00000"/>
                </a:solidFill>
              </a:rPr>
              <a:t>عناصر الإدارة:</a:t>
            </a:r>
          </a:p>
          <a:p>
            <a:pPr marL="0" indent="0">
              <a:buNone/>
            </a:pPr>
            <a:r>
              <a:rPr lang="ar-SA" dirty="0" smtClean="0"/>
              <a:t>	المنشأة-الوظائف-المهام-الموارد</a:t>
            </a:r>
            <a:endParaRPr lang="ar-SA" dirty="0" smtClean="0"/>
          </a:p>
          <a:p>
            <a:pPr marL="514350" indent="-514350" algn="ctr">
              <a:buNone/>
            </a:pPr>
            <a:r>
              <a:rPr lang="ar-SA" dirty="0" smtClean="0">
                <a:solidFill>
                  <a:srgbClr val="FF0000"/>
                </a:solidFill>
              </a:rPr>
              <a:t> </a:t>
            </a:r>
            <a:r>
              <a:rPr lang="ar-SA" b="1" dirty="0" smtClean="0">
                <a:solidFill>
                  <a:schemeClr val="accent5">
                    <a:lumMod val="50000"/>
                  </a:schemeClr>
                </a:solidFill>
              </a:rPr>
              <a:t>ماهي وظائف الادارة ووظائف المنشأة؟ (اطلعي على الخطة الدراسية)</a:t>
            </a:r>
          </a:p>
          <a:p>
            <a:pPr marL="514350" indent="-514350" algn="ctr">
              <a:buNone/>
            </a:pPr>
            <a:endParaRPr lang="ar-SA"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C00000"/>
                </a:solidFill>
              </a:rPr>
              <a:t>التطور التاريخي للفكر الإداري</a:t>
            </a:r>
            <a:endParaRPr lang="ar-SA" dirty="0">
              <a:solidFill>
                <a:srgbClr val="C00000"/>
              </a:solidFill>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ar-SA" b="1" dirty="0" smtClean="0"/>
              <a:t>المدرسة الكلاسيكية</a:t>
            </a:r>
          </a:p>
          <a:p>
            <a:pPr marL="514350" indent="-514350">
              <a:buFont typeface="+mj-lt"/>
              <a:buAutoNum type="arabicPeriod"/>
            </a:pPr>
            <a:r>
              <a:rPr lang="ar-SA" b="1" dirty="0" smtClean="0"/>
              <a:t>مدرسة العلاقات الانسانية</a:t>
            </a:r>
          </a:p>
          <a:p>
            <a:pPr marL="514350" indent="-514350">
              <a:buFont typeface="+mj-lt"/>
              <a:buAutoNum type="arabicPeriod"/>
            </a:pPr>
            <a:r>
              <a:rPr lang="ar-SA" b="1" dirty="0" smtClean="0"/>
              <a:t>المدرسة التجريبية</a:t>
            </a:r>
          </a:p>
          <a:p>
            <a:pPr marL="514350" indent="-514350">
              <a:buFont typeface="+mj-lt"/>
              <a:buAutoNum type="arabicPeriod"/>
            </a:pPr>
            <a:r>
              <a:rPr lang="ar-SA" b="1" dirty="0" smtClean="0"/>
              <a:t>مدرسة النظم الاجتماعية</a:t>
            </a:r>
          </a:p>
          <a:p>
            <a:pPr marL="514350" indent="-514350">
              <a:buFont typeface="+mj-lt"/>
              <a:buAutoNum type="arabicPeriod"/>
            </a:pPr>
            <a:r>
              <a:rPr lang="ar-SA" b="1" dirty="0" smtClean="0"/>
              <a:t>المدرسة المعاصرة في الادارة</a:t>
            </a:r>
            <a:endParaRPr lang="ar-SA"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u="sng" dirty="0" smtClean="0">
                <a:solidFill>
                  <a:srgbClr val="C00000"/>
                </a:solidFill>
              </a:rPr>
              <a:t>اولا:المدرسة الكلاسيكية</a:t>
            </a:r>
            <a:endParaRPr lang="ar-SA" b="1" u="sng" dirty="0">
              <a:solidFill>
                <a:srgbClr val="C00000"/>
              </a:solidFill>
            </a:endParaRPr>
          </a:p>
        </p:txBody>
      </p:sp>
      <p:sp>
        <p:nvSpPr>
          <p:cNvPr id="3" name="Content Placeholder 2"/>
          <p:cNvSpPr>
            <a:spLocks noGrp="1"/>
          </p:cNvSpPr>
          <p:nvPr>
            <p:ph sz="quarter" idx="1"/>
          </p:nvPr>
        </p:nvSpPr>
        <p:spPr/>
        <p:txBody>
          <a:bodyPr/>
          <a:lstStyle/>
          <a:p>
            <a:pPr algn="just"/>
            <a:r>
              <a:rPr lang="ar-SA" dirty="0" smtClean="0"/>
              <a:t>تعتبر المرحلة الاولى من تطور الفكر الاداري ويعتبر</a:t>
            </a:r>
            <a:r>
              <a:rPr lang="ar-SA" dirty="0" smtClean="0">
                <a:solidFill>
                  <a:srgbClr val="FF0000"/>
                </a:solidFill>
              </a:rPr>
              <a:t>(ماكس ويبر) </a:t>
            </a:r>
            <a:r>
              <a:rPr lang="ar-SA" dirty="0" smtClean="0"/>
              <a:t>اول مؤسسيها حيث تبنى نظرية البيروقراطية </a:t>
            </a:r>
          </a:p>
          <a:p>
            <a:pPr algn="just"/>
            <a:r>
              <a:rPr lang="ar-SA" dirty="0" smtClean="0"/>
              <a:t>ومن ثم نما اتجاه جديد وحركة جديدة تبناها </a:t>
            </a:r>
            <a:r>
              <a:rPr lang="ar-SA" dirty="0" smtClean="0">
                <a:solidFill>
                  <a:srgbClr val="FF0000"/>
                </a:solidFill>
              </a:rPr>
              <a:t>(فريدريك تايلور) </a:t>
            </a:r>
            <a:r>
              <a:rPr lang="ar-SA" dirty="0" smtClean="0"/>
              <a:t>والذي تبنا حركة الادارة العلمية (ضبط الوقت والحركة ،الاستغلال الأمثل للموارد البشرية)</a:t>
            </a:r>
          </a:p>
          <a:p>
            <a:pPr algn="just"/>
            <a:r>
              <a:rPr lang="ar-SA" dirty="0" smtClean="0"/>
              <a:t>ظهرت انتقادات على هذه المدرسة من ابرزها:افتراض ان الانسان مجرد آلة-الاولوية لتحقيق المكاسب الاقتصادية دون مراعاة انسانية العاملين</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u="sng" dirty="0" smtClean="0">
                <a:solidFill>
                  <a:srgbClr val="C00000"/>
                </a:solidFill>
              </a:rPr>
              <a:t>ثانيا:مدرسة العلاقات الانسانية</a:t>
            </a:r>
            <a:endParaRPr lang="ar-SA" b="1" u="sng" dirty="0">
              <a:solidFill>
                <a:srgbClr val="C00000"/>
              </a:solidFill>
            </a:endParaRPr>
          </a:p>
        </p:txBody>
      </p:sp>
      <p:sp>
        <p:nvSpPr>
          <p:cNvPr id="3" name="Content Placeholder 2"/>
          <p:cNvSpPr>
            <a:spLocks noGrp="1"/>
          </p:cNvSpPr>
          <p:nvPr>
            <p:ph sz="quarter" idx="1"/>
          </p:nvPr>
        </p:nvSpPr>
        <p:spPr/>
        <p:txBody>
          <a:bodyPr/>
          <a:lstStyle/>
          <a:p>
            <a:pPr algn="just"/>
            <a:r>
              <a:rPr lang="ar-SA" dirty="0" smtClean="0"/>
              <a:t>من مؤسسيها</a:t>
            </a:r>
            <a:r>
              <a:rPr lang="ar-SA" dirty="0" smtClean="0">
                <a:solidFill>
                  <a:srgbClr val="FF0000"/>
                </a:solidFill>
              </a:rPr>
              <a:t>(التون مايو)</a:t>
            </a:r>
            <a:r>
              <a:rPr lang="ar-SA" dirty="0" smtClean="0"/>
              <a:t> باختصار الوصول لافضل النتائج من خلال مراعاة العنصر البشري وما يؤثر عليه من عوامل نفسية (اي اهتمت بالرضا الوظيفي، الحوافز، الروح المعنوية)</a:t>
            </a:r>
          </a:p>
          <a:p>
            <a:pPr algn="just"/>
            <a:r>
              <a:rPr lang="ar-SA" dirty="0" smtClean="0"/>
              <a:t>الا ان هذه المدرسة واجهت ايضا بعض الانتقادات مثل انها فقد تركز على البيئة الداخلية فقط وتهمل الخارجية</a:t>
            </a:r>
          </a:p>
          <a:p>
            <a:pPr algn="just">
              <a:buNone/>
            </a:pPr>
            <a:r>
              <a:rPr lang="ar-SA" sz="3300" b="1" u="sng" dirty="0" smtClean="0">
                <a:solidFill>
                  <a:srgbClr val="C00000"/>
                </a:solidFill>
                <a:latin typeface="+mj-lt"/>
                <a:ea typeface="+mj-ea"/>
                <a:cs typeface="+mj-cs"/>
              </a:rPr>
              <a:t>ثالثا:المدرسة التجريبية</a:t>
            </a:r>
          </a:p>
          <a:p>
            <a:pPr algn="just"/>
            <a:r>
              <a:rPr lang="ar-SA" dirty="0" smtClean="0"/>
              <a:t>تعني ان الادارة مهنة يمكن تعلمها وممارستها واهم مبادئها تحديد الواجبات والمسؤليات للمديرين وتضييق نطاق الاشرف 5-8 والتأكيد على وجود التفويض</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TotalTime>
  <Words>708</Words>
  <Application>Microsoft Office PowerPoint</Application>
  <PresentationFormat>عرض على الشاشة (3:4)‏</PresentationFormat>
  <Paragraphs>79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Civic</vt:lpstr>
      <vt:lpstr>بسم الله الرحمن الرحيم</vt:lpstr>
      <vt:lpstr>الفصل الأول</vt:lpstr>
      <vt:lpstr>مفهوم الإدارة</vt:lpstr>
      <vt:lpstr>أهمية الإدارة</vt:lpstr>
      <vt:lpstr>الفصل الاول-مفهوم الادارة</vt:lpstr>
      <vt:lpstr>الفصل الاول-مفهوم الادارة</vt:lpstr>
      <vt:lpstr>التطور التاريخي للفكر الإداري</vt:lpstr>
      <vt:lpstr>اولا:المدرسة الكلاسيكية</vt:lpstr>
      <vt:lpstr>ثانيا:مدرسة العلاقات الانسانية</vt:lpstr>
      <vt:lpstr>رابعا: مدرسة النظم الاجتماعية</vt:lpstr>
      <vt:lpstr>خامسا:المدرسة المعاصرة في الادارة</vt:lpstr>
      <vt:lpstr>تابع المدرسة المعاصرة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Dell</dc:creator>
  <cp:lastModifiedBy>good</cp:lastModifiedBy>
  <cp:revision>11</cp:revision>
  <dcterms:created xsi:type="dcterms:W3CDTF">2011-12-10T10:49:08Z</dcterms:created>
  <dcterms:modified xsi:type="dcterms:W3CDTF">2017-10-04T11:16:10Z</dcterms:modified>
</cp:coreProperties>
</file>