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46"/>
  </p:notesMasterIdLst>
  <p:sldIdLst>
    <p:sldId id="323" r:id="rId2"/>
    <p:sldId id="270" r:id="rId3"/>
    <p:sldId id="284" r:id="rId4"/>
    <p:sldId id="283" r:id="rId5"/>
    <p:sldId id="285" r:id="rId6"/>
    <p:sldId id="322" r:id="rId7"/>
    <p:sldId id="282" r:id="rId8"/>
    <p:sldId id="287" r:id="rId9"/>
    <p:sldId id="288" r:id="rId10"/>
    <p:sldId id="290" r:id="rId11"/>
    <p:sldId id="268" r:id="rId12"/>
    <p:sldId id="291" r:id="rId13"/>
    <p:sldId id="292" r:id="rId14"/>
    <p:sldId id="294" r:id="rId15"/>
    <p:sldId id="271" r:id="rId16"/>
    <p:sldId id="295" r:id="rId17"/>
    <p:sldId id="275" r:id="rId18"/>
    <p:sldId id="276" r:id="rId19"/>
    <p:sldId id="296" r:id="rId20"/>
    <p:sldId id="299" r:id="rId21"/>
    <p:sldId id="298" r:id="rId22"/>
    <p:sldId id="297" r:id="rId23"/>
    <p:sldId id="300" r:id="rId24"/>
    <p:sldId id="301" r:id="rId25"/>
    <p:sldId id="302" r:id="rId26"/>
    <p:sldId id="303" r:id="rId27"/>
    <p:sldId id="277" r:id="rId28"/>
    <p:sldId id="305" r:id="rId29"/>
    <p:sldId id="307" r:id="rId30"/>
    <p:sldId id="308" r:id="rId31"/>
    <p:sldId id="306" r:id="rId32"/>
    <p:sldId id="310" r:id="rId33"/>
    <p:sldId id="311" r:id="rId34"/>
    <p:sldId id="312" r:id="rId35"/>
    <p:sldId id="313" r:id="rId36"/>
    <p:sldId id="314" r:id="rId37"/>
    <p:sldId id="315" r:id="rId38"/>
    <p:sldId id="316" r:id="rId39"/>
    <p:sldId id="317" r:id="rId40"/>
    <p:sldId id="318" r:id="rId41"/>
    <p:sldId id="319" r:id="rId42"/>
    <p:sldId id="309" r:id="rId43"/>
    <p:sldId id="320" r:id="rId44"/>
    <p:sldId id="321" r:id="rId4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020" autoAdjust="0"/>
    <p:restoredTop sz="94660"/>
  </p:normalViewPr>
  <p:slideViewPr>
    <p:cSldViewPr snapToGrid="0">
      <p:cViewPr>
        <p:scale>
          <a:sx n="66" d="100"/>
          <a:sy n="66" d="100"/>
        </p:scale>
        <p:origin x="-1632" y="-654"/>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ADD3728-58ED-449B-B477-2097A9C731FD}" type="datetimeFigureOut">
              <a:rPr lang="en-US" smtClean="0"/>
              <a:pPr/>
              <a:t>11/7/2017</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A4E9AE0-1E79-462C-94C4-FAF6B008A579}" type="slidenum">
              <a:rPr lang="en-US" smtClean="0"/>
              <a:pPr/>
              <a:t>‹#›</a:t>
            </a:fld>
            <a:endParaRPr lang="en-US"/>
          </a:p>
        </p:txBody>
      </p:sp>
    </p:spTree>
    <p:extLst>
      <p:ext uri="{BB962C8B-B14F-4D97-AF65-F5344CB8AC3E}">
        <p14:creationId xmlns:p14="http://schemas.microsoft.com/office/powerpoint/2010/main" xmlns="" val="27323911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ChangeArrowheads="1"/>
          </p:cNvSpPr>
          <p:nvPr/>
        </p:nvSpPr>
        <p:spPr bwMode="auto">
          <a:xfrm>
            <a:off x="3886200" y="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8195" name="Rectangle 3"/>
          <p:cNvSpPr>
            <a:spLocks noChangeArrowheads="1"/>
          </p:cNvSpPr>
          <p:nvPr/>
        </p:nvSpPr>
        <p:spPr bwMode="auto">
          <a:xfrm>
            <a:off x="3886200" y="868680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90488" tIns="44450" rIns="90488" bIns="44450" anchor="b"/>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r"/>
            <a:r>
              <a:rPr lang="en-US" altLang="en-US" sz="1200">
                <a:latin typeface="Times New Roman" panose="02020603050405020304" pitchFamily="18" charset="0"/>
              </a:rPr>
              <a:t>3</a:t>
            </a:r>
          </a:p>
        </p:txBody>
      </p:sp>
      <p:sp>
        <p:nvSpPr>
          <p:cNvPr id="8196" name="Rectangle 4"/>
          <p:cNvSpPr>
            <a:spLocks noChangeArrowheads="1"/>
          </p:cNvSpPr>
          <p:nvPr/>
        </p:nvSpPr>
        <p:spPr bwMode="auto">
          <a:xfrm>
            <a:off x="0" y="868680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8197" name="Rectangle 5"/>
          <p:cNvSpPr>
            <a:spLocks noChangeArrowheads="1"/>
          </p:cNvSpPr>
          <p:nvPr/>
        </p:nvSpPr>
        <p:spPr bwMode="auto">
          <a:xfrm>
            <a:off x="0" y="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8198" name="Rectangle 6"/>
          <p:cNvSpPr>
            <a:spLocks noGrp="1" noRot="1" noChangeAspect="1" noChangeArrowheads="1" noTextEdit="1"/>
          </p:cNvSpPr>
          <p:nvPr>
            <p:ph type="sldImg"/>
          </p:nvPr>
        </p:nvSpPr>
        <p:spPr>
          <a:xfrm>
            <a:off x="1150938" y="692150"/>
            <a:ext cx="4556125" cy="3416300"/>
          </a:xfrm>
          <a:ln cap="flat"/>
        </p:spPr>
      </p:sp>
      <p:sp>
        <p:nvSpPr>
          <p:cNvPr id="8199" name="Rectangle 7"/>
          <p:cNvSpPr>
            <a:spLocks noGrp="1" noChangeArrowheads="1"/>
          </p:cNvSpPr>
          <p:nvPr>
            <p:ph type="body" idx="1"/>
          </p:nvPr>
        </p:nvSpPr>
        <p:spPr>
          <a:noFill/>
        </p:spPr>
        <p:txBody>
          <a:bodyPr/>
          <a:lstStyle/>
          <a:p>
            <a:endParaRPr lang="en-US" altLang="en-US" smtClean="0"/>
          </a:p>
        </p:txBody>
      </p:sp>
    </p:spTree>
    <p:extLst>
      <p:ext uri="{BB962C8B-B14F-4D97-AF65-F5344CB8AC3E}">
        <p14:creationId xmlns:p14="http://schemas.microsoft.com/office/powerpoint/2010/main" xmlns="" val="18037075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ChangeArrowheads="1"/>
          </p:cNvSpPr>
          <p:nvPr/>
        </p:nvSpPr>
        <p:spPr bwMode="auto">
          <a:xfrm>
            <a:off x="3886200" y="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6147" name="Rectangle 3"/>
          <p:cNvSpPr>
            <a:spLocks noChangeArrowheads="1"/>
          </p:cNvSpPr>
          <p:nvPr/>
        </p:nvSpPr>
        <p:spPr bwMode="auto">
          <a:xfrm>
            <a:off x="3886200" y="868680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90488" tIns="44450" rIns="90488" bIns="44450" anchor="b"/>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r"/>
            <a:r>
              <a:rPr lang="en-US" altLang="en-US" sz="1200">
                <a:latin typeface="Times New Roman" panose="02020603050405020304" pitchFamily="18" charset="0"/>
              </a:rPr>
              <a:t>3</a:t>
            </a:r>
          </a:p>
        </p:txBody>
      </p:sp>
      <p:sp>
        <p:nvSpPr>
          <p:cNvPr id="6148" name="Rectangle 4"/>
          <p:cNvSpPr>
            <a:spLocks noChangeArrowheads="1"/>
          </p:cNvSpPr>
          <p:nvPr/>
        </p:nvSpPr>
        <p:spPr bwMode="auto">
          <a:xfrm>
            <a:off x="0" y="868680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6149" name="Rectangle 5"/>
          <p:cNvSpPr>
            <a:spLocks noChangeArrowheads="1"/>
          </p:cNvSpPr>
          <p:nvPr/>
        </p:nvSpPr>
        <p:spPr bwMode="auto">
          <a:xfrm>
            <a:off x="0" y="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6150" name="Rectangle 6"/>
          <p:cNvSpPr>
            <a:spLocks noGrp="1" noRot="1" noChangeAspect="1" noChangeArrowheads="1" noTextEdit="1"/>
          </p:cNvSpPr>
          <p:nvPr>
            <p:ph type="sldImg"/>
          </p:nvPr>
        </p:nvSpPr>
        <p:spPr>
          <a:xfrm>
            <a:off x="1150938" y="692150"/>
            <a:ext cx="4556125" cy="3416300"/>
          </a:xfrm>
          <a:ln cap="flat"/>
        </p:spPr>
      </p:sp>
      <p:sp>
        <p:nvSpPr>
          <p:cNvPr id="6151" name="Rectangle 7"/>
          <p:cNvSpPr>
            <a:spLocks noGrp="1" noChangeArrowheads="1"/>
          </p:cNvSpPr>
          <p:nvPr>
            <p:ph type="body" idx="1"/>
          </p:nvPr>
        </p:nvSpPr>
        <p:spPr>
          <a:noFill/>
        </p:spPr>
        <p:txBody>
          <a:bodyPr/>
          <a:lstStyle/>
          <a:p>
            <a:endParaRPr lang="en-US" altLang="en-US" smtClean="0"/>
          </a:p>
        </p:txBody>
      </p:sp>
    </p:spTree>
    <p:extLst>
      <p:ext uri="{BB962C8B-B14F-4D97-AF65-F5344CB8AC3E}">
        <p14:creationId xmlns:p14="http://schemas.microsoft.com/office/powerpoint/2010/main" xmlns="" val="27362790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3A3EA668-8D4D-46C9-A7C2-F3561BF37608}" type="datetimeFigureOut">
              <a:rPr lang="en-US" smtClean="0"/>
              <a:pPr/>
              <a:t>11/7/2017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374BF2-3C04-4AB9-BE52-D173019A9162}" type="slidenum">
              <a:rPr lang="en-US" smtClean="0"/>
              <a:pPr/>
              <a:t>‹#›</a:t>
            </a:fld>
            <a:endParaRPr lang="en-US"/>
          </a:p>
        </p:txBody>
      </p:sp>
    </p:spTree>
    <p:extLst>
      <p:ext uri="{BB962C8B-B14F-4D97-AF65-F5344CB8AC3E}">
        <p14:creationId xmlns:p14="http://schemas.microsoft.com/office/powerpoint/2010/main" xmlns="" val="27499779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A3EA668-8D4D-46C9-A7C2-F3561BF37608}" type="datetimeFigureOut">
              <a:rPr lang="en-US" smtClean="0"/>
              <a:pPr/>
              <a:t>11/7/2017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374BF2-3C04-4AB9-BE52-D173019A9162}" type="slidenum">
              <a:rPr lang="en-US" smtClean="0"/>
              <a:pPr/>
              <a:t>‹#›</a:t>
            </a:fld>
            <a:endParaRPr lang="en-US"/>
          </a:p>
        </p:txBody>
      </p:sp>
    </p:spTree>
    <p:extLst>
      <p:ext uri="{BB962C8B-B14F-4D97-AF65-F5344CB8AC3E}">
        <p14:creationId xmlns:p14="http://schemas.microsoft.com/office/powerpoint/2010/main" xmlns="" val="13036925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A3EA668-8D4D-46C9-A7C2-F3561BF37608}" type="datetimeFigureOut">
              <a:rPr lang="en-US" smtClean="0"/>
              <a:pPr/>
              <a:t>11/7/2017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374BF2-3C04-4AB9-BE52-D173019A9162}" type="slidenum">
              <a:rPr lang="en-US" smtClean="0"/>
              <a:pPr/>
              <a:t>‹#›</a:t>
            </a:fld>
            <a:endParaRPr lang="en-US"/>
          </a:p>
        </p:txBody>
      </p:sp>
    </p:spTree>
    <p:extLst>
      <p:ext uri="{BB962C8B-B14F-4D97-AF65-F5344CB8AC3E}">
        <p14:creationId xmlns:p14="http://schemas.microsoft.com/office/powerpoint/2010/main" xmlns="" val="28388526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A3EA668-8D4D-46C9-A7C2-F3561BF37608}" type="datetimeFigureOut">
              <a:rPr lang="en-US" smtClean="0"/>
              <a:pPr/>
              <a:t>11/7/2017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374BF2-3C04-4AB9-BE52-D173019A9162}" type="slidenum">
              <a:rPr lang="en-US" smtClean="0"/>
              <a:pPr/>
              <a:t>‹#›</a:t>
            </a:fld>
            <a:endParaRPr lang="en-US"/>
          </a:p>
        </p:txBody>
      </p:sp>
    </p:spTree>
    <p:extLst>
      <p:ext uri="{BB962C8B-B14F-4D97-AF65-F5344CB8AC3E}">
        <p14:creationId xmlns:p14="http://schemas.microsoft.com/office/powerpoint/2010/main" xmlns="" val="6583315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3A3EA668-8D4D-46C9-A7C2-F3561BF37608}" type="datetimeFigureOut">
              <a:rPr lang="en-US" smtClean="0"/>
              <a:pPr/>
              <a:t>11/7/2017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374BF2-3C04-4AB9-BE52-D173019A9162}" type="slidenum">
              <a:rPr lang="en-US" smtClean="0"/>
              <a:pPr/>
              <a:t>‹#›</a:t>
            </a:fld>
            <a:endParaRPr lang="en-US"/>
          </a:p>
        </p:txBody>
      </p:sp>
    </p:spTree>
    <p:extLst>
      <p:ext uri="{BB962C8B-B14F-4D97-AF65-F5344CB8AC3E}">
        <p14:creationId xmlns:p14="http://schemas.microsoft.com/office/powerpoint/2010/main" xmlns="" val="19626408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3A3EA668-8D4D-46C9-A7C2-F3561BF37608}" type="datetimeFigureOut">
              <a:rPr lang="en-US" smtClean="0"/>
              <a:pPr/>
              <a:t>11/7/2017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4374BF2-3C04-4AB9-BE52-D173019A9162}" type="slidenum">
              <a:rPr lang="en-US" smtClean="0"/>
              <a:pPr/>
              <a:t>‹#›</a:t>
            </a:fld>
            <a:endParaRPr lang="en-US"/>
          </a:p>
        </p:txBody>
      </p:sp>
    </p:spTree>
    <p:extLst>
      <p:ext uri="{BB962C8B-B14F-4D97-AF65-F5344CB8AC3E}">
        <p14:creationId xmlns:p14="http://schemas.microsoft.com/office/powerpoint/2010/main" xmlns="" val="25133094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3A3EA668-8D4D-46C9-A7C2-F3561BF37608}" type="datetimeFigureOut">
              <a:rPr lang="en-US" smtClean="0"/>
              <a:pPr/>
              <a:t>11/7/2017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4374BF2-3C04-4AB9-BE52-D173019A9162}" type="slidenum">
              <a:rPr lang="en-US" smtClean="0"/>
              <a:pPr/>
              <a:t>‹#›</a:t>
            </a:fld>
            <a:endParaRPr lang="en-US"/>
          </a:p>
        </p:txBody>
      </p:sp>
    </p:spTree>
    <p:extLst>
      <p:ext uri="{BB962C8B-B14F-4D97-AF65-F5344CB8AC3E}">
        <p14:creationId xmlns:p14="http://schemas.microsoft.com/office/powerpoint/2010/main" xmlns="" val="14946203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3A3EA668-8D4D-46C9-A7C2-F3561BF37608}" type="datetimeFigureOut">
              <a:rPr lang="en-US" smtClean="0"/>
              <a:pPr/>
              <a:t>11/7/2017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4374BF2-3C04-4AB9-BE52-D173019A9162}" type="slidenum">
              <a:rPr lang="en-US" smtClean="0"/>
              <a:pPr/>
              <a:t>‹#›</a:t>
            </a:fld>
            <a:endParaRPr lang="en-US"/>
          </a:p>
        </p:txBody>
      </p:sp>
    </p:spTree>
    <p:extLst>
      <p:ext uri="{BB962C8B-B14F-4D97-AF65-F5344CB8AC3E}">
        <p14:creationId xmlns:p14="http://schemas.microsoft.com/office/powerpoint/2010/main" xmlns="" val="24764393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A3EA668-8D4D-46C9-A7C2-F3561BF37608}" type="datetimeFigureOut">
              <a:rPr lang="en-US" smtClean="0"/>
              <a:pPr/>
              <a:t>11/7/2017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4374BF2-3C04-4AB9-BE52-D173019A9162}" type="slidenum">
              <a:rPr lang="en-US" smtClean="0"/>
              <a:pPr/>
              <a:t>‹#›</a:t>
            </a:fld>
            <a:endParaRPr lang="en-US"/>
          </a:p>
        </p:txBody>
      </p:sp>
    </p:spTree>
    <p:extLst>
      <p:ext uri="{BB962C8B-B14F-4D97-AF65-F5344CB8AC3E}">
        <p14:creationId xmlns:p14="http://schemas.microsoft.com/office/powerpoint/2010/main" xmlns="" val="11417815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3A3EA668-8D4D-46C9-A7C2-F3561BF37608}" type="datetimeFigureOut">
              <a:rPr lang="en-US" smtClean="0"/>
              <a:pPr/>
              <a:t>11/7/2017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4374BF2-3C04-4AB9-BE52-D173019A9162}" type="slidenum">
              <a:rPr lang="en-US" smtClean="0"/>
              <a:pPr/>
              <a:t>‹#›</a:t>
            </a:fld>
            <a:endParaRPr lang="en-US"/>
          </a:p>
        </p:txBody>
      </p:sp>
    </p:spTree>
    <p:extLst>
      <p:ext uri="{BB962C8B-B14F-4D97-AF65-F5344CB8AC3E}">
        <p14:creationId xmlns:p14="http://schemas.microsoft.com/office/powerpoint/2010/main" xmlns="" val="29473899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3A3EA668-8D4D-46C9-A7C2-F3561BF37608}" type="datetimeFigureOut">
              <a:rPr lang="en-US" smtClean="0"/>
              <a:pPr/>
              <a:t>11/7/2017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4374BF2-3C04-4AB9-BE52-D173019A9162}" type="slidenum">
              <a:rPr lang="en-US" smtClean="0"/>
              <a:pPr/>
              <a:t>‹#›</a:t>
            </a:fld>
            <a:endParaRPr lang="en-US"/>
          </a:p>
        </p:txBody>
      </p:sp>
    </p:spTree>
    <p:extLst>
      <p:ext uri="{BB962C8B-B14F-4D97-AF65-F5344CB8AC3E}">
        <p14:creationId xmlns:p14="http://schemas.microsoft.com/office/powerpoint/2010/main" xmlns="" val="6336334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A3EA668-8D4D-46C9-A7C2-F3561BF37608}" type="datetimeFigureOut">
              <a:rPr lang="en-US" smtClean="0"/>
              <a:pPr/>
              <a:t>11/7/2017</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4374BF2-3C04-4AB9-BE52-D173019A9162}" type="slidenum">
              <a:rPr lang="en-US" smtClean="0"/>
              <a:pPr/>
              <a:t>‹#›</a:t>
            </a:fld>
            <a:endParaRPr lang="en-US"/>
          </a:p>
        </p:txBody>
      </p:sp>
    </p:spTree>
    <p:extLst>
      <p:ext uri="{BB962C8B-B14F-4D97-AF65-F5344CB8AC3E}">
        <p14:creationId xmlns:p14="http://schemas.microsoft.com/office/powerpoint/2010/main" xmlns="" val="1799216196"/>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fac.ksu.edu.sa/melnewehy"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6.xml"/><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6.xml"/><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image" Target="../media/image27.png"/><Relationship Id="rId7" Type="http://schemas.openxmlformats.org/officeDocument/2006/relationships/image" Target="../media/image31.png"/><Relationship Id="rId2" Type="http://schemas.openxmlformats.org/officeDocument/2006/relationships/image" Target="../media/image26.png"/><Relationship Id="rId1" Type="http://schemas.openxmlformats.org/officeDocument/2006/relationships/slideLayout" Target="../slideLayouts/slideLayout7.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 Id="rId9" Type="http://schemas.openxmlformats.org/officeDocument/2006/relationships/image" Target="../media/image33.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35.emf"/><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36.emf"/><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37.emf"/><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39.emf"/><Relationship Id="rId2" Type="http://schemas.openxmlformats.org/officeDocument/2006/relationships/image" Target="../media/image38.emf"/><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6.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jpeg"/></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624500" y="3257602"/>
            <a:ext cx="2052165" cy="830997"/>
          </a:xfrm>
          <a:prstGeom prst="rect">
            <a:avLst/>
          </a:prstGeom>
          <a:noFill/>
        </p:spPr>
        <p:txBody>
          <a:bodyPr wrap="none" rtlCol="0">
            <a:spAutoFit/>
          </a:bodyPr>
          <a:lstStyle/>
          <a:p>
            <a:pPr algn="ctr"/>
            <a:r>
              <a:rPr lang="en-US" sz="2800" b="1" dirty="0">
                <a:solidFill>
                  <a:srgbClr val="00B050"/>
                </a:solidFill>
                <a:latin typeface="Lucida Bright" panose="02040602050505020304" pitchFamily="18" charset="0"/>
              </a:rPr>
              <a:t>CHEM 101</a:t>
            </a:r>
          </a:p>
          <a:p>
            <a:pPr algn="ctr"/>
            <a:r>
              <a:rPr lang="en-US" sz="2000" b="1" dirty="0">
                <a:solidFill>
                  <a:srgbClr val="00B050"/>
                </a:solidFill>
                <a:latin typeface="Lucida Bright" panose="02040602050505020304" pitchFamily="18" charset="0"/>
              </a:rPr>
              <a:t>(3+1+0)</a:t>
            </a:r>
          </a:p>
        </p:txBody>
      </p:sp>
      <p:sp>
        <p:nvSpPr>
          <p:cNvPr id="5" name="TextBox 4"/>
          <p:cNvSpPr txBox="1"/>
          <p:nvPr/>
        </p:nvSpPr>
        <p:spPr>
          <a:xfrm>
            <a:off x="2277012" y="4453898"/>
            <a:ext cx="5067413" cy="523220"/>
          </a:xfrm>
          <a:prstGeom prst="rect">
            <a:avLst/>
          </a:prstGeom>
          <a:noFill/>
        </p:spPr>
        <p:txBody>
          <a:bodyPr wrap="none" rtlCol="0">
            <a:spAutoFit/>
          </a:bodyPr>
          <a:lstStyle/>
          <a:p>
            <a:r>
              <a:rPr lang="en-US" sz="2800" b="1" dirty="0">
                <a:solidFill>
                  <a:schemeClr val="bg2">
                    <a:lumMod val="10000"/>
                  </a:schemeClr>
                </a:solidFill>
                <a:latin typeface="Lucida Calligraphy" panose="03010101010101010101" pitchFamily="66" charset="0"/>
              </a:rPr>
              <a:t>Dr. Mohamed El-</a:t>
            </a:r>
            <a:r>
              <a:rPr lang="en-US" sz="2800" b="1" dirty="0" err="1">
                <a:solidFill>
                  <a:schemeClr val="bg2">
                    <a:lumMod val="10000"/>
                  </a:schemeClr>
                </a:solidFill>
                <a:latin typeface="Lucida Calligraphy" panose="03010101010101010101" pitchFamily="66" charset="0"/>
              </a:rPr>
              <a:t>Newehy</a:t>
            </a:r>
            <a:endParaRPr lang="en-US" sz="2800" b="1" dirty="0">
              <a:solidFill>
                <a:schemeClr val="bg2">
                  <a:lumMod val="10000"/>
                </a:schemeClr>
              </a:solidFill>
              <a:latin typeface="Lucida Calligraphy" panose="03010101010101010101" pitchFamily="66" charset="0"/>
            </a:endParaRPr>
          </a:p>
        </p:txBody>
      </p:sp>
      <p:sp>
        <p:nvSpPr>
          <p:cNvPr id="6" name="Rectangle 5"/>
          <p:cNvSpPr/>
          <p:nvPr/>
        </p:nvSpPr>
        <p:spPr>
          <a:xfrm>
            <a:off x="2463925" y="5044823"/>
            <a:ext cx="4577472" cy="461665"/>
          </a:xfrm>
          <a:prstGeom prst="rect">
            <a:avLst/>
          </a:prstGeom>
        </p:spPr>
        <p:txBody>
          <a:bodyPr wrap="none">
            <a:spAutoFit/>
          </a:bodyPr>
          <a:lstStyle/>
          <a:p>
            <a:pPr algn="ctr"/>
            <a:r>
              <a:rPr lang="en-US" sz="2400" b="1" dirty="0">
                <a:hlinkClick r:id="rId2"/>
              </a:rPr>
              <a:t>http://fac.ksu.edu.sa/melnewehy</a:t>
            </a:r>
            <a:r>
              <a:rPr lang="en-US" sz="2400" b="1" dirty="0"/>
              <a:t> </a:t>
            </a:r>
          </a:p>
        </p:txBody>
      </p:sp>
      <p:sp>
        <p:nvSpPr>
          <p:cNvPr id="7" name="TextBox 6"/>
          <p:cNvSpPr txBox="1"/>
          <p:nvPr/>
        </p:nvSpPr>
        <p:spPr>
          <a:xfrm>
            <a:off x="1600035" y="1830473"/>
            <a:ext cx="6101094" cy="1015663"/>
          </a:xfrm>
          <a:prstGeom prst="rect">
            <a:avLst/>
          </a:prstGeom>
          <a:solidFill>
            <a:schemeClr val="accent6">
              <a:lumMod val="20000"/>
              <a:lumOff val="80000"/>
            </a:schemeClr>
          </a:solidFill>
          <a:effectLst>
            <a:outerShdw blurRad="76200" dist="12700" dir="8100000" sy="-23000" kx="800400" algn="br" rotWithShape="0">
              <a:prstClr val="black">
                <a:alpha val="20000"/>
              </a:prstClr>
            </a:outerShdw>
          </a:effectLst>
        </p:spPr>
        <p:txBody>
          <a:bodyPr wrap="none" rtlCol="0">
            <a:spAutoFit/>
          </a:bodyPr>
          <a:lstStyle/>
          <a:p>
            <a:r>
              <a:rPr lang="en-US" sz="6000" b="1" dirty="0">
                <a:solidFill>
                  <a:srgbClr val="FF0000"/>
                </a:solidFill>
                <a:latin typeface="Footlight MT Light" panose="0204060206030A020304" pitchFamily="18" charset="0"/>
              </a:rPr>
              <a:t>General Chemistry</a:t>
            </a:r>
          </a:p>
        </p:txBody>
      </p:sp>
      <p:pic>
        <p:nvPicPr>
          <p:cNvPr id="8" name="Picture 2" descr="http://medicalcity.ksu.edu.sa/images/uploads/news/KSU_BackgroundLogo_(2).png"/>
          <p:cNvPicPr>
            <a:picLocks noChangeAspect="1" noChangeArrowheads="1"/>
          </p:cNvPicPr>
          <p:nvPr/>
        </p:nvPicPr>
        <p:blipFill>
          <a:blip r:embed="rId3" cstate="print"/>
          <a:srcRect l="16842" t="20000" r="13684" b="28000"/>
          <a:stretch>
            <a:fillRect/>
          </a:stretch>
        </p:blipFill>
        <p:spPr bwMode="auto">
          <a:xfrm>
            <a:off x="7219950" y="47625"/>
            <a:ext cx="1885950" cy="742950"/>
          </a:xfrm>
          <a:prstGeom prst="rect">
            <a:avLst/>
          </a:prstGeom>
          <a:noFill/>
          <a:effectLst>
            <a:reflection blurRad="6350" stA="50000" endA="300" endPos="90000" dir="5400000" sy="-100000" algn="bl" rotWithShape="0"/>
          </a:effectLst>
        </p:spPr>
      </p:pic>
    </p:spTree>
    <p:extLst>
      <p:ext uri="{BB962C8B-B14F-4D97-AF65-F5344CB8AC3E}">
        <p14:creationId xmlns:p14="http://schemas.microsoft.com/office/powerpoint/2010/main" xmlns="" val="339950375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3"/>
          <p:cNvSpPr txBox="1">
            <a:spLocks noChangeArrowheads="1"/>
          </p:cNvSpPr>
          <p:nvPr/>
        </p:nvSpPr>
        <p:spPr bwMode="auto">
          <a:xfrm>
            <a:off x="276494" y="4792803"/>
            <a:ext cx="8534399" cy="83099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p>
            <a:pPr algn="just">
              <a:spcBef>
                <a:spcPct val="50000"/>
              </a:spcBef>
            </a:pPr>
            <a:r>
              <a:rPr lang="en-US" altLang="en-US" sz="2400" dirty="0">
                <a:solidFill>
                  <a:srgbClr val="FF0000"/>
                </a:solidFill>
              </a:rPr>
              <a:t>Compounds</a:t>
            </a:r>
            <a:r>
              <a:rPr lang="en-US" altLang="en-US" sz="2400" dirty="0"/>
              <a:t> can only be </a:t>
            </a:r>
            <a:r>
              <a:rPr lang="en-US" altLang="en-US" sz="2400" dirty="0">
                <a:solidFill>
                  <a:srgbClr val="FF0000"/>
                </a:solidFill>
              </a:rPr>
              <a:t>separated</a:t>
            </a:r>
            <a:r>
              <a:rPr lang="en-US" altLang="en-US" sz="2400" dirty="0"/>
              <a:t> into their </a:t>
            </a:r>
            <a:r>
              <a:rPr lang="en-US" altLang="en-US" sz="2400" dirty="0" smtClean="0"/>
              <a:t>pure components </a:t>
            </a:r>
            <a:r>
              <a:rPr lang="en-US" altLang="en-US" sz="2400" dirty="0"/>
              <a:t>(elements) by </a:t>
            </a:r>
            <a:r>
              <a:rPr lang="en-US" altLang="en-US" sz="2400" b="1" i="1" dirty="0">
                <a:solidFill>
                  <a:srgbClr val="FF0000"/>
                </a:solidFill>
              </a:rPr>
              <a:t>chemical</a:t>
            </a:r>
            <a:r>
              <a:rPr lang="en-US" altLang="en-US" sz="2400" dirty="0">
                <a:solidFill>
                  <a:srgbClr val="FF0000"/>
                </a:solidFill>
              </a:rPr>
              <a:t> means</a:t>
            </a:r>
            <a:r>
              <a:rPr lang="en-US" altLang="en-US" sz="2400" dirty="0"/>
              <a:t>.</a:t>
            </a:r>
          </a:p>
        </p:txBody>
      </p:sp>
      <p:sp>
        <p:nvSpPr>
          <p:cNvPr id="9" name="Text Box 2"/>
          <p:cNvSpPr txBox="1">
            <a:spLocks noChangeArrowheads="1"/>
          </p:cNvSpPr>
          <p:nvPr/>
        </p:nvSpPr>
        <p:spPr bwMode="auto">
          <a:xfrm>
            <a:off x="276493" y="779423"/>
            <a:ext cx="8534400" cy="9461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l">
              <a:spcBef>
                <a:spcPct val="50000"/>
              </a:spcBef>
            </a:pPr>
            <a:r>
              <a:rPr lang="en-US" altLang="en-US" sz="2800" b="1" i="1" dirty="0">
                <a:solidFill>
                  <a:srgbClr val="FF0000"/>
                </a:solidFill>
              </a:rPr>
              <a:t>Physical means</a:t>
            </a:r>
            <a:r>
              <a:rPr lang="en-US" altLang="en-US" sz="2800" dirty="0">
                <a:solidFill>
                  <a:srgbClr val="FF0000"/>
                </a:solidFill>
              </a:rPr>
              <a:t> </a:t>
            </a:r>
            <a:r>
              <a:rPr lang="en-US" altLang="en-US" sz="2800" dirty="0"/>
              <a:t>can be used to </a:t>
            </a:r>
            <a:r>
              <a:rPr lang="en-US" altLang="en-US" sz="2800" dirty="0">
                <a:solidFill>
                  <a:srgbClr val="FF0000"/>
                </a:solidFill>
              </a:rPr>
              <a:t>separate</a:t>
            </a:r>
            <a:r>
              <a:rPr lang="en-US" altLang="en-US" sz="2800" dirty="0"/>
              <a:t> a </a:t>
            </a:r>
            <a:r>
              <a:rPr lang="en-US" altLang="en-US" sz="2800" dirty="0">
                <a:solidFill>
                  <a:srgbClr val="FF0000"/>
                </a:solidFill>
              </a:rPr>
              <a:t>mixture</a:t>
            </a:r>
            <a:r>
              <a:rPr lang="en-US" altLang="en-US" sz="2800" dirty="0"/>
              <a:t> into its pure components.</a:t>
            </a:r>
          </a:p>
        </p:txBody>
      </p:sp>
      <p:grpSp>
        <p:nvGrpSpPr>
          <p:cNvPr id="10" name="Group 8"/>
          <p:cNvGrpSpPr>
            <a:grpSpLocks/>
          </p:cNvGrpSpPr>
          <p:nvPr/>
        </p:nvGrpSpPr>
        <p:grpSpPr bwMode="auto">
          <a:xfrm>
            <a:off x="2468733" y="1871850"/>
            <a:ext cx="4394200" cy="2859087"/>
            <a:chOff x="2736" y="1152"/>
            <a:chExt cx="2768" cy="1801"/>
          </a:xfrm>
        </p:grpSpPr>
        <p:pic>
          <p:nvPicPr>
            <p:cNvPr id="11" name="Picture 6" descr="cha56011_010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736" y="1152"/>
              <a:ext cx="2768" cy="1421"/>
            </a:xfrm>
            <a:prstGeom prst="rect">
              <a:avLst/>
            </a:prstGeom>
            <a:noFill/>
            <a:extLst>
              <a:ext uri="{909E8E84-426E-40DD-AFC4-6F175D3DCCD1}">
                <a14:hiddenFill xmlns:a14="http://schemas.microsoft.com/office/drawing/2010/main" xmlns="">
                  <a:solidFill>
                    <a:srgbClr val="FFFFFF"/>
                  </a:solidFill>
                </a14:hiddenFill>
              </a:ext>
            </a:extLst>
          </p:spPr>
        </p:pic>
        <p:sp>
          <p:nvSpPr>
            <p:cNvPr id="12" name="Text Box 7"/>
            <p:cNvSpPr txBox="1">
              <a:spLocks noChangeArrowheads="1"/>
            </p:cNvSpPr>
            <p:nvPr/>
          </p:nvSpPr>
          <p:spPr bwMode="auto">
            <a:xfrm>
              <a:off x="3742" y="2665"/>
              <a:ext cx="757" cy="2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lgn="l"/>
              <a:r>
                <a:rPr lang="en-US" altLang="en-US"/>
                <a:t>magnet</a:t>
              </a:r>
            </a:p>
          </p:txBody>
        </p:sp>
      </p:grpSp>
      <p:sp>
        <p:nvSpPr>
          <p:cNvPr id="14" name="Rectangle 13"/>
          <p:cNvSpPr/>
          <p:nvPr/>
        </p:nvSpPr>
        <p:spPr>
          <a:xfrm>
            <a:off x="2544977" y="62017"/>
            <a:ext cx="4299960" cy="584775"/>
          </a:xfrm>
          <a:prstGeom prst="rect">
            <a:avLst/>
          </a:prstGeom>
          <a:ln>
            <a:solidFill>
              <a:schemeClr val="tx1">
                <a:lumMod val="65000"/>
                <a:lumOff val="35000"/>
              </a:schemeClr>
            </a:solidFill>
          </a:ln>
        </p:spPr>
        <p:txBody>
          <a:bodyPr wrap="none">
            <a:spAutoFit/>
          </a:bodyPr>
          <a:lstStyle/>
          <a:p>
            <a:r>
              <a:rPr lang="en-US" sz="3200" b="1" dirty="0" smtClean="0">
                <a:solidFill>
                  <a:srgbClr val="FF0000"/>
                </a:solidFill>
                <a:latin typeface="Bodoni MT" panose="02070603080606020203" pitchFamily="18" charset="0"/>
              </a:rPr>
              <a:t>Classifications </a:t>
            </a:r>
            <a:r>
              <a:rPr lang="en-US" sz="3200" b="1" dirty="0">
                <a:solidFill>
                  <a:srgbClr val="FF0000"/>
                </a:solidFill>
                <a:latin typeface="Bodoni MT" panose="02070603080606020203" pitchFamily="18" charset="0"/>
              </a:rPr>
              <a:t>of Matter</a:t>
            </a:r>
            <a:endParaRPr lang="en-US" sz="3200" dirty="0">
              <a:solidFill>
                <a:srgbClr val="FF0000"/>
              </a:solidFill>
              <a:latin typeface="Bodoni MT" panose="02070603080606020203" pitchFamily="18" charset="0"/>
            </a:endParaRPr>
          </a:p>
        </p:txBody>
      </p:sp>
    </p:spTree>
    <p:extLst>
      <p:ext uri="{BB962C8B-B14F-4D97-AF65-F5344CB8AC3E}">
        <p14:creationId xmlns:p14="http://schemas.microsoft.com/office/powerpoint/2010/main" xmlns="" val="1066535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fill="hold"/>
                                        <p:tgtEl>
                                          <p:spTgt spid="10"/>
                                        </p:tgtEl>
                                        <p:attrNameLst>
                                          <p:attrName>ppt_x</p:attrName>
                                        </p:attrNameLst>
                                      </p:cBhvr>
                                      <p:tavLst>
                                        <p:tav tm="0">
                                          <p:val>
                                            <p:strVal val="1+#ppt_w/2"/>
                                          </p:val>
                                        </p:tav>
                                        <p:tav tm="100000">
                                          <p:val>
                                            <p:strVal val="#ppt_x"/>
                                          </p:val>
                                        </p:tav>
                                      </p:tavLst>
                                    </p:anim>
                                    <p:anim calcmode="lin" valueType="num">
                                      <p:cBhvr additive="base">
                                        <p:cTn id="14"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0-#ppt_w/2"/>
                                          </p:val>
                                        </p:tav>
                                        <p:tav tm="100000">
                                          <p:val>
                                            <p:strVal val="#ppt_x"/>
                                          </p:val>
                                        </p:tav>
                                      </p:tavLst>
                                    </p:anim>
                                    <p:anim calcmode="lin" valueType="num">
                                      <p:cBhvr additive="base">
                                        <p:cTn id="20"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utoUpdateAnimBg="0"/>
      <p:bldP spid="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0"/>
          <p:cNvSpPr>
            <a:spLocks noChangeArrowheads="1"/>
          </p:cNvSpPr>
          <p:nvPr/>
        </p:nvSpPr>
        <p:spPr bwMode="auto">
          <a:xfrm>
            <a:off x="3005996" y="816429"/>
            <a:ext cx="2479312" cy="457940"/>
          </a:xfrm>
          <a:prstGeom prst="rect">
            <a:avLst/>
          </a:prstGeom>
          <a:solidFill>
            <a:schemeClr val="accent1"/>
          </a:solidFill>
          <a:ln w="9525">
            <a:solidFill>
              <a:schemeClr val="tx1"/>
            </a:solidFill>
            <a:miter lim="800000"/>
            <a:headEnd/>
            <a:tailEnd/>
          </a:ln>
        </p:spPr>
        <p:txBody>
          <a:bodyPr wrap="none" anchor="ctr"/>
          <a:lstStyle>
            <a:lvl1pPr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1pPr>
            <a:lvl2pPr marL="742950" indent="-28575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2pPr>
            <a:lvl3pPr marL="1143000" indent="-22860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3pPr>
            <a:lvl4pPr marL="1600200" indent="-22860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rtl="1" eaLnBrk="1" hangingPunct="1">
              <a:spcBef>
                <a:spcPct val="0"/>
              </a:spcBef>
              <a:buFontTx/>
              <a:buNone/>
            </a:pPr>
            <a:r>
              <a:rPr lang="en-US" altLang="en-US" sz="2400" b="1" dirty="0">
                <a:solidFill>
                  <a:schemeClr val="bg1"/>
                </a:solidFill>
              </a:rPr>
              <a:t>States of </a:t>
            </a:r>
            <a:r>
              <a:rPr lang="en-US" altLang="en-US" sz="2800" b="1" dirty="0">
                <a:solidFill>
                  <a:schemeClr val="bg1"/>
                </a:solidFill>
              </a:rPr>
              <a:t>matter</a:t>
            </a:r>
            <a:endParaRPr lang="en-GB" altLang="en-US" sz="2400" b="1" dirty="0">
              <a:solidFill>
                <a:schemeClr val="bg1"/>
              </a:solidFill>
            </a:endParaRPr>
          </a:p>
        </p:txBody>
      </p:sp>
      <p:sp>
        <p:nvSpPr>
          <p:cNvPr id="4" name="Line 11"/>
          <p:cNvSpPr>
            <a:spLocks noChangeShapeType="1"/>
          </p:cNvSpPr>
          <p:nvPr/>
        </p:nvSpPr>
        <p:spPr bwMode="auto">
          <a:xfrm>
            <a:off x="4245652" y="1273628"/>
            <a:ext cx="0" cy="228600"/>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5" name="Line 12"/>
          <p:cNvSpPr>
            <a:spLocks noChangeShapeType="1"/>
          </p:cNvSpPr>
          <p:nvPr/>
        </p:nvSpPr>
        <p:spPr bwMode="auto">
          <a:xfrm>
            <a:off x="722808" y="1502227"/>
            <a:ext cx="7239001" cy="11639"/>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6" name="Line 13"/>
          <p:cNvSpPr>
            <a:spLocks noChangeShapeType="1"/>
          </p:cNvSpPr>
          <p:nvPr/>
        </p:nvSpPr>
        <p:spPr bwMode="auto">
          <a:xfrm>
            <a:off x="722808" y="1502228"/>
            <a:ext cx="0" cy="381000"/>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7" name="Line 14"/>
          <p:cNvSpPr>
            <a:spLocks noChangeShapeType="1"/>
          </p:cNvSpPr>
          <p:nvPr/>
        </p:nvSpPr>
        <p:spPr bwMode="auto">
          <a:xfrm>
            <a:off x="7946568" y="1531188"/>
            <a:ext cx="0" cy="381000"/>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8" name="Line 15"/>
          <p:cNvSpPr>
            <a:spLocks noChangeShapeType="1"/>
          </p:cNvSpPr>
          <p:nvPr/>
        </p:nvSpPr>
        <p:spPr bwMode="auto">
          <a:xfrm>
            <a:off x="4245652" y="1502228"/>
            <a:ext cx="0" cy="381000"/>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9" name="Rectangle 16"/>
          <p:cNvSpPr>
            <a:spLocks noChangeArrowheads="1"/>
          </p:cNvSpPr>
          <p:nvPr/>
        </p:nvSpPr>
        <p:spPr bwMode="auto">
          <a:xfrm>
            <a:off x="189408" y="1883228"/>
            <a:ext cx="1143000" cy="370114"/>
          </a:xfrm>
          <a:prstGeom prst="rect">
            <a:avLst/>
          </a:prstGeom>
          <a:solidFill>
            <a:schemeClr val="accent1"/>
          </a:solidFill>
          <a:ln w="9525">
            <a:solidFill>
              <a:schemeClr val="tx1"/>
            </a:solidFill>
            <a:miter lim="800000"/>
            <a:headEnd/>
            <a:tailEnd/>
          </a:ln>
        </p:spPr>
        <p:txBody>
          <a:bodyPr wrap="none" anchor="ctr"/>
          <a:lstStyle>
            <a:lvl1pPr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1pPr>
            <a:lvl2pPr marL="742950" indent="-28575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2pPr>
            <a:lvl3pPr marL="1143000" indent="-22860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3pPr>
            <a:lvl4pPr marL="1600200" indent="-22860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rtl="1" eaLnBrk="1" hangingPunct="1">
              <a:spcBef>
                <a:spcPct val="0"/>
              </a:spcBef>
              <a:buFontTx/>
              <a:buNone/>
            </a:pPr>
            <a:r>
              <a:rPr lang="en-US" altLang="en-US" sz="2800" b="1">
                <a:solidFill>
                  <a:schemeClr val="bg1"/>
                </a:solidFill>
              </a:rPr>
              <a:t>Gas</a:t>
            </a:r>
            <a:endParaRPr lang="en-GB" altLang="en-US" sz="2800" b="1">
              <a:solidFill>
                <a:schemeClr val="bg1"/>
              </a:solidFill>
            </a:endParaRPr>
          </a:p>
        </p:txBody>
      </p:sp>
      <p:sp>
        <p:nvSpPr>
          <p:cNvPr id="10" name="Rectangle 17"/>
          <p:cNvSpPr>
            <a:spLocks noChangeArrowheads="1"/>
          </p:cNvSpPr>
          <p:nvPr/>
        </p:nvSpPr>
        <p:spPr bwMode="auto">
          <a:xfrm>
            <a:off x="3712252" y="1883228"/>
            <a:ext cx="1143000" cy="370114"/>
          </a:xfrm>
          <a:prstGeom prst="rect">
            <a:avLst/>
          </a:prstGeom>
          <a:solidFill>
            <a:schemeClr val="accent1"/>
          </a:solidFill>
          <a:ln w="9525">
            <a:solidFill>
              <a:schemeClr val="tx1"/>
            </a:solidFill>
            <a:miter lim="800000"/>
            <a:headEnd/>
            <a:tailEnd/>
          </a:ln>
        </p:spPr>
        <p:txBody>
          <a:bodyPr wrap="none" anchor="ctr"/>
          <a:lstStyle>
            <a:lvl1pPr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1pPr>
            <a:lvl2pPr marL="742950" indent="-28575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2pPr>
            <a:lvl3pPr marL="1143000" indent="-22860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3pPr>
            <a:lvl4pPr marL="1600200" indent="-22860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rtl="1" eaLnBrk="1" hangingPunct="1">
              <a:spcBef>
                <a:spcPct val="0"/>
              </a:spcBef>
              <a:buFontTx/>
              <a:buNone/>
            </a:pPr>
            <a:r>
              <a:rPr lang="en-US" altLang="en-US" sz="2800" b="1">
                <a:solidFill>
                  <a:schemeClr val="bg1"/>
                </a:solidFill>
              </a:rPr>
              <a:t>Liquid</a:t>
            </a:r>
            <a:endParaRPr lang="en-GB" altLang="en-US" sz="2800" b="1">
              <a:solidFill>
                <a:schemeClr val="bg1"/>
              </a:solidFill>
            </a:endParaRPr>
          </a:p>
        </p:txBody>
      </p:sp>
      <p:sp>
        <p:nvSpPr>
          <p:cNvPr id="11" name="Rectangle 18"/>
          <p:cNvSpPr>
            <a:spLocks noChangeArrowheads="1"/>
          </p:cNvSpPr>
          <p:nvPr/>
        </p:nvSpPr>
        <p:spPr bwMode="auto">
          <a:xfrm>
            <a:off x="7336968" y="1912188"/>
            <a:ext cx="1143000" cy="370114"/>
          </a:xfrm>
          <a:prstGeom prst="rect">
            <a:avLst/>
          </a:prstGeom>
          <a:solidFill>
            <a:schemeClr val="accent1"/>
          </a:solidFill>
          <a:ln w="9525">
            <a:solidFill>
              <a:schemeClr val="tx1"/>
            </a:solidFill>
            <a:miter lim="800000"/>
            <a:headEnd/>
            <a:tailEnd/>
          </a:ln>
        </p:spPr>
        <p:txBody>
          <a:bodyPr wrap="none" anchor="ctr"/>
          <a:lstStyle>
            <a:lvl1pPr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1pPr>
            <a:lvl2pPr marL="742950" indent="-28575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2pPr>
            <a:lvl3pPr marL="1143000" indent="-22860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3pPr>
            <a:lvl4pPr marL="1600200" indent="-22860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rtl="1" eaLnBrk="1" hangingPunct="1">
              <a:spcBef>
                <a:spcPct val="0"/>
              </a:spcBef>
              <a:buFontTx/>
              <a:buNone/>
            </a:pPr>
            <a:r>
              <a:rPr lang="en-US" altLang="en-US" sz="2800" b="1">
                <a:solidFill>
                  <a:schemeClr val="bg1"/>
                </a:solidFill>
              </a:rPr>
              <a:t>Solid</a:t>
            </a:r>
            <a:endParaRPr lang="en-GB" altLang="en-US" sz="2800" b="1">
              <a:solidFill>
                <a:schemeClr val="bg1"/>
              </a:solidFill>
            </a:endParaRPr>
          </a:p>
        </p:txBody>
      </p:sp>
      <p:pic>
        <p:nvPicPr>
          <p:cNvPr id="12" name="Picture 26"/>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62857" y="4004883"/>
            <a:ext cx="1419225" cy="2743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5" name="Text Box 29"/>
          <p:cNvSpPr txBox="1">
            <a:spLocks noChangeArrowheads="1"/>
          </p:cNvSpPr>
          <p:nvPr/>
        </p:nvSpPr>
        <p:spPr bwMode="auto">
          <a:xfrm>
            <a:off x="117562" y="2492840"/>
            <a:ext cx="2547257" cy="107721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1pPr>
            <a:lvl2pPr marL="742950" indent="-28575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2pPr>
            <a:lvl3pPr marL="1143000" indent="-22860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3pPr>
            <a:lvl4pPr marL="1600200" indent="-22860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285750" indent="-285750" algn="just" eaLnBrk="1" hangingPunct="1">
              <a:spcBef>
                <a:spcPts val="0"/>
              </a:spcBef>
              <a:buFont typeface="Courier New" panose="02070309020205020404" pitchFamily="49" charset="0"/>
              <a:buChar char="o"/>
            </a:pPr>
            <a:r>
              <a:rPr lang="en-US" altLang="en-US" sz="1600" b="1" dirty="0" smtClean="0"/>
              <a:t>Molecules </a:t>
            </a:r>
            <a:r>
              <a:rPr lang="en-US" altLang="en-US" sz="1600" b="1" dirty="0"/>
              <a:t>are separated by </a:t>
            </a:r>
            <a:r>
              <a:rPr lang="en-US" altLang="en-US" sz="1600" b="1" dirty="0" smtClean="0"/>
              <a:t>distance.</a:t>
            </a:r>
          </a:p>
          <a:p>
            <a:pPr marL="285750" indent="-285750" algn="just" eaLnBrk="1" hangingPunct="1">
              <a:spcBef>
                <a:spcPts val="0"/>
              </a:spcBef>
              <a:buFont typeface="Courier New" panose="02070309020205020404" pitchFamily="49" charset="0"/>
              <a:buChar char="o"/>
            </a:pPr>
            <a:r>
              <a:rPr lang="en-US" altLang="en-US" sz="1600" b="1" dirty="0" smtClean="0"/>
              <a:t>Have </a:t>
            </a:r>
            <a:r>
              <a:rPr lang="en-US" altLang="en-US" sz="1600" b="1" dirty="0"/>
              <a:t>no definite </a:t>
            </a:r>
            <a:r>
              <a:rPr lang="en-US" altLang="en-US" sz="1600" b="1" dirty="0" smtClean="0"/>
              <a:t>shape.</a:t>
            </a:r>
          </a:p>
          <a:p>
            <a:pPr marL="285750" indent="-285750" algn="just" eaLnBrk="1" hangingPunct="1">
              <a:spcBef>
                <a:spcPts val="0"/>
              </a:spcBef>
              <a:buFont typeface="Courier New" panose="02070309020205020404" pitchFamily="49" charset="0"/>
              <a:buChar char="o"/>
            </a:pPr>
            <a:r>
              <a:rPr lang="en-US" altLang="en-US" sz="1600" b="1" dirty="0" smtClean="0"/>
              <a:t>Have </a:t>
            </a:r>
            <a:r>
              <a:rPr lang="en-US" altLang="en-US" sz="1600" b="1" dirty="0"/>
              <a:t>no definite volume </a:t>
            </a:r>
            <a:endParaRPr lang="en-GB" altLang="en-US" sz="1600" b="1" dirty="0"/>
          </a:p>
        </p:txBody>
      </p:sp>
      <p:sp>
        <p:nvSpPr>
          <p:cNvPr id="16" name="Text Box 30"/>
          <p:cNvSpPr txBox="1">
            <a:spLocks noChangeArrowheads="1"/>
          </p:cNvSpPr>
          <p:nvPr/>
        </p:nvSpPr>
        <p:spPr bwMode="auto">
          <a:xfrm>
            <a:off x="2824413" y="2435223"/>
            <a:ext cx="2940004" cy="156966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1pPr>
            <a:lvl2pPr marL="742950" indent="-28575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2pPr>
            <a:lvl3pPr marL="1143000" indent="-22860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3pPr>
            <a:lvl4pPr marL="1600200" indent="-22860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285750" indent="-285750" algn="just" eaLnBrk="1" hangingPunct="1">
              <a:spcBef>
                <a:spcPts val="0"/>
              </a:spcBef>
              <a:buFont typeface="Courier New" panose="02070309020205020404" pitchFamily="49" charset="0"/>
              <a:buChar char="o"/>
            </a:pPr>
            <a:r>
              <a:rPr lang="en-US" altLang="en-US" sz="1600" b="1" dirty="0"/>
              <a:t>Molecules are close together but not held so rigidly in position and can move past on </a:t>
            </a:r>
            <a:r>
              <a:rPr lang="en-US" altLang="en-US" sz="1600" b="1" dirty="0" smtClean="0"/>
              <a:t>another.</a:t>
            </a:r>
          </a:p>
          <a:p>
            <a:pPr marL="285750" indent="-285750" algn="just" eaLnBrk="1" hangingPunct="1">
              <a:spcBef>
                <a:spcPts val="0"/>
              </a:spcBef>
              <a:buFont typeface="Courier New" panose="02070309020205020404" pitchFamily="49" charset="0"/>
              <a:buChar char="o"/>
            </a:pPr>
            <a:r>
              <a:rPr lang="en-US" altLang="en-US" sz="1600" b="1" dirty="0" smtClean="0"/>
              <a:t>Have </a:t>
            </a:r>
            <a:r>
              <a:rPr lang="en-US" altLang="en-US" sz="1600" b="1" dirty="0"/>
              <a:t>no definite </a:t>
            </a:r>
            <a:r>
              <a:rPr lang="en-US" altLang="en-US" sz="1600" b="1" dirty="0" smtClean="0"/>
              <a:t>shape.</a:t>
            </a:r>
          </a:p>
          <a:p>
            <a:pPr marL="285750" indent="-285750" algn="just" eaLnBrk="1" hangingPunct="1">
              <a:spcBef>
                <a:spcPts val="0"/>
              </a:spcBef>
              <a:buFont typeface="Courier New" panose="02070309020205020404" pitchFamily="49" charset="0"/>
              <a:buChar char="o"/>
            </a:pPr>
            <a:r>
              <a:rPr lang="en-US" altLang="en-US" sz="1600" b="1" dirty="0" smtClean="0"/>
              <a:t>Have </a:t>
            </a:r>
            <a:r>
              <a:rPr lang="en-US" altLang="en-US" sz="1600" b="1" dirty="0"/>
              <a:t>a definite volume </a:t>
            </a:r>
            <a:endParaRPr lang="en-GB" altLang="en-US" sz="1600" b="1" dirty="0"/>
          </a:p>
        </p:txBody>
      </p:sp>
      <p:sp>
        <p:nvSpPr>
          <p:cNvPr id="17" name="Text Box 31"/>
          <p:cNvSpPr txBox="1">
            <a:spLocks noChangeArrowheads="1"/>
          </p:cNvSpPr>
          <p:nvPr/>
        </p:nvSpPr>
        <p:spPr bwMode="auto">
          <a:xfrm>
            <a:off x="6041569" y="2362653"/>
            <a:ext cx="3063240" cy="132343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1pPr>
            <a:lvl2pPr marL="742950" indent="-28575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2pPr>
            <a:lvl3pPr marL="1143000" indent="-22860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3pPr>
            <a:lvl4pPr marL="1600200" indent="-22860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285750" indent="-285750" algn="just" eaLnBrk="1" hangingPunct="1">
              <a:spcBef>
                <a:spcPts val="0"/>
              </a:spcBef>
              <a:buFont typeface="Courier New" panose="02070309020205020404" pitchFamily="49" charset="0"/>
              <a:buChar char="o"/>
            </a:pPr>
            <a:r>
              <a:rPr lang="en-US" altLang="en-US" sz="1600" b="1" dirty="0" smtClean="0"/>
              <a:t>Molecules </a:t>
            </a:r>
            <a:r>
              <a:rPr lang="en-US" altLang="en-US" sz="1600" b="1" dirty="0"/>
              <a:t>are held close together in orderly fashion with little freedom of </a:t>
            </a:r>
            <a:r>
              <a:rPr lang="en-US" altLang="en-US" sz="1600" b="1" dirty="0" smtClean="0"/>
              <a:t>motion.</a:t>
            </a:r>
          </a:p>
          <a:p>
            <a:pPr marL="285750" indent="-285750" algn="just" eaLnBrk="1" hangingPunct="1">
              <a:spcBef>
                <a:spcPts val="0"/>
              </a:spcBef>
              <a:buFont typeface="Courier New" panose="02070309020205020404" pitchFamily="49" charset="0"/>
              <a:buChar char="o"/>
            </a:pPr>
            <a:r>
              <a:rPr lang="en-US" altLang="en-US" sz="1600" b="1" dirty="0" smtClean="0"/>
              <a:t>Have </a:t>
            </a:r>
            <a:r>
              <a:rPr lang="en-US" altLang="en-US" sz="1600" b="1" dirty="0"/>
              <a:t>a definite </a:t>
            </a:r>
            <a:r>
              <a:rPr lang="en-US" altLang="en-US" sz="1600" b="1" dirty="0" smtClean="0"/>
              <a:t>shape.</a:t>
            </a:r>
          </a:p>
          <a:p>
            <a:pPr marL="285750" indent="-285750" algn="just" eaLnBrk="1" hangingPunct="1">
              <a:spcBef>
                <a:spcPts val="0"/>
              </a:spcBef>
              <a:buFont typeface="Courier New" panose="02070309020205020404" pitchFamily="49" charset="0"/>
              <a:buChar char="o"/>
            </a:pPr>
            <a:r>
              <a:rPr lang="en-US" altLang="en-US" sz="1600" b="1" dirty="0" smtClean="0"/>
              <a:t>Have </a:t>
            </a:r>
            <a:r>
              <a:rPr lang="en-US" altLang="en-US" sz="1600" b="1" dirty="0"/>
              <a:t>a definite volume </a:t>
            </a:r>
            <a:endParaRPr lang="en-GB" altLang="en-US" sz="1600" b="1" dirty="0"/>
          </a:p>
        </p:txBody>
      </p:sp>
      <p:pic>
        <p:nvPicPr>
          <p:cNvPr id="18" name="Picture 4"/>
          <p:cNvPicPr>
            <a:picLocks noChangeAspect="1" noChangeArrowheads="1"/>
          </p:cNvPicPr>
          <p:nvPr/>
        </p:nvPicPr>
        <p:blipFill rotWithShape="1">
          <a:blip r:embed="rId3" cstate="print">
            <a:extLst>
              <a:ext uri="{28A0092B-C50C-407E-A947-70E740481C1C}">
                <a14:useLocalDpi xmlns:a14="http://schemas.microsoft.com/office/drawing/2010/main" xmlns="" val="0"/>
              </a:ext>
            </a:extLst>
          </a:blip>
          <a:srcRect t="15660"/>
          <a:stretch/>
        </p:blipFill>
        <p:spPr bwMode="auto">
          <a:xfrm>
            <a:off x="7197862" y="4852851"/>
            <a:ext cx="1667464" cy="16616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9" name="Picture 6"/>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3570061" y="4330337"/>
            <a:ext cx="1671068" cy="230175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3" name="Rectangle 22"/>
          <p:cNvSpPr/>
          <p:nvPr/>
        </p:nvSpPr>
        <p:spPr>
          <a:xfrm>
            <a:off x="2332088" y="106869"/>
            <a:ext cx="4744760" cy="584775"/>
          </a:xfrm>
          <a:prstGeom prst="rect">
            <a:avLst/>
          </a:prstGeom>
          <a:ln>
            <a:solidFill>
              <a:schemeClr val="tx1">
                <a:lumMod val="65000"/>
                <a:lumOff val="35000"/>
              </a:schemeClr>
            </a:solidFill>
          </a:ln>
        </p:spPr>
        <p:txBody>
          <a:bodyPr wrap="none">
            <a:spAutoFit/>
          </a:bodyPr>
          <a:lstStyle/>
          <a:p>
            <a:r>
              <a:rPr lang="en-US" sz="3200" b="1" dirty="0">
                <a:solidFill>
                  <a:srgbClr val="FF0000"/>
                </a:solidFill>
                <a:latin typeface="Bodoni MT" panose="02070603080606020203" pitchFamily="18" charset="0"/>
              </a:rPr>
              <a:t>The Three States of Matter</a:t>
            </a:r>
            <a:endParaRPr lang="en-US" sz="3200" dirty="0">
              <a:solidFill>
                <a:srgbClr val="FF0000"/>
              </a:solidFill>
              <a:latin typeface="Bodoni MT" panose="02070603080606020203" pitchFamily="18" charset="0"/>
            </a:endParaRPr>
          </a:p>
        </p:txBody>
      </p:sp>
    </p:spTree>
    <p:extLst>
      <p:ext uri="{BB962C8B-B14F-4D97-AF65-F5344CB8AC3E}">
        <p14:creationId xmlns:p14="http://schemas.microsoft.com/office/powerpoint/2010/main" xmlns="" val="33244183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par>
                                <p:cTn id="8" presetID="3" presetClass="entr" presetSubtype="1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blinds(horizontal)">
                                      <p:cBhvr>
                                        <p:cTn id="10" dur="500"/>
                                        <p:tgtEl>
                                          <p:spTgt spid="5"/>
                                        </p:tgtEl>
                                      </p:cBhvr>
                                    </p:animEffect>
                                  </p:childTnLst>
                                </p:cTn>
                              </p:par>
                              <p:par>
                                <p:cTn id="11" presetID="3" presetClass="entr" presetSubtype="1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blinds(horizontal)">
                                      <p:cBhvr>
                                        <p:cTn id="13" dur="500"/>
                                        <p:tgtEl>
                                          <p:spTgt spid="7"/>
                                        </p:tgtEl>
                                      </p:cBhvr>
                                    </p:animEffect>
                                  </p:childTnLst>
                                </p:cTn>
                              </p:par>
                              <p:par>
                                <p:cTn id="14" presetID="3" presetClass="entr" presetSubtype="10" fill="hold"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blinds(horizontal)">
                                      <p:cBhvr>
                                        <p:cTn id="16" dur="500"/>
                                        <p:tgtEl>
                                          <p:spTgt spid="8"/>
                                        </p:tgtEl>
                                      </p:cBhvr>
                                    </p:animEffect>
                                  </p:childTnLst>
                                </p:cTn>
                              </p:par>
                              <p:par>
                                <p:cTn id="17" presetID="3" presetClass="entr" presetSubtype="10" fill="hold"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blinds(horizontal)">
                                      <p:cBhvr>
                                        <p:cTn id="19" dur="500"/>
                                        <p:tgtEl>
                                          <p:spTgt spid="6"/>
                                        </p:tgtEl>
                                      </p:cBhvr>
                                    </p:animEffect>
                                  </p:childTnLst>
                                </p:cTn>
                              </p:par>
                            </p:childTnLst>
                          </p:cTn>
                        </p:par>
                        <p:par>
                          <p:cTn id="20" fill="hold">
                            <p:stCondLst>
                              <p:cond delay="500"/>
                            </p:stCondLst>
                            <p:childTnLst>
                              <p:par>
                                <p:cTn id="21" presetID="3" presetClass="entr" presetSubtype="10"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blinds(horizontal)">
                                      <p:cBhvr>
                                        <p:cTn id="23" dur="500"/>
                                        <p:tgtEl>
                                          <p:spTgt spid="9"/>
                                        </p:tgtEl>
                                      </p:cBhvr>
                                    </p:animEffect>
                                  </p:childTnLst>
                                </p:cTn>
                              </p:par>
                              <p:par>
                                <p:cTn id="24" presetID="3" presetClass="entr" presetSubtype="10" fill="hold" grpId="0"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blinds(horizontal)">
                                      <p:cBhvr>
                                        <p:cTn id="26" dur="500"/>
                                        <p:tgtEl>
                                          <p:spTgt spid="11"/>
                                        </p:tgtEl>
                                      </p:cBhvr>
                                    </p:animEffect>
                                  </p:childTnLst>
                                </p:cTn>
                              </p:par>
                              <p:par>
                                <p:cTn id="27" presetID="3" presetClass="entr" presetSubtype="10" fill="hold" grpId="0" nodeType="with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blinds(horizontal)">
                                      <p:cBhvr>
                                        <p:cTn id="29" dur="500"/>
                                        <p:tgtEl>
                                          <p:spTgt spid="10"/>
                                        </p:tgtEl>
                                      </p:cBhvr>
                                    </p:animEffect>
                                  </p:childTnLst>
                                </p:cTn>
                              </p:par>
                            </p:childTnLst>
                          </p:cTn>
                        </p:par>
                      </p:childTnLst>
                    </p:cTn>
                  </p:par>
                  <p:par>
                    <p:cTn id="30" fill="hold">
                      <p:stCondLst>
                        <p:cond delay="indefinite"/>
                      </p:stCondLst>
                      <p:childTnLst>
                        <p:par>
                          <p:cTn id="31" fill="hold">
                            <p:stCondLst>
                              <p:cond delay="0"/>
                            </p:stCondLst>
                            <p:childTnLst>
                              <p:par>
                                <p:cTn id="32" presetID="3" presetClass="entr" presetSubtype="10" fill="hold" grpId="0" nodeType="clickEffect">
                                  <p:stCondLst>
                                    <p:cond delay="0"/>
                                  </p:stCondLst>
                                  <p:childTnLst>
                                    <p:set>
                                      <p:cBhvr>
                                        <p:cTn id="33" dur="1" fill="hold">
                                          <p:stCondLst>
                                            <p:cond delay="0"/>
                                          </p:stCondLst>
                                        </p:cTn>
                                        <p:tgtEl>
                                          <p:spTgt spid="15"/>
                                        </p:tgtEl>
                                        <p:attrNameLst>
                                          <p:attrName>style.visibility</p:attrName>
                                        </p:attrNameLst>
                                      </p:cBhvr>
                                      <p:to>
                                        <p:strVal val="visible"/>
                                      </p:to>
                                    </p:set>
                                    <p:animEffect transition="in" filter="blinds(horizontal)">
                                      <p:cBhvr>
                                        <p:cTn id="34" dur="500"/>
                                        <p:tgtEl>
                                          <p:spTgt spid="15"/>
                                        </p:tgtEl>
                                      </p:cBhvr>
                                    </p:animEffect>
                                  </p:childTnLst>
                                </p:cTn>
                              </p:par>
                              <p:par>
                                <p:cTn id="35" presetID="3" presetClass="entr" presetSubtype="10" fill="hold" nodeType="with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blinds(horizontal)">
                                      <p:cBhvr>
                                        <p:cTn id="37" dur="500"/>
                                        <p:tgtEl>
                                          <p:spTgt spid="12"/>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16"/>
                                        </p:tgtEl>
                                        <p:attrNameLst>
                                          <p:attrName>style.visibility</p:attrName>
                                        </p:attrNameLst>
                                      </p:cBhvr>
                                      <p:to>
                                        <p:strVal val="visible"/>
                                      </p:to>
                                    </p:set>
                                    <p:animEffect transition="in" filter="blinds(horizontal)">
                                      <p:cBhvr>
                                        <p:cTn id="42" dur="500"/>
                                        <p:tgtEl>
                                          <p:spTgt spid="16"/>
                                        </p:tgtEl>
                                      </p:cBhvr>
                                    </p:animEffect>
                                  </p:childTnLst>
                                </p:cTn>
                              </p:par>
                              <p:par>
                                <p:cTn id="43" presetID="42" presetClass="entr" presetSubtype="0" fill="hold" nodeType="withEffect">
                                  <p:stCondLst>
                                    <p:cond delay="0"/>
                                  </p:stCondLst>
                                  <p:childTnLst>
                                    <p:set>
                                      <p:cBhvr>
                                        <p:cTn id="44" dur="1" fill="hold">
                                          <p:stCondLst>
                                            <p:cond delay="0"/>
                                          </p:stCondLst>
                                        </p:cTn>
                                        <p:tgtEl>
                                          <p:spTgt spid="19"/>
                                        </p:tgtEl>
                                        <p:attrNameLst>
                                          <p:attrName>style.visibility</p:attrName>
                                        </p:attrNameLst>
                                      </p:cBhvr>
                                      <p:to>
                                        <p:strVal val="visible"/>
                                      </p:to>
                                    </p:set>
                                    <p:animEffect transition="in" filter="fade">
                                      <p:cBhvr>
                                        <p:cTn id="45" dur="1000"/>
                                        <p:tgtEl>
                                          <p:spTgt spid="19"/>
                                        </p:tgtEl>
                                      </p:cBhvr>
                                    </p:animEffect>
                                    <p:anim calcmode="lin" valueType="num">
                                      <p:cBhvr>
                                        <p:cTn id="46" dur="1000" fill="hold"/>
                                        <p:tgtEl>
                                          <p:spTgt spid="19"/>
                                        </p:tgtEl>
                                        <p:attrNameLst>
                                          <p:attrName>ppt_x</p:attrName>
                                        </p:attrNameLst>
                                      </p:cBhvr>
                                      <p:tavLst>
                                        <p:tav tm="0">
                                          <p:val>
                                            <p:strVal val="#ppt_x"/>
                                          </p:val>
                                        </p:tav>
                                        <p:tav tm="100000">
                                          <p:val>
                                            <p:strVal val="#ppt_x"/>
                                          </p:val>
                                        </p:tav>
                                      </p:tavLst>
                                    </p:anim>
                                    <p:anim calcmode="lin" valueType="num">
                                      <p:cBhvr>
                                        <p:cTn id="47"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3" presetClass="entr" presetSubtype="10" fill="hold" grpId="0" nodeType="clickEffect">
                                  <p:stCondLst>
                                    <p:cond delay="0"/>
                                  </p:stCondLst>
                                  <p:childTnLst>
                                    <p:set>
                                      <p:cBhvr>
                                        <p:cTn id="51" dur="1" fill="hold">
                                          <p:stCondLst>
                                            <p:cond delay="0"/>
                                          </p:stCondLst>
                                        </p:cTn>
                                        <p:tgtEl>
                                          <p:spTgt spid="17"/>
                                        </p:tgtEl>
                                        <p:attrNameLst>
                                          <p:attrName>style.visibility</p:attrName>
                                        </p:attrNameLst>
                                      </p:cBhvr>
                                      <p:to>
                                        <p:strVal val="visible"/>
                                      </p:to>
                                    </p:set>
                                    <p:animEffect transition="in" filter="blinds(horizontal)">
                                      <p:cBhvr>
                                        <p:cTn id="52" dur="500"/>
                                        <p:tgtEl>
                                          <p:spTgt spid="17"/>
                                        </p:tgtEl>
                                      </p:cBhvr>
                                    </p:animEffect>
                                  </p:childTnLst>
                                </p:cTn>
                              </p:par>
                              <p:par>
                                <p:cTn id="53" presetID="42" presetClass="entr" presetSubtype="0" fill="hold" nodeType="withEffect">
                                  <p:stCondLst>
                                    <p:cond delay="0"/>
                                  </p:stCondLst>
                                  <p:childTnLst>
                                    <p:set>
                                      <p:cBhvr>
                                        <p:cTn id="54" dur="1" fill="hold">
                                          <p:stCondLst>
                                            <p:cond delay="0"/>
                                          </p:stCondLst>
                                        </p:cTn>
                                        <p:tgtEl>
                                          <p:spTgt spid="18"/>
                                        </p:tgtEl>
                                        <p:attrNameLst>
                                          <p:attrName>style.visibility</p:attrName>
                                        </p:attrNameLst>
                                      </p:cBhvr>
                                      <p:to>
                                        <p:strVal val="visible"/>
                                      </p:to>
                                    </p:set>
                                    <p:animEffect transition="in" filter="fade">
                                      <p:cBhvr>
                                        <p:cTn id="55" dur="1000"/>
                                        <p:tgtEl>
                                          <p:spTgt spid="18"/>
                                        </p:tgtEl>
                                      </p:cBhvr>
                                    </p:animEffect>
                                    <p:anim calcmode="lin" valueType="num">
                                      <p:cBhvr>
                                        <p:cTn id="56" dur="1000" fill="hold"/>
                                        <p:tgtEl>
                                          <p:spTgt spid="18"/>
                                        </p:tgtEl>
                                        <p:attrNameLst>
                                          <p:attrName>ppt_x</p:attrName>
                                        </p:attrNameLst>
                                      </p:cBhvr>
                                      <p:tavLst>
                                        <p:tav tm="0">
                                          <p:val>
                                            <p:strVal val="#ppt_x"/>
                                          </p:val>
                                        </p:tav>
                                        <p:tav tm="100000">
                                          <p:val>
                                            <p:strVal val="#ppt_x"/>
                                          </p:val>
                                        </p:tav>
                                      </p:tavLst>
                                    </p:anim>
                                    <p:anim calcmode="lin" valueType="num">
                                      <p:cBhvr>
                                        <p:cTn id="57"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5" grpId="0"/>
      <p:bldP spid="16" grpId="0"/>
      <p:bldP spid="1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43" descr="water_cycle"/>
          <p:cNvPicPr>
            <a:picLocks noChangeAspect="1" noChangeArrowheads="1"/>
          </p:cNvPicPr>
          <p:nvPr/>
        </p:nvPicPr>
        <p:blipFill rotWithShape="1">
          <a:blip r:embed="rId2" cstate="print">
            <a:extLst>
              <a:ext uri="{28A0092B-C50C-407E-A947-70E740481C1C}">
                <a14:useLocalDpi xmlns:a14="http://schemas.microsoft.com/office/drawing/2010/main" xmlns="" val="0"/>
              </a:ext>
            </a:extLst>
          </a:blip>
          <a:srcRect l="1206" r="1" b="9015"/>
          <a:stretch/>
        </p:blipFill>
        <p:spPr bwMode="auto">
          <a:xfrm>
            <a:off x="3621668" y="2913017"/>
            <a:ext cx="5522332" cy="38143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nvGrpSpPr>
          <p:cNvPr id="15" name="Group 12"/>
          <p:cNvGrpSpPr>
            <a:grpSpLocks/>
          </p:cNvGrpSpPr>
          <p:nvPr/>
        </p:nvGrpSpPr>
        <p:grpSpPr bwMode="auto">
          <a:xfrm>
            <a:off x="204651" y="755469"/>
            <a:ext cx="3537857" cy="3339737"/>
            <a:chOff x="1248" y="768"/>
            <a:chExt cx="3312" cy="3360"/>
          </a:xfrm>
        </p:grpSpPr>
        <p:pic>
          <p:nvPicPr>
            <p:cNvPr id="16" name="Picture 8" descr="01_07"/>
            <p:cNvPicPr>
              <a:picLocks noChangeAspect="1" noChangeArrowheads="1"/>
            </p:cNvPicPr>
            <p:nvPr/>
          </p:nvPicPr>
          <p:blipFill>
            <a:blip r:embed="rId3" cstate="print">
              <a:extLst>
                <a:ext uri="{28A0092B-C50C-407E-A947-70E740481C1C}">
                  <a14:useLocalDpi xmlns:a14="http://schemas.microsoft.com/office/drawing/2010/main" xmlns="" val="0"/>
                </a:ext>
              </a:extLst>
            </a:blip>
            <a:srcRect l="13542" t="2777" r="14583"/>
            <a:stretch>
              <a:fillRect/>
            </a:stretch>
          </p:blipFill>
          <p:spPr bwMode="auto">
            <a:xfrm>
              <a:off x="1248" y="768"/>
              <a:ext cx="3312" cy="3360"/>
            </a:xfrm>
            <a:prstGeom prst="rect">
              <a:avLst/>
            </a:prstGeom>
            <a:noFill/>
            <a:extLst>
              <a:ext uri="{909E8E84-426E-40DD-AFC4-6F175D3DCCD1}">
                <a14:hiddenFill xmlns:a14="http://schemas.microsoft.com/office/drawing/2010/main" xmlns="">
                  <a:solidFill>
                    <a:srgbClr val="FFFFFF"/>
                  </a:solidFill>
                </a14:hiddenFill>
              </a:ext>
            </a:extLst>
          </p:spPr>
        </p:pic>
        <p:sp>
          <p:nvSpPr>
            <p:cNvPr id="17" name="Text Box 9"/>
            <p:cNvSpPr txBox="1">
              <a:spLocks noChangeArrowheads="1"/>
            </p:cNvSpPr>
            <p:nvPr/>
          </p:nvSpPr>
          <p:spPr bwMode="auto">
            <a:xfrm>
              <a:off x="3768" y="3472"/>
              <a:ext cx="595" cy="37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lgn="ctr"/>
              <a:r>
                <a:rPr lang="en-US" altLang="en-US" b="1" dirty="0"/>
                <a:t>solid</a:t>
              </a:r>
            </a:p>
          </p:txBody>
        </p:sp>
        <p:sp>
          <p:nvSpPr>
            <p:cNvPr id="18" name="Text Box 10"/>
            <p:cNvSpPr txBox="1">
              <a:spLocks noChangeArrowheads="1"/>
            </p:cNvSpPr>
            <p:nvPr/>
          </p:nvSpPr>
          <p:spPr bwMode="auto">
            <a:xfrm>
              <a:off x="1344" y="3504"/>
              <a:ext cx="677" cy="37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lgn="ctr"/>
              <a:r>
                <a:rPr lang="en-US" altLang="en-US" b="1" dirty="0"/>
                <a:t>liquid</a:t>
              </a:r>
            </a:p>
          </p:txBody>
        </p:sp>
        <p:sp>
          <p:nvSpPr>
            <p:cNvPr id="19" name="Text Box 11"/>
            <p:cNvSpPr txBox="1">
              <a:spLocks noChangeArrowheads="1"/>
            </p:cNvSpPr>
            <p:nvPr/>
          </p:nvSpPr>
          <p:spPr bwMode="auto">
            <a:xfrm>
              <a:off x="3187" y="985"/>
              <a:ext cx="463" cy="37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lgn="ctr"/>
              <a:r>
                <a:rPr lang="en-US" altLang="en-US" b="1" dirty="0"/>
                <a:t>gas</a:t>
              </a:r>
            </a:p>
          </p:txBody>
        </p:sp>
      </p:grpSp>
      <p:sp>
        <p:nvSpPr>
          <p:cNvPr id="20" name="Rectangle 19"/>
          <p:cNvSpPr/>
          <p:nvPr/>
        </p:nvSpPr>
        <p:spPr>
          <a:xfrm>
            <a:off x="2332088" y="106869"/>
            <a:ext cx="4744760" cy="584775"/>
          </a:xfrm>
          <a:prstGeom prst="rect">
            <a:avLst/>
          </a:prstGeom>
          <a:ln>
            <a:solidFill>
              <a:schemeClr val="tx1">
                <a:lumMod val="65000"/>
                <a:lumOff val="35000"/>
              </a:schemeClr>
            </a:solidFill>
          </a:ln>
        </p:spPr>
        <p:txBody>
          <a:bodyPr wrap="none">
            <a:spAutoFit/>
          </a:bodyPr>
          <a:lstStyle/>
          <a:p>
            <a:r>
              <a:rPr lang="en-US" sz="3200" b="1" dirty="0">
                <a:solidFill>
                  <a:srgbClr val="FF0000"/>
                </a:solidFill>
                <a:latin typeface="Bodoni MT" panose="02070603080606020203" pitchFamily="18" charset="0"/>
              </a:rPr>
              <a:t>The Three States of Matter</a:t>
            </a:r>
            <a:endParaRPr lang="en-US" sz="3200" dirty="0">
              <a:solidFill>
                <a:srgbClr val="FF0000"/>
              </a:solidFill>
              <a:latin typeface="Bodoni MT" panose="02070603080606020203" pitchFamily="18" charset="0"/>
            </a:endParaRPr>
          </a:p>
        </p:txBody>
      </p:sp>
    </p:spTree>
    <p:extLst>
      <p:ext uri="{BB962C8B-B14F-4D97-AF65-F5344CB8AC3E}">
        <p14:creationId xmlns:p14="http://schemas.microsoft.com/office/powerpoint/2010/main" xmlns="" val="20300051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linds(horizontal)">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95908" y="91204"/>
            <a:ext cx="8802794" cy="584775"/>
          </a:xfrm>
          <a:prstGeom prst="rect">
            <a:avLst/>
          </a:prstGeom>
          <a:ln>
            <a:solidFill>
              <a:schemeClr val="tx1">
                <a:lumMod val="65000"/>
                <a:lumOff val="35000"/>
              </a:schemeClr>
            </a:solidFill>
          </a:ln>
        </p:spPr>
        <p:txBody>
          <a:bodyPr wrap="none">
            <a:spAutoFit/>
          </a:bodyPr>
          <a:lstStyle/>
          <a:p>
            <a:r>
              <a:rPr lang="en-US" sz="3200" b="1" dirty="0" smtClean="0">
                <a:solidFill>
                  <a:srgbClr val="FF0000"/>
                </a:solidFill>
                <a:latin typeface="Bodoni MT" panose="02070603080606020203" pitchFamily="18" charset="0"/>
              </a:rPr>
              <a:t>Changes of Matter: Physical and Chemical Changes</a:t>
            </a:r>
            <a:endParaRPr lang="en-US" sz="3200" dirty="0">
              <a:solidFill>
                <a:srgbClr val="FF0000"/>
              </a:solidFill>
              <a:latin typeface="Bodoni MT" panose="02070603080606020203" pitchFamily="18" charset="0"/>
            </a:endParaRPr>
          </a:p>
        </p:txBody>
      </p:sp>
      <p:sp>
        <p:nvSpPr>
          <p:cNvPr id="2" name="Rectangle 1"/>
          <p:cNvSpPr/>
          <p:nvPr/>
        </p:nvSpPr>
        <p:spPr>
          <a:xfrm>
            <a:off x="256617" y="825970"/>
            <a:ext cx="8575480" cy="461665"/>
          </a:xfrm>
          <a:prstGeom prst="rect">
            <a:avLst/>
          </a:prstGeom>
        </p:spPr>
        <p:txBody>
          <a:bodyPr wrap="square">
            <a:spAutoFit/>
          </a:bodyPr>
          <a:lstStyle/>
          <a:p>
            <a:pPr marL="342900" indent="-342900" algn="just">
              <a:buFont typeface="Courier New" panose="02070309020205020404" pitchFamily="49" charset="0"/>
              <a:buChar char="o"/>
            </a:pPr>
            <a:r>
              <a:rPr lang="en-US" sz="2400" dirty="0" smtClean="0"/>
              <a:t>Color, melting </a:t>
            </a:r>
            <a:r>
              <a:rPr lang="en-US" sz="2400" dirty="0"/>
              <a:t>point, and boiling point are </a:t>
            </a:r>
            <a:r>
              <a:rPr lang="en-US" sz="2400" b="1" dirty="0">
                <a:solidFill>
                  <a:srgbClr val="FF0000"/>
                </a:solidFill>
              </a:rPr>
              <a:t>physical </a:t>
            </a:r>
            <a:r>
              <a:rPr lang="en-US" sz="2400" b="1" dirty="0" smtClean="0">
                <a:solidFill>
                  <a:srgbClr val="FF0000"/>
                </a:solidFill>
              </a:rPr>
              <a:t>properties</a:t>
            </a:r>
            <a:r>
              <a:rPr lang="en-US" sz="2400" dirty="0" smtClean="0"/>
              <a:t>.</a:t>
            </a:r>
          </a:p>
        </p:txBody>
      </p:sp>
      <p:sp>
        <p:nvSpPr>
          <p:cNvPr id="23" name="Text Box 3"/>
          <p:cNvSpPr txBox="1">
            <a:spLocks noChangeArrowheads="1"/>
          </p:cNvSpPr>
          <p:nvPr/>
        </p:nvSpPr>
        <p:spPr bwMode="auto">
          <a:xfrm>
            <a:off x="256617" y="1623811"/>
            <a:ext cx="8534400" cy="83099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marL="342900" indent="-342900" algn="just">
              <a:spcBef>
                <a:spcPct val="50000"/>
              </a:spcBef>
              <a:buFont typeface="Courier New" panose="02070309020205020404" pitchFamily="49" charset="0"/>
              <a:buChar char="o"/>
            </a:pPr>
            <a:r>
              <a:rPr lang="en-US" altLang="en-US" sz="2400" dirty="0"/>
              <a:t>A </a:t>
            </a:r>
            <a:r>
              <a:rPr lang="en-US" altLang="en-US" sz="2400" b="1" i="1" dirty="0">
                <a:solidFill>
                  <a:srgbClr val="FF0000"/>
                </a:solidFill>
              </a:rPr>
              <a:t>physical change</a:t>
            </a:r>
            <a:r>
              <a:rPr lang="en-US" altLang="en-US" sz="2400" dirty="0">
                <a:solidFill>
                  <a:srgbClr val="FF0000"/>
                </a:solidFill>
              </a:rPr>
              <a:t> </a:t>
            </a:r>
            <a:r>
              <a:rPr lang="en-US" altLang="en-US" sz="2400" dirty="0"/>
              <a:t>does not alter the composition or identity of a substance.</a:t>
            </a:r>
          </a:p>
        </p:txBody>
      </p:sp>
      <p:sp>
        <p:nvSpPr>
          <p:cNvPr id="24" name="Text Box 5"/>
          <p:cNvSpPr txBox="1">
            <a:spLocks noChangeArrowheads="1"/>
          </p:cNvSpPr>
          <p:nvPr/>
        </p:nvSpPr>
        <p:spPr bwMode="auto">
          <a:xfrm>
            <a:off x="215535" y="3512084"/>
            <a:ext cx="8575481" cy="83099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p>
            <a:pPr marL="342900" indent="-342900" algn="just">
              <a:spcBef>
                <a:spcPct val="50000"/>
              </a:spcBef>
              <a:buFont typeface="Courier New" panose="02070309020205020404" pitchFamily="49" charset="0"/>
              <a:buChar char="o"/>
            </a:pPr>
            <a:r>
              <a:rPr lang="en-US" altLang="en-US" sz="2400" dirty="0"/>
              <a:t>A </a:t>
            </a:r>
            <a:r>
              <a:rPr lang="en-US" altLang="en-US" sz="2400" b="1" i="1" dirty="0">
                <a:solidFill>
                  <a:srgbClr val="FF0000"/>
                </a:solidFill>
              </a:rPr>
              <a:t>chemical change</a:t>
            </a:r>
            <a:r>
              <a:rPr lang="en-US" altLang="en-US" sz="2400" dirty="0">
                <a:solidFill>
                  <a:srgbClr val="FF0000"/>
                </a:solidFill>
              </a:rPr>
              <a:t> </a:t>
            </a:r>
            <a:r>
              <a:rPr lang="en-US" altLang="en-US" sz="2400" dirty="0"/>
              <a:t>alters the composition or identity of the substance(s) involved.</a:t>
            </a:r>
          </a:p>
        </p:txBody>
      </p:sp>
      <p:grpSp>
        <p:nvGrpSpPr>
          <p:cNvPr id="25" name="Group 15"/>
          <p:cNvGrpSpPr>
            <a:grpSpLocks/>
          </p:cNvGrpSpPr>
          <p:nvPr/>
        </p:nvGrpSpPr>
        <p:grpSpPr bwMode="auto">
          <a:xfrm>
            <a:off x="1770489" y="2673925"/>
            <a:ext cx="6245216" cy="471906"/>
            <a:chOff x="830" y="1152"/>
            <a:chExt cx="3811" cy="312"/>
          </a:xfrm>
        </p:grpSpPr>
        <p:sp>
          <p:nvSpPr>
            <p:cNvPr id="26" name="Text Box 6"/>
            <p:cNvSpPr txBox="1">
              <a:spLocks noChangeArrowheads="1"/>
            </p:cNvSpPr>
            <p:nvPr/>
          </p:nvSpPr>
          <p:spPr bwMode="auto">
            <a:xfrm>
              <a:off x="830" y="1173"/>
              <a:ext cx="981" cy="29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altLang="en-US" sz="2400" dirty="0"/>
                <a:t>ice melting</a:t>
              </a:r>
            </a:p>
          </p:txBody>
        </p:sp>
        <p:sp>
          <p:nvSpPr>
            <p:cNvPr id="27" name="Text Box 7"/>
            <p:cNvSpPr txBox="1">
              <a:spLocks noChangeArrowheads="1"/>
            </p:cNvSpPr>
            <p:nvPr/>
          </p:nvSpPr>
          <p:spPr bwMode="auto">
            <a:xfrm>
              <a:off x="2555" y="1152"/>
              <a:ext cx="2086" cy="29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p>
              <a:r>
                <a:rPr lang="en-US" altLang="en-US" sz="2400" dirty="0"/>
                <a:t>sugar dissolving </a:t>
              </a:r>
              <a:r>
                <a:rPr lang="en-US" altLang="en-US" sz="2400" dirty="0" smtClean="0"/>
                <a:t>in </a:t>
              </a:r>
              <a:r>
                <a:rPr lang="en-US" altLang="en-US" sz="2400" dirty="0"/>
                <a:t>water</a:t>
              </a:r>
            </a:p>
          </p:txBody>
        </p:sp>
      </p:grpSp>
      <p:grpSp>
        <p:nvGrpSpPr>
          <p:cNvPr id="28" name="Group 18"/>
          <p:cNvGrpSpPr>
            <a:grpSpLocks/>
          </p:cNvGrpSpPr>
          <p:nvPr/>
        </p:nvGrpSpPr>
        <p:grpSpPr bwMode="auto">
          <a:xfrm>
            <a:off x="1600672" y="4491220"/>
            <a:ext cx="6171728" cy="1994575"/>
            <a:chOff x="1008" y="2574"/>
            <a:chExt cx="4032" cy="1698"/>
          </a:xfrm>
        </p:grpSpPr>
        <p:pic>
          <p:nvPicPr>
            <p:cNvPr id="29" name="Picture 16"/>
            <p:cNvPicPr>
              <a:picLocks noChangeAspect="1" noChangeArrowheads="1"/>
            </p:cNvPicPr>
            <p:nvPr/>
          </p:nvPicPr>
          <p:blipFill>
            <a:blip r:embed="rId2" cstate="print">
              <a:extLst>
                <a:ext uri="{28A0092B-C50C-407E-A947-70E740481C1C}">
                  <a14:useLocalDpi xmlns:a14="http://schemas.microsoft.com/office/drawing/2010/main" xmlns="" val="0"/>
                </a:ext>
              </a:extLst>
            </a:blip>
            <a:srcRect t="13747"/>
            <a:stretch>
              <a:fillRect/>
            </a:stretch>
          </p:blipFill>
          <p:spPr bwMode="auto">
            <a:xfrm>
              <a:off x="2416" y="2574"/>
              <a:ext cx="2624" cy="1698"/>
            </a:xfrm>
            <a:prstGeom prst="rect">
              <a:avLst/>
            </a:prstGeom>
            <a:noFill/>
            <a:extLst>
              <a:ext uri="{909E8E84-426E-40DD-AFC4-6F175D3DCCD1}">
                <a14:hiddenFill xmlns:a14="http://schemas.microsoft.com/office/drawing/2010/main" xmlns="">
                  <a:solidFill>
                    <a:srgbClr val="FFFFFF"/>
                  </a:solidFill>
                </a14:hiddenFill>
              </a:ext>
            </a:extLst>
          </p:spPr>
        </p:pic>
        <p:sp>
          <p:nvSpPr>
            <p:cNvPr id="30" name="Text Box 17"/>
            <p:cNvSpPr txBox="1">
              <a:spLocks noChangeArrowheads="1"/>
            </p:cNvSpPr>
            <p:nvPr/>
          </p:nvSpPr>
          <p:spPr bwMode="auto">
            <a:xfrm>
              <a:off x="1008" y="3164"/>
              <a:ext cx="1365" cy="5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p>
              <a:pPr algn="l">
                <a:spcBef>
                  <a:spcPct val="50000"/>
                </a:spcBef>
              </a:pPr>
              <a:r>
                <a:rPr lang="en-US" altLang="en-US" dirty="0"/>
                <a:t>hydrogen burns in air to form water</a:t>
              </a:r>
            </a:p>
          </p:txBody>
        </p:sp>
      </p:grpSp>
    </p:spTree>
    <p:extLst>
      <p:ext uri="{BB962C8B-B14F-4D97-AF65-F5344CB8AC3E}">
        <p14:creationId xmlns:p14="http://schemas.microsoft.com/office/powerpoint/2010/main" xmlns="" val="37531664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8" fill="hold" grpId="0" nodeType="clickEffect">
                                  <p:stCondLst>
                                    <p:cond delay="0"/>
                                  </p:stCondLst>
                                  <p:childTnLst>
                                    <p:set>
                                      <p:cBhvr>
                                        <p:cTn id="13" dur="1" fill="hold">
                                          <p:stCondLst>
                                            <p:cond delay="0"/>
                                          </p:stCondLst>
                                        </p:cTn>
                                        <p:tgtEl>
                                          <p:spTgt spid="23"/>
                                        </p:tgtEl>
                                        <p:attrNameLst>
                                          <p:attrName>style.visibility</p:attrName>
                                        </p:attrNameLst>
                                      </p:cBhvr>
                                      <p:to>
                                        <p:strVal val="visible"/>
                                      </p:to>
                                    </p:set>
                                    <p:anim calcmode="lin" valueType="num">
                                      <p:cBhvr additive="base">
                                        <p:cTn id="14" dur="500" fill="hold"/>
                                        <p:tgtEl>
                                          <p:spTgt spid="23"/>
                                        </p:tgtEl>
                                        <p:attrNameLst>
                                          <p:attrName>ppt_x</p:attrName>
                                        </p:attrNameLst>
                                      </p:cBhvr>
                                      <p:tavLst>
                                        <p:tav tm="0">
                                          <p:val>
                                            <p:strVal val="0-#ppt_w/2"/>
                                          </p:val>
                                        </p:tav>
                                        <p:tav tm="100000">
                                          <p:val>
                                            <p:strVal val="#ppt_x"/>
                                          </p:val>
                                        </p:tav>
                                      </p:tavLst>
                                    </p:anim>
                                    <p:anim calcmode="lin" valueType="num">
                                      <p:cBhvr additive="base">
                                        <p:cTn id="15" dur="500" fill="hold"/>
                                        <p:tgtEl>
                                          <p:spTgt spid="23"/>
                                        </p:tgtEl>
                                        <p:attrNameLst>
                                          <p:attrName>ppt_y</p:attrName>
                                        </p:attrNameLst>
                                      </p:cBhvr>
                                      <p:tavLst>
                                        <p:tav tm="0">
                                          <p:val>
                                            <p:strVal val="#ppt_y"/>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3" presetClass="entr" presetSubtype="16" fill="hold" nodeType="clickEffect">
                                  <p:stCondLst>
                                    <p:cond delay="0"/>
                                  </p:stCondLst>
                                  <p:childTnLst>
                                    <p:set>
                                      <p:cBhvr>
                                        <p:cTn id="19" dur="1" fill="hold">
                                          <p:stCondLst>
                                            <p:cond delay="0"/>
                                          </p:stCondLst>
                                        </p:cTn>
                                        <p:tgtEl>
                                          <p:spTgt spid="25"/>
                                        </p:tgtEl>
                                        <p:attrNameLst>
                                          <p:attrName>style.visibility</p:attrName>
                                        </p:attrNameLst>
                                      </p:cBhvr>
                                      <p:to>
                                        <p:strVal val="visible"/>
                                      </p:to>
                                    </p:set>
                                    <p:anim calcmode="lin" valueType="num">
                                      <p:cBhvr>
                                        <p:cTn id="20" dur="500" fill="hold"/>
                                        <p:tgtEl>
                                          <p:spTgt spid="25"/>
                                        </p:tgtEl>
                                        <p:attrNameLst>
                                          <p:attrName>ppt_w</p:attrName>
                                        </p:attrNameLst>
                                      </p:cBhvr>
                                      <p:tavLst>
                                        <p:tav tm="0">
                                          <p:val>
                                            <p:fltVal val="0"/>
                                          </p:val>
                                        </p:tav>
                                        <p:tav tm="100000">
                                          <p:val>
                                            <p:strVal val="#ppt_w"/>
                                          </p:val>
                                        </p:tav>
                                      </p:tavLst>
                                    </p:anim>
                                    <p:anim calcmode="lin" valueType="num">
                                      <p:cBhvr>
                                        <p:cTn id="21" dur="500" fill="hold"/>
                                        <p:tgtEl>
                                          <p:spTgt spid="25"/>
                                        </p:tgtEl>
                                        <p:attrNameLst>
                                          <p:attrName>ppt_h</p:attrName>
                                        </p:attrNameLst>
                                      </p:cBhvr>
                                      <p:tavLst>
                                        <p:tav tm="0">
                                          <p:val>
                                            <p:fltVal val="0"/>
                                          </p:val>
                                        </p:tav>
                                        <p:tav tm="100000">
                                          <p:val>
                                            <p:strVal val="#ppt_h"/>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8" fill="hold" grpId="0" nodeType="clickEffect">
                                  <p:stCondLst>
                                    <p:cond delay="0"/>
                                  </p:stCondLst>
                                  <p:childTnLst>
                                    <p:set>
                                      <p:cBhvr>
                                        <p:cTn id="25" dur="1" fill="hold">
                                          <p:stCondLst>
                                            <p:cond delay="0"/>
                                          </p:stCondLst>
                                        </p:cTn>
                                        <p:tgtEl>
                                          <p:spTgt spid="24"/>
                                        </p:tgtEl>
                                        <p:attrNameLst>
                                          <p:attrName>style.visibility</p:attrName>
                                        </p:attrNameLst>
                                      </p:cBhvr>
                                      <p:to>
                                        <p:strVal val="visible"/>
                                      </p:to>
                                    </p:set>
                                    <p:anim calcmode="lin" valueType="num">
                                      <p:cBhvr additive="base">
                                        <p:cTn id="26" dur="500" fill="hold"/>
                                        <p:tgtEl>
                                          <p:spTgt spid="24"/>
                                        </p:tgtEl>
                                        <p:attrNameLst>
                                          <p:attrName>ppt_x</p:attrName>
                                        </p:attrNameLst>
                                      </p:cBhvr>
                                      <p:tavLst>
                                        <p:tav tm="0">
                                          <p:val>
                                            <p:strVal val="0-#ppt_w/2"/>
                                          </p:val>
                                        </p:tav>
                                        <p:tav tm="100000">
                                          <p:val>
                                            <p:strVal val="#ppt_x"/>
                                          </p:val>
                                        </p:tav>
                                      </p:tavLst>
                                    </p:anim>
                                    <p:anim calcmode="lin" valueType="num">
                                      <p:cBhvr additive="base">
                                        <p:cTn id="27" dur="500" fill="hold"/>
                                        <p:tgtEl>
                                          <p:spTgt spid="24"/>
                                        </p:tgtEl>
                                        <p:attrNameLst>
                                          <p:attrName>ppt_y</p:attrName>
                                        </p:attrNameLst>
                                      </p:cBhvr>
                                      <p:tavLst>
                                        <p:tav tm="0">
                                          <p:val>
                                            <p:strVal val="#ppt_y"/>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3" presetClass="entr" presetSubtype="16" fill="hold" nodeType="clickEffect">
                                  <p:stCondLst>
                                    <p:cond delay="0"/>
                                  </p:stCondLst>
                                  <p:childTnLst>
                                    <p:set>
                                      <p:cBhvr>
                                        <p:cTn id="31" dur="1" fill="hold">
                                          <p:stCondLst>
                                            <p:cond delay="0"/>
                                          </p:stCondLst>
                                        </p:cTn>
                                        <p:tgtEl>
                                          <p:spTgt spid="28"/>
                                        </p:tgtEl>
                                        <p:attrNameLst>
                                          <p:attrName>style.visibility</p:attrName>
                                        </p:attrNameLst>
                                      </p:cBhvr>
                                      <p:to>
                                        <p:strVal val="visible"/>
                                      </p:to>
                                    </p:set>
                                    <p:anim calcmode="lin" valueType="num">
                                      <p:cBhvr>
                                        <p:cTn id="32" dur="500" fill="hold"/>
                                        <p:tgtEl>
                                          <p:spTgt spid="28"/>
                                        </p:tgtEl>
                                        <p:attrNameLst>
                                          <p:attrName>ppt_w</p:attrName>
                                        </p:attrNameLst>
                                      </p:cBhvr>
                                      <p:tavLst>
                                        <p:tav tm="0">
                                          <p:val>
                                            <p:fltVal val="0"/>
                                          </p:val>
                                        </p:tav>
                                        <p:tav tm="100000">
                                          <p:val>
                                            <p:strVal val="#ppt_w"/>
                                          </p:val>
                                        </p:tav>
                                      </p:tavLst>
                                    </p:anim>
                                    <p:anim calcmode="lin" valueType="num">
                                      <p:cBhvr>
                                        <p:cTn id="33" dur="500" fill="hold"/>
                                        <p:tgtEl>
                                          <p:spTgt spid="28"/>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3" grpId="0" autoUpdateAnimBg="0"/>
      <p:bldP spid="24" grpId="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Box 2"/>
          <p:cNvSpPr txBox="1">
            <a:spLocks noChangeArrowheads="1"/>
          </p:cNvSpPr>
          <p:nvPr/>
        </p:nvSpPr>
        <p:spPr bwMode="auto">
          <a:xfrm>
            <a:off x="220117" y="1320882"/>
            <a:ext cx="8725989" cy="83099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p>
            <a:pPr marL="342900" indent="-342900" algn="just">
              <a:spcBef>
                <a:spcPct val="50000"/>
              </a:spcBef>
              <a:buFont typeface="Courier New" panose="02070309020205020404" pitchFamily="49" charset="0"/>
              <a:buChar char="o"/>
            </a:pPr>
            <a:r>
              <a:rPr lang="en-US" altLang="en-US" sz="2400" dirty="0"/>
              <a:t>An </a:t>
            </a:r>
            <a:r>
              <a:rPr lang="en-US" altLang="en-US" sz="2400" b="1" i="1" dirty="0">
                <a:solidFill>
                  <a:srgbClr val="FF0000"/>
                </a:solidFill>
              </a:rPr>
              <a:t>extensive property </a:t>
            </a:r>
            <a:r>
              <a:rPr lang="en-US" altLang="en-US" sz="2400" dirty="0"/>
              <a:t>of a material depends upon how much matter is </a:t>
            </a:r>
            <a:r>
              <a:rPr lang="en-US" altLang="en-US" sz="2400" dirty="0" smtClean="0"/>
              <a:t>being </a:t>
            </a:r>
            <a:r>
              <a:rPr lang="en-US" altLang="en-US" sz="2400" dirty="0"/>
              <a:t>considered.</a:t>
            </a:r>
          </a:p>
        </p:txBody>
      </p:sp>
      <p:sp>
        <p:nvSpPr>
          <p:cNvPr id="10" name="Text Box 3"/>
          <p:cNvSpPr txBox="1">
            <a:spLocks noChangeArrowheads="1"/>
          </p:cNvSpPr>
          <p:nvPr/>
        </p:nvSpPr>
        <p:spPr bwMode="auto">
          <a:xfrm>
            <a:off x="220117" y="3923195"/>
            <a:ext cx="8725989" cy="83099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p>
            <a:pPr marL="342900" indent="-342900" algn="just">
              <a:spcBef>
                <a:spcPct val="50000"/>
              </a:spcBef>
              <a:buFont typeface="Courier New" panose="02070309020205020404" pitchFamily="49" charset="0"/>
              <a:buChar char="o"/>
            </a:pPr>
            <a:r>
              <a:rPr lang="en-US" altLang="en-US" sz="2400" dirty="0"/>
              <a:t>An </a:t>
            </a:r>
            <a:r>
              <a:rPr lang="en-US" altLang="en-US" sz="2400" b="1" i="1" dirty="0">
                <a:solidFill>
                  <a:srgbClr val="FF0000"/>
                </a:solidFill>
              </a:rPr>
              <a:t>intensive property </a:t>
            </a:r>
            <a:r>
              <a:rPr lang="en-US" altLang="en-US" sz="2400" dirty="0"/>
              <a:t>of a material </a:t>
            </a:r>
            <a:r>
              <a:rPr lang="en-US" altLang="en-US" sz="2400" dirty="0">
                <a:solidFill>
                  <a:srgbClr val="FF0000"/>
                </a:solidFill>
              </a:rPr>
              <a:t>does not</a:t>
            </a:r>
            <a:r>
              <a:rPr lang="en-US" altLang="en-US" sz="2400" dirty="0"/>
              <a:t> depend upon how much matter is </a:t>
            </a:r>
            <a:r>
              <a:rPr lang="en-US" altLang="en-US" sz="2400" dirty="0" smtClean="0"/>
              <a:t>being </a:t>
            </a:r>
            <a:r>
              <a:rPr lang="en-US" altLang="en-US" sz="2400" dirty="0"/>
              <a:t>considered.</a:t>
            </a:r>
          </a:p>
        </p:txBody>
      </p:sp>
      <p:sp>
        <p:nvSpPr>
          <p:cNvPr id="11" name="Text Box 4"/>
          <p:cNvSpPr txBox="1">
            <a:spLocks noChangeArrowheads="1"/>
          </p:cNvSpPr>
          <p:nvPr/>
        </p:nvSpPr>
        <p:spPr bwMode="auto">
          <a:xfrm>
            <a:off x="1564850" y="2152642"/>
            <a:ext cx="1981200" cy="156966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l">
              <a:spcBef>
                <a:spcPct val="50000"/>
              </a:spcBef>
              <a:buFontTx/>
              <a:buChar char="•"/>
            </a:pPr>
            <a:r>
              <a:rPr lang="en-US" altLang="en-US" sz="2400">
                <a:solidFill>
                  <a:srgbClr val="0070C0"/>
                </a:solidFill>
              </a:rPr>
              <a:t> mass</a:t>
            </a:r>
          </a:p>
          <a:p>
            <a:pPr algn="l">
              <a:spcBef>
                <a:spcPct val="50000"/>
              </a:spcBef>
              <a:buFontTx/>
              <a:buChar char="•"/>
            </a:pPr>
            <a:r>
              <a:rPr lang="en-US" altLang="en-US" sz="2400">
                <a:solidFill>
                  <a:srgbClr val="0070C0"/>
                </a:solidFill>
              </a:rPr>
              <a:t> length</a:t>
            </a:r>
          </a:p>
          <a:p>
            <a:pPr algn="l">
              <a:spcBef>
                <a:spcPct val="50000"/>
              </a:spcBef>
              <a:buFontTx/>
              <a:buChar char="•"/>
            </a:pPr>
            <a:r>
              <a:rPr lang="en-US" altLang="en-US" sz="2400">
                <a:solidFill>
                  <a:srgbClr val="0070C0"/>
                </a:solidFill>
              </a:rPr>
              <a:t> volume</a:t>
            </a:r>
          </a:p>
        </p:txBody>
      </p:sp>
      <p:sp>
        <p:nvSpPr>
          <p:cNvPr id="12" name="Text Box 5"/>
          <p:cNvSpPr txBox="1">
            <a:spLocks noChangeArrowheads="1"/>
          </p:cNvSpPr>
          <p:nvPr/>
        </p:nvSpPr>
        <p:spPr bwMode="auto">
          <a:xfrm>
            <a:off x="1828800" y="4882938"/>
            <a:ext cx="2286000" cy="156966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l">
              <a:spcBef>
                <a:spcPct val="50000"/>
              </a:spcBef>
              <a:buFontTx/>
              <a:buChar char="•"/>
            </a:pPr>
            <a:r>
              <a:rPr lang="en-US" altLang="en-US" sz="2400" dirty="0">
                <a:solidFill>
                  <a:srgbClr val="0070C0"/>
                </a:solidFill>
              </a:rPr>
              <a:t> density</a:t>
            </a:r>
          </a:p>
          <a:p>
            <a:pPr algn="l">
              <a:spcBef>
                <a:spcPct val="50000"/>
              </a:spcBef>
              <a:buFontTx/>
              <a:buChar char="•"/>
            </a:pPr>
            <a:r>
              <a:rPr lang="en-US" altLang="en-US" sz="2400" dirty="0">
                <a:solidFill>
                  <a:srgbClr val="0070C0"/>
                </a:solidFill>
              </a:rPr>
              <a:t> temperature</a:t>
            </a:r>
          </a:p>
          <a:p>
            <a:pPr algn="l">
              <a:spcBef>
                <a:spcPct val="50000"/>
              </a:spcBef>
              <a:buFontTx/>
              <a:buChar char="•"/>
            </a:pPr>
            <a:r>
              <a:rPr lang="en-US" altLang="en-US" sz="2400" dirty="0">
                <a:solidFill>
                  <a:srgbClr val="0070C0"/>
                </a:solidFill>
              </a:rPr>
              <a:t> color</a:t>
            </a:r>
          </a:p>
        </p:txBody>
      </p:sp>
      <p:sp>
        <p:nvSpPr>
          <p:cNvPr id="14" name="Text Box 6"/>
          <p:cNvSpPr txBox="1">
            <a:spLocks noChangeArrowheads="1"/>
          </p:cNvSpPr>
          <p:nvPr/>
        </p:nvSpPr>
        <p:spPr bwMode="auto">
          <a:xfrm>
            <a:off x="0" y="775035"/>
            <a:ext cx="5308826" cy="52322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lgn="ctr"/>
            <a:r>
              <a:rPr lang="en-US" altLang="en-US" sz="2800" b="1" u="sng" dirty="0">
                <a:solidFill>
                  <a:srgbClr val="00B0F0"/>
                </a:solidFill>
              </a:rPr>
              <a:t>Extensive and Intensive Properties</a:t>
            </a:r>
          </a:p>
        </p:txBody>
      </p:sp>
      <p:pic>
        <p:nvPicPr>
          <p:cNvPr id="20" name="Picture 23"/>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324600" y="2281645"/>
            <a:ext cx="446088" cy="1447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21" name="Picture 2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114800" y="2281645"/>
            <a:ext cx="1128713" cy="13573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22" name="Picture 25"/>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5771833" y="4789275"/>
            <a:ext cx="293687" cy="18954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13" name="Rectangle 12"/>
          <p:cNvSpPr/>
          <p:nvPr/>
        </p:nvSpPr>
        <p:spPr>
          <a:xfrm>
            <a:off x="2930307" y="105584"/>
            <a:ext cx="3617337" cy="584775"/>
          </a:xfrm>
          <a:prstGeom prst="rect">
            <a:avLst/>
          </a:prstGeom>
          <a:ln>
            <a:solidFill>
              <a:schemeClr val="tx1">
                <a:lumMod val="65000"/>
                <a:lumOff val="35000"/>
              </a:schemeClr>
            </a:solidFill>
          </a:ln>
        </p:spPr>
        <p:txBody>
          <a:bodyPr wrap="none">
            <a:spAutoFit/>
          </a:bodyPr>
          <a:lstStyle/>
          <a:p>
            <a:r>
              <a:rPr lang="en-US" sz="3200" b="1" dirty="0" smtClean="0">
                <a:solidFill>
                  <a:srgbClr val="FF0000"/>
                </a:solidFill>
                <a:latin typeface="Bodoni MT" panose="02070603080606020203" pitchFamily="18" charset="0"/>
              </a:rPr>
              <a:t>Properties of </a:t>
            </a:r>
            <a:r>
              <a:rPr lang="en-US" sz="3200" b="1" dirty="0">
                <a:solidFill>
                  <a:srgbClr val="FF0000"/>
                </a:solidFill>
                <a:latin typeface="Bodoni MT" panose="02070603080606020203" pitchFamily="18" charset="0"/>
              </a:rPr>
              <a:t>Matter</a:t>
            </a:r>
            <a:endParaRPr lang="en-US" sz="3200" dirty="0">
              <a:solidFill>
                <a:srgbClr val="FF0000"/>
              </a:solidFill>
              <a:latin typeface="Bodoni MT" panose="02070603080606020203" pitchFamily="18" charset="0"/>
            </a:endParaRPr>
          </a:p>
        </p:txBody>
      </p:sp>
    </p:spTree>
    <p:extLst>
      <p:ext uri="{BB962C8B-B14F-4D97-AF65-F5344CB8AC3E}">
        <p14:creationId xmlns:p14="http://schemas.microsoft.com/office/powerpoint/2010/main" xmlns="" val="32641731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1">
                                            <p:txEl>
                                              <p:pRg st="0" end="0"/>
                                            </p:txEl>
                                          </p:spTgt>
                                        </p:tgtEl>
                                        <p:attrNameLst>
                                          <p:attrName>style.visibility</p:attrName>
                                        </p:attrNameLst>
                                      </p:cBhvr>
                                      <p:to>
                                        <p:strVal val="visible"/>
                                      </p:to>
                                    </p:set>
                                    <p:anim calcmode="lin" valueType="num">
                                      <p:cBhvr additive="base">
                                        <p:cTn id="13" dur="500" fill="hold"/>
                                        <p:tgtEl>
                                          <p:spTgt spid="11">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1">
                                            <p:txEl>
                                              <p:pRg st="0" end="0"/>
                                            </p:txEl>
                                          </p:spTgt>
                                        </p:tgtEl>
                                        <p:attrNameLst>
                                          <p:attrName>ppt_y</p:attrName>
                                        </p:attrNameLst>
                                      </p:cBhvr>
                                      <p:tavLst>
                                        <p:tav tm="0">
                                          <p:val>
                                            <p:strVal val="#ppt_y"/>
                                          </p:val>
                                        </p:tav>
                                        <p:tav tm="100000">
                                          <p:val>
                                            <p:strVal val="#ppt_y"/>
                                          </p:val>
                                        </p:tav>
                                      </p:tavLst>
                                    </p:anim>
                                  </p:childTnLst>
                                </p:cTn>
                              </p:par>
                            </p:childTnLst>
                          </p:cTn>
                        </p:par>
                        <p:par>
                          <p:cTn id="15" fill="hold">
                            <p:stCondLst>
                              <p:cond delay="500"/>
                            </p:stCondLst>
                            <p:childTnLst>
                              <p:par>
                                <p:cTn id="16" presetID="53" presetClass="entr" presetSubtype="0" fill="hold" nodeType="afterEffect">
                                  <p:stCondLst>
                                    <p:cond delay="0"/>
                                  </p:stCondLst>
                                  <p:childTnLst>
                                    <p:set>
                                      <p:cBhvr>
                                        <p:cTn id="17" dur="1" fill="hold">
                                          <p:stCondLst>
                                            <p:cond delay="0"/>
                                          </p:stCondLst>
                                        </p:cTn>
                                        <p:tgtEl>
                                          <p:spTgt spid="21"/>
                                        </p:tgtEl>
                                        <p:attrNameLst>
                                          <p:attrName>style.visibility</p:attrName>
                                        </p:attrNameLst>
                                      </p:cBhvr>
                                      <p:to>
                                        <p:strVal val="visible"/>
                                      </p:to>
                                    </p:set>
                                    <p:anim calcmode="lin" valueType="num">
                                      <p:cBhvr>
                                        <p:cTn id="18" dur="500" fill="hold"/>
                                        <p:tgtEl>
                                          <p:spTgt spid="21"/>
                                        </p:tgtEl>
                                        <p:attrNameLst>
                                          <p:attrName>ppt_w</p:attrName>
                                        </p:attrNameLst>
                                      </p:cBhvr>
                                      <p:tavLst>
                                        <p:tav tm="0">
                                          <p:val>
                                            <p:fltVal val="0"/>
                                          </p:val>
                                        </p:tav>
                                        <p:tav tm="100000">
                                          <p:val>
                                            <p:strVal val="#ppt_w"/>
                                          </p:val>
                                        </p:tav>
                                      </p:tavLst>
                                    </p:anim>
                                    <p:anim calcmode="lin" valueType="num">
                                      <p:cBhvr>
                                        <p:cTn id="19" dur="500" fill="hold"/>
                                        <p:tgtEl>
                                          <p:spTgt spid="21"/>
                                        </p:tgtEl>
                                        <p:attrNameLst>
                                          <p:attrName>ppt_h</p:attrName>
                                        </p:attrNameLst>
                                      </p:cBhvr>
                                      <p:tavLst>
                                        <p:tav tm="0">
                                          <p:val>
                                            <p:fltVal val="0"/>
                                          </p:val>
                                        </p:tav>
                                        <p:tav tm="100000">
                                          <p:val>
                                            <p:strVal val="#ppt_h"/>
                                          </p:val>
                                        </p:tav>
                                      </p:tavLst>
                                    </p:anim>
                                    <p:animEffect transition="in" filter="fade">
                                      <p:cBhvr>
                                        <p:cTn id="20" dur="500"/>
                                        <p:tgtEl>
                                          <p:spTgt spid="21"/>
                                        </p:tgtEl>
                                      </p:cBhvr>
                                    </p:animEffect>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1">
                                            <p:txEl>
                                              <p:pRg st="1" end="1"/>
                                            </p:txEl>
                                          </p:spTgt>
                                        </p:tgtEl>
                                        <p:attrNameLst>
                                          <p:attrName>style.visibility</p:attrName>
                                        </p:attrNameLst>
                                      </p:cBhvr>
                                      <p:to>
                                        <p:strVal val="visible"/>
                                      </p:to>
                                    </p:set>
                                    <p:anim calcmode="lin" valueType="num">
                                      <p:cBhvr additive="base">
                                        <p:cTn id="25" dur="500" fill="hold"/>
                                        <p:tgtEl>
                                          <p:spTgt spid="11">
                                            <p:txEl>
                                              <p:pRg st="1" end="1"/>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1">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1">
                                            <p:txEl>
                                              <p:pRg st="2" end="2"/>
                                            </p:txEl>
                                          </p:spTgt>
                                        </p:tgtEl>
                                        <p:attrNameLst>
                                          <p:attrName>style.visibility</p:attrName>
                                        </p:attrNameLst>
                                      </p:cBhvr>
                                      <p:to>
                                        <p:strVal val="visible"/>
                                      </p:to>
                                    </p:set>
                                    <p:anim calcmode="lin" valueType="num">
                                      <p:cBhvr additive="base">
                                        <p:cTn id="31" dur="500" fill="hold"/>
                                        <p:tgtEl>
                                          <p:spTgt spid="11">
                                            <p:txEl>
                                              <p:pRg st="2" end="2"/>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11">
                                            <p:txEl>
                                              <p:pRg st="2" end="2"/>
                                            </p:txEl>
                                          </p:spTgt>
                                        </p:tgtEl>
                                        <p:attrNameLst>
                                          <p:attrName>ppt_y</p:attrName>
                                        </p:attrNameLst>
                                      </p:cBhvr>
                                      <p:tavLst>
                                        <p:tav tm="0">
                                          <p:val>
                                            <p:strVal val="#ppt_y"/>
                                          </p:val>
                                        </p:tav>
                                        <p:tav tm="100000">
                                          <p:val>
                                            <p:strVal val="#ppt_y"/>
                                          </p:val>
                                        </p:tav>
                                      </p:tavLst>
                                    </p:anim>
                                  </p:childTnLst>
                                </p:cTn>
                              </p:par>
                            </p:childTnLst>
                          </p:cTn>
                        </p:par>
                        <p:par>
                          <p:cTn id="33" fill="hold">
                            <p:stCondLst>
                              <p:cond delay="500"/>
                            </p:stCondLst>
                            <p:childTnLst>
                              <p:par>
                                <p:cTn id="34" presetID="53" presetClass="entr" presetSubtype="0" fill="hold" nodeType="afterEffect">
                                  <p:stCondLst>
                                    <p:cond delay="0"/>
                                  </p:stCondLst>
                                  <p:childTnLst>
                                    <p:set>
                                      <p:cBhvr>
                                        <p:cTn id="35" dur="1" fill="hold">
                                          <p:stCondLst>
                                            <p:cond delay="0"/>
                                          </p:stCondLst>
                                        </p:cTn>
                                        <p:tgtEl>
                                          <p:spTgt spid="20"/>
                                        </p:tgtEl>
                                        <p:attrNameLst>
                                          <p:attrName>style.visibility</p:attrName>
                                        </p:attrNameLst>
                                      </p:cBhvr>
                                      <p:to>
                                        <p:strVal val="visible"/>
                                      </p:to>
                                    </p:set>
                                    <p:anim calcmode="lin" valueType="num">
                                      <p:cBhvr>
                                        <p:cTn id="36" dur="500" fill="hold"/>
                                        <p:tgtEl>
                                          <p:spTgt spid="20"/>
                                        </p:tgtEl>
                                        <p:attrNameLst>
                                          <p:attrName>ppt_w</p:attrName>
                                        </p:attrNameLst>
                                      </p:cBhvr>
                                      <p:tavLst>
                                        <p:tav tm="0">
                                          <p:val>
                                            <p:fltVal val="0"/>
                                          </p:val>
                                        </p:tav>
                                        <p:tav tm="100000">
                                          <p:val>
                                            <p:strVal val="#ppt_w"/>
                                          </p:val>
                                        </p:tav>
                                      </p:tavLst>
                                    </p:anim>
                                    <p:anim calcmode="lin" valueType="num">
                                      <p:cBhvr>
                                        <p:cTn id="37" dur="500" fill="hold"/>
                                        <p:tgtEl>
                                          <p:spTgt spid="20"/>
                                        </p:tgtEl>
                                        <p:attrNameLst>
                                          <p:attrName>ppt_h</p:attrName>
                                        </p:attrNameLst>
                                      </p:cBhvr>
                                      <p:tavLst>
                                        <p:tav tm="0">
                                          <p:val>
                                            <p:fltVal val="0"/>
                                          </p:val>
                                        </p:tav>
                                        <p:tav tm="100000">
                                          <p:val>
                                            <p:strVal val="#ppt_h"/>
                                          </p:val>
                                        </p:tav>
                                      </p:tavLst>
                                    </p:anim>
                                    <p:animEffect transition="in" filter="fade">
                                      <p:cBhvr>
                                        <p:cTn id="38" dur="500"/>
                                        <p:tgtEl>
                                          <p:spTgt spid="20"/>
                                        </p:tgtEl>
                                      </p:cBhvr>
                                    </p:animEffect>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10"/>
                                        </p:tgtEl>
                                        <p:attrNameLst>
                                          <p:attrName>style.visibility</p:attrName>
                                        </p:attrNameLst>
                                      </p:cBhvr>
                                      <p:to>
                                        <p:strVal val="visible"/>
                                      </p:to>
                                    </p:set>
                                    <p:anim calcmode="lin" valueType="num">
                                      <p:cBhvr additive="base">
                                        <p:cTn id="43" dur="500" fill="hold"/>
                                        <p:tgtEl>
                                          <p:spTgt spid="10"/>
                                        </p:tgtEl>
                                        <p:attrNameLst>
                                          <p:attrName>ppt_x</p:attrName>
                                        </p:attrNameLst>
                                      </p:cBhvr>
                                      <p:tavLst>
                                        <p:tav tm="0">
                                          <p:val>
                                            <p:strVal val="0-#ppt_w/2"/>
                                          </p:val>
                                        </p:tav>
                                        <p:tav tm="100000">
                                          <p:val>
                                            <p:strVal val="#ppt_x"/>
                                          </p:val>
                                        </p:tav>
                                      </p:tavLst>
                                    </p:anim>
                                    <p:anim calcmode="lin" valueType="num">
                                      <p:cBhvr additive="base">
                                        <p:cTn id="44"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12">
                                            <p:txEl>
                                              <p:pRg st="0" end="0"/>
                                            </p:txEl>
                                          </p:spTgt>
                                        </p:tgtEl>
                                        <p:attrNameLst>
                                          <p:attrName>style.visibility</p:attrName>
                                        </p:attrNameLst>
                                      </p:cBhvr>
                                      <p:to>
                                        <p:strVal val="visible"/>
                                      </p:to>
                                    </p:set>
                                    <p:anim calcmode="lin" valueType="num">
                                      <p:cBhvr additive="base">
                                        <p:cTn id="49" dur="500" fill="hold"/>
                                        <p:tgtEl>
                                          <p:spTgt spid="12">
                                            <p:txEl>
                                              <p:pRg st="0" end="0"/>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12">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12">
                                            <p:txEl>
                                              <p:pRg st="1" end="1"/>
                                            </p:txEl>
                                          </p:spTgt>
                                        </p:tgtEl>
                                        <p:attrNameLst>
                                          <p:attrName>style.visibility</p:attrName>
                                        </p:attrNameLst>
                                      </p:cBhvr>
                                      <p:to>
                                        <p:strVal val="visible"/>
                                      </p:to>
                                    </p:set>
                                    <p:anim calcmode="lin" valueType="num">
                                      <p:cBhvr additive="base">
                                        <p:cTn id="55" dur="500" fill="hold"/>
                                        <p:tgtEl>
                                          <p:spTgt spid="12">
                                            <p:txEl>
                                              <p:pRg st="1" end="1"/>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12">
                                            <p:txEl>
                                              <p:pRg st="1" end="1"/>
                                            </p:txEl>
                                          </p:spTgt>
                                        </p:tgtEl>
                                        <p:attrNameLst>
                                          <p:attrName>ppt_y</p:attrName>
                                        </p:attrNameLst>
                                      </p:cBhvr>
                                      <p:tavLst>
                                        <p:tav tm="0">
                                          <p:val>
                                            <p:strVal val="#ppt_y"/>
                                          </p:val>
                                        </p:tav>
                                        <p:tav tm="100000">
                                          <p:val>
                                            <p:strVal val="#ppt_y"/>
                                          </p:val>
                                        </p:tav>
                                      </p:tavLst>
                                    </p:anim>
                                  </p:childTnLst>
                                </p:cTn>
                              </p:par>
                            </p:childTnLst>
                          </p:cTn>
                        </p:par>
                        <p:par>
                          <p:cTn id="57" fill="hold">
                            <p:stCondLst>
                              <p:cond delay="500"/>
                            </p:stCondLst>
                            <p:childTnLst>
                              <p:par>
                                <p:cTn id="58" presetID="53" presetClass="entr" presetSubtype="0" fill="hold" nodeType="afterEffect">
                                  <p:stCondLst>
                                    <p:cond delay="0"/>
                                  </p:stCondLst>
                                  <p:childTnLst>
                                    <p:set>
                                      <p:cBhvr>
                                        <p:cTn id="59" dur="1" fill="hold">
                                          <p:stCondLst>
                                            <p:cond delay="0"/>
                                          </p:stCondLst>
                                        </p:cTn>
                                        <p:tgtEl>
                                          <p:spTgt spid="22"/>
                                        </p:tgtEl>
                                        <p:attrNameLst>
                                          <p:attrName>style.visibility</p:attrName>
                                        </p:attrNameLst>
                                      </p:cBhvr>
                                      <p:to>
                                        <p:strVal val="visible"/>
                                      </p:to>
                                    </p:set>
                                    <p:anim calcmode="lin" valueType="num">
                                      <p:cBhvr>
                                        <p:cTn id="60" dur="500" fill="hold"/>
                                        <p:tgtEl>
                                          <p:spTgt spid="22"/>
                                        </p:tgtEl>
                                        <p:attrNameLst>
                                          <p:attrName>ppt_w</p:attrName>
                                        </p:attrNameLst>
                                      </p:cBhvr>
                                      <p:tavLst>
                                        <p:tav tm="0">
                                          <p:val>
                                            <p:fltVal val="0"/>
                                          </p:val>
                                        </p:tav>
                                        <p:tav tm="100000">
                                          <p:val>
                                            <p:strVal val="#ppt_w"/>
                                          </p:val>
                                        </p:tav>
                                      </p:tavLst>
                                    </p:anim>
                                    <p:anim calcmode="lin" valueType="num">
                                      <p:cBhvr>
                                        <p:cTn id="61" dur="500" fill="hold"/>
                                        <p:tgtEl>
                                          <p:spTgt spid="22"/>
                                        </p:tgtEl>
                                        <p:attrNameLst>
                                          <p:attrName>ppt_h</p:attrName>
                                        </p:attrNameLst>
                                      </p:cBhvr>
                                      <p:tavLst>
                                        <p:tav tm="0">
                                          <p:val>
                                            <p:fltVal val="0"/>
                                          </p:val>
                                        </p:tav>
                                        <p:tav tm="100000">
                                          <p:val>
                                            <p:strVal val="#ppt_h"/>
                                          </p:val>
                                        </p:tav>
                                      </p:tavLst>
                                    </p:anim>
                                    <p:animEffect transition="in" filter="fade">
                                      <p:cBhvr>
                                        <p:cTn id="62" dur="500"/>
                                        <p:tgtEl>
                                          <p:spTgt spid="22"/>
                                        </p:tgtEl>
                                      </p:cBhvr>
                                    </p:animEffect>
                                  </p:childTnLst>
                                </p:cTn>
                              </p:par>
                            </p:childTnLst>
                          </p:cTn>
                        </p:par>
                      </p:childTnLst>
                    </p:cTn>
                  </p:par>
                  <p:par>
                    <p:cTn id="63" fill="hold">
                      <p:stCondLst>
                        <p:cond delay="indefinite"/>
                      </p:stCondLst>
                      <p:childTnLst>
                        <p:par>
                          <p:cTn id="64" fill="hold">
                            <p:stCondLst>
                              <p:cond delay="0"/>
                            </p:stCondLst>
                            <p:childTnLst>
                              <p:par>
                                <p:cTn id="65" presetID="2" presetClass="entr" presetSubtype="8" fill="hold" grpId="0" nodeType="clickEffect">
                                  <p:stCondLst>
                                    <p:cond delay="0"/>
                                  </p:stCondLst>
                                  <p:childTnLst>
                                    <p:set>
                                      <p:cBhvr>
                                        <p:cTn id="66" dur="1" fill="hold">
                                          <p:stCondLst>
                                            <p:cond delay="0"/>
                                          </p:stCondLst>
                                        </p:cTn>
                                        <p:tgtEl>
                                          <p:spTgt spid="12">
                                            <p:txEl>
                                              <p:pRg st="2" end="2"/>
                                            </p:txEl>
                                          </p:spTgt>
                                        </p:tgtEl>
                                        <p:attrNameLst>
                                          <p:attrName>style.visibility</p:attrName>
                                        </p:attrNameLst>
                                      </p:cBhvr>
                                      <p:to>
                                        <p:strVal val="visible"/>
                                      </p:to>
                                    </p:set>
                                    <p:anim calcmode="lin" valueType="num">
                                      <p:cBhvr additive="base">
                                        <p:cTn id="67" dur="500" fill="hold"/>
                                        <p:tgtEl>
                                          <p:spTgt spid="12">
                                            <p:txEl>
                                              <p:pRg st="2" end="2"/>
                                            </p:txEl>
                                          </p:spTgt>
                                        </p:tgtEl>
                                        <p:attrNameLst>
                                          <p:attrName>ppt_x</p:attrName>
                                        </p:attrNameLst>
                                      </p:cBhvr>
                                      <p:tavLst>
                                        <p:tav tm="0">
                                          <p:val>
                                            <p:strVal val="0-#ppt_w/2"/>
                                          </p:val>
                                        </p:tav>
                                        <p:tav tm="100000">
                                          <p:val>
                                            <p:strVal val="#ppt_x"/>
                                          </p:val>
                                        </p:tav>
                                      </p:tavLst>
                                    </p:anim>
                                    <p:anim calcmode="lin" valueType="num">
                                      <p:cBhvr additive="base">
                                        <p:cTn id="68" dur="500" fill="hold"/>
                                        <p:tgtEl>
                                          <p:spTgt spid="12">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utoUpdateAnimBg="0"/>
      <p:bldP spid="10" grpId="0" autoUpdateAnimBg="0"/>
      <p:bldP spid="11" grpId="0" uiExpand="1" build="p" autoUpdateAnimBg="0"/>
      <p:bldP spid="12" grpId="0" uiExpand="1" build="p"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5"/>
          <p:cNvSpPr txBox="1">
            <a:spLocks noChangeArrowheads="1"/>
          </p:cNvSpPr>
          <p:nvPr/>
        </p:nvSpPr>
        <p:spPr bwMode="auto">
          <a:xfrm>
            <a:off x="2562499" y="2735672"/>
            <a:ext cx="4208415" cy="76944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p>
            <a:pPr algn="ctr"/>
            <a:r>
              <a:rPr lang="en-US" sz="4400" b="1" dirty="0" smtClean="0">
                <a:solidFill>
                  <a:srgbClr val="FF0000"/>
                </a:solidFill>
                <a:latin typeface="Bodoni MT" panose="02070603080606020203" pitchFamily="18" charset="0"/>
              </a:rPr>
              <a:t>Measurements</a:t>
            </a:r>
            <a:endParaRPr lang="en-US" altLang="en-US" sz="5400" b="1" dirty="0">
              <a:solidFill>
                <a:srgbClr val="FF0000"/>
              </a:solidFill>
              <a:latin typeface="Bodoni MT" panose="02070603080606020203" pitchFamily="18" charset="0"/>
            </a:endParaRPr>
          </a:p>
        </p:txBody>
      </p:sp>
    </p:spTree>
    <p:extLst>
      <p:ext uri="{BB962C8B-B14F-4D97-AF65-F5344CB8AC3E}">
        <p14:creationId xmlns:p14="http://schemas.microsoft.com/office/powerpoint/2010/main" xmlns="" val="134862979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619503" y="114035"/>
            <a:ext cx="6042232" cy="584775"/>
          </a:xfrm>
          <a:prstGeom prst="rect">
            <a:avLst/>
          </a:prstGeom>
          <a:ln>
            <a:solidFill>
              <a:schemeClr val="tx1">
                <a:lumMod val="65000"/>
                <a:lumOff val="35000"/>
              </a:schemeClr>
            </a:solidFill>
          </a:ln>
        </p:spPr>
        <p:txBody>
          <a:bodyPr wrap="none">
            <a:spAutoFit/>
          </a:bodyPr>
          <a:lstStyle/>
          <a:p>
            <a:r>
              <a:rPr lang="en-US" sz="3200" b="1" dirty="0">
                <a:solidFill>
                  <a:srgbClr val="FF0000"/>
                </a:solidFill>
                <a:latin typeface="Bodoni MT" panose="02070603080606020203" pitchFamily="18" charset="0"/>
              </a:rPr>
              <a:t>International System of Units (SI)</a:t>
            </a:r>
          </a:p>
        </p:txBody>
      </p:sp>
      <p:sp>
        <p:nvSpPr>
          <p:cNvPr id="5" name="Rectangle 4"/>
          <p:cNvSpPr/>
          <p:nvPr/>
        </p:nvSpPr>
        <p:spPr>
          <a:xfrm>
            <a:off x="145144" y="698810"/>
            <a:ext cx="8831942" cy="2251065"/>
          </a:xfrm>
          <a:prstGeom prst="rect">
            <a:avLst/>
          </a:prstGeom>
        </p:spPr>
        <p:txBody>
          <a:bodyPr wrap="square">
            <a:spAutoFit/>
          </a:bodyPr>
          <a:lstStyle/>
          <a:p>
            <a:pPr marL="342900" indent="-342900" algn="just">
              <a:lnSpc>
                <a:spcPct val="150000"/>
              </a:lnSpc>
              <a:buFont typeface="Courier New" panose="02070309020205020404" pitchFamily="49" charset="0"/>
              <a:buChar char="o"/>
            </a:pPr>
            <a:r>
              <a:rPr lang="en-US" sz="2400" b="1" dirty="0">
                <a:latin typeface="Arial" panose="020B0604020202020204" pitchFamily="34" charset="0"/>
                <a:cs typeface="Arial" panose="020B0604020202020204" pitchFamily="34" charset="0"/>
              </a:rPr>
              <a:t>A measured quantity is usually written as a number with an appropriate </a:t>
            </a:r>
            <a:r>
              <a:rPr lang="en-US" sz="2400" b="1" dirty="0" smtClean="0">
                <a:latin typeface="Arial" panose="020B0604020202020204" pitchFamily="34" charset="0"/>
                <a:cs typeface="Arial" panose="020B0604020202020204" pitchFamily="34" charset="0"/>
              </a:rPr>
              <a:t>unit.</a:t>
            </a:r>
          </a:p>
          <a:p>
            <a:pPr marL="342900" indent="-342900" algn="just">
              <a:lnSpc>
                <a:spcPct val="150000"/>
              </a:lnSpc>
              <a:buFont typeface="Courier New" panose="02070309020205020404" pitchFamily="49" charset="0"/>
              <a:buChar char="o"/>
            </a:pPr>
            <a:r>
              <a:rPr lang="en-US" sz="2400" b="1" dirty="0" smtClean="0">
                <a:latin typeface="Arial" panose="020B0604020202020204" pitchFamily="34" charset="0"/>
                <a:cs typeface="Arial" panose="020B0604020202020204" pitchFamily="34" charset="0"/>
              </a:rPr>
              <a:t>The </a:t>
            </a:r>
            <a:r>
              <a:rPr lang="en-US" sz="2400" b="1" dirty="0">
                <a:latin typeface="Arial" panose="020B0604020202020204" pitchFamily="34" charset="0"/>
                <a:cs typeface="Arial" panose="020B0604020202020204" pitchFamily="34" charset="0"/>
              </a:rPr>
              <a:t>same is true in chemistry; units are essential to stating </a:t>
            </a:r>
            <a:r>
              <a:rPr lang="en-US" sz="2400" b="1" dirty="0" smtClean="0">
                <a:latin typeface="Arial" panose="020B0604020202020204" pitchFamily="34" charset="0"/>
                <a:cs typeface="Arial" panose="020B0604020202020204" pitchFamily="34" charset="0"/>
              </a:rPr>
              <a:t>measurements correctly</a:t>
            </a:r>
            <a:r>
              <a:rPr lang="en-US" sz="2400" b="1" dirty="0">
                <a:latin typeface="Arial" panose="020B0604020202020204" pitchFamily="34" charset="0"/>
                <a:cs typeface="Arial" panose="020B0604020202020204" pitchFamily="34" charset="0"/>
              </a:rPr>
              <a:t>.</a:t>
            </a:r>
          </a:p>
        </p:txBody>
      </p:sp>
      <p:sp>
        <p:nvSpPr>
          <p:cNvPr id="2" name="Rectangle 1"/>
          <p:cNvSpPr/>
          <p:nvPr/>
        </p:nvSpPr>
        <p:spPr>
          <a:xfrm>
            <a:off x="145145" y="4720614"/>
            <a:ext cx="8831942" cy="830997"/>
          </a:xfrm>
          <a:prstGeom prst="rect">
            <a:avLst/>
          </a:prstGeom>
        </p:spPr>
        <p:txBody>
          <a:bodyPr wrap="square">
            <a:spAutoFit/>
          </a:bodyPr>
          <a:lstStyle/>
          <a:p>
            <a:pPr marL="342900" indent="-342900" algn="just">
              <a:buFont typeface="Courier New" panose="02070309020205020404" pitchFamily="49" charset="0"/>
              <a:buChar char="o"/>
            </a:pPr>
            <a:r>
              <a:rPr lang="en-US" sz="2400" b="1" dirty="0" smtClean="0">
                <a:solidFill>
                  <a:srgbClr val="FF0000"/>
                </a:solidFill>
                <a:latin typeface="Arial" panose="020B0604020202020204" pitchFamily="34" charset="0"/>
                <a:cs typeface="Arial" panose="020B0604020202020204" pitchFamily="34" charset="0"/>
              </a:rPr>
              <a:t>Metric system </a:t>
            </a:r>
            <a:r>
              <a:rPr lang="en-US" sz="2400" b="1" dirty="0">
                <a:solidFill>
                  <a:srgbClr val="000000"/>
                </a:solidFill>
                <a:latin typeface="Arial" panose="020B0604020202020204" pitchFamily="34" charset="0"/>
                <a:cs typeface="Arial" panose="020B0604020202020204" pitchFamily="34" charset="0"/>
              </a:rPr>
              <a:t>called the </a:t>
            </a:r>
            <a:r>
              <a:rPr lang="en-US" sz="2400" b="1" i="1" dirty="0">
                <a:solidFill>
                  <a:srgbClr val="FF0000"/>
                </a:solidFill>
                <a:latin typeface="Arial" panose="020B0604020202020204" pitchFamily="34" charset="0"/>
                <a:cs typeface="Arial" panose="020B0604020202020204" pitchFamily="34" charset="0"/>
              </a:rPr>
              <a:t>International System of Units </a:t>
            </a:r>
            <a:r>
              <a:rPr lang="en-US" sz="2400" b="1" dirty="0">
                <a:latin typeface="Arial" panose="020B0604020202020204" pitchFamily="34" charset="0"/>
                <a:cs typeface="Arial" panose="020B0604020202020204" pitchFamily="34" charset="0"/>
              </a:rPr>
              <a:t>(abbreviated </a:t>
            </a:r>
            <a:r>
              <a:rPr lang="en-US" sz="2400" b="1" i="1" dirty="0" smtClean="0">
                <a:solidFill>
                  <a:srgbClr val="FF0000"/>
                </a:solidFill>
                <a:latin typeface="Arial" panose="020B0604020202020204" pitchFamily="34" charset="0"/>
                <a:cs typeface="Arial" panose="020B0604020202020204" pitchFamily="34" charset="0"/>
              </a:rPr>
              <a:t>SI</a:t>
            </a:r>
            <a:r>
              <a:rPr lang="en-US" sz="2400" b="1" dirty="0" smtClean="0">
                <a:solidFill>
                  <a:srgbClr val="000000"/>
                </a:solidFill>
                <a:latin typeface="Arial" panose="020B0604020202020204" pitchFamily="34" charset="0"/>
                <a:cs typeface="Arial" panose="020B0604020202020204" pitchFamily="34" charset="0"/>
              </a:rPr>
              <a:t>). </a:t>
            </a:r>
          </a:p>
        </p:txBody>
      </p:sp>
      <p:sp>
        <p:nvSpPr>
          <p:cNvPr id="6" name="Rectangle 5"/>
          <p:cNvSpPr/>
          <p:nvPr/>
        </p:nvSpPr>
        <p:spPr>
          <a:xfrm>
            <a:off x="145144" y="2949875"/>
            <a:ext cx="8773885" cy="1685846"/>
          </a:xfrm>
          <a:prstGeom prst="rect">
            <a:avLst/>
          </a:prstGeom>
        </p:spPr>
        <p:txBody>
          <a:bodyPr wrap="square">
            <a:spAutoFit/>
          </a:bodyPr>
          <a:lstStyle/>
          <a:p>
            <a:pPr marL="342900" indent="-342900" algn="just">
              <a:lnSpc>
                <a:spcPct val="150000"/>
              </a:lnSpc>
              <a:buFont typeface="Courier New" panose="02070309020205020404" pitchFamily="49" charset="0"/>
              <a:buChar char="o"/>
            </a:pPr>
            <a:r>
              <a:rPr lang="en-US" sz="2400" b="1" dirty="0" smtClean="0">
                <a:solidFill>
                  <a:srgbClr val="000000"/>
                </a:solidFill>
                <a:latin typeface="Arial" panose="020B0604020202020204" pitchFamily="34" charset="0"/>
                <a:cs typeface="Arial" panose="020B0604020202020204" pitchFamily="34" charset="0"/>
              </a:rPr>
              <a:t>For </a:t>
            </a:r>
            <a:r>
              <a:rPr lang="en-US" sz="2400" b="1" dirty="0">
                <a:solidFill>
                  <a:srgbClr val="000000"/>
                </a:solidFill>
                <a:latin typeface="Arial" panose="020B0604020202020204" pitchFamily="34" charset="0"/>
                <a:cs typeface="Arial" panose="020B0604020202020204" pitchFamily="34" charset="0"/>
              </a:rPr>
              <a:t>many years, scientists recorded measurements in </a:t>
            </a:r>
            <a:r>
              <a:rPr lang="en-US" sz="2400" b="1" i="1" dirty="0">
                <a:solidFill>
                  <a:srgbClr val="FF0000"/>
                </a:solidFill>
                <a:latin typeface="Arial" panose="020B0604020202020204" pitchFamily="34" charset="0"/>
                <a:cs typeface="Arial" panose="020B0604020202020204" pitchFamily="34" charset="0"/>
              </a:rPr>
              <a:t>metric units</a:t>
            </a:r>
            <a:r>
              <a:rPr lang="en-US" sz="2400" b="1" i="1" dirty="0">
                <a:solidFill>
                  <a:srgbClr val="000000"/>
                </a:solidFill>
                <a:latin typeface="Arial" panose="020B0604020202020204" pitchFamily="34" charset="0"/>
                <a:cs typeface="Arial" panose="020B0604020202020204" pitchFamily="34" charset="0"/>
              </a:rPr>
              <a:t>, </a:t>
            </a:r>
            <a:r>
              <a:rPr lang="en-US" sz="2400" b="1" dirty="0">
                <a:solidFill>
                  <a:srgbClr val="000000"/>
                </a:solidFill>
                <a:latin typeface="Arial" panose="020B0604020202020204" pitchFamily="34" charset="0"/>
                <a:cs typeface="Arial" panose="020B0604020202020204" pitchFamily="34" charset="0"/>
              </a:rPr>
              <a:t>which are </a:t>
            </a:r>
            <a:r>
              <a:rPr lang="en-US" sz="2400" b="1" dirty="0" smtClean="0">
                <a:solidFill>
                  <a:srgbClr val="000000"/>
                </a:solidFill>
                <a:latin typeface="Arial" panose="020B0604020202020204" pitchFamily="34" charset="0"/>
                <a:cs typeface="Arial" panose="020B0604020202020204" pitchFamily="34" charset="0"/>
              </a:rPr>
              <a:t>related decimally</a:t>
            </a:r>
            <a:r>
              <a:rPr lang="en-US" sz="2400" b="1" dirty="0">
                <a:solidFill>
                  <a:srgbClr val="000000"/>
                </a:solidFill>
                <a:latin typeface="Arial" panose="020B0604020202020204" pitchFamily="34" charset="0"/>
                <a:cs typeface="Arial" panose="020B0604020202020204" pitchFamily="34" charset="0"/>
              </a:rPr>
              <a:t>, that is, by powers of 10. </a:t>
            </a:r>
            <a:endParaRPr lang="en-US" sz="2400" b="1" dirty="0" smtClean="0">
              <a:solidFill>
                <a:srgbClr val="000000"/>
              </a:solidFill>
              <a:latin typeface="Arial" panose="020B0604020202020204" pitchFamily="34" charset="0"/>
              <a:cs typeface="Arial" panose="020B0604020202020204" pitchFamily="34" charset="0"/>
            </a:endParaRPr>
          </a:p>
        </p:txBody>
      </p:sp>
      <p:sp>
        <p:nvSpPr>
          <p:cNvPr id="7" name="Rectangle 6"/>
          <p:cNvSpPr/>
          <p:nvPr/>
        </p:nvSpPr>
        <p:spPr>
          <a:xfrm>
            <a:off x="145144" y="5657671"/>
            <a:ext cx="8831942" cy="1200329"/>
          </a:xfrm>
          <a:prstGeom prst="rect">
            <a:avLst/>
          </a:prstGeom>
        </p:spPr>
        <p:txBody>
          <a:bodyPr wrap="square">
            <a:spAutoFit/>
          </a:bodyPr>
          <a:lstStyle/>
          <a:p>
            <a:pPr marL="342900" indent="-342900" algn="just">
              <a:buFont typeface="Courier New" panose="02070309020205020404" pitchFamily="49" charset="0"/>
              <a:buChar char="o"/>
            </a:pPr>
            <a:r>
              <a:rPr lang="en-US" sz="2400" b="1" dirty="0">
                <a:latin typeface="Arial" panose="020B0604020202020204" pitchFamily="34" charset="0"/>
                <a:cs typeface="Arial" panose="020B0604020202020204" pitchFamily="34" charset="0"/>
              </a:rPr>
              <a:t>Measurements that we will utilize frequently in our study of chemistry </a:t>
            </a:r>
            <a:r>
              <a:rPr lang="en-US" sz="2400" b="1" dirty="0" smtClean="0">
                <a:latin typeface="Arial" panose="020B0604020202020204" pitchFamily="34" charset="0"/>
                <a:cs typeface="Arial" panose="020B0604020202020204" pitchFamily="34" charset="0"/>
              </a:rPr>
              <a:t>include time</a:t>
            </a:r>
            <a:r>
              <a:rPr lang="en-US" sz="2400" b="1" dirty="0">
                <a:latin typeface="Arial" panose="020B0604020202020204" pitchFamily="34" charset="0"/>
                <a:cs typeface="Arial" panose="020B0604020202020204" pitchFamily="34" charset="0"/>
              </a:rPr>
              <a:t>, mass, volume, density, and temperature.</a:t>
            </a:r>
          </a:p>
        </p:txBody>
      </p:sp>
    </p:spTree>
    <p:extLst>
      <p:ext uri="{BB962C8B-B14F-4D97-AF65-F5344CB8AC3E}">
        <p14:creationId xmlns:p14="http://schemas.microsoft.com/office/powerpoint/2010/main" xmlns="" val="26282149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fade">
                                      <p:cBhvr>
                                        <p:cTn id="21" dur="1000"/>
                                        <p:tgtEl>
                                          <p:spTgt spid="2"/>
                                        </p:tgtEl>
                                      </p:cBhvr>
                                    </p:animEffect>
                                    <p:anim calcmode="lin" valueType="num">
                                      <p:cBhvr>
                                        <p:cTn id="22" dur="1000" fill="hold"/>
                                        <p:tgtEl>
                                          <p:spTgt spid="2"/>
                                        </p:tgtEl>
                                        <p:attrNameLst>
                                          <p:attrName>ppt_x</p:attrName>
                                        </p:attrNameLst>
                                      </p:cBhvr>
                                      <p:tavLst>
                                        <p:tav tm="0">
                                          <p:val>
                                            <p:strVal val="#ppt_x"/>
                                          </p:val>
                                        </p:tav>
                                        <p:tav tm="100000">
                                          <p:val>
                                            <p:strVal val="#ppt_x"/>
                                          </p:val>
                                        </p:tav>
                                      </p:tavLst>
                                    </p:anim>
                                    <p:anim calcmode="lin" valueType="num">
                                      <p:cBhvr>
                                        <p:cTn id="23"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fade">
                                      <p:cBhvr>
                                        <p:cTn id="28" dur="1000"/>
                                        <p:tgtEl>
                                          <p:spTgt spid="7"/>
                                        </p:tgtEl>
                                      </p:cBhvr>
                                    </p:animEffect>
                                    <p:anim calcmode="lin" valueType="num">
                                      <p:cBhvr>
                                        <p:cTn id="29" dur="1000" fill="hold"/>
                                        <p:tgtEl>
                                          <p:spTgt spid="7"/>
                                        </p:tgtEl>
                                        <p:attrNameLst>
                                          <p:attrName>ppt_x</p:attrName>
                                        </p:attrNameLst>
                                      </p:cBhvr>
                                      <p:tavLst>
                                        <p:tav tm="0">
                                          <p:val>
                                            <p:strVal val="#ppt_x"/>
                                          </p:val>
                                        </p:tav>
                                        <p:tav tm="100000">
                                          <p:val>
                                            <p:strVal val="#ppt_x"/>
                                          </p:val>
                                        </p:tav>
                                      </p:tavLst>
                                    </p:anim>
                                    <p:anim calcmode="lin" valueType="num">
                                      <p:cBhvr>
                                        <p:cTn id="30"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 grpId="0"/>
      <p:bldP spid="6" grpId="0"/>
      <p:bldP spid="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140"/>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90354" y="1166481"/>
            <a:ext cx="8756756" cy="353614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6" name="Rectangle 5"/>
          <p:cNvSpPr/>
          <p:nvPr/>
        </p:nvSpPr>
        <p:spPr>
          <a:xfrm>
            <a:off x="1619503" y="114035"/>
            <a:ext cx="6042232" cy="584775"/>
          </a:xfrm>
          <a:prstGeom prst="rect">
            <a:avLst/>
          </a:prstGeom>
          <a:ln>
            <a:solidFill>
              <a:schemeClr val="tx1">
                <a:lumMod val="65000"/>
                <a:lumOff val="35000"/>
              </a:schemeClr>
            </a:solidFill>
          </a:ln>
        </p:spPr>
        <p:txBody>
          <a:bodyPr wrap="none">
            <a:spAutoFit/>
          </a:bodyPr>
          <a:lstStyle/>
          <a:p>
            <a:r>
              <a:rPr lang="en-US" sz="3200" b="1" dirty="0">
                <a:solidFill>
                  <a:srgbClr val="FF0000"/>
                </a:solidFill>
                <a:latin typeface="Bodoni MT" panose="02070603080606020203" pitchFamily="18" charset="0"/>
              </a:rPr>
              <a:t>International System of Units (SI)</a:t>
            </a:r>
          </a:p>
        </p:txBody>
      </p:sp>
    </p:spTree>
    <p:extLst>
      <p:ext uri="{BB962C8B-B14F-4D97-AF65-F5344CB8AC3E}">
        <p14:creationId xmlns:p14="http://schemas.microsoft.com/office/powerpoint/2010/main" xmlns="" val="61612544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96"/>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25115" y="1088430"/>
            <a:ext cx="8687233" cy="449594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6" name="Rectangle 5"/>
          <p:cNvSpPr/>
          <p:nvPr/>
        </p:nvSpPr>
        <p:spPr>
          <a:xfrm>
            <a:off x="1619503" y="114035"/>
            <a:ext cx="6042232" cy="584775"/>
          </a:xfrm>
          <a:prstGeom prst="rect">
            <a:avLst/>
          </a:prstGeom>
          <a:ln>
            <a:solidFill>
              <a:schemeClr val="tx1">
                <a:lumMod val="65000"/>
                <a:lumOff val="35000"/>
              </a:schemeClr>
            </a:solidFill>
          </a:ln>
        </p:spPr>
        <p:txBody>
          <a:bodyPr wrap="none">
            <a:spAutoFit/>
          </a:bodyPr>
          <a:lstStyle/>
          <a:p>
            <a:r>
              <a:rPr lang="en-US" sz="3200" b="1" dirty="0">
                <a:solidFill>
                  <a:srgbClr val="FF0000"/>
                </a:solidFill>
                <a:latin typeface="Bodoni MT" panose="02070603080606020203" pitchFamily="18" charset="0"/>
              </a:rPr>
              <a:t>International System of Units (SI)</a:t>
            </a:r>
          </a:p>
        </p:txBody>
      </p:sp>
    </p:spTree>
    <p:extLst>
      <p:ext uri="{BB962C8B-B14F-4D97-AF65-F5344CB8AC3E}">
        <p14:creationId xmlns:p14="http://schemas.microsoft.com/office/powerpoint/2010/main" xmlns="" val="389405375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93915" y="689819"/>
            <a:ext cx="3114892" cy="523220"/>
          </a:xfrm>
          <a:prstGeom prst="rect">
            <a:avLst/>
          </a:prstGeom>
        </p:spPr>
        <p:txBody>
          <a:bodyPr wrap="none">
            <a:spAutoFit/>
          </a:bodyPr>
          <a:lstStyle/>
          <a:p>
            <a:r>
              <a:rPr lang="en-US" sz="2800" b="1" i="1" u="sng" dirty="0">
                <a:solidFill>
                  <a:srgbClr val="007AC2"/>
                </a:solidFill>
                <a:latin typeface="Arial" panose="020B0604020202020204" pitchFamily="34" charset="0"/>
                <a:cs typeface="Arial" panose="020B0604020202020204" pitchFamily="34" charset="0"/>
              </a:rPr>
              <a:t>Mass and Weight</a:t>
            </a:r>
            <a:endParaRPr lang="en-US" sz="2800" i="1" u="sng" dirty="0">
              <a:latin typeface="Arial" panose="020B0604020202020204" pitchFamily="34" charset="0"/>
              <a:cs typeface="Arial" panose="020B0604020202020204" pitchFamily="34" charset="0"/>
            </a:endParaRPr>
          </a:p>
        </p:txBody>
      </p:sp>
      <p:sp>
        <p:nvSpPr>
          <p:cNvPr id="7" name="Slide Number Placeholder 3"/>
          <p:cNvSpPr>
            <a:spLocks noGrp="1"/>
          </p:cNvSpPr>
          <p:nvPr>
            <p:ph type="sldNum" sz="quarter" idx="12"/>
          </p:nvPr>
        </p:nvSpPr>
        <p:spPr>
          <a:xfrm>
            <a:off x="6922402" y="7278007"/>
            <a:ext cx="2057400" cy="365125"/>
          </a:xfrm>
        </p:spPr>
        <p:txBody>
          <a:bodyPr/>
          <a:lstStyle/>
          <a:p>
            <a:fld id="{632139C3-5F31-49EA-B751-35E0C36C3743}" type="slidenum">
              <a:rPr lang="en-US" altLang="en-US"/>
              <a:pPr/>
              <a:t>19</a:t>
            </a:fld>
            <a:endParaRPr lang="en-US" altLang="en-US"/>
          </a:p>
        </p:txBody>
      </p:sp>
      <p:sp>
        <p:nvSpPr>
          <p:cNvPr id="8" name="Rectangle 2"/>
          <p:cNvSpPr>
            <a:spLocks noChangeArrowheads="1"/>
          </p:cNvSpPr>
          <p:nvPr/>
        </p:nvSpPr>
        <p:spPr bwMode="auto">
          <a:xfrm>
            <a:off x="464452" y="1263373"/>
            <a:ext cx="8421688" cy="52322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p>
            <a:pPr algn="l"/>
            <a:r>
              <a:rPr lang="en-US" altLang="en-US" sz="2800" b="1" dirty="0">
                <a:solidFill>
                  <a:srgbClr val="FF0000"/>
                </a:solidFill>
              </a:rPr>
              <a:t>Matter</a:t>
            </a:r>
            <a:r>
              <a:rPr lang="en-US" altLang="en-US" sz="2800" dirty="0"/>
              <a:t> - anything that occupies space and has </a:t>
            </a:r>
            <a:r>
              <a:rPr lang="en-US" altLang="en-US" sz="2800" b="1" i="1" dirty="0"/>
              <a:t>mass</a:t>
            </a:r>
            <a:r>
              <a:rPr lang="en-US" altLang="en-US" sz="2800" dirty="0"/>
              <a:t>.</a:t>
            </a:r>
          </a:p>
        </p:txBody>
      </p:sp>
      <p:sp>
        <p:nvSpPr>
          <p:cNvPr id="9" name="Text Box 3"/>
          <p:cNvSpPr txBox="1">
            <a:spLocks noChangeArrowheads="1"/>
          </p:cNvSpPr>
          <p:nvPr/>
        </p:nvSpPr>
        <p:spPr bwMode="auto">
          <a:xfrm>
            <a:off x="1528525" y="1836926"/>
            <a:ext cx="6422577" cy="156966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p>
            <a:pPr algn="l">
              <a:spcBef>
                <a:spcPct val="50000"/>
              </a:spcBef>
            </a:pPr>
            <a:r>
              <a:rPr lang="en-US" altLang="en-US" sz="2400" b="1" i="1" dirty="0">
                <a:solidFill>
                  <a:srgbClr val="FF0000"/>
                </a:solidFill>
              </a:rPr>
              <a:t>mass</a:t>
            </a:r>
            <a:r>
              <a:rPr lang="en-US" altLang="en-US" sz="2400" dirty="0"/>
              <a:t> – measure of the quantity of matter</a:t>
            </a:r>
          </a:p>
          <a:p>
            <a:pPr lvl="1" algn="l">
              <a:spcBef>
                <a:spcPct val="50000"/>
              </a:spcBef>
            </a:pPr>
            <a:r>
              <a:rPr lang="en-US" altLang="en-US" sz="2400" dirty="0"/>
              <a:t>SI unit of mass is the </a:t>
            </a:r>
            <a:r>
              <a:rPr lang="en-US" altLang="en-US" sz="2400" b="1" i="1" dirty="0"/>
              <a:t>kilogram</a:t>
            </a:r>
            <a:r>
              <a:rPr lang="en-US" altLang="en-US" sz="2400" dirty="0"/>
              <a:t> (kg)</a:t>
            </a:r>
          </a:p>
          <a:p>
            <a:pPr lvl="1" algn="l">
              <a:spcBef>
                <a:spcPct val="50000"/>
              </a:spcBef>
            </a:pPr>
            <a:r>
              <a:rPr lang="en-US" altLang="en-US" sz="2400" dirty="0"/>
              <a:t>1 kg = 1000 g = 1 x 10</a:t>
            </a:r>
            <a:r>
              <a:rPr lang="en-US" altLang="en-US" sz="2400" baseline="30000" dirty="0"/>
              <a:t>3</a:t>
            </a:r>
            <a:r>
              <a:rPr lang="en-US" altLang="en-US" sz="2400" dirty="0"/>
              <a:t> g</a:t>
            </a:r>
          </a:p>
        </p:txBody>
      </p:sp>
      <p:sp>
        <p:nvSpPr>
          <p:cNvPr id="10" name="Text Box 4"/>
          <p:cNvSpPr txBox="1">
            <a:spLocks noChangeArrowheads="1"/>
          </p:cNvSpPr>
          <p:nvPr/>
        </p:nvSpPr>
        <p:spPr bwMode="auto">
          <a:xfrm>
            <a:off x="1042302" y="3721816"/>
            <a:ext cx="7191834" cy="5191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p>
            <a:pPr algn="l">
              <a:spcBef>
                <a:spcPct val="50000"/>
              </a:spcBef>
            </a:pPr>
            <a:r>
              <a:rPr lang="en-US" altLang="en-US" sz="2800" b="1" i="1" dirty="0">
                <a:solidFill>
                  <a:srgbClr val="FF0000"/>
                </a:solidFill>
              </a:rPr>
              <a:t>weight</a:t>
            </a:r>
            <a:r>
              <a:rPr lang="en-US" altLang="en-US" sz="2800" dirty="0"/>
              <a:t> – force that gravity exerts on an object</a:t>
            </a:r>
          </a:p>
        </p:txBody>
      </p:sp>
      <p:grpSp>
        <p:nvGrpSpPr>
          <p:cNvPr id="11" name="Group 16"/>
          <p:cNvGrpSpPr>
            <a:grpSpLocks/>
          </p:cNvGrpSpPr>
          <p:nvPr/>
        </p:nvGrpSpPr>
        <p:grpSpPr bwMode="auto">
          <a:xfrm>
            <a:off x="6027052" y="4391137"/>
            <a:ext cx="2859088" cy="1600200"/>
            <a:chOff x="3504" y="2736"/>
            <a:chExt cx="1801" cy="1008"/>
          </a:xfrm>
        </p:grpSpPr>
        <p:sp>
          <p:nvSpPr>
            <p:cNvPr id="12" name="Text Box 12"/>
            <p:cNvSpPr txBox="1">
              <a:spLocks noChangeArrowheads="1"/>
            </p:cNvSpPr>
            <p:nvPr/>
          </p:nvSpPr>
          <p:spPr bwMode="auto">
            <a:xfrm>
              <a:off x="3504" y="2736"/>
              <a:ext cx="1727" cy="29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lgn="l"/>
              <a:r>
                <a:rPr lang="en-US" altLang="en-US" sz="2400" dirty="0"/>
                <a:t>A 1 kg bar will weigh</a:t>
              </a:r>
            </a:p>
          </p:txBody>
        </p:sp>
        <p:sp>
          <p:nvSpPr>
            <p:cNvPr id="13" name="Text Box 13"/>
            <p:cNvSpPr txBox="1">
              <a:spLocks noChangeArrowheads="1"/>
            </p:cNvSpPr>
            <p:nvPr/>
          </p:nvSpPr>
          <p:spPr bwMode="auto">
            <a:xfrm>
              <a:off x="3966" y="3120"/>
              <a:ext cx="1237" cy="2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lgn="l"/>
              <a:r>
                <a:rPr lang="en-US" altLang="en-US"/>
                <a:t>1 kg on earth</a:t>
              </a:r>
            </a:p>
          </p:txBody>
        </p:sp>
        <p:sp>
          <p:nvSpPr>
            <p:cNvPr id="14" name="Text Box 14"/>
            <p:cNvSpPr txBox="1">
              <a:spLocks noChangeArrowheads="1"/>
            </p:cNvSpPr>
            <p:nvPr/>
          </p:nvSpPr>
          <p:spPr bwMode="auto">
            <a:xfrm>
              <a:off x="3865" y="3456"/>
              <a:ext cx="1440" cy="2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lgn="l"/>
              <a:r>
                <a:rPr lang="en-US" altLang="en-US"/>
                <a:t>0.1 kg on moon</a:t>
              </a:r>
            </a:p>
          </p:txBody>
        </p:sp>
      </p:grpSp>
      <p:grpSp>
        <p:nvGrpSpPr>
          <p:cNvPr id="15" name="Group 19"/>
          <p:cNvGrpSpPr>
            <a:grpSpLocks/>
          </p:cNvGrpSpPr>
          <p:nvPr/>
        </p:nvGrpSpPr>
        <p:grpSpPr bwMode="auto">
          <a:xfrm>
            <a:off x="750202" y="4391137"/>
            <a:ext cx="5276850" cy="2266950"/>
            <a:chOff x="192" y="2736"/>
            <a:chExt cx="3324" cy="1428"/>
          </a:xfrm>
        </p:grpSpPr>
        <p:grpSp>
          <p:nvGrpSpPr>
            <p:cNvPr id="16" name="Group 15"/>
            <p:cNvGrpSpPr>
              <a:grpSpLocks/>
            </p:cNvGrpSpPr>
            <p:nvPr/>
          </p:nvGrpSpPr>
          <p:grpSpPr bwMode="auto">
            <a:xfrm>
              <a:off x="192" y="2736"/>
              <a:ext cx="1904" cy="1008"/>
              <a:chOff x="192" y="2736"/>
              <a:chExt cx="1904" cy="1008"/>
            </a:xfrm>
          </p:grpSpPr>
          <p:sp>
            <p:nvSpPr>
              <p:cNvPr id="18" name="Text Box 5"/>
              <p:cNvSpPr txBox="1">
                <a:spLocks noChangeArrowheads="1"/>
              </p:cNvSpPr>
              <p:nvPr/>
            </p:nvSpPr>
            <p:spPr bwMode="auto">
              <a:xfrm>
                <a:off x="192" y="2736"/>
                <a:ext cx="1904" cy="32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altLang="en-US" sz="2800"/>
                  <a:t>weight = </a:t>
                </a:r>
                <a:r>
                  <a:rPr lang="en-US" altLang="en-US" sz="2800" i="1"/>
                  <a:t>c</a:t>
                </a:r>
                <a:r>
                  <a:rPr lang="en-US" altLang="en-US" sz="2800"/>
                  <a:t> x mass</a:t>
                </a:r>
              </a:p>
            </p:txBody>
          </p:sp>
          <p:sp>
            <p:nvSpPr>
              <p:cNvPr id="19" name="Text Box 6"/>
              <p:cNvSpPr txBox="1">
                <a:spLocks noChangeArrowheads="1"/>
              </p:cNvSpPr>
              <p:nvPr/>
            </p:nvSpPr>
            <p:spPr bwMode="auto">
              <a:xfrm>
                <a:off x="364" y="3120"/>
                <a:ext cx="1508" cy="2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altLang="en-US"/>
                  <a:t>on earth, </a:t>
                </a:r>
                <a:r>
                  <a:rPr lang="en-US" altLang="en-US" i="1"/>
                  <a:t>c</a:t>
                </a:r>
                <a:r>
                  <a:rPr lang="en-US" altLang="en-US"/>
                  <a:t> = 1.0</a:t>
                </a:r>
              </a:p>
            </p:txBody>
          </p:sp>
          <p:sp>
            <p:nvSpPr>
              <p:cNvPr id="20" name="Text Box 7"/>
              <p:cNvSpPr txBox="1">
                <a:spLocks noChangeArrowheads="1"/>
              </p:cNvSpPr>
              <p:nvPr/>
            </p:nvSpPr>
            <p:spPr bwMode="auto">
              <a:xfrm>
                <a:off x="364" y="3456"/>
                <a:ext cx="1551" cy="2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altLang="en-US"/>
                  <a:t>on moon, </a:t>
                </a:r>
                <a:r>
                  <a:rPr lang="en-US" altLang="en-US" i="1"/>
                  <a:t>c</a:t>
                </a:r>
                <a:r>
                  <a:rPr lang="en-US" altLang="en-US"/>
                  <a:t> ~ 0.1</a:t>
                </a:r>
              </a:p>
            </p:txBody>
          </p:sp>
        </p:grpSp>
        <p:pic>
          <p:nvPicPr>
            <p:cNvPr id="17" name="Picture 18"/>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064" y="3072"/>
              <a:ext cx="1452" cy="109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sp>
        <p:nvSpPr>
          <p:cNvPr id="21" name="Rectangle 20"/>
          <p:cNvSpPr/>
          <p:nvPr/>
        </p:nvSpPr>
        <p:spPr>
          <a:xfrm>
            <a:off x="1619503" y="114035"/>
            <a:ext cx="6042232" cy="584775"/>
          </a:xfrm>
          <a:prstGeom prst="rect">
            <a:avLst/>
          </a:prstGeom>
          <a:ln>
            <a:solidFill>
              <a:schemeClr val="tx1">
                <a:lumMod val="65000"/>
                <a:lumOff val="35000"/>
              </a:schemeClr>
            </a:solidFill>
          </a:ln>
        </p:spPr>
        <p:txBody>
          <a:bodyPr wrap="none">
            <a:spAutoFit/>
          </a:bodyPr>
          <a:lstStyle/>
          <a:p>
            <a:r>
              <a:rPr lang="en-US" sz="3200" b="1" dirty="0">
                <a:solidFill>
                  <a:srgbClr val="FF0000"/>
                </a:solidFill>
                <a:latin typeface="Bodoni MT" panose="02070603080606020203" pitchFamily="18" charset="0"/>
              </a:rPr>
              <a:t>International System of Units (SI)</a:t>
            </a:r>
          </a:p>
        </p:txBody>
      </p:sp>
    </p:spTree>
    <p:extLst>
      <p:ext uri="{BB962C8B-B14F-4D97-AF65-F5344CB8AC3E}">
        <p14:creationId xmlns:p14="http://schemas.microsoft.com/office/powerpoint/2010/main" xmlns="" val="14172334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8" fill="hold" grpId="0" nodeType="clickEffect">
                                  <p:stCondLst>
                                    <p:cond delay="0"/>
                                  </p:stCondLst>
                                  <p:childTnLst>
                                    <p:set>
                                      <p:cBhvr>
                                        <p:cTn id="13" dur="1" fill="hold">
                                          <p:stCondLst>
                                            <p:cond delay="0"/>
                                          </p:stCondLst>
                                        </p:cTn>
                                        <p:tgtEl>
                                          <p:spTgt spid="9">
                                            <p:txEl>
                                              <p:pRg st="0" end="0"/>
                                            </p:txEl>
                                          </p:spTgt>
                                        </p:tgtEl>
                                        <p:attrNameLst>
                                          <p:attrName>style.visibility</p:attrName>
                                        </p:attrNameLst>
                                      </p:cBhvr>
                                      <p:to>
                                        <p:strVal val="visible"/>
                                      </p:to>
                                    </p:set>
                                    <p:anim calcmode="lin" valueType="num">
                                      <p:cBhvr additive="base">
                                        <p:cTn id="14" dur="500" fill="hold"/>
                                        <p:tgtEl>
                                          <p:spTgt spid="9">
                                            <p:txEl>
                                              <p:pRg st="0" end="0"/>
                                            </p:txEl>
                                          </p:spTgt>
                                        </p:tgtEl>
                                        <p:attrNameLst>
                                          <p:attrName>ppt_x</p:attrName>
                                        </p:attrNameLst>
                                      </p:cBhvr>
                                      <p:tavLst>
                                        <p:tav tm="0">
                                          <p:val>
                                            <p:strVal val="0-#ppt_w/2"/>
                                          </p:val>
                                        </p:tav>
                                        <p:tav tm="100000">
                                          <p:val>
                                            <p:strVal val="#ppt_x"/>
                                          </p:val>
                                        </p:tav>
                                      </p:tavLst>
                                    </p:anim>
                                    <p:anim calcmode="lin" valueType="num">
                                      <p:cBhvr additive="base">
                                        <p:cTn id="15" dur="500" fill="hold"/>
                                        <p:tgtEl>
                                          <p:spTgt spid="9">
                                            <p:txEl>
                                              <p:pRg st="0" end="0"/>
                                            </p:txEl>
                                          </p:spTgt>
                                        </p:tgtEl>
                                        <p:attrNameLst>
                                          <p:attrName>ppt_y</p:attrName>
                                        </p:attrNameLst>
                                      </p:cBhvr>
                                      <p:tavLst>
                                        <p:tav tm="0">
                                          <p:val>
                                            <p:strVal val="#ppt_y"/>
                                          </p:val>
                                        </p:tav>
                                        <p:tav tm="100000">
                                          <p:val>
                                            <p:strVal val="#ppt_y"/>
                                          </p:val>
                                        </p:tav>
                                      </p:tavLst>
                                    </p:anim>
                                  </p:childTnLst>
                                </p:cTn>
                              </p:par>
                              <p:par>
                                <p:cTn id="16" presetID="2" presetClass="entr" presetSubtype="8" fill="hold" grpId="0" nodeType="withEffect">
                                  <p:stCondLst>
                                    <p:cond delay="0"/>
                                  </p:stCondLst>
                                  <p:childTnLst>
                                    <p:set>
                                      <p:cBhvr>
                                        <p:cTn id="17" dur="1" fill="hold">
                                          <p:stCondLst>
                                            <p:cond delay="0"/>
                                          </p:stCondLst>
                                        </p:cTn>
                                        <p:tgtEl>
                                          <p:spTgt spid="9">
                                            <p:txEl>
                                              <p:pRg st="1" end="1"/>
                                            </p:txEl>
                                          </p:spTgt>
                                        </p:tgtEl>
                                        <p:attrNameLst>
                                          <p:attrName>style.visibility</p:attrName>
                                        </p:attrNameLst>
                                      </p:cBhvr>
                                      <p:to>
                                        <p:strVal val="visible"/>
                                      </p:to>
                                    </p:set>
                                    <p:anim calcmode="lin" valueType="num">
                                      <p:cBhvr additive="base">
                                        <p:cTn id="18" dur="500" fill="hold"/>
                                        <p:tgtEl>
                                          <p:spTgt spid="9">
                                            <p:txEl>
                                              <p:pRg st="1" end="1"/>
                                            </p:txEl>
                                          </p:spTgt>
                                        </p:tgtEl>
                                        <p:attrNameLst>
                                          <p:attrName>ppt_x</p:attrName>
                                        </p:attrNameLst>
                                      </p:cBhvr>
                                      <p:tavLst>
                                        <p:tav tm="0">
                                          <p:val>
                                            <p:strVal val="0-#ppt_w/2"/>
                                          </p:val>
                                        </p:tav>
                                        <p:tav tm="100000">
                                          <p:val>
                                            <p:strVal val="#ppt_x"/>
                                          </p:val>
                                        </p:tav>
                                      </p:tavLst>
                                    </p:anim>
                                    <p:anim calcmode="lin" valueType="num">
                                      <p:cBhvr additive="base">
                                        <p:cTn id="19" dur="500" fill="hold"/>
                                        <p:tgtEl>
                                          <p:spTgt spid="9">
                                            <p:txEl>
                                              <p:pRg st="1" end="1"/>
                                            </p:txEl>
                                          </p:spTgt>
                                        </p:tgtEl>
                                        <p:attrNameLst>
                                          <p:attrName>ppt_y</p:attrName>
                                        </p:attrNameLst>
                                      </p:cBhvr>
                                      <p:tavLst>
                                        <p:tav tm="0">
                                          <p:val>
                                            <p:strVal val="#ppt_y"/>
                                          </p:val>
                                        </p:tav>
                                        <p:tav tm="100000">
                                          <p:val>
                                            <p:strVal val="#ppt_y"/>
                                          </p:val>
                                        </p:tav>
                                      </p:tavLst>
                                    </p:anim>
                                  </p:childTnLst>
                                </p:cTn>
                              </p:par>
                              <p:par>
                                <p:cTn id="20" presetID="2" presetClass="entr" presetSubtype="8" fill="hold" grpId="0" nodeType="withEffect">
                                  <p:stCondLst>
                                    <p:cond delay="0"/>
                                  </p:stCondLst>
                                  <p:childTnLst>
                                    <p:set>
                                      <p:cBhvr>
                                        <p:cTn id="21" dur="1" fill="hold">
                                          <p:stCondLst>
                                            <p:cond delay="0"/>
                                          </p:stCondLst>
                                        </p:cTn>
                                        <p:tgtEl>
                                          <p:spTgt spid="9">
                                            <p:txEl>
                                              <p:pRg st="2" end="2"/>
                                            </p:txEl>
                                          </p:spTgt>
                                        </p:tgtEl>
                                        <p:attrNameLst>
                                          <p:attrName>style.visibility</p:attrName>
                                        </p:attrNameLst>
                                      </p:cBhvr>
                                      <p:to>
                                        <p:strVal val="visible"/>
                                      </p:to>
                                    </p:set>
                                    <p:anim calcmode="lin" valueType="num">
                                      <p:cBhvr additive="base">
                                        <p:cTn id="22" dur="500" fill="hold"/>
                                        <p:tgtEl>
                                          <p:spTgt spid="9">
                                            <p:txEl>
                                              <p:pRg st="2" end="2"/>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9">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8" fill="hold" grpId="0" nodeType="clickEffect">
                                  <p:stCondLst>
                                    <p:cond delay="0"/>
                                  </p:stCondLst>
                                  <p:childTnLst>
                                    <p:set>
                                      <p:cBhvr>
                                        <p:cTn id="27" dur="1" fill="hold">
                                          <p:stCondLst>
                                            <p:cond delay="0"/>
                                          </p:stCondLst>
                                        </p:cTn>
                                        <p:tgtEl>
                                          <p:spTgt spid="10"/>
                                        </p:tgtEl>
                                        <p:attrNameLst>
                                          <p:attrName>style.visibility</p:attrName>
                                        </p:attrNameLst>
                                      </p:cBhvr>
                                      <p:to>
                                        <p:strVal val="visible"/>
                                      </p:to>
                                    </p:set>
                                    <p:anim calcmode="lin" valueType="num">
                                      <p:cBhvr additive="base">
                                        <p:cTn id="28" dur="500" fill="hold"/>
                                        <p:tgtEl>
                                          <p:spTgt spid="10"/>
                                        </p:tgtEl>
                                        <p:attrNameLst>
                                          <p:attrName>ppt_x</p:attrName>
                                        </p:attrNameLst>
                                      </p:cBhvr>
                                      <p:tavLst>
                                        <p:tav tm="0">
                                          <p:val>
                                            <p:strVal val="0-#ppt_w/2"/>
                                          </p:val>
                                        </p:tav>
                                        <p:tav tm="100000">
                                          <p:val>
                                            <p:strVal val="#ppt_x"/>
                                          </p:val>
                                        </p:tav>
                                      </p:tavLst>
                                    </p:anim>
                                    <p:anim calcmode="lin" valueType="num">
                                      <p:cBhvr additive="base">
                                        <p:cTn id="29"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 presetClass="entr" presetSubtype="8" fill="hold" nodeType="clickEffect">
                                  <p:stCondLst>
                                    <p:cond delay="0"/>
                                  </p:stCondLst>
                                  <p:childTnLst>
                                    <p:set>
                                      <p:cBhvr>
                                        <p:cTn id="33" dur="1" fill="hold">
                                          <p:stCondLst>
                                            <p:cond delay="0"/>
                                          </p:stCondLst>
                                        </p:cTn>
                                        <p:tgtEl>
                                          <p:spTgt spid="15"/>
                                        </p:tgtEl>
                                        <p:attrNameLst>
                                          <p:attrName>style.visibility</p:attrName>
                                        </p:attrNameLst>
                                      </p:cBhvr>
                                      <p:to>
                                        <p:strVal val="visible"/>
                                      </p:to>
                                    </p:set>
                                    <p:anim calcmode="lin" valueType="num">
                                      <p:cBhvr additive="base">
                                        <p:cTn id="34" dur="500" fill="hold"/>
                                        <p:tgtEl>
                                          <p:spTgt spid="15"/>
                                        </p:tgtEl>
                                        <p:attrNameLst>
                                          <p:attrName>ppt_x</p:attrName>
                                        </p:attrNameLst>
                                      </p:cBhvr>
                                      <p:tavLst>
                                        <p:tav tm="0">
                                          <p:val>
                                            <p:strVal val="0-#ppt_w/2"/>
                                          </p:val>
                                        </p:tav>
                                        <p:tav tm="100000">
                                          <p:val>
                                            <p:strVal val="#ppt_x"/>
                                          </p:val>
                                        </p:tav>
                                      </p:tavLst>
                                    </p:anim>
                                    <p:anim calcmode="lin" valueType="num">
                                      <p:cBhvr additive="base">
                                        <p:cTn id="35" dur="500" fill="hold"/>
                                        <p:tgtEl>
                                          <p:spTgt spid="15"/>
                                        </p:tgtEl>
                                        <p:attrNameLst>
                                          <p:attrName>ppt_y</p:attrName>
                                        </p:attrNameLst>
                                      </p:cBhvr>
                                      <p:tavLst>
                                        <p:tav tm="0">
                                          <p:val>
                                            <p:strVal val="#ppt_y"/>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2" presetClass="entr" presetSubtype="2" fill="hold" nodeType="clickEffect">
                                  <p:stCondLst>
                                    <p:cond delay="0"/>
                                  </p:stCondLst>
                                  <p:childTnLst>
                                    <p:set>
                                      <p:cBhvr>
                                        <p:cTn id="39" dur="1" fill="hold">
                                          <p:stCondLst>
                                            <p:cond delay="0"/>
                                          </p:stCondLst>
                                        </p:cTn>
                                        <p:tgtEl>
                                          <p:spTgt spid="11"/>
                                        </p:tgtEl>
                                        <p:attrNameLst>
                                          <p:attrName>style.visibility</p:attrName>
                                        </p:attrNameLst>
                                      </p:cBhvr>
                                      <p:to>
                                        <p:strVal val="visible"/>
                                      </p:to>
                                    </p:set>
                                    <p:anim calcmode="lin" valueType="num">
                                      <p:cBhvr additive="base">
                                        <p:cTn id="40" dur="500" fill="hold"/>
                                        <p:tgtEl>
                                          <p:spTgt spid="11"/>
                                        </p:tgtEl>
                                        <p:attrNameLst>
                                          <p:attrName>ppt_x</p:attrName>
                                        </p:attrNameLst>
                                      </p:cBhvr>
                                      <p:tavLst>
                                        <p:tav tm="0">
                                          <p:val>
                                            <p:strVal val="1+#ppt_w/2"/>
                                          </p:val>
                                        </p:tav>
                                        <p:tav tm="100000">
                                          <p:val>
                                            <p:strVal val="#ppt_x"/>
                                          </p:val>
                                        </p:tav>
                                      </p:tavLst>
                                    </p:anim>
                                    <p:anim calcmode="lin" valueType="num">
                                      <p:cBhvr additive="base">
                                        <p:cTn id="41" dur="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build="p" autoUpdateAnimBg="0"/>
      <p:bldP spid="10" grpId="0"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5"/>
          <p:cNvSpPr txBox="1">
            <a:spLocks noChangeArrowheads="1"/>
          </p:cNvSpPr>
          <p:nvPr/>
        </p:nvSpPr>
        <p:spPr bwMode="auto">
          <a:xfrm>
            <a:off x="2495009" y="2613027"/>
            <a:ext cx="4212770" cy="83099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p>
            <a:pPr algn="ctr"/>
            <a:r>
              <a:rPr lang="en-US" sz="4800" b="1" dirty="0" smtClean="0">
                <a:solidFill>
                  <a:srgbClr val="FF0000"/>
                </a:solidFill>
                <a:latin typeface="Bodoni MT" panose="02070603080606020203" pitchFamily="18" charset="0"/>
              </a:rPr>
              <a:t>Introduction</a:t>
            </a:r>
            <a:endParaRPr lang="en-US" altLang="en-US" sz="6000" b="1" dirty="0">
              <a:solidFill>
                <a:srgbClr val="FF0000"/>
              </a:solidFill>
              <a:latin typeface="Bodoni MT" panose="02070603080606020203" pitchFamily="18" charset="0"/>
            </a:endParaRPr>
          </a:p>
        </p:txBody>
      </p:sp>
    </p:spTree>
    <p:extLst>
      <p:ext uri="{BB962C8B-B14F-4D97-AF65-F5344CB8AC3E}">
        <p14:creationId xmlns:p14="http://schemas.microsoft.com/office/powerpoint/2010/main" xmlns="" val="52298055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93915" y="689819"/>
            <a:ext cx="1468159" cy="523220"/>
          </a:xfrm>
          <a:prstGeom prst="rect">
            <a:avLst/>
          </a:prstGeom>
        </p:spPr>
        <p:txBody>
          <a:bodyPr wrap="none">
            <a:spAutoFit/>
          </a:bodyPr>
          <a:lstStyle/>
          <a:p>
            <a:r>
              <a:rPr lang="en-US" sz="2800" b="1" i="1" u="sng" dirty="0">
                <a:solidFill>
                  <a:srgbClr val="007AC2"/>
                </a:solidFill>
                <a:latin typeface="Arial" panose="020B0604020202020204" pitchFamily="34" charset="0"/>
                <a:cs typeface="Arial" panose="020B0604020202020204" pitchFamily="34" charset="0"/>
              </a:rPr>
              <a:t>Volume</a:t>
            </a:r>
          </a:p>
        </p:txBody>
      </p:sp>
      <p:sp>
        <p:nvSpPr>
          <p:cNvPr id="6" name="Text Box 3"/>
          <p:cNvSpPr txBox="1">
            <a:spLocks noChangeArrowheads="1"/>
          </p:cNvSpPr>
          <p:nvPr/>
        </p:nvSpPr>
        <p:spPr bwMode="auto">
          <a:xfrm>
            <a:off x="537029" y="1219200"/>
            <a:ext cx="8403771" cy="5191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p>
            <a:pPr algn="l">
              <a:spcBef>
                <a:spcPct val="50000"/>
              </a:spcBef>
            </a:pPr>
            <a:r>
              <a:rPr lang="en-US" altLang="en-US" sz="2800" b="1" i="1" dirty="0">
                <a:solidFill>
                  <a:srgbClr val="FF0000"/>
                </a:solidFill>
              </a:rPr>
              <a:t>Volume</a:t>
            </a:r>
            <a:r>
              <a:rPr lang="en-US" altLang="en-US" sz="2800" dirty="0"/>
              <a:t> – SI derived unit for volume is cubic meter (m</a:t>
            </a:r>
            <a:r>
              <a:rPr lang="en-US" altLang="en-US" sz="2800" baseline="30000" dirty="0"/>
              <a:t>3</a:t>
            </a:r>
            <a:r>
              <a:rPr lang="en-US" altLang="en-US" sz="2800" dirty="0"/>
              <a:t>)</a:t>
            </a:r>
          </a:p>
        </p:txBody>
      </p:sp>
      <p:sp>
        <p:nvSpPr>
          <p:cNvPr id="7" name="Slide Number Placeholder 4"/>
          <p:cNvSpPr>
            <a:spLocks noGrp="1"/>
          </p:cNvSpPr>
          <p:nvPr>
            <p:ph type="sldNum" sz="quarter" idx="12"/>
          </p:nvPr>
        </p:nvSpPr>
        <p:spPr>
          <a:xfrm>
            <a:off x="6457950" y="7183664"/>
            <a:ext cx="2057400" cy="365125"/>
          </a:xfrm>
        </p:spPr>
        <p:txBody>
          <a:bodyPr/>
          <a:lstStyle/>
          <a:p>
            <a:fld id="{91B5137E-5D43-442E-8E1E-032417868B51}" type="slidenum">
              <a:rPr lang="en-US" altLang="en-US"/>
              <a:pPr/>
              <a:t>20</a:t>
            </a:fld>
            <a:endParaRPr lang="en-US" altLang="en-US"/>
          </a:p>
        </p:txBody>
      </p:sp>
      <p:sp>
        <p:nvSpPr>
          <p:cNvPr id="8" name="Text Box 5"/>
          <p:cNvSpPr txBox="1">
            <a:spLocks noChangeArrowheads="1"/>
          </p:cNvSpPr>
          <p:nvPr/>
        </p:nvSpPr>
        <p:spPr bwMode="auto">
          <a:xfrm>
            <a:off x="3557134" y="1817913"/>
            <a:ext cx="4372631" cy="46166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p>
            <a:r>
              <a:rPr lang="en-US" altLang="en-US" sz="2400" dirty="0"/>
              <a:t>1 cm</a:t>
            </a:r>
            <a:r>
              <a:rPr lang="en-US" altLang="en-US" sz="2400" baseline="30000" dirty="0"/>
              <a:t>3</a:t>
            </a:r>
            <a:r>
              <a:rPr lang="en-US" altLang="en-US" sz="2400" dirty="0"/>
              <a:t> = (1 x 10</a:t>
            </a:r>
            <a:r>
              <a:rPr lang="en-US" altLang="en-US" sz="2400" baseline="30000" dirty="0"/>
              <a:t>-2</a:t>
            </a:r>
            <a:r>
              <a:rPr lang="en-US" altLang="en-US" sz="2400" dirty="0"/>
              <a:t> m)</a:t>
            </a:r>
            <a:r>
              <a:rPr lang="en-US" altLang="en-US" sz="2400" baseline="30000" dirty="0"/>
              <a:t>3</a:t>
            </a:r>
            <a:r>
              <a:rPr lang="en-US" altLang="en-US" sz="2400" dirty="0"/>
              <a:t> = 1 x 10</a:t>
            </a:r>
            <a:r>
              <a:rPr lang="en-US" altLang="en-US" sz="2400" baseline="30000" dirty="0"/>
              <a:t>-6</a:t>
            </a:r>
            <a:r>
              <a:rPr lang="en-US" altLang="en-US" sz="2400" dirty="0"/>
              <a:t> m</a:t>
            </a:r>
            <a:r>
              <a:rPr lang="en-US" altLang="en-US" sz="2400" baseline="30000" dirty="0"/>
              <a:t>3</a:t>
            </a:r>
            <a:endParaRPr lang="en-US" altLang="en-US" sz="2400" dirty="0"/>
          </a:p>
        </p:txBody>
      </p:sp>
      <p:sp>
        <p:nvSpPr>
          <p:cNvPr id="9" name="Text Box 6"/>
          <p:cNvSpPr txBox="1">
            <a:spLocks noChangeArrowheads="1"/>
          </p:cNvSpPr>
          <p:nvPr/>
        </p:nvSpPr>
        <p:spPr bwMode="auto">
          <a:xfrm>
            <a:off x="3557135" y="2478313"/>
            <a:ext cx="4372630" cy="46166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p>
            <a:r>
              <a:rPr lang="en-US" altLang="en-US" sz="2400" dirty="0"/>
              <a:t>1 dm</a:t>
            </a:r>
            <a:r>
              <a:rPr lang="en-US" altLang="en-US" sz="2400" baseline="30000" dirty="0"/>
              <a:t>3</a:t>
            </a:r>
            <a:r>
              <a:rPr lang="en-US" altLang="en-US" sz="2400" dirty="0"/>
              <a:t> = (1 x 10</a:t>
            </a:r>
            <a:r>
              <a:rPr lang="en-US" altLang="en-US" sz="2400" baseline="30000" dirty="0"/>
              <a:t>-1</a:t>
            </a:r>
            <a:r>
              <a:rPr lang="en-US" altLang="en-US" sz="2400" dirty="0"/>
              <a:t> m)</a:t>
            </a:r>
            <a:r>
              <a:rPr lang="en-US" altLang="en-US" sz="2400" baseline="30000" dirty="0"/>
              <a:t>3</a:t>
            </a:r>
            <a:r>
              <a:rPr lang="en-US" altLang="en-US" sz="2400" dirty="0"/>
              <a:t> = 1 x 10</a:t>
            </a:r>
            <a:r>
              <a:rPr lang="en-US" altLang="en-US" sz="2400" baseline="30000" dirty="0"/>
              <a:t>-3</a:t>
            </a:r>
            <a:r>
              <a:rPr lang="en-US" altLang="en-US" sz="2400" dirty="0"/>
              <a:t> m</a:t>
            </a:r>
            <a:r>
              <a:rPr lang="en-US" altLang="en-US" sz="2400" baseline="30000" dirty="0"/>
              <a:t>3</a:t>
            </a:r>
            <a:endParaRPr lang="en-US" altLang="en-US" sz="2400" dirty="0"/>
          </a:p>
        </p:txBody>
      </p:sp>
      <p:sp>
        <p:nvSpPr>
          <p:cNvPr id="10" name="Text Box 7"/>
          <p:cNvSpPr txBox="1">
            <a:spLocks noChangeArrowheads="1"/>
          </p:cNvSpPr>
          <p:nvPr/>
        </p:nvSpPr>
        <p:spPr bwMode="auto">
          <a:xfrm>
            <a:off x="3557134" y="3087914"/>
            <a:ext cx="4372631" cy="46166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p>
            <a:r>
              <a:rPr lang="en-US" altLang="en-US" sz="2400" dirty="0"/>
              <a:t>1 L = 1000 mL = 1000 cm</a:t>
            </a:r>
            <a:r>
              <a:rPr lang="en-US" altLang="en-US" sz="2400" baseline="30000" dirty="0"/>
              <a:t>3</a:t>
            </a:r>
            <a:r>
              <a:rPr lang="en-US" altLang="en-US" sz="2400" dirty="0"/>
              <a:t> = 1 dm</a:t>
            </a:r>
            <a:r>
              <a:rPr lang="en-US" altLang="en-US" sz="2400" baseline="30000" dirty="0"/>
              <a:t>3</a:t>
            </a:r>
            <a:endParaRPr lang="en-US" altLang="en-US" sz="2400" dirty="0"/>
          </a:p>
        </p:txBody>
      </p:sp>
      <p:sp>
        <p:nvSpPr>
          <p:cNvPr id="11" name="Text Box 8"/>
          <p:cNvSpPr txBox="1">
            <a:spLocks noChangeArrowheads="1"/>
          </p:cNvSpPr>
          <p:nvPr/>
        </p:nvSpPr>
        <p:spPr bwMode="auto">
          <a:xfrm>
            <a:off x="4964113" y="3799113"/>
            <a:ext cx="2344737" cy="576263"/>
          </a:xfrm>
          <a:prstGeom prst="rect">
            <a:avLst/>
          </a:prstGeom>
          <a:noFill/>
          <a:ln w="57150" cmpd="thickThin">
            <a:solidFill>
              <a:schemeClr val="tx1"/>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altLang="en-US" sz="2800"/>
              <a:t>1 mL = 1 cm</a:t>
            </a:r>
            <a:r>
              <a:rPr lang="en-US" altLang="en-US" sz="2800" baseline="30000"/>
              <a:t>3</a:t>
            </a:r>
            <a:endParaRPr lang="en-US" altLang="en-US" sz="2800"/>
          </a:p>
        </p:txBody>
      </p:sp>
      <p:pic>
        <p:nvPicPr>
          <p:cNvPr id="12" name="Picture 9"/>
          <p:cNvPicPr>
            <a:picLocks noChangeArrowheads="1"/>
          </p:cNvPicPr>
          <p:nvPr/>
        </p:nvPicPr>
        <p:blipFill>
          <a:blip r:embed="rId2" cstate="print">
            <a:extLst>
              <a:ext uri="{28A0092B-C50C-407E-A947-70E740481C1C}">
                <a14:useLocalDpi xmlns:a14="http://schemas.microsoft.com/office/drawing/2010/main" xmlns="" val="0"/>
              </a:ext>
            </a:extLst>
          </a:blip>
          <a:srcRect l="61882" t="13501" r="9001"/>
          <a:stretch>
            <a:fillRect/>
          </a:stretch>
        </p:blipFill>
        <p:spPr bwMode="auto">
          <a:xfrm>
            <a:off x="7508875" y="3722913"/>
            <a:ext cx="1470025" cy="300445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3" name="Picture 1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68086" y="1817913"/>
            <a:ext cx="2732314" cy="495806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14" name="Rectangle 13"/>
          <p:cNvSpPr/>
          <p:nvPr/>
        </p:nvSpPr>
        <p:spPr>
          <a:xfrm>
            <a:off x="1619503" y="114035"/>
            <a:ext cx="6042232" cy="584775"/>
          </a:xfrm>
          <a:prstGeom prst="rect">
            <a:avLst/>
          </a:prstGeom>
          <a:ln>
            <a:solidFill>
              <a:schemeClr val="tx1">
                <a:lumMod val="65000"/>
                <a:lumOff val="35000"/>
              </a:schemeClr>
            </a:solidFill>
          </a:ln>
        </p:spPr>
        <p:txBody>
          <a:bodyPr wrap="none">
            <a:spAutoFit/>
          </a:bodyPr>
          <a:lstStyle/>
          <a:p>
            <a:r>
              <a:rPr lang="en-US" sz="3200" b="1" dirty="0">
                <a:solidFill>
                  <a:srgbClr val="FF0000"/>
                </a:solidFill>
                <a:latin typeface="Bodoni MT" panose="02070603080606020203" pitchFamily="18" charset="0"/>
              </a:rPr>
              <a:t>International System of Units (SI)</a:t>
            </a:r>
          </a:p>
        </p:txBody>
      </p:sp>
    </p:spTree>
    <p:extLst>
      <p:ext uri="{BB962C8B-B14F-4D97-AF65-F5344CB8AC3E}">
        <p14:creationId xmlns:p14="http://schemas.microsoft.com/office/powerpoint/2010/main" xmlns="" val="1889673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1000" fill="hold"/>
                                        <p:tgtEl>
                                          <p:spTgt spid="13"/>
                                        </p:tgtEl>
                                        <p:attrNameLst>
                                          <p:attrName>ppt_w</p:attrName>
                                        </p:attrNameLst>
                                      </p:cBhvr>
                                      <p:tavLst>
                                        <p:tav tm="0">
                                          <p:val>
                                            <p:strVal val="#ppt_w*0.70"/>
                                          </p:val>
                                        </p:tav>
                                        <p:tav tm="100000">
                                          <p:val>
                                            <p:strVal val="#ppt_w"/>
                                          </p:val>
                                        </p:tav>
                                      </p:tavLst>
                                    </p:anim>
                                    <p:anim calcmode="lin" valueType="num">
                                      <p:cBhvr>
                                        <p:cTn id="8" dur="1000" fill="hold"/>
                                        <p:tgtEl>
                                          <p:spTgt spid="13"/>
                                        </p:tgtEl>
                                        <p:attrNameLst>
                                          <p:attrName>ppt_h</p:attrName>
                                        </p:attrNameLst>
                                      </p:cBhvr>
                                      <p:tavLst>
                                        <p:tav tm="0">
                                          <p:val>
                                            <p:strVal val="#ppt_h"/>
                                          </p:val>
                                        </p:tav>
                                        <p:tav tm="100000">
                                          <p:val>
                                            <p:strVal val="#ppt_h"/>
                                          </p:val>
                                        </p:tav>
                                      </p:tavLst>
                                    </p:anim>
                                    <p:animEffect transition="in" filter="fade">
                                      <p:cBhvr>
                                        <p:cTn id="9" dur="1000"/>
                                        <p:tgtEl>
                                          <p:spTgt spid="13"/>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2" fill="hold" grpId="0" nodeType="clickEffect">
                                  <p:stCondLst>
                                    <p:cond delay="0"/>
                                  </p:stCondLst>
                                  <p:childTnLst>
                                    <p:set>
                                      <p:cBhvr>
                                        <p:cTn id="13" dur="1" fill="hold">
                                          <p:stCondLst>
                                            <p:cond delay="0"/>
                                          </p:stCondLst>
                                        </p:cTn>
                                        <p:tgtEl>
                                          <p:spTgt spid="8"/>
                                        </p:tgtEl>
                                        <p:attrNameLst>
                                          <p:attrName>style.visibility</p:attrName>
                                        </p:attrNameLst>
                                      </p:cBhvr>
                                      <p:to>
                                        <p:strVal val="visible"/>
                                      </p:to>
                                    </p:set>
                                    <p:anim calcmode="lin" valueType="num">
                                      <p:cBhvr additive="base">
                                        <p:cTn id="14" dur="500" fill="hold"/>
                                        <p:tgtEl>
                                          <p:spTgt spid="8"/>
                                        </p:tgtEl>
                                        <p:attrNameLst>
                                          <p:attrName>ppt_x</p:attrName>
                                        </p:attrNameLst>
                                      </p:cBhvr>
                                      <p:tavLst>
                                        <p:tav tm="0">
                                          <p:val>
                                            <p:strVal val="1+#ppt_w/2"/>
                                          </p:val>
                                        </p:tav>
                                        <p:tav tm="100000">
                                          <p:val>
                                            <p:strVal val="#ppt_x"/>
                                          </p:val>
                                        </p:tav>
                                      </p:tavLst>
                                    </p:anim>
                                    <p:anim calcmode="lin" valueType="num">
                                      <p:cBhvr additive="base">
                                        <p:cTn id="15"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2" fill="hold" grpId="0" nodeType="click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500" fill="hold"/>
                                        <p:tgtEl>
                                          <p:spTgt spid="9"/>
                                        </p:tgtEl>
                                        <p:attrNameLst>
                                          <p:attrName>ppt_x</p:attrName>
                                        </p:attrNameLst>
                                      </p:cBhvr>
                                      <p:tavLst>
                                        <p:tav tm="0">
                                          <p:val>
                                            <p:strVal val="1+#ppt_w/2"/>
                                          </p:val>
                                        </p:tav>
                                        <p:tav tm="100000">
                                          <p:val>
                                            <p:strVal val="#ppt_x"/>
                                          </p:val>
                                        </p:tav>
                                      </p:tavLst>
                                    </p:anim>
                                    <p:anim calcmode="lin" valueType="num">
                                      <p:cBhvr additive="base">
                                        <p:cTn id="21"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2" fill="hold" grpId="0" nodeType="clickEffect">
                                  <p:stCondLst>
                                    <p:cond delay="0"/>
                                  </p:stCondLst>
                                  <p:childTnLst>
                                    <p:set>
                                      <p:cBhvr>
                                        <p:cTn id="25" dur="1" fill="hold">
                                          <p:stCondLst>
                                            <p:cond delay="0"/>
                                          </p:stCondLst>
                                        </p:cTn>
                                        <p:tgtEl>
                                          <p:spTgt spid="10"/>
                                        </p:tgtEl>
                                        <p:attrNameLst>
                                          <p:attrName>style.visibility</p:attrName>
                                        </p:attrNameLst>
                                      </p:cBhvr>
                                      <p:to>
                                        <p:strVal val="visible"/>
                                      </p:to>
                                    </p:set>
                                    <p:anim calcmode="lin" valueType="num">
                                      <p:cBhvr additive="base">
                                        <p:cTn id="26" dur="500" fill="hold"/>
                                        <p:tgtEl>
                                          <p:spTgt spid="10"/>
                                        </p:tgtEl>
                                        <p:attrNameLst>
                                          <p:attrName>ppt_x</p:attrName>
                                        </p:attrNameLst>
                                      </p:cBhvr>
                                      <p:tavLst>
                                        <p:tav tm="0">
                                          <p:val>
                                            <p:strVal val="1+#ppt_w/2"/>
                                          </p:val>
                                        </p:tav>
                                        <p:tav tm="100000">
                                          <p:val>
                                            <p:strVal val="#ppt_x"/>
                                          </p:val>
                                        </p:tav>
                                      </p:tavLst>
                                    </p:anim>
                                    <p:anim calcmode="lin" valueType="num">
                                      <p:cBhvr additive="base">
                                        <p:cTn id="27" dur="500" fill="hold"/>
                                        <p:tgtEl>
                                          <p:spTgt spid="10"/>
                                        </p:tgtEl>
                                        <p:attrNameLst>
                                          <p:attrName>ppt_y</p:attrName>
                                        </p:attrNameLst>
                                      </p:cBhvr>
                                      <p:tavLst>
                                        <p:tav tm="0">
                                          <p:val>
                                            <p:strVal val="#ppt_y"/>
                                          </p:val>
                                        </p:tav>
                                        <p:tav tm="100000">
                                          <p:val>
                                            <p:strVal val="#ppt_y"/>
                                          </p:val>
                                        </p:tav>
                                      </p:tavLst>
                                    </p:anim>
                                  </p:childTnLst>
                                </p:cTn>
                              </p:par>
                            </p:childTnLst>
                          </p:cTn>
                        </p:par>
                        <p:par>
                          <p:cTn id="28" fill="hold">
                            <p:stCondLst>
                              <p:cond delay="500"/>
                            </p:stCondLst>
                            <p:childTnLst>
                              <p:par>
                                <p:cTn id="29" presetID="53" presetClass="entr" presetSubtype="0" fill="hold" nodeType="after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p:cTn id="31" dur="500" fill="hold"/>
                                        <p:tgtEl>
                                          <p:spTgt spid="12"/>
                                        </p:tgtEl>
                                        <p:attrNameLst>
                                          <p:attrName>ppt_w</p:attrName>
                                        </p:attrNameLst>
                                      </p:cBhvr>
                                      <p:tavLst>
                                        <p:tav tm="0">
                                          <p:val>
                                            <p:fltVal val="0"/>
                                          </p:val>
                                        </p:tav>
                                        <p:tav tm="100000">
                                          <p:val>
                                            <p:strVal val="#ppt_w"/>
                                          </p:val>
                                        </p:tav>
                                      </p:tavLst>
                                    </p:anim>
                                    <p:anim calcmode="lin" valueType="num">
                                      <p:cBhvr>
                                        <p:cTn id="32" dur="500" fill="hold"/>
                                        <p:tgtEl>
                                          <p:spTgt spid="12"/>
                                        </p:tgtEl>
                                        <p:attrNameLst>
                                          <p:attrName>ppt_h</p:attrName>
                                        </p:attrNameLst>
                                      </p:cBhvr>
                                      <p:tavLst>
                                        <p:tav tm="0">
                                          <p:val>
                                            <p:fltVal val="0"/>
                                          </p:val>
                                        </p:tav>
                                        <p:tav tm="100000">
                                          <p:val>
                                            <p:strVal val="#ppt_h"/>
                                          </p:val>
                                        </p:tav>
                                      </p:tavLst>
                                    </p:anim>
                                    <p:animEffect transition="in" filter="fade">
                                      <p:cBhvr>
                                        <p:cTn id="33" dur="500"/>
                                        <p:tgtEl>
                                          <p:spTgt spid="12"/>
                                        </p:tgtEl>
                                      </p:cBhvr>
                                    </p:animEffect>
                                  </p:childTnLst>
                                </p:cTn>
                              </p:par>
                            </p:childTnLst>
                          </p:cTn>
                        </p:par>
                      </p:childTnLst>
                    </p:cTn>
                  </p:par>
                  <p:par>
                    <p:cTn id="34" fill="hold">
                      <p:stCondLst>
                        <p:cond delay="indefinite"/>
                      </p:stCondLst>
                      <p:childTnLst>
                        <p:par>
                          <p:cTn id="35" fill="hold">
                            <p:stCondLst>
                              <p:cond delay="0"/>
                            </p:stCondLst>
                            <p:childTnLst>
                              <p:par>
                                <p:cTn id="36" presetID="2" presetClass="entr" presetSubtype="2" fill="hold" grpId="0" nodeType="clickEffect">
                                  <p:stCondLst>
                                    <p:cond delay="0"/>
                                  </p:stCondLst>
                                  <p:childTnLst>
                                    <p:set>
                                      <p:cBhvr>
                                        <p:cTn id="37" dur="1" fill="hold">
                                          <p:stCondLst>
                                            <p:cond delay="0"/>
                                          </p:stCondLst>
                                        </p:cTn>
                                        <p:tgtEl>
                                          <p:spTgt spid="11"/>
                                        </p:tgtEl>
                                        <p:attrNameLst>
                                          <p:attrName>style.visibility</p:attrName>
                                        </p:attrNameLst>
                                      </p:cBhvr>
                                      <p:to>
                                        <p:strVal val="visible"/>
                                      </p:to>
                                    </p:set>
                                    <p:anim calcmode="lin" valueType="num">
                                      <p:cBhvr additive="base">
                                        <p:cTn id="38" dur="500" fill="hold"/>
                                        <p:tgtEl>
                                          <p:spTgt spid="11"/>
                                        </p:tgtEl>
                                        <p:attrNameLst>
                                          <p:attrName>ppt_x</p:attrName>
                                        </p:attrNameLst>
                                      </p:cBhvr>
                                      <p:tavLst>
                                        <p:tav tm="0">
                                          <p:val>
                                            <p:strVal val="1+#ppt_w/2"/>
                                          </p:val>
                                        </p:tav>
                                        <p:tav tm="100000">
                                          <p:val>
                                            <p:strVal val="#ppt_x"/>
                                          </p:val>
                                        </p:tav>
                                      </p:tavLst>
                                    </p:anim>
                                    <p:anim calcmode="lin" valueType="num">
                                      <p:cBhvr additive="base">
                                        <p:cTn id="39" dur="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utoUpdateAnimBg="0"/>
      <p:bldP spid="9" grpId="0" autoUpdateAnimBg="0"/>
      <p:bldP spid="10" grpId="0" autoUpdateAnimBg="0"/>
      <p:bldP spid="11" grpId="0" animBg="1"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p:cNvSpPr txBox="1">
            <a:spLocks noChangeArrowheads="1"/>
          </p:cNvSpPr>
          <p:nvPr/>
        </p:nvSpPr>
        <p:spPr bwMode="auto">
          <a:xfrm>
            <a:off x="1198194" y="1230471"/>
            <a:ext cx="6741076" cy="52322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altLang="en-US" sz="2800" b="1" i="1" dirty="0">
                <a:solidFill>
                  <a:srgbClr val="FF0000"/>
                </a:solidFill>
              </a:rPr>
              <a:t>Density</a:t>
            </a:r>
            <a:r>
              <a:rPr lang="en-US" altLang="en-US" sz="2800" dirty="0"/>
              <a:t> – SI derived unit for density is kg/m</a:t>
            </a:r>
            <a:r>
              <a:rPr lang="en-US" altLang="en-US" sz="2800" baseline="30000" dirty="0"/>
              <a:t>3</a:t>
            </a:r>
            <a:r>
              <a:rPr lang="en-US" altLang="en-US" sz="2800" dirty="0"/>
              <a:t> </a:t>
            </a:r>
          </a:p>
        </p:txBody>
      </p:sp>
      <p:sp>
        <p:nvSpPr>
          <p:cNvPr id="4" name="Text Box 3"/>
          <p:cNvSpPr txBox="1">
            <a:spLocks noChangeArrowheads="1"/>
          </p:cNvSpPr>
          <p:nvPr/>
        </p:nvSpPr>
        <p:spPr bwMode="auto">
          <a:xfrm>
            <a:off x="2535130" y="1852157"/>
            <a:ext cx="4067204" cy="120032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altLang="en-US" sz="2400" dirty="0"/>
              <a:t>1 g/cm</a:t>
            </a:r>
            <a:r>
              <a:rPr lang="en-US" altLang="en-US" sz="2400" baseline="30000" dirty="0"/>
              <a:t>3</a:t>
            </a:r>
            <a:r>
              <a:rPr lang="en-US" altLang="en-US" sz="2400" dirty="0"/>
              <a:t> = 1 g/mL = 1000 </a:t>
            </a:r>
            <a:r>
              <a:rPr lang="en-US" altLang="en-US" sz="2400" dirty="0" smtClean="0"/>
              <a:t>kg/m</a:t>
            </a:r>
            <a:r>
              <a:rPr lang="en-US" altLang="en-US" sz="2400" baseline="30000" dirty="0" smtClean="0"/>
              <a:t>3</a:t>
            </a:r>
          </a:p>
          <a:p>
            <a:pPr algn="ctr"/>
            <a:endParaRPr lang="en-US" altLang="en-US" sz="2400" dirty="0" smtClean="0"/>
          </a:p>
          <a:p>
            <a:pPr algn="ctr"/>
            <a:r>
              <a:rPr lang="en-US" altLang="en-US" sz="2400" dirty="0" smtClean="0"/>
              <a:t>1 g/L = 0.001 g/mL</a:t>
            </a:r>
            <a:endParaRPr lang="en-US" altLang="en-US" sz="2400" dirty="0"/>
          </a:p>
        </p:txBody>
      </p:sp>
      <p:grpSp>
        <p:nvGrpSpPr>
          <p:cNvPr id="6" name="Group 8"/>
          <p:cNvGrpSpPr>
            <a:grpSpLocks/>
          </p:cNvGrpSpPr>
          <p:nvPr/>
        </p:nvGrpSpPr>
        <p:grpSpPr bwMode="auto">
          <a:xfrm>
            <a:off x="1564027" y="3192618"/>
            <a:ext cx="3078163" cy="927100"/>
            <a:chOff x="2341" y="1576"/>
            <a:chExt cx="1939" cy="584"/>
          </a:xfrm>
        </p:grpSpPr>
        <p:sp>
          <p:nvSpPr>
            <p:cNvPr id="7" name="Text Box 4"/>
            <p:cNvSpPr txBox="1">
              <a:spLocks noChangeArrowheads="1"/>
            </p:cNvSpPr>
            <p:nvPr/>
          </p:nvSpPr>
          <p:spPr bwMode="auto">
            <a:xfrm>
              <a:off x="2341" y="1721"/>
              <a:ext cx="1082" cy="32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altLang="en-US" sz="2800"/>
                <a:t>density = </a:t>
              </a:r>
            </a:p>
          </p:txBody>
        </p:sp>
        <p:sp>
          <p:nvSpPr>
            <p:cNvPr id="8" name="Text Box 5"/>
            <p:cNvSpPr txBox="1">
              <a:spLocks noChangeArrowheads="1"/>
            </p:cNvSpPr>
            <p:nvPr/>
          </p:nvSpPr>
          <p:spPr bwMode="auto">
            <a:xfrm>
              <a:off x="3520" y="1576"/>
              <a:ext cx="652" cy="32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altLang="en-US" sz="2800"/>
                <a:t>mass</a:t>
              </a:r>
            </a:p>
          </p:txBody>
        </p:sp>
        <p:sp>
          <p:nvSpPr>
            <p:cNvPr id="9" name="Text Box 6"/>
            <p:cNvSpPr txBox="1">
              <a:spLocks noChangeArrowheads="1"/>
            </p:cNvSpPr>
            <p:nvPr/>
          </p:nvSpPr>
          <p:spPr bwMode="auto">
            <a:xfrm>
              <a:off x="3440" y="1833"/>
              <a:ext cx="840" cy="32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altLang="en-US" sz="2800" dirty="0"/>
                <a:t>volume</a:t>
              </a:r>
            </a:p>
          </p:txBody>
        </p:sp>
        <p:sp>
          <p:nvSpPr>
            <p:cNvPr id="10" name="Line 7"/>
            <p:cNvSpPr>
              <a:spLocks noChangeShapeType="1"/>
            </p:cNvSpPr>
            <p:nvPr/>
          </p:nvSpPr>
          <p:spPr bwMode="auto">
            <a:xfrm>
              <a:off x="3440" y="1888"/>
              <a:ext cx="816" cy="0"/>
            </a:xfrm>
            <a:prstGeom prst="line">
              <a:avLst/>
            </a:prstGeom>
            <a:noFill/>
            <a:ln w="2540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en-US"/>
            </a:p>
          </p:txBody>
        </p:sp>
      </p:grpSp>
      <p:grpSp>
        <p:nvGrpSpPr>
          <p:cNvPr id="11" name="Group 13"/>
          <p:cNvGrpSpPr>
            <a:grpSpLocks/>
          </p:cNvGrpSpPr>
          <p:nvPr/>
        </p:nvGrpSpPr>
        <p:grpSpPr bwMode="auto">
          <a:xfrm>
            <a:off x="5884748" y="3245006"/>
            <a:ext cx="1333500" cy="874713"/>
            <a:chOff x="3288" y="2224"/>
            <a:chExt cx="840" cy="551"/>
          </a:xfrm>
        </p:grpSpPr>
        <p:sp>
          <p:nvSpPr>
            <p:cNvPr id="12" name="Text Box 9"/>
            <p:cNvSpPr txBox="1">
              <a:spLocks noChangeArrowheads="1"/>
            </p:cNvSpPr>
            <p:nvPr/>
          </p:nvSpPr>
          <p:spPr bwMode="auto">
            <a:xfrm>
              <a:off x="3288" y="2345"/>
              <a:ext cx="434" cy="32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altLang="en-US" sz="2800" i="1"/>
                <a:t>d</a:t>
              </a:r>
              <a:r>
                <a:rPr lang="en-US" altLang="en-US" sz="2800"/>
                <a:t> =</a:t>
              </a:r>
              <a:endParaRPr lang="en-US" altLang="en-US" sz="2800" i="1"/>
            </a:p>
          </p:txBody>
        </p:sp>
        <p:sp>
          <p:nvSpPr>
            <p:cNvPr id="13" name="Text Box 10"/>
            <p:cNvSpPr txBox="1">
              <a:spLocks noChangeArrowheads="1"/>
            </p:cNvSpPr>
            <p:nvPr/>
          </p:nvSpPr>
          <p:spPr bwMode="auto">
            <a:xfrm>
              <a:off x="3800" y="2224"/>
              <a:ext cx="303" cy="32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altLang="en-US" sz="2800" i="1"/>
                <a:t>m</a:t>
              </a:r>
            </a:p>
          </p:txBody>
        </p:sp>
        <p:sp>
          <p:nvSpPr>
            <p:cNvPr id="14" name="Text Box 11"/>
            <p:cNvSpPr txBox="1">
              <a:spLocks noChangeArrowheads="1"/>
            </p:cNvSpPr>
            <p:nvPr/>
          </p:nvSpPr>
          <p:spPr bwMode="auto">
            <a:xfrm>
              <a:off x="3784" y="2448"/>
              <a:ext cx="265" cy="32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altLang="en-US" sz="2800" i="1"/>
                <a:t>V</a:t>
              </a:r>
            </a:p>
          </p:txBody>
        </p:sp>
        <p:sp>
          <p:nvSpPr>
            <p:cNvPr id="15" name="Line 12"/>
            <p:cNvSpPr>
              <a:spLocks noChangeShapeType="1"/>
            </p:cNvSpPr>
            <p:nvPr/>
          </p:nvSpPr>
          <p:spPr bwMode="auto">
            <a:xfrm>
              <a:off x="3792" y="2508"/>
              <a:ext cx="336" cy="0"/>
            </a:xfrm>
            <a:prstGeom prst="line">
              <a:avLst/>
            </a:prstGeom>
            <a:noFill/>
            <a:ln w="2540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en-US"/>
            </a:p>
          </p:txBody>
        </p:sp>
      </p:grpSp>
      <p:sp>
        <p:nvSpPr>
          <p:cNvPr id="16" name="Text Box 16"/>
          <p:cNvSpPr txBox="1">
            <a:spLocks noChangeArrowheads="1"/>
          </p:cNvSpPr>
          <p:nvPr/>
        </p:nvSpPr>
        <p:spPr bwMode="auto">
          <a:xfrm>
            <a:off x="312057" y="4272405"/>
            <a:ext cx="8572095" cy="83099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p>
            <a:pPr algn="just"/>
            <a:r>
              <a:rPr lang="en-US" altLang="en-US" sz="2400" b="1" dirty="0">
                <a:solidFill>
                  <a:srgbClr val="0070C0"/>
                </a:solidFill>
              </a:rPr>
              <a:t>A piece of platinum metal with a density of 21.5 g/cm</a:t>
            </a:r>
            <a:r>
              <a:rPr lang="en-US" altLang="en-US" sz="2400" b="1" baseline="30000" dirty="0">
                <a:solidFill>
                  <a:srgbClr val="0070C0"/>
                </a:solidFill>
              </a:rPr>
              <a:t>3</a:t>
            </a:r>
            <a:r>
              <a:rPr lang="en-US" altLang="en-US" sz="2400" b="1" dirty="0">
                <a:solidFill>
                  <a:srgbClr val="0070C0"/>
                </a:solidFill>
              </a:rPr>
              <a:t> has a volume of 4.49 cm</a:t>
            </a:r>
            <a:r>
              <a:rPr lang="en-US" altLang="en-US" sz="2400" b="1" baseline="30000" dirty="0">
                <a:solidFill>
                  <a:srgbClr val="0070C0"/>
                </a:solidFill>
              </a:rPr>
              <a:t>3</a:t>
            </a:r>
            <a:r>
              <a:rPr lang="en-US" altLang="en-US" sz="2400" b="1" dirty="0">
                <a:solidFill>
                  <a:srgbClr val="0070C0"/>
                </a:solidFill>
              </a:rPr>
              <a:t>.  </a:t>
            </a:r>
            <a:r>
              <a:rPr lang="en-US" altLang="en-US" sz="2400" b="1" u="sng" dirty="0">
                <a:solidFill>
                  <a:srgbClr val="0070C0"/>
                </a:solidFill>
              </a:rPr>
              <a:t>What is its mass?</a:t>
            </a:r>
          </a:p>
        </p:txBody>
      </p:sp>
      <p:grpSp>
        <p:nvGrpSpPr>
          <p:cNvPr id="17" name="Group 17"/>
          <p:cNvGrpSpPr>
            <a:grpSpLocks/>
          </p:cNvGrpSpPr>
          <p:nvPr/>
        </p:nvGrpSpPr>
        <p:grpSpPr bwMode="auto">
          <a:xfrm>
            <a:off x="1652927" y="5346175"/>
            <a:ext cx="1333500" cy="874713"/>
            <a:chOff x="3288" y="2224"/>
            <a:chExt cx="840" cy="551"/>
          </a:xfrm>
        </p:grpSpPr>
        <p:sp>
          <p:nvSpPr>
            <p:cNvPr id="18" name="Text Box 18"/>
            <p:cNvSpPr txBox="1">
              <a:spLocks noChangeArrowheads="1"/>
            </p:cNvSpPr>
            <p:nvPr/>
          </p:nvSpPr>
          <p:spPr bwMode="auto">
            <a:xfrm>
              <a:off x="3288" y="2345"/>
              <a:ext cx="434" cy="32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altLang="en-US" sz="2800" i="1"/>
                <a:t>d</a:t>
              </a:r>
              <a:r>
                <a:rPr lang="en-US" altLang="en-US" sz="2800"/>
                <a:t> =</a:t>
              </a:r>
              <a:endParaRPr lang="en-US" altLang="en-US" sz="2800" i="1"/>
            </a:p>
          </p:txBody>
        </p:sp>
        <p:sp>
          <p:nvSpPr>
            <p:cNvPr id="19" name="Text Box 19"/>
            <p:cNvSpPr txBox="1">
              <a:spLocks noChangeArrowheads="1"/>
            </p:cNvSpPr>
            <p:nvPr/>
          </p:nvSpPr>
          <p:spPr bwMode="auto">
            <a:xfrm>
              <a:off x="3800" y="2224"/>
              <a:ext cx="303" cy="32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altLang="en-US" sz="2800" i="1"/>
                <a:t>m</a:t>
              </a:r>
            </a:p>
          </p:txBody>
        </p:sp>
        <p:sp>
          <p:nvSpPr>
            <p:cNvPr id="20" name="Text Box 20"/>
            <p:cNvSpPr txBox="1">
              <a:spLocks noChangeArrowheads="1"/>
            </p:cNvSpPr>
            <p:nvPr/>
          </p:nvSpPr>
          <p:spPr bwMode="auto">
            <a:xfrm>
              <a:off x="3784" y="2448"/>
              <a:ext cx="265" cy="32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altLang="en-US" sz="2800" i="1"/>
                <a:t>V</a:t>
              </a:r>
            </a:p>
          </p:txBody>
        </p:sp>
        <p:sp>
          <p:nvSpPr>
            <p:cNvPr id="21" name="Line 21"/>
            <p:cNvSpPr>
              <a:spLocks noChangeShapeType="1"/>
            </p:cNvSpPr>
            <p:nvPr/>
          </p:nvSpPr>
          <p:spPr bwMode="auto">
            <a:xfrm>
              <a:off x="3792" y="2508"/>
              <a:ext cx="336" cy="0"/>
            </a:xfrm>
            <a:prstGeom prst="line">
              <a:avLst/>
            </a:prstGeom>
            <a:noFill/>
            <a:ln w="2540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en-US"/>
            </a:p>
          </p:txBody>
        </p:sp>
      </p:grpSp>
      <p:sp>
        <p:nvSpPr>
          <p:cNvPr id="22" name="Text Box 22"/>
          <p:cNvSpPr txBox="1">
            <a:spLocks noChangeArrowheads="1"/>
          </p:cNvSpPr>
          <p:nvPr/>
        </p:nvSpPr>
        <p:spPr bwMode="auto">
          <a:xfrm>
            <a:off x="1564027" y="6274863"/>
            <a:ext cx="1695450" cy="5191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lgn="l"/>
            <a:r>
              <a:rPr lang="en-US" altLang="en-US" sz="2800" i="1"/>
              <a:t>m</a:t>
            </a:r>
            <a:r>
              <a:rPr lang="en-US" altLang="en-US" sz="2800"/>
              <a:t> = </a:t>
            </a:r>
            <a:r>
              <a:rPr lang="en-US" altLang="en-US" sz="2800" i="1"/>
              <a:t>d</a:t>
            </a:r>
            <a:r>
              <a:rPr lang="en-US" altLang="en-US" sz="2800"/>
              <a:t> x </a:t>
            </a:r>
            <a:r>
              <a:rPr lang="en-US" altLang="en-US" sz="2800" i="1"/>
              <a:t>V</a:t>
            </a:r>
          </a:p>
        </p:txBody>
      </p:sp>
      <p:sp>
        <p:nvSpPr>
          <p:cNvPr id="23" name="Line 23"/>
          <p:cNvSpPr>
            <a:spLocks noChangeShapeType="1"/>
          </p:cNvSpPr>
          <p:nvPr/>
        </p:nvSpPr>
        <p:spPr bwMode="auto">
          <a:xfrm flipV="1">
            <a:off x="4751727" y="6412975"/>
            <a:ext cx="457200" cy="304800"/>
          </a:xfrm>
          <a:prstGeom prst="line">
            <a:avLst/>
          </a:prstGeom>
          <a:noFill/>
          <a:ln w="38100">
            <a:solidFill>
              <a:srgbClr val="FF000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en-US"/>
          </a:p>
        </p:txBody>
      </p:sp>
      <p:sp>
        <p:nvSpPr>
          <p:cNvPr id="24" name="Line 24"/>
          <p:cNvSpPr>
            <a:spLocks noChangeShapeType="1"/>
          </p:cNvSpPr>
          <p:nvPr/>
        </p:nvSpPr>
        <p:spPr bwMode="auto">
          <a:xfrm flipV="1">
            <a:off x="6504327" y="6412975"/>
            <a:ext cx="457200" cy="304800"/>
          </a:xfrm>
          <a:prstGeom prst="line">
            <a:avLst/>
          </a:prstGeom>
          <a:noFill/>
          <a:ln w="38100">
            <a:solidFill>
              <a:srgbClr val="FF000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en-US"/>
          </a:p>
        </p:txBody>
      </p:sp>
      <p:sp>
        <p:nvSpPr>
          <p:cNvPr id="25" name="Text Box 25"/>
          <p:cNvSpPr txBox="1">
            <a:spLocks noChangeArrowheads="1"/>
          </p:cNvSpPr>
          <p:nvPr/>
        </p:nvSpPr>
        <p:spPr bwMode="auto">
          <a:xfrm>
            <a:off x="3372870" y="6304372"/>
            <a:ext cx="5360988" cy="5191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altLang="en-US" sz="2800" dirty="0"/>
              <a:t>= 21.5 g/cm</a:t>
            </a:r>
            <a:r>
              <a:rPr lang="en-US" altLang="en-US" sz="2800" baseline="30000" dirty="0"/>
              <a:t>3</a:t>
            </a:r>
            <a:r>
              <a:rPr lang="en-US" altLang="en-US" sz="2800" dirty="0"/>
              <a:t> x 4.49 cm</a:t>
            </a:r>
            <a:r>
              <a:rPr lang="en-US" altLang="en-US" sz="2800" baseline="30000" dirty="0"/>
              <a:t>3</a:t>
            </a:r>
            <a:r>
              <a:rPr lang="en-US" altLang="en-US" sz="2800" dirty="0"/>
              <a:t> = 96.5 g</a:t>
            </a:r>
          </a:p>
        </p:txBody>
      </p:sp>
      <p:sp>
        <p:nvSpPr>
          <p:cNvPr id="26" name="Rectangle 25"/>
          <p:cNvSpPr/>
          <p:nvPr/>
        </p:nvSpPr>
        <p:spPr>
          <a:xfrm>
            <a:off x="93915" y="689819"/>
            <a:ext cx="1484702" cy="523220"/>
          </a:xfrm>
          <a:prstGeom prst="rect">
            <a:avLst/>
          </a:prstGeom>
        </p:spPr>
        <p:txBody>
          <a:bodyPr wrap="none">
            <a:spAutoFit/>
          </a:bodyPr>
          <a:lstStyle/>
          <a:p>
            <a:r>
              <a:rPr lang="en-US" sz="2800" b="1" i="1" u="sng" dirty="0" smtClean="0">
                <a:solidFill>
                  <a:srgbClr val="007AC2"/>
                </a:solidFill>
                <a:latin typeface="Arial" panose="020B0604020202020204" pitchFamily="34" charset="0"/>
                <a:cs typeface="Arial" panose="020B0604020202020204" pitchFamily="34" charset="0"/>
              </a:rPr>
              <a:t>Density</a:t>
            </a:r>
            <a:endParaRPr lang="en-US" sz="2800" b="1" i="1" u="sng" dirty="0">
              <a:solidFill>
                <a:srgbClr val="007AC2"/>
              </a:solidFill>
              <a:latin typeface="Arial" panose="020B0604020202020204" pitchFamily="34" charset="0"/>
              <a:cs typeface="Arial" panose="020B0604020202020204" pitchFamily="34" charset="0"/>
            </a:endParaRPr>
          </a:p>
        </p:txBody>
      </p:sp>
      <p:sp>
        <p:nvSpPr>
          <p:cNvPr id="27" name="Rectangle 26"/>
          <p:cNvSpPr/>
          <p:nvPr/>
        </p:nvSpPr>
        <p:spPr>
          <a:xfrm>
            <a:off x="1619503" y="114035"/>
            <a:ext cx="6042232" cy="584775"/>
          </a:xfrm>
          <a:prstGeom prst="rect">
            <a:avLst/>
          </a:prstGeom>
          <a:ln>
            <a:solidFill>
              <a:schemeClr val="tx1">
                <a:lumMod val="65000"/>
                <a:lumOff val="35000"/>
              </a:schemeClr>
            </a:solidFill>
          </a:ln>
        </p:spPr>
        <p:txBody>
          <a:bodyPr wrap="none">
            <a:spAutoFit/>
          </a:bodyPr>
          <a:lstStyle/>
          <a:p>
            <a:r>
              <a:rPr lang="en-US" sz="3200" b="1" dirty="0">
                <a:solidFill>
                  <a:srgbClr val="FF0000"/>
                </a:solidFill>
                <a:latin typeface="Bodoni MT" panose="02070603080606020203" pitchFamily="18" charset="0"/>
              </a:rPr>
              <a:t>International System of Units (SI)</a:t>
            </a:r>
          </a:p>
        </p:txBody>
      </p:sp>
    </p:spTree>
    <p:extLst>
      <p:ext uri="{BB962C8B-B14F-4D97-AF65-F5344CB8AC3E}">
        <p14:creationId xmlns:p14="http://schemas.microsoft.com/office/powerpoint/2010/main" xmlns="" val="36193971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additive="base">
                                        <p:cTn id="13" dur="500" fill="hold"/>
                                        <p:tgtEl>
                                          <p:spTgt spid="11"/>
                                        </p:tgtEl>
                                        <p:attrNameLst>
                                          <p:attrName>ppt_x</p:attrName>
                                        </p:attrNameLst>
                                      </p:cBhvr>
                                      <p:tavLst>
                                        <p:tav tm="0">
                                          <p:val>
                                            <p:strVal val="1+#ppt_w/2"/>
                                          </p:val>
                                        </p:tav>
                                        <p:tav tm="100000">
                                          <p:val>
                                            <p:strVal val="#ppt_x"/>
                                          </p:val>
                                        </p:tav>
                                      </p:tavLst>
                                    </p:anim>
                                    <p:anim calcmode="lin" valueType="num">
                                      <p:cBhvr additive="base">
                                        <p:cTn id="14" dur="5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500" fill="hold"/>
                                        <p:tgtEl>
                                          <p:spTgt spid="16"/>
                                        </p:tgtEl>
                                        <p:attrNameLst>
                                          <p:attrName>ppt_x</p:attrName>
                                        </p:attrNameLst>
                                      </p:cBhvr>
                                      <p:tavLst>
                                        <p:tav tm="0">
                                          <p:val>
                                            <p:strVal val="0-#ppt_w/2"/>
                                          </p:val>
                                        </p:tav>
                                        <p:tav tm="100000">
                                          <p:val>
                                            <p:strVal val="#ppt_x"/>
                                          </p:val>
                                        </p:tav>
                                      </p:tavLst>
                                    </p:anim>
                                    <p:anim calcmode="lin" valueType="num">
                                      <p:cBhvr additive="base">
                                        <p:cTn id="20" dur="500" fill="hold"/>
                                        <p:tgtEl>
                                          <p:spTgt spid="16"/>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17"/>
                                        </p:tgtEl>
                                        <p:attrNameLst>
                                          <p:attrName>style.visibility</p:attrName>
                                        </p:attrNameLst>
                                      </p:cBhvr>
                                      <p:to>
                                        <p:strVal val="visible"/>
                                      </p:to>
                                    </p:set>
                                    <p:anim calcmode="lin" valueType="num">
                                      <p:cBhvr additive="base">
                                        <p:cTn id="25" dur="500" fill="hold"/>
                                        <p:tgtEl>
                                          <p:spTgt spid="17"/>
                                        </p:tgtEl>
                                        <p:attrNameLst>
                                          <p:attrName>ppt_x</p:attrName>
                                        </p:attrNameLst>
                                      </p:cBhvr>
                                      <p:tavLst>
                                        <p:tav tm="0">
                                          <p:val>
                                            <p:strVal val="0-#ppt_w/2"/>
                                          </p:val>
                                        </p:tav>
                                        <p:tav tm="100000">
                                          <p:val>
                                            <p:strVal val="#ppt_x"/>
                                          </p:val>
                                        </p:tav>
                                      </p:tavLst>
                                    </p:anim>
                                    <p:anim calcmode="lin" valueType="num">
                                      <p:cBhvr additive="base">
                                        <p:cTn id="26" dur="500" fill="hold"/>
                                        <p:tgtEl>
                                          <p:spTgt spid="17"/>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500" fill="hold"/>
                                        <p:tgtEl>
                                          <p:spTgt spid="22"/>
                                        </p:tgtEl>
                                        <p:attrNameLst>
                                          <p:attrName>ppt_x</p:attrName>
                                        </p:attrNameLst>
                                      </p:cBhvr>
                                      <p:tavLst>
                                        <p:tav tm="0">
                                          <p:val>
                                            <p:strVal val="0-#ppt_w/2"/>
                                          </p:val>
                                        </p:tav>
                                        <p:tav tm="100000">
                                          <p:val>
                                            <p:strVal val="#ppt_x"/>
                                          </p:val>
                                        </p:tav>
                                      </p:tavLst>
                                    </p:anim>
                                    <p:anim calcmode="lin" valueType="num">
                                      <p:cBhvr additive="base">
                                        <p:cTn id="32" dur="500" fill="hold"/>
                                        <p:tgtEl>
                                          <p:spTgt spid="22"/>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25"/>
                                        </p:tgtEl>
                                        <p:attrNameLst>
                                          <p:attrName>style.visibility</p:attrName>
                                        </p:attrNameLst>
                                      </p:cBhvr>
                                      <p:to>
                                        <p:strVal val="visible"/>
                                      </p:to>
                                    </p:set>
                                    <p:anim calcmode="lin" valueType="num">
                                      <p:cBhvr additive="base">
                                        <p:cTn id="37" dur="500" fill="hold"/>
                                        <p:tgtEl>
                                          <p:spTgt spid="25"/>
                                        </p:tgtEl>
                                        <p:attrNameLst>
                                          <p:attrName>ppt_x</p:attrName>
                                        </p:attrNameLst>
                                      </p:cBhvr>
                                      <p:tavLst>
                                        <p:tav tm="0">
                                          <p:val>
                                            <p:strVal val="1+#ppt_w/2"/>
                                          </p:val>
                                        </p:tav>
                                        <p:tav tm="100000">
                                          <p:val>
                                            <p:strVal val="#ppt_x"/>
                                          </p:val>
                                        </p:tav>
                                      </p:tavLst>
                                    </p:anim>
                                    <p:anim calcmode="lin" valueType="num">
                                      <p:cBhvr additive="base">
                                        <p:cTn id="38" dur="500" fill="hold"/>
                                        <p:tgtEl>
                                          <p:spTgt spid="25"/>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499"/>
                                          </p:stCondLst>
                                        </p:cTn>
                                        <p:tgtEl>
                                          <p:spTgt spid="23"/>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499"/>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22" grpId="0" autoUpdateAnimBg="0"/>
      <p:bldP spid="23" grpId="0" animBg="1"/>
      <p:bldP spid="24" grpId="0" animBg="1"/>
      <p:bldP spid="25" grpId="0"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308476" y="1274594"/>
            <a:ext cx="3140952" cy="550239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4" name="Rectangle 3"/>
          <p:cNvSpPr/>
          <p:nvPr/>
        </p:nvSpPr>
        <p:spPr>
          <a:xfrm>
            <a:off x="93915" y="689819"/>
            <a:ext cx="1484702" cy="523220"/>
          </a:xfrm>
          <a:prstGeom prst="rect">
            <a:avLst/>
          </a:prstGeom>
        </p:spPr>
        <p:txBody>
          <a:bodyPr wrap="none">
            <a:spAutoFit/>
          </a:bodyPr>
          <a:lstStyle/>
          <a:p>
            <a:r>
              <a:rPr lang="en-US" sz="2800" b="1" i="1" u="sng" dirty="0" smtClean="0">
                <a:solidFill>
                  <a:srgbClr val="007AC2"/>
                </a:solidFill>
                <a:latin typeface="Arial" panose="020B0604020202020204" pitchFamily="34" charset="0"/>
                <a:cs typeface="Arial" panose="020B0604020202020204" pitchFamily="34" charset="0"/>
              </a:rPr>
              <a:t>Density</a:t>
            </a:r>
            <a:endParaRPr lang="en-US" sz="2800" b="1" i="1" u="sng" dirty="0">
              <a:solidFill>
                <a:srgbClr val="007AC2"/>
              </a:solidFill>
              <a:latin typeface="Arial" panose="020B0604020202020204" pitchFamily="34" charset="0"/>
              <a:cs typeface="Arial" panose="020B0604020202020204" pitchFamily="34" charset="0"/>
            </a:endParaRPr>
          </a:p>
        </p:txBody>
      </p:sp>
      <p:sp>
        <p:nvSpPr>
          <p:cNvPr id="6" name="Rectangle 5"/>
          <p:cNvSpPr/>
          <p:nvPr/>
        </p:nvSpPr>
        <p:spPr>
          <a:xfrm>
            <a:off x="1619503" y="114035"/>
            <a:ext cx="6042232" cy="584775"/>
          </a:xfrm>
          <a:prstGeom prst="rect">
            <a:avLst/>
          </a:prstGeom>
          <a:ln>
            <a:solidFill>
              <a:schemeClr val="tx1">
                <a:lumMod val="65000"/>
                <a:lumOff val="35000"/>
              </a:schemeClr>
            </a:solidFill>
          </a:ln>
        </p:spPr>
        <p:txBody>
          <a:bodyPr wrap="none">
            <a:spAutoFit/>
          </a:bodyPr>
          <a:lstStyle/>
          <a:p>
            <a:r>
              <a:rPr lang="en-US" sz="3200" b="1" dirty="0">
                <a:solidFill>
                  <a:srgbClr val="FF0000"/>
                </a:solidFill>
                <a:latin typeface="Bodoni MT" panose="02070603080606020203" pitchFamily="18" charset="0"/>
              </a:rPr>
              <a:t>International System of Units (SI)</a:t>
            </a:r>
          </a:p>
        </p:txBody>
      </p:sp>
      <p:sp>
        <p:nvSpPr>
          <p:cNvPr id="7" name="Text Box 2"/>
          <p:cNvSpPr txBox="1">
            <a:spLocks noChangeArrowheads="1"/>
          </p:cNvSpPr>
          <p:nvPr/>
        </p:nvSpPr>
        <p:spPr bwMode="auto">
          <a:xfrm>
            <a:off x="56353" y="3903818"/>
            <a:ext cx="3403600" cy="83099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p>
            <a:r>
              <a:rPr lang="en-US" altLang="en-US" sz="2400" i="1" dirty="0" smtClean="0"/>
              <a:t>Density usually decreases with temperature. </a:t>
            </a:r>
            <a:endParaRPr lang="en-US" altLang="en-US" sz="2400" i="1" dirty="0"/>
          </a:p>
        </p:txBody>
      </p:sp>
    </p:spTree>
    <p:extLst>
      <p:ext uri="{BB962C8B-B14F-4D97-AF65-F5344CB8AC3E}">
        <p14:creationId xmlns:p14="http://schemas.microsoft.com/office/powerpoint/2010/main" xmlns="" val="248001308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stretch>
            <a:fillRect/>
          </a:stretch>
        </p:blipFill>
        <p:spPr>
          <a:xfrm>
            <a:off x="186113" y="1079225"/>
            <a:ext cx="8765238" cy="4980489"/>
          </a:xfrm>
          <a:prstGeom prst="rect">
            <a:avLst/>
          </a:prstGeom>
        </p:spPr>
      </p:pic>
      <p:sp>
        <p:nvSpPr>
          <p:cNvPr id="6" name="Rectangle 5"/>
          <p:cNvSpPr/>
          <p:nvPr/>
        </p:nvSpPr>
        <p:spPr>
          <a:xfrm>
            <a:off x="1619503" y="114035"/>
            <a:ext cx="6042232" cy="584775"/>
          </a:xfrm>
          <a:prstGeom prst="rect">
            <a:avLst/>
          </a:prstGeom>
          <a:ln>
            <a:solidFill>
              <a:schemeClr val="tx1">
                <a:lumMod val="65000"/>
                <a:lumOff val="35000"/>
              </a:schemeClr>
            </a:solidFill>
          </a:ln>
        </p:spPr>
        <p:txBody>
          <a:bodyPr wrap="none">
            <a:spAutoFit/>
          </a:bodyPr>
          <a:lstStyle/>
          <a:p>
            <a:r>
              <a:rPr lang="en-US" sz="3200" b="1" dirty="0">
                <a:solidFill>
                  <a:srgbClr val="FF0000"/>
                </a:solidFill>
                <a:latin typeface="Bodoni MT" panose="02070603080606020203" pitchFamily="18" charset="0"/>
              </a:rPr>
              <a:t>International System of Units (SI)</a:t>
            </a:r>
          </a:p>
        </p:txBody>
      </p:sp>
    </p:spTree>
    <p:extLst>
      <p:ext uri="{BB962C8B-B14F-4D97-AF65-F5344CB8AC3E}">
        <p14:creationId xmlns:p14="http://schemas.microsoft.com/office/powerpoint/2010/main" xmlns="" val="17315731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cstate="print"/>
          <a:srcRect l="121" r="1069" b="1149"/>
          <a:stretch/>
        </p:blipFill>
        <p:spPr>
          <a:xfrm>
            <a:off x="159657" y="1069941"/>
            <a:ext cx="8828852" cy="4677716"/>
          </a:xfrm>
          <a:prstGeom prst="rect">
            <a:avLst/>
          </a:prstGeom>
        </p:spPr>
      </p:pic>
      <p:sp>
        <p:nvSpPr>
          <p:cNvPr id="6" name="Rectangle 5"/>
          <p:cNvSpPr/>
          <p:nvPr/>
        </p:nvSpPr>
        <p:spPr>
          <a:xfrm>
            <a:off x="1619503" y="114035"/>
            <a:ext cx="6042232" cy="584775"/>
          </a:xfrm>
          <a:prstGeom prst="rect">
            <a:avLst/>
          </a:prstGeom>
          <a:ln>
            <a:solidFill>
              <a:schemeClr val="tx1">
                <a:lumMod val="65000"/>
                <a:lumOff val="35000"/>
              </a:schemeClr>
            </a:solidFill>
          </a:ln>
        </p:spPr>
        <p:txBody>
          <a:bodyPr wrap="none">
            <a:spAutoFit/>
          </a:bodyPr>
          <a:lstStyle/>
          <a:p>
            <a:r>
              <a:rPr lang="en-US" sz="3200" b="1" dirty="0">
                <a:solidFill>
                  <a:srgbClr val="FF0000"/>
                </a:solidFill>
                <a:latin typeface="Bodoni MT" panose="02070603080606020203" pitchFamily="18" charset="0"/>
              </a:rPr>
              <a:t>International System of Units (SI)</a:t>
            </a:r>
          </a:p>
        </p:txBody>
      </p:sp>
    </p:spTree>
    <p:extLst>
      <p:ext uri="{BB962C8B-B14F-4D97-AF65-F5344CB8AC3E}">
        <p14:creationId xmlns:p14="http://schemas.microsoft.com/office/powerpoint/2010/main" xmlns="" val="55204842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93915" y="689819"/>
            <a:ext cx="3588931" cy="523220"/>
          </a:xfrm>
          <a:prstGeom prst="rect">
            <a:avLst/>
          </a:prstGeom>
        </p:spPr>
        <p:txBody>
          <a:bodyPr wrap="none">
            <a:spAutoFit/>
          </a:bodyPr>
          <a:lstStyle/>
          <a:p>
            <a:r>
              <a:rPr lang="en-US" sz="2800" b="1" i="1" u="sng" dirty="0">
                <a:solidFill>
                  <a:srgbClr val="007AC2"/>
                </a:solidFill>
                <a:latin typeface="Arial" panose="020B0604020202020204" pitchFamily="34" charset="0"/>
                <a:cs typeface="Arial" panose="020B0604020202020204" pitchFamily="34" charset="0"/>
              </a:rPr>
              <a:t>Temperature Scales</a:t>
            </a:r>
          </a:p>
        </p:txBody>
      </p:sp>
      <p:grpSp>
        <p:nvGrpSpPr>
          <p:cNvPr id="6" name="Group 45"/>
          <p:cNvGrpSpPr>
            <a:grpSpLocks/>
          </p:cNvGrpSpPr>
          <p:nvPr/>
        </p:nvGrpSpPr>
        <p:grpSpPr bwMode="auto">
          <a:xfrm>
            <a:off x="2206171" y="1643743"/>
            <a:ext cx="2209800" cy="4335463"/>
            <a:chOff x="1248" y="1008"/>
            <a:chExt cx="1392" cy="2731"/>
          </a:xfrm>
        </p:grpSpPr>
        <p:pic>
          <p:nvPicPr>
            <p:cNvPr id="7" name="Picture 29"/>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248" y="1008"/>
              <a:ext cx="1286" cy="264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8" name="Picture 3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199" y="3408"/>
              <a:ext cx="441" cy="33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pic>
        <p:nvPicPr>
          <p:cNvPr id="9" name="Picture 41"/>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3906384" y="5444218"/>
            <a:ext cx="533400" cy="3143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 name="Picture 27"/>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5063671" y="4110718"/>
            <a:ext cx="271463" cy="2635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11" name="Text Box 3"/>
          <p:cNvSpPr txBox="1">
            <a:spLocks noChangeArrowheads="1"/>
          </p:cNvSpPr>
          <p:nvPr/>
        </p:nvSpPr>
        <p:spPr bwMode="auto">
          <a:xfrm>
            <a:off x="5875945" y="1937203"/>
            <a:ext cx="2374368" cy="52322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lgn="ctr"/>
            <a:r>
              <a:rPr lang="en-US" altLang="en-US" sz="2800" b="1" dirty="0"/>
              <a:t>K = </a:t>
            </a:r>
            <a:r>
              <a:rPr lang="en-US" altLang="en-US" sz="2800" b="1" baseline="30000" dirty="0"/>
              <a:t>0</a:t>
            </a:r>
            <a:r>
              <a:rPr lang="en-US" altLang="en-US" sz="2800" b="1" dirty="0"/>
              <a:t>C + 273.15</a:t>
            </a:r>
          </a:p>
        </p:txBody>
      </p:sp>
      <p:grpSp>
        <p:nvGrpSpPr>
          <p:cNvPr id="12" name="Group 9"/>
          <p:cNvGrpSpPr>
            <a:grpSpLocks/>
          </p:cNvGrpSpPr>
          <p:nvPr/>
        </p:nvGrpSpPr>
        <p:grpSpPr bwMode="auto">
          <a:xfrm>
            <a:off x="5875945" y="3955143"/>
            <a:ext cx="2498797" cy="873125"/>
            <a:chOff x="3948" y="1426"/>
            <a:chExt cx="1666" cy="550"/>
          </a:xfrm>
        </p:grpSpPr>
        <p:sp>
          <p:nvSpPr>
            <p:cNvPr id="13" name="Text Box 4"/>
            <p:cNvSpPr txBox="1">
              <a:spLocks noChangeArrowheads="1"/>
            </p:cNvSpPr>
            <p:nvPr/>
          </p:nvSpPr>
          <p:spPr bwMode="auto">
            <a:xfrm>
              <a:off x="3948" y="1536"/>
              <a:ext cx="1666" cy="33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altLang="en-US" sz="2800" baseline="30000" dirty="0"/>
                <a:t>0</a:t>
              </a:r>
              <a:r>
                <a:rPr lang="en-US" altLang="en-US" sz="2800" dirty="0"/>
                <a:t>F =       </a:t>
              </a:r>
              <a:r>
                <a:rPr lang="en-US" altLang="en-US" sz="2800" dirty="0" smtClean="0"/>
                <a:t> x </a:t>
              </a:r>
              <a:r>
                <a:rPr lang="en-US" altLang="en-US" sz="2800" baseline="30000" dirty="0"/>
                <a:t>0</a:t>
              </a:r>
              <a:r>
                <a:rPr lang="en-US" altLang="en-US" sz="2800" dirty="0"/>
                <a:t>C + 32</a:t>
              </a:r>
              <a:endParaRPr lang="en-US" altLang="en-US" sz="2800" baseline="30000" dirty="0"/>
            </a:p>
          </p:txBody>
        </p:sp>
        <p:grpSp>
          <p:nvGrpSpPr>
            <p:cNvPr id="14" name="Group 8"/>
            <p:cNvGrpSpPr>
              <a:grpSpLocks/>
            </p:cNvGrpSpPr>
            <p:nvPr/>
          </p:nvGrpSpPr>
          <p:grpSpPr bwMode="auto">
            <a:xfrm>
              <a:off x="4536" y="1426"/>
              <a:ext cx="249" cy="550"/>
              <a:chOff x="4520" y="2585"/>
              <a:chExt cx="249" cy="550"/>
            </a:xfrm>
          </p:grpSpPr>
          <p:sp>
            <p:nvSpPr>
              <p:cNvPr id="15" name="Text Box 5"/>
              <p:cNvSpPr txBox="1">
                <a:spLocks noChangeArrowheads="1"/>
              </p:cNvSpPr>
              <p:nvPr/>
            </p:nvSpPr>
            <p:spPr bwMode="auto">
              <a:xfrm>
                <a:off x="4528" y="2585"/>
                <a:ext cx="241" cy="32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altLang="en-US" sz="2800"/>
                  <a:t>9</a:t>
                </a:r>
              </a:p>
            </p:txBody>
          </p:sp>
          <p:sp>
            <p:nvSpPr>
              <p:cNvPr id="16" name="Text Box 6"/>
              <p:cNvSpPr txBox="1">
                <a:spLocks noChangeArrowheads="1"/>
              </p:cNvSpPr>
              <p:nvPr/>
            </p:nvSpPr>
            <p:spPr bwMode="auto">
              <a:xfrm>
                <a:off x="4528" y="2808"/>
                <a:ext cx="241" cy="32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altLang="en-US" sz="2800"/>
                  <a:t>5</a:t>
                </a:r>
              </a:p>
            </p:txBody>
          </p:sp>
          <p:sp>
            <p:nvSpPr>
              <p:cNvPr id="17" name="Line 7"/>
              <p:cNvSpPr>
                <a:spLocks noChangeShapeType="1"/>
              </p:cNvSpPr>
              <p:nvPr/>
            </p:nvSpPr>
            <p:spPr bwMode="auto">
              <a:xfrm>
                <a:off x="4520" y="2872"/>
                <a:ext cx="240" cy="0"/>
              </a:xfrm>
              <a:prstGeom prst="line">
                <a:avLst/>
              </a:prstGeom>
              <a:noFill/>
              <a:ln w="2540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en-US"/>
              </a:p>
            </p:txBody>
          </p:sp>
        </p:grpSp>
      </p:grpSp>
      <p:sp>
        <p:nvSpPr>
          <p:cNvPr id="18" name="Text Box 11"/>
          <p:cNvSpPr txBox="1">
            <a:spLocks noChangeArrowheads="1"/>
          </p:cNvSpPr>
          <p:nvPr/>
        </p:nvSpPr>
        <p:spPr bwMode="auto">
          <a:xfrm>
            <a:off x="6247382" y="2542179"/>
            <a:ext cx="1631494" cy="64633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p>
            <a:r>
              <a:rPr lang="en-US" altLang="en-US" dirty="0"/>
              <a:t>273 K = 0 </a:t>
            </a:r>
            <a:r>
              <a:rPr lang="en-US" altLang="en-US" baseline="30000" dirty="0"/>
              <a:t>0</a:t>
            </a:r>
            <a:r>
              <a:rPr lang="en-US" altLang="en-US" dirty="0"/>
              <a:t>C    </a:t>
            </a:r>
          </a:p>
          <a:p>
            <a:r>
              <a:rPr lang="en-US" altLang="en-US" dirty="0"/>
              <a:t>373 K = 100 </a:t>
            </a:r>
            <a:r>
              <a:rPr lang="en-US" altLang="en-US" baseline="30000" dirty="0"/>
              <a:t>0</a:t>
            </a:r>
            <a:r>
              <a:rPr lang="en-US" altLang="en-US" dirty="0"/>
              <a:t>C</a:t>
            </a:r>
          </a:p>
        </p:txBody>
      </p:sp>
      <p:sp>
        <p:nvSpPr>
          <p:cNvPr id="19" name="Text Box 12"/>
          <p:cNvSpPr txBox="1">
            <a:spLocks noChangeArrowheads="1"/>
          </p:cNvSpPr>
          <p:nvPr/>
        </p:nvSpPr>
        <p:spPr bwMode="auto">
          <a:xfrm>
            <a:off x="6247382" y="4878166"/>
            <a:ext cx="1631494" cy="64633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p>
            <a:r>
              <a:rPr lang="en-US" altLang="en-US"/>
              <a:t>32 </a:t>
            </a:r>
            <a:r>
              <a:rPr lang="en-US" altLang="en-US" baseline="30000"/>
              <a:t>0</a:t>
            </a:r>
            <a:r>
              <a:rPr lang="en-US" altLang="en-US"/>
              <a:t>F = 0 </a:t>
            </a:r>
            <a:r>
              <a:rPr lang="en-US" altLang="en-US" baseline="30000"/>
              <a:t>0</a:t>
            </a:r>
            <a:r>
              <a:rPr lang="en-US" altLang="en-US"/>
              <a:t>C </a:t>
            </a:r>
          </a:p>
          <a:p>
            <a:r>
              <a:rPr lang="en-US" altLang="en-US"/>
              <a:t>212 </a:t>
            </a:r>
            <a:r>
              <a:rPr lang="en-US" altLang="en-US" baseline="30000"/>
              <a:t>0</a:t>
            </a:r>
            <a:r>
              <a:rPr lang="en-US" altLang="en-US"/>
              <a:t>F = 100 </a:t>
            </a:r>
            <a:r>
              <a:rPr lang="en-US" altLang="en-US" baseline="30000"/>
              <a:t>0</a:t>
            </a:r>
            <a:r>
              <a:rPr lang="en-US" altLang="en-US"/>
              <a:t>C </a:t>
            </a:r>
          </a:p>
        </p:txBody>
      </p:sp>
      <p:pic>
        <p:nvPicPr>
          <p:cNvPr id="20" name="Picture 15"/>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605971" y="1596118"/>
            <a:ext cx="860425" cy="41624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nvGrpSpPr>
          <p:cNvPr id="21" name="Group 43"/>
          <p:cNvGrpSpPr>
            <a:grpSpLocks/>
          </p:cNvGrpSpPr>
          <p:nvPr/>
        </p:nvGrpSpPr>
        <p:grpSpPr bwMode="auto">
          <a:xfrm>
            <a:off x="3806371" y="1872343"/>
            <a:ext cx="547688" cy="2633663"/>
            <a:chOff x="2256" y="1152"/>
            <a:chExt cx="345" cy="1659"/>
          </a:xfrm>
        </p:grpSpPr>
        <p:pic>
          <p:nvPicPr>
            <p:cNvPr id="22" name="Picture 30"/>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2391" y="1152"/>
              <a:ext cx="192" cy="14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23" name="Picture 31"/>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370" y="2121"/>
              <a:ext cx="192" cy="14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24" name="Picture 3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256" y="2265"/>
              <a:ext cx="288" cy="16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25" name="Picture 33"/>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409" y="2667"/>
              <a:ext cx="192" cy="14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grpSp>
        <p:nvGrpSpPr>
          <p:cNvPr id="26" name="Group 38"/>
          <p:cNvGrpSpPr>
            <a:grpSpLocks/>
          </p:cNvGrpSpPr>
          <p:nvPr/>
        </p:nvGrpSpPr>
        <p:grpSpPr bwMode="auto">
          <a:xfrm>
            <a:off x="3993696" y="1615168"/>
            <a:ext cx="1312863" cy="4186238"/>
            <a:chOff x="2352" y="987"/>
            <a:chExt cx="827" cy="2637"/>
          </a:xfrm>
        </p:grpSpPr>
        <p:pic>
          <p:nvPicPr>
            <p:cNvPr id="27" name="Picture 36"/>
            <p:cNvPicPr>
              <a:picLocks noChangeAspect="1" noChangeArrowheads="1"/>
            </p:cNvPicPr>
            <p:nvPr/>
          </p:nvPicPr>
          <p:blipFill>
            <a:blip r:embed="rId8" cstate="print">
              <a:extLst>
                <a:ext uri="{28A0092B-C50C-407E-A947-70E740481C1C}">
                  <a14:useLocalDpi xmlns:a14="http://schemas.microsoft.com/office/drawing/2010/main" xmlns="" val="0"/>
                </a:ext>
              </a:extLst>
            </a:blip>
            <a:srcRect/>
            <a:stretch>
              <a:fillRect/>
            </a:stretch>
          </p:blipFill>
          <p:spPr bwMode="auto">
            <a:xfrm>
              <a:off x="2523" y="987"/>
              <a:ext cx="656" cy="248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28" name="Picture 37"/>
            <p:cNvPicPr>
              <a:picLocks noChangeAspect="1" noChangeArrowheads="1"/>
            </p:cNvPicPr>
            <p:nvPr/>
          </p:nvPicPr>
          <p:blipFill>
            <a:blip r:embed="rId9" cstate="print">
              <a:extLst>
                <a:ext uri="{28A0092B-C50C-407E-A947-70E740481C1C}">
                  <a14:useLocalDpi xmlns:a14="http://schemas.microsoft.com/office/drawing/2010/main" xmlns="" val="0"/>
                </a:ext>
              </a:extLst>
            </a:blip>
            <a:srcRect/>
            <a:stretch>
              <a:fillRect/>
            </a:stretch>
          </p:blipFill>
          <p:spPr bwMode="auto">
            <a:xfrm>
              <a:off x="2352" y="3504"/>
              <a:ext cx="480" cy="12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sp>
        <p:nvSpPr>
          <p:cNvPr id="29" name="Text Box 16"/>
          <p:cNvSpPr txBox="1">
            <a:spLocks noChangeArrowheads="1"/>
          </p:cNvSpPr>
          <p:nvPr/>
        </p:nvSpPr>
        <p:spPr bwMode="auto">
          <a:xfrm>
            <a:off x="93915" y="6200308"/>
            <a:ext cx="8912836" cy="40011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p>
            <a:pPr algn="just"/>
            <a:r>
              <a:rPr lang="en-US" altLang="en-US" sz="2000" b="1" dirty="0" smtClean="0">
                <a:solidFill>
                  <a:srgbClr val="0070C0"/>
                </a:solidFill>
              </a:rPr>
              <a:t>The </a:t>
            </a:r>
            <a:r>
              <a:rPr lang="en-US" altLang="en-US" sz="2000" i="1" dirty="0" smtClean="0">
                <a:solidFill>
                  <a:srgbClr val="0070C0"/>
                </a:solidFill>
              </a:rPr>
              <a:t>kelvin (K) is the SI base unit of temperature</a:t>
            </a:r>
            <a:r>
              <a:rPr lang="en-US" altLang="en-US" sz="2000" b="1" dirty="0" smtClean="0">
                <a:solidFill>
                  <a:srgbClr val="0070C0"/>
                </a:solidFill>
              </a:rPr>
              <a:t>: it is the </a:t>
            </a:r>
            <a:r>
              <a:rPr lang="en-US" altLang="en-US" sz="2000" i="1" dirty="0" smtClean="0">
                <a:solidFill>
                  <a:srgbClr val="0070C0"/>
                </a:solidFill>
              </a:rPr>
              <a:t>absolute</a:t>
            </a:r>
            <a:r>
              <a:rPr lang="en-US" altLang="en-US" sz="2000" b="1" dirty="0" smtClean="0">
                <a:solidFill>
                  <a:srgbClr val="0070C0"/>
                </a:solidFill>
              </a:rPr>
              <a:t> temperature scale.</a:t>
            </a:r>
            <a:endParaRPr lang="en-US" altLang="en-US" sz="2000" b="1" u="sng" dirty="0">
              <a:solidFill>
                <a:srgbClr val="0070C0"/>
              </a:solidFill>
            </a:endParaRPr>
          </a:p>
        </p:txBody>
      </p:sp>
      <p:sp>
        <p:nvSpPr>
          <p:cNvPr id="31" name="Rectangle 30"/>
          <p:cNvSpPr/>
          <p:nvPr/>
        </p:nvSpPr>
        <p:spPr>
          <a:xfrm>
            <a:off x="1619503" y="114035"/>
            <a:ext cx="6042232" cy="584775"/>
          </a:xfrm>
          <a:prstGeom prst="rect">
            <a:avLst/>
          </a:prstGeom>
          <a:ln>
            <a:solidFill>
              <a:schemeClr val="tx1">
                <a:lumMod val="65000"/>
                <a:lumOff val="35000"/>
              </a:schemeClr>
            </a:solidFill>
          </a:ln>
        </p:spPr>
        <p:txBody>
          <a:bodyPr wrap="none">
            <a:spAutoFit/>
          </a:bodyPr>
          <a:lstStyle/>
          <a:p>
            <a:r>
              <a:rPr lang="en-US" sz="3200" b="1" dirty="0">
                <a:solidFill>
                  <a:srgbClr val="FF0000"/>
                </a:solidFill>
                <a:latin typeface="Bodoni MT" panose="02070603080606020203" pitchFamily="18" charset="0"/>
              </a:rPr>
              <a:t>International System of Units (SI)</a:t>
            </a:r>
          </a:p>
        </p:txBody>
      </p:sp>
    </p:spTree>
    <p:extLst>
      <p:ext uri="{BB962C8B-B14F-4D97-AF65-F5344CB8AC3E}">
        <p14:creationId xmlns:p14="http://schemas.microsoft.com/office/powerpoint/2010/main" xmlns="" val="15059775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500" fill="hold"/>
                                        <p:tgtEl>
                                          <p:spTgt spid="21"/>
                                        </p:tgtEl>
                                        <p:attrNameLst>
                                          <p:attrName>ppt_x</p:attrName>
                                        </p:attrNameLst>
                                      </p:cBhvr>
                                      <p:tavLst>
                                        <p:tav tm="0">
                                          <p:val>
                                            <p:strVal val="0-#ppt_w/2"/>
                                          </p:val>
                                        </p:tav>
                                        <p:tav tm="100000">
                                          <p:val>
                                            <p:strVal val="#ppt_x"/>
                                          </p:val>
                                        </p:tav>
                                      </p:tavLst>
                                    </p:anim>
                                    <p:anim calcmode="lin" valueType="num">
                                      <p:cBhvr additive="base">
                                        <p:cTn id="12" dur="500" fill="hold"/>
                                        <p:tgtEl>
                                          <p:spTgt spid="21"/>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nodeType="clickEffect">
                                  <p:stCondLst>
                                    <p:cond delay="0"/>
                                  </p:stCondLst>
                                  <p:childTnLst>
                                    <p:set>
                                      <p:cBhvr>
                                        <p:cTn id="16" dur="1" fill="hold">
                                          <p:stCondLst>
                                            <p:cond delay="0"/>
                                          </p:stCondLst>
                                        </p:cTn>
                                        <p:tgtEl>
                                          <p:spTgt spid="26"/>
                                        </p:tgtEl>
                                        <p:attrNameLst>
                                          <p:attrName>style.visibility</p:attrName>
                                        </p:attrNameLst>
                                      </p:cBhvr>
                                      <p:to>
                                        <p:strVal val="visible"/>
                                      </p:to>
                                    </p:set>
                                    <p:anim calcmode="lin" valueType="num">
                                      <p:cBhvr additive="base">
                                        <p:cTn id="17" dur="500" fill="hold"/>
                                        <p:tgtEl>
                                          <p:spTgt spid="26"/>
                                        </p:tgtEl>
                                        <p:attrNameLst>
                                          <p:attrName>ppt_x</p:attrName>
                                        </p:attrNameLst>
                                      </p:cBhvr>
                                      <p:tavLst>
                                        <p:tav tm="0">
                                          <p:val>
                                            <p:strVal val="1+#ppt_w/2"/>
                                          </p:val>
                                        </p:tav>
                                        <p:tav tm="100000">
                                          <p:val>
                                            <p:strVal val="#ppt_x"/>
                                          </p:val>
                                        </p:tav>
                                      </p:tavLst>
                                    </p:anim>
                                    <p:anim calcmode="lin" valueType="num">
                                      <p:cBhvr additive="base">
                                        <p:cTn id="18" dur="500" fill="hold"/>
                                        <p:tgtEl>
                                          <p:spTgt spid="26"/>
                                        </p:tgtEl>
                                        <p:attrNameLst>
                                          <p:attrName>ppt_y</p:attrName>
                                        </p:attrNameLst>
                                      </p:cBhvr>
                                      <p:tavLst>
                                        <p:tav tm="0">
                                          <p:val>
                                            <p:strVal val="#ppt_y"/>
                                          </p:val>
                                        </p:tav>
                                        <p:tav tm="100000">
                                          <p:val>
                                            <p:strVal val="#ppt_y"/>
                                          </p:val>
                                        </p:tav>
                                      </p:tavLst>
                                    </p:anim>
                                  </p:childTnLst>
                                </p:cTn>
                              </p:par>
                            </p:childTnLst>
                          </p:cTn>
                        </p:par>
                        <p:par>
                          <p:cTn id="19" fill="hold">
                            <p:stCondLst>
                              <p:cond delay="500"/>
                            </p:stCondLst>
                            <p:childTnLst>
                              <p:par>
                                <p:cTn id="20" presetID="1" presetClass="exit" presetSubtype="0" fill="hold" nodeType="afterEffect">
                                  <p:stCondLst>
                                    <p:cond delay="0"/>
                                  </p:stCondLst>
                                  <p:childTnLst>
                                    <p:set>
                                      <p:cBhvr>
                                        <p:cTn id="21" dur="1" fill="hold">
                                          <p:stCondLst>
                                            <p:cond delay="0"/>
                                          </p:stCondLst>
                                        </p:cTn>
                                        <p:tgtEl>
                                          <p:spTgt spid="21"/>
                                        </p:tgtEl>
                                        <p:attrNameLst>
                                          <p:attrName>style.visibility</p:attrName>
                                        </p:attrNameLst>
                                      </p:cBhvr>
                                      <p:to>
                                        <p:strVal val="hidden"/>
                                      </p:to>
                                    </p:set>
                                  </p:childTnLst>
                                </p:cTn>
                              </p:par>
                            </p:childTnLst>
                          </p:cTn>
                        </p:par>
                      </p:childTnLst>
                    </p:cTn>
                  </p:par>
                  <p:par>
                    <p:cTn id="22" fill="hold">
                      <p:stCondLst>
                        <p:cond delay="indefinite"/>
                      </p:stCondLst>
                      <p:childTnLst>
                        <p:par>
                          <p:cTn id="23" fill="hold">
                            <p:stCondLst>
                              <p:cond delay="0"/>
                            </p:stCondLst>
                            <p:childTnLst>
                              <p:par>
                                <p:cTn id="24" presetID="2" presetClass="entr" presetSubtype="8" fill="hold" nodeType="clickEffect">
                                  <p:stCondLst>
                                    <p:cond delay="0"/>
                                  </p:stCondLst>
                                  <p:childTnLst>
                                    <p:set>
                                      <p:cBhvr>
                                        <p:cTn id="25" dur="1" fill="hold">
                                          <p:stCondLst>
                                            <p:cond delay="0"/>
                                          </p:stCondLst>
                                        </p:cTn>
                                        <p:tgtEl>
                                          <p:spTgt spid="20"/>
                                        </p:tgtEl>
                                        <p:attrNameLst>
                                          <p:attrName>style.visibility</p:attrName>
                                        </p:attrNameLst>
                                      </p:cBhvr>
                                      <p:to>
                                        <p:strVal val="visible"/>
                                      </p:to>
                                    </p:set>
                                    <p:anim calcmode="lin" valueType="num">
                                      <p:cBhvr additive="base">
                                        <p:cTn id="26" dur="500" fill="hold"/>
                                        <p:tgtEl>
                                          <p:spTgt spid="20"/>
                                        </p:tgtEl>
                                        <p:attrNameLst>
                                          <p:attrName>ppt_x</p:attrName>
                                        </p:attrNameLst>
                                      </p:cBhvr>
                                      <p:tavLst>
                                        <p:tav tm="0">
                                          <p:val>
                                            <p:strVal val="0-#ppt_w/2"/>
                                          </p:val>
                                        </p:tav>
                                        <p:tav tm="100000">
                                          <p:val>
                                            <p:strVal val="#ppt_x"/>
                                          </p:val>
                                        </p:tav>
                                      </p:tavLst>
                                    </p:anim>
                                    <p:anim calcmode="lin" valueType="num">
                                      <p:cBhvr additive="base">
                                        <p:cTn id="27" dur="500" fill="hold"/>
                                        <p:tgtEl>
                                          <p:spTgt spid="20"/>
                                        </p:tgtEl>
                                        <p:attrNameLst>
                                          <p:attrName>ppt_y</p:attrName>
                                        </p:attrNameLst>
                                      </p:cBhvr>
                                      <p:tavLst>
                                        <p:tav tm="0">
                                          <p:val>
                                            <p:strVal val="#ppt_y"/>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2" fill="hold" grpId="0" nodeType="clickEffect">
                                  <p:stCondLst>
                                    <p:cond delay="0"/>
                                  </p:stCondLst>
                                  <p:childTnLst>
                                    <p:set>
                                      <p:cBhvr>
                                        <p:cTn id="31" dur="1" fill="hold">
                                          <p:stCondLst>
                                            <p:cond delay="0"/>
                                          </p:stCondLst>
                                        </p:cTn>
                                        <p:tgtEl>
                                          <p:spTgt spid="11"/>
                                        </p:tgtEl>
                                        <p:attrNameLst>
                                          <p:attrName>style.visibility</p:attrName>
                                        </p:attrNameLst>
                                      </p:cBhvr>
                                      <p:to>
                                        <p:strVal val="visible"/>
                                      </p:to>
                                    </p:set>
                                    <p:anim calcmode="lin" valueType="num">
                                      <p:cBhvr additive="base">
                                        <p:cTn id="32" dur="500" fill="hold"/>
                                        <p:tgtEl>
                                          <p:spTgt spid="11"/>
                                        </p:tgtEl>
                                        <p:attrNameLst>
                                          <p:attrName>ppt_x</p:attrName>
                                        </p:attrNameLst>
                                      </p:cBhvr>
                                      <p:tavLst>
                                        <p:tav tm="0">
                                          <p:val>
                                            <p:strVal val="1+#ppt_w/2"/>
                                          </p:val>
                                        </p:tav>
                                        <p:tav tm="100000">
                                          <p:val>
                                            <p:strVal val="#ppt_x"/>
                                          </p:val>
                                        </p:tav>
                                      </p:tavLst>
                                    </p:anim>
                                    <p:anim calcmode="lin" valueType="num">
                                      <p:cBhvr additive="base">
                                        <p:cTn id="33" dur="5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2" fill="hold" grpId="0" nodeType="clickEffect">
                                  <p:stCondLst>
                                    <p:cond delay="0"/>
                                  </p:stCondLst>
                                  <p:childTnLst>
                                    <p:set>
                                      <p:cBhvr>
                                        <p:cTn id="37" dur="1" fill="hold">
                                          <p:stCondLst>
                                            <p:cond delay="0"/>
                                          </p:stCondLst>
                                        </p:cTn>
                                        <p:tgtEl>
                                          <p:spTgt spid="18"/>
                                        </p:tgtEl>
                                        <p:attrNameLst>
                                          <p:attrName>style.visibility</p:attrName>
                                        </p:attrNameLst>
                                      </p:cBhvr>
                                      <p:to>
                                        <p:strVal val="visible"/>
                                      </p:to>
                                    </p:set>
                                    <p:anim calcmode="lin" valueType="num">
                                      <p:cBhvr additive="base">
                                        <p:cTn id="38" dur="500" fill="hold"/>
                                        <p:tgtEl>
                                          <p:spTgt spid="18"/>
                                        </p:tgtEl>
                                        <p:attrNameLst>
                                          <p:attrName>ppt_x</p:attrName>
                                        </p:attrNameLst>
                                      </p:cBhvr>
                                      <p:tavLst>
                                        <p:tav tm="0">
                                          <p:val>
                                            <p:strVal val="1+#ppt_w/2"/>
                                          </p:val>
                                        </p:tav>
                                        <p:tav tm="100000">
                                          <p:val>
                                            <p:strVal val="#ppt_x"/>
                                          </p:val>
                                        </p:tav>
                                      </p:tavLst>
                                    </p:anim>
                                    <p:anim calcmode="lin" valueType="num">
                                      <p:cBhvr additive="base">
                                        <p:cTn id="39" dur="500" fill="hold"/>
                                        <p:tgtEl>
                                          <p:spTgt spid="18"/>
                                        </p:tgtEl>
                                        <p:attrNameLst>
                                          <p:attrName>ppt_y</p:attrName>
                                        </p:attrNameLst>
                                      </p:cBhvr>
                                      <p:tavLst>
                                        <p:tav tm="0">
                                          <p:val>
                                            <p:strVal val="#ppt_y"/>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2" fill="hold" nodeType="clickEffect">
                                  <p:stCondLst>
                                    <p:cond delay="0"/>
                                  </p:stCondLst>
                                  <p:childTnLst>
                                    <p:set>
                                      <p:cBhvr>
                                        <p:cTn id="43" dur="1" fill="hold">
                                          <p:stCondLst>
                                            <p:cond delay="0"/>
                                          </p:stCondLst>
                                        </p:cTn>
                                        <p:tgtEl>
                                          <p:spTgt spid="12"/>
                                        </p:tgtEl>
                                        <p:attrNameLst>
                                          <p:attrName>style.visibility</p:attrName>
                                        </p:attrNameLst>
                                      </p:cBhvr>
                                      <p:to>
                                        <p:strVal val="visible"/>
                                      </p:to>
                                    </p:set>
                                    <p:anim calcmode="lin" valueType="num">
                                      <p:cBhvr additive="base">
                                        <p:cTn id="44" dur="500" fill="hold"/>
                                        <p:tgtEl>
                                          <p:spTgt spid="12"/>
                                        </p:tgtEl>
                                        <p:attrNameLst>
                                          <p:attrName>ppt_x</p:attrName>
                                        </p:attrNameLst>
                                      </p:cBhvr>
                                      <p:tavLst>
                                        <p:tav tm="0">
                                          <p:val>
                                            <p:strVal val="1+#ppt_w/2"/>
                                          </p:val>
                                        </p:tav>
                                        <p:tav tm="100000">
                                          <p:val>
                                            <p:strVal val="#ppt_x"/>
                                          </p:val>
                                        </p:tav>
                                      </p:tavLst>
                                    </p:anim>
                                    <p:anim calcmode="lin" valueType="num">
                                      <p:cBhvr additive="base">
                                        <p:cTn id="45" dur="5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2" presetClass="entr" presetSubtype="2" fill="hold" grpId="0" nodeType="clickEffect">
                                  <p:stCondLst>
                                    <p:cond delay="0"/>
                                  </p:stCondLst>
                                  <p:childTnLst>
                                    <p:set>
                                      <p:cBhvr>
                                        <p:cTn id="49" dur="1" fill="hold">
                                          <p:stCondLst>
                                            <p:cond delay="0"/>
                                          </p:stCondLst>
                                        </p:cTn>
                                        <p:tgtEl>
                                          <p:spTgt spid="19"/>
                                        </p:tgtEl>
                                        <p:attrNameLst>
                                          <p:attrName>style.visibility</p:attrName>
                                        </p:attrNameLst>
                                      </p:cBhvr>
                                      <p:to>
                                        <p:strVal val="visible"/>
                                      </p:to>
                                    </p:set>
                                    <p:anim calcmode="lin" valueType="num">
                                      <p:cBhvr additive="base">
                                        <p:cTn id="50" dur="500" fill="hold"/>
                                        <p:tgtEl>
                                          <p:spTgt spid="19"/>
                                        </p:tgtEl>
                                        <p:attrNameLst>
                                          <p:attrName>ppt_x</p:attrName>
                                        </p:attrNameLst>
                                      </p:cBhvr>
                                      <p:tavLst>
                                        <p:tav tm="0">
                                          <p:val>
                                            <p:strVal val="1+#ppt_w/2"/>
                                          </p:val>
                                        </p:tav>
                                        <p:tav tm="100000">
                                          <p:val>
                                            <p:strVal val="#ppt_x"/>
                                          </p:val>
                                        </p:tav>
                                      </p:tavLst>
                                    </p:anim>
                                    <p:anim calcmode="lin" valueType="num">
                                      <p:cBhvr additive="base">
                                        <p:cTn id="51" dur="500" fill="hold"/>
                                        <p:tgtEl>
                                          <p:spTgt spid="19"/>
                                        </p:tgtEl>
                                        <p:attrNameLst>
                                          <p:attrName>ppt_y</p:attrName>
                                        </p:attrNameLst>
                                      </p:cBhvr>
                                      <p:tavLst>
                                        <p:tav tm="0">
                                          <p:val>
                                            <p:strVal val="#ppt_y"/>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2" presetClass="entr" presetSubtype="8" fill="hold" grpId="0" nodeType="clickEffect">
                                  <p:stCondLst>
                                    <p:cond delay="0"/>
                                  </p:stCondLst>
                                  <p:childTnLst>
                                    <p:set>
                                      <p:cBhvr>
                                        <p:cTn id="55" dur="1" fill="hold">
                                          <p:stCondLst>
                                            <p:cond delay="0"/>
                                          </p:stCondLst>
                                        </p:cTn>
                                        <p:tgtEl>
                                          <p:spTgt spid="29"/>
                                        </p:tgtEl>
                                        <p:attrNameLst>
                                          <p:attrName>style.visibility</p:attrName>
                                        </p:attrNameLst>
                                      </p:cBhvr>
                                      <p:to>
                                        <p:strVal val="visible"/>
                                      </p:to>
                                    </p:set>
                                    <p:anim calcmode="lin" valueType="num">
                                      <p:cBhvr additive="base">
                                        <p:cTn id="56" dur="500" fill="hold"/>
                                        <p:tgtEl>
                                          <p:spTgt spid="29"/>
                                        </p:tgtEl>
                                        <p:attrNameLst>
                                          <p:attrName>ppt_x</p:attrName>
                                        </p:attrNameLst>
                                      </p:cBhvr>
                                      <p:tavLst>
                                        <p:tav tm="0">
                                          <p:val>
                                            <p:strVal val="0-#ppt_w/2"/>
                                          </p:val>
                                        </p:tav>
                                        <p:tav tm="100000">
                                          <p:val>
                                            <p:strVal val="#ppt_x"/>
                                          </p:val>
                                        </p:tav>
                                      </p:tavLst>
                                    </p:anim>
                                    <p:anim calcmode="lin" valueType="num">
                                      <p:cBhvr additive="base">
                                        <p:cTn id="57" dur="500" fill="hold"/>
                                        <p:tgtEl>
                                          <p:spTgt spid="2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utoUpdateAnimBg="0"/>
      <p:bldP spid="18" grpId="0" autoUpdateAnimBg="0"/>
      <p:bldP spid="19" grpId="0" autoUpdateAnimBg="0"/>
      <p:bldP spid="29"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93915" y="689819"/>
            <a:ext cx="3588931" cy="523220"/>
          </a:xfrm>
          <a:prstGeom prst="rect">
            <a:avLst/>
          </a:prstGeom>
        </p:spPr>
        <p:txBody>
          <a:bodyPr wrap="none">
            <a:spAutoFit/>
          </a:bodyPr>
          <a:lstStyle/>
          <a:p>
            <a:r>
              <a:rPr lang="en-US" sz="2800" b="1" i="1" u="sng" dirty="0">
                <a:solidFill>
                  <a:srgbClr val="007AC2"/>
                </a:solidFill>
                <a:latin typeface="Arial" panose="020B0604020202020204" pitchFamily="34" charset="0"/>
                <a:cs typeface="Arial" panose="020B0604020202020204" pitchFamily="34" charset="0"/>
              </a:rPr>
              <a:t>Temperature Scales</a:t>
            </a:r>
          </a:p>
        </p:txBody>
      </p:sp>
      <p:sp>
        <p:nvSpPr>
          <p:cNvPr id="6" name="Text Box 4"/>
          <p:cNvSpPr txBox="1">
            <a:spLocks noChangeArrowheads="1"/>
          </p:cNvSpPr>
          <p:nvPr/>
        </p:nvSpPr>
        <p:spPr bwMode="auto">
          <a:xfrm>
            <a:off x="1602696" y="1411118"/>
            <a:ext cx="5642428" cy="5191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p>
            <a:pPr algn="l"/>
            <a:r>
              <a:rPr lang="en-US" altLang="en-US" sz="2800" b="1" dirty="0">
                <a:solidFill>
                  <a:schemeClr val="accent2"/>
                </a:solidFill>
              </a:rPr>
              <a:t>Convert 172.9 </a:t>
            </a:r>
            <a:r>
              <a:rPr lang="en-US" altLang="en-US" sz="2800" b="1" baseline="30000" dirty="0">
                <a:solidFill>
                  <a:schemeClr val="accent2"/>
                </a:solidFill>
              </a:rPr>
              <a:t>0</a:t>
            </a:r>
            <a:r>
              <a:rPr lang="en-US" altLang="en-US" sz="2800" b="1" dirty="0">
                <a:solidFill>
                  <a:schemeClr val="accent2"/>
                </a:solidFill>
              </a:rPr>
              <a:t>F to degrees Celsius.</a:t>
            </a:r>
          </a:p>
        </p:txBody>
      </p:sp>
      <p:grpSp>
        <p:nvGrpSpPr>
          <p:cNvPr id="7" name="Group 5"/>
          <p:cNvGrpSpPr>
            <a:grpSpLocks/>
          </p:cNvGrpSpPr>
          <p:nvPr/>
        </p:nvGrpSpPr>
        <p:grpSpPr bwMode="auto">
          <a:xfrm>
            <a:off x="3279098" y="2079341"/>
            <a:ext cx="2808288" cy="873125"/>
            <a:chOff x="3948" y="1426"/>
            <a:chExt cx="1769" cy="550"/>
          </a:xfrm>
        </p:grpSpPr>
        <p:sp>
          <p:nvSpPr>
            <p:cNvPr id="8" name="Text Box 6"/>
            <p:cNvSpPr txBox="1">
              <a:spLocks noChangeArrowheads="1"/>
            </p:cNvSpPr>
            <p:nvPr/>
          </p:nvSpPr>
          <p:spPr bwMode="auto">
            <a:xfrm>
              <a:off x="3948" y="1536"/>
              <a:ext cx="1769" cy="33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altLang="en-US" sz="2800" baseline="30000" dirty="0"/>
                <a:t>0</a:t>
              </a:r>
              <a:r>
                <a:rPr lang="en-US" altLang="en-US" sz="2800" dirty="0"/>
                <a:t>F =       </a:t>
              </a:r>
              <a:r>
                <a:rPr lang="en-US" altLang="en-US" sz="2800" dirty="0" smtClean="0"/>
                <a:t>   x </a:t>
              </a:r>
              <a:r>
                <a:rPr lang="en-US" altLang="en-US" sz="2800" baseline="30000" dirty="0"/>
                <a:t>0</a:t>
              </a:r>
              <a:r>
                <a:rPr lang="en-US" altLang="en-US" sz="2800" dirty="0"/>
                <a:t>C + 32</a:t>
              </a:r>
              <a:endParaRPr lang="en-US" altLang="en-US" sz="2800" baseline="30000" dirty="0"/>
            </a:p>
          </p:txBody>
        </p:sp>
        <p:grpSp>
          <p:nvGrpSpPr>
            <p:cNvPr id="9" name="Group 7"/>
            <p:cNvGrpSpPr>
              <a:grpSpLocks/>
            </p:cNvGrpSpPr>
            <p:nvPr/>
          </p:nvGrpSpPr>
          <p:grpSpPr bwMode="auto">
            <a:xfrm>
              <a:off x="4536" y="1426"/>
              <a:ext cx="249" cy="550"/>
              <a:chOff x="4520" y="2585"/>
              <a:chExt cx="249" cy="550"/>
            </a:xfrm>
          </p:grpSpPr>
          <p:sp>
            <p:nvSpPr>
              <p:cNvPr id="10" name="Text Box 8"/>
              <p:cNvSpPr txBox="1">
                <a:spLocks noChangeArrowheads="1"/>
              </p:cNvSpPr>
              <p:nvPr/>
            </p:nvSpPr>
            <p:spPr bwMode="auto">
              <a:xfrm>
                <a:off x="4528" y="2585"/>
                <a:ext cx="241" cy="32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altLang="en-US" sz="2800"/>
                  <a:t>9</a:t>
                </a:r>
              </a:p>
            </p:txBody>
          </p:sp>
          <p:sp>
            <p:nvSpPr>
              <p:cNvPr id="11" name="Text Box 9"/>
              <p:cNvSpPr txBox="1">
                <a:spLocks noChangeArrowheads="1"/>
              </p:cNvSpPr>
              <p:nvPr/>
            </p:nvSpPr>
            <p:spPr bwMode="auto">
              <a:xfrm>
                <a:off x="4528" y="2808"/>
                <a:ext cx="241" cy="32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altLang="en-US" sz="2800"/>
                  <a:t>5</a:t>
                </a:r>
              </a:p>
            </p:txBody>
          </p:sp>
          <p:sp>
            <p:nvSpPr>
              <p:cNvPr id="12" name="Line 10"/>
              <p:cNvSpPr>
                <a:spLocks noChangeShapeType="1"/>
              </p:cNvSpPr>
              <p:nvPr/>
            </p:nvSpPr>
            <p:spPr bwMode="auto">
              <a:xfrm>
                <a:off x="4520" y="2872"/>
                <a:ext cx="240" cy="0"/>
              </a:xfrm>
              <a:prstGeom prst="line">
                <a:avLst/>
              </a:prstGeom>
              <a:noFill/>
              <a:ln w="2540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en-US"/>
              </a:p>
            </p:txBody>
          </p:sp>
        </p:grpSp>
      </p:grpSp>
      <p:grpSp>
        <p:nvGrpSpPr>
          <p:cNvPr id="13" name="Group 17"/>
          <p:cNvGrpSpPr>
            <a:grpSpLocks/>
          </p:cNvGrpSpPr>
          <p:nvPr/>
        </p:nvGrpSpPr>
        <p:grpSpPr bwMode="auto">
          <a:xfrm>
            <a:off x="2496458" y="2820930"/>
            <a:ext cx="2890838" cy="873125"/>
            <a:chOff x="1107" y="1130"/>
            <a:chExt cx="1821" cy="550"/>
          </a:xfrm>
        </p:grpSpPr>
        <p:sp>
          <p:nvSpPr>
            <p:cNvPr id="14" name="Text Box 12"/>
            <p:cNvSpPr txBox="1">
              <a:spLocks noChangeArrowheads="1"/>
            </p:cNvSpPr>
            <p:nvPr/>
          </p:nvSpPr>
          <p:spPr bwMode="auto">
            <a:xfrm>
              <a:off x="1107" y="1240"/>
              <a:ext cx="1821" cy="33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altLang="en-US" sz="2800" baseline="30000" dirty="0"/>
                <a:t>0</a:t>
              </a:r>
              <a:r>
                <a:rPr lang="en-US" altLang="en-US" sz="2800" dirty="0"/>
                <a:t>F – 32 =       </a:t>
              </a:r>
              <a:r>
                <a:rPr lang="en-US" altLang="en-US" sz="2800" dirty="0" smtClean="0"/>
                <a:t>    x </a:t>
              </a:r>
              <a:r>
                <a:rPr lang="en-US" altLang="en-US" sz="2800" baseline="30000" dirty="0"/>
                <a:t>0</a:t>
              </a:r>
              <a:r>
                <a:rPr lang="en-US" altLang="en-US" sz="2800" dirty="0"/>
                <a:t>C</a:t>
              </a:r>
              <a:endParaRPr lang="en-US" altLang="en-US" sz="2800" baseline="30000" dirty="0"/>
            </a:p>
          </p:txBody>
        </p:sp>
        <p:grpSp>
          <p:nvGrpSpPr>
            <p:cNvPr id="15" name="Group 13"/>
            <p:cNvGrpSpPr>
              <a:grpSpLocks/>
            </p:cNvGrpSpPr>
            <p:nvPr/>
          </p:nvGrpSpPr>
          <p:grpSpPr bwMode="auto">
            <a:xfrm>
              <a:off x="2183" y="1130"/>
              <a:ext cx="249" cy="550"/>
              <a:chOff x="4520" y="2585"/>
              <a:chExt cx="249" cy="550"/>
            </a:xfrm>
          </p:grpSpPr>
          <p:sp>
            <p:nvSpPr>
              <p:cNvPr id="16" name="Text Box 14"/>
              <p:cNvSpPr txBox="1">
                <a:spLocks noChangeArrowheads="1"/>
              </p:cNvSpPr>
              <p:nvPr/>
            </p:nvSpPr>
            <p:spPr bwMode="auto">
              <a:xfrm>
                <a:off x="4528" y="2585"/>
                <a:ext cx="241" cy="32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altLang="en-US" sz="2800"/>
                  <a:t>9</a:t>
                </a:r>
              </a:p>
            </p:txBody>
          </p:sp>
          <p:sp>
            <p:nvSpPr>
              <p:cNvPr id="17" name="Text Box 15"/>
              <p:cNvSpPr txBox="1">
                <a:spLocks noChangeArrowheads="1"/>
              </p:cNvSpPr>
              <p:nvPr/>
            </p:nvSpPr>
            <p:spPr bwMode="auto">
              <a:xfrm>
                <a:off x="4528" y="2808"/>
                <a:ext cx="241" cy="32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altLang="en-US" sz="2800"/>
                  <a:t>5</a:t>
                </a:r>
              </a:p>
            </p:txBody>
          </p:sp>
          <p:sp>
            <p:nvSpPr>
              <p:cNvPr id="18" name="Line 16"/>
              <p:cNvSpPr>
                <a:spLocks noChangeShapeType="1"/>
              </p:cNvSpPr>
              <p:nvPr/>
            </p:nvSpPr>
            <p:spPr bwMode="auto">
              <a:xfrm>
                <a:off x="4520" y="2872"/>
                <a:ext cx="240" cy="0"/>
              </a:xfrm>
              <a:prstGeom prst="line">
                <a:avLst/>
              </a:prstGeom>
              <a:noFill/>
              <a:ln w="2540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en-US"/>
              </a:p>
            </p:txBody>
          </p:sp>
        </p:grpSp>
      </p:grpSp>
      <p:grpSp>
        <p:nvGrpSpPr>
          <p:cNvPr id="19" name="Group 31"/>
          <p:cNvGrpSpPr>
            <a:grpSpLocks/>
          </p:cNvGrpSpPr>
          <p:nvPr/>
        </p:nvGrpSpPr>
        <p:grpSpPr bwMode="auto">
          <a:xfrm>
            <a:off x="1602696" y="3694055"/>
            <a:ext cx="3027362" cy="912813"/>
            <a:chOff x="479" y="1704"/>
            <a:chExt cx="1907" cy="575"/>
          </a:xfrm>
        </p:grpSpPr>
        <p:sp>
          <p:nvSpPr>
            <p:cNvPr id="20" name="Text Box 25"/>
            <p:cNvSpPr txBox="1">
              <a:spLocks noChangeArrowheads="1"/>
            </p:cNvSpPr>
            <p:nvPr/>
          </p:nvSpPr>
          <p:spPr bwMode="auto">
            <a:xfrm>
              <a:off x="723" y="1790"/>
              <a:ext cx="1663" cy="32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altLang="en-US" sz="2800"/>
                <a:t>x (</a:t>
              </a:r>
              <a:r>
                <a:rPr lang="en-US" altLang="en-US" sz="2800" baseline="30000"/>
                <a:t>0</a:t>
              </a:r>
              <a:r>
                <a:rPr lang="en-US" altLang="en-US" sz="2800"/>
                <a:t>F – 32) = </a:t>
              </a:r>
              <a:r>
                <a:rPr lang="en-US" altLang="en-US" sz="2800" baseline="30000"/>
                <a:t>0</a:t>
              </a:r>
              <a:r>
                <a:rPr lang="en-US" altLang="en-US" sz="2800"/>
                <a:t>C</a:t>
              </a:r>
              <a:endParaRPr lang="en-US" altLang="en-US" sz="2800" baseline="30000"/>
            </a:p>
          </p:txBody>
        </p:sp>
        <p:grpSp>
          <p:nvGrpSpPr>
            <p:cNvPr id="21" name="Group 30"/>
            <p:cNvGrpSpPr>
              <a:grpSpLocks/>
            </p:cNvGrpSpPr>
            <p:nvPr/>
          </p:nvGrpSpPr>
          <p:grpSpPr bwMode="auto">
            <a:xfrm>
              <a:off x="479" y="1704"/>
              <a:ext cx="241" cy="575"/>
              <a:chOff x="960" y="2448"/>
              <a:chExt cx="241" cy="575"/>
            </a:xfrm>
          </p:grpSpPr>
          <p:sp>
            <p:nvSpPr>
              <p:cNvPr id="22" name="Text Box 27"/>
              <p:cNvSpPr txBox="1">
                <a:spLocks noChangeArrowheads="1"/>
              </p:cNvSpPr>
              <p:nvPr/>
            </p:nvSpPr>
            <p:spPr bwMode="auto">
              <a:xfrm>
                <a:off x="960" y="2696"/>
                <a:ext cx="241" cy="32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altLang="en-US" sz="2800"/>
                  <a:t>9</a:t>
                </a:r>
              </a:p>
            </p:txBody>
          </p:sp>
          <p:sp>
            <p:nvSpPr>
              <p:cNvPr id="23" name="Text Box 28"/>
              <p:cNvSpPr txBox="1">
                <a:spLocks noChangeArrowheads="1"/>
              </p:cNvSpPr>
              <p:nvPr/>
            </p:nvSpPr>
            <p:spPr bwMode="auto">
              <a:xfrm>
                <a:off x="960" y="2448"/>
                <a:ext cx="241" cy="32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altLang="en-US" sz="2800"/>
                  <a:t>5</a:t>
                </a:r>
              </a:p>
            </p:txBody>
          </p:sp>
          <p:sp>
            <p:nvSpPr>
              <p:cNvPr id="24" name="Line 29"/>
              <p:cNvSpPr>
                <a:spLocks noChangeShapeType="1"/>
              </p:cNvSpPr>
              <p:nvPr/>
            </p:nvSpPr>
            <p:spPr bwMode="auto">
              <a:xfrm>
                <a:off x="960" y="2735"/>
                <a:ext cx="240" cy="0"/>
              </a:xfrm>
              <a:prstGeom prst="line">
                <a:avLst/>
              </a:prstGeom>
              <a:noFill/>
              <a:ln w="2540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en-US"/>
              </a:p>
            </p:txBody>
          </p:sp>
        </p:grpSp>
      </p:grpSp>
      <p:grpSp>
        <p:nvGrpSpPr>
          <p:cNvPr id="25" name="Group 38"/>
          <p:cNvGrpSpPr>
            <a:grpSpLocks/>
          </p:cNvGrpSpPr>
          <p:nvPr/>
        </p:nvGrpSpPr>
        <p:grpSpPr bwMode="auto">
          <a:xfrm>
            <a:off x="3253696" y="4457643"/>
            <a:ext cx="2944813" cy="912812"/>
            <a:chOff x="1191" y="2392"/>
            <a:chExt cx="1855" cy="575"/>
          </a:xfrm>
        </p:grpSpPr>
        <p:sp>
          <p:nvSpPr>
            <p:cNvPr id="26" name="Text Box 33"/>
            <p:cNvSpPr txBox="1">
              <a:spLocks noChangeArrowheads="1"/>
            </p:cNvSpPr>
            <p:nvPr/>
          </p:nvSpPr>
          <p:spPr bwMode="auto">
            <a:xfrm>
              <a:off x="1191" y="2487"/>
              <a:ext cx="1855" cy="33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altLang="en-US" sz="2800" baseline="30000" dirty="0"/>
                <a:t>0</a:t>
              </a:r>
              <a:r>
                <a:rPr lang="en-US" altLang="en-US" sz="2800" dirty="0"/>
                <a:t>C =       </a:t>
              </a:r>
              <a:r>
                <a:rPr lang="en-US" altLang="en-US" sz="2800" dirty="0" smtClean="0"/>
                <a:t>  x </a:t>
              </a:r>
              <a:r>
                <a:rPr lang="en-US" altLang="en-US" sz="2800" dirty="0"/>
                <a:t>(</a:t>
              </a:r>
              <a:r>
                <a:rPr lang="en-US" altLang="en-US" sz="2800" baseline="30000" dirty="0"/>
                <a:t>0</a:t>
              </a:r>
              <a:r>
                <a:rPr lang="en-US" altLang="en-US" sz="2800" dirty="0"/>
                <a:t>F – 32)</a:t>
              </a:r>
            </a:p>
          </p:txBody>
        </p:sp>
        <p:grpSp>
          <p:nvGrpSpPr>
            <p:cNvPr id="27" name="Group 34"/>
            <p:cNvGrpSpPr>
              <a:grpSpLocks/>
            </p:cNvGrpSpPr>
            <p:nvPr/>
          </p:nvGrpSpPr>
          <p:grpSpPr bwMode="auto">
            <a:xfrm>
              <a:off x="1776" y="2392"/>
              <a:ext cx="241" cy="575"/>
              <a:chOff x="960" y="2448"/>
              <a:chExt cx="241" cy="575"/>
            </a:xfrm>
          </p:grpSpPr>
          <p:sp>
            <p:nvSpPr>
              <p:cNvPr id="28" name="Text Box 35"/>
              <p:cNvSpPr txBox="1">
                <a:spLocks noChangeArrowheads="1"/>
              </p:cNvSpPr>
              <p:nvPr/>
            </p:nvSpPr>
            <p:spPr bwMode="auto">
              <a:xfrm>
                <a:off x="960" y="2696"/>
                <a:ext cx="241" cy="32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altLang="en-US" sz="2800"/>
                  <a:t>9</a:t>
                </a:r>
              </a:p>
            </p:txBody>
          </p:sp>
          <p:sp>
            <p:nvSpPr>
              <p:cNvPr id="29" name="Text Box 36"/>
              <p:cNvSpPr txBox="1">
                <a:spLocks noChangeArrowheads="1"/>
              </p:cNvSpPr>
              <p:nvPr/>
            </p:nvSpPr>
            <p:spPr bwMode="auto">
              <a:xfrm>
                <a:off x="960" y="2448"/>
                <a:ext cx="241" cy="32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altLang="en-US" sz="2800"/>
                  <a:t>5</a:t>
                </a:r>
              </a:p>
            </p:txBody>
          </p:sp>
          <p:sp>
            <p:nvSpPr>
              <p:cNvPr id="30" name="Line 37"/>
              <p:cNvSpPr>
                <a:spLocks noChangeShapeType="1"/>
              </p:cNvSpPr>
              <p:nvPr/>
            </p:nvSpPr>
            <p:spPr bwMode="auto">
              <a:xfrm>
                <a:off x="960" y="2735"/>
                <a:ext cx="240" cy="0"/>
              </a:xfrm>
              <a:prstGeom prst="line">
                <a:avLst/>
              </a:prstGeom>
              <a:noFill/>
              <a:ln w="2540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en-US"/>
              </a:p>
            </p:txBody>
          </p:sp>
        </p:grpSp>
      </p:grpSp>
      <p:grpSp>
        <p:nvGrpSpPr>
          <p:cNvPr id="31" name="Group 39"/>
          <p:cNvGrpSpPr>
            <a:grpSpLocks/>
          </p:cNvGrpSpPr>
          <p:nvPr/>
        </p:nvGrpSpPr>
        <p:grpSpPr bwMode="auto">
          <a:xfrm>
            <a:off x="3258458" y="5295843"/>
            <a:ext cx="4462463" cy="912812"/>
            <a:chOff x="1191" y="2392"/>
            <a:chExt cx="2811" cy="575"/>
          </a:xfrm>
        </p:grpSpPr>
        <p:sp>
          <p:nvSpPr>
            <p:cNvPr id="32" name="Text Box 40"/>
            <p:cNvSpPr txBox="1">
              <a:spLocks noChangeArrowheads="1"/>
            </p:cNvSpPr>
            <p:nvPr/>
          </p:nvSpPr>
          <p:spPr bwMode="auto">
            <a:xfrm>
              <a:off x="1191" y="2487"/>
              <a:ext cx="2811" cy="33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lgn="l"/>
              <a:r>
                <a:rPr lang="en-US" altLang="en-US" sz="2800" baseline="30000" dirty="0"/>
                <a:t>0</a:t>
              </a:r>
              <a:r>
                <a:rPr lang="en-US" altLang="en-US" sz="2800" dirty="0"/>
                <a:t>C =       </a:t>
              </a:r>
              <a:r>
                <a:rPr lang="en-US" altLang="en-US" sz="2800" dirty="0" smtClean="0"/>
                <a:t>  x </a:t>
              </a:r>
              <a:r>
                <a:rPr lang="en-US" altLang="en-US" sz="2800" dirty="0"/>
                <a:t>(172.9 – 32) = 78.3</a:t>
              </a:r>
            </a:p>
          </p:txBody>
        </p:sp>
        <p:grpSp>
          <p:nvGrpSpPr>
            <p:cNvPr id="33" name="Group 41"/>
            <p:cNvGrpSpPr>
              <a:grpSpLocks/>
            </p:cNvGrpSpPr>
            <p:nvPr/>
          </p:nvGrpSpPr>
          <p:grpSpPr bwMode="auto">
            <a:xfrm>
              <a:off x="1776" y="2392"/>
              <a:ext cx="241" cy="575"/>
              <a:chOff x="960" y="2448"/>
              <a:chExt cx="241" cy="575"/>
            </a:xfrm>
          </p:grpSpPr>
          <p:sp>
            <p:nvSpPr>
              <p:cNvPr id="34" name="Text Box 42"/>
              <p:cNvSpPr txBox="1">
                <a:spLocks noChangeArrowheads="1"/>
              </p:cNvSpPr>
              <p:nvPr/>
            </p:nvSpPr>
            <p:spPr bwMode="auto">
              <a:xfrm>
                <a:off x="960" y="2696"/>
                <a:ext cx="241" cy="32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altLang="en-US" sz="2800"/>
                  <a:t>9</a:t>
                </a:r>
              </a:p>
            </p:txBody>
          </p:sp>
          <p:sp>
            <p:nvSpPr>
              <p:cNvPr id="35" name="Text Box 43"/>
              <p:cNvSpPr txBox="1">
                <a:spLocks noChangeArrowheads="1"/>
              </p:cNvSpPr>
              <p:nvPr/>
            </p:nvSpPr>
            <p:spPr bwMode="auto">
              <a:xfrm>
                <a:off x="960" y="2448"/>
                <a:ext cx="241" cy="32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altLang="en-US" sz="2800"/>
                  <a:t>5</a:t>
                </a:r>
              </a:p>
            </p:txBody>
          </p:sp>
          <p:sp>
            <p:nvSpPr>
              <p:cNvPr id="36" name="Line 44"/>
              <p:cNvSpPr>
                <a:spLocks noChangeShapeType="1"/>
              </p:cNvSpPr>
              <p:nvPr/>
            </p:nvSpPr>
            <p:spPr bwMode="auto">
              <a:xfrm>
                <a:off x="960" y="2735"/>
                <a:ext cx="240" cy="0"/>
              </a:xfrm>
              <a:prstGeom prst="line">
                <a:avLst/>
              </a:prstGeom>
              <a:noFill/>
              <a:ln w="2540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en-US"/>
              </a:p>
            </p:txBody>
          </p:sp>
        </p:grpSp>
      </p:grpSp>
      <p:sp>
        <p:nvSpPr>
          <p:cNvPr id="37" name="Rectangle 36"/>
          <p:cNvSpPr/>
          <p:nvPr/>
        </p:nvSpPr>
        <p:spPr>
          <a:xfrm>
            <a:off x="1619503" y="114035"/>
            <a:ext cx="6042232" cy="584775"/>
          </a:xfrm>
          <a:prstGeom prst="rect">
            <a:avLst/>
          </a:prstGeom>
          <a:ln>
            <a:solidFill>
              <a:schemeClr val="tx1">
                <a:lumMod val="65000"/>
                <a:lumOff val="35000"/>
              </a:schemeClr>
            </a:solidFill>
          </a:ln>
        </p:spPr>
        <p:txBody>
          <a:bodyPr wrap="none">
            <a:spAutoFit/>
          </a:bodyPr>
          <a:lstStyle/>
          <a:p>
            <a:r>
              <a:rPr lang="en-US" sz="3200" b="1" dirty="0">
                <a:solidFill>
                  <a:srgbClr val="FF0000"/>
                </a:solidFill>
                <a:latin typeface="Bodoni MT" panose="02070603080606020203" pitchFamily="18" charset="0"/>
              </a:rPr>
              <a:t>International System of Units (SI)</a:t>
            </a:r>
          </a:p>
        </p:txBody>
      </p:sp>
    </p:spTree>
    <p:extLst>
      <p:ext uri="{BB962C8B-B14F-4D97-AF65-F5344CB8AC3E}">
        <p14:creationId xmlns:p14="http://schemas.microsoft.com/office/powerpoint/2010/main" xmlns="" val="21148854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additive="base">
                                        <p:cTn id="13" dur="500" fill="hold"/>
                                        <p:tgtEl>
                                          <p:spTgt spid="13"/>
                                        </p:tgtEl>
                                        <p:attrNameLst>
                                          <p:attrName>ppt_x</p:attrName>
                                        </p:attrNameLst>
                                      </p:cBhvr>
                                      <p:tavLst>
                                        <p:tav tm="0">
                                          <p:val>
                                            <p:strVal val="0-#ppt_w/2"/>
                                          </p:val>
                                        </p:tav>
                                        <p:tav tm="100000">
                                          <p:val>
                                            <p:strVal val="#ppt_x"/>
                                          </p:val>
                                        </p:tav>
                                      </p:tavLst>
                                    </p:anim>
                                    <p:anim calcmode="lin" valueType="num">
                                      <p:cBhvr additive="base">
                                        <p:cTn id="14"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500" fill="hold"/>
                                        <p:tgtEl>
                                          <p:spTgt spid="19"/>
                                        </p:tgtEl>
                                        <p:attrNameLst>
                                          <p:attrName>ppt_x</p:attrName>
                                        </p:attrNameLst>
                                      </p:cBhvr>
                                      <p:tavLst>
                                        <p:tav tm="0">
                                          <p:val>
                                            <p:strVal val="0-#ppt_w/2"/>
                                          </p:val>
                                        </p:tav>
                                        <p:tav tm="100000">
                                          <p:val>
                                            <p:strVal val="#ppt_x"/>
                                          </p:val>
                                        </p:tav>
                                      </p:tavLst>
                                    </p:anim>
                                    <p:anim calcmode="lin" valueType="num">
                                      <p:cBhvr additive="base">
                                        <p:cTn id="20" dur="500" fill="hold"/>
                                        <p:tgtEl>
                                          <p:spTgt spid="19"/>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25"/>
                                        </p:tgtEl>
                                        <p:attrNameLst>
                                          <p:attrName>style.visibility</p:attrName>
                                        </p:attrNameLst>
                                      </p:cBhvr>
                                      <p:to>
                                        <p:strVal val="visible"/>
                                      </p:to>
                                    </p:set>
                                    <p:anim calcmode="lin" valueType="num">
                                      <p:cBhvr additive="base">
                                        <p:cTn id="25" dur="500" fill="hold"/>
                                        <p:tgtEl>
                                          <p:spTgt spid="25"/>
                                        </p:tgtEl>
                                        <p:attrNameLst>
                                          <p:attrName>ppt_x</p:attrName>
                                        </p:attrNameLst>
                                      </p:cBhvr>
                                      <p:tavLst>
                                        <p:tav tm="0">
                                          <p:val>
                                            <p:strVal val="0-#ppt_w/2"/>
                                          </p:val>
                                        </p:tav>
                                        <p:tav tm="100000">
                                          <p:val>
                                            <p:strVal val="#ppt_x"/>
                                          </p:val>
                                        </p:tav>
                                      </p:tavLst>
                                    </p:anim>
                                    <p:anim calcmode="lin" valueType="num">
                                      <p:cBhvr additive="base">
                                        <p:cTn id="26" dur="500" fill="hold"/>
                                        <p:tgtEl>
                                          <p:spTgt spid="25"/>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31"/>
                                        </p:tgtEl>
                                        <p:attrNameLst>
                                          <p:attrName>style.visibility</p:attrName>
                                        </p:attrNameLst>
                                      </p:cBhvr>
                                      <p:to>
                                        <p:strVal val="visible"/>
                                      </p:to>
                                    </p:set>
                                    <p:anim calcmode="lin" valueType="num">
                                      <p:cBhvr additive="base">
                                        <p:cTn id="31" dur="500" fill="hold"/>
                                        <p:tgtEl>
                                          <p:spTgt spid="31"/>
                                        </p:tgtEl>
                                        <p:attrNameLst>
                                          <p:attrName>ppt_x</p:attrName>
                                        </p:attrNameLst>
                                      </p:cBhvr>
                                      <p:tavLst>
                                        <p:tav tm="0">
                                          <p:val>
                                            <p:strVal val="0-#ppt_w/2"/>
                                          </p:val>
                                        </p:tav>
                                        <p:tav tm="100000">
                                          <p:val>
                                            <p:strVal val="#ppt_x"/>
                                          </p:val>
                                        </p:tav>
                                      </p:tavLst>
                                    </p:anim>
                                    <p:anim calcmode="lin" valueType="num">
                                      <p:cBhvr additive="base">
                                        <p:cTn id="32" dur="500" fill="hold"/>
                                        <p:tgtEl>
                                          <p:spTgt spid="3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966835" y="106777"/>
            <a:ext cx="3380284" cy="584775"/>
          </a:xfrm>
          <a:prstGeom prst="rect">
            <a:avLst/>
          </a:prstGeom>
          <a:ln>
            <a:solidFill>
              <a:schemeClr val="tx1">
                <a:lumMod val="65000"/>
                <a:lumOff val="35000"/>
              </a:schemeClr>
            </a:solidFill>
          </a:ln>
        </p:spPr>
        <p:txBody>
          <a:bodyPr wrap="none">
            <a:spAutoFit/>
          </a:bodyPr>
          <a:lstStyle/>
          <a:p>
            <a:r>
              <a:rPr lang="en-US" sz="3200" b="1" dirty="0" smtClean="0">
                <a:solidFill>
                  <a:srgbClr val="FF0000"/>
                </a:solidFill>
                <a:latin typeface="Bodoni MT" panose="02070603080606020203" pitchFamily="18" charset="0"/>
              </a:rPr>
              <a:t>Handling Numbers</a:t>
            </a:r>
            <a:endParaRPr lang="en-US" sz="3200" b="1" dirty="0">
              <a:solidFill>
                <a:srgbClr val="FF0000"/>
              </a:solidFill>
              <a:latin typeface="Bodoni MT" panose="02070603080606020203" pitchFamily="18" charset="0"/>
            </a:endParaRPr>
          </a:p>
        </p:txBody>
      </p:sp>
      <p:grpSp>
        <p:nvGrpSpPr>
          <p:cNvPr id="9" name="Group 14"/>
          <p:cNvGrpSpPr>
            <a:grpSpLocks/>
          </p:cNvGrpSpPr>
          <p:nvPr/>
        </p:nvGrpSpPr>
        <p:grpSpPr bwMode="auto">
          <a:xfrm>
            <a:off x="1748060" y="1056709"/>
            <a:ext cx="7162800" cy="1204913"/>
            <a:chOff x="1152" y="432"/>
            <a:chExt cx="4512" cy="759"/>
          </a:xfrm>
        </p:grpSpPr>
        <p:sp>
          <p:nvSpPr>
            <p:cNvPr id="10" name="Text Box 5"/>
            <p:cNvSpPr txBox="1">
              <a:spLocks noChangeArrowheads="1"/>
            </p:cNvSpPr>
            <p:nvPr/>
          </p:nvSpPr>
          <p:spPr bwMode="auto">
            <a:xfrm>
              <a:off x="1152" y="432"/>
              <a:ext cx="4512" cy="46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l">
                <a:lnSpc>
                  <a:spcPct val="150000"/>
                </a:lnSpc>
              </a:pPr>
              <a:r>
                <a:rPr lang="en-US" altLang="en-US" sz="2800" dirty="0"/>
                <a:t>The number of atoms in 12 g of carbon:</a:t>
              </a:r>
            </a:p>
          </p:txBody>
        </p:sp>
        <p:sp>
          <p:nvSpPr>
            <p:cNvPr id="11" name="Text Box 6"/>
            <p:cNvSpPr txBox="1">
              <a:spLocks noChangeArrowheads="1"/>
            </p:cNvSpPr>
            <p:nvPr/>
          </p:nvSpPr>
          <p:spPr bwMode="auto">
            <a:xfrm>
              <a:off x="1424" y="726"/>
              <a:ext cx="3275" cy="46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lnSpc>
                  <a:spcPct val="150000"/>
                </a:lnSpc>
              </a:pPr>
              <a:r>
                <a:rPr lang="en-US" altLang="en-US" sz="2800" dirty="0"/>
                <a:t>602,200,000,000,000,000,000,000</a:t>
              </a:r>
            </a:p>
          </p:txBody>
        </p:sp>
      </p:grpSp>
      <p:sp>
        <p:nvSpPr>
          <p:cNvPr id="12" name="Text Box 7"/>
          <p:cNvSpPr txBox="1">
            <a:spLocks noChangeArrowheads="1"/>
          </p:cNvSpPr>
          <p:nvPr/>
        </p:nvSpPr>
        <p:spPr bwMode="auto">
          <a:xfrm>
            <a:off x="3667918" y="2327660"/>
            <a:ext cx="2117725" cy="5191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altLang="en-US" sz="2800" dirty="0"/>
              <a:t>6.022 x 10</a:t>
            </a:r>
            <a:r>
              <a:rPr lang="en-US" altLang="en-US" sz="2800" baseline="30000" dirty="0"/>
              <a:t>23</a:t>
            </a:r>
            <a:endParaRPr lang="en-US" altLang="en-US" sz="2800" dirty="0"/>
          </a:p>
        </p:txBody>
      </p:sp>
      <p:grpSp>
        <p:nvGrpSpPr>
          <p:cNvPr id="13" name="Group 15"/>
          <p:cNvGrpSpPr>
            <a:grpSpLocks/>
          </p:cNvGrpSpPr>
          <p:nvPr/>
        </p:nvGrpSpPr>
        <p:grpSpPr bwMode="auto">
          <a:xfrm>
            <a:off x="1518557" y="2959929"/>
            <a:ext cx="6747329" cy="1211263"/>
            <a:chOff x="600" y="1743"/>
            <a:chExt cx="4560" cy="763"/>
          </a:xfrm>
        </p:grpSpPr>
        <p:sp>
          <p:nvSpPr>
            <p:cNvPr id="14" name="Text Box 8"/>
            <p:cNvSpPr txBox="1">
              <a:spLocks noChangeArrowheads="1"/>
            </p:cNvSpPr>
            <p:nvPr/>
          </p:nvSpPr>
          <p:spPr bwMode="auto">
            <a:xfrm>
              <a:off x="600" y="1743"/>
              <a:ext cx="4560" cy="46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l">
                <a:lnSpc>
                  <a:spcPct val="150000"/>
                </a:lnSpc>
              </a:pPr>
              <a:r>
                <a:rPr lang="en-US" altLang="en-US" sz="2800" dirty="0"/>
                <a:t>The mass of a single carbon atom in grams:</a:t>
              </a:r>
            </a:p>
          </p:txBody>
        </p:sp>
        <p:sp>
          <p:nvSpPr>
            <p:cNvPr id="15" name="Text Box 9"/>
            <p:cNvSpPr txBox="1">
              <a:spLocks noChangeArrowheads="1"/>
            </p:cNvSpPr>
            <p:nvPr/>
          </p:nvSpPr>
          <p:spPr bwMode="auto">
            <a:xfrm>
              <a:off x="1171" y="2041"/>
              <a:ext cx="3167" cy="46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lnSpc>
                  <a:spcPct val="150000"/>
                </a:lnSpc>
              </a:pPr>
              <a:r>
                <a:rPr lang="en-US" altLang="en-US" sz="2800" dirty="0"/>
                <a:t>0.0000000000000000000000199</a:t>
              </a:r>
            </a:p>
          </p:txBody>
        </p:sp>
      </p:grpSp>
      <p:sp>
        <p:nvSpPr>
          <p:cNvPr id="16" name="Text Box 10"/>
          <p:cNvSpPr txBox="1">
            <a:spLocks noChangeArrowheads="1"/>
          </p:cNvSpPr>
          <p:nvPr/>
        </p:nvSpPr>
        <p:spPr bwMode="auto">
          <a:xfrm>
            <a:off x="3785393" y="4123266"/>
            <a:ext cx="2000250" cy="5191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altLang="en-US" sz="2800" dirty="0"/>
              <a:t>1.99 x 10</a:t>
            </a:r>
            <a:r>
              <a:rPr lang="en-US" altLang="en-US" sz="2800" baseline="30000" dirty="0"/>
              <a:t>-23</a:t>
            </a:r>
            <a:endParaRPr lang="en-US" altLang="en-US" sz="2800" dirty="0"/>
          </a:p>
        </p:txBody>
      </p:sp>
      <p:sp>
        <p:nvSpPr>
          <p:cNvPr id="17" name="Text Box 11"/>
          <p:cNvSpPr txBox="1">
            <a:spLocks noChangeArrowheads="1"/>
          </p:cNvSpPr>
          <p:nvPr/>
        </p:nvSpPr>
        <p:spPr bwMode="auto">
          <a:xfrm>
            <a:off x="3964078" y="4762732"/>
            <a:ext cx="1225015" cy="523220"/>
          </a:xfrm>
          <a:prstGeom prst="rect">
            <a:avLst/>
          </a:prstGeom>
          <a:noFill/>
          <a:ln w="57150" cmpd="thickThin">
            <a:solidFill>
              <a:schemeClr val="tx1"/>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lgn="ctr"/>
            <a:r>
              <a:rPr lang="en-US" altLang="en-US" sz="2800" dirty="0"/>
              <a:t>N x 10</a:t>
            </a:r>
            <a:r>
              <a:rPr lang="en-US" altLang="en-US" sz="2800" i="1" baseline="30000" dirty="0"/>
              <a:t>n</a:t>
            </a:r>
            <a:endParaRPr lang="en-US" altLang="en-US" sz="2800" i="1" dirty="0"/>
          </a:p>
        </p:txBody>
      </p:sp>
      <p:sp>
        <p:nvSpPr>
          <p:cNvPr id="18" name="Text Box 12"/>
          <p:cNvSpPr txBox="1">
            <a:spLocks noChangeArrowheads="1"/>
          </p:cNvSpPr>
          <p:nvPr/>
        </p:nvSpPr>
        <p:spPr bwMode="auto">
          <a:xfrm>
            <a:off x="-58870" y="5397025"/>
            <a:ext cx="2042886" cy="64633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p>
            <a:pPr algn="ctr"/>
            <a:r>
              <a:rPr lang="en-US" altLang="en-US" b="1" dirty="0">
                <a:solidFill>
                  <a:srgbClr val="FF0000"/>
                </a:solidFill>
              </a:rPr>
              <a:t>N</a:t>
            </a:r>
            <a:r>
              <a:rPr lang="en-US" altLang="en-US" b="1" dirty="0">
                <a:solidFill>
                  <a:srgbClr val="00B0F0"/>
                </a:solidFill>
              </a:rPr>
              <a:t> is a number </a:t>
            </a:r>
          </a:p>
          <a:p>
            <a:pPr algn="ctr"/>
            <a:r>
              <a:rPr lang="en-US" altLang="en-US" b="1" dirty="0">
                <a:solidFill>
                  <a:srgbClr val="00B0F0"/>
                </a:solidFill>
              </a:rPr>
              <a:t>between 1 and 10</a:t>
            </a:r>
          </a:p>
        </p:txBody>
      </p:sp>
      <p:sp>
        <p:nvSpPr>
          <p:cNvPr id="19" name="Text Box 13"/>
          <p:cNvSpPr txBox="1">
            <a:spLocks noChangeArrowheads="1"/>
          </p:cNvSpPr>
          <p:nvPr/>
        </p:nvSpPr>
        <p:spPr bwMode="auto">
          <a:xfrm>
            <a:off x="7452633" y="5389767"/>
            <a:ext cx="1790362" cy="64633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lgn="ctr"/>
            <a:r>
              <a:rPr lang="en-US" altLang="en-US" b="1" i="1" dirty="0">
                <a:solidFill>
                  <a:srgbClr val="FF0000"/>
                </a:solidFill>
              </a:rPr>
              <a:t>n</a:t>
            </a:r>
            <a:r>
              <a:rPr lang="en-US" altLang="en-US" b="1" dirty="0">
                <a:solidFill>
                  <a:srgbClr val="00B0F0"/>
                </a:solidFill>
              </a:rPr>
              <a:t> is a positive or </a:t>
            </a:r>
          </a:p>
          <a:p>
            <a:pPr algn="ctr"/>
            <a:r>
              <a:rPr lang="en-US" altLang="en-US" b="1" dirty="0">
                <a:solidFill>
                  <a:srgbClr val="00B0F0"/>
                </a:solidFill>
              </a:rPr>
              <a:t>negative integer</a:t>
            </a:r>
            <a:endParaRPr lang="en-US" altLang="en-US" b="1" i="1" dirty="0">
              <a:solidFill>
                <a:srgbClr val="00B0F0"/>
              </a:solidFill>
            </a:endParaRPr>
          </a:p>
        </p:txBody>
      </p:sp>
      <p:sp>
        <p:nvSpPr>
          <p:cNvPr id="20" name="Line 16"/>
          <p:cNvSpPr>
            <a:spLocks noChangeShapeType="1"/>
          </p:cNvSpPr>
          <p:nvPr/>
        </p:nvSpPr>
        <p:spPr bwMode="auto">
          <a:xfrm flipV="1">
            <a:off x="1543050" y="5043659"/>
            <a:ext cx="2331067" cy="346075"/>
          </a:xfrm>
          <a:prstGeom prst="line">
            <a:avLst/>
          </a:prstGeom>
          <a:noFill/>
          <a:ln w="38100">
            <a:solidFill>
              <a:srgbClr val="FF0000"/>
            </a:solidFill>
            <a:round/>
            <a:headEnd/>
            <a:tailEnd type="stealth" w="lg"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en-US"/>
          </a:p>
        </p:txBody>
      </p:sp>
      <p:sp>
        <p:nvSpPr>
          <p:cNvPr id="21" name="Line 17"/>
          <p:cNvSpPr>
            <a:spLocks noChangeShapeType="1"/>
          </p:cNvSpPr>
          <p:nvPr/>
        </p:nvSpPr>
        <p:spPr bwMode="auto">
          <a:xfrm flipH="1" flipV="1">
            <a:off x="5189093" y="5011105"/>
            <a:ext cx="2410049" cy="378278"/>
          </a:xfrm>
          <a:prstGeom prst="line">
            <a:avLst/>
          </a:prstGeom>
          <a:noFill/>
          <a:ln w="38100">
            <a:solidFill>
              <a:srgbClr val="FF0000"/>
            </a:solidFill>
            <a:round/>
            <a:headEnd/>
            <a:tailEnd type="stealth" w="lg"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en-US"/>
          </a:p>
        </p:txBody>
      </p:sp>
      <p:sp>
        <p:nvSpPr>
          <p:cNvPr id="22" name="Rectangle 21"/>
          <p:cNvSpPr/>
          <p:nvPr/>
        </p:nvSpPr>
        <p:spPr>
          <a:xfrm>
            <a:off x="93915" y="689819"/>
            <a:ext cx="3340979" cy="523220"/>
          </a:xfrm>
          <a:prstGeom prst="rect">
            <a:avLst/>
          </a:prstGeom>
        </p:spPr>
        <p:txBody>
          <a:bodyPr wrap="none">
            <a:spAutoFit/>
          </a:bodyPr>
          <a:lstStyle/>
          <a:p>
            <a:r>
              <a:rPr lang="en-US" sz="2800" b="1" i="1" u="sng" dirty="0">
                <a:solidFill>
                  <a:srgbClr val="00B050"/>
                </a:solidFill>
                <a:latin typeface="Arial" panose="020B0604020202020204" pitchFamily="34" charset="0"/>
                <a:cs typeface="Arial" panose="020B0604020202020204" pitchFamily="34" charset="0"/>
              </a:rPr>
              <a:t>Scientific Notation</a:t>
            </a:r>
          </a:p>
        </p:txBody>
      </p:sp>
      <p:sp>
        <p:nvSpPr>
          <p:cNvPr id="23" name="Text Box 12"/>
          <p:cNvSpPr txBox="1">
            <a:spLocks noChangeArrowheads="1"/>
          </p:cNvSpPr>
          <p:nvPr/>
        </p:nvSpPr>
        <p:spPr bwMode="auto">
          <a:xfrm>
            <a:off x="494161" y="6334028"/>
            <a:ext cx="8164847" cy="40011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p>
            <a:pPr algn="ctr"/>
            <a:r>
              <a:rPr lang="en-US" altLang="en-US" sz="2000" b="1" i="1" dirty="0" smtClean="0">
                <a:solidFill>
                  <a:srgbClr val="7030A0"/>
                </a:solidFill>
              </a:rPr>
              <a:t>Any number expressed in this way is said to be written </a:t>
            </a:r>
            <a:r>
              <a:rPr lang="en-US" altLang="en-US" sz="2000" b="1" i="1" dirty="0" smtClean="0">
                <a:solidFill>
                  <a:srgbClr val="FF0000"/>
                </a:solidFill>
              </a:rPr>
              <a:t>in scientific notation</a:t>
            </a:r>
            <a:r>
              <a:rPr lang="en-US" altLang="en-US" sz="2000" b="1" i="1" dirty="0" smtClean="0">
                <a:solidFill>
                  <a:srgbClr val="7030A0"/>
                </a:solidFill>
              </a:rPr>
              <a:t>.</a:t>
            </a:r>
            <a:endParaRPr lang="en-US" altLang="en-US" sz="2000" b="1" i="1" dirty="0">
              <a:solidFill>
                <a:srgbClr val="7030A0"/>
              </a:solidFill>
            </a:endParaRPr>
          </a:p>
        </p:txBody>
      </p:sp>
      <p:sp>
        <p:nvSpPr>
          <p:cNvPr id="24" name="Line 16"/>
          <p:cNvSpPr>
            <a:spLocks noChangeShapeType="1"/>
          </p:cNvSpPr>
          <p:nvPr/>
        </p:nvSpPr>
        <p:spPr bwMode="auto">
          <a:xfrm flipV="1">
            <a:off x="4528456" y="5422952"/>
            <a:ext cx="11841" cy="810934"/>
          </a:xfrm>
          <a:prstGeom prst="line">
            <a:avLst/>
          </a:prstGeom>
          <a:noFill/>
          <a:ln w="38100">
            <a:solidFill>
              <a:srgbClr val="FF0000"/>
            </a:solidFill>
            <a:round/>
            <a:headEnd/>
            <a:tailEnd type="stealth" w="lg"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en-US"/>
          </a:p>
        </p:txBody>
      </p:sp>
    </p:spTree>
    <p:extLst>
      <p:ext uri="{BB962C8B-B14F-4D97-AF65-F5344CB8AC3E}">
        <p14:creationId xmlns:p14="http://schemas.microsoft.com/office/powerpoint/2010/main" xmlns="" val="12053784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p:cTn id="13" dur="500" fill="hold"/>
                                        <p:tgtEl>
                                          <p:spTgt spid="12"/>
                                        </p:tgtEl>
                                        <p:attrNameLst>
                                          <p:attrName>ppt_w</p:attrName>
                                        </p:attrNameLst>
                                      </p:cBhvr>
                                      <p:tavLst>
                                        <p:tav tm="0">
                                          <p:val>
                                            <p:fltVal val="0"/>
                                          </p:val>
                                        </p:tav>
                                        <p:tav tm="100000">
                                          <p:val>
                                            <p:strVal val="#ppt_w"/>
                                          </p:val>
                                        </p:tav>
                                      </p:tavLst>
                                    </p:anim>
                                    <p:anim calcmode="lin" valueType="num">
                                      <p:cBhvr>
                                        <p:cTn id="14" dur="500" fill="hold"/>
                                        <p:tgtEl>
                                          <p:spTgt spid="12"/>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500" fill="hold"/>
                                        <p:tgtEl>
                                          <p:spTgt spid="13"/>
                                        </p:tgtEl>
                                        <p:attrNameLst>
                                          <p:attrName>ppt_x</p:attrName>
                                        </p:attrNameLst>
                                      </p:cBhvr>
                                      <p:tavLst>
                                        <p:tav tm="0">
                                          <p:val>
                                            <p:strVal val="0-#ppt_w/2"/>
                                          </p:val>
                                        </p:tav>
                                        <p:tav tm="100000">
                                          <p:val>
                                            <p:strVal val="#ppt_x"/>
                                          </p:val>
                                        </p:tav>
                                      </p:tavLst>
                                    </p:anim>
                                    <p:anim calcmode="lin" valueType="num">
                                      <p:cBhvr additive="base">
                                        <p:cTn id="20"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16"/>
                                        </p:tgtEl>
                                        <p:attrNameLst>
                                          <p:attrName>style.visibility</p:attrName>
                                        </p:attrNameLst>
                                      </p:cBhvr>
                                      <p:to>
                                        <p:strVal val="visible"/>
                                      </p:to>
                                    </p:set>
                                    <p:anim calcmode="lin" valueType="num">
                                      <p:cBhvr>
                                        <p:cTn id="25" dur="500" fill="hold"/>
                                        <p:tgtEl>
                                          <p:spTgt spid="16"/>
                                        </p:tgtEl>
                                        <p:attrNameLst>
                                          <p:attrName>ppt_w</p:attrName>
                                        </p:attrNameLst>
                                      </p:cBhvr>
                                      <p:tavLst>
                                        <p:tav tm="0">
                                          <p:val>
                                            <p:fltVal val="0"/>
                                          </p:val>
                                        </p:tav>
                                        <p:tav tm="100000">
                                          <p:val>
                                            <p:strVal val="#ppt_w"/>
                                          </p:val>
                                        </p:tav>
                                      </p:tavLst>
                                    </p:anim>
                                    <p:anim calcmode="lin" valueType="num">
                                      <p:cBhvr>
                                        <p:cTn id="26" dur="500" fill="hold"/>
                                        <p:tgtEl>
                                          <p:spTgt spid="16"/>
                                        </p:tgtEl>
                                        <p:attrNameLst>
                                          <p:attrName>ppt_h</p:attrName>
                                        </p:attrNameLst>
                                      </p:cBhvr>
                                      <p:tavLst>
                                        <p:tav tm="0">
                                          <p:val>
                                            <p:fltVal val="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16" fill="hold" grpId="0" nodeType="click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p:cTn id="31" dur="500" fill="hold"/>
                                        <p:tgtEl>
                                          <p:spTgt spid="17"/>
                                        </p:tgtEl>
                                        <p:attrNameLst>
                                          <p:attrName>ppt_w</p:attrName>
                                        </p:attrNameLst>
                                      </p:cBhvr>
                                      <p:tavLst>
                                        <p:tav tm="0">
                                          <p:val>
                                            <p:fltVal val="0"/>
                                          </p:val>
                                        </p:tav>
                                        <p:tav tm="100000">
                                          <p:val>
                                            <p:strVal val="#ppt_w"/>
                                          </p:val>
                                        </p:tav>
                                      </p:tavLst>
                                    </p:anim>
                                    <p:anim calcmode="lin" valueType="num">
                                      <p:cBhvr>
                                        <p:cTn id="32" dur="500" fill="hold"/>
                                        <p:tgtEl>
                                          <p:spTgt spid="17"/>
                                        </p:tgtEl>
                                        <p:attrNameLst>
                                          <p:attrName>ppt_h</p:attrName>
                                        </p:attrNameLst>
                                      </p:cBhvr>
                                      <p:tavLst>
                                        <p:tav tm="0">
                                          <p:val>
                                            <p:fltVal val="0"/>
                                          </p:val>
                                        </p:tav>
                                        <p:tav tm="100000">
                                          <p:val>
                                            <p:strVal val="#ppt_h"/>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18"/>
                                        </p:tgtEl>
                                        <p:attrNameLst>
                                          <p:attrName>style.visibility</p:attrName>
                                        </p:attrNameLst>
                                      </p:cBhvr>
                                      <p:to>
                                        <p:strVal val="visible"/>
                                      </p:to>
                                    </p:set>
                                    <p:anim calcmode="lin" valueType="num">
                                      <p:cBhvr additive="base">
                                        <p:cTn id="37" dur="500" fill="hold"/>
                                        <p:tgtEl>
                                          <p:spTgt spid="18"/>
                                        </p:tgtEl>
                                        <p:attrNameLst>
                                          <p:attrName>ppt_x</p:attrName>
                                        </p:attrNameLst>
                                      </p:cBhvr>
                                      <p:tavLst>
                                        <p:tav tm="0">
                                          <p:val>
                                            <p:strVal val="0-#ppt_w/2"/>
                                          </p:val>
                                        </p:tav>
                                        <p:tav tm="100000">
                                          <p:val>
                                            <p:strVal val="#ppt_x"/>
                                          </p:val>
                                        </p:tav>
                                      </p:tavLst>
                                    </p:anim>
                                    <p:anim calcmode="lin" valueType="num">
                                      <p:cBhvr additive="base">
                                        <p:cTn id="38" dur="500" fill="hold"/>
                                        <p:tgtEl>
                                          <p:spTgt spid="18"/>
                                        </p:tgtEl>
                                        <p:attrNameLst>
                                          <p:attrName>ppt_y</p:attrName>
                                        </p:attrNameLst>
                                      </p:cBhvr>
                                      <p:tavLst>
                                        <p:tav tm="0">
                                          <p:val>
                                            <p:strVal val="#ppt_y"/>
                                          </p:val>
                                        </p:tav>
                                        <p:tav tm="100000">
                                          <p:val>
                                            <p:strVal val="#ppt_y"/>
                                          </p:val>
                                        </p:tav>
                                      </p:tavLst>
                                    </p:anim>
                                  </p:childTnLst>
                                </p:cTn>
                              </p:par>
                              <p:par>
                                <p:cTn id="39" presetID="55" presetClass="entr" presetSubtype="0" fill="hold" grpId="0" nodeType="withEffect">
                                  <p:stCondLst>
                                    <p:cond delay="0"/>
                                  </p:stCondLst>
                                  <p:childTnLst>
                                    <p:set>
                                      <p:cBhvr>
                                        <p:cTn id="40" dur="1" fill="hold">
                                          <p:stCondLst>
                                            <p:cond delay="0"/>
                                          </p:stCondLst>
                                        </p:cTn>
                                        <p:tgtEl>
                                          <p:spTgt spid="20"/>
                                        </p:tgtEl>
                                        <p:attrNameLst>
                                          <p:attrName>style.visibility</p:attrName>
                                        </p:attrNameLst>
                                      </p:cBhvr>
                                      <p:to>
                                        <p:strVal val="visible"/>
                                      </p:to>
                                    </p:set>
                                    <p:anim calcmode="lin" valueType="num">
                                      <p:cBhvr>
                                        <p:cTn id="41" dur="1000" fill="hold"/>
                                        <p:tgtEl>
                                          <p:spTgt spid="20"/>
                                        </p:tgtEl>
                                        <p:attrNameLst>
                                          <p:attrName>ppt_w</p:attrName>
                                        </p:attrNameLst>
                                      </p:cBhvr>
                                      <p:tavLst>
                                        <p:tav tm="0">
                                          <p:val>
                                            <p:strVal val="#ppt_w*0.70"/>
                                          </p:val>
                                        </p:tav>
                                        <p:tav tm="100000">
                                          <p:val>
                                            <p:strVal val="#ppt_w"/>
                                          </p:val>
                                        </p:tav>
                                      </p:tavLst>
                                    </p:anim>
                                    <p:anim calcmode="lin" valueType="num">
                                      <p:cBhvr>
                                        <p:cTn id="42" dur="1000" fill="hold"/>
                                        <p:tgtEl>
                                          <p:spTgt spid="20"/>
                                        </p:tgtEl>
                                        <p:attrNameLst>
                                          <p:attrName>ppt_h</p:attrName>
                                        </p:attrNameLst>
                                      </p:cBhvr>
                                      <p:tavLst>
                                        <p:tav tm="0">
                                          <p:val>
                                            <p:strVal val="#ppt_h"/>
                                          </p:val>
                                        </p:tav>
                                        <p:tav tm="100000">
                                          <p:val>
                                            <p:strVal val="#ppt_h"/>
                                          </p:val>
                                        </p:tav>
                                      </p:tavLst>
                                    </p:anim>
                                    <p:animEffect transition="in" filter="fade">
                                      <p:cBhvr>
                                        <p:cTn id="43" dur="1000"/>
                                        <p:tgtEl>
                                          <p:spTgt spid="20"/>
                                        </p:tgtEl>
                                      </p:cBhvr>
                                    </p:animEffect>
                                  </p:childTnLst>
                                </p:cTn>
                              </p:par>
                            </p:childTnLst>
                          </p:cTn>
                        </p:par>
                      </p:childTnLst>
                    </p:cTn>
                  </p:par>
                  <p:par>
                    <p:cTn id="44" fill="hold">
                      <p:stCondLst>
                        <p:cond delay="indefinite"/>
                      </p:stCondLst>
                      <p:childTnLst>
                        <p:par>
                          <p:cTn id="45" fill="hold">
                            <p:stCondLst>
                              <p:cond delay="0"/>
                            </p:stCondLst>
                            <p:childTnLst>
                              <p:par>
                                <p:cTn id="46" presetID="2" presetClass="entr" presetSubtype="2" fill="hold" grpId="0" nodeType="clickEffect">
                                  <p:stCondLst>
                                    <p:cond delay="0"/>
                                  </p:stCondLst>
                                  <p:childTnLst>
                                    <p:set>
                                      <p:cBhvr>
                                        <p:cTn id="47" dur="1" fill="hold">
                                          <p:stCondLst>
                                            <p:cond delay="0"/>
                                          </p:stCondLst>
                                        </p:cTn>
                                        <p:tgtEl>
                                          <p:spTgt spid="19"/>
                                        </p:tgtEl>
                                        <p:attrNameLst>
                                          <p:attrName>style.visibility</p:attrName>
                                        </p:attrNameLst>
                                      </p:cBhvr>
                                      <p:to>
                                        <p:strVal val="visible"/>
                                      </p:to>
                                    </p:set>
                                    <p:anim calcmode="lin" valueType="num">
                                      <p:cBhvr additive="base">
                                        <p:cTn id="48" dur="500" fill="hold"/>
                                        <p:tgtEl>
                                          <p:spTgt spid="19"/>
                                        </p:tgtEl>
                                        <p:attrNameLst>
                                          <p:attrName>ppt_x</p:attrName>
                                        </p:attrNameLst>
                                      </p:cBhvr>
                                      <p:tavLst>
                                        <p:tav tm="0">
                                          <p:val>
                                            <p:strVal val="1+#ppt_w/2"/>
                                          </p:val>
                                        </p:tav>
                                        <p:tav tm="100000">
                                          <p:val>
                                            <p:strVal val="#ppt_x"/>
                                          </p:val>
                                        </p:tav>
                                      </p:tavLst>
                                    </p:anim>
                                    <p:anim calcmode="lin" valueType="num">
                                      <p:cBhvr additive="base">
                                        <p:cTn id="49" dur="500" fill="hold"/>
                                        <p:tgtEl>
                                          <p:spTgt spid="19"/>
                                        </p:tgtEl>
                                        <p:attrNameLst>
                                          <p:attrName>ppt_y</p:attrName>
                                        </p:attrNameLst>
                                      </p:cBhvr>
                                      <p:tavLst>
                                        <p:tav tm="0">
                                          <p:val>
                                            <p:strVal val="#ppt_y"/>
                                          </p:val>
                                        </p:tav>
                                        <p:tav tm="100000">
                                          <p:val>
                                            <p:strVal val="#ppt_y"/>
                                          </p:val>
                                        </p:tav>
                                      </p:tavLst>
                                    </p:anim>
                                  </p:childTnLst>
                                </p:cTn>
                              </p:par>
                              <p:par>
                                <p:cTn id="50" presetID="55" presetClass="entr" presetSubtype="0" fill="hold" grpId="0" nodeType="withEffect">
                                  <p:stCondLst>
                                    <p:cond delay="0"/>
                                  </p:stCondLst>
                                  <p:childTnLst>
                                    <p:set>
                                      <p:cBhvr>
                                        <p:cTn id="51" dur="1" fill="hold">
                                          <p:stCondLst>
                                            <p:cond delay="0"/>
                                          </p:stCondLst>
                                        </p:cTn>
                                        <p:tgtEl>
                                          <p:spTgt spid="21"/>
                                        </p:tgtEl>
                                        <p:attrNameLst>
                                          <p:attrName>style.visibility</p:attrName>
                                        </p:attrNameLst>
                                      </p:cBhvr>
                                      <p:to>
                                        <p:strVal val="visible"/>
                                      </p:to>
                                    </p:set>
                                    <p:anim calcmode="lin" valueType="num">
                                      <p:cBhvr>
                                        <p:cTn id="52" dur="1000" fill="hold"/>
                                        <p:tgtEl>
                                          <p:spTgt spid="21"/>
                                        </p:tgtEl>
                                        <p:attrNameLst>
                                          <p:attrName>ppt_w</p:attrName>
                                        </p:attrNameLst>
                                      </p:cBhvr>
                                      <p:tavLst>
                                        <p:tav tm="0">
                                          <p:val>
                                            <p:strVal val="#ppt_w*0.70"/>
                                          </p:val>
                                        </p:tav>
                                        <p:tav tm="100000">
                                          <p:val>
                                            <p:strVal val="#ppt_w"/>
                                          </p:val>
                                        </p:tav>
                                      </p:tavLst>
                                    </p:anim>
                                    <p:anim calcmode="lin" valueType="num">
                                      <p:cBhvr>
                                        <p:cTn id="53" dur="1000" fill="hold"/>
                                        <p:tgtEl>
                                          <p:spTgt spid="21"/>
                                        </p:tgtEl>
                                        <p:attrNameLst>
                                          <p:attrName>ppt_h</p:attrName>
                                        </p:attrNameLst>
                                      </p:cBhvr>
                                      <p:tavLst>
                                        <p:tav tm="0">
                                          <p:val>
                                            <p:strVal val="#ppt_h"/>
                                          </p:val>
                                        </p:tav>
                                        <p:tav tm="100000">
                                          <p:val>
                                            <p:strVal val="#ppt_h"/>
                                          </p:val>
                                        </p:tav>
                                      </p:tavLst>
                                    </p:anim>
                                    <p:animEffect transition="in" filter="fade">
                                      <p:cBhvr>
                                        <p:cTn id="54" dur="1000"/>
                                        <p:tgtEl>
                                          <p:spTgt spid="21"/>
                                        </p:tgtEl>
                                      </p:cBhvr>
                                    </p:animEffect>
                                  </p:childTnLst>
                                </p:cTn>
                              </p:par>
                            </p:childTnLst>
                          </p:cTn>
                        </p:par>
                      </p:childTnLst>
                    </p:cTn>
                  </p:par>
                  <p:par>
                    <p:cTn id="55" fill="hold">
                      <p:stCondLst>
                        <p:cond delay="indefinite"/>
                      </p:stCondLst>
                      <p:childTnLst>
                        <p:par>
                          <p:cTn id="56" fill="hold">
                            <p:stCondLst>
                              <p:cond delay="0"/>
                            </p:stCondLst>
                            <p:childTnLst>
                              <p:par>
                                <p:cTn id="57" presetID="2" presetClass="entr" presetSubtype="8" fill="hold" grpId="0" nodeType="clickEffect">
                                  <p:stCondLst>
                                    <p:cond delay="0"/>
                                  </p:stCondLst>
                                  <p:childTnLst>
                                    <p:set>
                                      <p:cBhvr>
                                        <p:cTn id="58" dur="1" fill="hold">
                                          <p:stCondLst>
                                            <p:cond delay="0"/>
                                          </p:stCondLst>
                                        </p:cTn>
                                        <p:tgtEl>
                                          <p:spTgt spid="23"/>
                                        </p:tgtEl>
                                        <p:attrNameLst>
                                          <p:attrName>style.visibility</p:attrName>
                                        </p:attrNameLst>
                                      </p:cBhvr>
                                      <p:to>
                                        <p:strVal val="visible"/>
                                      </p:to>
                                    </p:set>
                                    <p:anim calcmode="lin" valueType="num">
                                      <p:cBhvr additive="base">
                                        <p:cTn id="59" dur="500" fill="hold"/>
                                        <p:tgtEl>
                                          <p:spTgt spid="23"/>
                                        </p:tgtEl>
                                        <p:attrNameLst>
                                          <p:attrName>ppt_x</p:attrName>
                                        </p:attrNameLst>
                                      </p:cBhvr>
                                      <p:tavLst>
                                        <p:tav tm="0">
                                          <p:val>
                                            <p:strVal val="0-#ppt_w/2"/>
                                          </p:val>
                                        </p:tav>
                                        <p:tav tm="100000">
                                          <p:val>
                                            <p:strVal val="#ppt_x"/>
                                          </p:val>
                                        </p:tav>
                                      </p:tavLst>
                                    </p:anim>
                                    <p:anim calcmode="lin" valueType="num">
                                      <p:cBhvr additive="base">
                                        <p:cTn id="60" dur="500" fill="hold"/>
                                        <p:tgtEl>
                                          <p:spTgt spid="23"/>
                                        </p:tgtEl>
                                        <p:attrNameLst>
                                          <p:attrName>ppt_y</p:attrName>
                                        </p:attrNameLst>
                                      </p:cBhvr>
                                      <p:tavLst>
                                        <p:tav tm="0">
                                          <p:val>
                                            <p:strVal val="#ppt_y"/>
                                          </p:val>
                                        </p:tav>
                                        <p:tav tm="100000">
                                          <p:val>
                                            <p:strVal val="#ppt_y"/>
                                          </p:val>
                                        </p:tav>
                                      </p:tavLst>
                                    </p:anim>
                                  </p:childTnLst>
                                </p:cTn>
                              </p:par>
                              <p:par>
                                <p:cTn id="61" presetID="55" presetClass="entr" presetSubtype="0" fill="hold" grpId="0" nodeType="withEffect">
                                  <p:stCondLst>
                                    <p:cond delay="0"/>
                                  </p:stCondLst>
                                  <p:childTnLst>
                                    <p:set>
                                      <p:cBhvr>
                                        <p:cTn id="62" dur="1" fill="hold">
                                          <p:stCondLst>
                                            <p:cond delay="0"/>
                                          </p:stCondLst>
                                        </p:cTn>
                                        <p:tgtEl>
                                          <p:spTgt spid="24"/>
                                        </p:tgtEl>
                                        <p:attrNameLst>
                                          <p:attrName>style.visibility</p:attrName>
                                        </p:attrNameLst>
                                      </p:cBhvr>
                                      <p:to>
                                        <p:strVal val="visible"/>
                                      </p:to>
                                    </p:set>
                                    <p:anim calcmode="lin" valueType="num">
                                      <p:cBhvr>
                                        <p:cTn id="63" dur="1000" fill="hold"/>
                                        <p:tgtEl>
                                          <p:spTgt spid="24"/>
                                        </p:tgtEl>
                                        <p:attrNameLst>
                                          <p:attrName>ppt_w</p:attrName>
                                        </p:attrNameLst>
                                      </p:cBhvr>
                                      <p:tavLst>
                                        <p:tav tm="0">
                                          <p:val>
                                            <p:strVal val="#ppt_w*0.70"/>
                                          </p:val>
                                        </p:tav>
                                        <p:tav tm="100000">
                                          <p:val>
                                            <p:strVal val="#ppt_w"/>
                                          </p:val>
                                        </p:tav>
                                      </p:tavLst>
                                    </p:anim>
                                    <p:anim calcmode="lin" valueType="num">
                                      <p:cBhvr>
                                        <p:cTn id="64" dur="1000" fill="hold"/>
                                        <p:tgtEl>
                                          <p:spTgt spid="24"/>
                                        </p:tgtEl>
                                        <p:attrNameLst>
                                          <p:attrName>ppt_h</p:attrName>
                                        </p:attrNameLst>
                                      </p:cBhvr>
                                      <p:tavLst>
                                        <p:tav tm="0">
                                          <p:val>
                                            <p:strVal val="#ppt_h"/>
                                          </p:val>
                                        </p:tav>
                                        <p:tav tm="100000">
                                          <p:val>
                                            <p:strVal val="#ppt_h"/>
                                          </p:val>
                                        </p:tav>
                                      </p:tavLst>
                                    </p:anim>
                                    <p:animEffect transition="in" filter="fade">
                                      <p:cBhvr>
                                        <p:cTn id="65" dur="10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utoUpdateAnimBg="0"/>
      <p:bldP spid="16" grpId="0" autoUpdateAnimBg="0"/>
      <p:bldP spid="17" grpId="0" animBg="1" autoUpdateAnimBg="0"/>
      <p:bldP spid="18" grpId="0" autoUpdateAnimBg="0"/>
      <p:bldP spid="19" grpId="0" autoUpdateAnimBg="0"/>
      <p:bldP spid="20" grpId="0" animBg="1"/>
      <p:bldP spid="21" grpId="0" animBg="1"/>
      <p:bldP spid="23" grpId="0" autoUpdateAnimBg="0"/>
      <p:bldP spid="24"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966835" y="106777"/>
            <a:ext cx="3380284" cy="584775"/>
          </a:xfrm>
          <a:prstGeom prst="rect">
            <a:avLst/>
          </a:prstGeom>
          <a:ln>
            <a:solidFill>
              <a:schemeClr val="tx1">
                <a:lumMod val="65000"/>
                <a:lumOff val="35000"/>
              </a:schemeClr>
            </a:solidFill>
          </a:ln>
        </p:spPr>
        <p:txBody>
          <a:bodyPr wrap="none">
            <a:spAutoFit/>
          </a:bodyPr>
          <a:lstStyle/>
          <a:p>
            <a:r>
              <a:rPr lang="en-US" sz="3200" b="1" dirty="0" smtClean="0">
                <a:solidFill>
                  <a:srgbClr val="FF0000"/>
                </a:solidFill>
                <a:latin typeface="Bodoni MT" panose="02070603080606020203" pitchFamily="18" charset="0"/>
              </a:rPr>
              <a:t>Handling Numbers</a:t>
            </a:r>
            <a:endParaRPr lang="en-US" sz="3200" b="1" dirty="0">
              <a:solidFill>
                <a:srgbClr val="FF0000"/>
              </a:solidFill>
              <a:latin typeface="Bodoni MT" panose="02070603080606020203" pitchFamily="18" charset="0"/>
            </a:endParaRPr>
          </a:p>
        </p:txBody>
      </p:sp>
      <p:sp>
        <p:nvSpPr>
          <p:cNvPr id="22" name="Rectangle 21"/>
          <p:cNvSpPr/>
          <p:nvPr/>
        </p:nvSpPr>
        <p:spPr>
          <a:xfrm>
            <a:off x="93915" y="689819"/>
            <a:ext cx="3340979" cy="523220"/>
          </a:xfrm>
          <a:prstGeom prst="rect">
            <a:avLst/>
          </a:prstGeom>
        </p:spPr>
        <p:txBody>
          <a:bodyPr wrap="none">
            <a:spAutoFit/>
          </a:bodyPr>
          <a:lstStyle/>
          <a:p>
            <a:r>
              <a:rPr lang="en-US" sz="2800" b="1" i="1" u="sng" dirty="0">
                <a:solidFill>
                  <a:srgbClr val="00B050"/>
                </a:solidFill>
                <a:latin typeface="Arial" panose="020B0604020202020204" pitchFamily="34" charset="0"/>
                <a:cs typeface="Arial" panose="020B0604020202020204" pitchFamily="34" charset="0"/>
              </a:rPr>
              <a:t>Scientific Notation</a:t>
            </a:r>
          </a:p>
        </p:txBody>
      </p:sp>
      <p:sp>
        <p:nvSpPr>
          <p:cNvPr id="74" name="Text Box 5"/>
          <p:cNvSpPr txBox="1">
            <a:spLocks noChangeArrowheads="1"/>
          </p:cNvSpPr>
          <p:nvPr/>
        </p:nvSpPr>
        <p:spPr bwMode="auto">
          <a:xfrm>
            <a:off x="533400" y="1502229"/>
            <a:ext cx="1287463"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lgn="ctr" fontAlgn="base">
              <a:spcBef>
                <a:spcPct val="0"/>
              </a:spcBef>
              <a:spcAft>
                <a:spcPct val="0"/>
              </a:spcAft>
            </a:pPr>
            <a:r>
              <a:rPr lang="en-US" altLang="en-US" sz="2400">
                <a:solidFill>
                  <a:srgbClr val="000000"/>
                </a:solidFill>
                <a:latin typeface="Arial" charset="0"/>
              </a:rPr>
              <a:t>568.762</a:t>
            </a:r>
          </a:p>
        </p:txBody>
      </p:sp>
      <p:sp>
        <p:nvSpPr>
          <p:cNvPr id="75" name="Text Box 8"/>
          <p:cNvSpPr txBox="1">
            <a:spLocks noChangeArrowheads="1"/>
          </p:cNvSpPr>
          <p:nvPr/>
        </p:nvSpPr>
        <p:spPr bwMode="auto">
          <a:xfrm>
            <a:off x="1797050" y="2467429"/>
            <a:ext cx="86995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lgn="ctr" fontAlgn="base">
              <a:spcBef>
                <a:spcPct val="0"/>
              </a:spcBef>
              <a:spcAft>
                <a:spcPct val="0"/>
              </a:spcAft>
            </a:pPr>
            <a:r>
              <a:rPr lang="en-US" altLang="en-US" sz="2400" i="1">
                <a:solidFill>
                  <a:srgbClr val="FF0000"/>
                </a:solidFill>
                <a:latin typeface="Arial" charset="0"/>
              </a:rPr>
              <a:t>n &gt; 0</a:t>
            </a:r>
          </a:p>
        </p:txBody>
      </p:sp>
      <p:sp>
        <p:nvSpPr>
          <p:cNvPr id="76" name="Text Box 9"/>
          <p:cNvSpPr txBox="1">
            <a:spLocks noChangeArrowheads="1"/>
          </p:cNvSpPr>
          <p:nvPr/>
        </p:nvSpPr>
        <p:spPr bwMode="auto">
          <a:xfrm>
            <a:off x="533400" y="2950029"/>
            <a:ext cx="3509963"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lgn="ctr" fontAlgn="base">
              <a:spcBef>
                <a:spcPct val="0"/>
              </a:spcBef>
              <a:spcAft>
                <a:spcPct val="0"/>
              </a:spcAft>
            </a:pPr>
            <a:r>
              <a:rPr lang="en-US" altLang="en-US" sz="2400" dirty="0">
                <a:solidFill>
                  <a:srgbClr val="000000"/>
                </a:solidFill>
                <a:latin typeface="Arial" charset="0"/>
              </a:rPr>
              <a:t>568.762 = 5.68762 x 10</a:t>
            </a:r>
            <a:r>
              <a:rPr lang="en-US" altLang="en-US" sz="2400" b="1" baseline="30000" dirty="0">
                <a:solidFill>
                  <a:srgbClr val="FF0000"/>
                </a:solidFill>
                <a:latin typeface="Arial" charset="0"/>
              </a:rPr>
              <a:t>2</a:t>
            </a:r>
            <a:endParaRPr lang="en-US" altLang="en-US" sz="2400" b="1" dirty="0">
              <a:solidFill>
                <a:srgbClr val="FF0000"/>
              </a:solidFill>
              <a:latin typeface="Arial" charset="0"/>
            </a:endParaRPr>
          </a:p>
        </p:txBody>
      </p:sp>
      <p:grpSp>
        <p:nvGrpSpPr>
          <p:cNvPr id="77" name="Group 11"/>
          <p:cNvGrpSpPr>
            <a:grpSpLocks/>
          </p:cNvGrpSpPr>
          <p:nvPr/>
        </p:nvGrpSpPr>
        <p:grpSpPr bwMode="auto">
          <a:xfrm>
            <a:off x="787400" y="1984830"/>
            <a:ext cx="3071813" cy="461963"/>
            <a:chOff x="936" y="736"/>
            <a:chExt cx="1935" cy="291"/>
          </a:xfrm>
        </p:grpSpPr>
        <p:sp>
          <p:nvSpPr>
            <p:cNvPr id="78" name="Line 7"/>
            <p:cNvSpPr>
              <a:spLocks noChangeShapeType="1"/>
            </p:cNvSpPr>
            <p:nvPr/>
          </p:nvSpPr>
          <p:spPr bwMode="auto">
            <a:xfrm flipH="1">
              <a:off x="936" y="880"/>
              <a:ext cx="240" cy="0"/>
            </a:xfrm>
            <a:prstGeom prst="line">
              <a:avLst/>
            </a:prstGeom>
            <a:noFill/>
            <a:ln w="31750">
              <a:solidFill>
                <a:srgbClr val="FF0000"/>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algn="ctr" fontAlgn="base">
                <a:spcBef>
                  <a:spcPct val="0"/>
                </a:spcBef>
                <a:spcAft>
                  <a:spcPct val="0"/>
                </a:spcAft>
              </a:pPr>
              <a:endParaRPr lang="en-US" sz="2400">
                <a:solidFill>
                  <a:srgbClr val="000000"/>
                </a:solidFill>
                <a:latin typeface="Arial" charset="0"/>
              </a:endParaRPr>
            </a:p>
          </p:txBody>
        </p:sp>
        <p:sp>
          <p:nvSpPr>
            <p:cNvPr id="79" name="Text Box 10"/>
            <p:cNvSpPr txBox="1">
              <a:spLocks noChangeArrowheads="1"/>
            </p:cNvSpPr>
            <p:nvPr/>
          </p:nvSpPr>
          <p:spPr bwMode="auto">
            <a:xfrm>
              <a:off x="1213" y="736"/>
              <a:ext cx="1658" cy="29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altLang="en-US" sz="2400" dirty="0">
                  <a:solidFill>
                    <a:srgbClr val="000000"/>
                  </a:solidFill>
                  <a:latin typeface="Arial" charset="0"/>
                </a:rPr>
                <a:t>move decimal </a:t>
              </a:r>
              <a:r>
                <a:rPr lang="en-US" altLang="en-US" sz="2400" b="1" i="1" dirty="0">
                  <a:solidFill>
                    <a:srgbClr val="00B0F0"/>
                  </a:solidFill>
                  <a:latin typeface="Arial" charset="0"/>
                </a:rPr>
                <a:t>left</a:t>
              </a:r>
            </a:p>
          </p:txBody>
        </p:sp>
      </p:grpSp>
      <p:sp>
        <p:nvSpPr>
          <p:cNvPr id="80" name="Text Box 12"/>
          <p:cNvSpPr txBox="1">
            <a:spLocks noChangeArrowheads="1"/>
          </p:cNvSpPr>
          <p:nvPr/>
        </p:nvSpPr>
        <p:spPr bwMode="auto">
          <a:xfrm>
            <a:off x="5100867" y="1502229"/>
            <a:ext cx="179705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lgn="ctr" fontAlgn="base">
              <a:spcBef>
                <a:spcPct val="0"/>
              </a:spcBef>
              <a:spcAft>
                <a:spcPct val="0"/>
              </a:spcAft>
            </a:pPr>
            <a:r>
              <a:rPr lang="en-US" altLang="en-US" sz="2400">
                <a:solidFill>
                  <a:srgbClr val="000000"/>
                </a:solidFill>
                <a:latin typeface="Arial" charset="0"/>
              </a:rPr>
              <a:t>0.00000772</a:t>
            </a:r>
          </a:p>
        </p:txBody>
      </p:sp>
      <p:sp>
        <p:nvSpPr>
          <p:cNvPr id="81" name="Text Box 13"/>
          <p:cNvSpPr txBox="1">
            <a:spLocks noChangeArrowheads="1"/>
          </p:cNvSpPr>
          <p:nvPr/>
        </p:nvSpPr>
        <p:spPr bwMode="auto">
          <a:xfrm>
            <a:off x="6378805" y="2467429"/>
            <a:ext cx="86995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lgn="ctr" fontAlgn="base">
              <a:spcBef>
                <a:spcPct val="0"/>
              </a:spcBef>
              <a:spcAft>
                <a:spcPct val="0"/>
              </a:spcAft>
            </a:pPr>
            <a:r>
              <a:rPr lang="en-US" altLang="en-US" sz="2400" i="1">
                <a:solidFill>
                  <a:srgbClr val="FF0000"/>
                </a:solidFill>
                <a:latin typeface="Arial" charset="0"/>
              </a:rPr>
              <a:t>n &lt; 0</a:t>
            </a:r>
          </a:p>
        </p:txBody>
      </p:sp>
      <p:sp>
        <p:nvSpPr>
          <p:cNvPr id="82" name="Text Box 14"/>
          <p:cNvSpPr txBox="1">
            <a:spLocks noChangeArrowheads="1"/>
          </p:cNvSpPr>
          <p:nvPr/>
        </p:nvSpPr>
        <p:spPr bwMode="auto">
          <a:xfrm>
            <a:off x="5091342" y="2950029"/>
            <a:ext cx="3578225"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lgn="ctr" fontAlgn="base">
              <a:spcBef>
                <a:spcPct val="0"/>
              </a:spcBef>
              <a:spcAft>
                <a:spcPct val="0"/>
              </a:spcAft>
            </a:pPr>
            <a:r>
              <a:rPr lang="en-US" altLang="en-US" sz="2400">
                <a:solidFill>
                  <a:srgbClr val="000000"/>
                </a:solidFill>
                <a:latin typeface="Arial" charset="0"/>
              </a:rPr>
              <a:t>0.00000772 = 7.72 x 10</a:t>
            </a:r>
            <a:r>
              <a:rPr lang="en-US" altLang="en-US" sz="2400" b="1" baseline="30000">
                <a:solidFill>
                  <a:srgbClr val="FF0000"/>
                </a:solidFill>
                <a:latin typeface="Arial" charset="0"/>
              </a:rPr>
              <a:t>-6</a:t>
            </a:r>
            <a:endParaRPr lang="en-US" altLang="en-US" sz="2400" b="1">
              <a:solidFill>
                <a:srgbClr val="FF0000"/>
              </a:solidFill>
              <a:latin typeface="Arial" charset="0"/>
            </a:endParaRPr>
          </a:p>
        </p:txBody>
      </p:sp>
      <p:grpSp>
        <p:nvGrpSpPr>
          <p:cNvPr id="83" name="Group 18"/>
          <p:cNvGrpSpPr>
            <a:grpSpLocks/>
          </p:cNvGrpSpPr>
          <p:nvPr/>
        </p:nvGrpSpPr>
        <p:grpSpPr bwMode="auto">
          <a:xfrm>
            <a:off x="5369154" y="1984830"/>
            <a:ext cx="3746499" cy="461963"/>
            <a:chOff x="3325" y="784"/>
            <a:chExt cx="2360" cy="291"/>
          </a:xfrm>
        </p:grpSpPr>
        <p:sp>
          <p:nvSpPr>
            <p:cNvPr id="84" name="Line 16"/>
            <p:cNvSpPr>
              <a:spLocks noChangeShapeType="1"/>
            </p:cNvSpPr>
            <p:nvPr/>
          </p:nvSpPr>
          <p:spPr bwMode="auto">
            <a:xfrm>
              <a:off x="3325" y="928"/>
              <a:ext cx="563" cy="0"/>
            </a:xfrm>
            <a:prstGeom prst="line">
              <a:avLst/>
            </a:prstGeom>
            <a:noFill/>
            <a:ln w="31750">
              <a:solidFill>
                <a:srgbClr val="FF0000"/>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algn="ctr" fontAlgn="base">
                <a:spcBef>
                  <a:spcPct val="0"/>
                </a:spcBef>
                <a:spcAft>
                  <a:spcPct val="0"/>
                </a:spcAft>
              </a:pPr>
              <a:endParaRPr lang="en-US" sz="2400">
                <a:solidFill>
                  <a:srgbClr val="000000"/>
                </a:solidFill>
                <a:latin typeface="Arial" charset="0"/>
              </a:endParaRPr>
            </a:p>
          </p:txBody>
        </p:sp>
        <p:sp>
          <p:nvSpPr>
            <p:cNvPr id="85" name="Text Box 17"/>
            <p:cNvSpPr txBox="1">
              <a:spLocks noChangeArrowheads="1"/>
            </p:cNvSpPr>
            <p:nvPr/>
          </p:nvSpPr>
          <p:spPr bwMode="auto">
            <a:xfrm>
              <a:off x="3887" y="784"/>
              <a:ext cx="1798" cy="29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altLang="en-US" sz="2400" dirty="0">
                  <a:solidFill>
                    <a:srgbClr val="000000"/>
                  </a:solidFill>
                  <a:latin typeface="Arial" charset="0"/>
                </a:rPr>
                <a:t>move decimal </a:t>
              </a:r>
              <a:r>
                <a:rPr lang="en-US" altLang="en-US" sz="2400" b="1" i="1" dirty="0">
                  <a:solidFill>
                    <a:srgbClr val="00B0F0"/>
                  </a:solidFill>
                  <a:latin typeface="Arial" charset="0"/>
                </a:rPr>
                <a:t>right</a:t>
              </a:r>
            </a:p>
          </p:txBody>
        </p:sp>
      </p:grpSp>
      <p:sp>
        <p:nvSpPr>
          <p:cNvPr id="97" name="Text Box 19"/>
          <p:cNvSpPr txBox="1">
            <a:spLocks noChangeArrowheads="1"/>
          </p:cNvSpPr>
          <p:nvPr/>
        </p:nvSpPr>
        <p:spPr bwMode="auto">
          <a:xfrm>
            <a:off x="288925" y="3784373"/>
            <a:ext cx="3616696" cy="46166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altLang="en-US" sz="2400" b="1" u="sng">
                <a:solidFill>
                  <a:srgbClr val="00B0F0"/>
                </a:solidFill>
                <a:latin typeface="Arial" charset="0"/>
              </a:rPr>
              <a:t>Addition or Subtraction</a:t>
            </a:r>
          </a:p>
        </p:txBody>
      </p:sp>
      <p:sp>
        <p:nvSpPr>
          <p:cNvPr id="98" name="Text Box 20"/>
          <p:cNvSpPr txBox="1">
            <a:spLocks noChangeArrowheads="1"/>
          </p:cNvSpPr>
          <p:nvPr/>
        </p:nvSpPr>
        <p:spPr bwMode="auto">
          <a:xfrm>
            <a:off x="212725" y="4481285"/>
            <a:ext cx="4206875" cy="19177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marL="457200" indent="-457200" algn="l">
              <a:defRPr sz="2400">
                <a:solidFill>
                  <a:schemeClr val="tx1"/>
                </a:solidFill>
                <a:latin typeface="Times New Roman" pitchFamily="18" charset="0"/>
              </a:defRPr>
            </a:lvl1pPr>
            <a:lvl2pPr marL="914400" indent="-457200" algn="l">
              <a:defRPr sz="2400">
                <a:solidFill>
                  <a:schemeClr val="tx1"/>
                </a:solidFill>
                <a:latin typeface="Times New Roman" pitchFamily="18" charset="0"/>
              </a:defRPr>
            </a:lvl2pPr>
            <a:lvl3pPr marL="1371600" indent="-457200" algn="l">
              <a:defRPr sz="2400">
                <a:solidFill>
                  <a:schemeClr val="tx1"/>
                </a:solidFill>
                <a:latin typeface="Times New Roman" pitchFamily="18" charset="0"/>
              </a:defRPr>
            </a:lvl3pPr>
            <a:lvl4pPr marL="1828800" indent="-457200" algn="l">
              <a:defRPr sz="2400">
                <a:solidFill>
                  <a:schemeClr val="tx1"/>
                </a:solidFill>
                <a:latin typeface="Times New Roman" pitchFamily="18" charset="0"/>
              </a:defRPr>
            </a:lvl4pPr>
            <a:lvl5pPr marL="2286000" indent="-457200" algn="l">
              <a:defRPr sz="2400">
                <a:solidFill>
                  <a:schemeClr val="tx1"/>
                </a:solidFill>
                <a:latin typeface="Times New Roman" pitchFamily="18" charset="0"/>
              </a:defRPr>
            </a:lvl5pPr>
            <a:lvl6pPr marL="2743200" indent="-457200" fontAlgn="base">
              <a:spcBef>
                <a:spcPct val="0"/>
              </a:spcBef>
              <a:spcAft>
                <a:spcPct val="0"/>
              </a:spcAft>
              <a:defRPr sz="2400">
                <a:solidFill>
                  <a:schemeClr val="tx1"/>
                </a:solidFill>
                <a:latin typeface="Times New Roman" pitchFamily="18" charset="0"/>
              </a:defRPr>
            </a:lvl6pPr>
            <a:lvl7pPr marL="3200400" indent="-457200" fontAlgn="base">
              <a:spcBef>
                <a:spcPct val="0"/>
              </a:spcBef>
              <a:spcAft>
                <a:spcPct val="0"/>
              </a:spcAft>
              <a:defRPr sz="2400">
                <a:solidFill>
                  <a:schemeClr val="tx1"/>
                </a:solidFill>
                <a:latin typeface="Times New Roman" pitchFamily="18" charset="0"/>
              </a:defRPr>
            </a:lvl7pPr>
            <a:lvl8pPr marL="3657600" indent="-457200" fontAlgn="base">
              <a:spcBef>
                <a:spcPct val="0"/>
              </a:spcBef>
              <a:spcAft>
                <a:spcPct val="0"/>
              </a:spcAft>
              <a:defRPr sz="2400">
                <a:solidFill>
                  <a:schemeClr val="tx1"/>
                </a:solidFill>
                <a:latin typeface="Times New Roman" pitchFamily="18" charset="0"/>
              </a:defRPr>
            </a:lvl8pPr>
            <a:lvl9pPr marL="4114800" indent="-457200" fontAlgn="base">
              <a:spcBef>
                <a:spcPct val="0"/>
              </a:spcBef>
              <a:spcAft>
                <a:spcPct val="0"/>
              </a:spcAft>
              <a:defRPr sz="2400">
                <a:solidFill>
                  <a:schemeClr val="tx1"/>
                </a:solidFill>
                <a:latin typeface="Times New Roman" pitchFamily="18" charset="0"/>
              </a:defRPr>
            </a:lvl9pPr>
          </a:lstStyle>
          <a:p>
            <a:pPr fontAlgn="base">
              <a:spcBef>
                <a:spcPct val="0"/>
              </a:spcBef>
              <a:spcAft>
                <a:spcPct val="0"/>
              </a:spcAft>
              <a:buFontTx/>
              <a:buAutoNum type="arabicPeriod"/>
            </a:pPr>
            <a:r>
              <a:rPr lang="en-US" altLang="en-US">
                <a:solidFill>
                  <a:srgbClr val="000000"/>
                </a:solidFill>
                <a:latin typeface="Arial" charset="0"/>
              </a:rPr>
              <a:t>Write each quantity with the same exponent </a:t>
            </a:r>
            <a:r>
              <a:rPr lang="en-US" altLang="en-US" i="1">
                <a:solidFill>
                  <a:srgbClr val="FF0000"/>
                </a:solidFill>
                <a:latin typeface="Arial" charset="0"/>
              </a:rPr>
              <a:t>n</a:t>
            </a:r>
          </a:p>
          <a:p>
            <a:pPr fontAlgn="base">
              <a:spcBef>
                <a:spcPct val="0"/>
              </a:spcBef>
              <a:spcAft>
                <a:spcPct val="0"/>
              </a:spcAft>
              <a:buFontTx/>
              <a:buAutoNum type="arabicPeriod"/>
            </a:pPr>
            <a:r>
              <a:rPr lang="en-US" altLang="en-US">
                <a:solidFill>
                  <a:srgbClr val="000000"/>
                </a:solidFill>
                <a:latin typeface="Arial" charset="0"/>
              </a:rPr>
              <a:t>Combine N</a:t>
            </a:r>
            <a:r>
              <a:rPr lang="en-US" altLang="en-US" baseline="-25000">
                <a:solidFill>
                  <a:srgbClr val="000000"/>
                </a:solidFill>
                <a:latin typeface="Arial" charset="0"/>
              </a:rPr>
              <a:t>1</a:t>
            </a:r>
            <a:r>
              <a:rPr lang="en-US" altLang="en-US">
                <a:solidFill>
                  <a:srgbClr val="000000"/>
                </a:solidFill>
                <a:latin typeface="Arial" charset="0"/>
              </a:rPr>
              <a:t> and N</a:t>
            </a:r>
            <a:r>
              <a:rPr lang="en-US" altLang="en-US" baseline="-25000">
                <a:solidFill>
                  <a:srgbClr val="000000"/>
                </a:solidFill>
                <a:latin typeface="Arial" charset="0"/>
              </a:rPr>
              <a:t>2</a:t>
            </a:r>
            <a:r>
              <a:rPr lang="en-US" altLang="en-US">
                <a:solidFill>
                  <a:srgbClr val="000000"/>
                </a:solidFill>
                <a:latin typeface="Arial" charset="0"/>
              </a:rPr>
              <a:t> </a:t>
            </a:r>
          </a:p>
          <a:p>
            <a:pPr fontAlgn="base">
              <a:spcBef>
                <a:spcPct val="0"/>
              </a:spcBef>
              <a:spcAft>
                <a:spcPct val="0"/>
              </a:spcAft>
              <a:buFontTx/>
              <a:buAutoNum type="arabicPeriod"/>
            </a:pPr>
            <a:r>
              <a:rPr lang="en-US" altLang="en-US">
                <a:solidFill>
                  <a:srgbClr val="000000"/>
                </a:solidFill>
                <a:latin typeface="Arial" charset="0"/>
              </a:rPr>
              <a:t>The exponent, </a:t>
            </a:r>
            <a:r>
              <a:rPr lang="en-US" altLang="en-US" i="1">
                <a:solidFill>
                  <a:srgbClr val="FF0000"/>
                </a:solidFill>
                <a:latin typeface="Arial" charset="0"/>
              </a:rPr>
              <a:t>n</a:t>
            </a:r>
            <a:r>
              <a:rPr lang="en-US" altLang="en-US">
                <a:solidFill>
                  <a:srgbClr val="000000"/>
                </a:solidFill>
                <a:latin typeface="Arial" charset="0"/>
              </a:rPr>
              <a:t>, remains the same</a:t>
            </a:r>
          </a:p>
        </p:txBody>
      </p:sp>
      <p:sp>
        <p:nvSpPr>
          <p:cNvPr id="99" name="Text Box 21"/>
          <p:cNvSpPr txBox="1">
            <a:spLocks noChangeArrowheads="1"/>
          </p:cNvSpPr>
          <p:nvPr/>
        </p:nvSpPr>
        <p:spPr bwMode="auto">
          <a:xfrm>
            <a:off x="5033963" y="4532085"/>
            <a:ext cx="3355975"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lgn="ctr" fontAlgn="base">
              <a:spcBef>
                <a:spcPct val="0"/>
              </a:spcBef>
              <a:spcAft>
                <a:spcPct val="0"/>
              </a:spcAft>
            </a:pPr>
            <a:r>
              <a:rPr lang="en-US" altLang="en-US" sz="2400">
                <a:solidFill>
                  <a:srgbClr val="000000"/>
                </a:solidFill>
                <a:latin typeface="Arial" charset="0"/>
              </a:rPr>
              <a:t>4.31 x 10</a:t>
            </a:r>
            <a:r>
              <a:rPr lang="en-US" altLang="en-US" sz="2400" b="1" baseline="30000">
                <a:solidFill>
                  <a:srgbClr val="FF0000"/>
                </a:solidFill>
                <a:latin typeface="Arial" charset="0"/>
              </a:rPr>
              <a:t>4</a:t>
            </a:r>
            <a:r>
              <a:rPr lang="en-US" altLang="en-US" sz="2400">
                <a:solidFill>
                  <a:srgbClr val="000000"/>
                </a:solidFill>
                <a:latin typeface="Arial" charset="0"/>
              </a:rPr>
              <a:t> + 3.9 x 10</a:t>
            </a:r>
            <a:r>
              <a:rPr lang="en-US" altLang="en-US" sz="2400" b="1" baseline="30000">
                <a:solidFill>
                  <a:srgbClr val="FF0000"/>
                </a:solidFill>
                <a:latin typeface="Arial" charset="0"/>
              </a:rPr>
              <a:t>3</a:t>
            </a:r>
            <a:r>
              <a:rPr lang="en-US" altLang="en-US" sz="2400">
                <a:solidFill>
                  <a:srgbClr val="000000"/>
                </a:solidFill>
                <a:latin typeface="Arial" charset="0"/>
              </a:rPr>
              <a:t> =</a:t>
            </a:r>
          </a:p>
        </p:txBody>
      </p:sp>
      <p:sp>
        <p:nvSpPr>
          <p:cNvPr id="100" name="Text Box 22"/>
          <p:cNvSpPr txBox="1">
            <a:spLocks noChangeArrowheads="1"/>
          </p:cNvSpPr>
          <p:nvPr/>
        </p:nvSpPr>
        <p:spPr bwMode="auto">
          <a:xfrm>
            <a:off x="4856163" y="5078185"/>
            <a:ext cx="3525837"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lgn="ctr" fontAlgn="base">
              <a:spcBef>
                <a:spcPct val="0"/>
              </a:spcBef>
              <a:spcAft>
                <a:spcPct val="0"/>
              </a:spcAft>
            </a:pPr>
            <a:r>
              <a:rPr lang="en-US" altLang="en-US" sz="2400">
                <a:solidFill>
                  <a:srgbClr val="000000"/>
                </a:solidFill>
                <a:latin typeface="Arial" charset="0"/>
              </a:rPr>
              <a:t>4.31 x 10</a:t>
            </a:r>
            <a:r>
              <a:rPr lang="en-US" altLang="en-US" sz="2400" b="1" baseline="30000">
                <a:solidFill>
                  <a:srgbClr val="FF0000"/>
                </a:solidFill>
                <a:latin typeface="Arial" charset="0"/>
              </a:rPr>
              <a:t>4</a:t>
            </a:r>
            <a:r>
              <a:rPr lang="en-US" altLang="en-US" sz="2400">
                <a:solidFill>
                  <a:srgbClr val="000000"/>
                </a:solidFill>
                <a:latin typeface="Arial" charset="0"/>
              </a:rPr>
              <a:t> + 0.39 x 10</a:t>
            </a:r>
            <a:r>
              <a:rPr lang="en-US" altLang="en-US" sz="2400" b="1" baseline="30000">
                <a:solidFill>
                  <a:srgbClr val="FF0000"/>
                </a:solidFill>
                <a:latin typeface="Arial" charset="0"/>
              </a:rPr>
              <a:t>4</a:t>
            </a:r>
            <a:r>
              <a:rPr lang="en-US" altLang="en-US" sz="2400">
                <a:solidFill>
                  <a:srgbClr val="000000"/>
                </a:solidFill>
                <a:latin typeface="Arial" charset="0"/>
              </a:rPr>
              <a:t> =</a:t>
            </a:r>
          </a:p>
        </p:txBody>
      </p:sp>
      <p:sp>
        <p:nvSpPr>
          <p:cNvPr id="101" name="Text Box 23"/>
          <p:cNvSpPr txBox="1">
            <a:spLocks noChangeArrowheads="1"/>
          </p:cNvSpPr>
          <p:nvPr/>
        </p:nvSpPr>
        <p:spPr bwMode="auto">
          <a:xfrm>
            <a:off x="6577013" y="5624285"/>
            <a:ext cx="1550987"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altLang="en-US" sz="2400">
                <a:solidFill>
                  <a:srgbClr val="000000"/>
                </a:solidFill>
                <a:latin typeface="Arial" charset="0"/>
              </a:rPr>
              <a:t>4.70 x 10</a:t>
            </a:r>
            <a:r>
              <a:rPr lang="en-US" altLang="en-US" sz="2400" b="1" baseline="30000">
                <a:solidFill>
                  <a:srgbClr val="FF0000"/>
                </a:solidFill>
                <a:latin typeface="Arial" charset="0"/>
              </a:rPr>
              <a:t>4</a:t>
            </a:r>
            <a:endParaRPr lang="en-US" altLang="en-US" sz="2400" b="1">
              <a:solidFill>
                <a:srgbClr val="FF0000"/>
              </a:solidFill>
              <a:latin typeface="Arial" charset="0"/>
            </a:endParaRPr>
          </a:p>
        </p:txBody>
      </p:sp>
    </p:spTree>
    <p:extLst>
      <p:ext uri="{BB962C8B-B14F-4D97-AF65-F5344CB8AC3E}">
        <p14:creationId xmlns:p14="http://schemas.microsoft.com/office/powerpoint/2010/main" xmlns="" val="4971125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74"/>
                                        </p:tgtEl>
                                        <p:attrNameLst>
                                          <p:attrName>style.visibility</p:attrName>
                                        </p:attrNameLst>
                                      </p:cBhvr>
                                      <p:to>
                                        <p:strVal val="visible"/>
                                      </p:to>
                                    </p:set>
                                    <p:anim calcmode="lin" valueType="num">
                                      <p:cBhvr additive="base">
                                        <p:cTn id="7" dur="500" fill="hold"/>
                                        <p:tgtEl>
                                          <p:spTgt spid="74"/>
                                        </p:tgtEl>
                                        <p:attrNameLst>
                                          <p:attrName>ppt_x</p:attrName>
                                        </p:attrNameLst>
                                      </p:cBhvr>
                                      <p:tavLst>
                                        <p:tav tm="0">
                                          <p:val>
                                            <p:strVal val="0-#ppt_w/2"/>
                                          </p:val>
                                        </p:tav>
                                        <p:tav tm="100000">
                                          <p:val>
                                            <p:strVal val="#ppt_x"/>
                                          </p:val>
                                        </p:tav>
                                      </p:tavLst>
                                    </p:anim>
                                    <p:anim calcmode="lin" valueType="num">
                                      <p:cBhvr additive="base">
                                        <p:cTn id="8" dur="500" fill="hold"/>
                                        <p:tgtEl>
                                          <p:spTgt spid="7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77"/>
                                        </p:tgtEl>
                                        <p:attrNameLst>
                                          <p:attrName>style.visibility</p:attrName>
                                        </p:attrNameLst>
                                      </p:cBhvr>
                                      <p:to>
                                        <p:strVal val="visible"/>
                                      </p:to>
                                    </p:set>
                                    <p:anim calcmode="lin" valueType="num">
                                      <p:cBhvr additive="base">
                                        <p:cTn id="13" dur="500" fill="hold"/>
                                        <p:tgtEl>
                                          <p:spTgt spid="77"/>
                                        </p:tgtEl>
                                        <p:attrNameLst>
                                          <p:attrName>ppt_x</p:attrName>
                                        </p:attrNameLst>
                                      </p:cBhvr>
                                      <p:tavLst>
                                        <p:tav tm="0">
                                          <p:val>
                                            <p:strVal val="0-#ppt_w/2"/>
                                          </p:val>
                                        </p:tav>
                                        <p:tav tm="100000">
                                          <p:val>
                                            <p:strVal val="#ppt_x"/>
                                          </p:val>
                                        </p:tav>
                                      </p:tavLst>
                                    </p:anim>
                                    <p:anim calcmode="lin" valueType="num">
                                      <p:cBhvr additive="base">
                                        <p:cTn id="14" dur="500" fill="hold"/>
                                        <p:tgtEl>
                                          <p:spTgt spid="77"/>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75"/>
                                        </p:tgtEl>
                                        <p:attrNameLst>
                                          <p:attrName>style.visibility</p:attrName>
                                        </p:attrNameLst>
                                      </p:cBhvr>
                                      <p:to>
                                        <p:strVal val="visible"/>
                                      </p:to>
                                    </p:set>
                                    <p:anim calcmode="lin" valueType="num">
                                      <p:cBhvr additive="base">
                                        <p:cTn id="19" dur="500" fill="hold"/>
                                        <p:tgtEl>
                                          <p:spTgt spid="75"/>
                                        </p:tgtEl>
                                        <p:attrNameLst>
                                          <p:attrName>ppt_x</p:attrName>
                                        </p:attrNameLst>
                                      </p:cBhvr>
                                      <p:tavLst>
                                        <p:tav tm="0">
                                          <p:val>
                                            <p:strVal val="0-#ppt_w/2"/>
                                          </p:val>
                                        </p:tav>
                                        <p:tav tm="100000">
                                          <p:val>
                                            <p:strVal val="#ppt_x"/>
                                          </p:val>
                                        </p:tav>
                                      </p:tavLst>
                                    </p:anim>
                                    <p:anim calcmode="lin" valueType="num">
                                      <p:cBhvr additive="base">
                                        <p:cTn id="20" dur="500" fill="hold"/>
                                        <p:tgtEl>
                                          <p:spTgt spid="75"/>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76"/>
                                        </p:tgtEl>
                                        <p:attrNameLst>
                                          <p:attrName>style.visibility</p:attrName>
                                        </p:attrNameLst>
                                      </p:cBhvr>
                                      <p:to>
                                        <p:strVal val="visible"/>
                                      </p:to>
                                    </p:set>
                                    <p:anim calcmode="lin" valueType="num">
                                      <p:cBhvr additive="base">
                                        <p:cTn id="25" dur="500" fill="hold"/>
                                        <p:tgtEl>
                                          <p:spTgt spid="76"/>
                                        </p:tgtEl>
                                        <p:attrNameLst>
                                          <p:attrName>ppt_x</p:attrName>
                                        </p:attrNameLst>
                                      </p:cBhvr>
                                      <p:tavLst>
                                        <p:tav tm="0">
                                          <p:val>
                                            <p:strVal val="0-#ppt_w/2"/>
                                          </p:val>
                                        </p:tav>
                                        <p:tav tm="100000">
                                          <p:val>
                                            <p:strVal val="#ppt_x"/>
                                          </p:val>
                                        </p:tav>
                                      </p:tavLst>
                                    </p:anim>
                                    <p:anim calcmode="lin" valueType="num">
                                      <p:cBhvr additive="base">
                                        <p:cTn id="26" dur="500" fill="hold"/>
                                        <p:tgtEl>
                                          <p:spTgt spid="76"/>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80"/>
                                        </p:tgtEl>
                                        <p:attrNameLst>
                                          <p:attrName>style.visibility</p:attrName>
                                        </p:attrNameLst>
                                      </p:cBhvr>
                                      <p:to>
                                        <p:strVal val="visible"/>
                                      </p:to>
                                    </p:set>
                                    <p:anim calcmode="lin" valueType="num">
                                      <p:cBhvr additive="base">
                                        <p:cTn id="31" dur="500" fill="hold"/>
                                        <p:tgtEl>
                                          <p:spTgt spid="80"/>
                                        </p:tgtEl>
                                        <p:attrNameLst>
                                          <p:attrName>ppt_x</p:attrName>
                                        </p:attrNameLst>
                                      </p:cBhvr>
                                      <p:tavLst>
                                        <p:tav tm="0">
                                          <p:val>
                                            <p:strVal val="1+#ppt_w/2"/>
                                          </p:val>
                                        </p:tav>
                                        <p:tav tm="100000">
                                          <p:val>
                                            <p:strVal val="#ppt_x"/>
                                          </p:val>
                                        </p:tav>
                                      </p:tavLst>
                                    </p:anim>
                                    <p:anim calcmode="lin" valueType="num">
                                      <p:cBhvr additive="base">
                                        <p:cTn id="32" dur="500" fill="hold"/>
                                        <p:tgtEl>
                                          <p:spTgt spid="80"/>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nodeType="clickEffect">
                                  <p:stCondLst>
                                    <p:cond delay="0"/>
                                  </p:stCondLst>
                                  <p:childTnLst>
                                    <p:set>
                                      <p:cBhvr>
                                        <p:cTn id="36" dur="1" fill="hold">
                                          <p:stCondLst>
                                            <p:cond delay="0"/>
                                          </p:stCondLst>
                                        </p:cTn>
                                        <p:tgtEl>
                                          <p:spTgt spid="83"/>
                                        </p:tgtEl>
                                        <p:attrNameLst>
                                          <p:attrName>style.visibility</p:attrName>
                                        </p:attrNameLst>
                                      </p:cBhvr>
                                      <p:to>
                                        <p:strVal val="visible"/>
                                      </p:to>
                                    </p:set>
                                    <p:anim calcmode="lin" valueType="num">
                                      <p:cBhvr additive="base">
                                        <p:cTn id="37" dur="500" fill="hold"/>
                                        <p:tgtEl>
                                          <p:spTgt spid="83"/>
                                        </p:tgtEl>
                                        <p:attrNameLst>
                                          <p:attrName>ppt_x</p:attrName>
                                        </p:attrNameLst>
                                      </p:cBhvr>
                                      <p:tavLst>
                                        <p:tav tm="0">
                                          <p:val>
                                            <p:strVal val="1+#ppt_w/2"/>
                                          </p:val>
                                        </p:tav>
                                        <p:tav tm="100000">
                                          <p:val>
                                            <p:strVal val="#ppt_x"/>
                                          </p:val>
                                        </p:tav>
                                      </p:tavLst>
                                    </p:anim>
                                    <p:anim calcmode="lin" valueType="num">
                                      <p:cBhvr additive="base">
                                        <p:cTn id="38" dur="500" fill="hold"/>
                                        <p:tgtEl>
                                          <p:spTgt spid="83"/>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2" fill="hold" grpId="0" nodeType="clickEffect">
                                  <p:stCondLst>
                                    <p:cond delay="0"/>
                                  </p:stCondLst>
                                  <p:childTnLst>
                                    <p:set>
                                      <p:cBhvr>
                                        <p:cTn id="42" dur="1" fill="hold">
                                          <p:stCondLst>
                                            <p:cond delay="0"/>
                                          </p:stCondLst>
                                        </p:cTn>
                                        <p:tgtEl>
                                          <p:spTgt spid="81"/>
                                        </p:tgtEl>
                                        <p:attrNameLst>
                                          <p:attrName>style.visibility</p:attrName>
                                        </p:attrNameLst>
                                      </p:cBhvr>
                                      <p:to>
                                        <p:strVal val="visible"/>
                                      </p:to>
                                    </p:set>
                                    <p:anim calcmode="lin" valueType="num">
                                      <p:cBhvr additive="base">
                                        <p:cTn id="43" dur="500" fill="hold"/>
                                        <p:tgtEl>
                                          <p:spTgt spid="81"/>
                                        </p:tgtEl>
                                        <p:attrNameLst>
                                          <p:attrName>ppt_x</p:attrName>
                                        </p:attrNameLst>
                                      </p:cBhvr>
                                      <p:tavLst>
                                        <p:tav tm="0">
                                          <p:val>
                                            <p:strVal val="1+#ppt_w/2"/>
                                          </p:val>
                                        </p:tav>
                                        <p:tav tm="100000">
                                          <p:val>
                                            <p:strVal val="#ppt_x"/>
                                          </p:val>
                                        </p:tav>
                                      </p:tavLst>
                                    </p:anim>
                                    <p:anim calcmode="lin" valueType="num">
                                      <p:cBhvr additive="base">
                                        <p:cTn id="44" dur="500" fill="hold"/>
                                        <p:tgtEl>
                                          <p:spTgt spid="81"/>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2" fill="hold" grpId="0" nodeType="clickEffect">
                                  <p:stCondLst>
                                    <p:cond delay="0"/>
                                  </p:stCondLst>
                                  <p:childTnLst>
                                    <p:set>
                                      <p:cBhvr>
                                        <p:cTn id="48" dur="1" fill="hold">
                                          <p:stCondLst>
                                            <p:cond delay="0"/>
                                          </p:stCondLst>
                                        </p:cTn>
                                        <p:tgtEl>
                                          <p:spTgt spid="82"/>
                                        </p:tgtEl>
                                        <p:attrNameLst>
                                          <p:attrName>style.visibility</p:attrName>
                                        </p:attrNameLst>
                                      </p:cBhvr>
                                      <p:to>
                                        <p:strVal val="visible"/>
                                      </p:to>
                                    </p:set>
                                    <p:anim calcmode="lin" valueType="num">
                                      <p:cBhvr additive="base">
                                        <p:cTn id="49" dur="500" fill="hold"/>
                                        <p:tgtEl>
                                          <p:spTgt spid="82"/>
                                        </p:tgtEl>
                                        <p:attrNameLst>
                                          <p:attrName>ppt_x</p:attrName>
                                        </p:attrNameLst>
                                      </p:cBhvr>
                                      <p:tavLst>
                                        <p:tav tm="0">
                                          <p:val>
                                            <p:strVal val="1+#ppt_w/2"/>
                                          </p:val>
                                        </p:tav>
                                        <p:tav tm="100000">
                                          <p:val>
                                            <p:strVal val="#ppt_x"/>
                                          </p:val>
                                        </p:tav>
                                      </p:tavLst>
                                    </p:anim>
                                    <p:anim calcmode="lin" valueType="num">
                                      <p:cBhvr additive="base">
                                        <p:cTn id="50" dur="500" fill="hold"/>
                                        <p:tgtEl>
                                          <p:spTgt spid="82"/>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97"/>
                                        </p:tgtEl>
                                        <p:attrNameLst>
                                          <p:attrName>style.visibility</p:attrName>
                                        </p:attrNameLst>
                                      </p:cBhvr>
                                      <p:to>
                                        <p:strVal val="visible"/>
                                      </p:to>
                                    </p:set>
                                    <p:anim calcmode="lin" valueType="num">
                                      <p:cBhvr additive="base">
                                        <p:cTn id="55" dur="500" fill="hold"/>
                                        <p:tgtEl>
                                          <p:spTgt spid="97"/>
                                        </p:tgtEl>
                                        <p:attrNameLst>
                                          <p:attrName>ppt_x</p:attrName>
                                        </p:attrNameLst>
                                      </p:cBhvr>
                                      <p:tavLst>
                                        <p:tav tm="0">
                                          <p:val>
                                            <p:strVal val="0-#ppt_w/2"/>
                                          </p:val>
                                        </p:tav>
                                        <p:tav tm="100000">
                                          <p:val>
                                            <p:strVal val="#ppt_x"/>
                                          </p:val>
                                        </p:tav>
                                      </p:tavLst>
                                    </p:anim>
                                    <p:anim calcmode="lin" valueType="num">
                                      <p:cBhvr additive="base">
                                        <p:cTn id="56" dur="500" fill="hold"/>
                                        <p:tgtEl>
                                          <p:spTgt spid="97"/>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98">
                                            <p:txEl>
                                              <p:pRg st="0" end="0"/>
                                            </p:txEl>
                                          </p:spTgt>
                                        </p:tgtEl>
                                        <p:attrNameLst>
                                          <p:attrName>style.visibility</p:attrName>
                                        </p:attrNameLst>
                                      </p:cBhvr>
                                      <p:to>
                                        <p:strVal val="visible"/>
                                      </p:to>
                                    </p:set>
                                    <p:anim calcmode="lin" valueType="num">
                                      <p:cBhvr additive="base">
                                        <p:cTn id="61" dur="500" fill="hold"/>
                                        <p:tgtEl>
                                          <p:spTgt spid="98">
                                            <p:txEl>
                                              <p:pRg st="0" end="0"/>
                                            </p:txEl>
                                          </p:spTgt>
                                        </p:tgtEl>
                                        <p:attrNameLst>
                                          <p:attrName>ppt_x</p:attrName>
                                        </p:attrNameLst>
                                      </p:cBhvr>
                                      <p:tavLst>
                                        <p:tav tm="0">
                                          <p:val>
                                            <p:strVal val="0-#ppt_w/2"/>
                                          </p:val>
                                        </p:tav>
                                        <p:tav tm="100000">
                                          <p:val>
                                            <p:strVal val="#ppt_x"/>
                                          </p:val>
                                        </p:tav>
                                      </p:tavLst>
                                    </p:anim>
                                    <p:anim calcmode="lin" valueType="num">
                                      <p:cBhvr additive="base">
                                        <p:cTn id="62" dur="500" fill="hold"/>
                                        <p:tgtEl>
                                          <p:spTgt spid="98">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8" fill="hold" grpId="0" nodeType="clickEffect">
                                  <p:stCondLst>
                                    <p:cond delay="0"/>
                                  </p:stCondLst>
                                  <p:childTnLst>
                                    <p:set>
                                      <p:cBhvr>
                                        <p:cTn id="66" dur="1" fill="hold">
                                          <p:stCondLst>
                                            <p:cond delay="0"/>
                                          </p:stCondLst>
                                        </p:cTn>
                                        <p:tgtEl>
                                          <p:spTgt spid="98">
                                            <p:txEl>
                                              <p:pRg st="1" end="1"/>
                                            </p:txEl>
                                          </p:spTgt>
                                        </p:tgtEl>
                                        <p:attrNameLst>
                                          <p:attrName>style.visibility</p:attrName>
                                        </p:attrNameLst>
                                      </p:cBhvr>
                                      <p:to>
                                        <p:strVal val="visible"/>
                                      </p:to>
                                    </p:set>
                                    <p:anim calcmode="lin" valueType="num">
                                      <p:cBhvr additive="base">
                                        <p:cTn id="67" dur="500" fill="hold"/>
                                        <p:tgtEl>
                                          <p:spTgt spid="98">
                                            <p:txEl>
                                              <p:pRg st="1" end="1"/>
                                            </p:txEl>
                                          </p:spTgt>
                                        </p:tgtEl>
                                        <p:attrNameLst>
                                          <p:attrName>ppt_x</p:attrName>
                                        </p:attrNameLst>
                                      </p:cBhvr>
                                      <p:tavLst>
                                        <p:tav tm="0">
                                          <p:val>
                                            <p:strVal val="0-#ppt_w/2"/>
                                          </p:val>
                                        </p:tav>
                                        <p:tav tm="100000">
                                          <p:val>
                                            <p:strVal val="#ppt_x"/>
                                          </p:val>
                                        </p:tav>
                                      </p:tavLst>
                                    </p:anim>
                                    <p:anim calcmode="lin" valueType="num">
                                      <p:cBhvr additive="base">
                                        <p:cTn id="68" dur="500" fill="hold"/>
                                        <p:tgtEl>
                                          <p:spTgt spid="98">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8" fill="hold" grpId="0" nodeType="clickEffect">
                                  <p:stCondLst>
                                    <p:cond delay="0"/>
                                  </p:stCondLst>
                                  <p:childTnLst>
                                    <p:set>
                                      <p:cBhvr>
                                        <p:cTn id="72" dur="1" fill="hold">
                                          <p:stCondLst>
                                            <p:cond delay="0"/>
                                          </p:stCondLst>
                                        </p:cTn>
                                        <p:tgtEl>
                                          <p:spTgt spid="98">
                                            <p:txEl>
                                              <p:pRg st="2" end="2"/>
                                            </p:txEl>
                                          </p:spTgt>
                                        </p:tgtEl>
                                        <p:attrNameLst>
                                          <p:attrName>style.visibility</p:attrName>
                                        </p:attrNameLst>
                                      </p:cBhvr>
                                      <p:to>
                                        <p:strVal val="visible"/>
                                      </p:to>
                                    </p:set>
                                    <p:anim calcmode="lin" valueType="num">
                                      <p:cBhvr additive="base">
                                        <p:cTn id="73" dur="500" fill="hold"/>
                                        <p:tgtEl>
                                          <p:spTgt spid="98">
                                            <p:txEl>
                                              <p:pRg st="2" end="2"/>
                                            </p:txEl>
                                          </p:spTgt>
                                        </p:tgtEl>
                                        <p:attrNameLst>
                                          <p:attrName>ppt_x</p:attrName>
                                        </p:attrNameLst>
                                      </p:cBhvr>
                                      <p:tavLst>
                                        <p:tav tm="0">
                                          <p:val>
                                            <p:strVal val="0-#ppt_w/2"/>
                                          </p:val>
                                        </p:tav>
                                        <p:tav tm="100000">
                                          <p:val>
                                            <p:strVal val="#ppt_x"/>
                                          </p:val>
                                        </p:tav>
                                      </p:tavLst>
                                    </p:anim>
                                    <p:anim calcmode="lin" valueType="num">
                                      <p:cBhvr additive="base">
                                        <p:cTn id="74" dur="500" fill="hold"/>
                                        <p:tgtEl>
                                          <p:spTgt spid="98">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2" fill="hold" grpId="0" nodeType="clickEffect">
                                  <p:stCondLst>
                                    <p:cond delay="0"/>
                                  </p:stCondLst>
                                  <p:childTnLst>
                                    <p:set>
                                      <p:cBhvr>
                                        <p:cTn id="78" dur="1" fill="hold">
                                          <p:stCondLst>
                                            <p:cond delay="0"/>
                                          </p:stCondLst>
                                        </p:cTn>
                                        <p:tgtEl>
                                          <p:spTgt spid="99"/>
                                        </p:tgtEl>
                                        <p:attrNameLst>
                                          <p:attrName>style.visibility</p:attrName>
                                        </p:attrNameLst>
                                      </p:cBhvr>
                                      <p:to>
                                        <p:strVal val="visible"/>
                                      </p:to>
                                    </p:set>
                                    <p:anim calcmode="lin" valueType="num">
                                      <p:cBhvr additive="base">
                                        <p:cTn id="79" dur="500" fill="hold"/>
                                        <p:tgtEl>
                                          <p:spTgt spid="99"/>
                                        </p:tgtEl>
                                        <p:attrNameLst>
                                          <p:attrName>ppt_x</p:attrName>
                                        </p:attrNameLst>
                                      </p:cBhvr>
                                      <p:tavLst>
                                        <p:tav tm="0">
                                          <p:val>
                                            <p:strVal val="1+#ppt_w/2"/>
                                          </p:val>
                                        </p:tav>
                                        <p:tav tm="100000">
                                          <p:val>
                                            <p:strVal val="#ppt_x"/>
                                          </p:val>
                                        </p:tav>
                                      </p:tavLst>
                                    </p:anim>
                                    <p:anim calcmode="lin" valueType="num">
                                      <p:cBhvr additive="base">
                                        <p:cTn id="80" dur="500" fill="hold"/>
                                        <p:tgtEl>
                                          <p:spTgt spid="99"/>
                                        </p:tgtEl>
                                        <p:attrNameLst>
                                          <p:attrName>ppt_y</p:attrName>
                                        </p:attrNameLst>
                                      </p:cBhvr>
                                      <p:tavLst>
                                        <p:tav tm="0">
                                          <p:val>
                                            <p:strVal val="#ppt_y"/>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2" fill="hold" grpId="0" nodeType="clickEffect">
                                  <p:stCondLst>
                                    <p:cond delay="0"/>
                                  </p:stCondLst>
                                  <p:childTnLst>
                                    <p:set>
                                      <p:cBhvr>
                                        <p:cTn id="84" dur="1" fill="hold">
                                          <p:stCondLst>
                                            <p:cond delay="0"/>
                                          </p:stCondLst>
                                        </p:cTn>
                                        <p:tgtEl>
                                          <p:spTgt spid="100"/>
                                        </p:tgtEl>
                                        <p:attrNameLst>
                                          <p:attrName>style.visibility</p:attrName>
                                        </p:attrNameLst>
                                      </p:cBhvr>
                                      <p:to>
                                        <p:strVal val="visible"/>
                                      </p:to>
                                    </p:set>
                                    <p:anim calcmode="lin" valueType="num">
                                      <p:cBhvr additive="base">
                                        <p:cTn id="85" dur="500" fill="hold"/>
                                        <p:tgtEl>
                                          <p:spTgt spid="100"/>
                                        </p:tgtEl>
                                        <p:attrNameLst>
                                          <p:attrName>ppt_x</p:attrName>
                                        </p:attrNameLst>
                                      </p:cBhvr>
                                      <p:tavLst>
                                        <p:tav tm="0">
                                          <p:val>
                                            <p:strVal val="1+#ppt_w/2"/>
                                          </p:val>
                                        </p:tav>
                                        <p:tav tm="100000">
                                          <p:val>
                                            <p:strVal val="#ppt_x"/>
                                          </p:val>
                                        </p:tav>
                                      </p:tavLst>
                                    </p:anim>
                                    <p:anim calcmode="lin" valueType="num">
                                      <p:cBhvr additive="base">
                                        <p:cTn id="86" dur="500" fill="hold"/>
                                        <p:tgtEl>
                                          <p:spTgt spid="100"/>
                                        </p:tgtEl>
                                        <p:attrNameLst>
                                          <p:attrName>ppt_y</p:attrName>
                                        </p:attrNameLst>
                                      </p:cBhvr>
                                      <p:tavLst>
                                        <p:tav tm="0">
                                          <p:val>
                                            <p:strVal val="#ppt_y"/>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2" fill="hold" grpId="0" nodeType="clickEffect">
                                  <p:stCondLst>
                                    <p:cond delay="0"/>
                                  </p:stCondLst>
                                  <p:childTnLst>
                                    <p:set>
                                      <p:cBhvr>
                                        <p:cTn id="90" dur="1" fill="hold">
                                          <p:stCondLst>
                                            <p:cond delay="0"/>
                                          </p:stCondLst>
                                        </p:cTn>
                                        <p:tgtEl>
                                          <p:spTgt spid="101"/>
                                        </p:tgtEl>
                                        <p:attrNameLst>
                                          <p:attrName>style.visibility</p:attrName>
                                        </p:attrNameLst>
                                      </p:cBhvr>
                                      <p:to>
                                        <p:strVal val="visible"/>
                                      </p:to>
                                    </p:set>
                                    <p:anim calcmode="lin" valueType="num">
                                      <p:cBhvr additive="base">
                                        <p:cTn id="91" dur="500" fill="hold"/>
                                        <p:tgtEl>
                                          <p:spTgt spid="101"/>
                                        </p:tgtEl>
                                        <p:attrNameLst>
                                          <p:attrName>ppt_x</p:attrName>
                                        </p:attrNameLst>
                                      </p:cBhvr>
                                      <p:tavLst>
                                        <p:tav tm="0">
                                          <p:val>
                                            <p:strVal val="1+#ppt_w/2"/>
                                          </p:val>
                                        </p:tav>
                                        <p:tav tm="100000">
                                          <p:val>
                                            <p:strVal val="#ppt_x"/>
                                          </p:val>
                                        </p:tav>
                                      </p:tavLst>
                                    </p:anim>
                                    <p:anim calcmode="lin" valueType="num">
                                      <p:cBhvr additive="base">
                                        <p:cTn id="92" dur="500" fill="hold"/>
                                        <p:tgtEl>
                                          <p:spTgt spid="10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 grpId="0" autoUpdateAnimBg="0"/>
      <p:bldP spid="75" grpId="0" autoUpdateAnimBg="0"/>
      <p:bldP spid="76" grpId="0" autoUpdateAnimBg="0"/>
      <p:bldP spid="80" grpId="0" autoUpdateAnimBg="0"/>
      <p:bldP spid="81" grpId="0" autoUpdateAnimBg="0"/>
      <p:bldP spid="82" grpId="0" autoUpdateAnimBg="0"/>
      <p:bldP spid="97" grpId="0" autoUpdateAnimBg="0"/>
      <p:bldP spid="98" grpId="0" build="p" autoUpdateAnimBg="0"/>
      <p:bldP spid="99" grpId="0" autoUpdateAnimBg="0"/>
      <p:bldP spid="100" grpId="0" autoUpdateAnimBg="0"/>
      <p:bldP spid="101" grpId="0" autoUpdateAnimBg="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966835" y="106777"/>
            <a:ext cx="3380284" cy="584775"/>
          </a:xfrm>
          <a:prstGeom prst="rect">
            <a:avLst/>
          </a:prstGeom>
          <a:ln>
            <a:solidFill>
              <a:schemeClr val="tx1">
                <a:lumMod val="65000"/>
                <a:lumOff val="35000"/>
              </a:schemeClr>
            </a:solidFill>
          </a:ln>
        </p:spPr>
        <p:txBody>
          <a:bodyPr wrap="none">
            <a:spAutoFit/>
          </a:bodyPr>
          <a:lstStyle/>
          <a:p>
            <a:r>
              <a:rPr lang="en-US" sz="3200" b="1" dirty="0" smtClean="0">
                <a:solidFill>
                  <a:srgbClr val="FF0000"/>
                </a:solidFill>
                <a:latin typeface="Bodoni MT" panose="02070603080606020203" pitchFamily="18" charset="0"/>
              </a:rPr>
              <a:t>Handling Numbers</a:t>
            </a:r>
            <a:endParaRPr lang="en-US" sz="3200" b="1" dirty="0">
              <a:solidFill>
                <a:srgbClr val="FF0000"/>
              </a:solidFill>
              <a:latin typeface="Bodoni MT" panose="02070603080606020203" pitchFamily="18" charset="0"/>
            </a:endParaRPr>
          </a:p>
        </p:txBody>
      </p:sp>
      <p:sp>
        <p:nvSpPr>
          <p:cNvPr id="22" name="Rectangle 21"/>
          <p:cNvSpPr/>
          <p:nvPr/>
        </p:nvSpPr>
        <p:spPr>
          <a:xfrm>
            <a:off x="93915" y="689819"/>
            <a:ext cx="3340979" cy="523220"/>
          </a:xfrm>
          <a:prstGeom prst="rect">
            <a:avLst/>
          </a:prstGeom>
        </p:spPr>
        <p:txBody>
          <a:bodyPr wrap="none">
            <a:spAutoFit/>
          </a:bodyPr>
          <a:lstStyle/>
          <a:p>
            <a:r>
              <a:rPr lang="en-US" sz="2800" b="1" i="1" u="sng" dirty="0">
                <a:solidFill>
                  <a:srgbClr val="00B050"/>
                </a:solidFill>
                <a:latin typeface="Arial" panose="020B0604020202020204" pitchFamily="34" charset="0"/>
                <a:cs typeface="Arial" panose="020B0604020202020204" pitchFamily="34" charset="0"/>
              </a:rPr>
              <a:t>Scientific Notation</a:t>
            </a:r>
          </a:p>
        </p:txBody>
      </p:sp>
      <p:sp>
        <p:nvSpPr>
          <p:cNvPr id="37" name="Text Box 4"/>
          <p:cNvSpPr txBox="1">
            <a:spLocks noChangeArrowheads="1"/>
          </p:cNvSpPr>
          <p:nvPr/>
        </p:nvSpPr>
        <p:spPr bwMode="auto">
          <a:xfrm>
            <a:off x="351971" y="1694770"/>
            <a:ext cx="2164375" cy="46166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altLang="en-US" sz="2400" b="1" u="sng" dirty="0">
                <a:solidFill>
                  <a:srgbClr val="00B0F0"/>
                </a:solidFill>
                <a:latin typeface="Arial" charset="0"/>
              </a:rPr>
              <a:t>Multiplication</a:t>
            </a:r>
          </a:p>
        </p:txBody>
      </p:sp>
      <p:sp>
        <p:nvSpPr>
          <p:cNvPr id="38" name="Text Box 5"/>
          <p:cNvSpPr txBox="1">
            <a:spLocks noChangeArrowheads="1"/>
          </p:cNvSpPr>
          <p:nvPr/>
        </p:nvSpPr>
        <p:spPr bwMode="auto">
          <a:xfrm>
            <a:off x="351971" y="2267857"/>
            <a:ext cx="4003675" cy="8223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lvl1pPr marL="457200" indent="-457200" algn="l">
              <a:defRPr sz="2400">
                <a:solidFill>
                  <a:schemeClr val="tx1"/>
                </a:solidFill>
                <a:latin typeface="Times New Roman" pitchFamily="18" charset="0"/>
              </a:defRPr>
            </a:lvl1pPr>
            <a:lvl2pPr marL="914400" indent="-457200" algn="l">
              <a:defRPr sz="2400">
                <a:solidFill>
                  <a:schemeClr val="tx1"/>
                </a:solidFill>
                <a:latin typeface="Times New Roman" pitchFamily="18" charset="0"/>
              </a:defRPr>
            </a:lvl2pPr>
            <a:lvl3pPr marL="1371600" indent="-457200" algn="l">
              <a:defRPr sz="2400">
                <a:solidFill>
                  <a:schemeClr val="tx1"/>
                </a:solidFill>
                <a:latin typeface="Times New Roman" pitchFamily="18" charset="0"/>
              </a:defRPr>
            </a:lvl3pPr>
            <a:lvl4pPr marL="1828800" indent="-457200" algn="l">
              <a:defRPr sz="2400">
                <a:solidFill>
                  <a:schemeClr val="tx1"/>
                </a:solidFill>
                <a:latin typeface="Times New Roman" pitchFamily="18" charset="0"/>
              </a:defRPr>
            </a:lvl4pPr>
            <a:lvl5pPr marL="2286000" indent="-457200" algn="l">
              <a:defRPr sz="2400">
                <a:solidFill>
                  <a:schemeClr val="tx1"/>
                </a:solidFill>
                <a:latin typeface="Times New Roman" pitchFamily="18" charset="0"/>
              </a:defRPr>
            </a:lvl5pPr>
            <a:lvl6pPr marL="2743200" indent="-457200" fontAlgn="base">
              <a:spcBef>
                <a:spcPct val="0"/>
              </a:spcBef>
              <a:spcAft>
                <a:spcPct val="0"/>
              </a:spcAft>
              <a:defRPr sz="2400">
                <a:solidFill>
                  <a:schemeClr val="tx1"/>
                </a:solidFill>
                <a:latin typeface="Times New Roman" pitchFamily="18" charset="0"/>
              </a:defRPr>
            </a:lvl6pPr>
            <a:lvl7pPr marL="3200400" indent="-457200" fontAlgn="base">
              <a:spcBef>
                <a:spcPct val="0"/>
              </a:spcBef>
              <a:spcAft>
                <a:spcPct val="0"/>
              </a:spcAft>
              <a:defRPr sz="2400">
                <a:solidFill>
                  <a:schemeClr val="tx1"/>
                </a:solidFill>
                <a:latin typeface="Times New Roman" pitchFamily="18" charset="0"/>
              </a:defRPr>
            </a:lvl7pPr>
            <a:lvl8pPr marL="3657600" indent="-457200" fontAlgn="base">
              <a:spcBef>
                <a:spcPct val="0"/>
              </a:spcBef>
              <a:spcAft>
                <a:spcPct val="0"/>
              </a:spcAft>
              <a:defRPr sz="2400">
                <a:solidFill>
                  <a:schemeClr val="tx1"/>
                </a:solidFill>
                <a:latin typeface="Times New Roman" pitchFamily="18" charset="0"/>
              </a:defRPr>
            </a:lvl8pPr>
            <a:lvl9pPr marL="4114800" indent="-457200" fontAlgn="base">
              <a:spcBef>
                <a:spcPct val="0"/>
              </a:spcBef>
              <a:spcAft>
                <a:spcPct val="0"/>
              </a:spcAft>
              <a:defRPr sz="2400">
                <a:solidFill>
                  <a:schemeClr val="tx1"/>
                </a:solidFill>
                <a:latin typeface="Times New Roman" pitchFamily="18" charset="0"/>
              </a:defRPr>
            </a:lvl9pPr>
          </a:lstStyle>
          <a:p>
            <a:pPr fontAlgn="base">
              <a:spcBef>
                <a:spcPct val="0"/>
              </a:spcBef>
              <a:spcAft>
                <a:spcPct val="0"/>
              </a:spcAft>
              <a:buFontTx/>
              <a:buAutoNum type="arabicPeriod"/>
            </a:pPr>
            <a:r>
              <a:rPr lang="en-US" altLang="en-US">
                <a:solidFill>
                  <a:srgbClr val="000000"/>
                </a:solidFill>
                <a:latin typeface="Arial" charset="0"/>
              </a:rPr>
              <a:t>Multiply N</a:t>
            </a:r>
            <a:r>
              <a:rPr lang="en-US" altLang="en-US" baseline="-25000">
                <a:solidFill>
                  <a:srgbClr val="000000"/>
                </a:solidFill>
                <a:latin typeface="Arial" charset="0"/>
              </a:rPr>
              <a:t>1</a:t>
            </a:r>
            <a:r>
              <a:rPr lang="en-US" altLang="en-US">
                <a:solidFill>
                  <a:srgbClr val="000000"/>
                </a:solidFill>
                <a:latin typeface="Arial" charset="0"/>
              </a:rPr>
              <a:t> and N</a:t>
            </a:r>
            <a:r>
              <a:rPr lang="en-US" altLang="en-US" baseline="-25000">
                <a:solidFill>
                  <a:srgbClr val="000000"/>
                </a:solidFill>
                <a:latin typeface="Arial" charset="0"/>
              </a:rPr>
              <a:t>2</a:t>
            </a:r>
            <a:endParaRPr lang="en-US" altLang="en-US">
              <a:solidFill>
                <a:srgbClr val="000000"/>
              </a:solidFill>
              <a:latin typeface="Arial" charset="0"/>
            </a:endParaRPr>
          </a:p>
          <a:p>
            <a:pPr fontAlgn="base">
              <a:spcBef>
                <a:spcPct val="0"/>
              </a:spcBef>
              <a:spcAft>
                <a:spcPct val="0"/>
              </a:spcAft>
              <a:buFontTx/>
              <a:buAutoNum type="arabicPeriod"/>
            </a:pPr>
            <a:r>
              <a:rPr lang="en-US" altLang="en-US">
                <a:solidFill>
                  <a:srgbClr val="000000"/>
                </a:solidFill>
                <a:latin typeface="Arial" charset="0"/>
              </a:rPr>
              <a:t>Add exponents </a:t>
            </a:r>
            <a:r>
              <a:rPr lang="en-US" altLang="en-US" i="1">
                <a:solidFill>
                  <a:srgbClr val="000000"/>
                </a:solidFill>
                <a:latin typeface="Arial" charset="0"/>
              </a:rPr>
              <a:t>n</a:t>
            </a:r>
            <a:r>
              <a:rPr lang="en-US" altLang="en-US" i="1" baseline="-25000">
                <a:solidFill>
                  <a:srgbClr val="000000"/>
                </a:solidFill>
                <a:latin typeface="Arial" charset="0"/>
              </a:rPr>
              <a:t>1</a:t>
            </a:r>
            <a:r>
              <a:rPr lang="en-US" altLang="en-US" i="1">
                <a:solidFill>
                  <a:srgbClr val="000000"/>
                </a:solidFill>
                <a:latin typeface="Arial" charset="0"/>
              </a:rPr>
              <a:t> </a:t>
            </a:r>
            <a:r>
              <a:rPr lang="en-US" altLang="en-US">
                <a:solidFill>
                  <a:srgbClr val="000000"/>
                </a:solidFill>
                <a:latin typeface="Arial" charset="0"/>
              </a:rPr>
              <a:t>and </a:t>
            </a:r>
            <a:r>
              <a:rPr lang="en-US" altLang="en-US" i="1">
                <a:solidFill>
                  <a:srgbClr val="000000"/>
                </a:solidFill>
                <a:latin typeface="Arial" charset="0"/>
              </a:rPr>
              <a:t>n</a:t>
            </a:r>
            <a:r>
              <a:rPr lang="en-US" altLang="en-US" i="1" baseline="-25000">
                <a:solidFill>
                  <a:srgbClr val="000000"/>
                </a:solidFill>
                <a:latin typeface="Arial" charset="0"/>
              </a:rPr>
              <a:t>2</a:t>
            </a:r>
            <a:endParaRPr lang="en-US" altLang="en-US">
              <a:solidFill>
                <a:srgbClr val="000000"/>
              </a:solidFill>
              <a:latin typeface="Arial" charset="0"/>
            </a:endParaRPr>
          </a:p>
        </p:txBody>
      </p:sp>
      <p:sp>
        <p:nvSpPr>
          <p:cNvPr id="39" name="Text Box 7"/>
          <p:cNvSpPr txBox="1">
            <a:spLocks noChangeArrowheads="1"/>
          </p:cNvSpPr>
          <p:nvPr/>
        </p:nvSpPr>
        <p:spPr bwMode="auto">
          <a:xfrm>
            <a:off x="5073196" y="2115457"/>
            <a:ext cx="3635375" cy="15525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lgn="r" fontAlgn="base">
              <a:spcBef>
                <a:spcPct val="0"/>
              </a:spcBef>
              <a:spcAft>
                <a:spcPct val="0"/>
              </a:spcAft>
            </a:pPr>
            <a:r>
              <a:rPr lang="en-US" altLang="en-US" sz="2400">
                <a:solidFill>
                  <a:srgbClr val="000000"/>
                </a:solidFill>
                <a:latin typeface="Arial" charset="0"/>
              </a:rPr>
              <a:t>(4.0 x 10</a:t>
            </a:r>
            <a:r>
              <a:rPr lang="en-US" altLang="en-US" sz="2400" baseline="30000">
                <a:solidFill>
                  <a:srgbClr val="000000"/>
                </a:solidFill>
                <a:latin typeface="Arial" charset="0"/>
              </a:rPr>
              <a:t>-5</a:t>
            </a:r>
            <a:r>
              <a:rPr lang="en-US" altLang="en-US" sz="2400">
                <a:solidFill>
                  <a:srgbClr val="000000"/>
                </a:solidFill>
                <a:latin typeface="Arial" charset="0"/>
              </a:rPr>
              <a:t>) x (7.0 x 10</a:t>
            </a:r>
            <a:r>
              <a:rPr lang="en-US" altLang="en-US" sz="2400" baseline="30000">
                <a:solidFill>
                  <a:srgbClr val="000000"/>
                </a:solidFill>
                <a:latin typeface="Arial" charset="0"/>
              </a:rPr>
              <a:t>3</a:t>
            </a:r>
            <a:r>
              <a:rPr lang="en-US" altLang="en-US" sz="2400">
                <a:solidFill>
                  <a:srgbClr val="000000"/>
                </a:solidFill>
                <a:latin typeface="Arial" charset="0"/>
              </a:rPr>
              <a:t>) =</a:t>
            </a:r>
          </a:p>
          <a:p>
            <a:pPr algn="r" fontAlgn="base">
              <a:spcBef>
                <a:spcPct val="0"/>
              </a:spcBef>
              <a:spcAft>
                <a:spcPct val="0"/>
              </a:spcAft>
            </a:pPr>
            <a:r>
              <a:rPr lang="en-US" altLang="en-US" sz="2400">
                <a:solidFill>
                  <a:srgbClr val="000000"/>
                </a:solidFill>
                <a:latin typeface="Arial" charset="0"/>
              </a:rPr>
              <a:t>(4.0 x 7.0) x (10</a:t>
            </a:r>
            <a:r>
              <a:rPr lang="en-US" altLang="en-US" sz="2400" baseline="30000">
                <a:solidFill>
                  <a:srgbClr val="000000"/>
                </a:solidFill>
                <a:latin typeface="Arial" charset="0"/>
              </a:rPr>
              <a:t>-5</a:t>
            </a:r>
            <a:r>
              <a:rPr lang="en-US" altLang="en-US" sz="2400" b="1" baseline="30000">
                <a:solidFill>
                  <a:srgbClr val="FF0000"/>
                </a:solidFill>
                <a:latin typeface="Arial" charset="0"/>
              </a:rPr>
              <a:t>+</a:t>
            </a:r>
            <a:r>
              <a:rPr lang="en-US" altLang="en-US" sz="2400" baseline="30000">
                <a:solidFill>
                  <a:srgbClr val="000000"/>
                </a:solidFill>
                <a:latin typeface="Arial" charset="0"/>
              </a:rPr>
              <a:t>3</a:t>
            </a:r>
            <a:r>
              <a:rPr lang="en-US" altLang="en-US" sz="2400">
                <a:solidFill>
                  <a:srgbClr val="000000"/>
                </a:solidFill>
                <a:latin typeface="Arial" charset="0"/>
              </a:rPr>
              <a:t>) =</a:t>
            </a:r>
          </a:p>
          <a:p>
            <a:pPr algn="r" fontAlgn="base">
              <a:spcBef>
                <a:spcPct val="0"/>
              </a:spcBef>
              <a:spcAft>
                <a:spcPct val="0"/>
              </a:spcAft>
            </a:pPr>
            <a:r>
              <a:rPr lang="en-US" altLang="en-US" sz="2400">
                <a:solidFill>
                  <a:srgbClr val="000000"/>
                </a:solidFill>
                <a:latin typeface="Arial" charset="0"/>
              </a:rPr>
              <a:t>28 x 10</a:t>
            </a:r>
            <a:r>
              <a:rPr lang="en-US" altLang="en-US" sz="2400" baseline="30000">
                <a:solidFill>
                  <a:srgbClr val="000000"/>
                </a:solidFill>
                <a:latin typeface="Arial" charset="0"/>
              </a:rPr>
              <a:t>-2</a:t>
            </a:r>
            <a:r>
              <a:rPr lang="en-US" altLang="en-US" sz="2400">
                <a:solidFill>
                  <a:srgbClr val="000000"/>
                </a:solidFill>
                <a:latin typeface="Arial" charset="0"/>
              </a:rPr>
              <a:t> =</a:t>
            </a:r>
          </a:p>
          <a:p>
            <a:pPr algn="r" fontAlgn="base">
              <a:spcBef>
                <a:spcPct val="0"/>
              </a:spcBef>
              <a:spcAft>
                <a:spcPct val="0"/>
              </a:spcAft>
            </a:pPr>
            <a:r>
              <a:rPr lang="en-US" altLang="en-US" sz="2400">
                <a:solidFill>
                  <a:srgbClr val="000000"/>
                </a:solidFill>
                <a:latin typeface="Arial" charset="0"/>
              </a:rPr>
              <a:t>2.8 x 10</a:t>
            </a:r>
            <a:r>
              <a:rPr lang="en-US" altLang="en-US" sz="2400" baseline="30000">
                <a:solidFill>
                  <a:srgbClr val="000000"/>
                </a:solidFill>
                <a:latin typeface="Arial" charset="0"/>
              </a:rPr>
              <a:t>-1</a:t>
            </a:r>
            <a:r>
              <a:rPr lang="en-US" altLang="en-US" sz="2400">
                <a:solidFill>
                  <a:srgbClr val="000000"/>
                </a:solidFill>
                <a:latin typeface="Arial" charset="0"/>
              </a:rPr>
              <a:t>   </a:t>
            </a:r>
          </a:p>
        </p:txBody>
      </p:sp>
      <p:sp>
        <p:nvSpPr>
          <p:cNvPr id="40" name="Text Box 8"/>
          <p:cNvSpPr txBox="1">
            <a:spLocks noChangeArrowheads="1"/>
          </p:cNvSpPr>
          <p:nvPr/>
        </p:nvSpPr>
        <p:spPr bwMode="auto">
          <a:xfrm>
            <a:off x="351971" y="4149045"/>
            <a:ext cx="1380506" cy="46166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altLang="en-US" sz="2400" b="1" u="sng">
                <a:solidFill>
                  <a:srgbClr val="00B0F0"/>
                </a:solidFill>
                <a:latin typeface="Arial" charset="0"/>
              </a:rPr>
              <a:t>Division</a:t>
            </a:r>
          </a:p>
        </p:txBody>
      </p:sp>
      <p:sp>
        <p:nvSpPr>
          <p:cNvPr id="41" name="Text Box 9"/>
          <p:cNvSpPr txBox="1">
            <a:spLocks noChangeArrowheads="1"/>
          </p:cNvSpPr>
          <p:nvPr/>
        </p:nvSpPr>
        <p:spPr bwMode="auto">
          <a:xfrm>
            <a:off x="351971" y="4722132"/>
            <a:ext cx="4595813" cy="8223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lvl1pPr marL="457200" indent="-457200" algn="l">
              <a:defRPr sz="2400">
                <a:solidFill>
                  <a:schemeClr val="tx1"/>
                </a:solidFill>
                <a:latin typeface="Times New Roman" pitchFamily="18" charset="0"/>
              </a:defRPr>
            </a:lvl1pPr>
            <a:lvl2pPr marL="914400" indent="-457200" algn="l">
              <a:defRPr sz="2400">
                <a:solidFill>
                  <a:schemeClr val="tx1"/>
                </a:solidFill>
                <a:latin typeface="Times New Roman" pitchFamily="18" charset="0"/>
              </a:defRPr>
            </a:lvl2pPr>
            <a:lvl3pPr marL="1371600" indent="-457200" algn="l">
              <a:defRPr sz="2400">
                <a:solidFill>
                  <a:schemeClr val="tx1"/>
                </a:solidFill>
                <a:latin typeface="Times New Roman" pitchFamily="18" charset="0"/>
              </a:defRPr>
            </a:lvl3pPr>
            <a:lvl4pPr marL="1828800" indent="-457200" algn="l">
              <a:defRPr sz="2400">
                <a:solidFill>
                  <a:schemeClr val="tx1"/>
                </a:solidFill>
                <a:latin typeface="Times New Roman" pitchFamily="18" charset="0"/>
              </a:defRPr>
            </a:lvl4pPr>
            <a:lvl5pPr marL="2286000" indent="-457200" algn="l">
              <a:defRPr sz="2400">
                <a:solidFill>
                  <a:schemeClr val="tx1"/>
                </a:solidFill>
                <a:latin typeface="Times New Roman" pitchFamily="18" charset="0"/>
              </a:defRPr>
            </a:lvl5pPr>
            <a:lvl6pPr marL="2743200" indent="-457200" fontAlgn="base">
              <a:spcBef>
                <a:spcPct val="0"/>
              </a:spcBef>
              <a:spcAft>
                <a:spcPct val="0"/>
              </a:spcAft>
              <a:defRPr sz="2400">
                <a:solidFill>
                  <a:schemeClr val="tx1"/>
                </a:solidFill>
                <a:latin typeface="Times New Roman" pitchFamily="18" charset="0"/>
              </a:defRPr>
            </a:lvl6pPr>
            <a:lvl7pPr marL="3200400" indent="-457200" fontAlgn="base">
              <a:spcBef>
                <a:spcPct val="0"/>
              </a:spcBef>
              <a:spcAft>
                <a:spcPct val="0"/>
              </a:spcAft>
              <a:defRPr sz="2400">
                <a:solidFill>
                  <a:schemeClr val="tx1"/>
                </a:solidFill>
                <a:latin typeface="Times New Roman" pitchFamily="18" charset="0"/>
              </a:defRPr>
            </a:lvl7pPr>
            <a:lvl8pPr marL="3657600" indent="-457200" fontAlgn="base">
              <a:spcBef>
                <a:spcPct val="0"/>
              </a:spcBef>
              <a:spcAft>
                <a:spcPct val="0"/>
              </a:spcAft>
              <a:defRPr sz="2400">
                <a:solidFill>
                  <a:schemeClr val="tx1"/>
                </a:solidFill>
                <a:latin typeface="Times New Roman" pitchFamily="18" charset="0"/>
              </a:defRPr>
            </a:lvl8pPr>
            <a:lvl9pPr marL="4114800" indent="-457200" fontAlgn="base">
              <a:spcBef>
                <a:spcPct val="0"/>
              </a:spcBef>
              <a:spcAft>
                <a:spcPct val="0"/>
              </a:spcAft>
              <a:defRPr sz="2400">
                <a:solidFill>
                  <a:schemeClr val="tx1"/>
                </a:solidFill>
                <a:latin typeface="Times New Roman" pitchFamily="18" charset="0"/>
              </a:defRPr>
            </a:lvl9pPr>
          </a:lstStyle>
          <a:p>
            <a:pPr fontAlgn="base">
              <a:spcBef>
                <a:spcPct val="0"/>
              </a:spcBef>
              <a:spcAft>
                <a:spcPct val="0"/>
              </a:spcAft>
              <a:buFontTx/>
              <a:buAutoNum type="arabicPeriod"/>
            </a:pPr>
            <a:r>
              <a:rPr lang="en-US" altLang="en-US">
                <a:solidFill>
                  <a:srgbClr val="000000"/>
                </a:solidFill>
                <a:latin typeface="Arial" charset="0"/>
              </a:rPr>
              <a:t>Divide N</a:t>
            </a:r>
            <a:r>
              <a:rPr lang="en-US" altLang="en-US" baseline="-25000">
                <a:solidFill>
                  <a:srgbClr val="000000"/>
                </a:solidFill>
                <a:latin typeface="Arial" charset="0"/>
              </a:rPr>
              <a:t>1</a:t>
            </a:r>
            <a:r>
              <a:rPr lang="en-US" altLang="en-US">
                <a:solidFill>
                  <a:srgbClr val="000000"/>
                </a:solidFill>
                <a:latin typeface="Arial" charset="0"/>
              </a:rPr>
              <a:t> and N</a:t>
            </a:r>
            <a:r>
              <a:rPr lang="en-US" altLang="en-US" baseline="-25000">
                <a:solidFill>
                  <a:srgbClr val="000000"/>
                </a:solidFill>
                <a:latin typeface="Arial" charset="0"/>
              </a:rPr>
              <a:t>2</a:t>
            </a:r>
            <a:endParaRPr lang="en-US" altLang="en-US">
              <a:solidFill>
                <a:srgbClr val="000000"/>
              </a:solidFill>
              <a:latin typeface="Arial" charset="0"/>
            </a:endParaRPr>
          </a:p>
          <a:p>
            <a:pPr fontAlgn="base">
              <a:spcBef>
                <a:spcPct val="0"/>
              </a:spcBef>
              <a:spcAft>
                <a:spcPct val="0"/>
              </a:spcAft>
              <a:buFontTx/>
              <a:buAutoNum type="arabicPeriod"/>
            </a:pPr>
            <a:r>
              <a:rPr lang="en-US" altLang="en-US">
                <a:solidFill>
                  <a:srgbClr val="000000"/>
                </a:solidFill>
                <a:latin typeface="Arial" charset="0"/>
              </a:rPr>
              <a:t>Subtract exponents </a:t>
            </a:r>
            <a:r>
              <a:rPr lang="en-US" altLang="en-US" i="1">
                <a:solidFill>
                  <a:srgbClr val="000000"/>
                </a:solidFill>
                <a:latin typeface="Arial" charset="0"/>
              </a:rPr>
              <a:t>n</a:t>
            </a:r>
            <a:r>
              <a:rPr lang="en-US" altLang="en-US" i="1" baseline="-25000">
                <a:solidFill>
                  <a:srgbClr val="000000"/>
                </a:solidFill>
                <a:latin typeface="Arial" charset="0"/>
              </a:rPr>
              <a:t>1</a:t>
            </a:r>
            <a:r>
              <a:rPr lang="en-US" altLang="en-US" i="1">
                <a:solidFill>
                  <a:srgbClr val="000000"/>
                </a:solidFill>
                <a:latin typeface="Arial" charset="0"/>
              </a:rPr>
              <a:t> </a:t>
            </a:r>
            <a:r>
              <a:rPr lang="en-US" altLang="en-US">
                <a:solidFill>
                  <a:srgbClr val="000000"/>
                </a:solidFill>
                <a:latin typeface="Arial" charset="0"/>
              </a:rPr>
              <a:t>and </a:t>
            </a:r>
            <a:r>
              <a:rPr lang="en-US" altLang="en-US" i="1">
                <a:solidFill>
                  <a:srgbClr val="000000"/>
                </a:solidFill>
                <a:latin typeface="Arial" charset="0"/>
              </a:rPr>
              <a:t>n</a:t>
            </a:r>
            <a:r>
              <a:rPr lang="en-US" altLang="en-US" i="1" baseline="-25000">
                <a:solidFill>
                  <a:srgbClr val="000000"/>
                </a:solidFill>
                <a:latin typeface="Arial" charset="0"/>
              </a:rPr>
              <a:t>2</a:t>
            </a:r>
            <a:endParaRPr lang="en-US" altLang="en-US">
              <a:solidFill>
                <a:srgbClr val="000000"/>
              </a:solidFill>
              <a:latin typeface="Arial" charset="0"/>
            </a:endParaRPr>
          </a:p>
        </p:txBody>
      </p:sp>
      <p:sp>
        <p:nvSpPr>
          <p:cNvPr id="42" name="Text Box 10"/>
          <p:cNvSpPr txBox="1">
            <a:spLocks noChangeArrowheads="1"/>
          </p:cNvSpPr>
          <p:nvPr/>
        </p:nvSpPr>
        <p:spPr bwMode="auto">
          <a:xfrm>
            <a:off x="5533571" y="4249057"/>
            <a:ext cx="3175000" cy="11874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lgn="r" fontAlgn="base">
              <a:spcBef>
                <a:spcPct val="0"/>
              </a:spcBef>
              <a:spcAft>
                <a:spcPct val="0"/>
              </a:spcAft>
            </a:pPr>
            <a:r>
              <a:rPr lang="en-US" altLang="en-US" sz="2400">
                <a:solidFill>
                  <a:srgbClr val="000000"/>
                </a:solidFill>
                <a:latin typeface="Arial" charset="0"/>
              </a:rPr>
              <a:t>8.5 x 10</a:t>
            </a:r>
            <a:r>
              <a:rPr lang="en-US" altLang="en-US" sz="2400" baseline="30000">
                <a:solidFill>
                  <a:srgbClr val="000000"/>
                </a:solidFill>
                <a:latin typeface="Arial" charset="0"/>
              </a:rPr>
              <a:t>4</a:t>
            </a:r>
            <a:r>
              <a:rPr lang="en-US" altLang="en-US" sz="2400">
                <a:solidFill>
                  <a:srgbClr val="000000"/>
                </a:solidFill>
                <a:latin typeface="Arial" charset="0"/>
              </a:rPr>
              <a:t> </a:t>
            </a:r>
            <a:r>
              <a:rPr lang="en-US" altLang="en-US" sz="2400">
                <a:solidFill>
                  <a:srgbClr val="000000"/>
                </a:solidFill>
                <a:latin typeface="Arial" charset="0"/>
                <a:cs typeface="Arial" charset="0"/>
              </a:rPr>
              <a:t>÷ 5.0 x 10</a:t>
            </a:r>
            <a:r>
              <a:rPr lang="en-US" altLang="en-US" sz="2400" baseline="30000">
                <a:solidFill>
                  <a:srgbClr val="000000"/>
                </a:solidFill>
                <a:latin typeface="Arial" charset="0"/>
                <a:cs typeface="Arial" charset="0"/>
              </a:rPr>
              <a:t>9</a:t>
            </a:r>
            <a:r>
              <a:rPr lang="en-US" altLang="en-US" sz="2400">
                <a:solidFill>
                  <a:srgbClr val="000000"/>
                </a:solidFill>
                <a:latin typeface="Arial" charset="0"/>
                <a:cs typeface="Arial" charset="0"/>
              </a:rPr>
              <a:t> =</a:t>
            </a:r>
          </a:p>
          <a:p>
            <a:pPr algn="r" fontAlgn="base">
              <a:spcBef>
                <a:spcPct val="0"/>
              </a:spcBef>
              <a:spcAft>
                <a:spcPct val="0"/>
              </a:spcAft>
            </a:pPr>
            <a:r>
              <a:rPr lang="en-US" altLang="en-US" sz="2400">
                <a:solidFill>
                  <a:srgbClr val="000000"/>
                </a:solidFill>
                <a:latin typeface="Arial" charset="0"/>
                <a:cs typeface="Arial" charset="0"/>
              </a:rPr>
              <a:t>(8.5 ÷ 5.0) x 10</a:t>
            </a:r>
            <a:r>
              <a:rPr lang="en-US" altLang="en-US" sz="2400" baseline="30000">
                <a:solidFill>
                  <a:srgbClr val="000000"/>
                </a:solidFill>
                <a:latin typeface="Arial" charset="0"/>
                <a:cs typeface="Arial" charset="0"/>
              </a:rPr>
              <a:t>4</a:t>
            </a:r>
            <a:r>
              <a:rPr lang="en-US" altLang="en-US" sz="2400" b="1" baseline="30000">
                <a:solidFill>
                  <a:srgbClr val="FF0000"/>
                </a:solidFill>
                <a:latin typeface="Arial" charset="0"/>
                <a:cs typeface="Arial" charset="0"/>
              </a:rPr>
              <a:t>-</a:t>
            </a:r>
            <a:r>
              <a:rPr lang="en-US" altLang="en-US" sz="2400" baseline="30000">
                <a:solidFill>
                  <a:srgbClr val="000000"/>
                </a:solidFill>
                <a:latin typeface="Arial" charset="0"/>
                <a:cs typeface="Arial" charset="0"/>
              </a:rPr>
              <a:t>9</a:t>
            </a:r>
            <a:r>
              <a:rPr lang="en-US" altLang="en-US" sz="2400">
                <a:solidFill>
                  <a:srgbClr val="000000"/>
                </a:solidFill>
                <a:latin typeface="Arial" charset="0"/>
                <a:cs typeface="Arial" charset="0"/>
              </a:rPr>
              <a:t> =</a:t>
            </a:r>
          </a:p>
          <a:p>
            <a:pPr algn="r" fontAlgn="base">
              <a:spcBef>
                <a:spcPct val="0"/>
              </a:spcBef>
              <a:spcAft>
                <a:spcPct val="0"/>
              </a:spcAft>
            </a:pPr>
            <a:r>
              <a:rPr lang="en-US" altLang="en-US" sz="2400">
                <a:solidFill>
                  <a:srgbClr val="000000"/>
                </a:solidFill>
                <a:latin typeface="Arial" charset="0"/>
                <a:cs typeface="Arial" charset="0"/>
              </a:rPr>
              <a:t>1.7 x 10</a:t>
            </a:r>
            <a:r>
              <a:rPr lang="en-US" altLang="en-US" sz="2400" baseline="30000">
                <a:solidFill>
                  <a:srgbClr val="000000"/>
                </a:solidFill>
                <a:latin typeface="Arial" charset="0"/>
                <a:cs typeface="Arial" charset="0"/>
              </a:rPr>
              <a:t>-5    </a:t>
            </a:r>
            <a:endParaRPr lang="en-US" altLang="en-US" sz="2400">
              <a:solidFill>
                <a:srgbClr val="000000"/>
              </a:solidFill>
              <a:latin typeface="Arial" charset="0"/>
              <a:cs typeface="Arial" charset="0"/>
            </a:endParaRPr>
          </a:p>
        </p:txBody>
      </p:sp>
    </p:spTree>
    <p:extLst>
      <p:ext uri="{BB962C8B-B14F-4D97-AF65-F5344CB8AC3E}">
        <p14:creationId xmlns:p14="http://schemas.microsoft.com/office/powerpoint/2010/main" xmlns="" val="38238534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8">
                                            <p:txEl>
                                              <p:pRg st="0" end="0"/>
                                            </p:txEl>
                                          </p:spTgt>
                                        </p:tgtEl>
                                        <p:attrNameLst>
                                          <p:attrName>style.visibility</p:attrName>
                                        </p:attrNameLst>
                                      </p:cBhvr>
                                      <p:to>
                                        <p:strVal val="visible"/>
                                      </p:to>
                                    </p:set>
                                    <p:anim calcmode="lin" valueType="num">
                                      <p:cBhvr additive="base">
                                        <p:cTn id="7" dur="500" fill="hold"/>
                                        <p:tgtEl>
                                          <p:spTgt spid="38">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8">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8">
                                            <p:txEl>
                                              <p:pRg st="1" end="1"/>
                                            </p:txEl>
                                          </p:spTgt>
                                        </p:tgtEl>
                                        <p:attrNameLst>
                                          <p:attrName>style.visibility</p:attrName>
                                        </p:attrNameLst>
                                      </p:cBhvr>
                                      <p:to>
                                        <p:strVal val="visible"/>
                                      </p:to>
                                    </p:set>
                                    <p:anim calcmode="lin" valueType="num">
                                      <p:cBhvr additive="base">
                                        <p:cTn id="13" dur="500" fill="hold"/>
                                        <p:tgtEl>
                                          <p:spTgt spid="38">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8">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39">
                                            <p:txEl>
                                              <p:pRg st="0" end="0"/>
                                            </p:txEl>
                                          </p:spTgt>
                                        </p:tgtEl>
                                        <p:attrNameLst>
                                          <p:attrName>style.visibility</p:attrName>
                                        </p:attrNameLst>
                                      </p:cBhvr>
                                      <p:to>
                                        <p:strVal val="visible"/>
                                      </p:to>
                                    </p:set>
                                    <p:anim calcmode="lin" valueType="num">
                                      <p:cBhvr additive="base">
                                        <p:cTn id="19" dur="500" fill="hold"/>
                                        <p:tgtEl>
                                          <p:spTgt spid="39">
                                            <p:txEl>
                                              <p:pRg st="0" end="0"/>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3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39">
                                            <p:txEl>
                                              <p:pRg st="1" end="1"/>
                                            </p:txEl>
                                          </p:spTgt>
                                        </p:tgtEl>
                                        <p:attrNameLst>
                                          <p:attrName>style.visibility</p:attrName>
                                        </p:attrNameLst>
                                      </p:cBhvr>
                                      <p:to>
                                        <p:strVal val="visible"/>
                                      </p:to>
                                    </p:set>
                                    <p:anim calcmode="lin" valueType="num">
                                      <p:cBhvr additive="base">
                                        <p:cTn id="25" dur="500" fill="hold"/>
                                        <p:tgtEl>
                                          <p:spTgt spid="39">
                                            <p:txEl>
                                              <p:pRg st="1" end="1"/>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39">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39">
                                            <p:txEl>
                                              <p:pRg st="2" end="2"/>
                                            </p:txEl>
                                          </p:spTgt>
                                        </p:tgtEl>
                                        <p:attrNameLst>
                                          <p:attrName>style.visibility</p:attrName>
                                        </p:attrNameLst>
                                      </p:cBhvr>
                                      <p:to>
                                        <p:strVal val="visible"/>
                                      </p:to>
                                    </p:set>
                                    <p:anim calcmode="lin" valueType="num">
                                      <p:cBhvr additive="base">
                                        <p:cTn id="31" dur="500" fill="hold"/>
                                        <p:tgtEl>
                                          <p:spTgt spid="39">
                                            <p:txEl>
                                              <p:pRg st="2" end="2"/>
                                            </p:txEl>
                                          </p:spTgt>
                                        </p:tgtEl>
                                        <p:attrNameLst>
                                          <p:attrName>ppt_x</p:attrName>
                                        </p:attrNameLst>
                                      </p:cBhvr>
                                      <p:tavLst>
                                        <p:tav tm="0">
                                          <p:val>
                                            <p:strVal val="1+#ppt_w/2"/>
                                          </p:val>
                                        </p:tav>
                                        <p:tav tm="100000">
                                          <p:val>
                                            <p:strVal val="#ppt_x"/>
                                          </p:val>
                                        </p:tav>
                                      </p:tavLst>
                                    </p:anim>
                                    <p:anim calcmode="lin" valueType="num">
                                      <p:cBhvr additive="base">
                                        <p:cTn id="32" dur="500" fill="hold"/>
                                        <p:tgtEl>
                                          <p:spTgt spid="39">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39">
                                            <p:txEl>
                                              <p:pRg st="3" end="3"/>
                                            </p:txEl>
                                          </p:spTgt>
                                        </p:tgtEl>
                                        <p:attrNameLst>
                                          <p:attrName>style.visibility</p:attrName>
                                        </p:attrNameLst>
                                      </p:cBhvr>
                                      <p:to>
                                        <p:strVal val="visible"/>
                                      </p:to>
                                    </p:set>
                                    <p:anim calcmode="lin" valueType="num">
                                      <p:cBhvr additive="base">
                                        <p:cTn id="37" dur="500" fill="hold"/>
                                        <p:tgtEl>
                                          <p:spTgt spid="39">
                                            <p:txEl>
                                              <p:pRg st="3" end="3"/>
                                            </p:txEl>
                                          </p:spTgt>
                                        </p:tgtEl>
                                        <p:attrNameLst>
                                          <p:attrName>ppt_x</p:attrName>
                                        </p:attrNameLst>
                                      </p:cBhvr>
                                      <p:tavLst>
                                        <p:tav tm="0">
                                          <p:val>
                                            <p:strVal val="1+#ppt_w/2"/>
                                          </p:val>
                                        </p:tav>
                                        <p:tav tm="100000">
                                          <p:val>
                                            <p:strVal val="#ppt_x"/>
                                          </p:val>
                                        </p:tav>
                                      </p:tavLst>
                                    </p:anim>
                                    <p:anim calcmode="lin" valueType="num">
                                      <p:cBhvr additive="base">
                                        <p:cTn id="38" dur="500" fill="hold"/>
                                        <p:tgtEl>
                                          <p:spTgt spid="39">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40"/>
                                        </p:tgtEl>
                                        <p:attrNameLst>
                                          <p:attrName>style.visibility</p:attrName>
                                        </p:attrNameLst>
                                      </p:cBhvr>
                                      <p:to>
                                        <p:strVal val="visible"/>
                                      </p:to>
                                    </p:set>
                                    <p:anim calcmode="lin" valueType="num">
                                      <p:cBhvr additive="base">
                                        <p:cTn id="43" dur="500" fill="hold"/>
                                        <p:tgtEl>
                                          <p:spTgt spid="40"/>
                                        </p:tgtEl>
                                        <p:attrNameLst>
                                          <p:attrName>ppt_x</p:attrName>
                                        </p:attrNameLst>
                                      </p:cBhvr>
                                      <p:tavLst>
                                        <p:tav tm="0">
                                          <p:val>
                                            <p:strVal val="0-#ppt_w/2"/>
                                          </p:val>
                                        </p:tav>
                                        <p:tav tm="100000">
                                          <p:val>
                                            <p:strVal val="#ppt_x"/>
                                          </p:val>
                                        </p:tav>
                                      </p:tavLst>
                                    </p:anim>
                                    <p:anim calcmode="lin" valueType="num">
                                      <p:cBhvr additive="base">
                                        <p:cTn id="44" dur="500" fill="hold"/>
                                        <p:tgtEl>
                                          <p:spTgt spid="40"/>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41">
                                            <p:txEl>
                                              <p:pRg st="0" end="0"/>
                                            </p:txEl>
                                          </p:spTgt>
                                        </p:tgtEl>
                                        <p:attrNameLst>
                                          <p:attrName>style.visibility</p:attrName>
                                        </p:attrNameLst>
                                      </p:cBhvr>
                                      <p:to>
                                        <p:strVal val="visible"/>
                                      </p:to>
                                    </p:set>
                                    <p:anim calcmode="lin" valueType="num">
                                      <p:cBhvr additive="base">
                                        <p:cTn id="49" dur="500" fill="hold"/>
                                        <p:tgtEl>
                                          <p:spTgt spid="41">
                                            <p:txEl>
                                              <p:pRg st="0" end="0"/>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4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41">
                                            <p:txEl>
                                              <p:pRg st="1" end="1"/>
                                            </p:txEl>
                                          </p:spTgt>
                                        </p:tgtEl>
                                        <p:attrNameLst>
                                          <p:attrName>style.visibility</p:attrName>
                                        </p:attrNameLst>
                                      </p:cBhvr>
                                      <p:to>
                                        <p:strVal val="visible"/>
                                      </p:to>
                                    </p:set>
                                    <p:anim calcmode="lin" valueType="num">
                                      <p:cBhvr additive="base">
                                        <p:cTn id="55" dur="500" fill="hold"/>
                                        <p:tgtEl>
                                          <p:spTgt spid="41">
                                            <p:txEl>
                                              <p:pRg st="1" end="1"/>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41">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2" fill="hold" grpId="0" nodeType="clickEffect">
                                  <p:stCondLst>
                                    <p:cond delay="0"/>
                                  </p:stCondLst>
                                  <p:childTnLst>
                                    <p:set>
                                      <p:cBhvr>
                                        <p:cTn id="60" dur="1" fill="hold">
                                          <p:stCondLst>
                                            <p:cond delay="0"/>
                                          </p:stCondLst>
                                        </p:cTn>
                                        <p:tgtEl>
                                          <p:spTgt spid="42">
                                            <p:txEl>
                                              <p:pRg st="0" end="0"/>
                                            </p:txEl>
                                          </p:spTgt>
                                        </p:tgtEl>
                                        <p:attrNameLst>
                                          <p:attrName>style.visibility</p:attrName>
                                        </p:attrNameLst>
                                      </p:cBhvr>
                                      <p:to>
                                        <p:strVal val="visible"/>
                                      </p:to>
                                    </p:set>
                                    <p:anim calcmode="lin" valueType="num">
                                      <p:cBhvr additive="base">
                                        <p:cTn id="61" dur="500" fill="hold"/>
                                        <p:tgtEl>
                                          <p:spTgt spid="42">
                                            <p:txEl>
                                              <p:pRg st="0" end="0"/>
                                            </p:txEl>
                                          </p:spTgt>
                                        </p:tgtEl>
                                        <p:attrNameLst>
                                          <p:attrName>ppt_x</p:attrName>
                                        </p:attrNameLst>
                                      </p:cBhvr>
                                      <p:tavLst>
                                        <p:tav tm="0">
                                          <p:val>
                                            <p:strVal val="1+#ppt_w/2"/>
                                          </p:val>
                                        </p:tav>
                                        <p:tav tm="100000">
                                          <p:val>
                                            <p:strVal val="#ppt_x"/>
                                          </p:val>
                                        </p:tav>
                                      </p:tavLst>
                                    </p:anim>
                                    <p:anim calcmode="lin" valueType="num">
                                      <p:cBhvr additive="base">
                                        <p:cTn id="62" dur="500" fill="hold"/>
                                        <p:tgtEl>
                                          <p:spTgt spid="42">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2" fill="hold" grpId="0" nodeType="clickEffect">
                                  <p:stCondLst>
                                    <p:cond delay="0"/>
                                  </p:stCondLst>
                                  <p:childTnLst>
                                    <p:set>
                                      <p:cBhvr>
                                        <p:cTn id="66" dur="1" fill="hold">
                                          <p:stCondLst>
                                            <p:cond delay="0"/>
                                          </p:stCondLst>
                                        </p:cTn>
                                        <p:tgtEl>
                                          <p:spTgt spid="42">
                                            <p:txEl>
                                              <p:pRg st="1" end="1"/>
                                            </p:txEl>
                                          </p:spTgt>
                                        </p:tgtEl>
                                        <p:attrNameLst>
                                          <p:attrName>style.visibility</p:attrName>
                                        </p:attrNameLst>
                                      </p:cBhvr>
                                      <p:to>
                                        <p:strVal val="visible"/>
                                      </p:to>
                                    </p:set>
                                    <p:anim calcmode="lin" valueType="num">
                                      <p:cBhvr additive="base">
                                        <p:cTn id="67" dur="500" fill="hold"/>
                                        <p:tgtEl>
                                          <p:spTgt spid="42">
                                            <p:txEl>
                                              <p:pRg st="1" end="1"/>
                                            </p:txEl>
                                          </p:spTgt>
                                        </p:tgtEl>
                                        <p:attrNameLst>
                                          <p:attrName>ppt_x</p:attrName>
                                        </p:attrNameLst>
                                      </p:cBhvr>
                                      <p:tavLst>
                                        <p:tav tm="0">
                                          <p:val>
                                            <p:strVal val="1+#ppt_w/2"/>
                                          </p:val>
                                        </p:tav>
                                        <p:tav tm="100000">
                                          <p:val>
                                            <p:strVal val="#ppt_x"/>
                                          </p:val>
                                        </p:tav>
                                      </p:tavLst>
                                    </p:anim>
                                    <p:anim calcmode="lin" valueType="num">
                                      <p:cBhvr additive="base">
                                        <p:cTn id="68" dur="500" fill="hold"/>
                                        <p:tgtEl>
                                          <p:spTgt spid="42">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2" fill="hold" grpId="0" nodeType="clickEffect">
                                  <p:stCondLst>
                                    <p:cond delay="0"/>
                                  </p:stCondLst>
                                  <p:childTnLst>
                                    <p:set>
                                      <p:cBhvr>
                                        <p:cTn id="72" dur="1" fill="hold">
                                          <p:stCondLst>
                                            <p:cond delay="0"/>
                                          </p:stCondLst>
                                        </p:cTn>
                                        <p:tgtEl>
                                          <p:spTgt spid="42">
                                            <p:txEl>
                                              <p:pRg st="2" end="2"/>
                                            </p:txEl>
                                          </p:spTgt>
                                        </p:tgtEl>
                                        <p:attrNameLst>
                                          <p:attrName>style.visibility</p:attrName>
                                        </p:attrNameLst>
                                      </p:cBhvr>
                                      <p:to>
                                        <p:strVal val="visible"/>
                                      </p:to>
                                    </p:set>
                                    <p:anim calcmode="lin" valueType="num">
                                      <p:cBhvr additive="base">
                                        <p:cTn id="73" dur="500" fill="hold"/>
                                        <p:tgtEl>
                                          <p:spTgt spid="42">
                                            <p:txEl>
                                              <p:pRg st="2" end="2"/>
                                            </p:txEl>
                                          </p:spTgt>
                                        </p:tgtEl>
                                        <p:attrNameLst>
                                          <p:attrName>ppt_x</p:attrName>
                                        </p:attrNameLst>
                                      </p:cBhvr>
                                      <p:tavLst>
                                        <p:tav tm="0">
                                          <p:val>
                                            <p:strVal val="1+#ppt_w/2"/>
                                          </p:val>
                                        </p:tav>
                                        <p:tav tm="100000">
                                          <p:val>
                                            <p:strVal val="#ppt_x"/>
                                          </p:val>
                                        </p:tav>
                                      </p:tavLst>
                                    </p:anim>
                                    <p:anim calcmode="lin" valueType="num">
                                      <p:cBhvr additive="base">
                                        <p:cTn id="74" dur="500" fill="hold"/>
                                        <p:tgtEl>
                                          <p:spTgt spid="42">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build="p" autoUpdateAnimBg="0"/>
      <p:bldP spid="39" grpId="0" build="p" autoUpdateAnimBg="0"/>
      <p:bldP spid="40" grpId="0" autoUpdateAnimBg="0"/>
      <p:bldP spid="41" grpId="0" build="p" autoUpdateAnimBg="0"/>
      <p:bldP spid="42" grpId="0" build="p" autoUpdateAnimBg="0"/>
    </p:bld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Rectangle 4"/>
          <p:cNvSpPr>
            <a:spLocks noGrp="1" noChangeArrowheads="1"/>
          </p:cNvSpPr>
          <p:nvPr>
            <p:ph type="title"/>
          </p:nvPr>
        </p:nvSpPr>
        <p:spPr>
          <a:xfrm>
            <a:off x="2462711" y="131027"/>
            <a:ext cx="3896179" cy="549275"/>
          </a:xfrm>
          <a:noFill/>
          <a:extLst>
            <a:ext uri="{91240B29-F687-4F45-9708-019B960494DF}">
              <a14:hiddenLine xmlns:a14="http://schemas.microsoft.com/office/drawing/2010/main" xmlns="" w="12700">
                <a:solidFill>
                  <a:schemeClr val="tx1"/>
                </a:solidFill>
                <a:miter lim="800000"/>
                <a:headEnd/>
                <a:tailEnd/>
              </a14:hiddenLine>
            </a:ext>
          </a:extLst>
        </p:spPr>
        <p:txBody>
          <a:bodyPr lIns="90488" tIns="44450" rIns="90488" bIns="44450">
            <a:normAutofit fontScale="90000"/>
          </a:bodyPr>
          <a:lstStyle/>
          <a:p>
            <a:pPr algn="ctr" eaLnBrk="1" hangingPunct="1"/>
            <a:r>
              <a:rPr lang="en-US" altLang="en-US" sz="3600" b="1" dirty="0" smtClean="0">
                <a:solidFill>
                  <a:srgbClr val="FF0000"/>
                </a:solidFill>
                <a:latin typeface="Bodoni MT" panose="02070603080606020203" pitchFamily="18" charset="0"/>
              </a:rPr>
              <a:t>What is Chemistry?</a:t>
            </a:r>
          </a:p>
        </p:txBody>
      </p:sp>
      <p:sp>
        <p:nvSpPr>
          <p:cNvPr id="8197" name="Rectangle 5"/>
          <p:cNvSpPr>
            <a:spLocks noGrp="1" noChangeArrowheads="1"/>
          </p:cNvSpPr>
          <p:nvPr>
            <p:ph type="body" idx="1"/>
          </p:nvPr>
        </p:nvSpPr>
        <p:spPr>
          <a:xfrm>
            <a:off x="152400" y="683443"/>
            <a:ext cx="8759825" cy="1136650"/>
          </a:xfrm>
          <a:noFill/>
          <a:extLst>
            <a:ext uri="{91240B29-F687-4F45-9708-019B960494DF}">
              <a14:hiddenLine xmlns:a14="http://schemas.microsoft.com/office/drawing/2010/main" xmlns="" w="12700">
                <a:solidFill>
                  <a:schemeClr val="tx1"/>
                </a:solidFill>
                <a:miter lim="800000"/>
                <a:headEnd/>
                <a:tailEnd/>
              </a14:hiddenLine>
            </a:ext>
          </a:extLst>
        </p:spPr>
        <p:txBody>
          <a:bodyPr lIns="90488" tIns="44450" rIns="90488" bIns="44450">
            <a:normAutofit lnSpcReduction="10000"/>
          </a:bodyPr>
          <a:lstStyle/>
          <a:p>
            <a:pPr marL="346075" indent="-346075" algn="just" eaLnBrk="1" hangingPunct="1">
              <a:lnSpc>
                <a:spcPct val="150000"/>
              </a:lnSpc>
              <a:buFont typeface="Wingdings" panose="05000000000000000000" pitchFamily="2" charset="2"/>
              <a:buChar char="Ø"/>
            </a:pPr>
            <a:r>
              <a:rPr lang="en-US" altLang="en-US" sz="2400" dirty="0" smtClean="0">
                <a:latin typeface="Arial" panose="020B0604020202020204" pitchFamily="34" charset="0"/>
                <a:cs typeface="Arial" panose="020B0604020202020204" pitchFamily="34" charset="0"/>
              </a:rPr>
              <a:t>It's easy to say </a:t>
            </a:r>
            <a:r>
              <a:rPr lang="en-US" altLang="en-US" sz="2400" b="1" i="1" dirty="0" smtClean="0">
                <a:solidFill>
                  <a:srgbClr val="FF0000"/>
                </a:solidFill>
                <a:latin typeface="Arial" panose="020B0604020202020204" pitchFamily="34" charset="0"/>
                <a:cs typeface="Arial" panose="020B0604020202020204" pitchFamily="34" charset="0"/>
              </a:rPr>
              <a:t>chemistry</a:t>
            </a:r>
            <a:r>
              <a:rPr lang="en-US" altLang="en-US" sz="2400" dirty="0" smtClean="0">
                <a:latin typeface="Arial" panose="020B0604020202020204" pitchFamily="34" charset="0"/>
                <a:cs typeface="Arial" panose="020B0604020202020204" pitchFamily="34" charset="0"/>
              </a:rPr>
              <a:t> is important because everything is made from chemicals.</a:t>
            </a:r>
          </a:p>
        </p:txBody>
      </p:sp>
      <p:sp>
        <p:nvSpPr>
          <p:cNvPr id="7172" name="Rectangle 5"/>
          <p:cNvSpPr>
            <a:spLocks noChangeArrowheads="1"/>
          </p:cNvSpPr>
          <p:nvPr/>
        </p:nvSpPr>
        <p:spPr bwMode="auto">
          <a:xfrm>
            <a:off x="219075" y="2737382"/>
            <a:ext cx="8693150" cy="175432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342900" indent="-342900" algn="just" eaLnBrk="1" hangingPunct="1">
              <a:lnSpc>
                <a:spcPct val="150000"/>
              </a:lnSpc>
              <a:buFont typeface="Courier New" panose="02070309020205020404" pitchFamily="49" charset="0"/>
              <a:buChar char="o"/>
            </a:pPr>
            <a:r>
              <a:rPr lang="en-US" altLang="en-US" sz="2400" b="1" i="1" dirty="0">
                <a:solidFill>
                  <a:srgbClr val="FF0000"/>
                </a:solidFill>
                <a:cs typeface="Arial" panose="020B0604020202020204" pitchFamily="34" charset="0"/>
              </a:rPr>
              <a:t>Chemistry</a:t>
            </a:r>
            <a:r>
              <a:rPr lang="en-US" altLang="en-US" sz="2400" dirty="0">
                <a:cs typeface="Arial" panose="020B0604020202020204" pitchFamily="34" charset="0"/>
              </a:rPr>
              <a:t> sometimes is called the "</a:t>
            </a:r>
            <a:r>
              <a:rPr lang="en-US" altLang="en-US" sz="2400" b="1" i="1" dirty="0">
                <a:solidFill>
                  <a:srgbClr val="FF0000"/>
                </a:solidFill>
                <a:cs typeface="Arial" panose="020B0604020202020204" pitchFamily="34" charset="0"/>
              </a:rPr>
              <a:t>central science</a:t>
            </a:r>
            <a:r>
              <a:rPr lang="en-US" altLang="en-US" sz="2400" dirty="0">
                <a:cs typeface="Arial" panose="020B0604020202020204" pitchFamily="34" charset="0"/>
              </a:rPr>
              <a:t>" because it connects other sciences to each others, such as biology, physics, geology and environmental science.</a:t>
            </a:r>
          </a:p>
        </p:txBody>
      </p:sp>
      <p:sp>
        <p:nvSpPr>
          <p:cNvPr id="7173" name="Rectangle 3"/>
          <p:cNvSpPr>
            <a:spLocks noChangeArrowheads="1"/>
          </p:cNvSpPr>
          <p:nvPr/>
        </p:nvSpPr>
        <p:spPr bwMode="auto">
          <a:xfrm>
            <a:off x="525463" y="5523136"/>
            <a:ext cx="8321675" cy="12001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lnSpc>
                <a:spcPct val="150000"/>
              </a:lnSpc>
            </a:pPr>
            <a:r>
              <a:rPr lang="en-US" altLang="en-US" sz="2400" b="1" i="1">
                <a:solidFill>
                  <a:srgbClr val="FF0000"/>
                </a:solidFill>
                <a:cs typeface="Arial" panose="020B0604020202020204" pitchFamily="34" charset="0"/>
              </a:rPr>
              <a:t>Chemistry</a:t>
            </a:r>
            <a:r>
              <a:rPr lang="en-US" altLang="en-US" sz="2400" b="1" i="1">
                <a:cs typeface="Arial" panose="020B0604020202020204" pitchFamily="34" charset="0"/>
              </a:rPr>
              <a:t> is the science that deals with the materials of the universe and the changes these materials undergo</a:t>
            </a:r>
            <a:endParaRPr lang="en-US" altLang="en-US" sz="2400" b="1">
              <a:cs typeface="Arial" panose="020B0604020202020204" pitchFamily="34" charset="0"/>
            </a:endParaRPr>
          </a:p>
        </p:txBody>
      </p:sp>
      <p:sp>
        <p:nvSpPr>
          <p:cNvPr id="7174" name="Down Arrow 4"/>
          <p:cNvSpPr>
            <a:spLocks noChangeArrowheads="1"/>
          </p:cNvSpPr>
          <p:nvPr/>
        </p:nvSpPr>
        <p:spPr bwMode="auto">
          <a:xfrm>
            <a:off x="3901441" y="4481285"/>
            <a:ext cx="1149350" cy="1143454"/>
          </a:xfrm>
          <a:prstGeom prst="downArrow">
            <a:avLst>
              <a:gd name="adj1" fmla="val 50000"/>
              <a:gd name="adj2" fmla="val 50006"/>
            </a:avLst>
          </a:prstGeom>
          <a:solidFill>
            <a:srgbClr val="00B0F0"/>
          </a:solidFill>
          <a:ln w="12700" algn="ctr">
            <a:solidFill>
              <a:srgbClr val="00B0F0"/>
            </a:solidFill>
            <a:round/>
            <a:headEnd/>
            <a:tailEnd/>
          </a:ln>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cs typeface="Arial" panose="020B0604020202020204" pitchFamily="34" charset="0"/>
            </a:endParaRPr>
          </a:p>
        </p:txBody>
      </p:sp>
      <p:sp>
        <p:nvSpPr>
          <p:cNvPr id="7" name="Text Box 5"/>
          <p:cNvSpPr txBox="1">
            <a:spLocks noChangeArrowheads="1"/>
          </p:cNvSpPr>
          <p:nvPr/>
        </p:nvSpPr>
        <p:spPr bwMode="auto">
          <a:xfrm>
            <a:off x="219075" y="1856199"/>
            <a:ext cx="8676731" cy="83099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p>
            <a:pPr marL="342900" indent="-342900" algn="just">
              <a:buFont typeface="Courier New" panose="02070309020205020404" pitchFamily="49" charset="0"/>
              <a:buChar char="o"/>
            </a:pPr>
            <a:r>
              <a:rPr lang="en-US" altLang="en-US" sz="2400" b="1" i="1" dirty="0">
                <a:solidFill>
                  <a:srgbClr val="FF0000"/>
                </a:solidFill>
                <a:latin typeface="Arial" panose="020B0604020202020204" pitchFamily="34" charset="0"/>
                <a:cs typeface="Arial" panose="020B0604020202020204" pitchFamily="34" charset="0"/>
              </a:rPr>
              <a:t>Chemistry</a:t>
            </a:r>
            <a:r>
              <a:rPr lang="en-US" altLang="en-US" sz="2400" b="1" dirty="0">
                <a:latin typeface="Arial" panose="020B0604020202020204" pitchFamily="34" charset="0"/>
                <a:cs typeface="Arial" panose="020B0604020202020204" pitchFamily="34" charset="0"/>
              </a:rPr>
              <a:t> </a:t>
            </a:r>
            <a:r>
              <a:rPr lang="en-US" altLang="en-US" sz="2400" dirty="0">
                <a:latin typeface="Arial" panose="020B0604020202020204" pitchFamily="34" charset="0"/>
                <a:cs typeface="Arial" panose="020B0604020202020204" pitchFamily="34" charset="0"/>
              </a:rPr>
              <a:t>is the study of matter and </a:t>
            </a:r>
            <a:r>
              <a:rPr lang="en-US" altLang="en-US" sz="2400" dirty="0" smtClean="0">
                <a:latin typeface="Arial" panose="020B0604020202020204" pitchFamily="34" charset="0"/>
                <a:cs typeface="Arial" panose="020B0604020202020204" pitchFamily="34" charset="0"/>
              </a:rPr>
              <a:t>the changes </a:t>
            </a:r>
            <a:r>
              <a:rPr lang="en-US" altLang="en-US" sz="2400" dirty="0">
                <a:latin typeface="Arial" panose="020B0604020202020204" pitchFamily="34" charset="0"/>
                <a:cs typeface="Arial" panose="020B0604020202020204" pitchFamily="34" charset="0"/>
              </a:rPr>
              <a:t>it </a:t>
            </a:r>
            <a:r>
              <a:rPr lang="en-US" altLang="en-US" sz="2400" dirty="0" smtClean="0">
                <a:latin typeface="Arial" panose="020B0604020202020204" pitchFamily="34" charset="0"/>
                <a:cs typeface="Arial" panose="020B0604020202020204" pitchFamily="34" charset="0"/>
              </a:rPr>
              <a:t>undergoes.</a:t>
            </a:r>
            <a:endParaRPr lang="en-US" altLang="en-US"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xmlns="" val="2884006201"/>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5" fill="hold" grpId="0" nodeType="clickEffect">
                                  <p:stCondLst>
                                    <p:cond delay="0"/>
                                  </p:stCondLst>
                                  <p:childTnLst>
                                    <p:set>
                                      <p:cBhvr>
                                        <p:cTn id="6" dur="1" fill="hold">
                                          <p:stCondLst>
                                            <p:cond delay="0"/>
                                          </p:stCondLst>
                                        </p:cTn>
                                        <p:tgtEl>
                                          <p:spTgt spid="8197">
                                            <p:txEl>
                                              <p:pRg st="0" end="0"/>
                                            </p:txEl>
                                          </p:spTgt>
                                        </p:tgtEl>
                                        <p:attrNameLst>
                                          <p:attrName>style.visibility</p:attrName>
                                        </p:attrNameLst>
                                      </p:cBhvr>
                                      <p:to>
                                        <p:strVal val="visible"/>
                                      </p:to>
                                    </p:set>
                                    <p:animEffect transition="in" filter="blinds(vertical)">
                                      <p:cBhvr>
                                        <p:cTn id="7" dur="500"/>
                                        <p:tgtEl>
                                          <p:spTgt spid="819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7172"/>
                                        </p:tgtEl>
                                        <p:attrNameLst>
                                          <p:attrName>style.visibility</p:attrName>
                                        </p:attrNameLst>
                                      </p:cBhvr>
                                      <p:to>
                                        <p:strVal val="visible"/>
                                      </p:to>
                                    </p:set>
                                    <p:anim calcmode="lin" valueType="num">
                                      <p:cBhvr additive="base">
                                        <p:cTn id="18" dur="500" fill="hold"/>
                                        <p:tgtEl>
                                          <p:spTgt spid="7172"/>
                                        </p:tgtEl>
                                        <p:attrNameLst>
                                          <p:attrName>ppt_x</p:attrName>
                                        </p:attrNameLst>
                                      </p:cBhvr>
                                      <p:tavLst>
                                        <p:tav tm="0">
                                          <p:val>
                                            <p:strVal val="#ppt_x"/>
                                          </p:val>
                                        </p:tav>
                                        <p:tav tm="100000">
                                          <p:val>
                                            <p:strVal val="#ppt_x"/>
                                          </p:val>
                                        </p:tav>
                                      </p:tavLst>
                                    </p:anim>
                                    <p:anim calcmode="lin" valueType="num">
                                      <p:cBhvr additive="base">
                                        <p:cTn id="19" dur="500" fill="hold"/>
                                        <p:tgtEl>
                                          <p:spTgt spid="7172"/>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7174"/>
                                        </p:tgtEl>
                                        <p:attrNameLst>
                                          <p:attrName>style.visibility</p:attrName>
                                        </p:attrNameLst>
                                      </p:cBhvr>
                                      <p:to>
                                        <p:strVal val="visible"/>
                                      </p:to>
                                    </p:set>
                                    <p:anim calcmode="lin" valueType="num">
                                      <p:cBhvr additive="base">
                                        <p:cTn id="24" dur="500" fill="hold"/>
                                        <p:tgtEl>
                                          <p:spTgt spid="7174"/>
                                        </p:tgtEl>
                                        <p:attrNameLst>
                                          <p:attrName>ppt_x</p:attrName>
                                        </p:attrNameLst>
                                      </p:cBhvr>
                                      <p:tavLst>
                                        <p:tav tm="0">
                                          <p:val>
                                            <p:strVal val="#ppt_x"/>
                                          </p:val>
                                        </p:tav>
                                        <p:tav tm="100000">
                                          <p:val>
                                            <p:strVal val="#ppt_x"/>
                                          </p:val>
                                        </p:tav>
                                      </p:tavLst>
                                    </p:anim>
                                    <p:anim calcmode="lin" valueType="num">
                                      <p:cBhvr additive="base">
                                        <p:cTn id="25" dur="500" fill="hold"/>
                                        <p:tgtEl>
                                          <p:spTgt spid="7174"/>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0"/>
                                  </p:stCondLst>
                                  <p:childTnLst>
                                    <p:set>
                                      <p:cBhvr>
                                        <p:cTn id="27" dur="1" fill="hold">
                                          <p:stCondLst>
                                            <p:cond delay="0"/>
                                          </p:stCondLst>
                                        </p:cTn>
                                        <p:tgtEl>
                                          <p:spTgt spid="7173"/>
                                        </p:tgtEl>
                                        <p:attrNameLst>
                                          <p:attrName>style.visibility</p:attrName>
                                        </p:attrNameLst>
                                      </p:cBhvr>
                                      <p:to>
                                        <p:strVal val="visible"/>
                                      </p:to>
                                    </p:set>
                                    <p:anim calcmode="lin" valueType="num">
                                      <p:cBhvr additive="base">
                                        <p:cTn id="28" dur="500" fill="hold"/>
                                        <p:tgtEl>
                                          <p:spTgt spid="7173"/>
                                        </p:tgtEl>
                                        <p:attrNameLst>
                                          <p:attrName>ppt_x</p:attrName>
                                        </p:attrNameLst>
                                      </p:cBhvr>
                                      <p:tavLst>
                                        <p:tav tm="0">
                                          <p:val>
                                            <p:strVal val="#ppt_x"/>
                                          </p:val>
                                        </p:tav>
                                        <p:tav tm="100000">
                                          <p:val>
                                            <p:strVal val="#ppt_x"/>
                                          </p:val>
                                        </p:tav>
                                      </p:tavLst>
                                    </p:anim>
                                    <p:anim calcmode="lin" valueType="num">
                                      <p:cBhvr additive="base">
                                        <p:cTn id="29" dur="500" fill="hold"/>
                                        <p:tgtEl>
                                          <p:spTgt spid="717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7" grpId="0" build="p" bldLvl="5" autoUpdateAnimBg="0"/>
      <p:bldP spid="7172" grpId="0"/>
      <p:bldP spid="7173" grpId="0"/>
      <p:bldP spid="7174" grpId="0" animBg="1"/>
      <p:bldP spid="7"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966835" y="106777"/>
            <a:ext cx="3380284" cy="584775"/>
          </a:xfrm>
          <a:prstGeom prst="rect">
            <a:avLst/>
          </a:prstGeom>
          <a:ln>
            <a:solidFill>
              <a:schemeClr val="tx1">
                <a:lumMod val="65000"/>
                <a:lumOff val="35000"/>
              </a:schemeClr>
            </a:solidFill>
          </a:ln>
        </p:spPr>
        <p:txBody>
          <a:bodyPr wrap="none">
            <a:spAutoFit/>
          </a:bodyPr>
          <a:lstStyle/>
          <a:p>
            <a:r>
              <a:rPr lang="en-US" sz="3200" b="1" dirty="0" smtClean="0">
                <a:solidFill>
                  <a:srgbClr val="FF0000"/>
                </a:solidFill>
                <a:latin typeface="Bodoni MT" panose="02070603080606020203" pitchFamily="18" charset="0"/>
              </a:rPr>
              <a:t>Handling Numbers</a:t>
            </a:r>
            <a:endParaRPr lang="en-US" sz="3200" b="1" dirty="0">
              <a:solidFill>
                <a:srgbClr val="FF0000"/>
              </a:solidFill>
              <a:latin typeface="Bodoni MT" panose="02070603080606020203" pitchFamily="18" charset="0"/>
            </a:endParaRPr>
          </a:p>
        </p:txBody>
      </p:sp>
      <p:sp>
        <p:nvSpPr>
          <p:cNvPr id="22" name="Rectangle 21"/>
          <p:cNvSpPr/>
          <p:nvPr/>
        </p:nvSpPr>
        <p:spPr>
          <a:xfrm>
            <a:off x="93915" y="689819"/>
            <a:ext cx="3419526" cy="523220"/>
          </a:xfrm>
          <a:prstGeom prst="rect">
            <a:avLst/>
          </a:prstGeom>
        </p:spPr>
        <p:txBody>
          <a:bodyPr wrap="none">
            <a:spAutoFit/>
          </a:bodyPr>
          <a:lstStyle/>
          <a:p>
            <a:r>
              <a:rPr lang="en-US" sz="2800" b="1" i="1" u="sng" dirty="0">
                <a:solidFill>
                  <a:srgbClr val="00B050"/>
                </a:solidFill>
                <a:latin typeface="Arial" panose="020B0604020202020204" pitchFamily="34" charset="0"/>
                <a:cs typeface="Arial" panose="020B0604020202020204" pitchFamily="34" charset="0"/>
              </a:rPr>
              <a:t>Significant Figures</a:t>
            </a:r>
          </a:p>
        </p:txBody>
      </p:sp>
      <p:sp>
        <p:nvSpPr>
          <p:cNvPr id="5" name="TextBox 6"/>
          <p:cNvSpPr txBox="1">
            <a:spLocks noChangeArrowheads="1"/>
          </p:cNvSpPr>
          <p:nvPr/>
        </p:nvSpPr>
        <p:spPr bwMode="auto">
          <a:xfrm>
            <a:off x="330664" y="1546676"/>
            <a:ext cx="8652624" cy="107721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1pPr>
            <a:lvl2pPr marL="742950" indent="-28575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2pPr>
            <a:lvl3pPr marL="1143000" indent="-22860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3pPr>
            <a:lvl4pPr marL="1600200" indent="-22860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n-US" altLang="en-US" sz="3200" b="1" i="1" dirty="0" smtClean="0">
                <a:solidFill>
                  <a:srgbClr val="FF0000"/>
                </a:solidFill>
              </a:rPr>
              <a:t>Significant figures </a:t>
            </a:r>
            <a:r>
              <a:rPr lang="en-US" altLang="en-US" sz="3200" b="1" dirty="0" smtClean="0"/>
              <a:t>- </a:t>
            </a:r>
            <a:r>
              <a:rPr lang="en-US" altLang="en-US" sz="3200" dirty="0" smtClean="0"/>
              <a:t>are </a:t>
            </a:r>
            <a:r>
              <a:rPr lang="en-US" altLang="en-US" sz="3200" i="1" dirty="0" smtClean="0"/>
              <a:t>the meaningful digits in a measured or calculated quantity</a:t>
            </a:r>
            <a:r>
              <a:rPr lang="en-US" altLang="en-US" sz="3200" dirty="0" smtClean="0"/>
              <a:t>.</a:t>
            </a:r>
            <a:endParaRPr lang="ar-SA" altLang="en-US" sz="3200" dirty="0"/>
          </a:p>
        </p:txBody>
      </p:sp>
      <p:sp>
        <p:nvSpPr>
          <p:cNvPr id="2" name="Rectangle 1"/>
          <p:cNvSpPr/>
          <p:nvPr/>
        </p:nvSpPr>
        <p:spPr>
          <a:xfrm>
            <a:off x="1013890" y="3708178"/>
            <a:ext cx="7286171" cy="523220"/>
          </a:xfrm>
          <a:prstGeom prst="rect">
            <a:avLst/>
          </a:prstGeom>
        </p:spPr>
        <p:txBody>
          <a:bodyPr wrap="square">
            <a:spAutoFit/>
          </a:bodyPr>
          <a:lstStyle/>
          <a:p>
            <a:pPr algn="ctr"/>
            <a:r>
              <a:rPr lang="en-US" sz="2800" b="1" dirty="0">
                <a:latin typeface="TimesLTStd-Bold"/>
              </a:rPr>
              <a:t>Guidelines for Using </a:t>
            </a:r>
            <a:r>
              <a:rPr lang="en-US" sz="2800" b="1" dirty="0" smtClean="0">
                <a:latin typeface="TimesLTStd-Bold"/>
              </a:rPr>
              <a:t>Significant </a:t>
            </a:r>
            <a:r>
              <a:rPr lang="en-US" sz="2800" b="1" dirty="0">
                <a:latin typeface="TimesLTStd-Bold"/>
              </a:rPr>
              <a:t>Figures</a:t>
            </a:r>
            <a:endParaRPr lang="en-US" sz="2800" dirty="0"/>
          </a:p>
        </p:txBody>
      </p:sp>
      <p:sp>
        <p:nvSpPr>
          <p:cNvPr id="3" name="Down Arrow 2"/>
          <p:cNvSpPr/>
          <p:nvPr/>
        </p:nvSpPr>
        <p:spPr>
          <a:xfrm>
            <a:off x="3917803" y="4466596"/>
            <a:ext cx="1117600" cy="169817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40481757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additive="base">
                                        <p:cTn id="14" dur="500" fill="hold"/>
                                        <p:tgtEl>
                                          <p:spTgt spid="2"/>
                                        </p:tgtEl>
                                        <p:attrNameLst>
                                          <p:attrName>ppt_x</p:attrName>
                                        </p:attrNameLst>
                                      </p:cBhvr>
                                      <p:tavLst>
                                        <p:tav tm="0">
                                          <p:val>
                                            <p:strVal val="#ppt_x"/>
                                          </p:val>
                                        </p:tav>
                                        <p:tav tm="100000">
                                          <p:val>
                                            <p:strVal val="#ppt_x"/>
                                          </p:val>
                                        </p:tav>
                                      </p:tavLst>
                                    </p:anim>
                                    <p:anim calcmode="lin" valueType="num">
                                      <p:cBhvr additive="base">
                                        <p:cTn id="15" dur="500" fill="hold"/>
                                        <p:tgtEl>
                                          <p:spTgt spid="2"/>
                                        </p:tgtEl>
                                        <p:attrNameLst>
                                          <p:attrName>ppt_y</p:attrName>
                                        </p:attrNameLst>
                                      </p:cBhvr>
                                      <p:tavLst>
                                        <p:tav tm="0">
                                          <p:val>
                                            <p:strVal val="1+#ppt_h/2"/>
                                          </p:val>
                                        </p:tav>
                                        <p:tav tm="100000">
                                          <p:val>
                                            <p:strVal val="#ppt_y"/>
                                          </p:val>
                                        </p:tav>
                                      </p:tavLst>
                                    </p:anim>
                                  </p:childTnLst>
                                </p:cTn>
                              </p:par>
                              <p:par>
                                <p:cTn id="16" presetID="2" presetClass="entr" presetSubtype="4" fill="hold" grpId="0" nodeType="withEffect">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cBhvr additive="base">
                                        <p:cTn id="18" dur="500" fill="hold"/>
                                        <p:tgtEl>
                                          <p:spTgt spid="3"/>
                                        </p:tgtEl>
                                        <p:attrNameLst>
                                          <p:attrName>ppt_x</p:attrName>
                                        </p:attrNameLst>
                                      </p:cBhvr>
                                      <p:tavLst>
                                        <p:tav tm="0">
                                          <p:val>
                                            <p:strVal val="#ppt_x"/>
                                          </p:val>
                                        </p:tav>
                                        <p:tav tm="100000">
                                          <p:val>
                                            <p:strVal val="#ppt_x"/>
                                          </p:val>
                                        </p:tav>
                                      </p:tavLst>
                                    </p:anim>
                                    <p:anim calcmode="lin" valueType="num">
                                      <p:cBhvr additive="base">
                                        <p:cTn id="19"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 grpId="0"/>
      <p:bldP spid="3"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966835" y="106777"/>
            <a:ext cx="3380284" cy="584775"/>
          </a:xfrm>
          <a:prstGeom prst="rect">
            <a:avLst/>
          </a:prstGeom>
          <a:ln>
            <a:solidFill>
              <a:schemeClr val="tx1">
                <a:lumMod val="65000"/>
                <a:lumOff val="35000"/>
              </a:schemeClr>
            </a:solidFill>
          </a:ln>
        </p:spPr>
        <p:txBody>
          <a:bodyPr wrap="none">
            <a:spAutoFit/>
          </a:bodyPr>
          <a:lstStyle/>
          <a:p>
            <a:r>
              <a:rPr lang="en-US" sz="3200" b="1" dirty="0" smtClean="0">
                <a:solidFill>
                  <a:srgbClr val="FF0000"/>
                </a:solidFill>
                <a:latin typeface="Bodoni MT" panose="02070603080606020203" pitchFamily="18" charset="0"/>
              </a:rPr>
              <a:t>Handling Numbers</a:t>
            </a:r>
            <a:endParaRPr lang="en-US" sz="3200" b="1" dirty="0">
              <a:solidFill>
                <a:srgbClr val="FF0000"/>
              </a:solidFill>
              <a:latin typeface="Bodoni MT" panose="02070603080606020203" pitchFamily="18" charset="0"/>
            </a:endParaRPr>
          </a:p>
        </p:txBody>
      </p:sp>
      <p:sp>
        <p:nvSpPr>
          <p:cNvPr id="22" name="Rectangle 21"/>
          <p:cNvSpPr/>
          <p:nvPr/>
        </p:nvSpPr>
        <p:spPr>
          <a:xfrm>
            <a:off x="93915" y="689819"/>
            <a:ext cx="3419526" cy="523220"/>
          </a:xfrm>
          <a:prstGeom prst="rect">
            <a:avLst/>
          </a:prstGeom>
        </p:spPr>
        <p:txBody>
          <a:bodyPr wrap="none">
            <a:spAutoFit/>
          </a:bodyPr>
          <a:lstStyle/>
          <a:p>
            <a:r>
              <a:rPr lang="en-US" sz="2800" b="1" i="1" u="sng" dirty="0">
                <a:solidFill>
                  <a:srgbClr val="00B050"/>
                </a:solidFill>
                <a:latin typeface="Arial" panose="020B0604020202020204" pitchFamily="34" charset="0"/>
                <a:cs typeface="Arial" panose="020B0604020202020204" pitchFamily="34" charset="0"/>
              </a:rPr>
              <a:t>Significant Figures</a:t>
            </a:r>
          </a:p>
        </p:txBody>
      </p:sp>
      <p:sp>
        <p:nvSpPr>
          <p:cNvPr id="35" name="Text Box 4"/>
          <p:cNvSpPr txBox="1">
            <a:spLocks noChangeArrowheads="1"/>
          </p:cNvSpPr>
          <p:nvPr/>
        </p:nvSpPr>
        <p:spPr bwMode="auto">
          <a:xfrm>
            <a:off x="533400" y="1420202"/>
            <a:ext cx="8610600" cy="52999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marL="342900" indent="-342900" fontAlgn="base">
              <a:lnSpc>
                <a:spcPct val="80000"/>
              </a:lnSpc>
              <a:spcBef>
                <a:spcPct val="50000"/>
              </a:spcBef>
              <a:spcAft>
                <a:spcPct val="0"/>
              </a:spcAft>
              <a:buFont typeface="Courier New" panose="02070309020205020404" pitchFamily="49" charset="0"/>
              <a:buChar char="o"/>
            </a:pPr>
            <a:r>
              <a:rPr lang="en-US" altLang="en-US" sz="2400" dirty="0" smtClean="0">
                <a:solidFill>
                  <a:srgbClr val="000000"/>
                </a:solidFill>
                <a:latin typeface="Arial" charset="0"/>
              </a:rPr>
              <a:t>Any </a:t>
            </a:r>
            <a:r>
              <a:rPr lang="en-US" altLang="en-US" sz="2400" dirty="0">
                <a:solidFill>
                  <a:srgbClr val="000000"/>
                </a:solidFill>
                <a:latin typeface="Arial" charset="0"/>
              </a:rPr>
              <a:t>digit that is not zero is significant</a:t>
            </a:r>
          </a:p>
          <a:p>
            <a:pPr lvl="1" fontAlgn="base">
              <a:lnSpc>
                <a:spcPct val="80000"/>
              </a:lnSpc>
              <a:spcBef>
                <a:spcPct val="50000"/>
              </a:spcBef>
              <a:spcAft>
                <a:spcPct val="0"/>
              </a:spcAft>
            </a:pPr>
            <a:r>
              <a:rPr lang="en-US" altLang="en-US" sz="2400" dirty="0">
                <a:solidFill>
                  <a:srgbClr val="000000"/>
                </a:solidFill>
                <a:latin typeface="Arial" charset="0"/>
              </a:rPr>
              <a:t>1.234 kg     </a:t>
            </a:r>
            <a:r>
              <a:rPr lang="en-US" altLang="en-US" sz="2400" dirty="0">
                <a:solidFill>
                  <a:srgbClr val="FF0000"/>
                </a:solidFill>
                <a:latin typeface="Arial" charset="0"/>
              </a:rPr>
              <a:t>4</a:t>
            </a:r>
            <a:r>
              <a:rPr lang="en-US" altLang="en-US" sz="2400" dirty="0">
                <a:solidFill>
                  <a:srgbClr val="000000"/>
                </a:solidFill>
                <a:latin typeface="Arial" charset="0"/>
              </a:rPr>
              <a:t> significant figures</a:t>
            </a:r>
          </a:p>
          <a:p>
            <a:pPr marL="342900" indent="-342900" fontAlgn="base">
              <a:lnSpc>
                <a:spcPct val="80000"/>
              </a:lnSpc>
              <a:spcBef>
                <a:spcPct val="50000"/>
              </a:spcBef>
              <a:spcAft>
                <a:spcPct val="0"/>
              </a:spcAft>
              <a:buFont typeface="Courier New" panose="02070309020205020404" pitchFamily="49" charset="0"/>
              <a:buChar char="o"/>
            </a:pPr>
            <a:r>
              <a:rPr lang="en-US" altLang="en-US" sz="2400" dirty="0" smtClean="0">
                <a:solidFill>
                  <a:srgbClr val="000000"/>
                </a:solidFill>
                <a:latin typeface="Arial" charset="0"/>
              </a:rPr>
              <a:t>Zeros </a:t>
            </a:r>
            <a:r>
              <a:rPr lang="en-US" altLang="en-US" sz="2400" dirty="0">
                <a:solidFill>
                  <a:srgbClr val="000000"/>
                </a:solidFill>
                <a:latin typeface="Arial" charset="0"/>
              </a:rPr>
              <a:t>between nonzero digits are significant</a:t>
            </a:r>
          </a:p>
          <a:p>
            <a:pPr lvl="1" fontAlgn="base">
              <a:lnSpc>
                <a:spcPct val="80000"/>
              </a:lnSpc>
              <a:spcBef>
                <a:spcPct val="50000"/>
              </a:spcBef>
              <a:spcAft>
                <a:spcPct val="0"/>
              </a:spcAft>
            </a:pPr>
            <a:r>
              <a:rPr lang="en-US" altLang="en-US" sz="2400" dirty="0">
                <a:solidFill>
                  <a:srgbClr val="000000"/>
                </a:solidFill>
                <a:latin typeface="Arial" charset="0"/>
              </a:rPr>
              <a:t>606 m         </a:t>
            </a:r>
            <a:r>
              <a:rPr lang="en-US" altLang="en-US" sz="2400" dirty="0">
                <a:solidFill>
                  <a:srgbClr val="FF0000"/>
                </a:solidFill>
                <a:latin typeface="Arial" charset="0"/>
              </a:rPr>
              <a:t>3</a:t>
            </a:r>
            <a:r>
              <a:rPr lang="en-US" altLang="en-US" sz="2400" dirty="0">
                <a:solidFill>
                  <a:srgbClr val="000000"/>
                </a:solidFill>
                <a:latin typeface="Arial" charset="0"/>
              </a:rPr>
              <a:t> significant figures</a:t>
            </a:r>
          </a:p>
          <a:p>
            <a:pPr marL="342900" indent="-342900" fontAlgn="base">
              <a:lnSpc>
                <a:spcPct val="80000"/>
              </a:lnSpc>
              <a:spcBef>
                <a:spcPct val="50000"/>
              </a:spcBef>
              <a:spcAft>
                <a:spcPct val="0"/>
              </a:spcAft>
              <a:buFont typeface="Courier New" panose="02070309020205020404" pitchFamily="49" charset="0"/>
              <a:buChar char="o"/>
            </a:pPr>
            <a:r>
              <a:rPr lang="en-US" altLang="en-US" sz="2400" dirty="0" smtClean="0">
                <a:solidFill>
                  <a:srgbClr val="000000"/>
                </a:solidFill>
                <a:latin typeface="Arial" charset="0"/>
              </a:rPr>
              <a:t>Zeros </a:t>
            </a:r>
            <a:r>
              <a:rPr lang="en-US" altLang="en-US" sz="2400" dirty="0">
                <a:solidFill>
                  <a:srgbClr val="000000"/>
                </a:solidFill>
                <a:latin typeface="Arial" charset="0"/>
              </a:rPr>
              <a:t>to the left of the first nonzero digit are </a:t>
            </a:r>
            <a:r>
              <a:rPr lang="en-US" altLang="en-US" sz="2400" b="1" dirty="0">
                <a:solidFill>
                  <a:srgbClr val="000000"/>
                </a:solidFill>
                <a:latin typeface="Arial" charset="0"/>
              </a:rPr>
              <a:t>not</a:t>
            </a:r>
            <a:r>
              <a:rPr lang="en-US" altLang="en-US" sz="2400" dirty="0">
                <a:solidFill>
                  <a:srgbClr val="000000"/>
                </a:solidFill>
                <a:latin typeface="Arial" charset="0"/>
              </a:rPr>
              <a:t> significant</a:t>
            </a:r>
          </a:p>
          <a:p>
            <a:pPr lvl="1" fontAlgn="base">
              <a:lnSpc>
                <a:spcPct val="80000"/>
              </a:lnSpc>
              <a:spcBef>
                <a:spcPct val="50000"/>
              </a:spcBef>
              <a:spcAft>
                <a:spcPct val="0"/>
              </a:spcAft>
            </a:pPr>
            <a:r>
              <a:rPr lang="en-US" altLang="en-US" sz="2400" dirty="0">
                <a:solidFill>
                  <a:srgbClr val="000000"/>
                </a:solidFill>
                <a:latin typeface="Arial" charset="0"/>
              </a:rPr>
              <a:t>0.08 L         </a:t>
            </a:r>
            <a:r>
              <a:rPr lang="en-US" altLang="en-US" sz="2400" dirty="0">
                <a:solidFill>
                  <a:srgbClr val="FF0000"/>
                </a:solidFill>
                <a:latin typeface="Arial" charset="0"/>
              </a:rPr>
              <a:t>1</a:t>
            </a:r>
            <a:r>
              <a:rPr lang="en-US" altLang="en-US" sz="2400" dirty="0">
                <a:solidFill>
                  <a:srgbClr val="000000"/>
                </a:solidFill>
                <a:latin typeface="Arial" charset="0"/>
              </a:rPr>
              <a:t> significant figure</a:t>
            </a:r>
          </a:p>
          <a:p>
            <a:pPr marL="342900" indent="-342900" fontAlgn="base">
              <a:lnSpc>
                <a:spcPct val="80000"/>
              </a:lnSpc>
              <a:spcBef>
                <a:spcPct val="50000"/>
              </a:spcBef>
              <a:spcAft>
                <a:spcPct val="0"/>
              </a:spcAft>
              <a:buFont typeface="Courier New" panose="02070309020205020404" pitchFamily="49" charset="0"/>
              <a:buChar char="o"/>
            </a:pPr>
            <a:r>
              <a:rPr lang="en-US" altLang="en-US" sz="2400" dirty="0" smtClean="0">
                <a:solidFill>
                  <a:srgbClr val="000000"/>
                </a:solidFill>
                <a:latin typeface="Arial" charset="0"/>
              </a:rPr>
              <a:t>If </a:t>
            </a:r>
            <a:r>
              <a:rPr lang="en-US" altLang="en-US" sz="2400" dirty="0">
                <a:solidFill>
                  <a:srgbClr val="000000"/>
                </a:solidFill>
                <a:latin typeface="Arial" charset="0"/>
              </a:rPr>
              <a:t>a number is greater than 1, then all zeros to the right of the decimal point are significant</a:t>
            </a:r>
          </a:p>
          <a:p>
            <a:pPr lvl="1" fontAlgn="base">
              <a:lnSpc>
                <a:spcPct val="80000"/>
              </a:lnSpc>
              <a:spcBef>
                <a:spcPct val="50000"/>
              </a:spcBef>
              <a:spcAft>
                <a:spcPct val="0"/>
              </a:spcAft>
            </a:pPr>
            <a:r>
              <a:rPr lang="en-US" altLang="en-US" sz="2400" dirty="0">
                <a:solidFill>
                  <a:srgbClr val="000000"/>
                </a:solidFill>
                <a:latin typeface="Arial" charset="0"/>
              </a:rPr>
              <a:t>2.0 mg         </a:t>
            </a:r>
            <a:r>
              <a:rPr lang="en-US" altLang="en-US" sz="2400" dirty="0">
                <a:solidFill>
                  <a:srgbClr val="FF0000"/>
                </a:solidFill>
                <a:latin typeface="Arial" charset="0"/>
              </a:rPr>
              <a:t>2</a:t>
            </a:r>
            <a:r>
              <a:rPr lang="en-US" altLang="en-US" sz="2400" dirty="0">
                <a:solidFill>
                  <a:srgbClr val="000000"/>
                </a:solidFill>
                <a:latin typeface="Arial" charset="0"/>
              </a:rPr>
              <a:t> significant figures</a:t>
            </a:r>
          </a:p>
          <a:p>
            <a:pPr marL="342900" indent="-342900" fontAlgn="base">
              <a:lnSpc>
                <a:spcPct val="80000"/>
              </a:lnSpc>
              <a:spcBef>
                <a:spcPct val="50000"/>
              </a:spcBef>
              <a:spcAft>
                <a:spcPct val="0"/>
              </a:spcAft>
              <a:buFont typeface="Courier New" panose="02070309020205020404" pitchFamily="49" charset="0"/>
              <a:buChar char="o"/>
            </a:pPr>
            <a:r>
              <a:rPr lang="en-US" altLang="en-US" sz="2400" dirty="0" smtClean="0">
                <a:solidFill>
                  <a:srgbClr val="000000"/>
                </a:solidFill>
                <a:latin typeface="Arial" charset="0"/>
              </a:rPr>
              <a:t>If </a:t>
            </a:r>
            <a:r>
              <a:rPr lang="en-US" altLang="en-US" sz="2400" dirty="0">
                <a:solidFill>
                  <a:srgbClr val="000000"/>
                </a:solidFill>
                <a:latin typeface="Arial" charset="0"/>
              </a:rPr>
              <a:t>a number is less than 1, then only the zeros that are at the end and in the middle of the number are significant</a:t>
            </a:r>
          </a:p>
          <a:p>
            <a:pPr lvl="1" fontAlgn="base">
              <a:lnSpc>
                <a:spcPct val="80000"/>
              </a:lnSpc>
              <a:spcBef>
                <a:spcPct val="50000"/>
              </a:spcBef>
              <a:spcAft>
                <a:spcPct val="0"/>
              </a:spcAft>
            </a:pPr>
            <a:r>
              <a:rPr lang="en-US" altLang="en-US" sz="2400" dirty="0">
                <a:solidFill>
                  <a:srgbClr val="000000"/>
                </a:solidFill>
                <a:latin typeface="Arial" charset="0"/>
              </a:rPr>
              <a:t>0.00420 g    </a:t>
            </a:r>
            <a:r>
              <a:rPr lang="en-US" altLang="en-US" sz="2400" dirty="0">
                <a:solidFill>
                  <a:srgbClr val="FF0000"/>
                </a:solidFill>
                <a:latin typeface="Arial" charset="0"/>
              </a:rPr>
              <a:t>3</a:t>
            </a:r>
            <a:r>
              <a:rPr lang="en-US" altLang="en-US" sz="2400" dirty="0">
                <a:solidFill>
                  <a:srgbClr val="000000"/>
                </a:solidFill>
                <a:latin typeface="Arial" charset="0"/>
              </a:rPr>
              <a:t> significant figures</a:t>
            </a:r>
          </a:p>
        </p:txBody>
      </p:sp>
    </p:spTree>
    <p:extLst>
      <p:ext uri="{BB962C8B-B14F-4D97-AF65-F5344CB8AC3E}">
        <p14:creationId xmlns:p14="http://schemas.microsoft.com/office/powerpoint/2010/main" xmlns="" val="25943217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5">
                                            <p:txEl>
                                              <p:pRg st="0" end="0"/>
                                            </p:txEl>
                                          </p:spTgt>
                                        </p:tgtEl>
                                        <p:attrNameLst>
                                          <p:attrName>style.visibility</p:attrName>
                                        </p:attrNameLst>
                                      </p:cBhvr>
                                      <p:to>
                                        <p:strVal val="visible"/>
                                      </p:to>
                                    </p:set>
                                    <p:anim calcmode="lin" valueType="num">
                                      <p:cBhvr additive="base">
                                        <p:cTn id="7" dur="500" fill="hold"/>
                                        <p:tgtEl>
                                          <p:spTgt spid="3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5">
                                            <p:txEl>
                                              <p:pRg st="1" end="1"/>
                                            </p:txEl>
                                          </p:spTgt>
                                        </p:tgtEl>
                                        <p:attrNameLst>
                                          <p:attrName>style.visibility</p:attrName>
                                        </p:attrNameLst>
                                      </p:cBhvr>
                                      <p:to>
                                        <p:strVal val="visible"/>
                                      </p:to>
                                    </p:set>
                                    <p:anim calcmode="lin" valueType="num">
                                      <p:cBhvr additive="base">
                                        <p:cTn id="13" dur="500" fill="hold"/>
                                        <p:tgtEl>
                                          <p:spTgt spid="3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5">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5">
                                            <p:txEl>
                                              <p:pRg st="2" end="2"/>
                                            </p:txEl>
                                          </p:spTgt>
                                        </p:tgtEl>
                                        <p:attrNameLst>
                                          <p:attrName>style.visibility</p:attrName>
                                        </p:attrNameLst>
                                      </p:cBhvr>
                                      <p:to>
                                        <p:strVal val="visible"/>
                                      </p:to>
                                    </p:set>
                                    <p:anim calcmode="lin" valueType="num">
                                      <p:cBhvr additive="base">
                                        <p:cTn id="19" dur="500" fill="hold"/>
                                        <p:tgtEl>
                                          <p:spTgt spid="35">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5">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5">
                                            <p:txEl>
                                              <p:pRg st="3" end="3"/>
                                            </p:txEl>
                                          </p:spTgt>
                                        </p:tgtEl>
                                        <p:attrNameLst>
                                          <p:attrName>style.visibility</p:attrName>
                                        </p:attrNameLst>
                                      </p:cBhvr>
                                      <p:to>
                                        <p:strVal val="visible"/>
                                      </p:to>
                                    </p:set>
                                    <p:anim calcmode="lin" valueType="num">
                                      <p:cBhvr additive="base">
                                        <p:cTn id="25" dur="500" fill="hold"/>
                                        <p:tgtEl>
                                          <p:spTgt spid="35">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5">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5">
                                            <p:txEl>
                                              <p:pRg st="4" end="4"/>
                                            </p:txEl>
                                          </p:spTgt>
                                        </p:tgtEl>
                                        <p:attrNameLst>
                                          <p:attrName>style.visibility</p:attrName>
                                        </p:attrNameLst>
                                      </p:cBhvr>
                                      <p:to>
                                        <p:strVal val="visible"/>
                                      </p:to>
                                    </p:set>
                                    <p:anim calcmode="lin" valueType="num">
                                      <p:cBhvr additive="base">
                                        <p:cTn id="31" dur="500" fill="hold"/>
                                        <p:tgtEl>
                                          <p:spTgt spid="35">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5">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35">
                                            <p:txEl>
                                              <p:pRg st="5" end="5"/>
                                            </p:txEl>
                                          </p:spTgt>
                                        </p:tgtEl>
                                        <p:attrNameLst>
                                          <p:attrName>style.visibility</p:attrName>
                                        </p:attrNameLst>
                                      </p:cBhvr>
                                      <p:to>
                                        <p:strVal val="visible"/>
                                      </p:to>
                                    </p:set>
                                    <p:anim calcmode="lin" valueType="num">
                                      <p:cBhvr additive="base">
                                        <p:cTn id="37" dur="500" fill="hold"/>
                                        <p:tgtEl>
                                          <p:spTgt spid="35">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5">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35">
                                            <p:txEl>
                                              <p:pRg st="6" end="6"/>
                                            </p:txEl>
                                          </p:spTgt>
                                        </p:tgtEl>
                                        <p:attrNameLst>
                                          <p:attrName>style.visibility</p:attrName>
                                        </p:attrNameLst>
                                      </p:cBhvr>
                                      <p:to>
                                        <p:strVal val="visible"/>
                                      </p:to>
                                    </p:set>
                                    <p:anim calcmode="lin" valueType="num">
                                      <p:cBhvr additive="base">
                                        <p:cTn id="43" dur="500" fill="hold"/>
                                        <p:tgtEl>
                                          <p:spTgt spid="35">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35">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35">
                                            <p:txEl>
                                              <p:pRg st="7" end="7"/>
                                            </p:txEl>
                                          </p:spTgt>
                                        </p:tgtEl>
                                        <p:attrNameLst>
                                          <p:attrName>style.visibility</p:attrName>
                                        </p:attrNameLst>
                                      </p:cBhvr>
                                      <p:to>
                                        <p:strVal val="visible"/>
                                      </p:to>
                                    </p:set>
                                    <p:anim calcmode="lin" valueType="num">
                                      <p:cBhvr additive="base">
                                        <p:cTn id="49" dur="500" fill="hold"/>
                                        <p:tgtEl>
                                          <p:spTgt spid="35">
                                            <p:txEl>
                                              <p:pRg st="7" end="7"/>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35">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35">
                                            <p:txEl>
                                              <p:pRg st="8" end="8"/>
                                            </p:txEl>
                                          </p:spTgt>
                                        </p:tgtEl>
                                        <p:attrNameLst>
                                          <p:attrName>style.visibility</p:attrName>
                                        </p:attrNameLst>
                                      </p:cBhvr>
                                      <p:to>
                                        <p:strVal val="visible"/>
                                      </p:to>
                                    </p:set>
                                    <p:anim calcmode="lin" valueType="num">
                                      <p:cBhvr additive="base">
                                        <p:cTn id="55" dur="500" fill="hold"/>
                                        <p:tgtEl>
                                          <p:spTgt spid="35">
                                            <p:txEl>
                                              <p:pRg st="8" end="8"/>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35">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35">
                                            <p:txEl>
                                              <p:pRg st="9" end="9"/>
                                            </p:txEl>
                                          </p:spTgt>
                                        </p:tgtEl>
                                        <p:attrNameLst>
                                          <p:attrName>style.visibility</p:attrName>
                                        </p:attrNameLst>
                                      </p:cBhvr>
                                      <p:to>
                                        <p:strVal val="visible"/>
                                      </p:to>
                                    </p:set>
                                    <p:anim calcmode="lin" valueType="num">
                                      <p:cBhvr additive="base">
                                        <p:cTn id="61" dur="500" fill="hold"/>
                                        <p:tgtEl>
                                          <p:spTgt spid="35">
                                            <p:txEl>
                                              <p:pRg st="9" end="9"/>
                                            </p:txEl>
                                          </p:spTgt>
                                        </p:tgtEl>
                                        <p:attrNameLst>
                                          <p:attrName>ppt_x</p:attrName>
                                        </p:attrNameLst>
                                      </p:cBhvr>
                                      <p:tavLst>
                                        <p:tav tm="0">
                                          <p:val>
                                            <p:strVal val="0-#ppt_w/2"/>
                                          </p:val>
                                        </p:tav>
                                        <p:tav tm="100000">
                                          <p:val>
                                            <p:strVal val="#ppt_x"/>
                                          </p:val>
                                        </p:tav>
                                      </p:tavLst>
                                    </p:anim>
                                    <p:anim calcmode="lin" valueType="num">
                                      <p:cBhvr additive="base">
                                        <p:cTn id="62" dur="500" fill="hold"/>
                                        <p:tgtEl>
                                          <p:spTgt spid="35">
                                            <p:txEl>
                                              <p:pRg st="9" end="9"/>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build="p" bldLvl="2" autoUpdateAnimBg="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966835" y="106777"/>
            <a:ext cx="3380284" cy="584775"/>
          </a:xfrm>
          <a:prstGeom prst="rect">
            <a:avLst/>
          </a:prstGeom>
          <a:ln>
            <a:solidFill>
              <a:schemeClr val="tx1">
                <a:lumMod val="65000"/>
                <a:lumOff val="35000"/>
              </a:schemeClr>
            </a:solidFill>
          </a:ln>
        </p:spPr>
        <p:txBody>
          <a:bodyPr wrap="none">
            <a:spAutoFit/>
          </a:bodyPr>
          <a:lstStyle/>
          <a:p>
            <a:r>
              <a:rPr lang="en-US" sz="3200" b="1" dirty="0" smtClean="0">
                <a:solidFill>
                  <a:srgbClr val="FF0000"/>
                </a:solidFill>
                <a:latin typeface="Bodoni MT" panose="02070603080606020203" pitchFamily="18" charset="0"/>
              </a:rPr>
              <a:t>Handling Numbers</a:t>
            </a:r>
            <a:endParaRPr lang="en-US" sz="3200" b="1" dirty="0">
              <a:solidFill>
                <a:srgbClr val="FF0000"/>
              </a:solidFill>
              <a:latin typeface="Bodoni MT" panose="02070603080606020203" pitchFamily="18" charset="0"/>
            </a:endParaRPr>
          </a:p>
        </p:txBody>
      </p:sp>
      <p:sp>
        <p:nvSpPr>
          <p:cNvPr id="22" name="Rectangle 21"/>
          <p:cNvSpPr/>
          <p:nvPr/>
        </p:nvSpPr>
        <p:spPr>
          <a:xfrm>
            <a:off x="93915" y="689819"/>
            <a:ext cx="3419526" cy="523220"/>
          </a:xfrm>
          <a:prstGeom prst="rect">
            <a:avLst/>
          </a:prstGeom>
        </p:spPr>
        <p:txBody>
          <a:bodyPr wrap="none">
            <a:spAutoFit/>
          </a:bodyPr>
          <a:lstStyle/>
          <a:p>
            <a:r>
              <a:rPr lang="en-US" sz="2800" b="1" i="1" u="sng" dirty="0">
                <a:solidFill>
                  <a:srgbClr val="00B050"/>
                </a:solidFill>
                <a:latin typeface="Arial" panose="020B0604020202020204" pitchFamily="34" charset="0"/>
                <a:cs typeface="Arial" panose="020B0604020202020204" pitchFamily="34" charset="0"/>
              </a:rPr>
              <a:t>Significant Figures</a:t>
            </a:r>
          </a:p>
        </p:txBody>
      </p:sp>
      <p:sp>
        <p:nvSpPr>
          <p:cNvPr id="8" name="Rectangle 7"/>
          <p:cNvSpPr/>
          <p:nvPr/>
        </p:nvSpPr>
        <p:spPr>
          <a:xfrm>
            <a:off x="490323" y="1227998"/>
            <a:ext cx="8333308" cy="1015663"/>
          </a:xfrm>
          <a:prstGeom prst="rect">
            <a:avLst/>
          </a:prstGeom>
        </p:spPr>
        <p:txBody>
          <a:bodyPr wrap="square">
            <a:spAutoFit/>
          </a:bodyPr>
          <a:lstStyle/>
          <a:p>
            <a:pPr algn="just"/>
            <a:r>
              <a:rPr lang="en-US" sz="2000" b="1" dirty="0">
                <a:latin typeface="Arial" panose="020B0604020202020204" pitchFamily="34" charset="0"/>
                <a:cs typeface="Arial" panose="020B0604020202020204" pitchFamily="34" charset="0"/>
              </a:rPr>
              <a:t>For numbers that do not contain decimal points, the trailing zeros (that is, </a:t>
            </a:r>
            <a:r>
              <a:rPr lang="en-US" sz="2000" b="1" dirty="0" smtClean="0">
                <a:latin typeface="Arial" panose="020B0604020202020204" pitchFamily="34" charset="0"/>
                <a:cs typeface="Arial" panose="020B0604020202020204" pitchFamily="34" charset="0"/>
              </a:rPr>
              <a:t>zeros after </a:t>
            </a:r>
            <a:r>
              <a:rPr lang="en-US" sz="2000" b="1" dirty="0">
                <a:latin typeface="Arial" panose="020B0604020202020204" pitchFamily="34" charset="0"/>
                <a:cs typeface="Arial" panose="020B0604020202020204" pitchFamily="34" charset="0"/>
              </a:rPr>
              <a:t>the last nonzero digit) may or may not be </a:t>
            </a:r>
            <a:r>
              <a:rPr lang="en-US" sz="2000" b="1" dirty="0" smtClean="0">
                <a:latin typeface="Arial" panose="020B0604020202020204" pitchFamily="34" charset="0"/>
                <a:cs typeface="Arial" panose="020B0604020202020204" pitchFamily="34" charset="0"/>
              </a:rPr>
              <a:t>significant</a:t>
            </a:r>
            <a:r>
              <a:rPr lang="en-US" sz="2000" b="1" dirty="0">
                <a:latin typeface="Arial" panose="020B0604020202020204" pitchFamily="34" charset="0"/>
                <a:cs typeface="Arial" panose="020B0604020202020204" pitchFamily="34" charset="0"/>
              </a:rPr>
              <a:t>. </a:t>
            </a:r>
            <a:endParaRPr lang="en-US" sz="2000" dirty="0">
              <a:latin typeface="Arial" panose="020B0604020202020204" pitchFamily="34" charset="0"/>
              <a:cs typeface="Arial" panose="020B0604020202020204" pitchFamily="34" charset="0"/>
            </a:endParaRPr>
          </a:p>
        </p:txBody>
      </p:sp>
      <p:sp>
        <p:nvSpPr>
          <p:cNvPr id="9" name="Rectangle 8"/>
          <p:cNvSpPr/>
          <p:nvPr/>
        </p:nvSpPr>
        <p:spPr>
          <a:xfrm>
            <a:off x="490323" y="2243661"/>
            <a:ext cx="8333308" cy="4524315"/>
          </a:xfrm>
          <a:prstGeom prst="rect">
            <a:avLst/>
          </a:prstGeom>
        </p:spPr>
        <p:txBody>
          <a:bodyPr wrap="square">
            <a:spAutoFit/>
          </a:bodyPr>
          <a:lstStyle/>
          <a:p>
            <a:pPr algn="just">
              <a:lnSpc>
                <a:spcPct val="150000"/>
              </a:lnSpc>
            </a:pPr>
            <a:r>
              <a:rPr lang="en-US" sz="2400" dirty="0" smtClean="0">
                <a:latin typeface="Arial" panose="020B0604020202020204" pitchFamily="34" charset="0"/>
                <a:cs typeface="Arial" panose="020B0604020202020204" pitchFamily="34" charset="0"/>
              </a:rPr>
              <a:t>Thus</a:t>
            </a:r>
            <a:r>
              <a:rPr lang="en-US" sz="2400" dirty="0">
                <a:latin typeface="Arial" panose="020B0604020202020204" pitchFamily="34" charset="0"/>
                <a:cs typeface="Arial" panose="020B0604020202020204" pitchFamily="34" charset="0"/>
              </a:rPr>
              <a:t>, 400 cm may </a:t>
            </a:r>
            <a:r>
              <a:rPr lang="en-US" sz="2400" dirty="0" smtClean="0">
                <a:latin typeface="Arial" panose="020B0604020202020204" pitchFamily="34" charset="0"/>
                <a:cs typeface="Arial" panose="020B0604020202020204" pitchFamily="34" charset="0"/>
              </a:rPr>
              <a:t>have </a:t>
            </a:r>
          </a:p>
          <a:p>
            <a:pPr marL="855663" algn="just">
              <a:lnSpc>
                <a:spcPct val="150000"/>
              </a:lnSpc>
            </a:pPr>
            <a:r>
              <a:rPr lang="en-US" sz="2400" dirty="0" smtClean="0">
                <a:latin typeface="Arial" panose="020B0604020202020204" pitchFamily="34" charset="0"/>
                <a:cs typeface="Arial" panose="020B0604020202020204" pitchFamily="34" charset="0"/>
              </a:rPr>
              <a:t>one significant figure </a:t>
            </a:r>
            <a:r>
              <a:rPr lang="en-US" sz="2400" dirty="0">
                <a:latin typeface="Arial" panose="020B0604020202020204" pitchFamily="34" charset="0"/>
                <a:cs typeface="Arial" panose="020B0604020202020204" pitchFamily="34" charset="0"/>
              </a:rPr>
              <a:t>(the digit 4), </a:t>
            </a:r>
            <a:endParaRPr lang="en-US" sz="2400" dirty="0" smtClean="0">
              <a:latin typeface="Arial" panose="020B0604020202020204" pitchFamily="34" charset="0"/>
              <a:cs typeface="Arial" panose="020B0604020202020204" pitchFamily="34" charset="0"/>
            </a:endParaRPr>
          </a:p>
          <a:p>
            <a:pPr marL="855663" algn="just">
              <a:lnSpc>
                <a:spcPct val="150000"/>
              </a:lnSpc>
            </a:pPr>
            <a:r>
              <a:rPr lang="en-US" sz="2400" dirty="0" smtClean="0">
                <a:latin typeface="Arial" panose="020B0604020202020204" pitchFamily="34" charset="0"/>
                <a:cs typeface="Arial" panose="020B0604020202020204" pitchFamily="34" charset="0"/>
              </a:rPr>
              <a:t>two significant figures </a:t>
            </a:r>
            <a:r>
              <a:rPr lang="en-US" sz="2400" dirty="0">
                <a:latin typeface="Arial" panose="020B0604020202020204" pitchFamily="34" charset="0"/>
                <a:cs typeface="Arial" panose="020B0604020202020204" pitchFamily="34" charset="0"/>
              </a:rPr>
              <a:t>(40), </a:t>
            </a:r>
            <a:endParaRPr lang="en-US" sz="2400" dirty="0" smtClean="0">
              <a:latin typeface="Arial" panose="020B0604020202020204" pitchFamily="34" charset="0"/>
              <a:cs typeface="Arial" panose="020B0604020202020204" pitchFamily="34" charset="0"/>
            </a:endParaRPr>
          </a:p>
          <a:p>
            <a:pPr marL="855663" algn="just">
              <a:lnSpc>
                <a:spcPct val="150000"/>
              </a:lnSpc>
            </a:pPr>
            <a:r>
              <a:rPr lang="en-US" sz="2400" dirty="0" smtClean="0">
                <a:latin typeface="Arial" panose="020B0604020202020204" pitchFamily="34" charset="0"/>
                <a:cs typeface="Arial" panose="020B0604020202020204" pitchFamily="34" charset="0"/>
              </a:rPr>
              <a:t>or </a:t>
            </a:r>
            <a:r>
              <a:rPr lang="en-US" sz="2400" dirty="0">
                <a:latin typeface="Arial" panose="020B0604020202020204" pitchFamily="34" charset="0"/>
                <a:cs typeface="Arial" panose="020B0604020202020204" pitchFamily="34" charset="0"/>
              </a:rPr>
              <a:t>three </a:t>
            </a:r>
            <a:r>
              <a:rPr lang="en-US" sz="2400" dirty="0" smtClean="0">
                <a:latin typeface="Arial" panose="020B0604020202020204" pitchFamily="34" charset="0"/>
                <a:cs typeface="Arial" panose="020B0604020202020204" pitchFamily="34" charset="0"/>
              </a:rPr>
              <a:t>significant figures </a:t>
            </a:r>
            <a:r>
              <a:rPr lang="en-US" sz="2400" dirty="0">
                <a:latin typeface="Arial" panose="020B0604020202020204" pitchFamily="34" charset="0"/>
                <a:cs typeface="Arial" panose="020B0604020202020204" pitchFamily="34" charset="0"/>
              </a:rPr>
              <a:t>(400). </a:t>
            </a:r>
            <a:endParaRPr lang="en-US" sz="2400" dirty="0" smtClean="0">
              <a:latin typeface="Arial" panose="020B0604020202020204" pitchFamily="34" charset="0"/>
              <a:cs typeface="Arial" panose="020B0604020202020204" pitchFamily="34" charset="0"/>
            </a:endParaRPr>
          </a:p>
          <a:p>
            <a:pPr algn="just">
              <a:lnSpc>
                <a:spcPct val="150000"/>
              </a:lnSpc>
            </a:pPr>
            <a:r>
              <a:rPr lang="en-US" sz="2400" b="1" dirty="0" smtClean="0">
                <a:latin typeface="Arial" panose="020B0604020202020204" pitchFamily="34" charset="0"/>
                <a:cs typeface="Arial" panose="020B0604020202020204" pitchFamily="34" charset="0"/>
              </a:rPr>
              <a:t>Which </a:t>
            </a:r>
            <a:r>
              <a:rPr lang="en-US" sz="2400" b="1" dirty="0">
                <a:latin typeface="Arial" panose="020B0604020202020204" pitchFamily="34" charset="0"/>
                <a:cs typeface="Arial" panose="020B0604020202020204" pitchFamily="34" charset="0"/>
              </a:rPr>
              <a:t>is </a:t>
            </a:r>
            <a:r>
              <a:rPr lang="en-US" sz="2400" b="1" dirty="0" smtClean="0">
                <a:latin typeface="Arial" panose="020B0604020202020204" pitchFamily="34" charset="0"/>
                <a:cs typeface="Arial" panose="020B0604020202020204" pitchFamily="34" charset="0"/>
              </a:rPr>
              <a:t>correct? …. we can express </a:t>
            </a:r>
            <a:r>
              <a:rPr lang="en-US" sz="2400" b="1" dirty="0">
                <a:latin typeface="Arial" panose="020B0604020202020204" pitchFamily="34" charset="0"/>
                <a:cs typeface="Arial" panose="020B0604020202020204" pitchFamily="34" charset="0"/>
              </a:rPr>
              <a:t>the number 400 as </a:t>
            </a:r>
            <a:endParaRPr lang="en-US" sz="2400" b="1" dirty="0" smtClean="0">
              <a:latin typeface="Arial" panose="020B0604020202020204" pitchFamily="34" charset="0"/>
              <a:cs typeface="Arial" panose="020B0604020202020204" pitchFamily="34" charset="0"/>
            </a:endParaRPr>
          </a:p>
          <a:p>
            <a:pPr algn="just">
              <a:lnSpc>
                <a:spcPct val="150000"/>
              </a:lnSpc>
            </a:pPr>
            <a:r>
              <a:rPr lang="en-US" sz="2400" dirty="0" smtClean="0">
                <a:latin typeface="Arial" panose="020B0604020202020204" pitchFamily="34" charset="0"/>
                <a:cs typeface="Arial" panose="020B0604020202020204" pitchFamily="34" charset="0"/>
              </a:rPr>
              <a:t>4 X </a:t>
            </a:r>
            <a:r>
              <a:rPr lang="en-US" sz="2400" dirty="0">
                <a:latin typeface="Arial" panose="020B0604020202020204" pitchFamily="34" charset="0"/>
                <a:cs typeface="Arial" panose="020B0604020202020204" pitchFamily="34" charset="0"/>
              </a:rPr>
              <a:t>10</a:t>
            </a:r>
            <a:r>
              <a:rPr lang="en-US" sz="2400" baseline="30000" dirty="0">
                <a:latin typeface="Arial" panose="020B0604020202020204" pitchFamily="34" charset="0"/>
                <a:cs typeface="Arial" panose="020B0604020202020204" pitchFamily="34" charset="0"/>
              </a:rPr>
              <a:t>2</a:t>
            </a:r>
            <a:r>
              <a:rPr lang="en-US" sz="2400" dirty="0">
                <a:latin typeface="Arial" panose="020B0604020202020204" pitchFamily="34" charset="0"/>
                <a:cs typeface="Arial" panose="020B0604020202020204" pitchFamily="34" charset="0"/>
              </a:rPr>
              <a:t> for one </a:t>
            </a:r>
            <a:r>
              <a:rPr lang="en-US" sz="2400" dirty="0" smtClean="0">
                <a:latin typeface="Arial" panose="020B0604020202020204" pitchFamily="34" charset="0"/>
                <a:cs typeface="Arial" panose="020B0604020202020204" pitchFamily="34" charset="0"/>
              </a:rPr>
              <a:t>significant figure</a:t>
            </a:r>
            <a:r>
              <a:rPr lang="en-US" sz="2400" dirty="0">
                <a:latin typeface="Arial" panose="020B0604020202020204" pitchFamily="34" charset="0"/>
                <a:cs typeface="Arial" panose="020B0604020202020204" pitchFamily="34" charset="0"/>
              </a:rPr>
              <a:t>, </a:t>
            </a:r>
            <a:endParaRPr lang="en-US" sz="2400" dirty="0" smtClean="0">
              <a:latin typeface="Arial" panose="020B0604020202020204" pitchFamily="34" charset="0"/>
              <a:cs typeface="Arial" panose="020B0604020202020204" pitchFamily="34" charset="0"/>
            </a:endParaRPr>
          </a:p>
          <a:p>
            <a:pPr algn="just">
              <a:lnSpc>
                <a:spcPct val="150000"/>
              </a:lnSpc>
            </a:pPr>
            <a:r>
              <a:rPr lang="en-US" sz="2400" dirty="0" smtClean="0">
                <a:latin typeface="Arial" panose="020B0604020202020204" pitchFamily="34" charset="0"/>
                <a:cs typeface="Arial" panose="020B0604020202020204" pitchFamily="34" charset="0"/>
              </a:rPr>
              <a:t>4.0 X </a:t>
            </a:r>
            <a:r>
              <a:rPr lang="en-US" sz="2400" dirty="0">
                <a:latin typeface="Arial" panose="020B0604020202020204" pitchFamily="34" charset="0"/>
                <a:cs typeface="Arial" panose="020B0604020202020204" pitchFamily="34" charset="0"/>
              </a:rPr>
              <a:t>10</a:t>
            </a:r>
            <a:r>
              <a:rPr lang="en-US" sz="2400" baseline="30000" dirty="0">
                <a:latin typeface="Arial" panose="020B0604020202020204" pitchFamily="34" charset="0"/>
                <a:cs typeface="Arial" panose="020B0604020202020204" pitchFamily="34" charset="0"/>
              </a:rPr>
              <a:t>2</a:t>
            </a:r>
            <a:r>
              <a:rPr lang="en-US" sz="2400" dirty="0">
                <a:latin typeface="Arial" panose="020B0604020202020204" pitchFamily="34" charset="0"/>
                <a:cs typeface="Arial" panose="020B0604020202020204" pitchFamily="34" charset="0"/>
              </a:rPr>
              <a:t> for </a:t>
            </a:r>
            <a:r>
              <a:rPr lang="en-US" sz="2400" dirty="0" smtClean="0">
                <a:latin typeface="Arial" panose="020B0604020202020204" pitchFamily="34" charset="0"/>
                <a:cs typeface="Arial" panose="020B0604020202020204" pitchFamily="34" charset="0"/>
              </a:rPr>
              <a:t>two significant figures</a:t>
            </a:r>
            <a:r>
              <a:rPr lang="en-US" sz="2400" dirty="0">
                <a:latin typeface="Arial" panose="020B0604020202020204" pitchFamily="34" charset="0"/>
                <a:cs typeface="Arial" panose="020B0604020202020204" pitchFamily="34" charset="0"/>
              </a:rPr>
              <a:t>, </a:t>
            </a:r>
            <a:endParaRPr lang="en-US" sz="2400" dirty="0" smtClean="0">
              <a:latin typeface="Arial" panose="020B0604020202020204" pitchFamily="34" charset="0"/>
              <a:cs typeface="Arial" panose="020B0604020202020204" pitchFamily="34" charset="0"/>
            </a:endParaRPr>
          </a:p>
          <a:p>
            <a:pPr algn="just">
              <a:lnSpc>
                <a:spcPct val="150000"/>
              </a:lnSpc>
            </a:pPr>
            <a:r>
              <a:rPr lang="en-US" sz="2400" dirty="0" smtClean="0">
                <a:latin typeface="Arial" panose="020B0604020202020204" pitchFamily="34" charset="0"/>
                <a:cs typeface="Arial" panose="020B0604020202020204" pitchFamily="34" charset="0"/>
              </a:rPr>
              <a:t>or </a:t>
            </a:r>
            <a:r>
              <a:rPr lang="en-US" sz="2400" dirty="0">
                <a:latin typeface="Arial" panose="020B0604020202020204" pitchFamily="34" charset="0"/>
                <a:cs typeface="Arial" panose="020B0604020202020204" pitchFamily="34" charset="0"/>
              </a:rPr>
              <a:t>4.00 </a:t>
            </a:r>
            <a:r>
              <a:rPr lang="en-US" sz="2400" dirty="0" smtClean="0">
                <a:latin typeface="Arial" panose="020B0604020202020204" pitchFamily="34" charset="0"/>
                <a:cs typeface="Arial" panose="020B0604020202020204" pitchFamily="34" charset="0"/>
              </a:rPr>
              <a:t>X </a:t>
            </a:r>
            <a:r>
              <a:rPr lang="en-US" sz="2400" dirty="0">
                <a:latin typeface="Arial" panose="020B0604020202020204" pitchFamily="34" charset="0"/>
                <a:cs typeface="Arial" panose="020B0604020202020204" pitchFamily="34" charset="0"/>
              </a:rPr>
              <a:t>10</a:t>
            </a:r>
            <a:r>
              <a:rPr lang="en-US" sz="2400" baseline="30000" dirty="0">
                <a:latin typeface="Arial" panose="020B0604020202020204" pitchFamily="34" charset="0"/>
                <a:cs typeface="Arial" panose="020B0604020202020204" pitchFamily="34" charset="0"/>
              </a:rPr>
              <a:t>2</a:t>
            </a:r>
            <a:r>
              <a:rPr lang="en-US" sz="2400" dirty="0">
                <a:latin typeface="Arial" panose="020B0604020202020204" pitchFamily="34" charset="0"/>
                <a:cs typeface="Arial" panose="020B0604020202020204" pitchFamily="34" charset="0"/>
              </a:rPr>
              <a:t> for three </a:t>
            </a:r>
            <a:r>
              <a:rPr lang="en-US" sz="2400" dirty="0" smtClean="0">
                <a:latin typeface="Arial" panose="020B0604020202020204" pitchFamily="34" charset="0"/>
                <a:cs typeface="Arial" panose="020B0604020202020204" pitchFamily="34" charset="0"/>
              </a:rPr>
              <a:t>significant figures</a:t>
            </a:r>
            <a:r>
              <a:rPr lang="en-US" sz="2400" dirty="0">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xmlns="" val="12509840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9">
                                            <p:txEl>
                                              <p:pRg st="0" end="0"/>
                                            </p:txEl>
                                          </p:spTgt>
                                        </p:tgtEl>
                                        <p:attrNameLst>
                                          <p:attrName>style.visibility</p:attrName>
                                        </p:attrNameLst>
                                      </p:cBhvr>
                                      <p:to>
                                        <p:strVal val="visible"/>
                                      </p:to>
                                    </p:set>
                                    <p:anim calcmode="lin" valueType="num">
                                      <p:cBhvr additive="base">
                                        <p:cTn id="13"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9">
                                            <p:txEl>
                                              <p:pRg st="1" end="1"/>
                                            </p:txEl>
                                          </p:spTgt>
                                        </p:tgtEl>
                                        <p:attrNameLst>
                                          <p:attrName>style.visibility</p:attrName>
                                        </p:attrNameLst>
                                      </p:cBhvr>
                                      <p:to>
                                        <p:strVal val="visible"/>
                                      </p:to>
                                    </p:set>
                                    <p:anim calcmode="lin" valueType="num">
                                      <p:cBhvr additive="base">
                                        <p:cTn id="19" dur="500" fill="hold"/>
                                        <p:tgtEl>
                                          <p:spTgt spid="9">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9">
                                            <p:txEl>
                                              <p:pRg st="2" end="2"/>
                                            </p:txEl>
                                          </p:spTgt>
                                        </p:tgtEl>
                                        <p:attrNameLst>
                                          <p:attrName>style.visibility</p:attrName>
                                        </p:attrNameLst>
                                      </p:cBhvr>
                                      <p:to>
                                        <p:strVal val="visible"/>
                                      </p:to>
                                    </p:set>
                                    <p:anim calcmode="lin" valueType="num">
                                      <p:cBhvr additive="base">
                                        <p:cTn id="25" dur="500" fill="hold"/>
                                        <p:tgtEl>
                                          <p:spTgt spid="9">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9">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9">
                                            <p:txEl>
                                              <p:pRg st="3" end="3"/>
                                            </p:txEl>
                                          </p:spTgt>
                                        </p:tgtEl>
                                        <p:attrNameLst>
                                          <p:attrName>style.visibility</p:attrName>
                                        </p:attrNameLst>
                                      </p:cBhvr>
                                      <p:to>
                                        <p:strVal val="visible"/>
                                      </p:to>
                                    </p:set>
                                    <p:anim calcmode="lin" valueType="num">
                                      <p:cBhvr additive="base">
                                        <p:cTn id="31" dur="500" fill="hold"/>
                                        <p:tgtEl>
                                          <p:spTgt spid="9">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9">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9">
                                            <p:txEl>
                                              <p:pRg st="4" end="4"/>
                                            </p:txEl>
                                          </p:spTgt>
                                        </p:tgtEl>
                                        <p:attrNameLst>
                                          <p:attrName>style.visibility</p:attrName>
                                        </p:attrNameLst>
                                      </p:cBhvr>
                                      <p:to>
                                        <p:strVal val="visible"/>
                                      </p:to>
                                    </p:set>
                                    <p:anim calcmode="lin" valueType="num">
                                      <p:cBhvr additive="base">
                                        <p:cTn id="37" dur="500" fill="hold"/>
                                        <p:tgtEl>
                                          <p:spTgt spid="9">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9">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9">
                                            <p:txEl>
                                              <p:pRg st="5" end="5"/>
                                            </p:txEl>
                                          </p:spTgt>
                                        </p:tgtEl>
                                        <p:attrNameLst>
                                          <p:attrName>style.visibility</p:attrName>
                                        </p:attrNameLst>
                                      </p:cBhvr>
                                      <p:to>
                                        <p:strVal val="visible"/>
                                      </p:to>
                                    </p:set>
                                    <p:anim calcmode="lin" valueType="num">
                                      <p:cBhvr additive="base">
                                        <p:cTn id="43" dur="500" fill="hold"/>
                                        <p:tgtEl>
                                          <p:spTgt spid="9">
                                            <p:txEl>
                                              <p:pRg st="5" end="5"/>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9">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9">
                                            <p:txEl>
                                              <p:pRg st="6" end="6"/>
                                            </p:txEl>
                                          </p:spTgt>
                                        </p:tgtEl>
                                        <p:attrNameLst>
                                          <p:attrName>style.visibility</p:attrName>
                                        </p:attrNameLst>
                                      </p:cBhvr>
                                      <p:to>
                                        <p:strVal val="visible"/>
                                      </p:to>
                                    </p:set>
                                    <p:anim calcmode="lin" valueType="num">
                                      <p:cBhvr additive="base">
                                        <p:cTn id="49" dur="500" fill="hold"/>
                                        <p:tgtEl>
                                          <p:spTgt spid="9">
                                            <p:txEl>
                                              <p:pRg st="6" end="6"/>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9">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9">
                                            <p:txEl>
                                              <p:pRg st="7" end="7"/>
                                            </p:txEl>
                                          </p:spTgt>
                                        </p:tgtEl>
                                        <p:attrNameLst>
                                          <p:attrName>style.visibility</p:attrName>
                                        </p:attrNameLst>
                                      </p:cBhvr>
                                      <p:to>
                                        <p:strVal val="visible"/>
                                      </p:to>
                                    </p:set>
                                    <p:anim calcmode="lin" valueType="num">
                                      <p:cBhvr additive="base">
                                        <p:cTn id="55" dur="500" fill="hold"/>
                                        <p:tgtEl>
                                          <p:spTgt spid="9">
                                            <p:txEl>
                                              <p:pRg st="7" end="7"/>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9">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966835" y="106777"/>
            <a:ext cx="3380284" cy="584775"/>
          </a:xfrm>
          <a:prstGeom prst="rect">
            <a:avLst/>
          </a:prstGeom>
          <a:ln>
            <a:solidFill>
              <a:schemeClr val="tx1">
                <a:lumMod val="65000"/>
                <a:lumOff val="35000"/>
              </a:schemeClr>
            </a:solidFill>
          </a:ln>
        </p:spPr>
        <p:txBody>
          <a:bodyPr wrap="none">
            <a:spAutoFit/>
          </a:bodyPr>
          <a:lstStyle/>
          <a:p>
            <a:r>
              <a:rPr lang="en-US" sz="3200" b="1" dirty="0" smtClean="0">
                <a:solidFill>
                  <a:srgbClr val="FF0000"/>
                </a:solidFill>
                <a:latin typeface="Bodoni MT" panose="02070603080606020203" pitchFamily="18" charset="0"/>
              </a:rPr>
              <a:t>Handling Numbers</a:t>
            </a:r>
            <a:endParaRPr lang="en-US" sz="3200" b="1" dirty="0">
              <a:solidFill>
                <a:srgbClr val="FF0000"/>
              </a:solidFill>
              <a:latin typeface="Bodoni MT" panose="02070603080606020203" pitchFamily="18" charset="0"/>
            </a:endParaRPr>
          </a:p>
        </p:txBody>
      </p:sp>
      <p:sp>
        <p:nvSpPr>
          <p:cNvPr id="22" name="Rectangle 21"/>
          <p:cNvSpPr/>
          <p:nvPr/>
        </p:nvSpPr>
        <p:spPr>
          <a:xfrm>
            <a:off x="93915" y="689819"/>
            <a:ext cx="3419526" cy="523220"/>
          </a:xfrm>
          <a:prstGeom prst="rect">
            <a:avLst/>
          </a:prstGeom>
        </p:spPr>
        <p:txBody>
          <a:bodyPr wrap="none">
            <a:spAutoFit/>
          </a:bodyPr>
          <a:lstStyle/>
          <a:p>
            <a:r>
              <a:rPr lang="en-US" sz="2800" b="1" i="1" u="sng" dirty="0">
                <a:solidFill>
                  <a:srgbClr val="00B050"/>
                </a:solidFill>
                <a:latin typeface="Arial" panose="020B0604020202020204" pitchFamily="34" charset="0"/>
                <a:cs typeface="Arial" panose="020B0604020202020204" pitchFamily="34" charset="0"/>
              </a:rPr>
              <a:t>Significant Figures</a:t>
            </a:r>
          </a:p>
        </p:txBody>
      </p:sp>
      <p:sp>
        <p:nvSpPr>
          <p:cNvPr id="32" name="Text Box 3"/>
          <p:cNvSpPr txBox="1">
            <a:spLocks noChangeArrowheads="1"/>
          </p:cNvSpPr>
          <p:nvPr/>
        </p:nvSpPr>
        <p:spPr bwMode="auto">
          <a:xfrm>
            <a:off x="899886" y="1380582"/>
            <a:ext cx="7304314" cy="83099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p>
            <a:pPr algn="just" fontAlgn="base">
              <a:spcBef>
                <a:spcPct val="0"/>
              </a:spcBef>
              <a:spcAft>
                <a:spcPct val="0"/>
              </a:spcAft>
            </a:pPr>
            <a:r>
              <a:rPr lang="en-US" altLang="en-US" sz="2400" b="1" dirty="0">
                <a:solidFill>
                  <a:srgbClr val="3333CC"/>
                </a:solidFill>
                <a:latin typeface="Arial" charset="0"/>
              </a:rPr>
              <a:t>How many significant figures are in each of the following measurements?</a:t>
            </a:r>
          </a:p>
        </p:txBody>
      </p:sp>
      <p:sp>
        <p:nvSpPr>
          <p:cNvPr id="33" name="Text Box 4"/>
          <p:cNvSpPr txBox="1">
            <a:spLocks noChangeArrowheads="1"/>
          </p:cNvSpPr>
          <p:nvPr/>
        </p:nvSpPr>
        <p:spPr bwMode="auto">
          <a:xfrm>
            <a:off x="1330325" y="2625271"/>
            <a:ext cx="1031875"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altLang="en-US" sz="2400" dirty="0">
                <a:solidFill>
                  <a:srgbClr val="000000"/>
                </a:solidFill>
                <a:latin typeface="Arial" charset="0"/>
              </a:rPr>
              <a:t>24 mL</a:t>
            </a:r>
          </a:p>
        </p:txBody>
      </p:sp>
      <p:sp>
        <p:nvSpPr>
          <p:cNvPr id="34" name="Text Box 5"/>
          <p:cNvSpPr txBox="1">
            <a:spLocks noChangeArrowheads="1"/>
          </p:cNvSpPr>
          <p:nvPr/>
        </p:nvSpPr>
        <p:spPr bwMode="auto">
          <a:xfrm>
            <a:off x="5408613" y="2625271"/>
            <a:ext cx="2795587"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altLang="en-US" sz="2400">
                <a:solidFill>
                  <a:srgbClr val="000000"/>
                </a:solidFill>
                <a:latin typeface="Arial" charset="0"/>
              </a:rPr>
              <a:t>2 significant figures</a:t>
            </a:r>
          </a:p>
        </p:txBody>
      </p:sp>
      <p:sp>
        <p:nvSpPr>
          <p:cNvPr id="35" name="Text Box 6"/>
          <p:cNvSpPr txBox="1">
            <a:spLocks noChangeArrowheads="1"/>
          </p:cNvSpPr>
          <p:nvPr/>
        </p:nvSpPr>
        <p:spPr bwMode="auto">
          <a:xfrm>
            <a:off x="1330325" y="3406321"/>
            <a:ext cx="11176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altLang="en-US" sz="2400">
                <a:solidFill>
                  <a:srgbClr val="000000"/>
                </a:solidFill>
                <a:latin typeface="Arial" charset="0"/>
              </a:rPr>
              <a:t>3001 g</a:t>
            </a:r>
          </a:p>
        </p:txBody>
      </p:sp>
      <p:sp>
        <p:nvSpPr>
          <p:cNvPr id="36" name="Text Box 7"/>
          <p:cNvSpPr txBox="1">
            <a:spLocks noChangeArrowheads="1"/>
          </p:cNvSpPr>
          <p:nvPr/>
        </p:nvSpPr>
        <p:spPr bwMode="auto">
          <a:xfrm>
            <a:off x="5408613" y="3399971"/>
            <a:ext cx="2795587"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altLang="en-US" sz="2400">
                <a:solidFill>
                  <a:srgbClr val="000000"/>
                </a:solidFill>
                <a:latin typeface="Arial" charset="0"/>
              </a:rPr>
              <a:t>4 significant figures</a:t>
            </a:r>
          </a:p>
        </p:txBody>
      </p:sp>
      <p:sp>
        <p:nvSpPr>
          <p:cNvPr id="37" name="Text Box 8"/>
          <p:cNvSpPr txBox="1">
            <a:spLocks noChangeArrowheads="1"/>
          </p:cNvSpPr>
          <p:nvPr/>
        </p:nvSpPr>
        <p:spPr bwMode="auto">
          <a:xfrm>
            <a:off x="1330325" y="4187371"/>
            <a:ext cx="156845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altLang="en-US" sz="2400">
                <a:solidFill>
                  <a:srgbClr val="000000"/>
                </a:solidFill>
                <a:latin typeface="Arial" charset="0"/>
              </a:rPr>
              <a:t>0.0320 m</a:t>
            </a:r>
            <a:r>
              <a:rPr lang="en-US" altLang="en-US" sz="2400" baseline="30000">
                <a:solidFill>
                  <a:srgbClr val="000000"/>
                </a:solidFill>
                <a:latin typeface="Arial" charset="0"/>
              </a:rPr>
              <a:t>3</a:t>
            </a:r>
            <a:endParaRPr lang="en-US" altLang="en-US" sz="2400">
              <a:solidFill>
                <a:srgbClr val="000000"/>
              </a:solidFill>
              <a:latin typeface="Arial" charset="0"/>
            </a:endParaRPr>
          </a:p>
        </p:txBody>
      </p:sp>
      <p:sp>
        <p:nvSpPr>
          <p:cNvPr id="38" name="Text Box 9"/>
          <p:cNvSpPr txBox="1">
            <a:spLocks noChangeArrowheads="1"/>
          </p:cNvSpPr>
          <p:nvPr/>
        </p:nvSpPr>
        <p:spPr bwMode="auto">
          <a:xfrm>
            <a:off x="5408613" y="4187371"/>
            <a:ext cx="2795587"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altLang="en-US" sz="2400">
                <a:solidFill>
                  <a:srgbClr val="000000"/>
                </a:solidFill>
                <a:latin typeface="Arial" charset="0"/>
              </a:rPr>
              <a:t>3 significant figures</a:t>
            </a:r>
          </a:p>
        </p:txBody>
      </p:sp>
      <p:sp>
        <p:nvSpPr>
          <p:cNvPr id="39" name="Text Box 10"/>
          <p:cNvSpPr txBox="1">
            <a:spLocks noChangeArrowheads="1"/>
          </p:cNvSpPr>
          <p:nvPr/>
        </p:nvSpPr>
        <p:spPr bwMode="auto">
          <a:xfrm>
            <a:off x="1330325" y="4968421"/>
            <a:ext cx="2840038"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altLang="en-US" sz="2400">
                <a:solidFill>
                  <a:srgbClr val="000000"/>
                </a:solidFill>
                <a:latin typeface="Arial" charset="0"/>
              </a:rPr>
              <a:t>6.4 x 10</a:t>
            </a:r>
            <a:r>
              <a:rPr lang="en-US" altLang="en-US" sz="2400" baseline="30000">
                <a:solidFill>
                  <a:srgbClr val="000000"/>
                </a:solidFill>
                <a:latin typeface="Arial" charset="0"/>
              </a:rPr>
              <a:t>4</a:t>
            </a:r>
            <a:r>
              <a:rPr lang="en-US" altLang="en-US" sz="2400">
                <a:solidFill>
                  <a:srgbClr val="000000"/>
                </a:solidFill>
                <a:latin typeface="Arial" charset="0"/>
              </a:rPr>
              <a:t> molecules</a:t>
            </a:r>
          </a:p>
        </p:txBody>
      </p:sp>
      <p:sp>
        <p:nvSpPr>
          <p:cNvPr id="40" name="Text Box 11"/>
          <p:cNvSpPr txBox="1">
            <a:spLocks noChangeArrowheads="1"/>
          </p:cNvSpPr>
          <p:nvPr/>
        </p:nvSpPr>
        <p:spPr bwMode="auto">
          <a:xfrm>
            <a:off x="5408613" y="4974771"/>
            <a:ext cx="2795587"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altLang="en-US" sz="2400">
                <a:solidFill>
                  <a:srgbClr val="000000"/>
                </a:solidFill>
                <a:latin typeface="Arial" charset="0"/>
              </a:rPr>
              <a:t>2 significant figures</a:t>
            </a:r>
          </a:p>
        </p:txBody>
      </p:sp>
      <p:sp>
        <p:nvSpPr>
          <p:cNvPr id="41" name="Text Box 12"/>
          <p:cNvSpPr txBox="1">
            <a:spLocks noChangeArrowheads="1"/>
          </p:cNvSpPr>
          <p:nvPr/>
        </p:nvSpPr>
        <p:spPr bwMode="auto">
          <a:xfrm>
            <a:off x="1330325" y="5749471"/>
            <a:ext cx="1100138"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altLang="en-US" sz="2400">
                <a:solidFill>
                  <a:srgbClr val="000000"/>
                </a:solidFill>
                <a:latin typeface="Arial" charset="0"/>
              </a:rPr>
              <a:t>560 kg</a:t>
            </a:r>
          </a:p>
        </p:txBody>
      </p:sp>
      <p:sp>
        <p:nvSpPr>
          <p:cNvPr id="42" name="Text Box 13"/>
          <p:cNvSpPr txBox="1">
            <a:spLocks noChangeArrowheads="1"/>
          </p:cNvSpPr>
          <p:nvPr/>
        </p:nvSpPr>
        <p:spPr bwMode="auto">
          <a:xfrm>
            <a:off x="5408613" y="5749471"/>
            <a:ext cx="2795587"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altLang="en-US" sz="2400">
                <a:solidFill>
                  <a:srgbClr val="000000"/>
                </a:solidFill>
                <a:latin typeface="Arial" charset="0"/>
              </a:rPr>
              <a:t>2 significant figures</a:t>
            </a:r>
          </a:p>
        </p:txBody>
      </p:sp>
    </p:spTree>
    <p:extLst>
      <p:ext uri="{BB962C8B-B14F-4D97-AF65-F5344CB8AC3E}">
        <p14:creationId xmlns:p14="http://schemas.microsoft.com/office/powerpoint/2010/main" xmlns="" val="34590881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additive="base">
                                        <p:cTn id="7" dur="500" fill="hold"/>
                                        <p:tgtEl>
                                          <p:spTgt spid="33"/>
                                        </p:tgtEl>
                                        <p:attrNameLst>
                                          <p:attrName>ppt_x</p:attrName>
                                        </p:attrNameLst>
                                      </p:cBhvr>
                                      <p:tavLst>
                                        <p:tav tm="0">
                                          <p:val>
                                            <p:strVal val="0-#ppt_w/2"/>
                                          </p:val>
                                        </p:tav>
                                        <p:tav tm="100000">
                                          <p:val>
                                            <p:strVal val="#ppt_x"/>
                                          </p:val>
                                        </p:tav>
                                      </p:tavLst>
                                    </p:anim>
                                    <p:anim calcmode="lin" valueType="num">
                                      <p:cBhvr additive="base">
                                        <p:cTn id="8" dur="500" fill="hold"/>
                                        <p:tgtEl>
                                          <p:spTgt spid="3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34"/>
                                        </p:tgtEl>
                                        <p:attrNameLst>
                                          <p:attrName>style.visibility</p:attrName>
                                        </p:attrNameLst>
                                      </p:cBhvr>
                                      <p:to>
                                        <p:strVal val="visible"/>
                                      </p:to>
                                    </p:set>
                                    <p:anim calcmode="lin" valueType="num">
                                      <p:cBhvr additive="base">
                                        <p:cTn id="13" dur="500" fill="hold"/>
                                        <p:tgtEl>
                                          <p:spTgt spid="34"/>
                                        </p:tgtEl>
                                        <p:attrNameLst>
                                          <p:attrName>ppt_x</p:attrName>
                                        </p:attrNameLst>
                                      </p:cBhvr>
                                      <p:tavLst>
                                        <p:tav tm="0">
                                          <p:val>
                                            <p:strVal val="1+#ppt_w/2"/>
                                          </p:val>
                                        </p:tav>
                                        <p:tav tm="100000">
                                          <p:val>
                                            <p:strVal val="#ppt_x"/>
                                          </p:val>
                                        </p:tav>
                                      </p:tavLst>
                                    </p:anim>
                                    <p:anim calcmode="lin" valueType="num">
                                      <p:cBhvr additive="base">
                                        <p:cTn id="14" dur="500" fill="hold"/>
                                        <p:tgtEl>
                                          <p:spTgt spid="34"/>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5"/>
                                        </p:tgtEl>
                                        <p:attrNameLst>
                                          <p:attrName>style.visibility</p:attrName>
                                        </p:attrNameLst>
                                      </p:cBhvr>
                                      <p:to>
                                        <p:strVal val="visible"/>
                                      </p:to>
                                    </p:set>
                                    <p:anim calcmode="lin" valueType="num">
                                      <p:cBhvr additive="base">
                                        <p:cTn id="19" dur="500" fill="hold"/>
                                        <p:tgtEl>
                                          <p:spTgt spid="35"/>
                                        </p:tgtEl>
                                        <p:attrNameLst>
                                          <p:attrName>ppt_x</p:attrName>
                                        </p:attrNameLst>
                                      </p:cBhvr>
                                      <p:tavLst>
                                        <p:tav tm="0">
                                          <p:val>
                                            <p:strVal val="0-#ppt_w/2"/>
                                          </p:val>
                                        </p:tav>
                                        <p:tav tm="100000">
                                          <p:val>
                                            <p:strVal val="#ppt_x"/>
                                          </p:val>
                                        </p:tav>
                                      </p:tavLst>
                                    </p:anim>
                                    <p:anim calcmode="lin" valueType="num">
                                      <p:cBhvr additive="base">
                                        <p:cTn id="20" dur="500" fill="hold"/>
                                        <p:tgtEl>
                                          <p:spTgt spid="35"/>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36"/>
                                        </p:tgtEl>
                                        <p:attrNameLst>
                                          <p:attrName>style.visibility</p:attrName>
                                        </p:attrNameLst>
                                      </p:cBhvr>
                                      <p:to>
                                        <p:strVal val="visible"/>
                                      </p:to>
                                    </p:set>
                                    <p:anim calcmode="lin" valueType="num">
                                      <p:cBhvr additive="base">
                                        <p:cTn id="25" dur="500" fill="hold"/>
                                        <p:tgtEl>
                                          <p:spTgt spid="36"/>
                                        </p:tgtEl>
                                        <p:attrNameLst>
                                          <p:attrName>ppt_x</p:attrName>
                                        </p:attrNameLst>
                                      </p:cBhvr>
                                      <p:tavLst>
                                        <p:tav tm="0">
                                          <p:val>
                                            <p:strVal val="1+#ppt_w/2"/>
                                          </p:val>
                                        </p:tav>
                                        <p:tav tm="100000">
                                          <p:val>
                                            <p:strVal val="#ppt_x"/>
                                          </p:val>
                                        </p:tav>
                                      </p:tavLst>
                                    </p:anim>
                                    <p:anim calcmode="lin" valueType="num">
                                      <p:cBhvr additive="base">
                                        <p:cTn id="26" dur="500" fill="hold"/>
                                        <p:tgtEl>
                                          <p:spTgt spid="36"/>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7"/>
                                        </p:tgtEl>
                                        <p:attrNameLst>
                                          <p:attrName>style.visibility</p:attrName>
                                        </p:attrNameLst>
                                      </p:cBhvr>
                                      <p:to>
                                        <p:strVal val="visible"/>
                                      </p:to>
                                    </p:set>
                                    <p:anim calcmode="lin" valueType="num">
                                      <p:cBhvr additive="base">
                                        <p:cTn id="31" dur="500" fill="hold"/>
                                        <p:tgtEl>
                                          <p:spTgt spid="37"/>
                                        </p:tgtEl>
                                        <p:attrNameLst>
                                          <p:attrName>ppt_x</p:attrName>
                                        </p:attrNameLst>
                                      </p:cBhvr>
                                      <p:tavLst>
                                        <p:tav tm="0">
                                          <p:val>
                                            <p:strVal val="0-#ppt_w/2"/>
                                          </p:val>
                                        </p:tav>
                                        <p:tav tm="100000">
                                          <p:val>
                                            <p:strVal val="#ppt_x"/>
                                          </p:val>
                                        </p:tav>
                                      </p:tavLst>
                                    </p:anim>
                                    <p:anim calcmode="lin" valueType="num">
                                      <p:cBhvr additive="base">
                                        <p:cTn id="32" dur="500" fill="hold"/>
                                        <p:tgtEl>
                                          <p:spTgt spid="37"/>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38"/>
                                        </p:tgtEl>
                                        <p:attrNameLst>
                                          <p:attrName>style.visibility</p:attrName>
                                        </p:attrNameLst>
                                      </p:cBhvr>
                                      <p:to>
                                        <p:strVal val="visible"/>
                                      </p:to>
                                    </p:set>
                                    <p:anim calcmode="lin" valueType="num">
                                      <p:cBhvr additive="base">
                                        <p:cTn id="37" dur="500" fill="hold"/>
                                        <p:tgtEl>
                                          <p:spTgt spid="38"/>
                                        </p:tgtEl>
                                        <p:attrNameLst>
                                          <p:attrName>ppt_x</p:attrName>
                                        </p:attrNameLst>
                                      </p:cBhvr>
                                      <p:tavLst>
                                        <p:tav tm="0">
                                          <p:val>
                                            <p:strVal val="1+#ppt_w/2"/>
                                          </p:val>
                                        </p:tav>
                                        <p:tav tm="100000">
                                          <p:val>
                                            <p:strVal val="#ppt_x"/>
                                          </p:val>
                                        </p:tav>
                                      </p:tavLst>
                                    </p:anim>
                                    <p:anim calcmode="lin" valueType="num">
                                      <p:cBhvr additive="base">
                                        <p:cTn id="38" dur="500" fill="hold"/>
                                        <p:tgtEl>
                                          <p:spTgt spid="38"/>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39"/>
                                        </p:tgtEl>
                                        <p:attrNameLst>
                                          <p:attrName>style.visibility</p:attrName>
                                        </p:attrNameLst>
                                      </p:cBhvr>
                                      <p:to>
                                        <p:strVal val="visible"/>
                                      </p:to>
                                    </p:set>
                                    <p:anim calcmode="lin" valueType="num">
                                      <p:cBhvr additive="base">
                                        <p:cTn id="43" dur="500" fill="hold"/>
                                        <p:tgtEl>
                                          <p:spTgt spid="39"/>
                                        </p:tgtEl>
                                        <p:attrNameLst>
                                          <p:attrName>ppt_x</p:attrName>
                                        </p:attrNameLst>
                                      </p:cBhvr>
                                      <p:tavLst>
                                        <p:tav tm="0">
                                          <p:val>
                                            <p:strVal val="0-#ppt_w/2"/>
                                          </p:val>
                                        </p:tav>
                                        <p:tav tm="100000">
                                          <p:val>
                                            <p:strVal val="#ppt_x"/>
                                          </p:val>
                                        </p:tav>
                                      </p:tavLst>
                                    </p:anim>
                                    <p:anim calcmode="lin" valueType="num">
                                      <p:cBhvr additive="base">
                                        <p:cTn id="44" dur="500" fill="hold"/>
                                        <p:tgtEl>
                                          <p:spTgt spid="39"/>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2" fill="hold" grpId="0" nodeType="clickEffect">
                                  <p:stCondLst>
                                    <p:cond delay="0"/>
                                  </p:stCondLst>
                                  <p:childTnLst>
                                    <p:set>
                                      <p:cBhvr>
                                        <p:cTn id="48" dur="1" fill="hold">
                                          <p:stCondLst>
                                            <p:cond delay="0"/>
                                          </p:stCondLst>
                                        </p:cTn>
                                        <p:tgtEl>
                                          <p:spTgt spid="40"/>
                                        </p:tgtEl>
                                        <p:attrNameLst>
                                          <p:attrName>style.visibility</p:attrName>
                                        </p:attrNameLst>
                                      </p:cBhvr>
                                      <p:to>
                                        <p:strVal val="visible"/>
                                      </p:to>
                                    </p:set>
                                    <p:anim calcmode="lin" valueType="num">
                                      <p:cBhvr additive="base">
                                        <p:cTn id="49" dur="500" fill="hold"/>
                                        <p:tgtEl>
                                          <p:spTgt spid="40"/>
                                        </p:tgtEl>
                                        <p:attrNameLst>
                                          <p:attrName>ppt_x</p:attrName>
                                        </p:attrNameLst>
                                      </p:cBhvr>
                                      <p:tavLst>
                                        <p:tav tm="0">
                                          <p:val>
                                            <p:strVal val="1+#ppt_w/2"/>
                                          </p:val>
                                        </p:tav>
                                        <p:tav tm="100000">
                                          <p:val>
                                            <p:strVal val="#ppt_x"/>
                                          </p:val>
                                        </p:tav>
                                      </p:tavLst>
                                    </p:anim>
                                    <p:anim calcmode="lin" valueType="num">
                                      <p:cBhvr additive="base">
                                        <p:cTn id="50" dur="500" fill="hold"/>
                                        <p:tgtEl>
                                          <p:spTgt spid="40"/>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41"/>
                                        </p:tgtEl>
                                        <p:attrNameLst>
                                          <p:attrName>style.visibility</p:attrName>
                                        </p:attrNameLst>
                                      </p:cBhvr>
                                      <p:to>
                                        <p:strVal val="visible"/>
                                      </p:to>
                                    </p:set>
                                    <p:anim calcmode="lin" valueType="num">
                                      <p:cBhvr additive="base">
                                        <p:cTn id="55" dur="500" fill="hold"/>
                                        <p:tgtEl>
                                          <p:spTgt spid="41"/>
                                        </p:tgtEl>
                                        <p:attrNameLst>
                                          <p:attrName>ppt_x</p:attrName>
                                        </p:attrNameLst>
                                      </p:cBhvr>
                                      <p:tavLst>
                                        <p:tav tm="0">
                                          <p:val>
                                            <p:strVal val="0-#ppt_w/2"/>
                                          </p:val>
                                        </p:tav>
                                        <p:tav tm="100000">
                                          <p:val>
                                            <p:strVal val="#ppt_x"/>
                                          </p:val>
                                        </p:tav>
                                      </p:tavLst>
                                    </p:anim>
                                    <p:anim calcmode="lin" valueType="num">
                                      <p:cBhvr additive="base">
                                        <p:cTn id="56" dur="500" fill="hold"/>
                                        <p:tgtEl>
                                          <p:spTgt spid="41"/>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2" fill="hold" grpId="0" nodeType="clickEffect">
                                  <p:stCondLst>
                                    <p:cond delay="0"/>
                                  </p:stCondLst>
                                  <p:childTnLst>
                                    <p:set>
                                      <p:cBhvr>
                                        <p:cTn id="60" dur="1" fill="hold">
                                          <p:stCondLst>
                                            <p:cond delay="0"/>
                                          </p:stCondLst>
                                        </p:cTn>
                                        <p:tgtEl>
                                          <p:spTgt spid="42"/>
                                        </p:tgtEl>
                                        <p:attrNameLst>
                                          <p:attrName>style.visibility</p:attrName>
                                        </p:attrNameLst>
                                      </p:cBhvr>
                                      <p:to>
                                        <p:strVal val="visible"/>
                                      </p:to>
                                    </p:set>
                                    <p:anim calcmode="lin" valueType="num">
                                      <p:cBhvr additive="base">
                                        <p:cTn id="61" dur="500" fill="hold"/>
                                        <p:tgtEl>
                                          <p:spTgt spid="42"/>
                                        </p:tgtEl>
                                        <p:attrNameLst>
                                          <p:attrName>ppt_x</p:attrName>
                                        </p:attrNameLst>
                                      </p:cBhvr>
                                      <p:tavLst>
                                        <p:tav tm="0">
                                          <p:val>
                                            <p:strVal val="1+#ppt_w/2"/>
                                          </p:val>
                                        </p:tav>
                                        <p:tav tm="100000">
                                          <p:val>
                                            <p:strVal val="#ppt_x"/>
                                          </p:val>
                                        </p:tav>
                                      </p:tavLst>
                                    </p:anim>
                                    <p:anim calcmode="lin" valueType="num">
                                      <p:cBhvr additive="base">
                                        <p:cTn id="62" dur="500" fill="hold"/>
                                        <p:tgtEl>
                                          <p:spTgt spid="4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utoUpdateAnimBg="0"/>
      <p:bldP spid="34" grpId="0" autoUpdateAnimBg="0"/>
      <p:bldP spid="35" grpId="0" autoUpdateAnimBg="0"/>
      <p:bldP spid="36" grpId="0" autoUpdateAnimBg="0"/>
      <p:bldP spid="37" grpId="0" autoUpdateAnimBg="0"/>
      <p:bldP spid="38" grpId="0" autoUpdateAnimBg="0"/>
      <p:bldP spid="39" grpId="0" autoUpdateAnimBg="0"/>
      <p:bldP spid="40" grpId="0" autoUpdateAnimBg="0"/>
      <p:bldP spid="41" grpId="0" autoUpdateAnimBg="0"/>
      <p:bldP spid="42" grpId="0" autoUpdateAnimBg="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966835" y="106777"/>
            <a:ext cx="3380284" cy="584775"/>
          </a:xfrm>
          <a:prstGeom prst="rect">
            <a:avLst/>
          </a:prstGeom>
          <a:ln>
            <a:solidFill>
              <a:schemeClr val="tx1">
                <a:lumMod val="65000"/>
                <a:lumOff val="35000"/>
              </a:schemeClr>
            </a:solidFill>
          </a:ln>
        </p:spPr>
        <p:txBody>
          <a:bodyPr wrap="none">
            <a:spAutoFit/>
          </a:bodyPr>
          <a:lstStyle/>
          <a:p>
            <a:r>
              <a:rPr lang="en-US" sz="3200" b="1" dirty="0" smtClean="0">
                <a:solidFill>
                  <a:srgbClr val="FF0000"/>
                </a:solidFill>
                <a:latin typeface="Bodoni MT" panose="02070603080606020203" pitchFamily="18" charset="0"/>
              </a:rPr>
              <a:t>Handling Numbers</a:t>
            </a:r>
            <a:endParaRPr lang="en-US" sz="3200" b="1" dirty="0">
              <a:solidFill>
                <a:srgbClr val="FF0000"/>
              </a:solidFill>
              <a:latin typeface="Bodoni MT" panose="02070603080606020203" pitchFamily="18" charset="0"/>
            </a:endParaRPr>
          </a:p>
        </p:txBody>
      </p:sp>
      <p:sp>
        <p:nvSpPr>
          <p:cNvPr id="22" name="Rectangle 21"/>
          <p:cNvSpPr/>
          <p:nvPr/>
        </p:nvSpPr>
        <p:spPr>
          <a:xfrm>
            <a:off x="93915" y="689819"/>
            <a:ext cx="3419526" cy="523220"/>
          </a:xfrm>
          <a:prstGeom prst="rect">
            <a:avLst/>
          </a:prstGeom>
        </p:spPr>
        <p:txBody>
          <a:bodyPr wrap="none">
            <a:spAutoFit/>
          </a:bodyPr>
          <a:lstStyle/>
          <a:p>
            <a:r>
              <a:rPr lang="en-US" sz="2800" b="1" i="1" u="sng" dirty="0">
                <a:solidFill>
                  <a:srgbClr val="00B050"/>
                </a:solidFill>
                <a:latin typeface="Arial" panose="020B0604020202020204" pitchFamily="34" charset="0"/>
                <a:cs typeface="Arial" panose="020B0604020202020204" pitchFamily="34" charset="0"/>
              </a:rPr>
              <a:t>Significant Figures</a:t>
            </a:r>
          </a:p>
        </p:txBody>
      </p:sp>
      <p:sp>
        <p:nvSpPr>
          <p:cNvPr id="52" name="Text Box 5"/>
          <p:cNvSpPr txBox="1">
            <a:spLocks noChangeArrowheads="1"/>
          </p:cNvSpPr>
          <p:nvPr/>
        </p:nvSpPr>
        <p:spPr bwMode="auto">
          <a:xfrm>
            <a:off x="449515" y="1316132"/>
            <a:ext cx="3616696" cy="46166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altLang="en-US" sz="2400" b="1" u="sng" dirty="0">
                <a:solidFill>
                  <a:srgbClr val="0070C0"/>
                </a:solidFill>
                <a:latin typeface="Arial" charset="0"/>
              </a:rPr>
              <a:t>Addition or Subtraction</a:t>
            </a:r>
          </a:p>
        </p:txBody>
      </p:sp>
      <p:sp>
        <p:nvSpPr>
          <p:cNvPr id="53" name="Text Box 7"/>
          <p:cNvSpPr txBox="1">
            <a:spLocks noChangeArrowheads="1"/>
          </p:cNvSpPr>
          <p:nvPr/>
        </p:nvSpPr>
        <p:spPr bwMode="auto">
          <a:xfrm>
            <a:off x="353264" y="1862501"/>
            <a:ext cx="8607425" cy="8223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altLang="en-US" sz="2400" dirty="0">
                <a:solidFill>
                  <a:srgbClr val="000000"/>
                </a:solidFill>
                <a:latin typeface="Arial" charset="0"/>
              </a:rPr>
              <a:t>The answer cannot have more digits to the right of the decimal</a:t>
            </a:r>
          </a:p>
          <a:p>
            <a:pPr fontAlgn="base">
              <a:spcBef>
                <a:spcPct val="0"/>
              </a:spcBef>
              <a:spcAft>
                <a:spcPct val="0"/>
              </a:spcAft>
            </a:pPr>
            <a:r>
              <a:rPr lang="en-US" altLang="en-US" sz="2400" dirty="0">
                <a:solidFill>
                  <a:srgbClr val="000000"/>
                </a:solidFill>
                <a:latin typeface="Arial" charset="0"/>
              </a:rPr>
              <a:t>point than any of the original numbers.</a:t>
            </a:r>
          </a:p>
        </p:txBody>
      </p:sp>
      <p:grpSp>
        <p:nvGrpSpPr>
          <p:cNvPr id="54" name="Group 18"/>
          <p:cNvGrpSpPr>
            <a:grpSpLocks/>
          </p:cNvGrpSpPr>
          <p:nvPr/>
        </p:nvGrpSpPr>
        <p:grpSpPr bwMode="auto">
          <a:xfrm>
            <a:off x="829128" y="3051402"/>
            <a:ext cx="1168400" cy="1243012"/>
            <a:chOff x="440" y="1561"/>
            <a:chExt cx="736" cy="783"/>
          </a:xfrm>
        </p:grpSpPr>
        <p:sp>
          <p:nvSpPr>
            <p:cNvPr id="55" name="Text Box 8"/>
            <p:cNvSpPr txBox="1">
              <a:spLocks noChangeArrowheads="1"/>
            </p:cNvSpPr>
            <p:nvPr/>
          </p:nvSpPr>
          <p:spPr bwMode="auto">
            <a:xfrm>
              <a:off x="470" y="1561"/>
              <a:ext cx="704" cy="2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en-US" sz="2400" b="0" i="0" u="none" strike="noStrike" kern="0" cap="none" spc="0" normalizeH="0" baseline="0" noProof="0" smtClean="0">
                  <a:ln>
                    <a:noFill/>
                  </a:ln>
                  <a:solidFill>
                    <a:srgbClr val="000000"/>
                  </a:solidFill>
                  <a:effectLst/>
                  <a:uLnTx/>
                  <a:uFillTx/>
                  <a:latin typeface="Arial" charset="0"/>
                </a:rPr>
                <a:t>89.332</a:t>
              </a:r>
            </a:p>
          </p:txBody>
        </p:sp>
        <p:sp>
          <p:nvSpPr>
            <p:cNvPr id="56" name="Text Box 9"/>
            <p:cNvSpPr txBox="1">
              <a:spLocks noChangeArrowheads="1"/>
            </p:cNvSpPr>
            <p:nvPr/>
          </p:nvSpPr>
          <p:spPr bwMode="auto">
            <a:xfrm>
              <a:off x="576" y="1776"/>
              <a:ext cx="383" cy="2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en-US" sz="2400" b="0" i="0" u="none" strike="noStrike" kern="0" cap="none" spc="0" normalizeH="0" baseline="0" noProof="0" smtClean="0">
                  <a:ln>
                    <a:noFill/>
                  </a:ln>
                  <a:solidFill>
                    <a:srgbClr val="000000"/>
                  </a:solidFill>
                  <a:effectLst/>
                  <a:uLnTx/>
                  <a:uFillTx/>
                  <a:latin typeface="Arial" charset="0"/>
                </a:rPr>
                <a:t>1.1</a:t>
              </a:r>
            </a:p>
          </p:txBody>
        </p:sp>
        <p:sp>
          <p:nvSpPr>
            <p:cNvPr id="57" name="Text Box 10"/>
            <p:cNvSpPr txBox="1">
              <a:spLocks noChangeArrowheads="1"/>
            </p:cNvSpPr>
            <p:nvPr/>
          </p:nvSpPr>
          <p:spPr bwMode="auto">
            <a:xfrm>
              <a:off x="460" y="1776"/>
              <a:ext cx="228" cy="2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en-US" sz="2400" b="0" i="0" u="none" strike="noStrike" kern="0" cap="none" spc="0" normalizeH="0" baseline="0" noProof="0" smtClean="0">
                  <a:ln>
                    <a:noFill/>
                  </a:ln>
                  <a:solidFill>
                    <a:srgbClr val="000000"/>
                  </a:solidFill>
                  <a:effectLst/>
                  <a:uLnTx/>
                  <a:uFillTx/>
                  <a:latin typeface="Arial" charset="0"/>
                </a:rPr>
                <a:t>+</a:t>
              </a:r>
            </a:p>
          </p:txBody>
        </p:sp>
        <p:sp>
          <p:nvSpPr>
            <p:cNvPr id="58" name="Line 11"/>
            <p:cNvSpPr>
              <a:spLocks noChangeShapeType="1"/>
            </p:cNvSpPr>
            <p:nvPr/>
          </p:nvSpPr>
          <p:spPr bwMode="auto">
            <a:xfrm>
              <a:off x="440" y="2064"/>
              <a:ext cx="720" cy="0"/>
            </a:xfrm>
            <a:prstGeom prst="line">
              <a:avLst/>
            </a:prstGeom>
            <a:noFill/>
            <a:ln w="25400">
              <a:solidFill>
                <a:srgbClr val="00000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smtClean="0">
                <a:ln>
                  <a:noFill/>
                </a:ln>
                <a:solidFill>
                  <a:srgbClr val="000000"/>
                </a:solidFill>
                <a:effectLst/>
                <a:uLnTx/>
                <a:uFillTx/>
                <a:latin typeface="Arial" charset="0"/>
              </a:endParaRPr>
            </a:p>
          </p:txBody>
        </p:sp>
        <p:sp>
          <p:nvSpPr>
            <p:cNvPr id="59" name="Text Box 12"/>
            <p:cNvSpPr txBox="1">
              <a:spLocks noChangeArrowheads="1"/>
            </p:cNvSpPr>
            <p:nvPr/>
          </p:nvSpPr>
          <p:spPr bwMode="auto">
            <a:xfrm>
              <a:off x="472" y="2056"/>
              <a:ext cx="704" cy="2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en-US" sz="2400" b="0" i="0" u="none" strike="noStrike" kern="0" cap="none" spc="0" normalizeH="0" baseline="0" noProof="0" smtClean="0">
                  <a:ln>
                    <a:noFill/>
                  </a:ln>
                  <a:solidFill>
                    <a:srgbClr val="000000"/>
                  </a:solidFill>
                  <a:effectLst/>
                  <a:uLnTx/>
                  <a:uFillTx/>
                  <a:latin typeface="Arial" charset="0"/>
                </a:rPr>
                <a:t>90.432</a:t>
              </a:r>
            </a:p>
          </p:txBody>
        </p:sp>
      </p:grpSp>
      <p:grpSp>
        <p:nvGrpSpPr>
          <p:cNvPr id="60" name="Group 20"/>
          <p:cNvGrpSpPr>
            <a:grpSpLocks/>
          </p:cNvGrpSpPr>
          <p:nvPr/>
        </p:nvGrpSpPr>
        <p:grpSpPr bwMode="auto">
          <a:xfrm>
            <a:off x="2035628" y="3837214"/>
            <a:ext cx="3155950" cy="457200"/>
            <a:chOff x="1200" y="2056"/>
            <a:chExt cx="1988" cy="288"/>
          </a:xfrm>
        </p:grpSpPr>
        <p:sp>
          <p:nvSpPr>
            <p:cNvPr id="61" name="Line 14"/>
            <p:cNvSpPr>
              <a:spLocks noChangeShapeType="1"/>
            </p:cNvSpPr>
            <p:nvPr/>
          </p:nvSpPr>
          <p:spPr bwMode="auto">
            <a:xfrm flipH="1">
              <a:off x="1200" y="2192"/>
              <a:ext cx="432" cy="0"/>
            </a:xfrm>
            <a:prstGeom prst="line">
              <a:avLst/>
            </a:prstGeom>
            <a:noFill/>
            <a:ln w="25400">
              <a:solidFill>
                <a:srgbClr val="000000"/>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smtClean="0">
                <a:ln>
                  <a:noFill/>
                </a:ln>
                <a:solidFill>
                  <a:srgbClr val="000000"/>
                </a:solidFill>
                <a:effectLst/>
                <a:uLnTx/>
                <a:uFillTx/>
                <a:latin typeface="Arial" charset="0"/>
              </a:endParaRPr>
            </a:p>
          </p:txBody>
        </p:sp>
        <p:sp>
          <p:nvSpPr>
            <p:cNvPr id="62" name="Text Box 15"/>
            <p:cNvSpPr txBox="1">
              <a:spLocks noChangeArrowheads="1"/>
            </p:cNvSpPr>
            <p:nvPr/>
          </p:nvSpPr>
          <p:spPr bwMode="auto">
            <a:xfrm>
              <a:off x="1674" y="2056"/>
              <a:ext cx="1514" cy="2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en-US" sz="2400" b="0" i="0" u="none" strike="noStrike" kern="0" cap="none" spc="0" normalizeH="0" baseline="0" noProof="0" smtClean="0">
                  <a:ln>
                    <a:noFill/>
                  </a:ln>
                  <a:solidFill>
                    <a:srgbClr val="000000"/>
                  </a:solidFill>
                  <a:effectLst/>
                  <a:uLnTx/>
                  <a:uFillTx/>
                  <a:latin typeface="Arial" charset="0"/>
                </a:rPr>
                <a:t>round off to 90.4</a:t>
              </a:r>
            </a:p>
          </p:txBody>
        </p:sp>
      </p:grpSp>
      <p:grpSp>
        <p:nvGrpSpPr>
          <p:cNvPr id="63" name="Group 19"/>
          <p:cNvGrpSpPr>
            <a:grpSpLocks/>
          </p:cNvGrpSpPr>
          <p:nvPr/>
        </p:nvGrpSpPr>
        <p:grpSpPr bwMode="auto">
          <a:xfrm>
            <a:off x="2035628" y="3392714"/>
            <a:ext cx="6311900" cy="457200"/>
            <a:chOff x="1200" y="1776"/>
            <a:chExt cx="3976" cy="288"/>
          </a:xfrm>
        </p:grpSpPr>
        <p:sp>
          <p:nvSpPr>
            <p:cNvPr id="64" name="Line 16"/>
            <p:cNvSpPr>
              <a:spLocks noChangeShapeType="1"/>
            </p:cNvSpPr>
            <p:nvPr/>
          </p:nvSpPr>
          <p:spPr bwMode="auto">
            <a:xfrm flipH="1">
              <a:off x="1200" y="1920"/>
              <a:ext cx="432" cy="0"/>
            </a:xfrm>
            <a:prstGeom prst="line">
              <a:avLst/>
            </a:prstGeom>
            <a:noFill/>
            <a:ln w="25400">
              <a:solidFill>
                <a:srgbClr val="000000"/>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smtClean="0">
                <a:ln>
                  <a:noFill/>
                </a:ln>
                <a:solidFill>
                  <a:srgbClr val="000000"/>
                </a:solidFill>
                <a:effectLst/>
                <a:uLnTx/>
                <a:uFillTx/>
                <a:latin typeface="Arial" charset="0"/>
              </a:endParaRPr>
            </a:p>
          </p:txBody>
        </p:sp>
        <p:sp>
          <p:nvSpPr>
            <p:cNvPr id="65" name="Text Box 17"/>
            <p:cNvSpPr txBox="1">
              <a:spLocks noChangeArrowheads="1"/>
            </p:cNvSpPr>
            <p:nvPr/>
          </p:nvSpPr>
          <p:spPr bwMode="auto">
            <a:xfrm>
              <a:off x="1674" y="1776"/>
              <a:ext cx="3502" cy="2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en-US" sz="2400" b="0" i="0" u="none" strike="noStrike" kern="0" cap="none" spc="0" normalizeH="0" baseline="0" noProof="0" smtClean="0">
                  <a:ln>
                    <a:noFill/>
                  </a:ln>
                  <a:solidFill>
                    <a:srgbClr val="000000"/>
                  </a:solidFill>
                  <a:effectLst/>
                  <a:uLnTx/>
                  <a:uFillTx/>
                  <a:latin typeface="Arial" charset="0"/>
                </a:rPr>
                <a:t>one significant figure after decimal point</a:t>
              </a:r>
            </a:p>
          </p:txBody>
        </p:sp>
      </p:grpSp>
      <p:grpSp>
        <p:nvGrpSpPr>
          <p:cNvPr id="66" name="Group 31"/>
          <p:cNvGrpSpPr>
            <a:grpSpLocks/>
          </p:cNvGrpSpPr>
          <p:nvPr/>
        </p:nvGrpSpPr>
        <p:grpSpPr bwMode="auto">
          <a:xfrm>
            <a:off x="943428" y="4840514"/>
            <a:ext cx="1219200" cy="1181100"/>
            <a:chOff x="512" y="2688"/>
            <a:chExt cx="768" cy="744"/>
          </a:xfrm>
        </p:grpSpPr>
        <p:sp>
          <p:nvSpPr>
            <p:cNvPr id="67" name="Text Box 21"/>
            <p:cNvSpPr txBox="1">
              <a:spLocks noChangeArrowheads="1"/>
            </p:cNvSpPr>
            <p:nvPr/>
          </p:nvSpPr>
          <p:spPr bwMode="auto">
            <a:xfrm>
              <a:off x="576" y="2688"/>
              <a:ext cx="490" cy="2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en-US" sz="2400" b="0" i="0" u="none" strike="noStrike" kern="0" cap="none" spc="0" normalizeH="0" baseline="0" noProof="0" smtClean="0">
                  <a:ln>
                    <a:noFill/>
                  </a:ln>
                  <a:solidFill>
                    <a:srgbClr val="000000"/>
                  </a:solidFill>
                  <a:effectLst/>
                  <a:uLnTx/>
                  <a:uFillTx/>
                  <a:latin typeface="Arial" charset="0"/>
                </a:rPr>
                <a:t>3.70</a:t>
              </a:r>
            </a:p>
          </p:txBody>
        </p:sp>
        <p:sp>
          <p:nvSpPr>
            <p:cNvPr id="68" name="Text Box 22"/>
            <p:cNvSpPr txBox="1">
              <a:spLocks noChangeArrowheads="1"/>
            </p:cNvSpPr>
            <p:nvPr/>
          </p:nvSpPr>
          <p:spPr bwMode="auto">
            <a:xfrm>
              <a:off x="512" y="2880"/>
              <a:ext cx="768" cy="2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en-US" sz="2400" b="0" i="0" u="none" strike="noStrike" kern="0" cap="none" spc="0" normalizeH="0" baseline="0" noProof="0" smtClean="0">
                  <a:ln>
                    <a:noFill/>
                  </a:ln>
                  <a:solidFill>
                    <a:srgbClr val="000000"/>
                  </a:solidFill>
                  <a:effectLst/>
                  <a:uLnTx/>
                  <a:uFillTx/>
                  <a:latin typeface="Arial" charset="0"/>
                </a:rPr>
                <a:t>-2.9133</a:t>
              </a:r>
            </a:p>
          </p:txBody>
        </p:sp>
        <p:sp>
          <p:nvSpPr>
            <p:cNvPr id="69" name="Line 23"/>
            <p:cNvSpPr>
              <a:spLocks noChangeShapeType="1"/>
            </p:cNvSpPr>
            <p:nvPr/>
          </p:nvSpPr>
          <p:spPr bwMode="auto">
            <a:xfrm>
              <a:off x="528" y="3168"/>
              <a:ext cx="720" cy="0"/>
            </a:xfrm>
            <a:prstGeom prst="line">
              <a:avLst/>
            </a:prstGeom>
            <a:noFill/>
            <a:ln w="25400">
              <a:solidFill>
                <a:srgbClr val="00000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smtClean="0">
                <a:ln>
                  <a:noFill/>
                </a:ln>
                <a:solidFill>
                  <a:srgbClr val="000000"/>
                </a:solidFill>
                <a:effectLst/>
                <a:uLnTx/>
                <a:uFillTx/>
                <a:latin typeface="Arial" charset="0"/>
              </a:endParaRPr>
            </a:p>
          </p:txBody>
        </p:sp>
        <p:sp>
          <p:nvSpPr>
            <p:cNvPr id="70" name="Text Box 24"/>
            <p:cNvSpPr txBox="1">
              <a:spLocks noChangeArrowheads="1"/>
            </p:cNvSpPr>
            <p:nvPr/>
          </p:nvSpPr>
          <p:spPr bwMode="auto">
            <a:xfrm>
              <a:off x="576" y="3144"/>
              <a:ext cx="704" cy="2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en-US" sz="2400" b="0" i="0" u="none" strike="noStrike" kern="0" cap="none" spc="0" normalizeH="0" baseline="0" noProof="0" smtClean="0">
                  <a:ln>
                    <a:noFill/>
                  </a:ln>
                  <a:solidFill>
                    <a:srgbClr val="000000"/>
                  </a:solidFill>
                  <a:effectLst/>
                  <a:uLnTx/>
                  <a:uFillTx/>
                  <a:latin typeface="Arial" charset="0"/>
                </a:rPr>
                <a:t>0.7867</a:t>
              </a:r>
            </a:p>
          </p:txBody>
        </p:sp>
      </p:grpSp>
      <p:grpSp>
        <p:nvGrpSpPr>
          <p:cNvPr id="71" name="Group 25"/>
          <p:cNvGrpSpPr>
            <a:grpSpLocks/>
          </p:cNvGrpSpPr>
          <p:nvPr/>
        </p:nvGrpSpPr>
        <p:grpSpPr bwMode="auto">
          <a:xfrm>
            <a:off x="2035628" y="4840514"/>
            <a:ext cx="6429375" cy="457200"/>
            <a:chOff x="1200" y="1776"/>
            <a:chExt cx="4050" cy="288"/>
          </a:xfrm>
        </p:grpSpPr>
        <p:sp>
          <p:nvSpPr>
            <p:cNvPr id="72" name="Line 26"/>
            <p:cNvSpPr>
              <a:spLocks noChangeShapeType="1"/>
            </p:cNvSpPr>
            <p:nvPr/>
          </p:nvSpPr>
          <p:spPr bwMode="auto">
            <a:xfrm flipH="1">
              <a:off x="1200" y="1920"/>
              <a:ext cx="432" cy="0"/>
            </a:xfrm>
            <a:prstGeom prst="line">
              <a:avLst/>
            </a:prstGeom>
            <a:noFill/>
            <a:ln w="25400">
              <a:solidFill>
                <a:srgbClr val="000000"/>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smtClean="0">
                <a:ln>
                  <a:noFill/>
                </a:ln>
                <a:solidFill>
                  <a:srgbClr val="000000"/>
                </a:solidFill>
                <a:effectLst/>
                <a:uLnTx/>
                <a:uFillTx/>
                <a:latin typeface="Arial" charset="0"/>
              </a:endParaRPr>
            </a:p>
          </p:txBody>
        </p:sp>
        <p:sp>
          <p:nvSpPr>
            <p:cNvPr id="73" name="Text Box 27"/>
            <p:cNvSpPr txBox="1">
              <a:spLocks noChangeArrowheads="1"/>
            </p:cNvSpPr>
            <p:nvPr/>
          </p:nvSpPr>
          <p:spPr bwMode="auto">
            <a:xfrm>
              <a:off x="1674" y="1776"/>
              <a:ext cx="3576" cy="2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en-US" sz="2400" b="0" i="0" u="none" strike="noStrike" kern="0" cap="none" spc="0" normalizeH="0" baseline="0" noProof="0" smtClean="0">
                  <a:ln>
                    <a:noFill/>
                  </a:ln>
                  <a:solidFill>
                    <a:srgbClr val="000000"/>
                  </a:solidFill>
                  <a:effectLst/>
                  <a:uLnTx/>
                  <a:uFillTx/>
                  <a:latin typeface="Arial" charset="0"/>
                </a:rPr>
                <a:t>two significant figures after decimal point</a:t>
              </a:r>
            </a:p>
          </p:txBody>
        </p:sp>
      </p:grpSp>
      <p:grpSp>
        <p:nvGrpSpPr>
          <p:cNvPr id="74" name="Group 28"/>
          <p:cNvGrpSpPr>
            <a:grpSpLocks/>
          </p:cNvGrpSpPr>
          <p:nvPr/>
        </p:nvGrpSpPr>
        <p:grpSpPr bwMode="auto">
          <a:xfrm>
            <a:off x="2035628" y="5564414"/>
            <a:ext cx="3155950" cy="457200"/>
            <a:chOff x="1200" y="2056"/>
            <a:chExt cx="1988" cy="288"/>
          </a:xfrm>
        </p:grpSpPr>
        <p:sp>
          <p:nvSpPr>
            <p:cNvPr id="75" name="Line 29"/>
            <p:cNvSpPr>
              <a:spLocks noChangeShapeType="1"/>
            </p:cNvSpPr>
            <p:nvPr/>
          </p:nvSpPr>
          <p:spPr bwMode="auto">
            <a:xfrm flipH="1">
              <a:off x="1200" y="2192"/>
              <a:ext cx="432" cy="0"/>
            </a:xfrm>
            <a:prstGeom prst="line">
              <a:avLst/>
            </a:prstGeom>
            <a:noFill/>
            <a:ln w="25400">
              <a:solidFill>
                <a:srgbClr val="000000"/>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smtClean="0">
                <a:ln>
                  <a:noFill/>
                </a:ln>
                <a:solidFill>
                  <a:srgbClr val="000000"/>
                </a:solidFill>
                <a:effectLst/>
                <a:uLnTx/>
                <a:uFillTx/>
                <a:latin typeface="Arial" charset="0"/>
              </a:endParaRPr>
            </a:p>
          </p:txBody>
        </p:sp>
        <p:sp>
          <p:nvSpPr>
            <p:cNvPr id="76" name="Text Box 30"/>
            <p:cNvSpPr txBox="1">
              <a:spLocks noChangeArrowheads="1"/>
            </p:cNvSpPr>
            <p:nvPr/>
          </p:nvSpPr>
          <p:spPr bwMode="auto">
            <a:xfrm>
              <a:off x="1674" y="2056"/>
              <a:ext cx="1514" cy="2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en-US" sz="2400" b="0" i="0" u="none" strike="noStrike" kern="0" cap="none" spc="0" normalizeH="0" baseline="0" noProof="0" smtClean="0">
                  <a:ln>
                    <a:noFill/>
                  </a:ln>
                  <a:solidFill>
                    <a:srgbClr val="000000"/>
                  </a:solidFill>
                  <a:effectLst/>
                  <a:uLnTx/>
                  <a:uFillTx/>
                  <a:latin typeface="Arial" charset="0"/>
                </a:rPr>
                <a:t>round off to 0.79</a:t>
              </a:r>
            </a:p>
          </p:txBody>
        </p:sp>
      </p:grpSp>
    </p:spTree>
    <p:extLst>
      <p:ext uri="{BB962C8B-B14F-4D97-AF65-F5344CB8AC3E}">
        <p14:creationId xmlns:p14="http://schemas.microsoft.com/office/powerpoint/2010/main" xmlns="" val="6012992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3"/>
                                        </p:tgtEl>
                                        <p:attrNameLst>
                                          <p:attrName>style.visibility</p:attrName>
                                        </p:attrNameLst>
                                      </p:cBhvr>
                                      <p:to>
                                        <p:strVal val="visible"/>
                                      </p:to>
                                    </p:set>
                                    <p:anim calcmode="lin" valueType="num">
                                      <p:cBhvr additive="base">
                                        <p:cTn id="7" dur="500" fill="hold"/>
                                        <p:tgtEl>
                                          <p:spTgt spid="53"/>
                                        </p:tgtEl>
                                        <p:attrNameLst>
                                          <p:attrName>ppt_x</p:attrName>
                                        </p:attrNameLst>
                                      </p:cBhvr>
                                      <p:tavLst>
                                        <p:tav tm="0">
                                          <p:val>
                                            <p:strVal val="0-#ppt_w/2"/>
                                          </p:val>
                                        </p:tav>
                                        <p:tav tm="100000">
                                          <p:val>
                                            <p:strVal val="#ppt_x"/>
                                          </p:val>
                                        </p:tav>
                                      </p:tavLst>
                                    </p:anim>
                                    <p:anim calcmode="lin" valueType="num">
                                      <p:cBhvr additive="base">
                                        <p:cTn id="8" dur="500" fill="hold"/>
                                        <p:tgtEl>
                                          <p:spTgt spid="5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54"/>
                                        </p:tgtEl>
                                        <p:attrNameLst>
                                          <p:attrName>style.visibility</p:attrName>
                                        </p:attrNameLst>
                                      </p:cBhvr>
                                      <p:to>
                                        <p:strVal val="visible"/>
                                      </p:to>
                                    </p:set>
                                    <p:anim calcmode="lin" valueType="num">
                                      <p:cBhvr additive="base">
                                        <p:cTn id="13" dur="500" fill="hold"/>
                                        <p:tgtEl>
                                          <p:spTgt spid="54"/>
                                        </p:tgtEl>
                                        <p:attrNameLst>
                                          <p:attrName>ppt_x</p:attrName>
                                        </p:attrNameLst>
                                      </p:cBhvr>
                                      <p:tavLst>
                                        <p:tav tm="0">
                                          <p:val>
                                            <p:strVal val="0-#ppt_w/2"/>
                                          </p:val>
                                        </p:tav>
                                        <p:tav tm="100000">
                                          <p:val>
                                            <p:strVal val="#ppt_x"/>
                                          </p:val>
                                        </p:tav>
                                      </p:tavLst>
                                    </p:anim>
                                    <p:anim calcmode="lin" valueType="num">
                                      <p:cBhvr additive="base">
                                        <p:cTn id="14" dur="500" fill="hold"/>
                                        <p:tgtEl>
                                          <p:spTgt spid="54"/>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nodeType="clickEffect">
                                  <p:stCondLst>
                                    <p:cond delay="0"/>
                                  </p:stCondLst>
                                  <p:childTnLst>
                                    <p:set>
                                      <p:cBhvr>
                                        <p:cTn id="18" dur="1" fill="hold">
                                          <p:stCondLst>
                                            <p:cond delay="0"/>
                                          </p:stCondLst>
                                        </p:cTn>
                                        <p:tgtEl>
                                          <p:spTgt spid="63"/>
                                        </p:tgtEl>
                                        <p:attrNameLst>
                                          <p:attrName>style.visibility</p:attrName>
                                        </p:attrNameLst>
                                      </p:cBhvr>
                                      <p:to>
                                        <p:strVal val="visible"/>
                                      </p:to>
                                    </p:set>
                                    <p:anim calcmode="lin" valueType="num">
                                      <p:cBhvr additive="base">
                                        <p:cTn id="19" dur="500" fill="hold"/>
                                        <p:tgtEl>
                                          <p:spTgt spid="63"/>
                                        </p:tgtEl>
                                        <p:attrNameLst>
                                          <p:attrName>ppt_x</p:attrName>
                                        </p:attrNameLst>
                                      </p:cBhvr>
                                      <p:tavLst>
                                        <p:tav tm="0">
                                          <p:val>
                                            <p:strVal val="1+#ppt_w/2"/>
                                          </p:val>
                                        </p:tav>
                                        <p:tav tm="100000">
                                          <p:val>
                                            <p:strVal val="#ppt_x"/>
                                          </p:val>
                                        </p:tav>
                                      </p:tavLst>
                                    </p:anim>
                                    <p:anim calcmode="lin" valueType="num">
                                      <p:cBhvr additive="base">
                                        <p:cTn id="20" dur="500" fill="hold"/>
                                        <p:tgtEl>
                                          <p:spTgt spid="63"/>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nodeType="clickEffect">
                                  <p:stCondLst>
                                    <p:cond delay="0"/>
                                  </p:stCondLst>
                                  <p:childTnLst>
                                    <p:set>
                                      <p:cBhvr>
                                        <p:cTn id="24" dur="1" fill="hold">
                                          <p:stCondLst>
                                            <p:cond delay="0"/>
                                          </p:stCondLst>
                                        </p:cTn>
                                        <p:tgtEl>
                                          <p:spTgt spid="60"/>
                                        </p:tgtEl>
                                        <p:attrNameLst>
                                          <p:attrName>style.visibility</p:attrName>
                                        </p:attrNameLst>
                                      </p:cBhvr>
                                      <p:to>
                                        <p:strVal val="visible"/>
                                      </p:to>
                                    </p:set>
                                    <p:anim calcmode="lin" valueType="num">
                                      <p:cBhvr additive="base">
                                        <p:cTn id="25" dur="500" fill="hold"/>
                                        <p:tgtEl>
                                          <p:spTgt spid="60"/>
                                        </p:tgtEl>
                                        <p:attrNameLst>
                                          <p:attrName>ppt_x</p:attrName>
                                        </p:attrNameLst>
                                      </p:cBhvr>
                                      <p:tavLst>
                                        <p:tav tm="0">
                                          <p:val>
                                            <p:strVal val="1+#ppt_w/2"/>
                                          </p:val>
                                        </p:tav>
                                        <p:tav tm="100000">
                                          <p:val>
                                            <p:strVal val="#ppt_x"/>
                                          </p:val>
                                        </p:tav>
                                      </p:tavLst>
                                    </p:anim>
                                    <p:anim calcmode="lin" valueType="num">
                                      <p:cBhvr additive="base">
                                        <p:cTn id="26" dur="500" fill="hold"/>
                                        <p:tgtEl>
                                          <p:spTgt spid="60"/>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66"/>
                                        </p:tgtEl>
                                        <p:attrNameLst>
                                          <p:attrName>style.visibility</p:attrName>
                                        </p:attrNameLst>
                                      </p:cBhvr>
                                      <p:to>
                                        <p:strVal val="visible"/>
                                      </p:to>
                                    </p:set>
                                    <p:anim calcmode="lin" valueType="num">
                                      <p:cBhvr additive="base">
                                        <p:cTn id="31" dur="500" fill="hold"/>
                                        <p:tgtEl>
                                          <p:spTgt spid="66"/>
                                        </p:tgtEl>
                                        <p:attrNameLst>
                                          <p:attrName>ppt_x</p:attrName>
                                        </p:attrNameLst>
                                      </p:cBhvr>
                                      <p:tavLst>
                                        <p:tav tm="0">
                                          <p:val>
                                            <p:strVal val="0-#ppt_w/2"/>
                                          </p:val>
                                        </p:tav>
                                        <p:tav tm="100000">
                                          <p:val>
                                            <p:strVal val="#ppt_x"/>
                                          </p:val>
                                        </p:tav>
                                      </p:tavLst>
                                    </p:anim>
                                    <p:anim calcmode="lin" valueType="num">
                                      <p:cBhvr additive="base">
                                        <p:cTn id="32" dur="500" fill="hold"/>
                                        <p:tgtEl>
                                          <p:spTgt spid="66"/>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nodeType="clickEffect">
                                  <p:stCondLst>
                                    <p:cond delay="0"/>
                                  </p:stCondLst>
                                  <p:childTnLst>
                                    <p:set>
                                      <p:cBhvr>
                                        <p:cTn id="36" dur="1" fill="hold">
                                          <p:stCondLst>
                                            <p:cond delay="0"/>
                                          </p:stCondLst>
                                        </p:cTn>
                                        <p:tgtEl>
                                          <p:spTgt spid="71"/>
                                        </p:tgtEl>
                                        <p:attrNameLst>
                                          <p:attrName>style.visibility</p:attrName>
                                        </p:attrNameLst>
                                      </p:cBhvr>
                                      <p:to>
                                        <p:strVal val="visible"/>
                                      </p:to>
                                    </p:set>
                                    <p:anim calcmode="lin" valueType="num">
                                      <p:cBhvr additive="base">
                                        <p:cTn id="37" dur="500" fill="hold"/>
                                        <p:tgtEl>
                                          <p:spTgt spid="71"/>
                                        </p:tgtEl>
                                        <p:attrNameLst>
                                          <p:attrName>ppt_x</p:attrName>
                                        </p:attrNameLst>
                                      </p:cBhvr>
                                      <p:tavLst>
                                        <p:tav tm="0">
                                          <p:val>
                                            <p:strVal val="1+#ppt_w/2"/>
                                          </p:val>
                                        </p:tav>
                                        <p:tav tm="100000">
                                          <p:val>
                                            <p:strVal val="#ppt_x"/>
                                          </p:val>
                                        </p:tav>
                                      </p:tavLst>
                                    </p:anim>
                                    <p:anim calcmode="lin" valueType="num">
                                      <p:cBhvr additive="base">
                                        <p:cTn id="38" dur="500" fill="hold"/>
                                        <p:tgtEl>
                                          <p:spTgt spid="71"/>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2" fill="hold" nodeType="clickEffect">
                                  <p:stCondLst>
                                    <p:cond delay="0"/>
                                  </p:stCondLst>
                                  <p:childTnLst>
                                    <p:set>
                                      <p:cBhvr>
                                        <p:cTn id="42" dur="1" fill="hold">
                                          <p:stCondLst>
                                            <p:cond delay="0"/>
                                          </p:stCondLst>
                                        </p:cTn>
                                        <p:tgtEl>
                                          <p:spTgt spid="74"/>
                                        </p:tgtEl>
                                        <p:attrNameLst>
                                          <p:attrName>style.visibility</p:attrName>
                                        </p:attrNameLst>
                                      </p:cBhvr>
                                      <p:to>
                                        <p:strVal val="visible"/>
                                      </p:to>
                                    </p:set>
                                    <p:anim calcmode="lin" valueType="num">
                                      <p:cBhvr additive="base">
                                        <p:cTn id="43" dur="500" fill="hold"/>
                                        <p:tgtEl>
                                          <p:spTgt spid="74"/>
                                        </p:tgtEl>
                                        <p:attrNameLst>
                                          <p:attrName>ppt_x</p:attrName>
                                        </p:attrNameLst>
                                      </p:cBhvr>
                                      <p:tavLst>
                                        <p:tav tm="0">
                                          <p:val>
                                            <p:strVal val="1+#ppt_w/2"/>
                                          </p:val>
                                        </p:tav>
                                        <p:tav tm="100000">
                                          <p:val>
                                            <p:strVal val="#ppt_x"/>
                                          </p:val>
                                        </p:tav>
                                      </p:tavLst>
                                    </p:anim>
                                    <p:anim calcmode="lin" valueType="num">
                                      <p:cBhvr additive="base">
                                        <p:cTn id="44" dur="500" fill="hold"/>
                                        <p:tgtEl>
                                          <p:spTgt spid="7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utoUpdateAnimBg="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966835" y="106777"/>
            <a:ext cx="3380284" cy="584775"/>
          </a:xfrm>
          <a:prstGeom prst="rect">
            <a:avLst/>
          </a:prstGeom>
          <a:ln>
            <a:solidFill>
              <a:schemeClr val="tx1">
                <a:lumMod val="65000"/>
                <a:lumOff val="35000"/>
              </a:schemeClr>
            </a:solidFill>
          </a:ln>
        </p:spPr>
        <p:txBody>
          <a:bodyPr wrap="none">
            <a:spAutoFit/>
          </a:bodyPr>
          <a:lstStyle/>
          <a:p>
            <a:r>
              <a:rPr lang="en-US" sz="3200" b="1" dirty="0" smtClean="0">
                <a:solidFill>
                  <a:srgbClr val="FF0000"/>
                </a:solidFill>
                <a:latin typeface="Bodoni MT" panose="02070603080606020203" pitchFamily="18" charset="0"/>
              </a:rPr>
              <a:t>Handling Numbers</a:t>
            </a:r>
            <a:endParaRPr lang="en-US" sz="3200" b="1" dirty="0">
              <a:solidFill>
                <a:srgbClr val="FF0000"/>
              </a:solidFill>
              <a:latin typeface="Bodoni MT" panose="02070603080606020203" pitchFamily="18" charset="0"/>
            </a:endParaRPr>
          </a:p>
        </p:txBody>
      </p:sp>
      <p:sp>
        <p:nvSpPr>
          <p:cNvPr id="22" name="Rectangle 21"/>
          <p:cNvSpPr/>
          <p:nvPr/>
        </p:nvSpPr>
        <p:spPr>
          <a:xfrm>
            <a:off x="93915" y="689819"/>
            <a:ext cx="3419526" cy="523220"/>
          </a:xfrm>
          <a:prstGeom prst="rect">
            <a:avLst/>
          </a:prstGeom>
        </p:spPr>
        <p:txBody>
          <a:bodyPr wrap="none">
            <a:spAutoFit/>
          </a:bodyPr>
          <a:lstStyle/>
          <a:p>
            <a:r>
              <a:rPr lang="en-US" sz="2800" b="1" i="1" u="sng" dirty="0">
                <a:solidFill>
                  <a:srgbClr val="00B050"/>
                </a:solidFill>
                <a:latin typeface="Arial" panose="020B0604020202020204" pitchFamily="34" charset="0"/>
                <a:cs typeface="Arial" panose="020B0604020202020204" pitchFamily="34" charset="0"/>
              </a:rPr>
              <a:t>Significant Figures</a:t>
            </a:r>
          </a:p>
        </p:txBody>
      </p:sp>
      <p:sp>
        <p:nvSpPr>
          <p:cNvPr id="25" name="Text Box 5"/>
          <p:cNvSpPr txBox="1">
            <a:spLocks noChangeArrowheads="1"/>
          </p:cNvSpPr>
          <p:nvPr/>
        </p:nvSpPr>
        <p:spPr bwMode="auto">
          <a:xfrm>
            <a:off x="123077" y="1958193"/>
            <a:ext cx="9067800" cy="8223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fontAlgn="base">
              <a:spcBef>
                <a:spcPct val="0"/>
              </a:spcBef>
              <a:spcAft>
                <a:spcPct val="0"/>
              </a:spcAft>
            </a:pPr>
            <a:r>
              <a:rPr lang="en-US" altLang="en-US" sz="2400" dirty="0">
                <a:solidFill>
                  <a:srgbClr val="000000"/>
                </a:solidFill>
                <a:latin typeface="Arial" charset="0"/>
              </a:rPr>
              <a:t>The number of significant figures in the result is set by the original number that has the </a:t>
            </a:r>
            <a:r>
              <a:rPr lang="en-US" altLang="en-US" sz="2400" b="1" i="1" dirty="0">
                <a:solidFill>
                  <a:srgbClr val="000000"/>
                </a:solidFill>
                <a:latin typeface="Arial" charset="0"/>
              </a:rPr>
              <a:t>smallest</a:t>
            </a:r>
            <a:r>
              <a:rPr lang="en-US" altLang="en-US" sz="2400" dirty="0">
                <a:solidFill>
                  <a:srgbClr val="000000"/>
                </a:solidFill>
                <a:latin typeface="Arial" charset="0"/>
              </a:rPr>
              <a:t> number of significant figures</a:t>
            </a:r>
          </a:p>
        </p:txBody>
      </p:sp>
      <p:sp>
        <p:nvSpPr>
          <p:cNvPr id="26" name="Text Box 8"/>
          <p:cNvSpPr txBox="1">
            <a:spLocks noChangeArrowheads="1"/>
          </p:cNvSpPr>
          <p:nvPr/>
        </p:nvSpPr>
        <p:spPr bwMode="auto">
          <a:xfrm>
            <a:off x="2252915" y="3087914"/>
            <a:ext cx="3821113"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altLang="en-US" sz="2400">
                <a:solidFill>
                  <a:srgbClr val="000000"/>
                </a:solidFill>
                <a:latin typeface="Arial" charset="0"/>
              </a:rPr>
              <a:t>4.51 x 3.6666 = 16.536366</a:t>
            </a:r>
          </a:p>
        </p:txBody>
      </p:sp>
      <p:sp>
        <p:nvSpPr>
          <p:cNvPr id="27" name="Text Box 9"/>
          <p:cNvSpPr txBox="1">
            <a:spLocks noChangeArrowheads="1"/>
          </p:cNvSpPr>
          <p:nvPr/>
        </p:nvSpPr>
        <p:spPr bwMode="auto">
          <a:xfrm>
            <a:off x="5950203" y="3087914"/>
            <a:ext cx="1039812"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altLang="en-US" sz="2400">
                <a:solidFill>
                  <a:srgbClr val="000000"/>
                </a:solidFill>
                <a:latin typeface="Arial" charset="0"/>
              </a:rPr>
              <a:t>= 16.5</a:t>
            </a:r>
          </a:p>
        </p:txBody>
      </p:sp>
      <p:grpSp>
        <p:nvGrpSpPr>
          <p:cNvPr id="28" name="Group 12"/>
          <p:cNvGrpSpPr>
            <a:grpSpLocks/>
          </p:cNvGrpSpPr>
          <p:nvPr/>
        </p:nvGrpSpPr>
        <p:grpSpPr bwMode="auto">
          <a:xfrm>
            <a:off x="1935415" y="3481614"/>
            <a:ext cx="1387475" cy="977900"/>
            <a:chOff x="136" y="1928"/>
            <a:chExt cx="874" cy="616"/>
          </a:xfrm>
        </p:grpSpPr>
        <p:sp>
          <p:nvSpPr>
            <p:cNvPr id="29" name="Line 10"/>
            <p:cNvSpPr>
              <a:spLocks noChangeShapeType="1"/>
            </p:cNvSpPr>
            <p:nvPr/>
          </p:nvSpPr>
          <p:spPr bwMode="auto">
            <a:xfrm flipV="1">
              <a:off x="576" y="1928"/>
              <a:ext cx="0" cy="336"/>
            </a:xfrm>
            <a:prstGeom prst="line">
              <a:avLst/>
            </a:prstGeom>
            <a:noFill/>
            <a:ln w="25400">
              <a:solidFill>
                <a:srgbClr val="000000"/>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smtClean="0">
                <a:ln>
                  <a:noFill/>
                </a:ln>
                <a:solidFill>
                  <a:srgbClr val="000000"/>
                </a:solidFill>
                <a:effectLst/>
                <a:uLnTx/>
                <a:uFillTx/>
                <a:latin typeface="Arial" charset="0"/>
              </a:endParaRPr>
            </a:p>
          </p:txBody>
        </p:sp>
        <p:sp>
          <p:nvSpPr>
            <p:cNvPr id="30" name="Text Box 11"/>
            <p:cNvSpPr txBox="1">
              <a:spLocks noChangeArrowheads="1"/>
            </p:cNvSpPr>
            <p:nvPr/>
          </p:nvSpPr>
          <p:spPr bwMode="auto">
            <a:xfrm>
              <a:off x="136" y="2256"/>
              <a:ext cx="874" cy="2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en-US" sz="2400" b="0" i="0" u="none" strike="noStrike" kern="0" cap="none" spc="0" normalizeH="0" baseline="0" noProof="0" smtClean="0">
                  <a:ln>
                    <a:noFill/>
                  </a:ln>
                  <a:solidFill>
                    <a:srgbClr val="000000"/>
                  </a:solidFill>
                  <a:effectLst/>
                  <a:uLnTx/>
                  <a:uFillTx/>
                  <a:latin typeface="Arial" charset="0"/>
                </a:rPr>
                <a:t>3 sig figs</a:t>
              </a:r>
            </a:p>
          </p:txBody>
        </p:sp>
      </p:grpSp>
      <p:grpSp>
        <p:nvGrpSpPr>
          <p:cNvPr id="31" name="Group 13"/>
          <p:cNvGrpSpPr>
            <a:grpSpLocks/>
          </p:cNvGrpSpPr>
          <p:nvPr/>
        </p:nvGrpSpPr>
        <p:grpSpPr bwMode="auto">
          <a:xfrm>
            <a:off x="4538915" y="3481614"/>
            <a:ext cx="1387475" cy="1343025"/>
            <a:chOff x="136" y="1928"/>
            <a:chExt cx="874" cy="846"/>
          </a:xfrm>
        </p:grpSpPr>
        <p:sp>
          <p:nvSpPr>
            <p:cNvPr id="32" name="Line 14"/>
            <p:cNvSpPr>
              <a:spLocks noChangeShapeType="1"/>
            </p:cNvSpPr>
            <p:nvPr/>
          </p:nvSpPr>
          <p:spPr bwMode="auto">
            <a:xfrm flipV="1">
              <a:off x="576" y="1928"/>
              <a:ext cx="0" cy="336"/>
            </a:xfrm>
            <a:prstGeom prst="line">
              <a:avLst/>
            </a:prstGeom>
            <a:noFill/>
            <a:ln w="25400">
              <a:solidFill>
                <a:srgbClr val="000000"/>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smtClean="0">
                <a:ln>
                  <a:noFill/>
                </a:ln>
                <a:solidFill>
                  <a:srgbClr val="000000"/>
                </a:solidFill>
                <a:effectLst/>
                <a:uLnTx/>
                <a:uFillTx/>
                <a:latin typeface="Arial" charset="0"/>
              </a:endParaRPr>
            </a:p>
          </p:txBody>
        </p:sp>
        <p:sp>
          <p:nvSpPr>
            <p:cNvPr id="33" name="Text Box 15"/>
            <p:cNvSpPr txBox="1">
              <a:spLocks noChangeArrowheads="1"/>
            </p:cNvSpPr>
            <p:nvPr/>
          </p:nvSpPr>
          <p:spPr bwMode="auto">
            <a:xfrm>
              <a:off x="136" y="2256"/>
              <a:ext cx="874" cy="51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en-US" sz="2400" b="0" i="0" u="none" strike="noStrike" kern="0" cap="none" spc="0" normalizeH="0" baseline="0" noProof="0" smtClean="0">
                  <a:ln>
                    <a:noFill/>
                  </a:ln>
                  <a:solidFill>
                    <a:srgbClr val="000000"/>
                  </a:solidFill>
                  <a:effectLst/>
                  <a:uLnTx/>
                  <a:uFillTx/>
                  <a:latin typeface="Arial" charset="0"/>
                </a:rPr>
                <a:t>round to</a:t>
              </a:r>
            </a:p>
            <a:p>
              <a:pPr marL="0" marR="0" lvl="0" indent="0" defTabSz="914400" eaLnBrk="1" fontAlgn="base" latinLnBrk="0" hangingPunct="1">
                <a:lnSpc>
                  <a:spcPct val="100000"/>
                </a:lnSpc>
                <a:spcBef>
                  <a:spcPct val="0"/>
                </a:spcBef>
                <a:spcAft>
                  <a:spcPct val="0"/>
                </a:spcAft>
                <a:buClrTx/>
                <a:buSzTx/>
                <a:buFontTx/>
                <a:buNone/>
                <a:tabLst/>
                <a:defRPr/>
              </a:pPr>
              <a:r>
                <a:rPr kumimoji="0" lang="en-US" altLang="en-US" sz="2400" b="0" i="0" u="none" strike="noStrike" kern="0" cap="none" spc="0" normalizeH="0" baseline="0" noProof="0" smtClean="0">
                  <a:ln>
                    <a:noFill/>
                  </a:ln>
                  <a:solidFill>
                    <a:srgbClr val="000000"/>
                  </a:solidFill>
                  <a:effectLst/>
                  <a:uLnTx/>
                  <a:uFillTx/>
                  <a:latin typeface="Arial" charset="0"/>
                </a:rPr>
                <a:t>3 sig figs</a:t>
              </a:r>
            </a:p>
          </p:txBody>
        </p:sp>
      </p:grpSp>
      <p:sp>
        <p:nvSpPr>
          <p:cNvPr id="34" name="Text Box 16"/>
          <p:cNvSpPr txBox="1">
            <a:spLocks noChangeArrowheads="1"/>
          </p:cNvSpPr>
          <p:nvPr/>
        </p:nvSpPr>
        <p:spPr bwMode="auto">
          <a:xfrm>
            <a:off x="2265615" y="5069114"/>
            <a:ext cx="3749675"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altLang="en-US" sz="2400">
                <a:solidFill>
                  <a:srgbClr val="000000"/>
                </a:solidFill>
                <a:latin typeface="Arial" charset="0"/>
              </a:rPr>
              <a:t>6.8 </a:t>
            </a:r>
            <a:r>
              <a:rPr lang="en-US" altLang="en-US" sz="2400">
                <a:solidFill>
                  <a:srgbClr val="000000"/>
                </a:solidFill>
                <a:latin typeface="Arial" charset="0"/>
                <a:cs typeface="Arial" charset="0"/>
              </a:rPr>
              <a:t>÷ 112.04 = 0.0606926 </a:t>
            </a:r>
            <a:endParaRPr lang="en-US" altLang="en-US" sz="2400">
              <a:solidFill>
                <a:srgbClr val="000000"/>
              </a:solidFill>
              <a:latin typeface="Arial" charset="0"/>
            </a:endParaRPr>
          </a:p>
        </p:txBody>
      </p:sp>
      <p:grpSp>
        <p:nvGrpSpPr>
          <p:cNvPr id="35" name="Group 17"/>
          <p:cNvGrpSpPr>
            <a:grpSpLocks/>
          </p:cNvGrpSpPr>
          <p:nvPr/>
        </p:nvGrpSpPr>
        <p:grpSpPr bwMode="auto">
          <a:xfrm>
            <a:off x="1884615" y="5488214"/>
            <a:ext cx="1387475" cy="977900"/>
            <a:chOff x="136" y="1928"/>
            <a:chExt cx="874" cy="616"/>
          </a:xfrm>
        </p:grpSpPr>
        <p:sp>
          <p:nvSpPr>
            <p:cNvPr id="36" name="Line 18"/>
            <p:cNvSpPr>
              <a:spLocks noChangeShapeType="1"/>
            </p:cNvSpPr>
            <p:nvPr/>
          </p:nvSpPr>
          <p:spPr bwMode="auto">
            <a:xfrm flipV="1">
              <a:off x="576" y="1928"/>
              <a:ext cx="0" cy="336"/>
            </a:xfrm>
            <a:prstGeom prst="line">
              <a:avLst/>
            </a:prstGeom>
            <a:noFill/>
            <a:ln w="25400">
              <a:solidFill>
                <a:srgbClr val="000000"/>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smtClean="0">
                <a:ln>
                  <a:noFill/>
                </a:ln>
                <a:solidFill>
                  <a:srgbClr val="000000"/>
                </a:solidFill>
                <a:effectLst/>
                <a:uLnTx/>
                <a:uFillTx/>
                <a:latin typeface="Arial" charset="0"/>
              </a:endParaRPr>
            </a:p>
          </p:txBody>
        </p:sp>
        <p:sp>
          <p:nvSpPr>
            <p:cNvPr id="37" name="Text Box 19"/>
            <p:cNvSpPr txBox="1">
              <a:spLocks noChangeArrowheads="1"/>
            </p:cNvSpPr>
            <p:nvPr/>
          </p:nvSpPr>
          <p:spPr bwMode="auto">
            <a:xfrm>
              <a:off x="136" y="2256"/>
              <a:ext cx="874" cy="2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en-US" sz="2400" b="0" i="0" u="none" strike="noStrike" kern="0" cap="none" spc="0" normalizeH="0" baseline="0" noProof="0" smtClean="0">
                  <a:ln>
                    <a:noFill/>
                  </a:ln>
                  <a:solidFill>
                    <a:srgbClr val="000000"/>
                  </a:solidFill>
                  <a:effectLst/>
                  <a:uLnTx/>
                  <a:uFillTx/>
                  <a:latin typeface="Arial" charset="0"/>
                </a:rPr>
                <a:t>2 sig figs</a:t>
              </a:r>
            </a:p>
          </p:txBody>
        </p:sp>
      </p:grpSp>
      <p:grpSp>
        <p:nvGrpSpPr>
          <p:cNvPr id="38" name="Group 20"/>
          <p:cNvGrpSpPr>
            <a:grpSpLocks/>
          </p:cNvGrpSpPr>
          <p:nvPr/>
        </p:nvGrpSpPr>
        <p:grpSpPr bwMode="auto">
          <a:xfrm>
            <a:off x="4548440" y="5453289"/>
            <a:ext cx="1387475" cy="1343025"/>
            <a:chOff x="136" y="1928"/>
            <a:chExt cx="874" cy="846"/>
          </a:xfrm>
        </p:grpSpPr>
        <p:sp>
          <p:nvSpPr>
            <p:cNvPr id="39" name="Line 21"/>
            <p:cNvSpPr>
              <a:spLocks noChangeShapeType="1"/>
            </p:cNvSpPr>
            <p:nvPr/>
          </p:nvSpPr>
          <p:spPr bwMode="auto">
            <a:xfrm flipV="1">
              <a:off x="576" y="1928"/>
              <a:ext cx="0" cy="336"/>
            </a:xfrm>
            <a:prstGeom prst="line">
              <a:avLst/>
            </a:prstGeom>
            <a:noFill/>
            <a:ln w="25400">
              <a:solidFill>
                <a:srgbClr val="000000"/>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smtClean="0">
                <a:ln>
                  <a:noFill/>
                </a:ln>
                <a:solidFill>
                  <a:srgbClr val="000000"/>
                </a:solidFill>
                <a:effectLst/>
                <a:uLnTx/>
                <a:uFillTx/>
                <a:latin typeface="Arial" charset="0"/>
              </a:endParaRPr>
            </a:p>
          </p:txBody>
        </p:sp>
        <p:sp>
          <p:nvSpPr>
            <p:cNvPr id="40" name="Text Box 22"/>
            <p:cNvSpPr txBox="1">
              <a:spLocks noChangeArrowheads="1"/>
            </p:cNvSpPr>
            <p:nvPr/>
          </p:nvSpPr>
          <p:spPr bwMode="auto">
            <a:xfrm>
              <a:off x="136" y="2256"/>
              <a:ext cx="874" cy="51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en-US" sz="2400" b="0" i="0" u="none" strike="noStrike" kern="0" cap="none" spc="0" normalizeH="0" baseline="0" noProof="0" smtClean="0">
                  <a:ln>
                    <a:noFill/>
                  </a:ln>
                  <a:solidFill>
                    <a:srgbClr val="000000"/>
                  </a:solidFill>
                  <a:effectLst/>
                  <a:uLnTx/>
                  <a:uFillTx/>
                  <a:latin typeface="Arial" charset="0"/>
                </a:rPr>
                <a:t>round to</a:t>
              </a:r>
            </a:p>
            <a:p>
              <a:pPr marL="0" marR="0" lvl="0" indent="0" defTabSz="914400" eaLnBrk="1" fontAlgn="base" latinLnBrk="0" hangingPunct="1">
                <a:lnSpc>
                  <a:spcPct val="100000"/>
                </a:lnSpc>
                <a:spcBef>
                  <a:spcPct val="0"/>
                </a:spcBef>
                <a:spcAft>
                  <a:spcPct val="0"/>
                </a:spcAft>
                <a:buClrTx/>
                <a:buSzTx/>
                <a:buFontTx/>
                <a:buNone/>
                <a:tabLst/>
                <a:defRPr/>
              </a:pPr>
              <a:r>
                <a:rPr kumimoji="0" lang="en-US" altLang="en-US" sz="2400" b="0" i="0" u="none" strike="noStrike" kern="0" cap="none" spc="0" normalizeH="0" baseline="0" noProof="0" smtClean="0">
                  <a:ln>
                    <a:noFill/>
                  </a:ln>
                  <a:solidFill>
                    <a:srgbClr val="000000"/>
                  </a:solidFill>
                  <a:effectLst/>
                  <a:uLnTx/>
                  <a:uFillTx/>
                  <a:latin typeface="Arial" charset="0"/>
                </a:rPr>
                <a:t>2 sig figs</a:t>
              </a:r>
            </a:p>
          </p:txBody>
        </p:sp>
      </p:grpSp>
      <p:sp>
        <p:nvSpPr>
          <p:cNvPr id="41" name="Text Box 23"/>
          <p:cNvSpPr txBox="1">
            <a:spLocks noChangeArrowheads="1"/>
          </p:cNvSpPr>
          <p:nvPr/>
        </p:nvSpPr>
        <p:spPr bwMode="auto">
          <a:xfrm>
            <a:off x="5808915" y="5069114"/>
            <a:ext cx="1209675"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altLang="en-US" sz="2400">
                <a:solidFill>
                  <a:srgbClr val="000000"/>
                </a:solidFill>
                <a:latin typeface="Arial" charset="0"/>
              </a:rPr>
              <a:t>= 0.061</a:t>
            </a:r>
          </a:p>
        </p:txBody>
      </p:sp>
      <p:sp>
        <p:nvSpPr>
          <p:cNvPr id="42" name="Text Box 5"/>
          <p:cNvSpPr txBox="1">
            <a:spLocks noChangeArrowheads="1"/>
          </p:cNvSpPr>
          <p:nvPr/>
        </p:nvSpPr>
        <p:spPr bwMode="auto">
          <a:xfrm>
            <a:off x="449515" y="1316132"/>
            <a:ext cx="3837910" cy="46166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altLang="en-US" sz="2400" b="1" u="sng" dirty="0">
                <a:solidFill>
                  <a:srgbClr val="0070C0"/>
                </a:solidFill>
                <a:latin typeface="Arial" charset="0"/>
              </a:rPr>
              <a:t>Multiplication or Division</a:t>
            </a:r>
          </a:p>
        </p:txBody>
      </p:sp>
    </p:spTree>
    <p:extLst>
      <p:ext uri="{BB962C8B-B14F-4D97-AF65-F5344CB8AC3E}">
        <p14:creationId xmlns:p14="http://schemas.microsoft.com/office/powerpoint/2010/main" xmlns="" val="40024255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0-#ppt_w/2"/>
                                          </p:val>
                                        </p:tav>
                                        <p:tav tm="100000">
                                          <p:val>
                                            <p:strVal val="#ppt_x"/>
                                          </p:val>
                                        </p:tav>
                                      </p:tavLst>
                                    </p:anim>
                                    <p:anim calcmode="lin" valueType="num">
                                      <p:cBhvr additive="base">
                                        <p:cTn id="8" dur="500" fill="hold"/>
                                        <p:tgtEl>
                                          <p:spTgt spid="2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6"/>
                                        </p:tgtEl>
                                        <p:attrNameLst>
                                          <p:attrName>style.visibility</p:attrName>
                                        </p:attrNameLst>
                                      </p:cBhvr>
                                      <p:to>
                                        <p:strVal val="visible"/>
                                      </p:to>
                                    </p:set>
                                    <p:anim calcmode="lin" valueType="num">
                                      <p:cBhvr additive="base">
                                        <p:cTn id="13" dur="500" fill="hold"/>
                                        <p:tgtEl>
                                          <p:spTgt spid="26"/>
                                        </p:tgtEl>
                                        <p:attrNameLst>
                                          <p:attrName>ppt_x</p:attrName>
                                        </p:attrNameLst>
                                      </p:cBhvr>
                                      <p:tavLst>
                                        <p:tav tm="0">
                                          <p:val>
                                            <p:strVal val="0-#ppt_w/2"/>
                                          </p:val>
                                        </p:tav>
                                        <p:tav tm="100000">
                                          <p:val>
                                            <p:strVal val="#ppt_x"/>
                                          </p:val>
                                        </p:tav>
                                      </p:tavLst>
                                    </p:anim>
                                    <p:anim calcmode="lin" valueType="num">
                                      <p:cBhvr additive="base">
                                        <p:cTn id="14" dur="500" fill="hold"/>
                                        <p:tgtEl>
                                          <p:spTgt spid="26"/>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cBhvr additive="base">
                                        <p:cTn id="19" dur="500" fill="hold"/>
                                        <p:tgtEl>
                                          <p:spTgt spid="28"/>
                                        </p:tgtEl>
                                        <p:attrNameLst>
                                          <p:attrName>ppt_x</p:attrName>
                                        </p:attrNameLst>
                                      </p:cBhvr>
                                      <p:tavLst>
                                        <p:tav tm="0">
                                          <p:val>
                                            <p:strVal val="#ppt_x"/>
                                          </p:val>
                                        </p:tav>
                                        <p:tav tm="100000">
                                          <p:val>
                                            <p:strVal val="#ppt_x"/>
                                          </p:val>
                                        </p:tav>
                                      </p:tavLst>
                                    </p:anim>
                                    <p:anim calcmode="lin" valueType="num">
                                      <p:cBhvr additive="base">
                                        <p:cTn id="20"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1"/>
                                        </p:tgtEl>
                                        <p:attrNameLst>
                                          <p:attrName>style.visibility</p:attrName>
                                        </p:attrNameLst>
                                      </p:cBhvr>
                                      <p:to>
                                        <p:strVal val="visible"/>
                                      </p:to>
                                    </p:set>
                                    <p:anim calcmode="lin" valueType="num">
                                      <p:cBhvr additive="base">
                                        <p:cTn id="25" dur="500" fill="hold"/>
                                        <p:tgtEl>
                                          <p:spTgt spid="31"/>
                                        </p:tgtEl>
                                        <p:attrNameLst>
                                          <p:attrName>ppt_x</p:attrName>
                                        </p:attrNameLst>
                                      </p:cBhvr>
                                      <p:tavLst>
                                        <p:tav tm="0">
                                          <p:val>
                                            <p:strVal val="#ppt_x"/>
                                          </p:val>
                                        </p:tav>
                                        <p:tav tm="100000">
                                          <p:val>
                                            <p:strVal val="#ppt_x"/>
                                          </p:val>
                                        </p:tav>
                                      </p:tavLst>
                                    </p:anim>
                                    <p:anim calcmode="lin" valueType="num">
                                      <p:cBhvr additive="base">
                                        <p:cTn id="26" dur="500" fill="hold"/>
                                        <p:tgtEl>
                                          <p:spTgt spid="31"/>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27"/>
                                        </p:tgtEl>
                                        <p:attrNameLst>
                                          <p:attrName>style.visibility</p:attrName>
                                        </p:attrNameLst>
                                      </p:cBhvr>
                                      <p:to>
                                        <p:strVal val="visible"/>
                                      </p:to>
                                    </p:set>
                                    <p:anim calcmode="lin" valueType="num">
                                      <p:cBhvr additive="base">
                                        <p:cTn id="31" dur="500" fill="hold"/>
                                        <p:tgtEl>
                                          <p:spTgt spid="27"/>
                                        </p:tgtEl>
                                        <p:attrNameLst>
                                          <p:attrName>ppt_x</p:attrName>
                                        </p:attrNameLst>
                                      </p:cBhvr>
                                      <p:tavLst>
                                        <p:tav tm="0">
                                          <p:val>
                                            <p:strVal val="1+#ppt_w/2"/>
                                          </p:val>
                                        </p:tav>
                                        <p:tav tm="100000">
                                          <p:val>
                                            <p:strVal val="#ppt_x"/>
                                          </p:val>
                                        </p:tav>
                                      </p:tavLst>
                                    </p:anim>
                                    <p:anim calcmode="lin" valueType="num">
                                      <p:cBhvr additive="base">
                                        <p:cTn id="32" dur="500" fill="hold"/>
                                        <p:tgtEl>
                                          <p:spTgt spid="27"/>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34"/>
                                        </p:tgtEl>
                                        <p:attrNameLst>
                                          <p:attrName>style.visibility</p:attrName>
                                        </p:attrNameLst>
                                      </p:cBhvr>
                                      <p:to>
                                        <p:strVal val="visible"/>
                                      </p:to>
                                    </p:set>
                                    <p:anim calcmode="lin" valueType="num">
                                      <p:cBhvr additive="base">
                                        <p:cTn id="37" dur="500" fill="hold"/>
                                        <p:tgtEl>
                                          <p:spTgt spid="34"/>
                                        </p:tgtEl>
                                        <p:attrNameLst>
                                          <p:attrName>ppt_x</p:attrName>
                                        </p:attrNameLst>
                                      </p:cBhvr>
                                      <p:tavLst>
                                        <p:tav tm="0">
                                          <p:val>
                                            <p:strVal val="0-#ppt_w/2"/>
                                          </p:val>
                                        </p:tav>
                                        <p:tav tm="100000">
                                          <p:val>
                                            <p:strVal val="#ppt_x"/>
                                          </p:val>
                                        </p:tav>
                                      </p:tavLst>
                                    </p:anim>
                                    <p:anim calcmode="lin" valueType="num">
                                      <p:cBhvr additive="base">
                                        <p:cTn id="38" dur="500" fill="hold"/>
                                        <p:tgtEl>
                                          <p:spTgt spid="34"/>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5"/>
                                        </p:tgtEl>
                                        <p:attrNameLst>
                                          <p:attrName>style.visibility</p:attrName>
                                        </p:attrNameLst>
                                      </p:cBhvr>
                                      <p:to>
                                        <p:strVal val="visible"/>
                                      </p:to>
                                    </p:set>
                                    <p:anim calcmode="lin" valueType="num">
                                      <p:cBhvr additive="base">
                                        <p:cTn id="43" dur="500" fill="hold"/>
                                        <p:tgtEl>
                                          <p:spTgt spid="35"/>
                                        </p:tgtEl>
                                        <p:attrNameLst>
                                          <p:attrName>ppt_x</p:attrName>
                                        </p:attrNameLst>
                                      </p:cBhvr>
                                      <p:tavLst>
                                        <p:tav tm="0">
                                          <p:val>
                                            <p:strVal val="#ppt_x"/>
                                          </p:val>
                                        </p:tav>
                                        <p:tav tm="100000">
                                          <p:val>
                                            <p:strVal val="#ppt_x"/>
                                          </p:val>
                                        </p:tav>
                                      </p:tavLst>
                                    </p:anim>
                                    <p:anim calcmode="lin" valueType="num">
                                      <p:cBhvr additive="base">
                                        <p:cTn id="44" dur="500" fill="hold"/>
                                        <p:tgtEl>
                                          <p:spTgt spid="35"/>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38"/>
                                        </p:tgtEl>
                                        <p:attrNameLst>
                                          <p:attrName>style.visibility</p:attrName>
                                        </p:attrNameLst>
                                      </p:cBhvr>
                                      <p:to>
                                        <p:strVal val="visible"/>
                                      </p:to>
                                    </p:set>
                                    <p:anim calcmode="lin" valueType="num">
                                      <p:cBhvr additive="base">
                                        <p:cTn id="49" dur="500" fill="hold"/>
                                        <p:tgtEl>
                                          <p:spTgt spid="38"/>
                                        </p:tgtEl>
                                        <p:attrNameLst>
                                          <p:attrName>ppt_x</p:attrName>
                                        </p:attrNameLst>
                                      </p:cBhvr>
                                      <p:tavLst>
                                        <p:tav tm="0">
                                          <p:val>
                                            <p:strVal val="#ppt_x"/>
                                          </p:val>
                                        </p:tav>
                                        <p:tav tm="100000">
                                          <p:val>
                                            <p:strVal val="#ppt_x"/>
                                          </p:val>
                                        </p:tav>
                                      </p:tavLst>
                                    </p:anim>
                                    <p:anim calcmode="lin" valueType="num">
                                      <p:cBhvr additive="base">
                                        <p:cTn id="50" dur="500" fill="hold"/>
                                        <p:tgtEl>
                                          <p:spTgt spid="38"/>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2" fill="hold" grpId="0" nodeType="clickEffect">
                                  <p:stCondLst>
                                    <p:cond delay="0"/>
                                  </p:stCondLst>
                                  <p:childTnLst>
                                    <p:set>
                                      <p:cBhvr>
                                        <p:cTn id="54" dur="1" fill="hold">
                                          <p:stCondLst>
                                            <p:cond delay="0"/>
                                          </p:stCondLst>
                                        </p:cTn>
                                        <p:tgtEl>
                                          <p:spTgt spid="41"/>
                                        </p:tgtEl>
                                        <p:attrNameLst>
                                          <p:attrName>style.visibility</p:attrName>
                                        </p:attrNameLst>
                                      </p:cBhvr>
                                      <p:to>
                                        <p:strVal val="visible"/>
                                      </p:to>
                                    </p:set>
                                    <p:anim calcmode="lin" valueType="num">
                                      <p:cBhvr additive="base">
                                        <p:cTn id="55" dur="500" fill="hold"/>
                                        <p:tgtEl>
                                          <p:spTgt spid="41"/>
                                        </p:tgtEl>
                                        <p:attrNameLst>
                                          <p:attrName>ppt_x</p:attrName>
                                        </p:attrNameLst>
                                      </p:cBhvr>
                                      <p:tavLst>
                                        <p:tav tm="0">
                                          <p:val>
                                            <p:strVal val="1+#ppt_w/2"/>
                                          </p:val>
                                        </p:tav>
                                        <p:tav tm="100000">
                                          <p:val>
                                            <p:strVal val="#ppt_x"/>
                                          </p:val>
                                        </p:tav>
                                      </p:tavLst>
                                    </p:anim>
                                    <p:anim calcmode="lin" valueType="num">
                                      <p:cBhvr additive="base">
                                        <p:cTn id="56" dur="500" fill="hold"/>
                                        <p:tgtEl>
                                          <p:spTgt spid="4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utoUpdateAnimBg="0"/>
      <p:bldP spid="26" grpId="0" autoUpdateAnimBg="0"/>
      <p:bldP spid="27" grpId="0" autoUpdateAnimBg="0"/>
      <p:bldP spid="34" grpId="0" autoUpdateAnimBg="0"/>
      <p:bldP spid="41" grpId="0" autoUpdateAnimBg="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966835" y="106777"/>
            <a:ext cx="3380284" cy="584775"/>
          </a:xfrm>
          <a:prstGeom prst="rect">
            <a:avLst/>
          </a:prstGeom>
          <a:ln>
            <a:solidFill>
              <a:schemeClr val="tx1">
                <a:lumMod val="65000"/>
                <a:lumOff val="35000"/>
              </a:schemeClr>
            </a:solidFill>
          </a:ln>
        </p:spPr>
        <p:txBody>
          <a:bodyPr wrap="none">
            <a:spAutoFit/>
          </a:bodyPr>
          <a:lstStyle/>
          <a:p>
            <a:r>
              <a:rPr lang="en-US" sz="3200" b="1" dirty="0" smtClean="0">
                <a:solidFill>
                  <a:srgbClr val="FF0000"/>
                </a:solidFill>
                <a:latin typeface="Bodoni MT" panose="02070603080606020203" pitchFamily="18" charset="0"/>
              </a:rPr>
              <a:t>Handling Numbers</a:t>
            </a:r>
            <a:endParaRPr lang="en-US" sz="3200" b="1" dirty="0">
              <a:solidFill>
                <a:srgbClr val="FF0000"/>
              </a:solidFill>
              <a:latin typeface="Bodoni MT" panose="02070603080606020203" pitchFamily="18" charset="0"/>
            </a:endParaRPr>
          </a:p>
        </p:txBody>
      </p:sp>
      <p:sp>
        <p:nvSpPr>
          <p:cNvPr id="22" name="Rectangle 21"/>
          <p:cNvSpPr/>
          <p:nvPr/>
        </p:nvSpPr>
        <p:spPr>
          <a:xfrm>
            <a:off x="93915" y="689819"/>
            <a:ext cx="3419526" cy="523220"/>
          </a:xfrm>
          <a:prstGeom prst="rect">
            <a:avLst/>
          </a:prstGeom>
        </p:spPr>
        <p:txBody>
          <a:bodyPr wrap="none">
            <a:spAutoFit/>
          </a:bodyPr>
          <a:lstStyle/>
          <a:p>
            <a:r>
              <a:rPr lang="en-US" sz="2800" b="1" i="1" u="sng" dirty="0">
                <a:solidFill>
                  <a:srgbClr val="00B050"/>
                </a:solidFill>
                <a:latin typeface="Arial" panose="020B0604020202020204" pitchFamily="34" charset="0"/>
                <a:cs typeface="Arial" panose="020B0604020202020204" pitchFamily="34" charset="0"/>
              </a:rPr>
              <a:t>Significant Figures</a:t>
            </a:r>
          </a:p>
        </p:txBody>
      </p:sp>
      <p:sp>
        <p:nvSpPr>
          <p:cNvPr id="19" name="Text Box 5"/>
          <p:cNvSpPr txBox="1">
            <a:spLocks noChangeArrowheads="1"/>
          </p:cNvSpPr>
          <p:nvPr/>
        </p:nvSpPr>
        <p:spPr bwMode="auto">
          <a:xfrm>
            <a:off x="309608" y="1853644"/>
            <a:ext cx="8694737" cy="8223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altLang="en-US" sz="2400">
                <a:solidFill>
                  <a:srgbClr val="000000"/>
                </a:solidFill>
                <a:latin typeface="Arial" charset="0"/>
              </a:rPr>
              <a:t>Numbers from definitions or numbers of objects are considered</a:t>
            </a:r>
          </a:p>
          <a:p>
            <a:pPr fontAlgn="base">
              <a:spcBef>
                <a:spcPct val="0"/>
              </a:spcBef>
              <a:spcAft>
                <a:spcPct val="0"/>
              </a:spcAft>
            </a:pPr>
            <a:r>
              <a:rPr lang="en-US" altLang="en-US" sz="2400">
                <a:solidFill>
                  <a:srgbClr val="000000"/>
                </a:solidFill>
                <a:latin typeface="Arial" charset="0"/>
              </a:rPr>
              <a:t>to have an infinite number of significant figures</a:t>
            </a:r>
          </a:p>
        </p:txBody>
      </p:sp>
      <p:sp>
        <p:nvSpPr>
          <p:cNvPr id="20" name="Text Box 6"/>
          <p:cNvSpPr txBox="1">
            <a:spLocks noChangeArrowheads="1"/>
          </p:cNvSpPr>
          <p:nvPr/>
        </p:nvSpPr>
        <p:spPr bwMode="auto">
          <a:xfrm>
            <a:off x="388257" y="3175001"/>
            <a:ext cx="848995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altLang="en-US" sz="2400">
                <a:solidFill>
                  <a:srgbClr val="000000"/>
                </a:solidFill>
                <a:latin typeface="Arial" charset="0"/>
              </a:rPr>
              <a:t>The average of three measured lengths; 6.64, 6.68 and 6.70?</a:t>
            </a:r>
          </a:p>
        </p:txBody>
      </p:sp>
      <p:grpSp>
        <p:nvGrpSpPr>
          <p:cNvPr id="21" name="Group 12"/>
          <p:cNvGrpSpPr>
            <a:grpSpLocks/>
          </p:cNvGrpSpPr>
          <p:nvPr/>
        </p:nvGrpSpPr>
        <p:grpSpPr bwMode="auto">
          <a:xfrm>
            <a:off x="1997982" y="4141789"/>
            <a:ext cx="5091113" cy="862012"/>
            <a:chOff x="1158" y="2481"/>
            <a:chExt cx="3207" cy="543"/>
          </a:xfrm>
        </p:grpSpPr>
        <p:grpSp>
          <p:nvGrpSpPr>
            <p:cNvPr id="23" name="Group 10"/>
            <p:cNvGrpSpPr>
              <a:grpSpLocks/>
            </p:cNvGrpSpPr>
            <p:nvPr/>
          </p:nvGrpSpPr>
          <p:grpSpPr bwMode="auto">
            <a:xfrm>
              <a:off x="1158" y="2481"/>
              <a:ext cx="1674" cy="543"/>
              <a:chOff x="2051" y="2377"/>
              <a:chExt cx="1674" cy="543"/>
            </a:xfrm>
          </p:grpSpPr>
          <p:sp>
            <p:nvSpPr>
              <p:cNvPr id="25" name="Text Box 7"/>
              <p:cNvSpPr txBox="1">
                <a:spLocks noChangeArrowheads="1"/>
              </p:cNvSpPr>
              <p:nvPr/>
            </p:nvSpPr>
            <p:spPr bwMode="auto">
              <a:xfrm>
                <a:off x="2051" y="2377"/>
                <a:ext cx="1674" cy="2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en-US" sz="2400" b="0" i="0" u="none" strike="noStrike" kern="0" cap="none" spc="0" normalizeH="0" baseline="0" noProof="0" smtClean="0">
                    <a:ln>
                      <a:noFill/>
                    </a:ln>
                    <a:solidFill>
                      <a:srgbClr val="000000"/>
                    </a:solidFill>
                    <a:effectLst/>
                    <a:uLnTx/>
                    <a:uFillTx/>
                    <a:latin typeface="Arial" charset="0"/>
                  </a:rPr>
                  <a:t>6.64 + 6.68 + 6.70</a:t>
                </a:r>
              </a:p>
            </p:txBody>
          </p:sp>
          <p:sp>
            <p:nvSpPr>
              <p:cNvPr id="26" name="Line 8"/>
              <p:cNvSpPr>
                <a:spLocks noChangeShapeType="1"/>
              </p:cNvSpPr>
              <p:nvPr/>
            </p:nvSpPr>
            <p:spPr bwMode="auto">
              <a:xfrm>
                <a:off x="2104" y="2640"/>
                <a:ext cx="1536" cy="0"/>
              </a:xfrm>
              <a:prstGeom prst="line">
                <a:avLst/>
              </a:prstGeom>
              <a:noFill/>
              <a:ln w="25400">
                <a:solidFill>
                  <a:srgbClr val="00000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smtClean="0">
                  <a:ln>
                    <a:noFill/>
                  </a:ln>
                  <a:solidFill>
                    <a:srgbClr val="000000"/>
                  </a:solidFill>
                  <a:effectLst/>
                  <a:uLnTx/>
                  <a:uFillTx/>
                  <a:latin typeface="Arial" charset="0"/>
                </a:endParaRPr>
              </a:p>
            </p:txBody>
          </p:sp>
          <p:sp>
            <p:nvSpPr>
              <p:cNvPr id="27" name="Text Box 9"/>
              <p:cNvSpPr txBox="1">
                <a:spLocks noChangeArrowheads="1"/>
              </p:cNvSpPr>
              <p:nvPr/>
            </p:nvSpPr>
            <p:spPr bwMode="auto">
              <a:xfrm>
                <a:off x="2768" y="2632"/>
                <a:ext cx="223" cy="2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en-US" sz="2400" b="0" i="0" u="none" strike="noStrike" kern="0" cap="none" spc="0" normalizeH="0" baseline="0" noProof="0" smtClean="0">
                    <a:ln>
                      <a:noFill/>
                    </a:ln>
                    <a:solidFill>
                      <a:srgbClr val="000000"/>
                    </a:solidFill>
                    <a:effectLst/>
                    <a:uLnTx/>
                    <a:uFillTx/>
                    <a:latin typeface="Arial" charset="0"/>
                  </a:rPr>
                  <a:t>3</a:t>
                </a:r>
              </a:p>
            </p:txBody>
          </p:sp>
        </p:grpSp>
        <p:sp>
          <p:nvSpPr>
            <p:cNvPr id="24" name="Text Box 11"/>
            <p:cNvSpPr txBox="1">
              <a:spLocks noChangeArrowheads="1"/>
            </p:cNvSpPr>
            <p:nvPr/>
          </p:nvSpPr>
          <p:spPr bwMode="auto">
            <a:xfrm>
              <a:off x="2744" y="2600"/>
              <a:ext cx="1621" cy="2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en-US" sz="2400" b="0" i="0" u="none" strike="noStrike" kern="0" cap="none" spc="0" normalizeH="0" baseline="0" noProof="0" smtClean="0">
                  <a:ln>
                    <a:noFill/>
                  </a:ln>
                  <a:solidFill>
                    <a:srgbClr val="000000"/>
                  </a:solidFill>
                  <a:effectLst/>
                  <a:uLnTx/>
                  <a:uFillTx/>
                  <a:latin typeface="Arial" charset="0"/>
                </a:rPr>
                <a:t>= 6.67333 = 6.67 </a:t>
              </a:r>
            </a:p>
          </p:txBody>
        </p:sp>
      </p:grpSp>
      <p:sp>
        <p:nvSpPr>
          <p:cNvPr id="28" name="Text Box 14"/>
          <p:cNvSpPr txBox="1">
            <a:spLocks noChangeArrowheads="1"/>
          </p:cNvSpPr>
          <p:nvPr/>
        </p:nvSpPr>
        <p:spPr bwMode="auto">
          <a:xfrm>
            <a:off x="2579007" y="5384801"/>
            <a:ext cx="4421188"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altLang="en-US" sz="2400">
                <a:solidFill>
                  <a:srgbClr val="000000"/>
                </a:solidFill>
                <a:latin typeface="Arial" charset="0"/>
              </a:rPr>
              <a:t>Because 3 is an </a:t>
            </a:r>
            <a:r>
              <a:rPr lang="en-US" altLang="en-US" sz="2400" b="1" i="1">
                <a:solidFill>
                  <a:srgbClr val="000000"/>
                </a:solidFill>
                <a:latin typeface="Arial" charset="0"/>
              </a:rPr>
              <a:t>exact number</a:t>
            </a:r>
          </a:p>
        </p:txBody>
      </p:sp>
      <p:grpSp>
        <p:nvGrpSpPr>
          <p:cNvPr id="29" name="Group 16"/>
          <p:cNvGrpSpPr>
            <a:grpSpLocks/>
          </p:cNvGrpSpPr>
          <p:nvPr/>
        </p:nvGrpSpPr>
        <p:grpSpPr bwMode="auto">
          <a:xfrm>
            <a:off x="6897007" y="4330701"/>
            <a:ext cx="615950" cy="457200"/>
            <a:chOff x="4244" y="2600"/>
            <a:chExt cx="388" cy="288"/>
          </a:xfrm>
        </p:grpSpPr>
        <p:sp>
          <p:nvSpPr>
            <p:cNvPr id="30" name="Text Box 13"/>
            <p:cNvSpPr txBox="1">
              <a:spLocks noChangeArrowheads="1"/>
            </p:cNvSpPr>
            <p:nvPr/>
          </p:nvSpPr>
          <p:spPr bwMode="auto">
            <a:xfrm>
              <a:off x="4244" y="2600"/>
              <a:ext cx="388" cy="2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lgn="ctr" fontAlgn="base">
                <a:spcBef>
                  <a:spcPct val="0"/>
                </a:spcBef>
                <a:spcAft>
                  <a:spcPct val="0"/>
                </a:spcAft>
              </a:pPr>
              <a:r>
                <a:rPr lang="en-US" altLang="en-US" sz="2400">
                  <a:solidFill>
                    <a:srgbClr val="000000"/>
                  </a:solidFill>
                  <a:latin typeface="Arial" charset="0"/>
                </a:rPr>
                <a:t>= 7</a:t>
              </a:r>
            </a:p>
          </p:txBody>
        </p:sp>
        <p:sp>
          <p:nvSpPr>
            <p:cNvPr id="31" name="Line 15"/>
            <p:cNvSpPr>
              <a:spLocks noChangeShapeType="1"/>
            </p:cNvSpPr>
            <p:nvPr/>
          </p:nvSpPr>
          <p:spPr bwMode="auto">
            <a:xfrm>
              <a:off x="4320" y="2640"/>
              <a:ext cx="240" cy="144"/>
            </a:xfrm>
            <a:prstGeom prst="line">
              <a:avLst/>
            </a:prstGeom>
            <a:noFill/>
            <a:ln w="31750">
              <a:solidFill>
                <a:srgbClr val="FF000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algn="ctr" fontAlgn="base">
                <a:spcBef>
                  <a:spcPct val="0"/>
                </a:spcBef>
                <a:spcAft>
                  <a:spcPct val="0"/>
                </a:spcAft>
              </a:pPr>
              <a:endParaRPr lang="en-US" sz="2400">
                <a:solidFill>
                  <a:srgbClr val="000000"/>
                </a:solidFill>
                <a:latin typeface="Arial" charset="0"/>
              </a:endParaRPr>
            </a:p>
          </p:txBody>
        </p:sp>
      </p:grpSp>
      <p:sp>
        <p:nvSpPr>
          <p:cNvPr id="32" name="Text Box 5"/>
          <p:cNvSpPr txBox="1">
            <a:spLocks noChangeArrowheads="1"/>
          </p:cNvSpPr>
          <p:nvPr/>
        </p:nvSpPr>
        <p:spPr bwMode="auto">
          <a:xfrm>
            <a:off x="449515" y="1316132"/>
            <a:ext cx="2427268" cy="46166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altLang="en-US" sz="2400" b="1" u="sng" dirty="0">
                <a:solidFill>
                  <a:srgbClr val="0070C0"/>
                </a:solidFill>
                <a:latin typeface="Arial" charset="0"/>
              </a:rPr>
              <a:t>Exact Numbers</a:t>
            </a:r>
          </a:p>
        </p:txBody>
      </p:sp>
    </p:spTree>
    <p:extLst>
      <p:ext uri="{BB962C8B-B14F-4D97-AF65-F5344CB8AC3E}">
        <p14:creationId xmlns:p14="http://schemas.microsoft.com/office/powerpoint/2010/main" xmlns="" val="938532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0-#ppt_w/2"/>
                                          </p:val>
                                        </p:tav>
                                        <p:tav tm="100000">
                                          <p:val>
                                            <p:strVal val="#ppt_x"/>
                                          </p:val>
                                        </p:tav>
                                      </p:tavLst>
                                    </p:anim>
                                    <p:anim calcmode="lin" valueType="num">
                                      <p:cBhvr additive="base">
                                        <p:cTn id="8" dur="500" fill="hold"/>
                                        <p:tgtEl>
                                          <p:spTgt spid="1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0"/>
                                        </p:tgtEl>
                                        <p:attrNameLst>
                                          <p:attrName>style.visibility</p:attrName>
                                        </p:attrNameLst>
                                      </p:cBhvr>
                                      <p:to>
                                        <p:strVal val="visible"/>
                                      </p:to>
                                    </p:set>
                                    <p:anim calcmode="lin" valueType="num">
                                      <p:cBhvr additive="base">
                                        <p:cTn id="13" dur="500" fill="hold"/>
                                        <p:tgtEl>
                                          <p:spTgt spid="20"/>
                                        </p:tgtEl>
                                        <p:attrNameLst>
                                          <p:attrName>ppt_x</p:attrName>
                                        </p:attrNameLst>
                                      </p:cBhvr>
                                      <p:tavLst>
                                        <p:tav tm="0">
                                          <p:val>
                                            <p:strVal val="0-#ppt_w/2"/>
                                          </p:val>
                                        </p:tav>
                                        <p:tav tm="100000">
                                          <p:val>
                                            <p:strVal val="#ppt_x"/>
                                          </p:val>
                                        </p:tav>
                                      </p:tavLst>
                                    </p:anim>
                                    <p:anim calcmode="lin" valueType="num">
                                      <p:cBhvr additive="base">
                                        <p:cTn id="14" dur="500" fill="hold"/>
                                        <p:tgtEl>
                                          <p:spTgt spid="20"/>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cBhvr additive="base">
                                        <p:cTn id="19" dur="500" fill="hold"/>
                                        <p:tgtEl>
                                          <p:spTgt spid="21"/>
                                        </p:tgtEl>
                                        <p:attrNameLst>
                                          <p:attrName>ppt_x</p:attrName>
                                        </p:attrNameLst>
                                      </p:cBhvr>
                                      <p:tavLst>
                                        <p:tav tm="0">
                                          <p:val>
                                            <p:strVal val="0-#ppt_w/2"/>
                                          </p:val>
                                        </p:tav>
                                        <p:tav tm="100000">
                                          <p:val>
                                            <p:strVal val="#ppt_x"/>
                                          </p:val>
                                        </p:tav>
                                      </p:tavLst>
                                    </p:anim>
                                    <p:anim calcmode="lin" valueType="num">
                                      <p:cBhvr additive="base">
                                        <p:cTn id="20" dur="500" fill="hold"/>
                                        <p:tgtEl>
                                          <p:spTgt spid="21"/>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nodeType="clickEffect">
                                  <p:stCondLst>
                                    <p:cond delay="0"/>
                                  </p:stCondLst>
                                  <p:childTnLst>
                                    <p:set>
                                      <p:cBhvr>
                                        <p:cTn id="24" dur="1" fill="hold">
                                          <p:stCondLst>
                                            <p:cond delay="0"/>
                                          </p:stCondLst>
                                        </p:cTn>
                                        <p:tgtEl>
                                          <p:spTgt spid="29"/>
                                        </p:tgtEl>
                                        <p:attrNameLst>
                                          <p:attrName>style.visibility</p:attrName>
                                        </p:attrNameLst>
                                      </p:cBhvr>
                                      <p:to>
                                        <p:strVal val="visible"/>
                                      </p:to>
                                    </p:set>
                                    <p:anim calcmode="lin" valueType="num">
                                      <p:cBhvr additive="base">
                                        <p:cTn id="25" dur="500" fill="hold"/>
                                        <p:tgtEl>
                                          <p:spTgt spid="29"/>
                                        </p:tgtEl>
                                        <p:attrNameLst>
                                          <p:attrName>ppt_x</p:attrName>
                                        </p:attrNameLst>
                                      </p:cBhvr>
                                      <p:tavLst>
                                        <p:tav tm="0">
                                          <p:val>
                                            <p:strVal val="1+#ppt_w/2"/>
                                          </p:val>
                                        </p:tav>
                                        <p:tav tm="100000">
                                          <p:val>
                                            <p:strVal val="#ppt_x"/>
                                          </p:val>
                                        </p:tav>
                                      </p:tavLst>
                                    </p:anim>
                                    <p:anim calcmode="lin" valueType="num">
                                      <p:cBhvr additive="base">
                                        <p:cTn id="26" dur="500" fill="hold"/>
                                        <p:tgtEl>
                                          <p:spTgt spid="29"/>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16" fill="hold" grpId="0" nodeType="clickEffect">
                                  <p:stCondLst>
                                    <p:cond delay="0"/>
                                  </p:stCondLst>
                                  <p:childTnLst>
                                    <p:set>
                                      <p:cBhvr>
                                        <p:cTn id="30" dur="1" fill="hold">
                                          <p:stCondLst>
                                            <p:cond delay="0"/>
                                          </p:stCondLst>
                                        </p:cTn>
                                        <p:tgtEl>
                                          <p:spTgt spid="28"/>
                                        </p:tgtEl>
                                        <p:attrNameLst>
                                          <p:attrName>style.visibility</p:attrName>
                                        </p:attrNameLst>
                                      </p:cBhvr>
                                      <p:to>
                                        <p:strVal val="visible"/>
                                      </p:to>
                                    </p:set>
                                    <p:anim calcmode="lin" valueType="num">
                                      <p:cBhvr>
                                        <p:cTn id="31" dur="500" fill="hold"/>
                                        <p:tgtEl>
                                          <p:spTgt spid="28"/>
                                        </p:tgtEl>
                                        <p:attrNameLst>
                                          <p:attrName>ppt_w</p:attrName>
                                        </p:attrNameLst>
                                      </p:cBhvr>
                                      <p:tavLst>
                                        <p:tav tm="0">
                                          <p:val>
                                            <p:fltVal val="0"/>
                                          </p:val>
                                        </p:tav>
                                        <p:tav tm="100000">
                                          <p:val>
                                            <p:strVal val="#ppt_w"/>
                                          </p:val>
                                        </p:tav>
                                      </p:tavLst>
                                    </p:anim>
                                    <p:anim calcmode="lin" valueType="num">
                                      <p:cBhvr>
                                        <p:cTn id="32" dur="500" fill="hold"/>
                                        <p:tgtEl>
                                          <p:spTgt spid="28"/>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utoUpdateAnimBg="0"/>
      <p:bldP spid="20" grpId="0" autoUpdateAnimBg="0"/>
      <p:bldP spid="28" grpId="0" autoUpdateAnimBg="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966835" y="106777"/>
            <a:ext cx="3380284" cy="584775"/>
          </a:xfrm>
          <a:prstGeom prst="rect">
            <a:avLst/>
          </a:prstGeom>
          <a:ln>
            <a:solidFill>
              <a:schemeClr val="tx1">
                <a:lumMod val="65000"/>
                <a:lumOff val="35000"/>
              </a:schemeClr>
            </a:solidFill>
          </a:ln>
        </p:spPr>
        <p:txBody>
          <a:bodyPr wrap="none">
            <a:spAutoFit/>
          </a:bodyPr>
          <a:lstStyle/>
          <a:p>
            <a:r>
              <a:rPr lang="en-US" sz="3200" b="1" dirty="0" smtClean="0">
                <a:solidFill>
                  <a:srgbClr val="FF0000"/>
                </a:solidFill>
                <a:latin typeface="Bodoni MT" panose="02070603080606020203" pitchFamily="18" charset="0"/>
              </a:rPr>
              <a:t>Handling Numbers</a:t>
            </a:r>
            <a:endParaRPr lang="en-US" sz="3200" b="1" dirty="0">
              <a:solidFill>
                <a:srgbClr val="FF0000"/>
              </a:solidFill>
              <a:latin typeface="Bodoni MT" panose="02070603080606020203" pitchFamily="18" charset="0"/>
            </a:endParaRPr>
          </a:p>
        </p:txBody>
      </p:sp>
      <p:sp>
        <p:nvSpPr>
          <p:cNvPr id="22" name="Rectangle 21"/>
          <p:cNvSpPr/>
          <p:nvPr/>
        </p:nvSpPr>
        <p:spPr>
          <a:xfrm>
            <a:off x="93915" y="689819"/>
            <a:ext cx="3419526" cy="523220"/>
          </a:xfrm>
          <a:prstGeom prst="rect">
            <a:avLst/>
          </a:prstGeom>
        </p:spPr>
        <p:txBody>
          <a:bodyPr wrap="none">
            <a:spAutoFit/>
          </a:bodyPr>
          <a:lstStyle/>
          <a:p>
            <a:r>
              <a:rPr lang="en-US" sz="2800" b="1" i="1" u="sng" dirty="0">
                <a:solidFill>
                  <a:srgbClr val="00B050"/>
                </a:solidFill>
                <a:latin typeface="Arial" panose="020B0604020202020204" pitchFamily="34" charset="0"/>
                <a:cs typeface="Arial" panose="020B0604020202020204" pitchFamily="34" charset="0"/>
              </a:rPr>
              <a:t>Significant Figures</a:t>
            </a:r>
          </a:p>
        </p:txBody>
      </p:sp>
      <p:sp>
        <p:nvSpPr>
          <p:cNvPr id="36" name="Text Box 4"/>
          <p:cNvSpPr txBox="1">
            <a:spLocks noChangeArrowheads="1"/>
          </p:cNvSpPr>
          <p:nvPr/>
        </p:nvSpPr>
        <p:spPr bwMode="auto">
          <a:xfrm>
            <a:off x="228600" y="1781954"/>
            <a:ext cx="8915400" cy="83099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en-US" altLang="en-US" sz="2400" b="1" i="1" dirty="0">
                <a:solidFill>
                  <a:srgbClr val="000000"/>
                </a:solidFill>
                <a:latin typeface="Arial" charset="0"/>
              </a:rPr>
              <a:t>Accuracy</a:t>
            </a:r>
            <a:r>
              <a:rPr lang="en-US" altLang="en-US" sz="2400" dirty="0">
                <a:solidFill>
                  <a:srgbClr val="000000"/>
                </a:solidFill>
                <a:latin typeface="Arial" charset="0"/>
              </a:rPr>
              <a:t> – how close a measurement is to the </a:t>
            </a:r>
            <a:r>
              <a:rPr lang="en-US" altLang="en-US" sz="2400" i="1" dirty="0">
                <a:solidFill>
                  <a:srgbClr val="000000"/>
                </a:solidFill>
                <a:latin typeface="Arial" charset="0"/>
              </a:rPr>
              <a:t>true</a:t>
            </a:r>
            <a:r>
              <a:rPr lang="en-US" altLang="en-US" sz="2400" dirty="0">
                <a:solidFill>
                  <a:srgbClr val="000000"/>
                </a:solidFill>
                <a:latin typeface="Arial" charset="0"/>
              </a:rPr>
              <a:t> value</a:t>
            </a:r>
          </a:p>
          <a:p>
            <a:pPr fontAlgn="base">
              <a:spcAft>
                <a:spcPct val="0"/>
              </a:spcAft>
            </a:pPr>
            <a:r>
              <a:rPr lang="en-US" altLang="en-US" sz="2400" b="1" i="1" dirty="0">
                <a:solidFill>
                  <a:srgbClr val="000000"/>
                </a:solidFill>
                <a:latin typeface="Arial" charset="0"/>
              </a:rPr>
              <a:t>Precision</a:t>
            </a:r>
            <a:r>
              <a:rPr lang="en-US" altLang="en-US" sz="2400" dirty="0">
                <a:solidFill>
                  <a:srgbClr val="000000"/>
                </a:solidFill>
                <a:latin typeface="Arial" charset="0"/>
              </a:rPr>
              <a:t> – how close a set of measurements are to each other</a:t>
            </a:r>
            <a:endParaRPr lang="en-US" altLang="en-US" sz="2400" b="1" i="1" dirty="0">
              <a:solidFill>
                <a:srgbClr val="000000"/>
              </a:solidFill>
              <a:latin typeface="Arial" charset="0"/>
            </a:endParaRPr>
          </a:p>
        </p:txBody>
      </p:sp>
      <p:sp>
        <p:nvSpPr>
          <p:cNvPr id="37" name="Text Box 5"/>
          <p:cNvSpPr txBox="1">
            <a:spLocks noChangeArrowheads="1"/>
          </p:cNvSpPr>
          <p:nvPr/>
        </p:nvSpPr>
        <p:spPr bwMode="auto">
          <a:xfrm>
            <a:off x="1128488" y="5502371"/>
            <a:ext cx="1354138" cy="11874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lgn="ctr" fontAlgn="base">
              <a:spcBef>
                <a:spcPct val="0"/>
              </a:spcBef>
              <a:spcAft>
                <a:spcPct val="0"/>
              </a:spcAft>
            </a:pPr>
            <a:r>
              <a:rPr lang="en-US" altLang="en-US" sz="2400" dirty="0">
                <a:solidFill>
                  <a:srgbClr val="000000"/>
                </a:solidFill>
                <a:latin typeface="Arial" charset="0"/>
              </a:rPr>
              <a:t>accurate</a:t>
            </a:r>
          </a:p>
          <a:p>
            <a:pPr algn="ctr" fontAlgn="base">
              <a:spcBef>
                <a:spcPct val="0"/>
              </a:spcBef>
              <a:spcAft>
                <a:spcPct val="0"/>
              </a:spcAft>
            </a:pPr>
            <a:r>
              <a:rPr lang="en-US" altLang="en-US" sz="2400" dirty="0">
                <a:solidFill>
                  <a:srgbClr val="000000"/>
                </a:solidFill>
                <a:latin typeface="Arial" charset="0"/>
              </a:rPr>
              <a:t>&amp;</a:t>
            </a:r>
          </a:p>
          <a:p>
            <a:pPr algn="ctr" fontAlgn="base">
              <a:spcBef>
                <a:spcPct val="0"/>
              </a:spcBef>
              <a:spcAft>
                <a:spcPct val="0"/>
              </a:spcAft>
            </a:pPr>
            <a:r>
              <a:rPr lang="en-US" altLang="en-US" sz="2400" dirty="0">
                <a:solidFill>
                  <a:srgbClr val="000000"/>
                </a:solidFill>
                <a:latin typeface="Arial" charset="0"/>
              </a:rPr>
              <a:t>precise</a:t>
            </a:r>
          </a:p>
        </p:txBody>
      </p:sp>
      <p:sp>
        <p:nvSpPr>
          <p:cNvPr id="38" name="Text Box 6"/>
          <p:cNvSpPr txBox="1">
            <a:spLocks noChangeArrowheads="1"/>
          </p:cNvSpPr>
          <p:nvPr/>
        </p:nvSpPr>
        <p:spPr bwMode="auto">
          <a:xfrm>
            <a:off x="3594670" y="5502371"/>
            <a:ext cx="1862137" cy="11874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lgn="ctr" fontAlgn="base">
              <a:spcBef>
                <a:spcPct val="0"/>
              </a:spcBef>
              <a:spcAft>
                <a:spcPct val="0"/>
              </a:spcAft>
            </a:pPr>
            <a:r>
              <a:rPr lang="en-US" altLang="en-US" sz="2400" dirty="0">
                <a:solidFill>
                  <a:srgbClr val="000000"/>
                </a:solidFill>
                <a:latin typeface="Arial" charset="0"/>
              </a:rPr>
              <a:t>precise</a:t>
            </a:r>
          </a:p>
          <a:p>
            <a:pPr algn="ctr" fontAlgn="base">
              <a:spcBef>
                <a:spcPct val="0"/>
              </a:spcBef>
              <a:spcAft>
                <a:spcPct val="0"/>
              </a:spcAft>
            </a:pPr>
            <a:r>
              <a:rPr lang="en-US" altLang="en-US" sz="2400" dirty="0">
                <a:solidFill>
                  <a:srgbClr val="000000"/>
                </a:solidFill>
                <a:latin typeface="Arial" charset="0"/>
              </a:rPr>
              <a:t>but</a:t>
            </a:r>
          </a:p>
          <a:p>
            <a:pPr algn="ctr" fontAlgn="base">
              <a:spcBef>
                <a:spcPct val="0"/>
              </a:spcBef>
              <a:spcAft>
                <a:spcPct val="0"/>
              </a:spcAft>
            </a:pPr>
            <a:r>
              <a:rPr lang="en-US" altLang="en-US" sz="2400" dirty="0">
                <a:solidFill>
                  <a:srgbClr val="FF0000"/>
                </a:solidFill>
                <a:latin typeface="Arial" charset="0"/>
              </a:rPr>
              <a:t>not</a:t>
            </a:r>
            <a:r>
              <a:rPr lang="en-US" altLang="en-US" sz="2400" dirty="0">
                <a:solidFill>
                  <a:srgbClr val="000000"/>
                </a:solidFill>
                <a:latin typeface="Arial" charset="0"/>
              </a:rPr>
              <a:t> accurate</a:t>
            </a:r>
          </a:p>
        </p:txBody>
      </p:sp>
      <p:sp>
        <p:nvSpPr>
          <p:cNvPr id="39" name="Text Box 7"/>
          <p:cNvSpPr txBox="1">
            <a:spLocks noChangeArrowheads="1"/>
          </p:cNvSpPr>
          <p:nvPr/>
        </p:nvSpPr>
        <p:spPr bwMode="auto">
          <a:xfrm>
            <a:off x="6510794" y="5502371"/>
            <a:ext cx="1862137" cy="11874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lgn="ctr" fontAlgn="base">
              <a:spcBef>
                <a:spcPct val="0"/>
              </a:spcBef>
              <a:spcAft>
                <a:spcPct val="0"/>
              </a:spcAft>
            </a:pPr>
            <a:r>
              <a:rPr lang="en-US" altLang="en-US" sz="2400" dirty="0">
                <a:solidFill>
                  <a:srgbClr val="FF0000"/>
                </a:solidFill>
                <a:latin typeface="Arial" charset="0"/>
              </a:rPr>
              <a:t>not</a:t>
            </a:r>
            <a:r>
              <a:rPr lang="en-US" altLang="en-US" sz="2400" dirty="0">
                <a:solidFill>
                  <a:srgbClr val="000000"/>
                </a:solidFill>
                <a:latin typeface="Arial" charset="0"/>
              </a:rPr>
              <a:t> accurate</a:t>
            </a:r>
          </a:p>
          <a:p>
            <a:pPr algn="ctr" fontAlgn="base">
              <a:spcBef>
                <a:spcPct val="0"/>
              </a:spcBef>
              <a:spcAft>
                <a:spcPct val="0"/>
              </a:spcAft>
            </a:pPr>
            <a:r>
              <a:rPr lang="en-US" altLang="en-US" sz="2400" dirty="0">
                <a:solidFill>
                  <a:srgbClr val="000000"/>
                </a:solidFill>
                <a:latin typeface="Arial" charset="0"/>
              </a:rPr>
              <a:t>&amp;</a:t>
            </a:r>
          </a:p>
          <a:p>
            <a:pPr algn="ctr" fontAlgn="base">
              <a:spcBef>
                <a:spcPct val="0"/>
              </a:spcBef>
              <a:spcAft>
                <a:spcPct val="0"/>
              </a:spcAft>
            </a:pPr>
            <a:r>
              <a:rPr lang="en-US" altLang="en-US" sz="2400" dirty="0">
                <a:solidFill>
                  <a:srgbClr val="FF0000"/>
                </a:solidFill>
                <a:latin typeface="Arial" charset="0"/>
              </a:rPr>
              <a:t>not</a:t>
            </a:r>
            <a:r>
              <a:rPr lang="en-US" altLang="en-US" sz="2400" dirty="0">
                <a:solidFill>
                  <a:srgbClr val="000000"/>
                </a:solidFill>
                <a:latin typeface="Arial" charset="0"/>
              </a:rPr>
              <a:t> precise</a:t>
            </a:r>
          </a:p>
        </p:txBody>
      </p:sp>
      <p:pic>
        <p:nvPicPr>
          <p:cNvPr id="40" name="Picture 10" descr="01_13"/>
          <p:cNvPicPr>
            <a:picLocks noChangeAspect="1" noChangeArrowheads="1"/>
          </p:cNvPicPr>
          <p:nvPr/>
        </p:nvPicPr>
        <p:blipFill>
          <a:blip r:embed="rId2" cstate="print">
            <a:extLst>
              <a:ext uri="{28A0092B-C50C-407E-A947-70E740481C1C}">
                <a14:useLocalDpi xmlns:a14="http://schemas.microsoft.com/office/drawing/2010/main" xmlns="" val="0"/>
              </a:ext>
            </a:extLst>
          </a:blip>
          <a:srcRect t="4036" b="13623"/>
          <a:stretch>
            <a:fillRect/>
          </a:stretch>
        </p:blipFill>
        <p:spPr bwMode="auto">
          <a:xfrm>
            <a:off x="530385" y="2868199"/>
            <a:ext cx="8049983" cy="2634172"/>
          </a:xfrm>
          <a:prstGeom prst="rect">
            <a:avLst/>
          </a:prstGeom>
          <a:noFill/>
          <a:extLst>
            <a:ext uri="{909E8E84-426E-40DD-AFC4-6F175D3DCCD1}">
              <a14:hiddenFill xmlns:a14="http://schemas.microsoft.com/office/drawing/2010/main" xmlns="">
                <a:solidFill>
                  <a:srgbClr val="FFFFFF"/>
                </a:solidFill>
              </a14:hiddenFill>
            </a:ext>
          </a:extLst>
        </p:spPr>
      </p:pic>
      <p:sp>
        <p:nvSpPr>
          <p:cNvPr id="41" name="Text Box 5"/>
          <p:cNvSpPr txBox="1">
            <a:spLocks noChangeArrowheads="1"/>
          </p:cNvSpPr>
          <p:nvPr/>
        </p:nvSpPr>
        <p:spPr bwMode="auto">
          <a:xfrm>
            <a:off x="449515" y="1316132"/>
            <a:ext cx="3674404" cy="46166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altLang="en-US" sz="2400" b="1" u="sng" dirty="0">
                <a:solidFill>
                  <a:srgbClr val="0070C0"/>
                </a:solidFill>
                <a:latin typeface="Arial" charset="0"/>
              </a:rPr>
              <a:t>Accuracy and Precision</a:t>
            </a:r>
          </a:p>
        </p:txBody>
      </p:sp>
    </p:spTree>
    <p:extLst>
      <p:ext uri="{BB962C8B-B14F-4D97-AF65-F5344CB8AC3E}">
        <p14:creationId xmlns:p14="http://schemas.microsoft.com/office/powerpoint/2010/main" xmlns="" val="32139668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1000"/>
                                        <p:tgtEl>
                                          <p:spTgt spid="36"/>
                                        </p:tgtEl>
                                      </p:cBhvr>
                                    </p:animEffect>
                                    <p:anim calcmode="lin" valueType="num">
                                      <p:cBhvr>
                                        <p:cTn id="8" dur="1000" fill="hold"/>
                                        <p:tgtEl>
                                          <p:spTgt spid="36"/>
                                        </p:tgtEl>
                                        <p:attrNameLst>
                                          <p:attrName>ppt_x</p:attrName>
                                        </p:attrNameLst>
                                      </p:cBhvr>
                                      <p:tavLst>
                                        <p:tav tm="0">
                                          <p:val>
                                            <p:strVal val="#ppt_x"/>
                                          </p:val>
                                        </p:tav>
                                        <p:tav tm="100000">
                                          <p:val>
                                            <p:strVal val="#ppt_x"/>
                                          </p:val>
                                        </p:tav>
                                      </p:tavLst>
                                    </p:anim>
                                    <p:anim calcmode="lin" valueType="num">
                                      <p:cBhvr>
                                        <p:cTn id="9"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0"/>
                                        </p:tgtEl>
                                        <p:attrNameLst>
                                          <p:attrName>style.visibility</p:attrName>
                                        </p:attrNameLst>
                                      </p:cBhvr>
                                      <p:to>
                                        <p:strVal val="visible"/>
                                      </p:to>
                                    </p:set>
                                    <p:animEffect transition="in" filter="fade">
                                      <p:cBhvr>
                                        <p:cTn id="14" dur="1000"/>
                                        <p:tgtEl>
                                          <p:spTgt spid="40"/>
                                        </p:tgtEl>
                                      </p:cBhvr>
                                    </p:animEffect>
                                    <p:anim calcmode="lin" valueType="num">
                                      <p:cBhvr>
                                        <p:cTn id="15" dur="1000" fill="hold"/>
                                        <p:tgtEl>
                                          <p:spTgt spid="40"/>
                                        </p:tgtEl>
                                        <p:attrNameLst>
                                          <p:attrName>ppt_x</p:attrName>
                                        </p:attrNameLst>
                                      </p:cBhvr>
                                      <p:tavLst>
                                        <p:tav tm="0">
                                          <p:val>
                                            <p:strVal val="#ppt_x"/>
                                          </p:val>
                                        </p:tav>
                                        <p:tav tm="100000">
                                          <p:val>
                                            <p:strVal val="#ppt_x"/>
                                          </p:val>
                                        </p:tav>
                                      </p:tavLst>
                                    </p:anim>
                                    <p:anim calcmode="lin" valueType="num">
                                      <p:cBhvr>
                                        <p:cTn id="16" dur="1000" fill="hold"/>
                                        <p:tgtEl>
                                          <p:spTgt spid="40"/>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3" presetClass="entr" presetSubtype="16" fill="hold" grpId="0" nodeType="clickEffect">
                                  <p:stCondLst>
                                    <p:cond delay="0"/>
                                  </p:stCondLst>
                                  <p:childTnLst>
                                    <p:set>
                                      <p:cBhvr>
                                        <p:cTn id="20" dur="1" fill="hold">
                                          <p:stCondLst>
                                            <p:cond delay="0"/>
                                          </p:stCondLst>
                                        </p:cTn>
                                        <p:tgtEl>
                                          <p:spTgt spid="37"/>
                                        </p:tgtEl>
                                        <p:attrNameLst>
                                          <p:attrName>style.visibility</p:attrName>
                                        </p:attrNameLst>
                                      </p:cBhvr>
                                      <p:to>
                                        <p:strVal val="visible"/>
                                      </p:to>
                                    </p:set>
                                    <p:anim calcmode="lin" valueType="num">
                                      <p:cBhvr>
                                        <p:cTn id="21" dur="500" fill="hold"/>
                                        <p:tgtEl>
                                          <p:spTgt spid="37"/>
                                        </p:tgtEl>
                                        <p:attrNameLst>
                                          <p:attrName>ppt_w</p:attrName>
                                        </p:attrNameLst>
                                      </p:cBhvr>
                                      <p:tavLst>
                                        <p:tav tm="0">
                                          <p:val>
                                            <p:fltVal val="0"/>
                                          </p:val>
                                        </p:tav>
                                        <p:tav tm="100000">
                                          <p:val>
                                            <p:strVal val="#ppt_w"/>
                                          </p:val>
                                        </p:tav>
                                      </p:tavLst>
                                    </p:anim>
                                    <p:anim calcmode="lin" valueType="num">
                                      <p:cBhvr>
                                        <p:cTn id="22" dur="500" fill="hold"/>
                                        <p:tgtEl>
                                          <p:spTgt spid="37"/>
                                        </p:tgtEl>
                                        <p:attrNameLst>
                                          <p:attrName>ppt_h</p:attrName>
                                        </p:attrNameLst>
                                      </p:cBhvr>
                                      <p:tavLst>
                                        <p:tav tm="0">
                                          <p:val>
                                            <p:fltVal val="0"/>
                                          </p:val>
                                        </p:tav>
                                        <p:tav tm="100000">
                                          <p:val>
                                            <p:strVal val="#ppt_h"/>
                                          </p:val>
                                        </p:tav>
                                      </p:tavLst>
                                    </p:anim>
                                  </p:childTnLst>
                                </p:cTn>
                              </p:par>
                            </p:childTnLst>
                          </p:cTn>
                        </p:par>
                      </p:childTnLst>
                    </p:cTn>
                  </p:par>
                  <p:par>
                    <p:cTn id="23" fill="hold">
                      <p:stCondLst>
                        <p:cond delay="indefinite"/>
                      </p:stCondLst>
                      <p:childTnLst>
                        <p:par>
                          <p:cTn id="24" fill="hold">
                            <p:stCondLst>
                              <p:cond delay="0"/>
                            </p:stCondLst>
                            <p:childTnLst>
                              <p:par>
                                <p:cTn id="25" presetID="23" presetClass="entr" presetSubtype="16" fill="hold" grpId="0" nodeType="clickEffect">
                                  <p:stCondLst>
                                    <p:cond delay="0"/>
                                  </p:stCondLst>
                                  <p:childTnLst>
                                    <p:set>
                                      <p:cBhvr>
                                        <p:cTn id="26" dur="1" fill="hold">
                                          <p:stCondLst>
                                            <p:cond delay="0"/>
                                          </p:stCondLst>
                                        </p:cTn>
                                        <p:tgtEl>
                                          <p:spTgt spid="38"/>
                                        </p:tgtEl>
                                        <p:attrNameLst>
                                          <p:attrName>style.visibility</p:attrName>
                                        </p:attrNameLst>
                                      </p:cBhvr>
                                      <p:to>
                                        <p:strVal val="visible"/>
                                      </p:to>
                                    </p:set>
                                    <p:anim calcmode="lin" valueType="num">
                                      <p:cBhvr>
                                        <p:cTn id="27" dur="500" fill="hold"/>
                                        <p:tgtEl>
                                          <p:spTgt spid="38"/>
                                        </p:tgtEl>
                                        <p:attrNameLst>
                                          <p:attrName>ppt_w</p:attrName>
                                        </p:attrNameLst>
                                      </p:cBhvr>
                                      <p:tavLst>
                                        <p:tav tm="0">
                                          <p:val>
                                            <p:fltVal val="0"/>
                                          </p:val>
                                        </p:tav>
                                        <p:tav tm="100000">
                                          <p:val>
                                            <p:strVal val="#ppt_w"/>
                                          </p:val>
                                        </p:tav>
                                      </p:tavLst>
                                    </p:anim>
                                    <p:anim calcmode="lin" valueType="num">
                                      <p:cBhvr>
                                        <p:cTn id="28" dur="500" fill="hold"/>
                                        <p:tgtEl>
                                          <p:spTgt spid="38"/>
                                        </p:tgtEl>
                                        <p:attrNameLst>
                                          <p:attrName>ppt_h</p:attrName>
                                        </p:attrNameLst>
                                      </p:cBhvr>
                                      <p:tavLst>
                                        <p:tav tm="0">
                                          <p:val>
                                            <p:fltVal val="0"/>
                                          </p:val>
                                        </p:tav>
                                        <p:tav tm="100000">
                                          <p:val>
                                            <p:strVal val="#ppt_h"/>
                                          </p:val>
                                        </p:tav>
                                      </p:tavLst>
                                    </p:anim>
                                  </p:childTnLst>
                                </p:cTn>
                              </p:par>
                            </p:childTnLst>
                          </p:cTn>
                        </p:par>
                      </p:childTnLst>
                    </p:cTn>
                  </p:par>
                  <p:par>
                    <p:cTn id="29" fill="hold">
                      <p:stCondLst>
                        <p:cond delay="indefinite"/>
                      </p:stCondLst>
                      <p:childTnLst>
                        <p:par>
                          <p:cTn id="30" fill="hold">
                            <p:stCondLst>
                              <p:cond delay="0"/>
                            </p:stCondLst>
                            <p:childTnLst>
                              <p:par>
                                <p:cTn id="31" presetID="23" presetClass="entr" presetSubtype="16" fill="hold" grpId="0" nodeType="clickEffect">
                                  <p:stCondLst>
                                    <p:cond delay="0"/>
                                  </p:stCondLst>
                                  <p:childTnLst>
                                    <p:set>
                                      <p:cBhvr>
                                        <p:cTn id="32" dur="1" fill="hold">
                                          <p:stCondLst>
                                            <p:cond delay="0"/>
                                          </p:stCondLst>
                                        </p:cTn>
                                        <p:tgtEl>
                                          <p:spTgt spid="39"/>
                                        </p:tgtEl>
                                        <p:attrNameLst>
                                          <p:attrName>style.visibility</p:attrName>
                                        </p:attrNameLst>
                                      </p:cBhvr>
                                      <p:to>
                                        <p:strVal val="visible"/>
                                      </p:to>
                                    </p:set>
                                    <p:anim calcmode="lin" valueType="num">
                                      <p:cBhvr>
                                        <p:cTn id="33" dur="500" fill="hold"/>
                                        <p:tgtEl>
                                          <p:spTgt spid="39"/>
                                        </p:tgtEl>
                                        <p:attrNameLst>
                                          <p:attrName>ppt_w</p:attrName>
                                        </p:attrNameLst>
                                      </p:cBhvr>
                                      <p:tavLst>
                                        <p:tav tm="0">
                                          <p:val>
                                            <p:fltVal val="0"/>
                                          </p:val>
                                        </p:tav>
                                        <p:tav tm="100000">
                                          <p:val>
                                            <p:strVal val="#ppt_w"/>
                                          </p:val>
                                        </p:tav>
                                      </p:tavLst>
                                    </p:anim>
                                    <p:anim calcmode="lin" valueType="num">
                                      <p:cBhvr>
                                        <p:cTn id="34" dur="500" fill="hold"/>
                                        <p:tgtEl>
                                          <p:spTgt spid="39"/>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7" grpId="0" autoUpdateAnimBg="0"/>
      <p:bldP spid="38" grpId="0" autoUpdateAnimBg="0"/>
      <p:bldP spid="39" grpId="0" autoUpdateAnimBg="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966835" y="106777"/>
            <a:ext cx="3380284" cy="584775"/>
          </a:xfrm>
          <a:prstGeom prst="rect">
            <a:avLst/>
          </a:prstGeom>
          <a:ln>
            <a:solidFill>
              <a:schemeClr val="tx1">
                <a:lumMod val="65000"/>
                <a:lumOff val="35000"/>
              </a:schemeClr>
            </a:solidFill>
          </a:ln>
        </p:spPr>
        <p:txBody>
          <a:bodyPr wrap="none">
            <a:spAutoFit/>
          </a:bodyPr>
          <a:lstStyle/>
          <a:p>
            <a:r>
              <a:rPr lang="en-US" sz="3200" b="1" dirty="0" smtClean="0">
                <a:solidFill>
                  <a:srgbClr val="FF0000"/>
                </a:solidFill>
                <a:latin typeface="Bodoni MT" panose="02070603080606020203" pitchFamily="18" charset="0"/>
              </a:rPr>
              <a:t>Handling Numbers</a:t>
            </a:r>
            <a:endParaRPr lang="en-US" sz="3200" b="1" dirty="0">
              <a:solidFill>
                <a:srgbClr val="FF0000"/>
              </a:solidFill>
              <a:latin typeface="Bodoni MT" panose="02070603080606020203" pitchFamily="18" charset="0"/>
            </a:endParaRPr>
          </a:p>
        </p:txBody>
      </p:sp>
      <p:sp>
        <p:nvSpPr>
          <p:cNvPr id="22" name="Rectangle 21"/>
          <p:cNvSpPr/>
          <p:nvPr/>
        </p:nvSpPr>
        <p:spPr>
          <a:xfrm>
            <a:off x="93915" y="689819"/>
            <a:ext cx="3871573" cy="584775"/>
          </a:xfrm>
          <a:prstGeom prst="rect">
            <a:avLst/>
          </a:prstGeom>
        </p:spPr>
        <p:txBody>
          <a:bodyPr wrap="none">
            <a:spAutoFit/>
          </a:bodyPr>
          <a:lstStyle/>
          <a:p>
            <a:r>
              <a:rPr lang="en-US" sz="3200" b="1" i="1" u="sng" dirty="0">
                <a:solidFill>
                  <a:srgbClr val="00B050"/>
                </a:solidFill>
                <a:latin typeface="Arial" panose="020B0604020202020204" pitchFamily="34" charset="0"/>
                <a:cs typeface="Arial" panose="020B0604020202020204" pitchFamily="34" charset="0"/>
              </a:rPr>
              <a:t>Significant Figures</a:t>
            </a:r>
          </a:p>
        </p:txBody>
      </p:sp>
      <p:sp>
        <p:nvSpPr>
          <p:cNvPr id="4" name="Rectangle 3"/>
          <p:cNvSpPr/>
          <p:nvPr/>
        </p:nvSpPr>
        <p:spPr>
          <a:xfrm>
            <a:off x="326951" y="1899174"/>
            <a:ext cx="8617672" cy="1200329"/>
          </a:xfrm>
          <a:prstGeom prst="rect">
            <a:avLst/>
          </a:prstGeom>
        </p:spPr>
        <p:txBody>
          <a:bodyPr wrap="square">
            <a:spAutoFit/>
          </a:bodyPr>
          <a:lstStyle/>
          <a:p>
            <a:pPr algn="just"/>
            <a:r>
              <a:rPr lang="en-US" sz="2400" dirty="0" smtClean="0">
                <a:latin typeface="Arial" panose="020B0604020202020204" pitchFamily="34" charset="0"/>
                <a:cs typeface="Arial" panose="020B0604020202020204" pitchFamily="34" charset="0"/>
              </a:rPr>
              <a:t>Three students </a:t>
            </a:r>
            <a:r>
              <a:rPr lang="en-US" sz="2400" dirty="0">
                <a:latin typeface="Arial" panose="020B0604020202020204" pitchFamily="34" charset="0"/>
                <a:cs typeface="Arial" panose="020B0604020202020204" pitchFamily="34" charset="0"/>
              </a:rPr>
              <a:t>are asked to determine the mass of a </a:t>
            </a:r>
            <a:r>
              <a:rPr lang="en-US" sz="2400" dirty="0" smtClean="0">
                <a:latin typeface="Arial" panose="020B0604020202020204" pitchFamily="34" charset="0"/>
                <a:cs typeface="Arial" panose="020B0604020202020204" pitchFamily="34" charset="0"/>
              </a:rPr>
              <a:t>piece of </a:t>
            </a:r>
            <a:r>
              <a:rPr lang="en-US" sz="2400" dirty="0">
                <a:latin typeface="Arial" panose="020B0604020202020204" pitchFamily="34" charset="0"/>
                <a:cs typeface="Arial" panose="020B0604020202020204" pitchFamily="34" charset="0"/>
              </a:rPr>
              <a:t>copper wire. </a:t>
            </a:r>
            <a:r>
              <a:rPr lang="en-US" sz="2400" dirty="0" smtClean="0">
                <a:latin typeface="Arial" panose="020B0604020202020204" pitchFamily="34" charset="0"/>
                <a:cs typeface="Arial" panose="020B0604020202020204" pitchFamily="34" charset="0"/>
              </a:rPr>
              <a:t>(</a:t>
            </a:r>
            <a:r>
              <a:rPr lang="en-US" sz="2400" i="1" dirty="0">
                <a:latin typeface="Arial" panose="020B0604020202020204" pitchFamily="34" charset="0"/>
                <a:cs typeface="Arial" panose="020B0604020202020204" pitchFamily="34" charset="0"/>
              </a:rPr>
              <a:t>The true mass of the wire is 2.000 g</a:t>
            </a:r>
            <a:r>
              <a:rPr lang="en-US" sz="2400" dirty="0" smtClean="0">
                <a:latin typeface="Arial" panose="020B0604020202020204" pitchFamily="34" charset="0"/>
                <a:cs typeface="Arial" panose="020B0604020202020204" pitchFamily="34" charset="0"/>
              </a:rPr>
              <a:t>)</a:t>
            </a:r>
          </a:p>
          <a:p>
            <a:pPr algn="just"/>
            <a:r>
              <a:rPr lang="en-US" sz="2400" dirty="0" smtClean="0">
                <a:latin typeface="Arial" panose="020B0604020202020204" pitchFamily="34" charset="0"/>
                <a:cs typeface="Arial" panose="020B0604020202020204" pitchFamily="34" charset="0"/>
              </a:rPr>
              <a:t>The </a:t>
            </a:r>
            <a:r>
              <a:rPr lang="en-US" sz="2400" dirty="0">
                <a:latin typeface="Arial" panose="020B0604020202020204" pitchFamily="34" charset="0"/>
                <a:cs typeface="Arial" panose="020B0604020202020204" pitchFamily="34" charset="0"/>
              </a:rPr>
              <a:t>results of two successive </a:t>
            </a:r>
            <a:r>
              <a:rPr lang="en-US" sz="2400" dirty="0" smtClean="0">
                <a:latin typeface="Arial" panose="020B0604020202020204" pitchFamily="34" charset="0"/>
                <a:cs typeface="Arial" panose="020B0604020202020204" pitchFamily="34" charset="0"/>
              </a:rPr>
              <a:t>weighing's </a:t>
            </a:r>
            <a:r>
              <a:rPr lang="en-US" sz="2400" dirty="0">
                <a:latin typeface="Arial" panose="020B0604020202020204" pitchFamily="34" charset="0"/>
                <a:cs typeface="Arial" panose="020B0604020202020204" pitchFamily="34" charset="0"/>
              </a:rPr>
              <a:t>by each student </a:t>
            </a:r>
            <a:r>
              <a:rPr lang="en-US" sz="2400" dirty="0" smtClean="0">
                <a:latin typeface="Arial" panose="020B0604020202020204" pitchFamily="34" charset="0"/>
                <a:cs typeface="Arial" panose="020B0604020202020204" pitchFamily="34" charset="0"/>
              </a:rPr>
              <a:t>are</a:t>
            </a:r>
            <a:endParaRPr lang="en-US" sz="4800" dirty="0">
              <a:latin typeface="Arial" panose="020B0604020202020204" pitchFamily="34" charset="0"/>
              <a:cs typeface="Arial" panose="020B0604020202020204" pitchFamily="34" charset="0"/>
            </a:endParaRPr>
          </a:p>
        </p:txBody>
      </p:sp>
      <p:sp>
        <p:nvSpPr>
          <p:cNvPr id="13" name="Text Box 5"/>
          <p:cNvSpPr txBox="1">
            <a:spLocks noChangeArrowheads="1"/>
          </p:cNvSpPr>
          <p:nvPr/>
        </p:nvSpPr>
        <p:spPr bwMode="auto">
          <a:xfrm>
            <a:off x="7337971" y="5212275"/>
            <a:ext cx="1354138" cy="11874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lgn="ctr" fontAlgn="base">
              <a:spcBef>
                <a:spcPct val="0"/>
              </a:spcBef>
              <a:spcAft>
                <a:spcPct val="0"/>
              </a:spcAft>
            </a:pPr>
            <a:r>
              <a:rPr lang="en-US" altLang="en-US" sz="2400" dirty="0">
                <a:solidFill>
                  <a:srgbClr val="000000"/>
                </a:solidFill>
                <a:latin typeface="Arial" charset="0"/>
              </a:rPr>
              <a:t>accurate</a:t>
            </a:r>
          </a:p>
          <a:p>
            <a:pPr algn="ctr" fontAlgn="base">
              <a:spcBef>
                <a:spcPct val="0"/>
              </a:spcBef>
              <a:spcAft>
                <a:spcPct val="0"/>
              </a:spcAft>
            </a:pPr>
            <a:r>
              <a:rPr lang="en-US" altLang="en-US" sz="2400" dirty="0">
                <a:solidFill>
                  <a:srgbClr val="000000"/>
                </a:solidFill>
                <a:latin typeface="Arial" charset="0"/>
              </a:rPr>
              <a:t>&amp;</a:t>
            </a:r>
          </a:p>
          <a:p>
            <a:pPr algn="ctr" fontAlgn="base">
              <a:spcBef>
                <a:spcPct val="0"/>
              </a:spcBef>
              <a:spcAft>
                <a:spcPct val="0"/>
              </a:spcAft>
            </a:pPr>
            <a:r>
              <a:rPr lang="en-US" altLang="en-US" sz="2400" dirty="0">
                <a:solidFill>
                  <a:srgbClr val="000000"/>
                </a:solidFill>
                <a:latin typeface="Arial" charset="0"/>
              </a:rPr>
              <a:t>precise</a:t>
            </a:r>
          </a:p>
        </p:txBody>
      </p:sp>
      <p:sp>
        <p:nvSpPr>
          <p:cNvPr id="14" name="Text Box 6"/>
          <p:cNvSpPr txBox="1">
            <a:spLocks noChangeArrowheads="1"/>
          </p:cNvSpPr>
          <p:nvPr/>
        </p:nvSpPr>
        <p:spPr bwMode="auto">
          <a:xfrm>
            <a:off x="4832762" y="5212275"/>
            <a:ext cx="1862137" cy="11874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lgn="ctr" fontAlgn="base">
              <a:spcBef>
                <a:spcPct val="0"/>
              </a:spcBef>
              <a:spcAft>
                <a:spcPct val="0"/>
              </a:spcAft>
            </a:pPr>
            <a:r>
              <a:rPr lang="en-US" altLang="en-US" sz="2400" dirty="0">
                <a:solidFill>
                  <a:srgbClr val="000000"/>
                </a:solidFill>
                <a:latin typeface="Arial" charset="0"/>
              </a:rPr>
              <a:t>precise</a:t>
            </a:r>
          </a:p>
          <a:p>
            <a:pPr algn="ctr" fontAlgn="base">
              <a:spcBef>
                <a:spcPct val="0"/>
              </a:spcBef>
              <a:spcAft>
                <a:spcPct val="0"/>
              </a:spcAft>
            </a:pPr>
            <a:r>
              <a:rPr lang="en-US" altLang="en-US" sz="2400" dirty="0">
                <a:solidFill>
                  <a:srgbClr val="000000"/>
                </a:solidFill>
                <a:latin typeface="Arial" charset="0"/>
              </a:rPr>
              <a:t>but</a:t>
            </a:r>
          </a:p>
          <a:p>
            <a:pPr algn="ctr" fontAlgn="base">
              <a:spcBef>
                <a:spcPct val="0"/>
              </a:spcBef>
              <a:spcAft>
                <a:spcPct val="0"/>
              </a:spcAft>
            </a:pPr>
            <a:r>
              <a:rPr lang="en-US" altLang="en-US" sz="2400" dirty="0">
                <a:solidFill>
                  <a:srgbClr val="FF0000"/>
                </a:solidFill>
                <a:latin typeface="Arial" charset="0"/>
              </a:rPr>
              <a:t>not</a:t>
            </a:r>
            <a:r>
              <a:rPr lang="en-US" altLang="en-US" sz="2400" dirty="0">
                <a:solidFill>
                  <a:srgbClr val="000000"/>
                </a:solidFill>
                <a:latin typeface="Arial" charset="0"/>
              </a:rPr>
              <a:t> accurate</a:t>
            </a:r>
          </a:p>
        </p:txBody>
      </p:sp>
      <p:sp>
        <p:nvSpPr>
          <p:cNvPr id="15" name="Text Box 7"/>
          <p:cNvSpPr txBox="1">
            <a:spLocks noChangeArrowheads="1"/>
          </p:cNvSpPr>
          <p:nvPr/>
        </p:nvSpPr>
        <p:spPr bwMode="auto">
          <a:xfrm>
            <a:off x="2818518" y="5212275"/>
            <a:ext cx="1862137" cy="11874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lgn="ctr" fontAlgn="base">
              <a:spcBef>
                <a:spcPct val="0"/>
              </a:spcBef>
              <a:spcAft>
                <a:spcPct val="0"/>
              </a:spcAft>
            </a:pPr>
            <a:r>
              <a:rPr lang="en-US" altLang="en-US" sz="2400" dirty="0">
                <a:solidFill>
                  <a:srgbClr val="FF0000"/>
                </a:solidFill>
                <a:latin typeface="Arial" charset="0"/>
              </a:rPr>
              <a:t>not</a:t>
            </a:r>
            <a:r>
              <a:rPr lang="en-US" altLang="en-US" sz="2400" dirty="0">
                <a:solidFill>
                  <a:srgbClr val="000000"/>
                </a:solidFill>
                <a:latin typeface="Arial" charset="0"/>
              </a:rPr>
              <a:t> accurate</a:t>
            </a:r>
          </a:p>
          <a:p>
            <a:pPr algn="ctr" fontAlgn="base">
              <a:spcBef>
                <a:spcPct val="0"/>
              </a:spcBef>
              <a:spcAft>
                <a:spcPct val="0"/>
              </a:spcAft>
            </a:pPr>
            <a:r>
              <a:rPr lang="en-US" altLang="en-US" sz="2400" dirty="0">
                <a:solidFill>
                  <a:srgbClr val="000000"/>
                </a:solidFill>
                <a:latin typeface="Arial" charset="0"/>
              </a:rPr>
              <a:t>&amp;</a:t>
            </a:r>
          </a:p>
          <a:p>
            <a:pPr algn="ctr" fontAlgn="base">
              <a:spcBef>
                <a:spcPct val="0"/>
              </a:spcBef>
              <a:spcAft>
                <a:spcPct val="0"/>
              </a:spcAft>
            </a:pPr>
            <a:r>
              <a:rPr lang="en-US" altLang="en-US" sz="2400" dirty="0">
                <a:solidFill>
                  <a:srgbClr val="FF0000"/>
                </a:solidFill>
                <a:latin typeface="Arial" charset="0"/>
              </a:rPr>
              <a:t>not</a:t>
            </a:r>
            <a:r>
              <a:rPr lang="en-US" altLang="en-US" sz="2400" dirty="0">
                <a:solidFill>
                  <a:srgbClr val="000000"/>
                </a:solidFill>
                <a:latin typeface="Arial" charset="0"/>
              </a:rPr>
              <a:t> precise</a:t>
            </a:r>
          </a:p>
        </p:txBody>
      </p:sp>
      <p:pic>
        <p:nvPicPr>
          <p:cNvPr id="5" name="Picture 4"/>
          <p:cNvPicPr>
            <a:picLocks noChangeAspect="1"/>
          </p:cNvPicPr>
          <p:nvPr/>
        </p:nvPicPr>
        <p:blipFill>
          <a:blip r:embed="rId2" cstate="print"/>
          <a:stretch>
            <a:fillRect/>
          </a:stretch>
        </p:blipFill>
        <p:spPr>
          <a:xfrm>
            <a:off x="326951" y="3229428"/>
            <a:ext cx="8411000" cy="1894114"/>
          </a:xfrm>
          <a:prstGeom prst="rect">
            <a:avLst/>
          </a:prstGeom>
        </p:spPr>
      </p:pic>
      <p:sp>
        <p:nvSpPr>
          <p:cNvPr id="17" name="Text Box 5"/>
          <p:cNvSpPr txBox="1">
            <a:spLocks noChangeArrowheads="1"/>
          </p:cNvSpPr>
          <p:nvPr/>
        </p:nvSpPr>
        <p:spPr bwMode="auto">
          <a:xfrm>
            <a:off x="449515" y="1316132"/>
            <a:ext cx="3674404" cy="46166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altLang="en-US" sz="2400" b="1" u="sng" dirty="0">
                <a:solidFill>
                  <a:srgbClr val="0070C0"/>
                </a:solidFill>
                <a:latin typeface="Arial" charset="0"/>
              </a:rPr>
              <a:t>Accuracy and Precision</a:t>
            </a:r>
          </a:p>
        </p:txBody>
      </p:sp>
    </p:spTree>
    <p:extLst>
      <p:ext uri="{BB962C8B-B14F-4D97-AF65-F5344CB8AC3E}">
        <p14:creationId xmlns:p14="http://schemas.microsoft.com/office/powerpoint/2010/main" xmlns="" val="6359019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p:cTn id="19" dur="500" fill="hold"/>
                                        <p:tgtEl>
                                          <p:spTgt spid="13"/>
                                        </p:tgtEl>
                                        <p:attrNameLst>
                                          <p:attrName>ppt_w</p:attrName>
                                        </p:attrNameLst>
                                      </p:cBhvr>
                                      <p:tavLst>
                                        <p:tav tm="0">
                                          <p:val>
                                            <p:fltVal val="0"/>
                                          </p:val>
                                        </p:tav>
                                        <p:tav tm="100000">
                                          <p:val>
                                            <p:strVal val="#ppt_w"/>
                                          </p:val>
                                        </p:tav>
                                      </p:tavLst>
                                    </p:anim>
                                    <p:anim calcmode="lin" valueType="num">
                                      <p:cBhvr>
                                        <p:cTn id="20" dur="500" fill="hold"/>
                                        <p:tgtEl>
                                          <p:spTgt spid="13"/>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14"/>
                                        </p:tgtEl>
                                        <p:attrNameLst>
                                          <p:attrName>style.visibility</p:attrName>
                                        </p:attrNameLst>
                                      </p:cBhvr>
                                      <p:to>
                                        <p:strVal val="visible"/>
                                      </p:to>
                                    </p:set>
                                    <p:anim calcmode="lin" valueType="num">
                                      <p:cBhvr>
                                        <p:cTn id="25" dur="500" fill="hold"/>
                                        <p:tgtEl>
                                          <p:spTgt spid="14"/>
                                        </p:tgtEl>
                                        <p:attrNameLst>
                                          <p:attrName>ppt_w</p:attrName>
                                        </p:attrNameLst>
                                      </p:cBhvr>
                                      <p:tavLst>
                                        <p:tav tm="0">
                                          <p:val>
                                            <p:fltVal val="0"/>
                                          </p:val>
                                        </p:tav>
                                        <p:tav tm="100000">
                                          <p:val>
                                            <p:strVal val="#ppt_w"/>
                                          </p:val>
                                        </p:tav>
                                      </p:tavLst>
                                    </p:anim>
                                    <p:anim calcmode="lin" valueType="num">
                                      <p:cBhvr>
                                        <p:cTn id="26" dur="500" fill="hold"/>
                                        <p:tgtEl>
                                          <p:spTgt spid="14"/>
                                        </p:tgtEl>
                                        <p:attrNameLst>
                                          <p:attrName>ppt_h</p:attrName>
                                        </p:attrNameLst>
                                      </p:cBhvr>
                                      <p:tavLst>
                                        <p:tav tm="0">
                                          <p:val>
                                            <p:fltVal val="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16" fill="hold" grpId="0" nodeType="click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p:cTn id="31" dur="500" fill="hold"/>
                                        <p:tgtEl>
                                          <p:spTgt spid="15"/>
                                        </p:tgtEl>
                                        <p:attrNameLst>
                                          <p:attrName>ppt_w</p:attrName>
                                        </p:attrNameLst>
                                      </p:cBhvr>
                                      <p:tavLst>
                                        <p:tav tm="0">
                                          <p:val>
                                            <p:fltVal val="0"/>
                                          </p:val>
                                        </p:tav>
                                        <p:tav tm="100000">
                                          <p:val>
                                            <p:strVal val="#ppt_w"/>
                                          </p:val>
                                        </p:tav>
                                      </p:tavLst>
                                    </p:anim>
                                    <p:anim calcmode="lin" valueType="num">
                                      <p:cBhvr>
                                        <p:cTn id="32" dur="500" fill="hold"/>
                                        <p:tgtEl>
                                          <p:spTgt spid="1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3" grpId="0" autoUpdateAnimBg="0"/>
      <p:bldP spid="14" grpId="0" autoUpdateAnimBg="0"/>
      <p:bldP spid="15" grpId="0" autoUpdateAnimBg="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1022826" y="56328"/>
            <a:ext cx="7315657" cy="584775"/>
          </a:xfrm>
          <a:prstGeom prst="rect">
            <a:avLst/>
          </a:prstGeom>
          <a:ln>
            <a:solidFill>
              <a:schemeClr val="tx1">
                <a:lumMod val="65000"/>
                <a:lumOff val="35000"/>
              </a:schemeClr>
            </a:solidFill>
          </a:ln>
        </p:spPr>
        <p:txBody>
          <a:bodyPr wrap="none">
            <a:spAutoFit/>
          </a:bodyPr>
          <a:lstStyle/>
          <a:p>
            <a:r>
              <a:rPr lang="en-US" sz="3200" b="1" dirty="0">
                <a:solidFill>
                  <a:srgbClr val="FF0000"/>
                </a:solidFill>
                <a:latin typeface="Bodoni MT" panose="02070603080606020203" pitchFamily="18" charset="0"/>
              </a:rPr>
              <a:t>Dimensional Analysis in Solving Problems</a:t>
            </a:r>
          </a:p>
        </p:txBody>
      </p:sp>
      <p:sp>
        <p:nvSpPr>
          <p:cNvPr id="2" name="Rectangle 1"/>
          <p:cNvSpPr/>
          <p:nvPr/>
        </p:nvSpPr>
        <p:spPr>
          <a:xfrm>
            <a:off x="188685" y="724878"/>
            <a:ext cx="8788400" cy="830997"/>
          </a:xfrm>
          <a:prstGeom prst="rect">
            <a:avLst/>
          </a:prstGeom>
        </p:spPr>
        <p:txBody>
          <a:bodyPr wrap="square">
            <a:spAutoFit/>
          </a:bodyPr>
          <a:lstStyle/>
          <a:p>
            <a:pPr marL="342900" indent="-342900" algn="just">
              <a:buFont typeface="Courier New" panose="02070309020205020404" pitchFamily="49" charset="0"/>
              <a:buChar char="o"/>
            </a:pPr>
            <a:r>
              <a:rPr lang="en-US" sz="2400" b="1" i="1" dirty="0" smtClean="0">
                <a:solidFill>
                  <a:srgbClr val="FF0000"/>
                </a:solidFill>
                <a:latin typeface="Arial" panose="020B0604020202020204" pitchFamily="34" charset="0"/>
                <a:cs typeface="Arial" panose="020B0604020202020204" pitchFamily="34" charset="0"/>
              </a:rPr>
              <a:t>Dimensional analysis</a:t>
            </a:r>
            <a:r>
              <a:rPr lang="en-US" sz="2400" b="1" dirty="0" smtClean="0">
                <a:solidFill>
                  <a:srgbClr val="FF0000"/>
                </a:solidFill>
                <a:latin typeface="Arial" panose="020B0604020202020204" pitchFamily="34" charset="0"/>
                <a:cs typeface="Arial" panose="020B0604020202020204" pitchFamily="34" charset="0"/>
              </a:rPr>
              <a:t> </a:t>
            </a:r>
            <a:r>
              <a:rPr lang="en-US" sz="2400" b="1" dirty="0" smtClean="0">
                <a:latin typeface="Arial" panose="020B0604020202020204" pitchFamily="34" charset="0"/>
                <a:cs typeface="Arial" panose="020B0604020202020204" pitchFamily="34" charset="0"/>
              </a:rPr>
              <a:t>- </a:t>
            </a:r>
            <a:r>
              <a:rPr lang="en-US" sz="2400" dirty="0" smtClean="0">
                <a:latin typeface="Arial" panose="020B0604020202020204" pitchFamily="34" charset="0"/>
                <a:cs typeface="Arial" panose="020B0604020202020204" pitchFamily="34" charset="0"/>
              </a:rPr>
              <a:t>The </a:t>
            </a:r>
            <a:r>
              <a:rPr lang="en-US" sz="2400" dirty="0">
                <a:latin typeface="Arial" panose="020B0604020202020204" pitchFamily="34" charset="0"/>
                <a:cs typeface="Arial" panose="020B0604020202020204" pitchFamily="34" charset="0"/>
              </a:rPr>
              <a:t>procedure we use to convert </a:t>
            </a:r>
            <a:r>
              <a:rPr lang="en-US" sz="2400" dirty="0" smtClean="0">
                <a:latin typeface="Arial" panose="020B0604020202020204" pitchFamily="34" charset="0"/>
                <a:cs typeface="Arial" panose="020B0604020202020204" pitchFamily="34" charset="0"/>
              </a:rPr>
              <a:t>between units </a:t>
            </a:r>
            <a:r>
              <a:rPr lang="en-US" sz="2400" dirty="0">
                <a:latin typeface="Arial" panose="020B0604020202020204" pitchFamily="34" charset="0"/>
                <a:cs typeface="Arial" panose="020B0604020202020204" pitchFamily="34" charset="0"/>
              </a:rPr>
              <a:t>in solving chemistry </a:t>
            </a:r>
            <a:r>
              <a:rPr lang="en-US" sz="2400" dirty="0" smtClean="0">
                <a:latin typeface="Arial" panose="020B0604020202020204" pitchFamily="34" charset="0"/>
                <a:cs typeface="Arial" panose="020B0604020202020204" pitchFamily="34" charset="0"/>
              </a:rPr>
              <a:t>problems.</a:t>
            </a:r>
            <a:endParaRPr lang="en-US" sz="2400" dirty="0">
              <a:latin typeface="Arial" panose="020B0604020202020204" pitchFamily="34" charset="0"/>
              <a:cs typeface="Arial" panose="020B0604020202020204" pitchFamily="34" charset="0"/>
            </a:endParaRPr>
          </a:p>
        </p:txBody>
      </p:sp>
      <p:sp>
        <p:nvSpPr>
          <p:cNvPr id="3" name="Rectangle 2"/>
          <p:cNvSpPr/>
          <p:nvPr/>
        </p:nvSpPr>
        <p:spPr>
          <a:xfrm>
            <a:off x="188685" y="1646132"/>
            <a:ext cx="8788400" cy="830997"/>
          </a:xfrm>
          <a:prstGeom prst="rect">
            <a:avLst/>
          </a:prstGeom>
        </p:spPr>
        <p:txBody>
          <a:bodyPr wrap="square">
            <a:spAutoFit/>
          </a:bodyPr>
          <a:lstStyle/>
          <a:p>
            <a:pPr marL="342900" indent="-342900" algn="just">
              <a:buFont typeface="Courier New" panose="02070309020205020404" pitchFamily="49" charset="0"/>
              <a:buChar char="o"/>
            </a:pPr>
            <a:r>
              <a:rPr lang="en-US" sz="2400" b="1" i="1" dirty="0" smtClean="0">
                <a:solidFill>
                  <a:srgbClr val="FF0000"/>
                </a:solidFill>
                <a:latin typeface="Arial" panose="020B0604020202020204" pitchFamily="34" charset="0"/>
                <a:cs typeface="Arial" panose="020B0604020202020204" pitchFamily="34" charset="0"/>
              </a:rPr>
              <a:t>Dimensional analysis</a:t>
            </a:r>
            <a:r>
              <a:rPr lang="en-US" sz="2400" b="1" dirty="0" smtClean="0">
                <a:latin typeface="Arial" panose="020B0604020202020204" pitchFamily="34" charset="0"/>
                <a:cs typeface="Arial" panose="020B0604020202020204" pitchFamily="34" charset="0"/>
              </a:rPr>
              <a:t> </a:t>
            </a:r>
            <a:r>
              <a:rPr lang="en-US" sz="2400" dirty="0">
                <a:latin typeface="Arial" panose="020B0604020202020204" pitchFamily="34" charset="0"/>
                <a:cs typeface="Arial" panose="020B0604020202020204" pitchFamily="34" charset="0"/>
              </a:rPr>
              <a:t>is based on the relationship between different units that express the </a:t>
            </a:r>
            <a:r>
              <a:rPr lang="en-US" sz="2400" dirty="0" smtClean="0">
                <a:latin typeface="Arial" panose="020B0604020202020204" pitchFamily="34" charset="0"/>
                <a:cs typeface="Arial" panose="020B0604020202020204" pitchFamily="34" charset="0"/>
              </a:rPr>
              <a:t>same physical </a:t>
            </a:r>
            <a:r>
              <a:rPr lang="en-US" sz="2400" dirty="0">
                <a:latin typeface="Arial" panose="020B0604020202020204" pitchFamily="34" charset="0"/>
                <a:cs typeface="Arial" panose="020B0604020202020204" pitchFamily="34" charset="0"/>
              </a:rPr>
              <a:t>quantity</a:t>
            </a:r>
            <a:r>
              <a:rPr lang="en-US" sz="2400" dirty="0" smtClean="0">
                <a:latin typeface="Arial" panose="020B0604020202020204" pitchFamily="34" charset="0"/>
                <a:cs typeface="Arial" panose="020B0604020202020204" pitchFamily="34" charset="0"/>
              </a:rPr>
              <a:t>.</a:t>
            </a:r>
            <a:endParaRPr lang="en-US" sz="2400" dirty="0">
              <a:latin typeface="Arial" panose="020B0604020202020204" pitchFamily="34" charset="0"/>
              <a:cs typeface="Arial" panose="020B0604020202020204" pitchFamily="34" charset="0"/>
            </a:endParaRPr>
          </a:p>
        </p:txBody>
      </p:sp>
      <p:sp>
        <p:nvSpPr>
          <p:cNvPr id="12" name="Text Box 4"/>
          <p:cNvSpPr txBox="1">
            <a:spLocks noChangeArrowheads="1"/>
          </p:cNvSpPr>
          <p:nvPr/>
        </p:nvSpPr>
        <p:spPr bwMode="auto">
          <a:xfrm>
            <a:off x="935162" y="2705729"/>
            <a:ext cx="7397046" cy="163121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lvl1pPr marL="457200" indent="-457200" algn="l">
              <a:defRPr sz="2400">
                <a:solidFill>
                  <a:schemeClr val="tx1"/>
                </a:solidFill>
                <a:latin typeface="Times New Roman" pitchFamily="18" charset="0"/>
              </a:defRPr>
            </a:lvl1pPr>
            <a:lvl2pPr marL="914400" indent="-457200" algn="l">
              <a:defRPr sz="2400">
                <a:solidFill>
                  <a:schemeClr val="tx1"/>
                </a:solidFill>
                <a:latin typeface="Times New Roman" pitchFamily="18" charset="0"/>
              </a:defRPr>
            </a:lvl2pPr>
            <a:lvl3pPr marL="1371600" indent="-457200" algn="l">
              <a:defRPr sz="2400">
                <a:solidFill>
                  <a:schemeClr val="tx1"/>
                </a:solidFill>
                <a:latin typeface="Times New Roman" pitchFamily="18" charset="0"/>
              </a:defRPr>
            </a:lvl3pPr>
            <a:lvl4pPr marL="1828800" indent="-457200" algn="l">
              <a:defRPr sz="2400">
                <a:solidFill>
                  <a:schemeClr val="tx1"/>
                </a:solidFill>
                <a:latin typeface="Times New Roman" pitchFamily="18" charset="0"/>
              </a:defRPr>
            </a:lvl4pPr>
            <a:lvl5pPr marL="2286000" indent="-457200" algn="l">
              <a:defRPr sz="2400">
                <a:solidFill>
                  <a:schemeClr val="tx1"/>
                </a:solidFill>
                <a:latin typeface="Times New Roman" pitchFamily="18" charset="0"/>
              </a:defRPr>
            </a:lvl5pPr>
            <a:lvl6pPr marL="2743200" indent="-457200" fontAlgn="base">
              <a:spcBef>
                <a:spcPct val="0"/>
              </a:spcBef>
              <a:spcAft>
                <a:spcPct val="0"/>
              </a:spcAft>
              <a:defRPr sz="2400">
                <a:solidFill>
                  <a:schemeClr val="tx1"/>
                </a:solidFill>
                <a:latin typeface="Times New Roman" pitchFamily="18" charset="0"/>
              </a:defRPr>
            </a:lvl6pPr>
            <a:lvl7pPr marL="3200400" indent="-457200" fontAlgn="base">
              <a:spcBef>
                <a:spcPct val="0"/>
              </a:spcBef>
              <a:spcAft>
                <a:spcPct val="0"/>
              </a:spcAft>
              <a:defRPr sz="2400">
                <a:solidFill>
                  <a:schemeClr val="tx1"/>
                </a:solidFill>
                <a:latin typeface="Times New Roman" pitchFamily="18" charset="0"/>
              </a:defRPr>
            </a:lvl7pPr>
            <a:lvl8pPr marL="3657600" indent="-457200" fontAlgn="base">
              <a:spcBef>
                <a:spcPct val="0"/>
              </a:spcBef>
              <a:spcAft>
                <a:spcPct val="0"/>
              </a:spcAft>
              <a:defRPr sz="2400">
                <a:solidFill>
                  <a:schemeClr val="tx1"/>
                </a:solidFill>
                <a:latin typeface="Times New Roman" pitchFamily="18" charset="0"/>
              </a:defRPr>
            </a:lvl8pPr>
            <a:lvl9pPr marL="4114800" indent="-457200" fontAlgn="base">
              <a:spcBef>
                <a:spcPct val="0"/>
              </a:spcBef>
              <a:spcAft>
                <a:spcPct val="0"/>
              </a:spcAft>
              <a:defRPr sz="2400">
                <a:solidFill>
                  <a:schemeClr val="tx1"/>
                </a:solidFill>
                <a:latin typeface="Times New Roman" pitchFamily="18" charset="0"/>
              </a:defRPr>
            </a:lvl9pPr>
          </a:lstStyle>
          <a:p>
            <a:pPr>
              <a:spcBef>
                <a:spcPct val="50000"/>
              </a:spcBef>
              <a:buFontTx/>
              <a:buAutoNum type="arabicPeriod"/>
            </a:pPr>
            <a:r>
              <a:rPr lang="en-US" altLang="en-US" sz="2000" dirty="0">
                <a:latin typeface="Arial" charset="0"/>
              </a:rPr>
              <a:t>Determine which unit conversion factor(s) are needed</a:t>
            </a:r>
          </a:p>
          <a:p>
            <a:pPr>
              <a:spcBef>
                <a:spcPct val="50000"/>
              </a:spcBef>
              <a:buFontTx/>
              <a:buAutoNum type="arabicPeriod"/>
            </a:pPr>
            <a:r>
              <a:rPr lang="en-US" altLang="en-US" sz="2000" dirty="0">
                <a:latin typeface="Arial" charset="0"/>
              </a:rPr>
              <a:t>Carry units through calculation</a:t>
            </a:r>
          </a:p>
          <a:p>
            <a:pPr>
              <a:spcBef>
                <a:spcPct val="50000"/>
              </a:spcBef>
              <a:buFontTx/>
              <a:buAutoNum type="arabicPeriod"/>
            </a:pPr>
            <a:r>
              <a:rPr lang="en-US" altLang="en-US" sz="2000" dirty="0">
                <a:latin typeface="Arial" charset="0"/>
              </a:rPr>
              <a:t>If all units cancel except for the </a:t>
            </a:r>
            <a:r>
              <a:rPr lang="en-US" altLang="en-US" sz="2000" b="1" i="1" dirty="0">
                <a:latin typeface="Arial" charset="0"/>
              </a:rPr>
              <a:t>desired unit(s)</a:t>
            </a:r>
            <a:r>
              <a:rPr lang="en-US" altLang="en-US" sz="2000" dirty="0">
                <a:latin typeface="Arial" charset="0"/>
              </a:rPr>
              <a:t>, then the problem was solved correctly.</a:t>
            </a:r>
          </a:p>
        </p:txBody>
      </p:sp>
      <p:sp>
        <p:nvSpPr>
          <p:cNvPr id="16" name="Text Box 37"/>
          <p:cNvSpPr txBox="1">
            <a:spLocks noChangeArrowheads="1"/>
          </p:cNvSpPr>
          <p:nvPr/>
        </p:nvSpPr>
        <p:spPr bwMode="auto">
          <a:xfrm>
            <a:off x="1050721" y="4745735"/>
            <a:ext cx="7250317" cy="46166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p>
            <a:r>
              <a:rPr lang="en-US" altLang="en-US" sz="2400" dirty="0">
                <a:latin typeface="Arial" panose="020B0604020202020204" pitchFamily="34" charset="0"/>
                <a:cs typeface="Arial" panose="020B0604020202020204" pitchFamily="34" charset="0"/>
              </a:rPr>
              <a:t>given quantity x conversion factor = desired quantity</a:t>
            </a:r>
          </a:p>
        </p:txBody>
      </p:sp>
      <p:sp>
        <p:nvSpPr>
          <p:cNvPr id="17" name="Text Box 38"/>
          <p:cNvSpPr txBox="1">
            <a:spLocks noChangeArrowheads="1"/>
          </p:cNvSpPr>
          <p:nvPr/>
        </p:nvSpPr>
        <p:spPr bwMode="auto">
          <a:xfrm>
            <a:off x="1952171" y="5661479"/>
            <a:ext cx="1438920" cy="40011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altLang="en-US" sz="2000"/>
              <a:t>given unit x </a:t>
            </a:r>
          </a:p>
        </p:txBody>
      </p:sp>
      <p:sp>
        <p:nvSpPr>
          <p:cNvPr id="18" name="Text Box 42"/>
          <p:cNvSpPr txBox="1">
            <a:spLocks noChangeArrowheads="1"/>
          </p:cNvSpPr>
          <p:nvPr/>
        </p:nvSpPr>
        <p:spPr bwMode="auto">
          <a:xfrm>
            <a:off x="5470071" y="5667829"/>
            <a:ext cx="1615955" cy="40011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altLang="en-US" sz="2000"/>
              <a:t>= desired unit</a:t>
            </a:r>
          </a:p>
        </p:txBody>
      </p:sp>
      <p:grpSp>
        <p:nvGrpSpPr>
          <p:cNvPr id="19" name="Group 44"/>
          <p:cNvGrpSpPr>
            <a:grpSpLocks/>
          </p:cNvGrpSpPr>
          <p:nvPr/>
        </p:nvGrpSpPr>
        <p:grpSpPr bwMode="auto">
          <a:xfrm>
            <a:off x="3750810" y="5439229"/>
            <a:ext cx="1719263" cy="893763"/>
            <a:chOff x="1810" y="2761"/>
            <a:chExt cx="1083" cy="563"/>
          </a:xfrm>
        </p:grpSpPr>
        <p:sp>
          <p:nvSpPr>
            <p:cNvPr id="20" name="Text Box 39"/>
            <p:cNvSpPr txBox="1">
              <a:spLocks noChangeArrowheads="1"/>
            </p:cNvSpPr>
            <p:nvPr/>
          </p:nvSpPr>
          <p:spPr bwMode="auto">
            <a:xfrm>
              <a:off x="1810" y="2761"/>
              <a:ext cx="901" cy="25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altLang="en-US" sz="2000"/>
                <a:t>desired unit</a:t>
              </a:r>
            </a:p>
          </p:txBody>
        </p:sp>
        <p:sp>
          <p:nvSpPr>
            <p:cNvPr id="21" name="Text Box 40"/>
            <p:cNvSpPr txBox="1">
              <a:spLocks noChangeArrowheads="1"/>
            </p:cNvSpPr>
            <p:nvPr/>
          </p:nvSpPr>
          <p:spPr bwMode="auto">
            <a:xfrm>
              <a:off x="1895" y="3072"/>
              <a:ext cx="764" cy="25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altLang="en-US" sz="2000"/>
                <a:t>given unit</a:t>
              </a:r>
            </a:p>
          </p:txBody>
        </p:sp>
        <p:sp>
          <p:nvSpPr>
            <p:cNvPr id="23" name="Line 43"/>
            <p:cNvSpPr>
              <a:spLocks noChangeShapeType="1"/>
            </p:cNvSpPr>
            <p:nvPr/>
          </p:nvSpPr>
          <p:spPr bwMode="auto">
            <a:xfrm>
              <a:off x="1837" y="3060"/>
              <a:ext cx="1056" cy="0"/>
            </a:xfrm>
            <a:prstGeom prst="line">
              <a:avLst/>
            </a:prstGeom>
            <a:noFill/>
            <a:ln w="2857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en-US" sz="2000"/>
            </a:p>
          </p:txBody>
        </p:sp>
      </p:grpSp>
      <p:sp>
        <p:nvSpPr>
          <p:cNvPr id="24" name="Line 46"/>
          <p:cNvSpPr>
            <a:spLocks noChangeShapeType="1"/>
          </p:cNvSpPr>
          <p:nvPr/>
        </p:nvSpPr>
        <p:spPr bwMode="auto">
          <a:xfrm flipV="1">
            <a:off x="2180771" y="5591629"/>
            <a:ext cx="1066800" cy="609600"/>
          </a:xfrm>
          <a:prstGeom prst="line">
            <a:avLst/>
          </a:prstGeom>
          <a:noFill/>
          <a:ln w="28575">
            <a:solidFill>
              <a:srgbClr val="FF000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en-US" sz="2000"/>
          </a:p>
        </p:txBody>
      </p:sp>
      <p:sp>
        <p:nvSpPr>
          <p:cNvPr id="25" name="Line 47"/>
          <p:cNvSpPr>
            <a:spLocks noChangeShapeType="1"/>
          </p:cNvSpPr>
          <p:nvPr/>
        </p:nvSpPr>
        <p:spPr bwMode="auto">
          <a:xfrm flipV="1">
            <a:off x="4085771" y="5896429"/>
            <a:ext cx="1066800" cy="609600"/>
          </a:xfrm>
          <a:prstGeom prst="line">
            <a:avLst/>
          </a:prstGeom>
          <a:noFill/>
          <a:ln w="28575">
            <a:solidFill>
              <a:srgbClr val="FF000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en-US" sz="2000"/>
          </a:p>
        </p:txBody>
      </p:sp>
    </p:spTree>
    <p:extLst>
      <p:ext uri="{BB962C8B-B14F-4D97-AF65-F5344CB8AC3E}">
        <p14:creationId xmlns:p14="http://schemas.microsoft.com/office/powerpoint/2010/main" xmlns="" val="22020384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
                                          </p:val>
                                        </p:tav>
                                        <p:tav tm="100000">
                                          <p:val>
                                            <p:strVal val="#ppt_x"/>
                                          </p:val>
                                        </p:tav>
                                      </p:tavLst>
                                    </p:anim>
                                    <p:anim calcmode="lin" valueType="num">
                                      <p:cBhvr>
                                        <p:cTn id="16"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8" fill="hold" grpId="0" nodeType="clickEffect">
                                  <p:stCondLst>
                                    <p:cond delay="0"/>
                                  </p:stCondLst>
                                  <p:childTnLst>
                                    <p:set>
                                      <p:cBhvr>
                                        <p:cTn id="20" dur="1" fill="hold">
                                          <p:stCondLst>
                                            <p:cond delay="0"/>
                                          </p:stCondLst>
                                        </p:cTn>
                                        <p:tgtEl>
                                          <p:spTgt spid="12">
                                            <p:txEl>
                                              <p:pRg st="0" end="0"/>
                                            </p:txEl>
                                          </p:spTgt>
                                        </p:tgtEl>
                                        <p:attrNameLst>
                                          <p:attrName>style.visibility</p:attrName>
                                        </p:attrNameLst>
                                      </p:cBhvr>
                                      <p:to>
                                        <p:strVal val="visible"/>
                                      </p:to>
                                    </p:set>
                                    <p:anim calcmode="lin" valueType="num">
                                      <p:cBhvr additive="base">
                                        <p:cTn id="21" dur="500" fill="hold"/>
                                        <p:tgtEl>
                                          <p:spTgt spid="12">
                                            <p:txEl>
                                              <p:pRg st="0" end="0"/>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2">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8" fill="hold" grpId="0" nodeType="clickEffect">
                                  <p:stCondLst>
                                    <p:cond delay="0"/>
                                  </p:stCondLst>
                                  <p:childTnLst>
                                    <p:set>
                                      <p:cBhvr>
                                        <p:cTn id="26" dur="1" fill="hold">
                                          <p:stCondLst>
                                            <p:cond delay="0"/>
                                          </p:stCondLst>
                                        </p:cTn>
                                        <p:tgtEl>
                                          <p:spTgt spid="12">
                                            <p:txEl>
                                              <p:pRg st="1" end="1"/>
                                            </p:txEl>
                                          </p:spTgt>
                                        </p:tgtEl>
                                        <p:attrNameLst>
                                          <p:attrName>style.visibility</p:attrName>
                                        </p:attrNameLst>
                                      </p:cBhvr>
                                      <p:to>
                                        <p:strVal val="visible"/>
                                      </p:to>
                                    </p:set>
                                    <p:anim calcmode="lin" valueType="num">
                                      <p:cBhvr additive="base">
                                        <p:cTn id="27" dur="500" fill="hold"/>
                                        <p:tgtEl>
                                          <p:spTgt spid="12">
                                            <p:txEl>
                                              <p:pRg st="1" end="1"/>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12">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8" fill="hold" grpId="0" nodeType="clickEffect">
                                  <p:stCondLst>
                                    <p:cond delay="0"/>
                                  </p:stCondLst>
                                  <p:childTnLst>
                                    <p:set>
                                      <p:cBhvr>
                                        <p:cTn id="32" dur="1" fill="hold">
                                          <p:stCondLst>
                                            <p:cond delay="0"/>
                                          </p:stCondLst>
                                        </p:cTn>
                                        <p:tgtEl>
                                          <p:spTgt spid="12">
                                            <p:txEl>
                                              <p:pRg st="2" end="2"/>
                                            </p:txEl>
                                          </p:spTgt>
                                        </p:tgtEl>
                                        <p:attrNameLst>
                                          <p:attrName>style.visibility</p:attrName>
                                        </p:attrNameLst>
                                      </p:cBhvr>
                                      <p:to>
                                        <p:strVal val="visible"/>
                                      </p:to>
                                    </p:set>
                                    <p:anim calcmode="lin" valueType="num">
                                      <p:cBhvr additive="base">
                                        <p:cTn id="33" dur="500" fill="hold"/>
                                        <p:tgtEl>
                                          <p:spTgt spid="12">
                                            <p:txEl>
                                              <p:pRg st="2" end="2"/>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12">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3" presetClass="entr" presetSubtype="16" fill="hold" grpId="0" nodeType="clickEffect">
                                  <p:stCondLst>
                                    <p:cond delay="0"/>
                                  </p:stCondLst>
                                  <p:childTnLst>
                                    <p:set>
                                      <p:cBhvr>
                                        <p:cTn id="38" dur="1" fill="hold">
                                          <p:stCondLst>
                                            <p:cond delay="0"/>
                                          </p:stCondLst>
                                        </p:cTn>
                                        <p:tgtEl>
                                          <p:spTgt spid="16"/>
                                        </p:tgtEl>
                                        <p:attrNameLst>
                                          <p:attrName>style.visibility</p:attrName>
                                        </p:attrNameLst>
                                      </p:cBhvr>
                                      <p:to>
                                        <p:strVal val="visible"/>
                                      </p:to>
                                    </p:set>
                                    <p:anim calcmode="lin" valueType="num">
                                      <p:cBhvr>
                                        <p:cTn id="39" dur="500" fill="hold"/>
                                        <p:tgtEl>
                                          <p:spTgt spid="16"/>
                                        </p:tgtEl>
                                        <p:attrNameLst>
                                          <p:attrName>ppt_w</p:attrName>
                                        </p:attrNameLst>
                                      </p:cBhvr>
                                      <p:tavLst>
                                        <p:tav tm="0">
                                          <p:val>
                                            <p:fltVal val="0"/>
                                          </p:val>
                                        </p:tav>
                                        <p:tav tm="100000">
                                          <p:val>
                                            <p:strVal val="#ppt_w"/>
                                          </p:val>
                                        </p:tav>
                                      </p:tavLst>
                                    </p:anim>
                                    <p:anim calcmode="lin" valueType="num">
                                      <p:cBhvr>
                                        <p:cTn id="40" dur="500" fill="hold"/>
                                        <p:tgtEl>
                                          <p:spTgt spid="16"/>
                                        </p:tgtEl>
                                        <p:attrNameLst>
                                          <p:attrName>ppt_h</p:attrName>
                                        </p:attrNameLst>
                                      </p:cBhvr>
                                      <p:tavLst>
                                        <p:tav tm="0">
                                          <p:val>
                                            <p:fltVal val="0"/>
                                          </p:val>
                                        </p:tav>
                                        <p:tav tm="100000">
                                          <p:val>
                                            <p:strVal val="#ppt_h"/>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8" fill="hold" grpId="0" nodeType="clickEffect">
                                  <p:stCondLst>
                                    <p:cond delay="0"/>
                                  </p:stCondLst>
                                  <p:childTnLst>
                                    <p:set>
                                      <p:cBhvr>
                                        <p:cTn id="44" dur="1" fill="hold">
                                          <p:stCondLst>
                                            <p:cond delay="0"/>
                                          </p:stCondLst>
                                        </p:cTn>
                                        <p:tgtEl>
                                          <p:spTgt spid="17"/>
                                        </p:tgtEl>
                                        <p:attrNameLst>
                                          <p:attrName>style.visibility</p:attrName>
                                        </p:attrNameLst>
                                      </p:cBhvr>
                                      <p:to>
                                        <p:strVal val="visible"/>
                                      </p:to>
                                    </p:set>
                                    <p:anim calcmode="lin" valueType="num">
                                      <p:cBhvr additive="base">
                                        <p:cTn id="45" dur="500" fill="hold"/>
                                        <p:tgtEl>
                                          <p:spTgt spid="17"/>
                                        </p:tgtEl>
                                        <p:attrNameLst>
                                          <p:attrName>ppt_x</p:attrName>
                                        </p:attrNameLst>
                                      </p:cBhvr>
                                      <p:tavLst>
                                        <p:tav tm="0">
                                          <p:val>
                                            <p:strVal val="0-#ppt_w/2"/>
                                          </p:val>
                                        </p:tav>
                                        <p:tav tm="100000">
                                          <p:val>
                                            <p:strVal val="#ppt_x"/>
                                          </p:val>
                                        </p:tav>
                                      </p:tavLst>
                                    </p:anim>
                                    <p:anim calcmode="lin" valueType="num">
                                      <p:cBhvr additive="base">
                                        <p:cTn id="46" dur="500" fill="hold"/>
                                        <p:tgtEl>
                                          <p:spTgt spid="17"/>
                                        </p:tgtEl>
                                        <p:attrNameLst>
                                          <p:attrName>ppt_y</p:attrName>
                                        </p:attrNameLst>
                                      </p:cBhvr>
                                      <p:tavLst>
                                        <p:tav tm="0">
                                          <p:val>
                                            <p:strVal val="#ppt_y"/>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nodeType="clickEffect">
                                  <p:stCondLst>
                                    <p:cond delay="0"/>
                                  </p:stCondLst>
                                  <p:childTnLst>
                                    <p:set>
                                      <p:cBhvr>
                                        <p:cTn id="50" dur="1" fill="hold">
                                          <p:stCondLst>
                                            <p:cond delay="0"/>
                                          </p:stCondLst>
                                        </p:cTn>
                                        <p:tgtEl>
                                          <p:spTgt spid="19"/>
                                        </p:tgtEl>
                                        <p:attrNameLst>
                                          <p:attrName>style.visibility</p:attrName>
                                        </p:attrNameLst>
                                      </p:cBhvr>
                                      <p:to>
                                        <p:strVal val="visible"/>
                                      </p:to>
                                    </p:set>
                                    <p:anim calcmode="lin" valueType="num">
                                      <p:cBhvr additive="base">
                                        <p:cTn id="51" dur="500" fill="hold"/>
                                        <p:tgtEl>
                                          <p:spTgt spid="19"/>
                                        </p:tgtEl>
                                        <p:attrNameLst>
                                          <p:attrName>ppt_x</p:attrName>
                                        </p:attrNameLst>
                                      </p:cBhvr>
                                      <p:tavLst>
                                        <p:tav tm="0">
                                          <p:val>
                                            <p:strVal val="#ppt_x"/>
                                          </p:val>
                                        </p:tav>
                                        <p:tav tm="100000">
                                          <p:val>
                                            <p:strVal val="#ppt_x"/>
                                          </p:val>
                                        </p:tav>
                                      </p:tavLst>
                                    </p:anim>
                                    <p:anim calcmode="lin" valueType="num">
                                      <p:cBhvr additive="base">
                                        <p:cTn id="52"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499"/>
                                          </p:stCondLst>
                                        </p:cTn>
                                        <p:tgtEl>
                                          <p:spTgt spid="24"/>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grpId="0" nodeType="clickEffect">
                                  <p:stCondLst>
                                    <p:cond delay="0"/>
                                  </p:stCondLst>
                                  <p:childTnLst>
                                    <p:set>
                                      <p:cBhvr>
                                        <p:cTn id="60" dur="1" fill="hold">
                                          <p:stCondLst>
                                            <p:cond delay="499"/>
                                          </p:stCondLst>
                                        </p:cTn>
                                        <p:tgtEl>
                                          <p:spTgt spid="25"/>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2" presetClass="entr" presetSubtype="2" fill="hold" grpId="0" nodeType="clickEffect">
                                  <p:stCondLst>
                                    <p:cond delay="0"/>
                                  </p:stCondLst>
                                  <p:childTnLst>
                                    <p:set>
                                      <p:cBhvr>
                                        <p:cTn id="64" dur="1" fill="hold">
                                          <p:stCondLst>
                                            <p:cond delay="0"/>
                                          </p:stCondLst>
                                        </p:cTn>
                                        <p:tgtEl>
                                          <p:spTgt spid="18"/>
                                        </p:tgtEl>
                                        <p:attrNameLst>
                                          <p:attrName>style.visibility</p:attrName>
                                        </p:attrNameLst>
                                      </p:cBhvr>
                                      <p:to>
                                        <p:strVal val="visible"/>
                                      </p:to>
                                    </p:set>
                                    <p:anim calcmode="lin" valueType="num">
                                      <p:cBhvr additive="base">
                                        <p:cTn id="65" dur="500" fill="hold"/>
                                        <p:tgtEl>
                                          <p:spTgt spid="18"/>
                                        </p:tgtEl>
                                        <p:attrNameLst>
                                          <p:attrName>ppt_x</p:attrName>
                                        </p:attrNameLst>
                                      </p:cBhvr>
                                      <p:tavLst>
                                        <p:tav tm="0">
                                          <p:val>
                                            <p:strVal val="1+#ppt_w/2"/>
                                          </p:val>
                                        </p:tav>
                                        <p:tav tm="100000">
                                          <p:val>
                                            <p:strVal val="#ppt_x"/>
                                          </p:val>
                                        </p:tav>
                                      </p:tavLst>
                                    </p:anim>
                                    <p:anim calcmode="lin" valueType="num">
                                      <p:cBhvr additive="base">
                                        <p:cTn id="66" dur="500" fill="hold"/>
                                        <p:tgtEl>
                                          <p:spTgt spid="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12" grpId="0" build="p" autoUpdateAnimBg="0"/>
      <p:bldP spid="16" grpId="0" autoUpdateAnimBg="0"/>
      <p:bldP spid="17" grpId="0" autoUpdateAnimBg="0"/>
      <p:bldP spid="18" grpId="0" autoUpdateAnimBg="0"/>
      <p:bldP spid="24" grpId="0" animBg="1"/>
      <p:bldP spid="25" grpId="0" animBg="1"/>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Rectangle 5"/>
          <p:cNvSpPr/>
          <p:nvPr/>
        </p:nvSpPr>
        <p:spPr>
          <a:xfrm>
            <a:off x="304800" y="762000"/>
            <a:ext cx="8610600" cy="5878513"/>
          </a:xfrm>
          <a:prstGeom prst="rect">
            <a:avLst/>
          </a:prstGeom>
        </p:spPr>
        <p:txBody>
          <a:bodyPr>
            <a:spAutoFit/>
          </a:bodyPr>
          <a:lstStyle/>
          <a:p>
            <a:pPr algn="just" eaLnBrk="1" hangingPunct="1">
              <a:defRPr/>
            </a:pPr>
            <a:r>
              <a:rPr lang="en-US" sz="2000" b="1" dirty="0">
                <a:solidFill>
                  <a:srgbClr val="0070C0"/>
                </a:solidFill>
              </a:rPr>
              <a:t>1) Chemistry helps you to understand the world around you. </a:t>
            </a:r>
          </a:p>
          <a:p>
            <a:pPr marL="287338" algn="just" eaLnBrk="1" hangingPunct="1">
              <a:defRPr/>
            </a:pPr>
            <a:r>
              <a:rPr lang="en-US" i="1" dirty="0"/>
              <a:t>Why does leaves change color in the fall? Why are plants green? What is in soap and how does it clean?</a:t>
            </a:r>
          </a:p>
          <a:p>
            <a:pPr marL="457200" algn="just" eaLnBrk="1" hangingPunct="1">
              <a:defRPr/>
            </a:pPr>
            <a:endParaRPr lang="en-US" i="1" dirty="0"/>
          </a:p>
          <a:p>
            <a:pPr marL="346075" indent="-346075" algn="just" eaLnBrk="1" hangingPunct="1">
              <a:defRPr/>
            </a:pPr>
            <a:r>
              <a:rPr lang="en-US" sz="2000" b="1" dirty="0">
                <a:solidFill>
                  <a:srgbClr val="0070C0"/>
                </a:solidFill>
              </a:rPr>
              <a:t>2) A command of chemistry can help keep you safe! </a:t>
            </a:r>
          </a:p>
          <a:p>
            <a:pPr marL="287338" algn="just" eaLnBrk="1" hangingPunct="1">
              <a:defRPr/>
            </a:pPr>
            <a:r>
              <a:rPr lang="en-US" i="1" dirty="0"/>
              <a:t>You'll know which household chemicals are dangerous to keep together or mix and which can be used safely.</a:t>
            </a:r>
          </a:p>
          <a:p>
            <a:pPr algn="just" eaLnBrk="1" hangingPunct="1">
              <a:defRPr/>
            </a:pPr>
            <a:endParaRPr lang="en-US" sz="2000" dirty="0"/>
          </a:p>
          <a:p>
            <a:pPr algn="just" eaLnBrk="1" hangingPunct="1">
              <a:defRPr/>
            </a:pPr>
            <a:r>
              <a:rPr lang="en-US" sz="2000" b="1" dirty="0">
                <a:solidFill>
                  <a:srgbClr val="0070C0"/>
                </a:solidFill>
              </a:rPr>
              <a:t>3) Chemistry teaches useful skills. </a:t>
            </a:r>
          </a:p>
          <a:p>
            <a:pPr marL="287338" algn="just" eaLnBrk="1" hangingPunct="1">
              <a:defRPr/>
            </a:pPr>
            <a:r>
              <a:rPr lang="en-US" i="1" dirty="0"/>
              <a:t>Because it is a science, learning chemistry means learning how to be objective and how to reason and solve problems.</a:t>
            </a:r>
          </a:p>
          <a:p>
            <a:pPr algn="just" eaLnBrk="1" hangingPunct="1">
              <a:defRPr/>
            </a:pPr>
            <a:endParaRPr lang="en-US" sz="2000" dirty="0"/>
          </a:p>
          <a:p>
            <a:pPr algn="just" eaLnBrk="1" hangingPunct="1">
              <a:defRPr/>
            </a:pPr>
            <a:r>
              <a:rPr lang="en-US" sz="2000" b="1" dirty="0">
                <a:solidFill>
                  <a:srgbClr val="0070C0"/>
                </a:solidFill>
              </a:rPr>
              <a:t>4) Chemistry opens up career options. </a:t>
            </a:r>
          </a:p>
          <a:p>
            <a:pPr marL="287338" algn="just" eaLnBrk="1" hangingPunct="1">
              <a:defRPr/>
            </a:pPr>
            <a:r>
              <a:rPr lang="en-US" i="1" dirty="0"/>
              <a:t>There are many careers in chemistry, but even if you're looking for a job in another field, the analytical skills you gained in chemistry are helpful. Chemistry applies to the food industry, retail sales, transportation, art, homemaking... really any type of work you can name.</a:t>
            </a:r>
          </a:p>
          <a:p>
            <a:pPr algn="just" eaLnBrk="1" hangingPunct="1">
              <a:defRPr/>
            </a:pPr>
            <a:endParaRPr lang="en-US" sz="2000" dirty="0"/>
          </a:p>
          <a:p>
            <a:pPr algn="just" eaLnBrk="1" hangingPunct="1">
              <a:defRPr/>
            </a:pPr>
            <a:r>
              <a:rPr lang="en-US" sz="2000" b="1" dirty="0">
                <a:solidFill>
                  <a:srgbClr val="0070C0"/>
                </a:solidFill>
              </a:rPr>
              <a:t>5) Chemistry is fun!</a:t>
            </a:r>
          </a:p>
          <a:p>
            <a:pPr marL="287338" algn="just" eaLnBrk="1" hangingPunct="1">
              <a:defRPr/>
            </a:pPr>
            <a:r>
              <a:rPr lang="en-US" i="1" dirty="0"/>
              <a:t>They can glow in the dark, change colors, produces bubbles and change states.</a:t>
            </a:r>
          </a:p>
        </p:txBody>
      </p:sp>
      <p:sp>
        <p:nvSpPr>
          <p:cNvPr id="5123" name="Rectangle 4"/>
          <p:cNvSpPr>
            <a:spLocks noGrp="1" noChangeArrowheads="1"/>
          </p:cNvSpPr>
          <p:nvPr>
            <p:ph type="title"/>
          </p:nvPr>
        </p:nvSpPr>
        <p:spPr>
          <a:xfrm>
            <a:off x="1479550" y="131763"/>
            <a:ext cx="6172200" cy="549275"/>
          </a:xfrm>
          <a:noFill/>
          <a:extLst>
            <a:ext uri="{91240B29-F687-4F45-9708-019B960494DF}">
              <a14:hiddenLine xmlns:a14="http://schemas.microsoft.com/office/drawing/2010/main" xmlns="" w="12700">
                <a:solidFill>
                  <a:schemeClr val="tx1"/>
                </a:solidFill>
                <a:miter lim="800000"/>
                <a:headEnd/>
                <a:tailEnd/>
              </a14:hiddenLine>
            </a:ext>
          </a:extLst>
        </p:spPr>
        <p:txBody>
          <a:bodyPr lIns="90488" tIns="44450" rIns="90488" bIns="44450">
            <a:normAutofit fontScale="90000"/>
          </a:bodyPr>
          <a:lstStyle/>
          <a:p>
            <a:pPr algn="ctr" eaLnBrk="1" hangingPunct="1"/>
            <a:r>
              <a:rPr lang="en-US" altLang="en-US" sz="3600" b="1" dirty="0" smtClean="0">
                <a:solidFill>
                  <a:srgbClr val="FF0000"/>
                </a:solidFill>
                <a:latin typeface="Bodoni MT" panose="02070603080606020203" pitchFamily="18" charset="0"/>
              </a:rPr>
              <a:t>Why is Chemistry Important?</a:t>
            </a:r>
          </a:p>
        </p:txBody>
      </p:sp>
    </p:spTree>
    <p:extLst>
      <p:ext uri="{BB962C8B-B14F-4D97-AF65-F5344CB8AC3E}">
        <p14:creationId xmlns:p14="http://schemas.microsoft.com/office/powerpoint/2010/main" xmlns="" val="232445049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anim calcmode="lin" valueType="num">
                                      <p:cBhvr additive="base">
                                        <p:cTn id="11"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6">
                                            <p:txEl>
                                              <p:pRg st="3" end="3"/>
                                            </p:txEl>
                                          </p:spTgt>
                                        </p:tgtEl>
                                        <p:attrNameLst>
                                          <p:attrName>style.visibility</p:attrName>
                                        </p:attrNameLst>
                                      </p:cBhvr>
                                      <p:to>
                                        <p:strVal val="visible"/>
                                      </p:to>
                                    </p:set>
                                    <p:anim calcmode="lin" valueType="num">
                                      <p:cBhvr additive="base">
                                        <p:cTn id="17"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6">
                                            <p:txEl>
                                              <p:pRg st="3" end="3"/>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6">
                                            <p:txEl>
                                              <p:pRg st="4" end="4"/>
                                            </p:txEl>
                                          </p:spTgt>
                                        </p:tgtEl>
                                        <p:attrNameLst>
                                          <p:attrName>style.visibility</p:attrName>
                                        </p:attrNameLst>
                                      </p:cBhvr>
                                      <p:to>
                                        <p:strVal val="visible"/>
                                      </p:to>
                                    </p:set>
                                    <p:anim calcmode="lin" valueType="num">
                                      <p:cBhvr additive="base">
                                        <p:cTn id="21"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6">
                                            <p:txEl>
                                              <p:pRg st="6" end="6"/>
                                            </p:txEl>
                                          </p:spTgt>
                                        </p:tgtEl>
                                        <p:attrNameLst>
                                          <p:attrName>style.visibility</p:attrName>
                                        </p:attrNameLst>
                                      </p:cBhvr>
                                      <p:to>
                                        <p:strVal val="visible"/>
                                      </p:to>
                                    </p:set>
                                    <p:anim calcmode="lin" valueType="num">
                                      <p:cBhvr additive="base">
                                        <p:cTn id="27"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6">
                                            <p:txEl>
                                              <p:pRg st="6" end="6"/>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6">
                                            <p:txEl>
                                              <p:pRg st="7" end="7"/>
                                            </p:txEl>
                                          </p:spTgt>
                                        </p:tgtEl>
                                        <p:attrNameLst>
                                          <p:attrName>style.visibility</p:attrName>
                                        </p:attrNameLst>
                                      </p:cBhvr>
                                      <p:to>
                                        <p:strVal val="visible"/>
                                      </p:to>
                                    </p:set>
                                    <p:anim calcmode="lin" valueType="num">
                                      <p:cBhvr additive="base">
                                        <p:cTn id="31" dur="500" fill="hold"/>
                                        <p:tgtEl>
                                          <p:spTgt spid="6">
                                            <p:txEl>
                                              <p:pRg st="7" end="7"/>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6">
                                            <p:txEl>
                                              <p:pRg st="9" end="9"/>
                                            </p:txEl>
                                          </p:spTgt>
                                        </p:tgtEl>
                                        <p:attrNameLst>
                                          <p:attrName>style.visibility</p:attrName>
                                        </p:attrNameLst>
                                      </p:cBhvr>
                                      <p:to>
                                        <p:strVal val="visible"/>
                                      </p:to>
                                    </p:set>
                                    <p:anim calcmode="lin" valueType="num">
                                      <p:cBhvr additive="base">
                                        <p:cTn id="37" dur="500" fill="hold"/>
                                        <p:tgtEl>
                                          <p:spTgt spid="6">
                                            <p:txEl>
                                              <p:pRg st="9" end="9"/>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
                                            <p:txEl>
                                              <p:pRg st="9" end="9"/>
                                            </p:txEl>
                                          </p:spTgt>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6">
                                            <p:txEl>
                                              <p:pRg st="10" end="10"/>
                                            </p:txEl>
                                          </p:spTgt>
                                        </p:tgtEl>
                                        <p:attrNameLst>
                                          <p:attrName>style.visibility</p:attrName>
                                        </p:attrNameLst>
                                      </p:cBhvr>
                                      <p:to>
                                        <p:strVal val="visible"/>
                                      </p:to>
                                    </p:set>
                                    <p:anim calcmode="lin" valueType="num">
                                      <p:cBhvr additive="base">
                                        <p:cTn id="41" dur="500" fill="hold"/>
                                        <p:tgtEl>
                                          <p:spTgt spid="6">
                                            <p:txEl>
                                              <p:pRg st="10" end="1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6">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nodeType="clickEffect">
                                  <p:stCondLst>
                                    <p:cond delay="0"/>
                                  </p:stCondLst>
                                  <p:childTnLst>
                                    <p:set>
                                      <p:cBhvr>
                                        <p:cTn id="46" dur="1" fill="hold">
                                          <p:stCondLst>
                                            <p:cond delay="0"/>
                                          </p:stCondLst>
                                        </p:cTn>
                                        <p:tgtEl>
                                          <p:spTgt spid="6">
                                            <p:txEl>
                                              <p:pRg st="12" end="12"/>
                                            </p:txEl>
                                          </p:spTgt>
                                        </p:tgtEl>
                                        <p:attrNameLst>
                                          <p:attrName>style.visibility</p:attrName>
                                        </p:attrNameLst>
                                      </p:cBhvr>
                                      <p:to>
                                        <p:strVal val="visible"/>
                                      </p:to>
                                    </p:set>
                                    <p:anim calcmode="lin" valueType="num">
                                      <p:cBhvr additive="base">
                                        <p:cTn id="47" dur="500" fill="hold"/>
                                        <p:tgtEl>
                                          <p:spTgt spid="6">
                                            <p:txEl>
                                              <p:pRg st="12" end="12"/>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6">
                                            <p:txEl>
                                              <p:pRg st="12" end="12"/>
                                            </p:txEl>
                                          </p:spTgt>
                                        </p:tgtEl>
                                        <p:attrNameLst>
                                          <p:attrName>ppt_y</p:attrName>
                                        </p:attrNameLst>
                                      </p:cBhvr>
                                      <p:tavLst>
                                        <p:tav tm="0">
                                          <p:val>
                                            <p:strVal val="1+#ppt_h/2"/>
                                          </p:val>
                                        </p:tav>
                                        <p:tav tm="100000">
                                          <p:val>
                                            <p:strVal val="#ppt_y"/>
                                          </p:val>
                                        </p:tav>
                                      </p:tavLst>
                                    </p:anim>
                                  </p:childTnLst>
                                </p:cTn>
                              </p:par>
                              <p:par>
                                <p:cTn id="49" presetID="2" presetClass="entr" presetSubtype="4" fill="hold" nodeType="withEffect">
                                  <p:stCondLst>
                                    <p:cond delay="0"/>
                                  </p:stCondLst>
                                  <p:childTnLst>
                                    <p:set>
                                      <p:cBhvr>
                                        <p:cTn id="50" dur="1" fill="hold">
                                          <p:stCondLst>
                                            <p:cond delay="0"/>
                                          </p:stCondLst>
                                        </p:cTn>
                                        <p:tgtEl>
                                          <p:spTgt spid="6">
                                            <p:txEl>
                                              <p:pRg st="13" end="13"/>
                                            </p:txEl>
                                          </p:spTgt>
                                        </p:tgtEl>
                                        <p:attrNameLst>
                                          <p:attrName>style.visibility</p:attrName>
                                        </p:attrNameLst>
                                      </p:cBhvr>
                                      <p:to>
                                        <p:strVal val="visible"/>
                                      </p:to>
                                    </p:set>
                                    <p:anim calcmode="lin" valueType="num">
                                      <p:cBhvr additive="base">
                                        <p:cTn id="51" dur="500" fill="hold"/>
                                        <p:tgtEl>
                                          <p:spTgt spid="6">
                                            <p:txEl>
                                              <p:pRg st="13" end="13"/>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6">
                                            <p:txEl>
                                              <p:pRg st="13" end="1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1022826" y="56328"/>
            <a:ext cx="7315657" cy="584775"/>
          </a:xfrm>
          <a:prstGeom prst="rect">
            <a:avLst/>
          </a:prstGeom>
          <a:ln>
            <a:solidFill>
              <a:schemeClr val="tx1">
                <a:lumMod val="65000"/>
                <a:lumOff val="35000"/>
              </a:schemeClr>
            </a:solidFill>
          </a:ln>
        </p:spPr>
        <p:txBody>
          <a:bodyPr wrap="none">
            <a:spAutoFit/>
          </a:bodyPr>
          <a:lstStyle/>
          <a:p>
            <a:r>
              <a:rPr lang="en-US" sz="3200" b="1" dirty="0">
                <a:solidFill>
                  <a:srgbClr val="FF0000"/>
                </a:solidFill>
                <a:latin typeface="Bodoni MT" panose="02070603080606020203" pitchFamily="18" charset="0"/>
              </a:rPr>
              <a:t>Dimensional Analysis in Solving Problems</a:t>
            </a:r>
          </a:p>
        </p:txBody>
      </p:sp>
      <p:sp>
        <p:nvSpPr>
          <p:cNvPr id="15" name="Text Box 5"/>
          <p:cNvSpPr txBox="1">
            <a:spLocks noChangeArrowheads="1"/>
          </p:cNvSpPr>
          <p:nvPr/>
        </p:nvSpPr>
        <p:spPr bwMode="auto">
          <a:xfrm>
            <a:off x="762000" y="2971800"/>
            <a:ext cx="4397375"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altLang="en-US" sz="2400">
                <a:solidFill>
                  <a:srgbClr val="000000"/>
                </a:solidFill>
                <a:latin typeface="Arial" charset="0"/>
              </a:rPr>
              <a:t>Conversion Unit 1 L = 1000 mL</a:t>
            </a:r>
          </a:p>
        </p:txBody>
      </p:sp>
      <p:grpSp>
        <p:nvGrpSpPr>
          <p:cNvPr id="22" name="Group 7"/>
          <p:cNvGrpSpPr>
            <a:grpSpLocks/>
          </p:cNvGrpSpPr>
          <p:nvPr/>
        </p:nvGrpSpPr>
        <p:grpSpPr bwMode="auto">
          <a:xfrm>
            <a:off x="762000" y="3606800"/>
            <a:ext cx="4343400" cy="889000"/>
            <a:chOff x="528" y="2944"/>
            <a:chExt cx="2736" cy="560"/>
          </a:xfrm>
        </p:grpSpPr>
        <p:grpSp>
          <p:nvGrpSpPr>
            <p:cNvPr id="26" name="Group 8"/>
            <p:cNvGrpSpPr>
              <a:grpSpLocks/>
            </p:cNvGrpSpPr>
            <p:nvPr/>
          </p:nvGrpSpPr>
          <p:grpSpPr bwMode="auto">
            <a:xfrm>
              <a:off x="1360" y="2944"/>
              <a:ext cx="864" cy="560"/>
              <a:chOff x="2448" y="2256"/>
              <a:chExt cx="864" cy="560"/>
            </a:xfrm>
          </p:grpSpPr>
          <p:sp>
            <p:nvSpPr>
              <p:cNvPr id="29" name="Text Box 9"/>
              <p:cNvSpPr txBox="1">
                <a:spLocks noChangeArrowheads="1"/>
              </p:cNvSpPr>
              <p:nvPr/>
            </p:nvSpPr>
            <p:spPr bwMode="auto">
              <a:xfrm>
                <a:off x="2715" y="2528"/>
                <a:ext cx="330" cy="2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en-US" sz="2400" b="0" i="0" u="none" strike="noStrike" kern="0" cap="none" spc="0" normalizeH="0" baseline="0" noProof="0" smtClean="0">
                    <a:ln>
                      <a:noFill/>
                    </a:ln>
                    <a:solidFill>
                      <a:srgbClr val="000000"/>
                    </a:solidFill>
                    <a:effectLst/>
                    <a:uLnTx/>
                    <a:uFillTx/>
                    <a:latin typeface="Arial" charset="0"/>
                  </a:rPr>
                  <a:t>1L</a:t>
                </a:r>
              </a:p>
            </p:txBody>
          </p:sp>
          <p:sp>
            <p:nvSpPr>
              <p:cNvPr id="30" name="Text Box 10"/>
              <p:cNvSpPr txBox="1">
                <a:spLocks noChangeArrowheads="1"/>
              </p:cNvSpPr>
              <p:nvPr/>
            </p:nvSpPr>
            <p:spPr bwMode="auto">
              <a:xfrm>
                <a:off x="2448" y="2256"/>
                <a:ext cx="864" cy="2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en-US" sz="2400" b="0" i="0" u="none" strike="noStrike" kern="0" cap="none" spc="0" normalizeH="0" baseline="0" noProof="0" smtClean="0">
                    <a:ln>
                      <a:noFill/>
                    </a:ln>
                    <a:solidFill>
                      <a:srgbClr val="000000"/>
                    </a:solidFill>
                    <a:effectLst/>
                    <a:uLnTx/>
                    <a:uFillTx/>
                    <a:latin typeface="Arial" charset="0"/>
                  </a:rPr>
                  <a:t>1000 mL</a:t>
                </a:r>
              </a:p>
            </p:txBody>
          </p:sp>
          <p:sp>
            <p:nvSpPr>
              <p:cNvPr id="31" name="Line 11"/>
              <p:cNvSpPr>
                <a:spLocks noChangeShapeType="1"/>
              </p:cNvSpPr>
              <p:nvPr/>
            </p:nvSpPr>
            <p:spPr bwMode="auto">
              <a:xfrm>
                <a:off x="2496" y="2544"/>
                <a:ext cx="768" cy="0"/>
              </a:xfrm>
              <a:prstGeom prst="line">
                <a:avLst/>
              </a:prstGeom>
              <a:noFill/>
              <a:ln w="25400">
                <a:solidFill>
                  <a:srgbClr val="00000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smtClean="0">
                  <a:ln>
                    <a:noFill/>
                  </a:ln>
                  <a:solidFill>
                    <a:srgbClr val="000000"/>
                  </a:solidFill>
                  <a:effectLst/>
                  <a:uLnTx/>
                  <a:uFillTx/>
                  <a:latin typeface="Arial" charset="0"/>
                </a:endParaRPr>
              </a:p>
            </p:txBody>
          </p:sp>
        </p:grpSp>
        <p:sp>
          <p:nvSpPr>
            <p:cNvPr id="27" name="Text Box 12"/>
            <p:cNvSpPr txBox="1">
              <a:spLocks noChangeArrowheads="1"/>
            </p:cNvSpPr>
            <p:nvPr/>
          </p:nvSpPr>
          <p:spPr bwMode="auto">
            <a:xfrm>
              <a:off x="528" y="3072"/>
              <a:ext cx="799" cy="2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en-US" sz="2400" b="0" i="0" u="none" strike="noStrike" kern="0" cap="none" spc="0" normalizeH="0" baseline="0" noProof="0" smtClean="0">
                  <a:ln>
                    <a:noFill/>
                  </a:ln>
                  <a:solidFill>
                    <a:srgbClr val="000000"/>
                  </a:solidFill>
                  <a:effectLst/>
                  <a:uLnTx/>
                  <a:uFillTx/>
                  <a:latin typeface="Arial" charset="0"/>
                </a:rPr>
                <a:t>1.63 L x</a:t>
              </a:r>
            </a:p>
          </p:txBody>
        </p:sp>
        <p:sp>
          <p:nvSpPr>
            <p:cNvPr id="28" name="Text Box 13"/>
            <p:cNvSpPr txBox="1">
              <a:spLocks noChangeArrowheads="1"/>
            </p:cNvSpPr>
            <p:nvPr/>
          </p:nvSpPr>
          <p:spPr bwMode="auto">
            <a:xfrm>
              <a:off x="2235" y="3088"/>
              <a:ext cx="1029" cy="2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en-US" sz="2400" b="0" i="0" u="none" strike="noStrike" kern="0" cap="none" spc="0" normalizeH="0" baseline="0" noProof="0" smtClean="0">
                  <a:ln>
                    <a:noFill/>
                  </a:ln>
                  <a:solidFill>
                    <a:srgbClr val="000000"/>
                  </a:solidFill>
                  <a:effectLst/>
                  <a:uLnTx/>
                  <a:uFillTx/>
                  <a:latin typeface="Arial" charset="0"/>
                </a:rPr>
                <a:t>= 1630 mL</a:t>
              </a:r>
            </a:p>
          </p:txBody>
        </p:sp>
      </p:grpSp>
      <p:sp>
        <p:nvSpPr>
          <p:cNvPr id="32" name="Line 14"/>
          <p:cNvSpPr>
            <a:spLocks noChangeShapeType="1"/>
          </p:cNvSpPr>
          <p:nvPr/>
        </p:nvSpPr>
        <p:spPr bwMode="auto">
          <a:xfrm flipV="1">
            <a:off x="1473200" y="3937000"/>
            <a:ext cx="228600" cy="228600"/>
          </a:xfrm>
          <a:prstGeom prst="line">
            <a:avLst/>
          </a:prstGeom>
          <a:noFill/>
          <a:ln w="31750">
            <a:solidFill>
              <a:srgbClr val="FF000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algn="ctr" fontAlgn="base">
              <a:spcBef>
                <a:spcPct val="0"/>
              </a:spcBef>
              <a:spcAft>
                <a:spcPct val="0"/>
              </a:spcAft>
            </a:pPr>
            <a:endParaRPr lang="en-US" sz="2400">
              <a:solidFill>
                <a:srgbClr val="000000"/>
              </a:solidFill>
              <a:latin typeface="Arial" charset="0"/>
            </a:endParaRPr>
          </a:p>
        </p:txBody>
      </p:sp>
      <p:sp>
        <p:nvSpPr>
          <p:cNvPr id="33" name="Line 15"/>
          <p:cNvSpPr>
            <a:spLocks noChangeShapeType="1"/>
          </p:cNvSpPr>
          <p:nvPr/>
        </p:nvSpPr>
        <p:spPr bwMode="auto">
          <a:xfrm flipV="1">
            <a:off x="2730500" y="4140200"/>
            <a:ext cx="228600" cy="228600"/>
          </a:xfrm>
          <a:prstGeom prst="line">
            <a:avLst/>
          </a:prstGeom>
          <a:noFill/>
          <a:ln w="31750">
            <a:solidFill>
              <a:srgbClr val="FF000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algn="ctr" fontAlgn="base">
              <a:spcBef>
                <a:spcPct val="0"/>
              </a:spcBef>
              <a:spcAft>
                <a:spcPct val="0"/>
              </a:spcAft>
            </a:pPr>
            <a:endParaRPr lang="en-US" sz="2400">
              <a:solidFill>
                <a:srgbClr val="000000"/>
              </a:solidFill>
              <a:latin typeface="Arial" charset="0"/>
            </a:endParaRPr>
          </a:p>
        </p:txBody>
      </p:sp>
      <p:grpSp>
        <p:nvGrpSpPr>
          <p:cNvPr id="34" name="Group 16"/>
          <p:cNvGrpSpPr>
            <a:grpSpLocks/>
          </p:cNvGrpSpPr>
          <p:nvPr/>
        </p:nvGrpSpPr>
        <p:grpSpPr bwMode="auto">
          <a:xfrm>
            <a:off x="2895600" y="4635500"/>
            <a:ext cx="4953000" cy="850900"/>
            <a:chOff x="1488" y="3592"/>
            <a:chExt cx="3120" cy="536"/>
          </a:xfrm>
        </p:grpSpPr>
        <p:sp>
          <p:nvSpPr>
            <p:cNvPr id="35" name="Text Box 17"/>
            <p:cNvSpPr txBox="1">
              <a:spLocks noChangeArrowheads="1"/>
            </p:cNvSpPr>
            <p:nvPr/>
          </p:nvSpPr>
          <p:spPr bwMode="auto">
            <a:xfrm>
              <a:off x="2587" y="3592"/>
              <a:ext cx="330" cy="2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en-US" sz="2400" b="0" i="0" u="none" strike="noStrike" kern="0" cap="none" spc="0" normalizeH="0" baseline="0" noProof="0" smtClean="0">
                  <a:ln>
                    <a:noFill/>
                  </a:ln>
                  <a:solidFill>
                    <a:srgbClr val="000000"/>
                  </a:solidFill>
                  <a:effectLst/>
                  <a:uLnTx/>
                  <a:uFillTx/>
                  <a:latin typeface="Arial" charset="0"/>
                </a:rPr>
                <a:t>1L</a:t>
              </a:r>
            </a:p>
          </p:txBody>
        </p:sp>
        <p:sp>
          <p:nvSpPr>
            <p:cNvPr id="36" name="Text Box 18"/>
            <p:cNvSpPr txBox="1">
              <a:spLocks noChangeArrowheads="1"/>
            </p:cNvSpPr>
            <p:nvPr/>
          </p:nvSpPr>
          <p:spPr bwMode="auto">
            <a:xfrm>
              <a:off x="2320" y="3840"/>
              <a:ext cx="864" cy="2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en-US" sz="2400" b="0" i="0" u="none" strike="noStrike" kern="0" cap="none" spc="0" normalizeH="0" baseline="0" noProof="0" smtClean="0">
                  <a:ln>
                    <a:noFill/>
                  </a:ln>
                  <a:solidFill>
                    <a:srgbClr val="000000"/>
                  </a:solidFill>
                  <a:effectLst/>
                  <a:uLnTx/>
                  <a:uFillTx/>
                  <a:latin typeface="Arial" charset="0"/>
                </a:rPr>
                <a:t>1000 mL</a:t>
              </a:r>
            </a:p>
          </p:txBody>
        </p:sp>
        <p:sp>
          <p:nvSpPr>
            <p:cNvPr id="37" name="Line 19"/>
            <p:cNvSpPr>
              <a:spLocks noChangeShapeType="1"/>
            </p:cNvSpPr>
            <p:nvPr/>
          </p:nvSpPr>
          <p:spPr bwMode="auto">
            <a:xfrm>
              <a:off x="2368" y="3856"/>
              <a:ext cx="768" cy="0"/>
            </a:xfrm>
            <a:prstGeom prst="line">
              <a:avLst/>
            </a:prstGeom>
            <a:noFill/>
            <a:ln w="25400">
              <a:solidFill>
                <a:srgbClr val="00000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smtClean="0">
                <a:ln>
                  <a:noFill/>
                </a:ln>
                <a:solidFill>
                  <a:srgbClr val="000000"/>
                </a:solidFill>
                <a:effectLst/>
                <a:uLnTx/>
                <a:uFillTx/>
                <a:latin typeface="Arial" charset="0"/>
              </a:endParaRPr>
            </a:p>
          </p:txBody>
        </p:sp>
        <p:sp>
          <p:nvSpPr>
            <p:cNvPr id="38" name="Text Box 20"/>
            <p:cNvSpPr txBox="1">
              <a:spLocks noChangeArrowheads="1"/>
            </p:cNvSpPr>
            <p:nvPr/>
          </p:nvSpPr>
          <p:spPr bwMode="auto">
            <a:xfrm>
              <a:off x="1488" y="3696"/>
              <a:ext cx="799" cy="2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en-US" sz="2400" b="0" i="0" u="none" strike="noStrike" kern="0" cap="none" spc="0" normalizeH="0" baseline="0" noProof="0" smtClean="0">
                  <a:ln>
                    <a:noFill/>
                  </a:ln>
                  <a:solidFill>
                    <a:srgbClr val="000000"/>
                  </a:solidFill>
                  <a:effectLst/>
                  <a:uLnTx/>
                  <a:uFillTx/>
                  <a:latin typeface="Arial" charset="0"/>
                </a:rPr>
                <a:t>1.63 L x</a:t>
              </a:r>
            </a:p>
          </p:txBody>
        </p:sp>
        <p:sp>
          <p:nvSpPr>
            <p:cNvPr id="39" name="Text Box 21"/>
            <p:cNvSpPr txBox="1">
              <a:spLocks noChangeArrowheads="1"/>
            </p:cNvSpPr>
            <p:nvPr/>
          </p:nvSpPr>
          <p:spPr bwMode="auto">
            <a:xfrm>
              <a:off x="3195" y="3712"/>
              <a:ext cx="1083" cy="2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en-US" sz="2400" b="0" i="0" u="none" strike="noStrike" kern="0" cap="none" spc="0" normalizeH="0" baseline="0" noProof="0" smtClean="0">
                  <a:ln>
                    <a:noFill/>
                  </a:ln>
                  <a:solidFill>
                    <a:srgbClr val="000000"/>
                  </a:solidFill>
                  <a:effectLst/>
                  <a:uLnTx/>
                  <a:uFillTx/>
                  <a:latin typeface="Arial" charset="0"/>
                </a:rPr>
                <a:t>= 0.001630</a:t>
              </a:r>
            </a:p>
          </p:txBody>
        </p:sp>
        <p:grpSp>
          <p:nvGrpSpPr>
            <p:cNvPr id="40" name="Group 22"/>
            <p:cNvGrpSpPr>
              <a:grpSpLocks/>
            </p:cNvGrpSpPr>
            <p:nvPr/>
          </p:nvGrpSpPr>
          <p:grpSpPr bwMode="auto">
            <a:xfrm>
              <a:off x="4225" y="3600"/>
              <a:ext cx="383" cy="528"/>
              <a:chOff x="4464" y="3056"/>
              <a:chExt cx="383" cy="528"/>
            </a:xfrm>
          </p:grpSpPr>
          <p:sp>
            <p:nvSpPr>
              <p:cNvPr id="41" name="Line 23"/>
              <p:cNvSpPr>
                <a:spLocks noChangeShapeType="1"/>
              </p:cNvSpPr>
              <p:nvPr/>
            </p:nvSpPr>
            <p:spPr bwMode="auto">
              <a:xfrm>
                <a:off x="4512" y="3312"/>
                <a:ext cx="240" cy="0"/>
              </a:xfrm>
              <a:prstGeom prst="line">
                <a:avLst/>
              </a:prstGeom>
              <a:noFill/>
              <a:ln w="25400">
                <a:solidFill>
                  <a:srgbClr val="00000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smtClean="0">
                  <a:ln>
                    <a:noFill/>
                  </a:ln>
                  <a:solidFill>
                    <a:srgbClr val="000000"/>
                  </a:solidFill>
                  <a:effectLst/>
                  <a:uLnTx/>
                  <a:uFillTx/>
                  <a:latin typeface="Arial" charset="0"/>
                </a:endParaRPr>
              </a:p>
            </p:txBody>
          </p:sp>
          <p:sp>
            <p:nvSpPr>
              <p:cNvPr id="42" name="Text Box 24"/>
              <p:cNvSpPr txBox="1">
                <a:spLocks noChangeArrowheads="1"/>
              </p:cNvSpPr>
              <p:nvPr/>
            </p:nvSpPr>
            <p:spPr bwMode="auto">
              <a:xfrm>
                <a:off x="4498" y="3056"/>
                <a:ext cx="294" cy="2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en-US" sz="2400" b="0" i="0" u="none" strike="noStrike" kern="0" cap="none" spc="0" normalizeH="0" baseline="0" noProof="0" smtClean="0">
                    <a:ln>
                      <a:noFill/>
                    </a:ln>
                    <a:solidFill>
                      <a:srgbClr val="000000"/>
                    </a:solidFill>
                    <a:effectLst/>
                    <a:uLnTx/>
                    <a:uFillTx/>
                    <a:latin typeface="Arial" charset="0"/>
                  </a:rPr>
                  <a:t>L</a:t>
                </a:r>
                <a:r>
                  <a:rPr kumimoji="0" lang="en-US" altLang="en-US" sz="2400" b="0" i="0" u="none" strike="noStrike" kern="0" cap="none" spc="0" normalizeH="0" baseline="30000" noProof="0" smtClean="0">
                    <a:ln>
                      <a:noFill/>
                    </a:ln>
                    <a:solidFill>
                      <a:srgbClr val="000000"/>
                    </a:solidFill>
                    <a:effectLst/>
                    <a:uLnTx/>
                    <a:uFillTx/>
                    <a:latin typeface="Arial" charset="0"/>
                  </a:rPr>
                  <a:t>2</a:t>
                </a:r>
                <a:endParaRPr kumimoji="0" lang="en-US" altLang="en-US" sz="2400" b="0" i="0" u="none" strike="noStrike" kern="0" cap="none" spc="0" normalizeH="0" baseline="0" noProof="0" smtClean="0">
                  <a:ln>
                    <a:noFill/>
                  </a:ln>
                  <a:solidFill>
                    <a:srgbClr val="000000"/>
                  </a:solidFill>
                  <a:effectLst/>
                  <a:uLnTx/>
                  <a:uFillTx/>
                  <a:latin typeface="Arial" charset="0"/>
                </a:endParaRPr>
              </a:p>
            </p:txBody>
          </p:sp>
          <p:sp>
            <p:nvSpPr>
              <p:cNvPr id="43" name="Text Box 25"/>
              <p:cNvSpPr txBox="1">
                <a:spLocks noChangeArrowheads="1"/>
              </p:cNvSpPr>
              <p:nvPr/>
            </p:nvSpPr>
            <p:spPr bwMode="auto">
              <a:xfrm>
                <a:off x="4464" y="3296"/>
                <a:ext cx="383" cy="2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en-US" sz="2400" b="0" i="0" u="none" strike="noStrike" kern="0" cap="none" spc="0" normalizeH="0" baseline="0" noProof="0" smtClean="0">
                    <a:ln>
                      <a:noFill/>
                    </a:ln>
                    <a:solidFill>
                      <a:srgbClr val="000000"/>
                    </a:solidFill>
                    <a:effectLst/>
                    <a:uLnTx/>
                    <a:uFillTx/>
                    <a:latin typeface="Arial" charset="0"/>
                  </a:rPr>
                  <a:t>mL</a:t>
                </a:r>
              </a:p>
            </p:txBody>
          </p:sp>
        </p:grpSp>
      </p:grpSp>
      <p:grpSp>
        <p:nvGrpSpPr>
          <p:cNvPr id="44" name="Group 26"/>
          <p:cNvGrpSpPr>
            <a:grpSpLocks/>
          </p:cNvGrpSpPr>
          <p:nvPr/>
        </p:nvGrpSpPr>
        <p:grpSpPr bwMode="auto">
          <a:xfrm>
            <a:off x="2971800" y="4648200"/>
            <a:ext cx="4953000" cy="762000"/>
            <a:chOff x="1536" y="3600"/>
            <a:chExt cx="3120" cy="480"/>
          </a:xfrm>
        </p:grpSpPr>
        <p:sp>
          <p:nvSpPr>
            <p:cNvPr id="45" name="Line 27"/>
            <p:cNvSpPr>
              <a:spLocks noChangeShapeType="1"/>
            </p:cNvSpPr>
            <p:nvPr/>
          </p:nvSpPr>
          <p:spPr bwMode="auto">
            <a:xfrm>
              <a:off x="1536" y="3600"/>
              <a:ext cx="3120" cy="480"/>
            </a:xfrm>
            <a:prstGeom prst="line">
              <a:avLst/>
            </a:prstGeom>
            <a:noFill/>
            <a:ln w="31750">
              <a:solidFill>
                <a:srgbClr val="FF000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algn="ctr" fontAlgn="base">
                <a:spcBef>
                  <a:spcPct val="0"/>
                </a:spcBef>
                <a:spcAft>
                  <a:spcPct val="0"/>
                </a:spcAft>
              </a:pPr>
              <a:endParaRPr lang="en-US" sz="2400">
                <a:solidFill>
                  <a:srgbClr val="000000"/>
                </a:solidFill>
                <a:latin typeface="Arial" charset="0"/>
              </a:endParaRPr>
            </a:p>
          </p:txBody>
        </p:sp>
        <p:sp>
          <p:nvSpPr>
            <p:cNvPr id="46" name="Line 28"/>
            <p:cNvSpPr>
              <a:spLocks noChangeShapeType="1"/>
            </p:cNvSpPr>
            <p:nvPr/>
          </p:nvSpPr>
          <p:spPr bwMode="auto">
            <a:xfrm flipH="1">
              <a:off x="1536" y="3600"/>
              <a:ext cx="3120" cy="480"/>
            </a:xfrm>
            <a:prstGeom prst="line">
              <a:avLst/>
            </a:prstGeom>
            <a:noFill/>
            <a:ln w="31750">
              <a:solidFill>
                <a:srgbClr val="FF000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algn="ctr" fontAlgn="base">
                <a:spcBef>
                  <a:spcPct val="0"/>
                </a:spcBef>
                <a:spcAft>
                  <a:spcPct val="0"/>
                </a:spcAft>
              </a:pPr>
              <a:endParaRPr lang="en-US" sz="2400">
                <a:solidFill>
                  <a:srgbClr val="000000"/>
                </a:solidFill>
                <a:latin typeface="Arial" charset="0"/>
              </a:endParaRPr>
            </a:p>
          </p:txBody>
        </p:sp>
      </p:grpSp>
      <p:sp>
        <p:nvSpPr>
          <p:cNvPr id="47" name="Line 29"/>
          <p:cNvSpPr>
            <a:spLocks noChangeShapeType="1"/>
          </p:cNvSpPr>
          <p:nvPr/>
        </p:nvSpPr>
        <p:spPr bwMode="auto">
          <a:xfrm>
            <a:off x="3733800" y="4394200"/>
            <a:ext cx="0" cy="457200"/>
          </a:xfrm>
          <a:prstGeom prst="line">
            <a:avLst/>
          </a:prstGeom>
          <a:noFill/>
          <a:ln w="25400">
            <a:solidFill>
              <a:srgbClr val="FF0000"/>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algn="ctr" fontAlgn="base">
              <a:spcBef>
                <a:spcPct val="0"/>
              </a:spcBef>
              <a:spcAft>
                <a:spcPct val="0"/>
              </a:spcAft>
            </a:pPr>
            <a:endParaRPr lang="en-US" sz="2400">
              <a:solidFill>
                <a:srgbClr val="000000"/>
              </a:solidFill>
              <a:latin typeface="Arial" charset="0"/>
            </a:endParaRPr>
          </a:p>
        </p:txBody>
      </p:sp>
      <p:sp>
        <p:nvSpPr>
          <p:cNvPr id="48" name="Line 30"/>
          <p:cNvSpPr>
            <a:spLocks noChangeShapeType="1"/>
          </p:cNvSpPr>
          <p:nvPr/>
        </p:nvSpPr>
        <p:spPr bwMode="auto">
          <a:xfrm>
            <a:off x="4953000" y="4267200"/>
            <a:ext cx="0" cy="457200"/>
          </a:xfrm>
          <a:prstGeom prst="line">
            <a:avLst/>
          </a:prstGeom>
          <a:noFill/>
          <a:ln w="25400">
            <a:solidFill>
              <a:srgbClr val="FF0000"/>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algn="ctr" fontAlgn="base">
              <a:spcBef>
                <a:spcPct val="0"/>
              </a:spcBef>
              <a:spcAft>
                <a:spcPct val="0"/>
              </a:spcAft>
            </a:pPr>
            <a:endParaRPr lang="en-US" sz="2400">
              <a:solidFill>
                <a:srgbClr val="000000"/>
              </a:solidFill>
              <a:latin typeface="Arial" charset="0"/>
            </a:endParaRPr>
          </a:p>
        </p:txBody>
      </p:sp>
      <p:sp>
        <p:nvSpPr>
          <p:cNvPr id="49" name="Line 31"/>
          <p:cNvSpPr>
            <a:spLocks noChangeShapeType="1"/>
          </p:cNvSpPr>
          <p:nvPr/>
        </p:nvSpPr>
        <p:spPr bwMode="auto">
          <a:xfrm flipV="1">
            <a:off x="5257800" y="5334000"/>
            <a:ext cx="0" cy="457200"/>
          </a:xfrm>
          <a:prstGeom prst="line">
            <a:avLst/>
          </a:prstGeom>
          <a:noFill/>
          <a:ln w="25400">
            <a:solidFill>
              <a:srgbClr val="FF0000"/>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algn="ctr" fontAlgn="base">
              <a:spcBef>
                <a:spcPct val="0"/>
              </a:spcBef>
              <a:spcAft>
                <a:spcPct val="0"/>
              </a:spcAft>
            </a:pPr>
            <a:endParaRPr lang="en-US" sz="2400">
              <a:solidFill>
                <a:srgbClr val="000000"/>
              </a:solidFill>
              <a:latin typeface="Arial" charset="0"/>
            </a:endParaRPr>
          </a:p>
        </p:txBody>
      </p:sp>
      <p:sp>
        <p:nvSpPr>
          <p:cNvPr id="50" name="Line 32"/>
          <p:cNvSpPr>
            <a:spLocks noChangeShapeType="1"/>
          </p:cNvSpPr>
          <p:nvPr/>
        </p:nvSpPr>
        <p:spPr bwMode="auto">
          <a:xfrm>
            <a:off x="7493000" y="4127500"/>
            <a:ext cx="0" cy="457200"/>
          </a:xfrm>
          <a:prstGeom prst="line">
            <a:avLst/>
          </a:prstGeom>
          <a:noFill/>
          <a:ln w="25400">
            <a:solidFill>
              <a:srgbClr val="FF0000"/>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algn="ctr" fontAlgn="base">
              <a:spcBef>
                <a:spcPct val="0"/>
              </a:spcBef>
              <a:spcAft>
                <a:spcPct val="0"/>
              </a:spcAft>
            </a:pPr>
            <a:endParaRPr lang="en-US" sz="2400">
              <a:solidFill>
                <a:srgbClr val="000000"/>
              </a:solidFill>
              <a:latin typeface="Arial" charset="0"/>
            </a:endParaRPr>
          </a:p>
        </p:txBody>
      </p:sp>
      <p:sp>
        <p:nvSpPr>
          <p:cNvPr id="51" name="Text Box 6"/>
          <p:cNvSpPr txBox="1">
            <a:spLocks noChangeArrowheads="1"/>
          </p:cNvSpPr>
          <p:nvPr/>
        </p:nvSpPr>
        <p:spPr bwMode="auto">
          <a:xfrm>
            <a:off x="1905000" y="1614488"/>
            <a:ext cx="5009641" cy="52322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altLang="en-US" sz="2800" b="1">
                <a:solidFill>
                  <a:srgbClr val="3333CC"/>
                </a:solidFill>
                <a:latin typeface="Arial" charset="0"/>
              </a:rPr>
              <a:t>How many mL are in 1.63 L?</a:t>
            </a:r>
          </a:p>
        </p:txBody>
      </p:sp>
    </p:spTree>
    <p:extLst>
      <p:ext uri="{BB962C8B-B14F-4D97-AF65-F5344CB8AC3E}">
        <p14:creationId xmlns:p14="http://schemas.microsoft.com/office/powerpoint/2010/main" xmlns="" val="5255670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51"/>
                                        </p:tgtEl>
                                        <p:attrNameLst>
                                          <p:attrName>style.visibility</p:attrName>
                                        </p:attrNameLst>
                                      </p:cBhvr>
                                      <p:to>
                                        <p:strVal val="visible"/>
                                      </p:to>
                                    </p:set>
                                    <p:anim calcmode="lin" valueType="num">
                                      <p:cBhvr>
                                        <p:cTn id="7" dur="500" fill="hold"/>
                                        <p:tgtEl>
                                          <p:spTgt spid="51"/>
                                        </p:tgtEl>
                                        <p:attrNameLst>
                                          <p:attrName>ppt_w</p:attrName>
                                        </p:attrNameLst>
                                      </p:cBhvr>
                                      <p:tavLst>
                                        <p:tav tm="0">
                                          <p:val>
                                            <p:fltVal val="0"/>
                                          </p:val>
                                        </p:tav>
                                        <p:tav tm="100000">
                                          <p:val>
                                            <p:strVal val="#ppt_w"/>
                                          </p:val>
                                        </p:tav>
                                      </p:tavLst>
                                    </p:anim>
                                    <p:anim calcmode="lin" valueType="num">
                                      <p:cBhvr>
                                        <p:cTn id="8" dur="500" fill="hold"/>
                                        <p:tgtEl>
                                          <p:spTgt spid="51"/>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5"/>
                                        </p:tgtEl>
                                        <p:attrNameLst>
                                          <p:attrName>style.visibility</p:attrName>
                                        </p:attrNameLst>
                                      </p:cBhvr>
                                      <p:to>
                                        <p:strVal val="visible"/>
                                      </p:to>
                                    </p:set>
                                    <p:anim calcmode="lin" valueType="num">
                                      <p:cBhvr additive="base">
                                        <p:cTn id="13" dur="500" fill="hold"/>
                                        <p:tgtEl>
                                          <p:spTgt spid="15"/>
                                        </p:tgtEl>
                                        <p:attrNameLst>
                                          <p:attrName>ppt_x</p:attrName>
                                        </p:attrNameLst>
                                      </p:cBhvr>
                                      <p:tavLst>
                                        <p:tav tm="0">
                                          <p:val>
                                            <p:strVal val="0-#ppt_w/2"/>
                                          </p:val>
                                        </p:tav>
                                        <p:tav tm="100000">
                                          <p:val>
                                            <p:strVal val="#ppt_x"/>
                                          </p:val>
                                        </p:tav>
                                      </p:tavLst>
                                    </p:anim>
                                    <p:anim calcmode="lin" valueType="num">
                                      <p:cBhvr additive="base">
                                        <p:cTn id="14" dur="500" fill="hold"/>
                                        <p:tgtEl>
                                          <p:spTgt spid="15"/>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22"/>
                                        </p:tgtEl>
                                        <p:attrNameLst>
                                          <p:attrName>style.visibility</p:attrName>
                                        </p:attrNameLst>
                                      </p:cBhvr>
                                      <p:to>
                                        <p:strVal val="visible"/>
                                      </p:to>
                                    </p:set>
                                    <p:anim calcmode="lin" valueType="num">
                                      <p:cBhvr additive="base">
                                        <p:cTn id="19" dur="500" fill="hold"/>
                                        <p:tgtEl>
                                          <p:spTgt spid="22"/>
                                        </p:tgtEl>
                                        <p:attrNameLst>
                                          <p:attrName>ppt_x</p:attrName>
                                        </p:attrNameLst>
                                      </p:cBhvr>
                                      <p:tavLst>
                                        <p:tav tm="0">
                                          <p:val>
                                            <p:strVal val="0-#ppt_w/2"/>
                                          </p:val>
                                        </p:tav>
                                        <p:tav tm="100000">
                                          <p:val>
                                            <p:strVal val="#ppt_x"/>
                                          </p:val>
                                        </p:tav>
                                      </p:tavLst>
                                    </p:anim>
                                    <p:anim calcmode="lin" valueType="num">
                                      <p:cBhvr additive="base">
                                        <p:cTn id="20" dur="500" fill="hold"/>
                                        <p:tgtEl>
                                          <p:spTgt spid="22"/>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499"/>
                                          </p:stCondLst>
                                        </p:cTn>
                                        <p:tgtEl>
                                          <p:spTgt spid="32"/>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499"/>
                                          </p:stCondLst>
                                        </p:cTn>
                                        <p:tgtEl>
                                          <p:spTgt spid="33"/>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2" presetClass="entr" presetSubtype="8" fill="hold" nodeType="clickEffect">
                                  <p:stCondLst>
                                    <p:cond delay="0"/>
                                  </p:stCondLst>
                                  <p:childTnLst>
                                    <p:set>
                                      <p:cBhvr>
                                        <p:cTn id="32" dur="1" fill="hold">
                                          <p:stCondLst>
                                            <p:cond delay="0"/>
                                          </p:stCondLst>
                                        </p:cTn>
                                        <p:tgtEl>
                                          <p:spTgt spid="34"/>
                                        </p:tgtEl>
                                        <p:attrNameLst>
                                          <p:attrName>style.visibility</p:attrName>
                                        </p:attrNameLst>
                                      </p:cBhvr>
                                      <p:to>
                                        <p:strVal val="visible"/>
                                      </p:to>
                                    </p:set>
                                    <p:anim calcmode="lin" valueType="num">
                                      <p:cBhvr additive="base">
                                        <p:cTn id="33" dur="500" fill="hold"/>
                                        <p:tgtEl>
                                          <p:spTgt spid="34"/>
                                        </p:tgtEl>
                                        <p:attrNameLst>
                                          <p:attrName>ppt_x</p:attrName>
                                        </p:attrNameLst>
                                      </p:cBhvr>
                                      <p:tavLst>
                                        <p:tav tm="0">
                                          <p:val>
                                            <p:strVal val="0-#ppt_w/2"/>
                                          </p:val>
                                        </p:tav>
                                        <p:tav tm="100000">
                                          <p:val>
                                            <p:strVal val="#ppt_x"/>
                                          </p:val>
                                        </p:tav>
                                      </p:tavLst>
                                    </p:anim>
                                    <p:anim calcmode="lin" valueType="num">
                                      <p:cBhvr additive="base">
                                        <p:cTn id="34" dur="500" fill="hold"/>
                                        <p:tgtEl>
                                          <p:spTgt spid="34"/>
                                        </p:tgtEl>
                                        <p:attrNameLst>
                                          <p:attrName>ppt_y</p:attrName>
                                        </p:attrNameLst>
                                      </p:cBhvr>
                                      <p:tavLst>
                                        <p:tav tm="0">
                                          <p:val>
                                            <p:strVal val="#ppt_y"/>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499"/>
                                          </p:stCondLst>
                                        </p:cTn>
                                        <p:tgtEl>
                                          <p:spTgt spid="47"/>
                                        </p:tgtEl>
                                        <p:attrNameLst>
                                          <p:attrName>style.visibility</p:attrName>
                                        </p:attrNameLst>
                                      </p:cBhvr>
                                      <p:to>
                                        <p:strVal val="visible"/>
                                      </p:to>
                                    </p:set>
                                  </p:childTnLst>
                                  <p:subTnLst>
                                    <p:set>
                                      <p:cBhvr override="childStyle">
                                        <p:cTn dur="1" fill="hold" display="0" masterRel="nextClick" afterEffect="1"/>
                                        <p:tgtEl>
                                          <p:spTgt spid="47"/>
                                        </p:tgtEl>
                                        <p:attrNameLst>
                                          <p:attrName>style.visibility</p:attrName>
                                        </p:attrNameLst>
                                      </p:cBhvr>
                                      <p:to>
                                        <p:strVal val="hidden"/>
                                      </p:to>
                                    </p:set>
                                  </p:sub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499"/>
                                          </p:stCondLst>
                                        </p:cTn>
                                        <p:tgtEl>
                                          <p:spTgt spid="48"/>
                                        </p:tgtEl>
                                        <p:attrNameLst>
                                          <p:attrName>style.visibility</p:attrName>
                                        </p:attrNameLst>
                                      </p:cBhvr>
                                      <p:to>
                                        <p:strVal val="visible"/>
                                      </p:to>
                                    </p:set>
                                  </p:childTnLst>
                                  <p:subTnLst>
                                    <p:set>
                                      <p:cBhvr override="childStyle">
                                        <p:cTn dur="1" fill="hold" display="0" masterRel="nextClick" afterEffect="1"/>
                                        <p:tgtEl>
                                          <p:spTgt spid="48"/>
                                        </p:tgtEl>
                                        <p:attrNameLst>
                                          <p:attrName>style.visibility</p:attrName>
                                        </p:attrNameLst>
                                      </p:cBhvr>
                                      <p:to>
                                        <p:strVal val="hidden"/>
                                      </p:to>
                                    </p:set>
                                  </p:sub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499"/>
                                          </p:stCondLst>
                                        </p:cTn>
                                        <p:tgtEl>
                                          <p:spTgt spid="49"/>
                                        </p:tgtEl>
                                        <p:attrNameLst>
                                          <p:attrName>style.visibility</p:attrName>
                                        </p:attrNameLst>
                                      </p:cBhvr>
                                      <p:to>
                                        <p:strVal val="visible"/>
                                      </p:to>
                                    </p:set>
                                  </p:childTnLst>
                                  <p:subTnLst>
                                    <p:set>
                                      <p:cBhvr override="childStyle">
                                        <p:cTn dur="1" fill="hold" display="0" masterRel="nextClick" afterEffect="1"/>
                                        <p:tgtEl>
                                          <p:spTgt spid="49"/>
                                        </p:tgtEl>
                                        <p:attrNameLst>
                                          <p:attrName>style.visibility</p:attrName>
                                        </p:attrNameLst>
                                      </p:cBhvr>
                                      <p:to>
                                        <p:strVal val="hidden"/>
                                      </p:to>
                                    </p:set>
                                  </p:sub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499"/>
                                          </p:stCondLst>
                                        </p:cTn>
                                        <p:tgtEl>
                                          <p:spTgt spid="50"/>
                                        </p:tgtEl>
                                        <p:attrNameLst>
                                          <p:attrName>style.visibility</p:attrName>
                                        </p:attrNameLst>
                                      </p:cBhvr>
                                      <p:to>
                                        <p:strVal val="visible"/>
                                      </p:to>
                                    </p:set>
                                  </p:childTnLst>
                                  <p:subTnLst>
                                    <p:set>
                                      <p:cBhvr override="childStyle">
                                        <p:cTn dur="1" fill="hold" display="0" masterRel="nextClick" afterEffect="1"/>
                                        <p:tgtEl>
                                          <p:spTgt spid="50"/>
                                        </p:tgtEl>
                                        <p:attrNameLst>
                                          <p:attrName>style.visibility</p:attrName>
                                        </p:attrNameLst>
                                      </p:cBhvr>
                                      <p:to>
                                        <p:strVal val="hidden"/>
                                      </p:to>
                                    </p:set>
                                  </p:sub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499"/>
                                          </p:stCondLst>
                                        </p:cTn>
                                        <p:tgtEl>
                                          <p:spTgt spid="4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utoUpdateAnimBg="0"/>
      <p:bldP spid="32" grpId="0" animBg="1"/>
      <p:bldP spid="33" grpId="0" animBg="1"/>
      <p:bldP spid="47" grpId="0" animBg="1"/>
      <p:bldP spid="48" grpId="0" animBg="1"/>
      <p:bldP spid="49" grpId="0" animBg="1"/>
      <p:bldP spid="50" grpId="0" animBg="1"/>
      <p:bldP spid="51" grpId="0" autoUpdateAnimBg="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1022826" y="56328"/>
            <a:ext cx="7315657" cy="584775"/>
          </a:xfrm>
          <a:prstGeom prst="rect">
            <a:avLst/>
          </a:prstGeom>
          <a:ln>
            <a:solidFill>
              <a:schemeClr val="tx1">
                <a:lumMod val="65000"/>
                <a:lumOff val="35000"/>
              </a:schemeClr>
            </a:solidFill>
          </a:ln>
        </p:spPr>
        <p:txBody>
          <a:bodyPr wrap="none">
            <a:spAutoFit/>
          </a:bodyPr>
          <a:lstStyle/>
          <a:p>
            <a:r>
              <a:rPr lang="en-US" sz="3200" b="1" dirty="0">
                <a:solidFill>
                  <a:srgbClr val="FF0000"/>
                </a:solidFill>
                <a:latin typeface="Bodoni MT" panose="02070603080606020203" pitchFamily="18" charset="0"/>
              </a:rPr>
              <a:t>Dimensional Analysis in Solving Problems</a:t>
            </a:r>
          </a:p>
        </p:txBody>
      </p:sp>
      <p:sp>
        <p:nvSpPr>
          <p:cNvPr id="3" name="Text Box 3"/>
          <p:cNvSpPr txBox="1">
            <a:spLocks noChangeArrowheads="1"/>
          </p:cNvSpPr>
          <p:nvPr/>
        </p:nvSpPr>
        <p:spPr bwMode="auto">
          <a:xfrm>
            <a:off x="355600" y="801440"/>
            <a:ext cx="8365218" cy="83099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p>
            <a:pPr algn="just" fontAlgn="base">
              <a:spcBef>
                <a:spcPct val="50000"/>
              </a:spcBef>
              <a:spcAft>
                <a:spcPct val="0"/>
              </a:spcAft>
            </a:pPr>
            <a:r>
              <a:rPr lang="en-US" altLang="en-US" sz="2400" b="1" dirty="0">
                <a:solidFill>
                  <a:srgbClr val="3333CC"/>
                </a:solidFill>
                <a:latin typeface="Arial" charset="0"/>
              </a:rPr>
              <a:t>The speed of sound in air is about 343 m/s.  What is this speed in miles per hour?</a:t>
            </a:r>
          </a:p>
        </p:txBody>
      </p:sp>
      <p:sp>
        <p:nvSpPr>
          <p:cNvPr id="4" name="Text Box 4"/>
          <p:cNvSpPr txBox="1">
            <a:spLocks noChangeArrowheads="1"/>
          </p:cNvSpPr>
          <p:nvPr/>
        </p:nvSpPr>
        <p:spPr bwMode="auto">
          <a:xfrm>
            <a:off x="1237343" y="3917703"/>
            <a:ext cx="2124075"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altLang="en-US" sz="2400">
                <a:solidFill>
                  <a:srgbClr val="000000"/>
                </a:solidFill>
                <a:latin typeface="Arial" charset="0"/>
              </a:rPr>
              <a:t>1 mi = 1609 m</a:t>
            </a:r>
          </a:p>
        </p:txBody>
      </p:sp>
      <p:sp>
        <p:nvSpPr>
          <p:cNvPr id="5" name="Text Box 5"/>
          <p:cNvSpPr txBox="1">
            <a:spLocks noChangeArrowheads="1"/>
          </p:cNvSpPr>
          <p:nvPr/>
        </p:nvSpPr>
        <p:spPr bwMode="auto">
          <a:xfrm>
            <a:off x="4001181" y="3917703"/>
            <a:ext cx="1852612"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altLang="en-US" sz="2400">
                <a:solidFill>
                  <a:srgbClr val="000000"/>
                </a:solidFill>
                <a:latin typeface="Arial" charset="0"/>
              </a:rPr>
              <a:t>1 min = 60 s</a:t>
            </a:r>
          </a:p>
        </p:txBody>
      </p:sp>
      <p:sp>
        <p:nvSpPr>
          <p:cNvPr id="6" name="Text Box 6"/>
          <p:cNvSpPr txBox="1">
            <a:spLocks noChangeArrowheads="1"/>
          </p:cNvSpPr>
          <p:nvPr/>
        </p:nvSpPr>
        <p:spPr bwMode="auto">
          <a:xfrm>
            <a:off x="6495143" y="3917703"/>
            <a:ext cx="23114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altLang="en-US" sz="2400">
                <a:solidFill>
                  <a:srgbClr val="000000"/>
                </a:solidFill>
                <a:latin typeface="Arial" charset="0"/>
              </a:rPr>
              <a:t>1 hour = 60 min</a:t>
            </a:r>
          </a:p>
        </p:txBody>
      </p:sp>
      <p:grpSp>
        <p:nvGrpSpPr>
          <p:cNvPr id="8" name="Group 13"/>
          <p:cNvGrpSpPr>
            <a:grpSpLocks/>
          </p:cNvGrpSpPr>
          <p:nvPr/>
        </p:nvGrpSpPr>
        <p:grpSpPr bwMode="auto">
          <a:xfrm>
            <a:off x="907143" y="5252791"/>
            <a:ext cx="1139825" cy="798512"/>
            <a:chOff x="422" y="1544"/>
            <a:chExt cx="718" cy="503"/>
          </a:xfrm>
        </p:grpSpPr>
        <p:sp>
          <p:nvSpPr>
            <p:cNvPr id="9" name="Text Box 7"/>
            <p:cNvSpPr txBox="1">
              <a:spLocks noChangeArrowheads="1"/>
            </p:cNvSpPr>
            <p:nvPr/>
          </p:nvSpPr>
          <p:spPr bwMode="auto">
            <a:xfrm>
              <a:off x="422" y="1657"/>
              <a:ext cx="437" cy="2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en-US" sz="2400" b="0" i="0" u="none" strike="noStrike" kern="0" cap="none" spc="0" normalizeH="0" baseline="0" noProof="0" smtClean="0">
                  <a:ln>
                    <a:noFill/>
                  </a:ln>
                  <a:solidFill>
                    <a:srgbClr val="000000"/>
                  </a:solidFill>
                  <a:effectLst/>
                  <a:uLnTx/>
                  <a:uFillTx/>
                  <a:latin typeface="Arial" charset="0"/>
                </a:rPr>
                <a:t>343</a:t>
              </a:r>
            </a:p>
          </p:txBody>
        </p:sp>
        <p:grpSp>
          <p:nvGrpSpPr>
            <p:cNvPr id="10" name="Group 11"/>
            <p:cNvGrpSpPr>
              <a:grpSpLocks/>
            </p:cNvGrpSpPr>
            <p:nvPr/>
          </p:nvGrpSpPr>
          <p:grpSpPr bwMode="auto">
            <a:xfrm>
              <a:off x="864" y="1544"/>
              <a:ext cx="276" cy="503"/>
              <a:chOff x="1142" y="1561"/>
              <a:chExt cx="276" cy="503"/>
            </a:xfrm>
          </p:grpSpPr>
          <p:sp>
            <p:nvSpPr>
              <p:cNvPr id="11" name="Text Box 8"/>
              <p:cNvSpPr txBox="1">
                <a:spLocks noChangeArrowheads="1"/>
              </p:cNvSpPr>
              <p:nvPr/>
            </p:nvSpPr>
            <p:spPr bwMode="auto">
              <a:xfrm>
                <a:off x="1142" y="1561"/>
                <a:ext cx="276" cy="2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en-US" sz="2400" b="0" i="0" u="none" strike="noStrike" kern="0" cap="none" spc="0" normalizeH="0" baseline="0" noProof="0" smtClean="0">
                    <a:ln>
                      <a:noFill/>
                    </a:ln>
                    <a:solidFill>
                      <a:srgbClr val="000000"/>
                    </a:solidFill>
                    <a:effectLst/>
                    <a:uLnTx/>
                    <a:uFillTx/>
                    <a:latin typeface="Arial" charset="0"/>
                  </a:rPr>
                  <a:t>m</a:t>
                </a:r>
              </a:p>
            </p:txBody>
          </p:sp>
          <p:sp>
            <p:nvSpPr>
              <p:cNvPr id="12" name="Text Box 9"/>
              <p:cNvSpPr txBox="1">
                <a:spLocks noChangeArrowheads="1"/>
              </p:cNvSpPr>
              <p:nvPr/>
            </p:nvSpPr>
            <p:spPr bwMode="auto">
              <a:xfrm>
                <a:off x="1172" y="1776"/>
                <a:ext cx="212" cy="2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en-US" sz="2400" b="0" i="0" u="none" strike="noStrike" kern="0" cap="none" spc="0" normalizeH="0" baseline="0" noProof="0" smtClean="0">
                    <a:ln>
                      <a:noFill/>
                    </a:ln>
                    <a:solidFill>
                      <a:srgbClr val="000000"/>
                    </a:solidFill>
                    <a:effectLst/>
                    <a:uLnTx/>
                    <a:uFillTx/>
                    <a:latin typeface="Arial" charset="0"/>
                  </a:rPr>
                  <a:t>s</a:t>
                </a:r>
              </a:p>
            </p:txBody>
          </p:sp>
          <p:sp>
            <p:nvSpPr>
              <p:cNvPr id="13" name="Line 10"/>
              <p:cNvSpPr>
                <a:spLocks noChangeShapeType="1"/>
              </p:cNvSpPr>
              <p:nvPr/>
            </p:nvSpPr>
            <p:spPr bwMode="auto">
              <a:xfrm>
                <a:off x="1152" y="1824"/>
                <a:ext cx="240" cy="0"/>
              </a:xfrm>
              <a:prstGeom prst="line">
                <a:avLst/>
              </a:prstGeom>
              <a:noFill/>
              <a:ln w="25400">
                <a:solidFill>
                  <a:srgbClr val="00000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smtClean="0">
                  <a:ln>
                    <a:noFill/>
                  </a:ln>
                  <a:solidFill>
                    <a:srgbClr val="000000"/>
                  </a:solidFill>
                  <a:effectLst/>
                  <a:uLnTx/>
                  <a:uFillTx/>
                  <a:latin typeface="Arial" charset="0"/>
                </a:endParaRPr>
              </a:p>
            </p:txBody>
          </p:sp>
        </p:grpSp>
      </p:grpSp>
      <p:grpSp>
        <p:nvGrpSpPr>
          <p:cNvPr id="14" name="Group 30"/>
          <p:cNvGrpSpPr>
            <a:grpSpLocks/>
          </p:cNvGrpSpPr>
          <p:nvPr/>
        </p:nvGrpSpPr>
        <p:grpSpPr bwMode="auto">
          <a:xfrm>
            <a:off x="1996168" y="5240091"/>
            <a:ext cx="1441450" cy="887412"/>
            <a:chOff x="1108" y="1536"/>
            <a:chExt cx="908" cy="559"/>
          </a:xfrm>
        </p:grpSpPr>
        <p:sp>
          <p:nvSpPr>
            <p:cNvPr id="15" name="Text Box 14"/>
            <p:cNvSpPr txBox="1">
              <a:spLocks noChangeArrowheads="1"/>
            </p:cNvSpPr>
            <p:nvPr/>
          </p:nvSpPr>
          <p:spPr bwMode="auto">
            <a:xfrm>
              <a:off x="1108" y="1648"/>
              <a:ext cx="212" cy="2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en-US" sz="2400" b="0" i="0" u="none" strike="noStrike" kern="0" cap="none" spc="0" normalizeH="0" baseline="0" noProof="0" smtClean="0">
                  <a:ln>
                    <a:noFill/>
                  </a:ln>
                  <a:solidFill>
                    <a:srgbClr val="000000"/>
                  </a:solidFill>
                  <a:effectLst/>
                  <a:uLnTx/>
                  <a:uFillTx/>
                  <a:latin typeface="Arial" charset="0"/>
                </a:rPr>
                <a:t>x</a:t>
              </a:r>
            </a:p>
          </p:txBody>
        </p:sp>
        <p:grpSp>
          <p:nvGrpSpPr>
            <p:cNvPr id="16" name="Group 18"/>
            <p:cNvGrpSpPr>
              <a:grpSpLocks/>
            </p:cNvGrpSpPr>
            <p:nvPr/>
          </p:nvGrpSpPr>
          <p:grpSpPr bwMode="auto">
            <a:xfrm>
              <a:off x="1259" y="1536"/>
              <a:ext cx="757" cy="559"/>
              <a:chOff x="1595" y="1745"/>
              <a:chExt cx="757" cy="559"/>
            </a:xfrm>
          </p:grpSpPr>
          <p:sp>
            <p:nvSpPr>
              <p:cNvPr id="17" name="Text Box 15"/>
              <p:cNvSpPr txBox="1">
                <a:spLocks noChangeArrowheads="1"/>
              </p:cNvSpPr>
              <p:nvPr/>
            </p:nvSpPr>
            <p:spPr bwMode="auto">
              <a:xfrm>
                <a:off x="1718" y="1745"/>
                <a:ext cx="479" cy="2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en-US" sz="2400" b="0" i="0" u="none" strike="noStrike" kern="0" cap="none" spc="0" normalizeH="0" baseline="0" noProof="0" smtClean="0">
                    <a:ln>
                      <a:noFill/>
                    </a:ln>
                    <a:solidFill>
                      <a:srgbClr val="000000"/>
                    </a:solidFill>
                    <a:effectLst/>
                    <a:uLnTx/>
                    <a:uFillTx/>
                    <a:latin typeface="Arial" charset="0"/>
                  </a:rPr>
                  <a:t>1 mi</a:t>
                </a:r>
              </a:p>
            </p:txBody>
          </p:sp>
          <p:sp>
            <p:nvSpPr>
              <p:cNvPr id="18" name="Line 16"/>
              <p:cNvSpPr>
                <a:spLocks noChangeShapeType="1"/>
              </p:cNvSpPr>
              <p:nvPr/>
            </p:nvSpPr>
            <p:spPr bwMode="auto">
              <a:xfrm>
                <a:off x="1680" y="2016"/>
                <a:ext cx="624" cy="0"/>
              </a:xfrm>
              <a:prstGeom prst="line">
                <a:avLst/>
              </a:prstGeom>
              <a:noFill/>
              <a:ln w="25400">
                <a:solidFill>
                  <a:srgbClr val="00000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smtClean="0">
                  <a:ln>
                    <a:noFill/>
                  </a:ln>
                  <a:solidFill>
                    <a:srgbClr val="000000"/>
                  </a:solidFill>
                  <a:effectLst/>
                  <a:uLnTx/>
                  <a:uFillTx/>
                  <a:latin typeface="Arial" charset="0"/>
                </a:endParaRPr>
              </a:p>
            </p:txBody>
          </p:sp>
          <p:sp>
            <p:nvSpPr>
              <p:cNvPr id="19" name="Text Box 17"/>
              <p:cNvSpPr txBox="1">
                <a:spLocks noChangeArrowheads="1"/>
              </p:cNvSpPr>
              <p:nvPr/>
            </p:nvSpPr>
            <p:spPr bwMode="auto">
              <a:xfrm>
                <a:off x="1595" y="2016"/>
                <a:ext cx="757" cy="2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en-US" sz="2400" b="0" i="0" u="none" strike="noStrike" kern="0" cap="none" spc="0" normalizeH="0" baseline="0" noProof="0" smtClean="0">
                    <a:ln>
                      <a:noFill/>
                    </a:ln>
                    <a:solidFill>
                      <a:srgbClr val="000000"/>
                    </a:solidFill>
                    <a:effectLst/>
                    <a:uLnTx/>
                    <a:uFillTx/>
                    <a:latin typeface="Arial" charset="0"/>
                  </a:rPr>
                  <a:t>1609 m</a:t>
                </a:r>
              </a:p>
            </p:txBody>
          </p:sp>
        </p:grpSp>
      </p:grpSp>
      <p:grpSp>
        <p:nvGrpSpPr>
          <p:cNvPr id="20" name="Group 31"/>
          <p:cNvGrpSpPr>
            <a:grpSpLocks/>
          </p:cNvGrpSpPr>
          <p:nvPr/>
        </p:nvGrpSpPr>
        <p:grpSpPr bwMode="auto">
          <a:xfrm>
            <a:off x="3424918" y="5240091"/>
            <a:ext cx="1384300" cy="887412"/>
            <a:chOff x="2008" y="1536"/>
            <a:chExt cx="872" cy="559"/>
          </a:xfrm>
        </p:grpSpPr>
        <p:grpSp>
          <p:nvGrpSpPr>
            <p:cNvPr id="21" name="Group 20"/>
            <p:cNvGrpSpPr>
              <a:grpSpLocks/>
            </p:cNvGrpSpPr>
            <p:nvPr/>
          </p:nvGrpSpPr>
          <p:grpSpPr bwMode="auto">
            <a:xfrm>
              <a:off x="2093" y="1536"/>
              <a:ext cx="787" cy="559"/>
              <a:chOff x="1517" y="1745"/>
              <a:chExt cx="787" cy="559"/>
            </a:xfrm>
          </p:grpSpPr>
          <p:sp>
            <p:nvSpPr>
              <p:cNvPr id="23" name="Text Box 21"/>
              <p:cNvSpPr txBox="1">
                <a:spLocks noChangeArrowheads="1"/>
              </p:cNvSpPr>
              <p:nvPr/>
            </p:nvSpPr>
            <p:spPr bwMode="auto">
              <a:xfrm>
                <a:off x="1718" y="1745"/>
                <a:ext cx="532" cy="2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en-US" sz="2400" b="0" i="0" u="none" strike="noStrike" kern="0" cap="none" spc="0" normalizeH="0" baseline="0" noProof="0" smtClean="0">
                    <a:ln>
                      <a:noFill/>
                    </a:ln>
                    <a:solidFill>
                      <a:srgbClr val="000000"/>
                    </a:solidFill>
                    <a:effectLst/>
                    <a:uLnTx/>
                    <a:uFillTx/>
                    <a:latin typeface="Arial" charset="0"/>
                  </a:rPr>
                  <a:t> 60 s</a:t>
                </a:r>
              </a:p>
            </p:txBody>
          </p:sp>
          <p:sp>
            <p:nvSpPr>
              <p:cNvPr id="24" name="Line 22"/>
              <p:cNvSpPr>
                <a:spLocks noChangeShapeType="1"/>
              </p:cNvSpPr>
              <p:nvPr/>
            </p:nvSpPr>
            <p:spPr bwMode="auto">
              <a:xfrm>
                <a:off x="1680" y="2016"/>
                <a:ext cx="624" cy="0"/>
              </a:xfrm>
              <a:prstGeom prst="line">
                <a:avLst/>
              </a:prstGeom>
              <a:noFill/>
              <a:ln w="25400">
                <a:solidFill>
                  <a:srgbClr val="00000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smtClean="0">
                  <a:ln>
                    <a:noFill/>
                  </a:ln>
                  <a:solidFill>
                    <a:srgbClr val="000000"/>
                  </a:solidFill>
                  <a:effectLst/>
                  <a:uLnTx/>
                  <a:uFillTx/>
                  <a:latin typeface="Arial" charset="0"/>
                </a:endParaRPr>
              </a:p>
            </p:txBody>
          </p:sp>
          <p:sp>
            <p:nvSpPr>
              <p:cNvPr id="25" name="Text Box 23"/>
              <p:cNvSpPr txBox="1">
                <a:spLocks noChangeArrowheads="1"/>
              </p:cNvSpPr>
              <p:nvPr/>
            </p:nvSpPr>
            <p:spPr bwMode="auto">
              <a:xfrm>
                <a:off x="1517" y="2016"/>
                <a:ext cx="745" cy="2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en-US" sz="2400" b="0" i="0" u="none" strike="noStrike" kern="0" cap="none" spc="0" normalizeH="0" baseline="0" noProof="0" smtClean="0">
                    <a:ln>
                      <a:noFill/>
                    </a:ln>
                    <a:solidFill>
                      <a:srgbClr val="000000"/>
                    </a:solidFill>
                    <a:effectLst/>
                    <a:uLnTx/>
                    <a:uFillTx/>
                    <a:latin typeface="Arial" charset="0"/>
                  </a:rPr>
                  <a:t>   1 min</a:t>
                </a:r>
              </a:p>
            </p:txBody>
          </p:sp>
        </p:grpSp>
        <p:sp>
          <p:nvSpPr>
            <p:cNvPr id="22" name="Text Box 28"/>
            <p:cNvSpPr txBox="1">
              <a:spLocks noChangeArrowheads="1"/>
            </p:cNvSpPr>
            <p:nvPr/>
          </p:nvSpPr>
          <p:spPr bwMode="auto">
            <a:xfrm>
              <a:off x="2008" y="1648"/>
              <a:ext cx="212" cy="2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en-US" sz="2400" b="0" i="0" u="none" strike="noStrike" kern="0" cap="none" spc="0" normalizeH="0" baseline="0" noProof="0" smtClean="0">
                  <a:ln>
                    <a:noFill/>
                  </a:ln>
                  <a:solidFill>
                    <a:srgbClr val="000000"/>
                  </a:solidFill>
                  <a:effectLst/>
                  <a:uLnTx/>
                  <a:uFillTx/>
                  <a:latin typeface="Arial" charset="0"/>
                </a:rPr>
                <a:t>x</a:t>
              </a:r>
            </a:p>
          </p:txBody>
        </p:sp>
      </p:grpSp>
      <p:grpSp>
        <p:nvGrpSpPr>
          <p:cNvPr id="26" name="Group 32"/>
          <p:cNvGrpSpPr>
            <a:grpSpLocks/>
          </p:cNvGrpSpPr>
          <p:nvPr/>
        </p:nvGrpSpPr>
        <p:grpSpPr bwMode="auto">
          <a:xfrm>
            <a:off x="4917168" y="5240091"/>
            <a:ext cx="1487488" cy="887412"/>
            <a:chOff x="2948" y="1536"/>
            <a:chExt cx="937" cy="559"/>
          </a:xfrm>
        </p:grpSpPr>
        <p:sp>
          <p:nvSpPr>
            <p:cNvPr id="27" name="Text Box 25"/>
            <p:cNvSpPr txBox="1">
              <a:spLocks noChangeArrowheads="1"/>
            </p:cNvSpPr>
            <p:nvPr/>
          </p:nvSpPr>
          <p:spPr bwMode="auto">
            <a:xfrm>
              <a:off x="3192" y="1536"/>
              <a:ext cx="693" cy="2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en-US" sz="2400" b="0" i="0" u="none" strike="noStrike" kern="0" cap="none" spc="0" normalizeH="0" baseline="0" noProof="0" smtClean="0">
                  <a:ln>
                    <a:noFill/>
                  </a:ln>
                  <a:solidFill>
                    <a:srgbClr val="000000"/>
                  </a:solidFill>
                  <a:effectLst/>
                  <a:uLnTx/>
                  <a:uFillTx/>
                  <a:latin typeface="Arial" charset="0"/>
                </a:rPr>
                <a:t>60 min</a:t>
              </a:r>
            </a:p>
          </p:txBody>
        </p:sp>
        <p:sp>
          <p:nvSpPr>
            <p:cNvPr id="28" name="Line 26"/>
            <p:cNvSpPr>
              <a:spLocks noChangeShapeType="1"/>
            </p:cNvSpPr>
            <p:nvPr/>
          </p:nvSpPr>
          <p:spPr bwMode="auto">
            <a:xfrm>
              <a:off x="3216" y="1807"/>
              <a:ext cx="624" cy="0"/>
            </a:xfrm>
            <a:prstGeom prst="line">
              <a:avLst/>
            </a:prstGeom>
            <a:noFill/>
            <a:ln w="25400">
              <a:solidFill>
                <a:srgbClr val="00000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smtClean="0">
                <a:ln>
                  <a:noFill/>
                </a:ln>
                <a:solidFill>
                  <a:srgbClr val="000000"/>
                </a:solidFill>
                <a:effectLst/>
                <a:uLnTx/>
                <a:uFillTx/>
                <a:latin typeface="Arial" charset="0"/>
              </a:endParaRPr>
            </a:p>
          </p:txBody>
        </p:sp>
        <p:sp>
          <p:nvSpPr>
            <p:cNvPr id="29" name="Text Box 27"/>
            <p:cNvSpPr txBox="1">
              <a:spLocks noChangeArrowheads="1"/>
            </p:cNvSpPr>
            <p:nvPr/>
          </p:nvSpPr>
          <p:spPr bwMode="auto">
            <a:xfrm>
              <a:off x="3016" y="1807"/>
              <a:ext cx="820" cy="2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en-US" sz="2400" b="0" i="0" u="none" strike="noStrike" kern="0" cap="none" spc="0" normalizeH="0" baseline="0" noProof="0" smtClean="0">
                  <a:ln>
                    <a:noFill/>
                  </a:ln>
                  <a:solidFill>
                    <a:srgbClr val="000000"/>
                  </a:solidFill>
                  <a:effectLst/>
                  <a:uLnTx/>
                  <a:uFillTx/>
                  <a:latin typeface="Arial" charset="0"/>
                </a:rPr>
                <a:t>   1 hour</a:t>
              </a:r>
            </a:p>
          </p:txBody>
        </p:sp>
        <p:sp>
          <p:nvSpPr>
            <p:cNvPr id="30" name="Text Box 29"/>
            <p:cNvSpPr txBox="1">
              <a:spLocks noChangeArrowheads="1"/>
            </p:cNvSpPr>
            <p:nvPr/>
          </p:nvSpPr>
          <p:spPr bwMode="auto">
            <a:xfrm>
              <a:off x="2948" y="1648"/>
              <a:ext cx="212" cy="2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en-US" sz="2400" b="0" i="0" u="none" strike="noStrike" kern="0" cap="none" spc="0" normalizeH="0" baseline="0" noProof="0" smtClean="0">
                  <a:ln>
                    <a:noFill/>
                  </a:ln>
                  <a:solidFill>
                    <a:srgbClr val="000000"/>
                  </a:solidFill>
                  <a:effectLst/>
                  <a:uLnTx/>
                  <a:uFillTx/>
                  <a:latin typeface="Arial" charset="0"/>
                </a:rPr>
                <a:t>x</a:t>
              </a:r>
            </a:p>
          </p:txBody>
        </p:sp>
      </p:grpSp>
      <p:grpSp>
        <p:nvGrpSpPr>
          <p:cNvPr id="31" name="Group 40"/>
          <p:cNvGrpSpPr>
            <a:grpSpLocks/>
          </p:cNvGrpSpPr>
          <p:nvPr/>
        </p:nvGrpSpPr>
        <p:grpSpPr bwMode="auto">
          <a:xfrm>
            <a:off x="6368143" y="5252791"/>
            <a:ext cx="1666875" cy="849312"/>
            <a:chOff x="4086" y="1801"/>
            <a:chExt cx="1050" cy="535"/>
          </a:xfrm>
        </p:grpSpPr>
        <p:sp>
          <p:nvSpPr>
            <p:cNvPr id="32" name="Text Box 34"/>
            <p:cNvSpPr txBox="1">
              <a:spLocks noChangeArrowheads="1"/>
            </p:cNvSpPr>
            <p:nvPr/>
          </p:nvSpPr>
          <p:spPr bwMode="auto">
            <a:xfrm>
              <a:off x="4086" y="1921"/>
              <a:ext cx="602" cy="2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en-US" sz="2400" b="0" i="0" u="none" strike="noStrike" kern="0" cap="none" spc="0" normalizeH="0" baseline="0" noProof="0" smtClean="0">
                  <a:ln>
                    <a:noFill/>
                  </a:ln>
                  <a:solidFill>
                    <a:srgbClr val="000000"/>
                  </a:solidFill>
                  <a:effectLst/>
                  <a:uLnTx/>
                  <a:uFillTx/>
                  <a:latin typeface="Arial" charset="0"/>
                </a:rPr>
                <a:t>= 767</a:t>
              </a:r>
            </a:p>
          </p:txBody>
        </p:sp>
        <p:grpSp>
          <p:nvGrpSpPr>
            <p:cNvPr id="33" name="Group 38"/>
            <p:cNvGrpSpPr>
              <a:grpSpLocks/>
            </p:cNvGrpSpPr>
            <p:nvPr/>
          </p:nvGrpSpPr>
          <p:grpSpPr bwMode="auto">
            <a:xfrm>
              <a:off x="4635" y="1801"/>
              <a:ext cx="501" cy="535"/>
              <a:chOff x="1344" y="3001"/>
              <a:chExt cx="501" cy="535"/>
            </a:xfrm>
          </p:grpSpPr>
          <p:sp>
            <p:nvSpPr>
              <p:cNvPr id="34" name="Text Box 35"/>
              <p:cNvSpPr txBox="1">
                <a:spLocks noChangeArrowheads="1"/>
              </p:cNvSpPr>
              <p:nvPr/>
            </p:nvSpPr>
            <p:spPr bwMode="auto">
              <a:xfrm>
                <a:off x="1430" y="3001"/>
                <a:ext cx="319" cy="2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en-US" sz="2400" b="0" i="0" u="none" strike="noStrike" kern="0" cap="none" spc="0" normalizeH="0" baseline="0" noProof="0" smtClean="0">
                    <a:ln>
                      <a:noFill/>
                    </a:ln>
                    <a:solidFill>
                      <a:srgbClr val="000000"/>
                    </a:solidFill>
                    <a:effectLst/>
                    <a:uLnTx/>
                    <a:uFillTx/>
                    <a:latin typeface="Arial" charset="0"/>
                  </a:rPr>
                  <a:t>mi</a:t>
                </a:r>
              </a:p>
            </p:txBody>
          </p:sp>
          <p:sp>
            <p:nvSpPr>
              <p:cNvPr id="35" name="Text Box 36"/>
              <p:cNvSpPr txBox="1">
                <a:spLocks noChangeArrowheads="1"/>
              </p:cNvSpPr>
              <p:nvPr/>
            </p:nvSpPr>
            <p:spPr bwMode="auto">
              <a:xfrm>
                <a:off x="1344" y="3248"/>
                <a:ext cx="501" cy="2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en-US" sz="2400" b="0" i="0" u="none" strike="noStrike" kern="0" cap="none" spc="0" normalizeH="0" baseline="0" noProof="0" smtClean="0">
                    <a:ln>
                      <a:noFill/>
                    </a:ln>
                    <a:solidFill>
                      <a:srgbClr val="000000"/>
                    </a:solidFill>
                    <a:effectLst/>
                    <a:uLnTx/>
                    <a:uFillTx/>
                    <a:latin typeface="Arial" charset="0"/>
                  </a:rPr>
                  <a:t>hour</a:t>
                </a:r>
              </a:p>
            </p:txBody>
          </p:sp>
          <p:sp>
            <p:nvSpPr>
              <p:cNvPr id="36" name="Line 37"/>
              <p:cNvSpPr>
                <a:spLocks noChangeShapeType="1"/>
              </p:cNvSpPr>
              <p:nvPr/>
            </p:nvSpPr>
            <p:spPr bwMode="auto">
              <a:xfrm>
                <a:off x="1392" y="3264"/>
                <a:ext cx="384" cy="0"/>
              </a:xfrm>
              <a:prstGeom prst="line">
                <a:avLst/>
              </a:prstGeom>
              <a:noFill/>
              <a:ln w="25400">
                <a:solidFill>
                  <a:srgbClr val="00000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smtClean="0">
                  <a:ln>
                    <a:noFill/>
                  </a:ln>
                  <a:solidFill>
                    <a:srgbClr val="000000"/>
                  </a:solidFill>
                  <a:effectLst/>
                  <a:uLnTx/>
                  <a:uFillTx/>
                  <a:latin typeface="Arial" charset="0"/>
                </a:endParaRPr>
              </a:p>
            </p:txBody>
          </p:sp>
        </p:grpSp>
      </p:grpSp>
      <p:sp>
        <p:nvSpPr>
          <p:cNvPr id="37" name="Line 39"/>
          <p:cNvSpPr>
            <a:spLocks noChangeShapeType="1"/>
          </p:cNvSpPr>
          <p:nvPr/>
        </p:nvSpPr>
        <p:spPr bwMode="auto">
          <a:xfrm>
            <a:off x="1824718" y="4832103"/>
            <a:ext cx="0" cy="533400"/>
          </a:xfrm>
          <a:prstGeom prst="line">
            <a:avLst/>
          </a:prstGeom>
          <a:noFill/>
          <a:ln w="25400">
            <a:solidFill>
              <a:srgbClr val="FF0000"/>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algn="ctr" fontAlgn="base">
              <a:spcBef>
                <a:spcPct val="0"/>
              </a:spcBef>
              <a:spcAft>
                <a:spcPct val="0"/>
              </a:spcAft>
            </a:pPr>
            <a:endParaRPr lang="en-US" sz="2400">
              <a:solidFill>
                <a:srgbClr val="000000"/>
              </a:solidFill>
              <a:latin typeface="Arial" charset="0"/>
            </a:endParaRPr>
          </a:p>
        </p:txBody>
      </p:sp>
      <p:sp>
        <p:nvSpPr>
          <p:cNvPr id="38" name="Line 41"/>
          <p:cNvSpPr>
            <a:spLocks noChangeShapeType="1"/>
          </p:cNvSpPr>
          <p:nvPr/>
        </p:nvSpPr>
        <p:spPr bwMode="auto">
          <a:xfrm flipV="1">
            <a:off x="3183618" y="6051303"/>
            <a:ext cx="0" cy="533400"/>
          </a:xfrm>
          <a:prstGeom prst="line">
            <a:avLst/>
          </a:prstGeom>
          <a:noFill/>
          <a:ln w="25400">
            <a:solidFill>
              <a:srgbClr val="FF0000"/>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algn="ctr" fontAlgn="base">
              <a:spcBef>
                <a:spcPct val="0"/>
              </a:spcBef>
              <a:spcAft>
                <a:spcPct val="0"/>
              </a:spcAft>
            </a:pPr>
            <a:endParaRPr lang="en-US" sz="2400">
              <a:solidFill>
                <a:srgbClr val="000000"/>
              </a:solidFill>
              <a:latin typeface="Arial" charset="0"/>
            </a:endParaRPr>
          </a:p>
        </p:txBody>
      </p:sp>
      <p:sp>
        <p:nvSpPr>
          <p:cNvPr id="39" name="Line 42"/>
          <p:cNvSpPr>
            <a:spLocks noChangeShapeType="1"/>
          </p:cNvSpPr>
          <p:nvPr/>
        </p:nvSpPr>
        <p:spPr bwMode="auto">
          <a:xfrm>
            <a:off x="4529818" y="4832103"/>
            <a:ext cx="0" cy="533400"/>
          </a:xfrm>
          <a:prstGeom prst="line">
            <a:avLst/>
          </a:prstGeom>
          <a:noFill/>
          <a:ln w="25400">
            <a:solidFill>
              <a:srgbClr val="FF0000"/>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algn="ctr" fontAlgn="base">
              <a:spcBef>
                <a:spcPct val="0"/>
              </a:spcBef>
              <a:spcAft>
                <a:spcPct val="0"/>
              </a:spcAft>
            </a:pPr>
            <a:endParaRPr lang="en-US" sz="2400">
              <a:solidFill>
                <a:srgbClr val="000000"/>
              </a:solidFill>
              <a:latin typeface="Arial" charset="0"/>
            </a:endParaRPr>
          </a:p>
        </p:txBody>
      </p:sp>
      <p:sp>
        <p:nvSpPr>
          <p:cNvPr id="40" name="Line 43"/>
          <p:cNvSpPr>
            <a:spLocks noChangeShapeType="1"/>
          </p:cNvSpPr>
          <p:nvPr/>
        </p:nvSpPr>
        <p:spPr bwMode="auto">
          <a:xfrm>
            <a:off x="6091918" y="4832103"/>
            <a:ext cx="0" cy="533400"/>
          </a:xfrm>
          <a:prstGeom prst="line">
            <a:avLst/>
          </a:prstGeom>
          <a:noFill/>
          <a:ln w="25400">
            <a:solidFill>
              <a:srgbClr val="FF0000"/>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algn="ctr" fontAlgn="base">
              <a:spcBef>
                <a:spcPct val="0"/>
              </a:spcBef>
              <a:spcAft>
                <a:spcPct val="0"/>
              </a:spcAft>
            </a:pPr>
            <a:endParaRPr lang="en-US" sz="2400">
              <a:solidFill>
                <a:srgbClr val="000000"/>
              </a:solidFill>
              <a:latin typeface="Arial" charset="0"/>
            </a:endParaRPr>
          </a:p>
        </p:txBody>
      </p:sp>
      <p:sp>
        <p:nvSpPr>
          <p:cNvPr id="41" name="Line 44"/>
          <p:cNvSpPr>
            <a:spLocks noChangeShapeType="1"/>
          </p:cNvSpPr>
          <p:nvPr/>
        </p:nvSpPr>
        <p:spPr bwMode="auto">
          <a:xfrm flipV="1">
            <a:off x="1824718" y="6051303"/>
            <a:ext cx="0" cy="533400"/>
          </a:xfrm>
          <a:prstGeom prst="line">
            <a:avLst/>
          </a:prstGeom>
          <a:noFill/>
          <a:ln w="25400">
            <a:solidFill>
              <a:srgbClr val="FF0000"/>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algn="ctr" fontAlgn="base">
              <a:spcBef>
                <a:spcPct val="0"/>
              </a:spcBef>
              <a:spcAft>
                <a:spcPct val="0"/>
              </a:spcAft>
            </a:pPr>
            <a:endParaRPr lang="en-US" sz="2400">
              <a:solidFill>
                <a:srgbClr val="000000"/>
              </a:solidFill>
              <a:latin typeface="Arial" charset="0"/>
            </a:endParaRPr>
          </a:p>
        </p:txBody>
      </p:sp>
      <p:sp>
        <p:nvSpPr>
          <p:cNvPr id="42" name="Line 45"/>
          <p:cNvSpPr>
            <a:spLocks noChangeShapeType="1"/>
          </p:cNvSpPr>
          <p:nvPr/>
        </p:nvSpPr>
        <p:spPr bwMode="auto">
          <a:xfrm flipV="1">
            <a:off x="4453618" y="6051303"/>
            <a:ext cx="0" cy="533400"/>
          </a:xfrm>
          <a:prstGeom prst="line">
            <a:avLst/>
          </a:prstGeom>
          <a:noFill/>
          <a:ln w="25400">
            <a:solidFill>
              <a:srgbClr val="FF0000"/>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algn="ctr" fontAlgn="base">
              <a:spcBef>
                <a:spcPct val="0"/>
              </a:spcBef>
              <a:spcAft>
                <a:spcPct val="0"/>
              </a:spcAft>
            </a:pPr>
            <a:endParaRPr lang="en-US" sz="2400">
              <a:solidFill>
                <a:srgbClr val="000000"/>
              </a:solidFill>
              <a:latin typeface="Arial" charset="0"/>
            </a:endParaRPr>
          </a:p>
        </p:txBody>
      </p:sp>
      <p:sp>
        <p:nvSpPr>
          <p:cNvPr id="43" name="Line 46"/>
          <p:cNvSpPr>
            <a:spLocks noChangeShapeType="1"/>
          </p:cNvSpPr>
          <p:nvPr/>
        </p:nvSpPr>
        <p:spPr bwMode="auto">
          <a:xfrm flipV="1">
            <a:off x="1697718" y="5378203"/>
            <a:ext cx="228600" cy="228600"/>
          </a:xfrm>
          <a:prstGeom prst="line">
            <a:avLst/>
          </a:prstGeom>
          <a:noFill/>
          <a:ln w="31750">
            <a:solidFill>
              <a:srgbClr val="FF000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algn="ctr" fontAlgn="base">
              <a:spcBef>
                <a:spcPct val="0"/>
              </a:spcBef>
              <a:spcAft>
                <a:spcPct val="0"/>
              </a:spcAft>
            </a:pPr>
            <a:endParaRPr lang="en-US" sz="2400">
              <a:solidFill>
                <a:srgbClr val="000000"/>
              </a:solidFill>
              <a:latin typeface="Arial" charset="0"/>
            </a:endParaRPr>
          </a:p>
        </p:txBody>
      </p:sp>
      <p:sp>
        <p:nvSpPr>
          <p:cNvPr id="44" name="Line 47"/>
          <p:cNvSpPr>
            <a:spLocks noChangeShapeType="1"/>
          </p:cNvSpPr>
          <p:nvPr/>
        </p:nvSpPr>
        <p:spPr bwMode="auto">
          <a:xfrm flipV="1">
            <a:off x="3082018" y="5822703"/>
            <a:ext cx="228600" cy="228600"/>
          </a:xfrm>
          <a:prstGeom prst="line">
            <a:avLst/>
          </a:prstGeom>
          <a:noFill/>
          <a:ln w="31750">
            <a:solidFill>
              <a:srgbClr val="FF000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algn="ctr" fontAlgn="base">
              <a:spcBef>
                <a:spcPct val="0"/>
              </a:spcBef>
              <a:spcAft>
                <a:spcPct val="0"/>
              </a:spcAft>
            </a:pPr>
            <a:endParaRPr lang="en-US" sz="2400">
              <a:solidFill>
                <a:srgbClr val="000000"/>
              </a:solidFill>
              <a:latin typeface="Arial" charset="0"/>
            </a:endParaRPr>
          </a:p>
        </p:txBody>
      </p:sp>
      <p:sp>
        <p:nvSpPr>
          <p:cNvPr id="45" name="Line 48"/>
          <p:cNvSpPr>
            <a:spLocks noChangeShapeType="1"/>
          </p:cNvSpPr>
          <p:nvPr/>
        </p:nvSpPr>
        <p:spPr bwMode="auto">
          <a:xfrm flipV="1">
            <a:off x="1710418" y="5708403"/>
            <a:ext cx="228600" cy="228600"/>
          </a:xfrm>
          <a:prstGeom prst="line">
            <a:avLst/>
          </a:prstGeom>
          <a:noFill/>
          <a:ln w="31750">
            <a:solidFill>
              <a:srgbClr val="FF000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algn="ctr" fontAlgn="base">
              <a:spcBef>
                <a:spcPct val="0"/>
              </a:spcBef>
              <a:spcAft>
                <a:spcPct val="0"/>
              </a:spcAft>
            </a:pPr>
            <a:endParaRPr lang="en-US" sz="2400">
              <a:solidFill>
                <a:srgbClr val="000000"/>
              </a:solidFill>
              <a:latin typeface="Arial" charset="0"/>
            </a:endParaRPr>
          </a:p>
        </p:txBody>
      </p:sp>
      <p:sp>
        <p:nvSpPr>
          <p:cNvPr id="46" name="Line 49"/>
          <p:cNvSpPr>
            <a:spLocks noChangeShapeType="1"/>
          </p:cNvSpPr>
          <p:nvPr/>
        </p:nvSpPr>
        <p:spPr bwMode="auto">
          <a:xfrm flipV="1">
            <a:off x="4453618" y="5365503"/>
            <a:ext cx="228600" cy="228600"/>
          </a:xfrm>
          <a:prstGeom prst="line">
            <a:avLst/>
          </a:prstGeom>
          <a:noFill/>
          <a:ln w="31750">
            <a:solidFill>
              <a:srgbClr val="FF000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algn="ctr" fontAlgn="base">
              <a:spcBef>
                <a:spcPct val="0"/>
              </a:spcBef>
              <a:spcAft>
                <a:spcPct val="0"/>
              </a:spcAft>
            </a:pPr>
            <a:endParaRPr lang="en-US" sz="2400">
              <a:solidFill>
                <a:srgbClr val="000000"/>
              </a:solidFill>
              <a:latin typeface="Arial" charset="0"/>
            </a:endParaRPr>
          </a:p>
        </p:txBody>
      </p:sp>
      <p:sp>
        <p:nvSpPr>
          <p:cNvPr id="47" name="Line 50"/>
          <p:cNvSpPr>
            <a:spLocks noChangeShapeType="1"/>
          </p:cNvSpPr>
          <p:nvPr/>
        </p:nvSpPr>
        <p:spPr bwMode="auto">
          <a:xfrm flipV="1">
            <a:off x="4339318" y="5797303"/>
            <a:ext cx="228600" cy="228600"/>
          </a:xfrm>
          <a:prstGeom prst="line">
            <a:avLst/>
          </a:prstGeom>
          <a:noFill/>
          <a:ln w="31750">
            <a:solidFill>
              <a:srgbClr val="FF000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algn="ctr" fontAlgn="base">
              <a:spcBef>
                <a:spcPct val="0"/>
              </a:spcBef>
              <a:spcAft>
                <a:spcPct val="0"/>
              </a:spcAft>
            </a:pPr>
            <a:endParaRPr lang="en-US" sz="2400">
              <a:solidFill>
                <a:srgbClr val="000000"/>
              </a:solidFill>
              <a:latin typeface="Arial" charset="0"/>
            </a:endParaRPr>
          </a:p>
        </p:txBody>
      </p:sp>
      <p:sp>
        <p:nvSpPr>
          <p:cNvPr id="48" name="Line 51"/>
          <p:cNvSpPr>
            <a:spLocks noChangeShapeType="1"/>
          </p:cNvSpPr>
          <p:nvPr/>
        </p:nvSpPr>
        <p:spPr bwMode="auto">
          <a:xfrm flipV="1">
            <a:off x="5977618" y="5365503"/>
            <a:ext cx="228600" cy="228600"/>
          </a:xfrm>
          <a:prstGeom prst="line">
            <a:avLst/>
          </a:prstGeom>
          <a:noFill/>
          <a:ln w="31750">
            <a:solidFill>
              <a:srgbClr val="FF000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algn="ctr" fontAlgn="base">
              <a:spcBef>
                <a:spcPct val="0"/>
              </a:spcBef>
              <a:spcAft>
                <a:spcPct val="0"/>
              </a:spcAft>
            </a:pPr>
            <a:endParaRPr lang="en-US" sz="2400">
              <a:solidFill>
                <a:srgbClr val="000000"/>
              </a:solidFill>
              <a:latin typeface="Arial" charset="0"/>
            </a:endParaRPr>
          </a:p>
        </p:txBody>
      </p:sp>
      <p:sp>
        <p:nvSpPr>
          <p:cNvPr id="49" name="Text Box 52"/>
          <p:cNvSpPr txBox="1">
            <a:spLocks noChangeArrowheads="1"/>
          </p:cNvSpPr>
          <p:nvPr/>
        </p:nvSpPr>
        <p:spPr bwMode="auto">
          <a:xfrm>
            <a:off x="2466068" y="2430216"/>
            <a:ext cx="2251075"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altLang="en-US" sz="2400">
                <a:solidFill>
                  <a:srgbClr val="000000"/>
                </a:solidFill>
                <a:latin typeface="Arial" charset="0"/>
              </a:rPr>
              <a:t>meters to miles</a:t>
            </a:r>
          </a:p>
        </p:txBody>
      </p:sp>
      <p:sp>
        <p:nvSpPr>
          <p:cNvPr id="50" name="Text Box 53"/>
          <p:cNvSpPr txBox="1">
            <a:spLocks noChangeArrowheads="1"/>
          </p:cNvSpPr>
          <p:nvPr/>
        </p:nvSpPr>
        <p:spPr bwMode="auto">
          <a:xfrm>
            <a:off x="2466068" y="3079503"/>
            <a:ext cx="2506663"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altLang="en-US" sz="2400">
                <a:solidFill>
                  <a:srgbClr val="000000"/>
                </a:solidFill>
                <a:latin typeface="Arial" charset="0"/>
              </a:rPr>
              <a:t>seconds to hours</a:t>
            </a:r>
          </a:p>
        </p:txBody>
      </p:sp>
      <p:sp>
        <p:nvSpPr>
          <p:cNvPr id="51" name="Text Box 55"/>
          <p:cNvSpPr txBox="1">
            <a:spLocks noChangeArrowheads="1"/>
          </p:cNvSpPr>
          <p:nvPr/>
        </p:nvSpPr>
        <p:spPr bwMode="auto">
          <a:xfrm>
            <a:off x="3343956" y="1784103"/>
            <a:ext cx="2620962"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lgn="ctr" fontAlgn="base">
              <a:spcBef>
                <a:spcPct val="0"/>
              </a:spcBef>
              <a:spcAft>
                <a:spcPct val="0"/>
              </a:spcAft>
            </a:pPr>
            <a:r>
              <a:rPr lang="en-US" altLang="en-US" sz="2400" b="1" i="1">
                <a:solidFill>
                  <a:srgbClr val="000000"/>
                </a:solidFill>
                <a:latin typeface="Arial" charset="0"/>
              </a:rPr>
              <a:t>conversion units</a:t>
            </a:r>
          </a:p>
        </p:txBody>
      </p:sp>
    </p:spTree>
    <p:extLst>
      <p:ext uri="{BB962C8B-B14F-4D97-AF65-F5344CB8AC3E}">
        <p14:creationId xmlns:p14="http://schemas.microsoft.com/office/powerpoint/2010/main" xmlns="" val="28931864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51"/>
                                        </p:tgtEl>
                                        <p:attrNameLst>
                                          <p:attrName>style.visibility</p:attrName>
                                        </p:attrNameLst>
                                      </p:cBhvr>
                                      <p:to>
                                        <p:strVal val="visible"/>
                                      </p:to>
                                    </p:set>
                                    <p:anim calcmode="lin" valueType="num">
                                      <p:cBhvr>
                                        <p:cTn id="7" dur="500" fill="hold"/>
                                        <p:tgtEl>
                                          <p:spTgt spid="51"/>
                                        </p:tgtEl>
                                        <p:attrNameLst>
                                          <p:attrName>ppt_w</p:attrName>
                                        </p:attrNameLst>
                                      </p:cBhvr>
                                      <p:tavLst>
                                        <p:tav tm="0">
                                          <p:val>
                                            <p:fltVal val="0"/>
                                          </p:val>
                                        </p:tav>
                                        <p:tav tm="100000">
                                          <p:val>
                                            <p:strVal val="#ppt_w"/>
                                          </p:val>
                                        </p:tav>
                                      </p:tavLst>
                                    </p:anim>
                                    <p:anim calcmode="lin" valueType="num">
                                      <p:cBhvr>
                                        <p:cTn id="8" dur="500" fill="hold"/>
                                        <p:tgtEl>
                                          <p:spTgt spid="51"/>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9"/>
                                        </p:tgtEl>
                                        <p:attrNameLst>
                                          <p:attrName>style.visibility</p:attrName>
                                        </p:attrNameLst>
                                      </p:cBhvr>
                                      <p:to>
                                        <p:strVal val="visible"/>
                                      </p:to>
                                    </p:set>
                                    <p:anim calcmode="lin" valueType="num">
                                      <p:cBhvr additive="base">
                                        <p:cTn id="13" dur="500" fill="hold"/>
                                        <p:tgtEl>
                                          <p:spTgt spid="49"/>
                                        </p:tgtEl>
                                        <p:attrNameLst>
                                          <p:attrName>ppt_x</p:attrName>
                                        </p:attrNameLst>
                                      </p:cBhvr>
                                      <p:tavLst>
                                        <p:tav tm="0">
                                          <p:val>
                                            <p:strVal val="0-#ppt_w/2"/>
                                          </p:val>
                                        </p:tav>
                                        <p:tav tm="100000">
                                          <p:val>
                                            <p:strVal val="#ppt_x"/>
                                          </p:val>
                                        </p:tav>
                                      </p:tavLst>
                                    </p:anim>
                                    <p:anim calcmode="lin" valueType="num">
                                      <p:cBhvr additive="base">
                                        <p:cTn id="14" dur="500" fill="hold"/>
                                        <p:tgtEl>
                                          <p:spTgt spid="49"/>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0-#ppt_w/2"/>
                                          </p:val>
                                        </p:tav>
                                        <p:tav tm="100000">
                                          <p:val>
                                            <p:strVal val="#ppt_x"/>
                                          </p:val>
                                        </p:tav>
                                      </p:tavLst>
                                    </p:anim>
                                    <p:anim calcmode="lin" valueType="num">
                                      <p:cBhvr additive="base">
                                        <p:cTn id="20"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50"/>
                                        </p:tgtEl>
                                        <p:attrNameLst>
                                          <p:attrName>style.visibility</p:attrName>
                                        </p:attrNameLst>
                                      </p:cBhvr>
                                      <p:to>
                                        <p:strVal val="visible"/>
                                      </p:to>
                                    </p:set>
                                    <p:anim calcmode="lin" valueType="num">
                                      <p:cBhvr additive="base">
                                        <p:cTn id="25" dur="500" fill="hold"/>
                                        <p:tgtEl>
                                          <p:spTgt spid="50"/>
                                        </p:tgtEl>
                                        <p:attrNameLst>
                                          <p:attrName>ppt_x</p:attrName>
                                        </p:attrNameLst>
                                      </p:cBhvr>
                                      <p:tavLst>
                                        <p:tav tm="0">
                                          <p:val>
                                            <p:strVal val="0-#ppt_w/2"/>
                                          </p:val>
                                        </p:tav>
                                        <p:tav tm="100000">
                                          <p:val>
                                            <p:strVal val="#ppt_x"/>
                                          </p:val>
                                        </p:tav>
                                      </p:tavLst>
                                    </p:anim>
                                    <p:anim calcmode="lin" valueType="num">
                                      <p:cBhvr additive="base">
                                        <p:cTn id="26" dur="500" fill="hold"/>
                                        <p:tgtEl>
                                          <p:spTgt spid="50"/>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additive="base">
                                        <p:cTn id="31" dur="500" fill="hold"/>
                                        <p:tgtEl>
                                          <p:spTgt spid="5"/>
                                        </p:tgtEl>
                                        <p:attrNameLst>
                                          <p:attrName>ppt_x</p:attrName>
                                        </p:attrNameLst>
                                      </p:cBhvr>
                                      <p:tavLst>
                                        <p:tav tm="0">
                                          <p:val>
                                            <p:strVal val="0-#ppt_w/2"/>
                                          </p:val>
                                        </p:tav>
                                        <p:tav tm="100000">
                                          <p:val>
                                            <p:strVal val="#ppt_x"/>
                                          </p:val>
                                        </p:tav>
                                      </p:tavLst>
                                    </p:anim>
                                    <p:anim calcmode="lin" valueType="num">
                                      <p:cBhvr additive="base">
                                        <p:cTn id="32"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6"/>
                                        </p:tgtEl>
                                        <p:attrNameLst>
                                          <p:attrName>style.visibility</p:attrName>
                                        </p:attrNameLst>
                                      </p:cBhvr>
                                      <p:to>
                                        <p:strVal val="visible"/>
                                      </p:to>
                                    </p:set>
                                    <p:anim calcmode="lin" valueType="num">
                                      <p:cBhvr additive="base">
                                        <p:cTn id="37" dur="500" fill="hold"/>
                                        <p:tgtEl>
                                          <p:spTgt spid="6"/>
                                        </p:tgtEl>
                                        <p:attrNameLst>
                                          <p:attrName>ppt_x</p:attrName>
                                        </p:attrNameLst>
                                      </p:cBhvr>
                                      <p:tavLst>
                                        <p:tav tm="0">
                                          <p:val>
                                            <p:strVal val="1+#ppt_w/2"/>
                                          </p:val>
                                        </p:tav>
                                        <p:tav tm="100000">
                                          <p:val>
                                            <p:strVal val="#ppt_x"/>
                                          </p:val>
                                        </p:tav>
                                      </p:tavLst>
                                    </p:anim>
                                    <p:anim calcmode="lin" valueType="num">
                                      <p:cBhvr additive="base">
                                        <p:cTn id="38"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nodeType="clickEffect">
                                  <p:stCondLst>
                                    <p:cond delay="0"/>
                                  </p:stCondLst>
                                  <p:childTnLst>
                                    <p:set>
                                      <p:cBhvr>
                                        <p:cTn id="42" dur="1" fill="hold">
                                          <p:stCondLst>
                                            <p:cond delay="0"/>
                                          </p:stCondLst>
                                        </p:cTn>
                                        <p:tgtEl>
                                          <p:spTgt spid="8"/>
                                        </p:tgtEl>
                                        <p:attrNameLst>
                                          <p:attrName>style.visibility</p:attrName>
                                        </p:attrNameLst>
                                      </p:cBhvr>
                                      <p:to>
                                        <p:strVal val="visible"/>
                                      </p:to>
                                    </p:set>
                                    <p:anim calcmode="lin" valueType="num">
                                      <p:cBhvr additive="base">
                                        <p:cTn id="43" dur="500" fill="hold"/>
                                        <p:tgtEl>
                                          <p:spTgt spid="8"/>
                                        </p:tgtEl>
                                        <p:attrNameLst>
                                          <p:attrName>ppt_x</p:attrName>
                                        </p:attrNameLst>
                                      </p:cBhvr>
                                      <p:tavLst>
                                        <p:tav tm="0">
                                          <p:val>
                                            <p:strVal val="0-#ppt_w/2"/>
                                          </p:val>
                                        </p:tav>
                                        <p:tav tm="100000">
                                          <p:val>
                                            <p:strVal val="#ppt_x"/>
                                          </p:val>
                                        </p:tav>
                                      </p:tavLst>
                                    </p:anim>
                                    <p:anim calcmode="lin" valueType="num">
                                      <p:cBhvr additive="base">
                                        <p:cTn id="44"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2" fill="hold" nodeType="clickEffect">
                                  <p:stCondLst>
                                    <p:cond delay="0"/>
                                  </p:stCondLst>
                                  <p:childTnLst>
                                    <p:set>
                                      <p:cBhvr>
                                        <p:cTn id="48" dur="1" fill="hold">
                                          <p:stCondLst>
                                            <p:cond delay="0"/>
                                          </p:stCondLst>
                                        </p:cTn>
                                        <p:tgtEl>
                                          <p:spTgt spid="14"/>
                                        </p:tgtEl>
                                        <p:attrNameLst>
                                          <p:attrName>style.visibility</p:attrName>
                                        </p:attrNameLst>
                                      </p:cBhvr>
                                      <p:to>
                                        <p:strVal val="visible"/>
                                      </p:to>
                                    </p:set>
                                    <p:anim calcmode="lin" valueType="num">
                                      <p:cBhvr additive="base">
                                        <p:cTn id="49" dur="500" fill="hold"/>
                                        <p:tgtEl>
                                          <p:spTgt spid="14"/>
                                        </p:tgtEl>
                                        <p:attrNameLst>
                                          <p:attrName>ppt_x</p:attrName>
                                        </p:attrNameLst>
                                      </p:cBhvr>
                                      <p:tavLst>
                                        <p:tav tm="0">
                                          <p:val>
                                            <p:strVal val="1+#ppt_w/2"/>
                                          </p:val>
                                        </p:tav>
                                        <p:tav tm="100000">
                                          <p:val>
                                            <p:strVal val="#ppt_x"/>
                                          </p:val>
                                        </p:tav>
                                      </p:tavLst>
                                    </p:anim>
                                    <p:anim calcmode="lin" valueType="num">
                                      <p:cBhvr additive="base">
                                        <p:cTn id="50" dur="500" fill="hold"/>
                                        <p:tgtEl>
                                          <p:spTgt spid="14"/>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499"/>
                                          </p:stCondLst>
                                        </p:cTn>
                                        <p:tgtEl>
                                          <p:spTgt spid="37"/>
                                        </p:tgtEl>
                                        <p:attrNameLst>
                                          <p:attrName>style.visibility</p:attrName>
                                        </p:attrNameLst>
                                      </p:cBhvr>
                                      <p:to>
                                        <p:strVal val="visible"/>
                                      </p:to>
                                    </p:set>
                                  </p:childTnLst>
                                  <p:subTnLst>
                                    <p:set>
                                      <p:cBhvr override="childStyle">
                                        <p:cTn dur="1" fill="hold" display="0" masterRel="nextClick" afterEffect="1"/>
                                        <p:tgtEl>
                                          <p:spTgt spid="37"/>
                                        </p:tgtEl>
                                        <p:attrNameLst>
                                          <p:attrName>style.visibility</p:attrName>
                                        </p:attrNameLst>
                                      </p:cBhvr>
                                      <p:to>
                                        <p:strVal val="hidden"/>
                                      </p:to>
                                    </p:set>
                                  </p:sub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499"/>
                                          </p:stCondLst>
                                        </p:cTn>
                                        <p:tgtEl>
                                          <p:spTgt spid="38"/>
                                        </p:tgtEl>
                                        <p:attrNameLst>
                                          <p:attrName>style.visibility</p:attrName>
                                        </p:attrNameLst>
                                      </p:cBhvr>
                                      <p:to>
                                        <p:strVal val="visible"/>
                                      </p:to>
                                    </p:set>
                                  </p:childTnLst>
                                  <p:subTnLst>
                                    <p:set>
                                      <p:cBhvr override="childStyle">
                                        <p:cTn dur="1" fill="hold" display="0" masterRel="nextClick" afterEffect="1"/>
                                        <p:tgtEl>
                                          <p:spTgt spid="38"/>
                                        </p:tgtEl>
                                        <p:attrNameLst>
                                          <p:attrName>style.visibility</p:attrName>
                                        </p:attrNameLst>
                                      </p:cBhvr>
                                      <p:to>
                                        <p:strVal val="hidden"/>
                                      </p:to>
                                    </p:set>
                                  </p:subTnLst>
                                </p:cTn>
                              </p:par>
                            </p:childTnLst>
                          </p:cTn>
                        </p:par>
                      </p:childTnLst>
                    </p:cTn>
                  </p:par>
                  <p:par>
                    <p:cTn id="59" fill="hold">
                      <p:stCondLst>
                        <p:cond delay="indefinite"/>
                      </p:stCondLst>
                      <p:childTnLst>
                        <p:par>
                          <p:cTn id="60" fill="hold">
                            <p:stCondLst>
                              <p:cond delay="0"/>
                            </p:stCondLst>
                            <p:childTnLst>
                              <p:par>
                                <p:cTn id="61" presetID="2" presetClass="entr" presetSubtype="2" fill="hold" nodeType="clickEffect">
                                  <p:stCondLst>
                                    <p:cond delay="0"/>
                                  </p:stCondLst>
                                  <p:childTnLst>
                                    <p:set>
                                      <p:cBhvr>
                                        <p:cTn id="62" dur="1" fill="hold">
                                          <p:stCondLst>
                                            <p:cond delay="0"/>
                                          </p:stCondLst>
                                        </p:cTn>
                                        <p:tgtEl>
                                          <p:spTgt spid="20"/>
                                        </p:tgtEl>
                                        <p:attrNameLst>
                                          <p:attrName>style.visibility</p:attrName>
                                        </p:attrNameLst>
                                      </p:cBhvr>
                                      <p:to>
                                        <p:strVal val="visible"/>
                                      </p:to>
                                    </p:set>
                                    <p:anim calcmode="lin" valueType="num">
                                      <p:cBhvr additive="base">
                                        <p:cTn id="63" dur="500" fill="hold"/>
                                        <p:tgtEl>
                                          <p:spTgt spid="20"/>
                                        </p:tgtEl>
                                        <p:attrNameLst>
                                          <p:attrName>ppt_x</p:attrName>
                                        </p:attrNameLst>
                                      </p:cBhvr>
                                      <p:tavLst>
                                        <p:tav tm="0">
                                          <p:val>
                                            <p:strVal val="1+#ppt_w/2"/>
                                          </p:val>
                                        </p:tav>
                                        <p:tav tm="100000">
                                          <p:val>
                                            <p:strVal val="#ppt_x"/>
                                          </p:val>
                                        </p:tav>
                                      </p:tavLst>
                                    </p:anim>
                                    <p:anim calcmode="lin" valueType="num">
                                      <p:cBhvr additive="base">
                                        <p:cTn id="64" dur="500" fill="hold"/>
                                        <p:tgtEl>
                                          <p:spTgt spid="20"/>
                                        </p:tgtEl>
                                        <p:attrNameLst>
                                          <p:attrName>ppt_y</p:attrName>
                                        </p:attrNameLst>
                                      </p:cBhvr>
                                      <p:tavLst>
                                        <p:tav tm="0">
                                          <p:val>
                                            <p:strVal val="#ppt_y"/>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1" presetClass="entr" presetSubtype="0" fill="hold" grpId="0" nodeType="clickEffect">
                                  <p:stCondLst>
                                    <p:cond delay="0"/>
                                  </p:stCondLst>
                                  <p:childTnLst>
                                    <p:set>
                                      <p:cBhvr>
                                        <p:cTn id="68" dur="1" fill="hold">
                                          <p:stCondLst>
                                            <p:cond delay="499"/>
                                          </p:stCondLst>
                                        </p:cTn>
                                        <p:tgtEl>
                                          <p:spTgt spid="41"/>
                                        </p:tgtEl>
                                        <p:attrNameLst>
                                          <p:attrName>style.visibility</p:attrName>
                                        </p:attrNameLst>
                                      </p:cBhvr>
                                      <p:to>
                                        <p:strVal val="visible"/>
                                      </p:to>
                                    </p:set>
                                  </p:childTnLst>
                                  <p:subTnLst>
                                    <p:set>
                                      <p:cBhvr override="childStyle">
                                        <p:cTn dur="1" fill="hold" display="0" masterRel="nextClick" afterEffect="1"/>
                                        <p:tgtEl>
                                          <p:spTgt spid="41"/>
                                        </p:tgtEl>
                                        <p:attrNameLst>
                                          <p:attrName>style.visibility</p:attrName>
                                        </p:attrNameLst>
                                      </p:cBhvr>
                                      <p:to>
                                        <p:strVal val="hidden"/>
                                      </p:to>
                                    </p:set>
                                  </p:subTnLst>
                                </p:cTn>
                              </p:par>
                            </p:childTnLst>
                          </p:cTn>
                        </p:par>
                      </p:childTnLst>
                    </p:cTn>
                  </p:par>
                  <p:par>
                    <p:cTn id="69" fill="hold">
                      <p:stCondLst>
                        <p:cond delay="indefinite"/>
                      </p:stCondLst>
                      <p:childTnLst>
                        <p:par>
                          <p:cTn id="70" fill="hold">
                            <p:stCondLst>
                              <p:cond delay="0"/>
                            </p:stCondLst>
                            <p:childTnLst>
                              <p:par>
                                <p:cTn id="71" presetID="1" presetClass="entr" presetSubtype="0" fill="hold" grpId="0" nodeType="clickEffect">
                                  <p:stCondLst>
                                    <p:cond delay="0"/>
                                  </p:stCondLst>
                                  <p:childTnLst>
                                    <p:set>
                                      <p:cBhvr>
                                        <p:cTn id="72" dur="1" fill="hold">
                                          <p:stCondLst>
                                            <p:cond delay="499"/>
                                          </p:stCondLst>
                                        </p:cTn>
                                        <p:tgtEl>
                                          <p:spTgt spid="39"/>
                                        </p:tgtEl>
                                        <p:attrNameLst>
                                          <p:attrName>style.visibility</p:attrName>
                                        </p:attrNameLst>
                                      </p:cBhvr>
                                      <p:to>
                                        <p:strVal val="visible"/>
                                      </p:to>
                                    </p:set>
                                  </p:childTnLst>
                                  <p:subTnLst>
                                    <p:set>
                                      <p:cBhvr override="childStyle">
                                        <p:cTn dur="1" fill="hold" display="0" masterRel="nextClick" afterEffect="1"/>
                                        <p:tgtEl>
                                          <p:spTgt spid="39"/>
                                        </p:tgtEl>
                                        <p:attrNameLst>
                                          <p:attrName>style.visibility</p:attrName>
                                        </p:attrNameLst>
                                      </p:cBhvr>
                                      <p:to>
                                        <p:strVal val="hidden"/>
                                      </p:to>
                                    </p:set>
                                  </p:subTnLst>
                                </p:cTn>
                              </p:par>
                            </p:childTnLst>
                          </p:cTn>
                        </p:par>
                      </p:childTnLst>
                    </p:cTn>
                  </p:par>
                  <p:par>
                    <p:cTn id="73" fill="hold">
                      <p:stCondLst>
                        <p:cond delay="indefinite"/>
                      </p:stCondLst>
                      <p:childTnLst>
                        <p:par>
                          <p:cTn id="74" fill="hold">
                            <p:stCondLst>
                              <p:cond delay="0"/>
                            </p:stCondLst>
                            <p:childTnLst>
                              <p:par>
                                <p:cTn id="75" presetID="2" presetClass="entr" presetSubtype="2" fill="hold" nodeType="clickEffect">
                                  <p:stCondLst>
                                    <p:cond delay="0"/>
                                  </p:stCondLst>
                                  <p:childTnLst>
                                    <p:set>
                                      <p:cBhvr>
                                        <p:cTn id="76" dur="1" fill="hold">
                                          <p:stCondLst>
                                            <p:cond delay="0"/>
                                          </p:stCondLst>
                                        </p:cTn>
                                        <p:tgtEl>
                                          <p:spTgt spid="26"/>
                                        </p:tgtEl>
                                        <p:attrNameLst>
                                          <p:attrName>style.visibility</p:attrName>
                                        </p:attrNameLst>
                                      </p:cBhvr>
                                      <p:to>
                                        <p:strVal val="visible"/>
                                      </p:to>
                                    </p:set>
                                    <p:anim calcmode="lin" valueType="num">
                                      <p:cBhvr additive="base">
                                        <p:cTn id="77" dur="500" fill="hold"/>
                                        <p:tgtEl>
                                          <p:spTgt spid="26"/>
                                        </p:tgtEl>
                                        <p:attrNameLst>
                                          <p:attrName>ppt_x</p:attrName>
                                        </p:attrNameLst>
                                      </p:cBhvr>
                                      <p:tavLst>
                                        <p:tav tm="0">
                                          <p:val>
                                            <p:strVal val="1+#ppt_w/2"/>
                                          </p:val>
                                        </p:tav>
                                        <p:tav tm="100000">
                                          <p:val>
                                            <p:strVal val="#ppt_x"/>
                                          </p:val>
                                        </p:tav>
                                      </p:tavLst>
                                    </p:anim>
                                    <p:anim calcmode="lin" valueType="num">
                                      <p:cBhvr additive="base">
                                        <p:cTn id="78" dur="500" fill="hold"/>
                                        <p:tgtEl>
                                          <p:spTgt spid="26"/>
                                        </p:tgtEl>
                                        <p:attrNameLst>
                                          <p:attrName>ppt_y</p:attrName>
                                        </p:attrNameLst>
                                      </p:cBhvr>
                                      <p:tavLst>
                                        <p:tav tm="0">
                                          <p:val>
                                            <p:strVal val="#ppt_y"/>
                                          </p:val>
                                        </p:tav>
                                        <p:tav tm="100000">
                                          <p:val>
                                            <p:strVal val="#ppt_y"/>
                                          </p:val>
                                        </p:tav>
                                      </p:tavLst>
                                    </p:anim>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grpId="0" nodeType="clickEffect">
                                  <p:stCondLst>
                                    <p:cond delay="0"/>
                                  </p:stCondLst>
                                  <p:childTnLst>
                                    <p:set>
                                      <p:cBhvr>
                                        <p:cTn id="82" dur="1" fill="hold">
                                          <p:stCondLst>
                                            <p:cond delay="499"/>
                                          </p:stCondLst>
                                        </p:cTn>
                                        <p:tgtEl>
                                          <p:spTgt spid="42"/>
                                        </p:tgtEl>
                                        <p:attrNameLst>
                                          <p:attrName>style.visibility</p:attrName>
                                        </p:attrNameLst>
                                      </p:cBhvr>
                                      <p:to>
                                        <p:strVal val="visible"/>
                                      </p:to>
                                    </p:set>
                                  </p:childTnLst>
                                  <p:subTnLst>
                                    <p:set>
                                      <p:cBhvr override="childStyle">
                                        <p:cTn dur="1" fill="hold" display="0" masterRel="nextClick" afterEffect="1"/>
                                        <p:tgtEl>
                                          <p:spTgt spid="42"/>
                                        </p:tgtEl>
                                        <p:attrNameLst>
                                          <p:attrName>style.visibility</p:attrName>
                                        </p:attrNameLst>
                                      </p:cBhvr>
                                      <p:to>
                                        <p:strVal val="hidden"/>
                                      </p:to>
                                    </p:set>
                                  </p:subTnLst>
                                </p:cTn>
                              </p:par>
                            </p:childTnLst>
                          </p:cTn>
                        </p:par>
                      </p:childTnLst>
                    </p:cTn>
                  </p:par>
                  <p:par>
                    <p:cTn id="83" fill="hold">
                      <p:stCondLst>
                        <p:cond delay="indefinite"/>
                      </p:stCondLst>
                      <p:childTnLst>
                        <p:par>
                          <p:cTn id="84" fill="hold">
                            <p:stCondLst>
                              <p:cond delay="0"/>
                            </p:stCondLst>
                            <p:childTnLst>
                              <p:par>
                                <p:cTn id="85" presetID="1" presetClass="entr" presetSubtype="0" fill="hold" grpId="0" nodeType="clickEffect">
                                  <p:stCondLst>
                                    <p:cond delay="0"/>
                                  </p:stCondLst>
                                  <p:childTnLst>
                                    <p:set>
                                      <p:cBhvr>
                                        <p:cTn id="86" dur="1" fill="hold">
                                          <p:stCondLst>
                                            <p:cond delay="499"/>
                                          </p:stCondLst>
                                        </p:cTn>
                                        <p:tgtEl>
                                          <p:spTgt spid="40"/>
                                        </p:tgtEl>
                                        <p:attrNameLst>
                                          <p:attrName>style.visibility</p:attrName>
                                        </p:attrNameLst>
                                      </p:cBhvr>
                                      <p:to>
                                        <p:strVal val="visible"/>
                                      </p:to>
                                    </p:set>
                                  </p:childTnLst>
                                  <p:subTnLst>
                                    <p:set>
                                      <p:cBhvr override="childStyle">
                                        <p:cTn dur="1" fill="hold" display="0" masterRel="nextClick" afterEffect="1"/>
                                        <p:tgtEl>
                                          <p:spTgt spid="40"/>
                                        </p:tgtEl>
                                        <p:attrNameLst>
                                          <p:attrName>style.visibility</p:attrName>
                                        </p:attrNameLst>
                                      </p:cBhvr>
                                      <p:to>
                                        <p:strVal val="hidden"/>
                                      </p:to>
                                    </p:set>
                                  </p:subTnLst>
                                </p:cTn>
                              </p:par>
                            </p:childTnLst>
                          </p:cTn>
                        </p:par>
                      </p:childTnLst>
                    </p:cTn>
                  </p:par>
                  <p:par>
                    <p:cTn id="87" fill="hold">
                      <p:stCondLst>
                        <p:cond delay="indefinite"/>
                      </p:stCondLst>
                      <p:childTnLst>
                        <p:par>
                          <p:cTn id="88" fill="hold">
                            <p:stCondLst>
                              <p:cond delay="0"/>
                            </p:stCondLst>
                            <p:childTnLst>
                              <p:par>
                                <p:cTn id="89" presetID="2" presetClass="entr" presetSubtype="2" fill="hold" nodeType="clickEffect">
                                  <p:stCondLst>
                                    <p:cond delay="0"/>
                                  </p:stCondLst>
                                  <p:childTnLst>
                                    <p:set>
                                      <p:cBhvr>
                                        <p:cTn id="90" dur="1" fill="hold">
                                          <p:stCondLst>
                                            <p:cond delay="0"/>
                                          </p:stCondLst>
                                        </p:cTn>
                                        <p:tgtEl>
                                          <p:spTgt spid="31"/>
                                        </p:tgtEl>
                                        <p:attrNameLst>
                                          <p:attrName>style.visibility</p:attrName>
                                        </p:attrNameLst>
                                      </p:cBhvr>
                                      <p:to>
                                        <p:strVal val="visible"/>
                                      </p:to>
                                    </p:set>
                                    <p:anim calcmode="lin" valueType="num">
                                      <p:cBhvr additive="base">
                                        <p:cTn id="91" dur="500" fill="hold"/>
                                        <p:tgtEl>
                                          <p:spTgt spid="31"/>
                                        </p:tgtEl>
                                        <p:attrNameLst>
                                          <p:attrName>ppt_x</p:attrName>
                                        </p:attrNameLst>
                                      </p:cBhvr>
                                      <p:tavLst>
                                        <p:tav tm="0">
                                          <p:val>
                                            <p:strVal val="1+#ppt_w/2"/>
                                          </p:val>
                                        </p:tav>
                                        <p:tav tm="100000">
                                          <p:val>
                                            <p:strVal val="#ppt_x"/>
                                          </p:val>
                                        </p:tav>
                                      </p:tavLst>
                                    </p:anim>
                                    <p:anim calcmode="lin" valueType="num">
                                      <p:cBhvr additive="base">
                                        <p:cTn id="92" dur="500" fill="hold"/>
                                        <p:tgtEl>
                                          <p:spTgt spid="31"/>
                                        </p:tgtEl>
                                        <p:attrNameLst>
                                          <p:attrName>ppt_y</p:attrName>
                                        </p:attrNameLst>
                                      </p:cBhvr>
                                      <p:tavLst>
                                        <p:tav tm="0">
                                          <p:val>
                                            <p:strVal val="#ppt_y"/>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1" presetClass="entr" presetSubtype="0" fill="hold" grpId="0" nodeType="clickEffect">
                                  <p:stCondLst>
                                    <p:cond delay="0"/>
                                  </p:stCondLst>
                                  <p:childTnLst>
                                    <p:set>
                                      <p:cBhvr>
                                        <p:cTn id="96" dur="1" fill="hold">
                                          <p:stCondLst>
                                            <p:cond delay="499"/>
                                          </p:stCondLst>
                                        </p:cTn>
                                        <p:tgtEl>
                                          <p:spTgt spid="43"/>
                                        </p:tgtEl>
                                        <p:attrNameLst>
                                          <p:attrName>style.visibility</p:attrName>
                                        </p:attrNameLst>
                                      </p:cBhvr>
                                      <p:to>
                                        <p:strVal val="visible"/>
                                      </p:to>
                                    </p:set>
                                  </p:childTnLst>
                                </p:cTn>
                              </p:par>
                            </p:childTnLst>
                          </p:cTn>
                        </p:par>
                      </p:childTnLst>
                    </p:cTn>
                  </p:par>
                  <p:par>
                    <p:cTn id="97" fill="hold">
                      <p:stCondLst>
                        <p:cond delay="indefinite"/>
                      </p:stCondLst>
                      <p:childTnLst>
                        <p:par>
                          <p:cTn id="98" fill="hold">
                            <p:stCondLst>
                              <p:cond delay="0"/>
                            </p:stCondLst>
                            <p:childTnLst>
                              <p:par>
                                <p:cTn id="99" presetID="1" presetClass="entr" presetSubtype="0" fill="hold" grpId="0" nodeType="clickEffect">
                                  <p:stCondLst>
                                    <p:cond delay="0"/>
                                  </p:stCondLst>
                                  <p:childTnLst>
                                    <p:set>
                                      <p:cBhvr>
                                        <p:cTn id="100" dur="1" fill="hold">
                                          <p:stCondLst>
                                            <p:cond delay="499"/>
                                          </p:stCondLst>
                                        </p:cTn>
                                        <p:tgtEl>
                                          <p:spTgt spid="44"/>
                                        </p:tgtEl>
                                        <p:attrNameLst>
                                          <p:attrName>style.visibility</p:attrName>
                                        </p:attrNameLst>
                                      </p:cBhvr>
                                      <p:to>
                                        <p:strVal val="visible"/>
                                      </p:to>
                                    </p:set>
                                  </p:childTnLst>
                                </p:cTn>
                              </p:par>
                            </p:childTnLst>
                          </p:cTn>
                        </p:par>
                      </p:childTnLst>
                    </p:cTn>
                  </p:par>
                  <p:par>
                    <p:cTn id="101" fill="hold">
                      <p:stCondLst>
                        <p:cond delay="indefinite"/>
                      </p:stCondLst>
                      <p:childTnLst>
                        <p:par>
                          <p:cTn id="102" fill="hold">
                            <p:stCondLst>
                              <p:cond delay="0"/>
                            </p:stCondLst>
                            <p:childTnLst>
                              <p:par>
                                <p:cTn id="103" presetID="1" presetClass="entr" presetSubtype="0" fill="hold" grpId="0" nodeType="clickEffect">
                                  <p:stCondLst>
                                    <p:cond delay="0"/>
                                  </p:stCondLst>
                                  <p:childTnLst>
                                    <p:set>
                                      <p:cBhvr>
                                        <p:cTn id="104" dur="1" fill="hold">
                                          <p:stCondLst>
                                            <p:cond delay="499"/>
                                          </p:stCondLst>
                                        </p:cTn>
                                        <p:tgtEl>
                                          <p:spTgt spid="45"/>
                                        </p:tgtEl>
                                        <p:attrNameLst>
                                          <p:attrName>style.visibility</p:attrName>
                                        </p:attrNameLst>
                                      </p:cBhvr>
                                      <p:to>
                                        <p:strVal val="visible"/>
                                      </p:to>
                                    </p:set>
                                  </p:childTnLst>
                                </p:cTn>
                              </p:par>
                            </p:childTnLst>
                          </p:cTn>
                        </p:par>
                      </p:childTnLst>
                    </p:cTn>
                  </p:par>
                  <p:par>
                    <p:cTn id="105" fill="hold">
                      <p:stCondLst>
                        <p:cond delay="indefinite"/>
                      </p:stCondLst>
                      <p:childTnLst>
                        <p:par>
                          <p:cTn id="106" fill="hold">
                            <p:stCondLst>
                              <p:cond delay="0"/>
                            </p:stCondLst>
                            <p:childTnLst>
                              <p:par>
                                <p:cTn id="107" presetID="1" presetClass="entr" presetSubtype="0" fill="hold" grpId="0" nodeType="clickEffect">
                                  <p:stCondLst>
                                    <p:cond delay="0"/>
                                  </p:stCondLst>
                                  <p:childTnLst>
                                    <p:set>
                                      <p:cBhvr>
                                        <p:cTn id="108" dur="1" fill="hold">
                                          <p:stCondLst>
                                            <p:cond delay="499"/>
                                          </p:stCondLst>
                                        </p:cTn>
                                        <p:tgtEl>
                                          <p:spTgt spid="46"/>
                                        </p:tgtEl>
                                        <p:attrNameLst>
                                          <p:attrName>style.visibility</p:attrName>
                                        </p:attrNameLst>
                                      </p:cBhvr>
                                      <p:to>
                                        <p:strVal val="visible"/>
                                      </p:to>
                                    </p:set>
                                  </p:childTnLst>
                                </p:cTn>
                              </p:par>
                            </p:childTnLst>
                          </p:cTn>
                        </p:par>
                      </p:childTnLst>
                    </p:cTn>
                  </p:par>
                  <p:par>
                    <p:cTn id="109" fill="hold">
                      <p:stCondLst>
                        <p:cond delay="indefinite"/>
                      </p:stCondLst>
                      <p:childTnLst>
                        <p:par>
                          <p:cTn id="110" fill="hold">
                            <p:stCondLst>
                              <p:cond delay="0"/>
                            </p:stCondLst>
                            <p:childTnLst>
                              <p:par>
                                <p:cTn id="111" presetID="1" presetClass="entr" presetSubtype="0" fill="hold" grpId="0" nodeType="clickEffect">
                                  <p:stCondLst>
                                    <p:cond delay="0"/>
                                  </p:stCondLst>
                                  <p:childTnLst>
                                    <p:set>
                                      <p:cBhvr>
                                        <p:cTn id="112" dur="1" fill="hold">
                                          <p:stCondLst>
                                            <p:cond delay="499"/>
                                          </p:stCondLst>
                                        </p:cTn>
                                        <p:tgtEl>
                                          <p:spTgt spid="47"/>
                                        </p:tgtEl>
                                        <p:attrNameLst>
                                          <p:attrName>style.visibility</p:attrName>
                                        </p:attrNameLst>
                                      </p:cBhvr>
                                      <p:to>
                                        <p:strVal val="visible"/>
                                      </p:to>
                                    </p:set>
                                  </p:childTnLst>
                                </p:cTn>
                              </p:par>
                            </p:childTnLst>
                          </p:cTn>
                        </p:par>
                      </p:childTnLst>
                    </p:cTn>
                  </p:par>
                  <p:par>
                    <p:cTn id="113" fill="hold">
                      <p:stCondLst>
                        <p:cond delay="indefinite"/>
                      </p:stCondLst>
                      <p:childTnLst>
                        <p:par>
                          <p:cTn id="114" fill="hold">
                            <p:stCondLst>
                              <p:cond delay="0"/>
                            </p:stCondLst>
                            <p:childTnLst>
                              <p:par>
                                <p:cTn id="115" presetID="1" presetClass="entr" presetSubtype="0" fill="hold" grpId="0" nodeType="clickEffect">
                                  <p:stCondLst>
                                    <p:cond delay="0"/>
                                  </p:stCondLst>
                                  <p:childTnLst>
                                    <p:set>
                                      <p:cBhvr>
                                        <p:cTn id="116" dur="1" fill="hold">
                                          <p:stCondLst>
                                            <p:cond delay="499"/>
                                          </p:stCondLst>
                                        </p:cTn>
                                        <p:tgtEl>
                                          <p:spTgt spid="4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P spid="5" grpId="0" autoUpdateAnimBg="0"/>
      <p:bldP spid="6" grpId="0" autoUpdateAnimBg="0"/>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animBg="1"/>
      <p:bldP spid="49" grpId="0" autoUpdateAnimBg="0"/>
      <p:bldP spid="50" grpId="0" autoUpdateAnimBg="0"/>
      <p:bldP spid="51" grpId="0" autoUpdateAnimBg="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stretch>
            <a:fillRect/>
          </a:stretch>
        </p:blipFill>
        <p:spPr>
          <a:xfrm>
            <a:off x="1357086" y="71961"/>
            <a:ext cx="6582228" cy="6728280"/>
          </a:xfrm>
          <a:prstGeom prst="rect">
            <a:avLst/>
          </a:prstGeom>
        </p:spPr>
      </p:pic>
    </p:spTree>
    <p:extLst>
      <p:ext uri="{BB962C8B-B14F-4D97-AF65-F5344CB8AC3E}">
        <p14:creationId xmlns:p14="http://schemas.microsoft.com/office/powerpoint/2010/main" xmlns="" val="1512802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stretch>
            <a:fillRect/>
          </a:stretch>
        </p:blipFill>
        <p:spPr>
          <a:xfrm>
            <a:off x="1209583" y="0"/>
            <a:ext cx="7278895" cy="6797251"/>
          </a:xfrm>
          <a:prstGeom prst="rect">
            <a:avLst/>
          </a:prstGeom>
        </p:spPr>
      </p:pic>
    </p:spTree>
    <p:extLst>
      <p:ext uri="{BB962C8B-B14F-4D97-AF65-F5344CB8AC3E}">
        <p14:creationId xmlns:p14="http://schemas.microsoft.com/office/powerpoint/2010/main" xmlns="" val="32325033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519369" y="174168"/>
            <a:ext cx="8131146" cy="6560457"/>
            <a:chOff x="1252340" y="0"/>
            <a:chExt cx="4633200" cy="3804805"/>
          </a:xfrm>
        </p:grpSpPr>
        <p:pic>
          <p:nvPicPr>
            <p:cNvPr id="2" name="Picture 1"/>
            <p:cNvPicPr>
              <a:picLocks noChangeAspect="1"/>
            </p:cNvPicPr>
            <p:nvPr/>
          </p:nvPicPr>
          <p:blipFill rotWithShape="1">
            <a:blip r:embed="rId2" cstate="print"/>
            <a:srcRect r="904" b="8721"/>
            <a:stretch/>
          </p:blipFill>
          <p:spPr>
            <a:xfrm>
              <a:off x="1252340" y="0"/>
              <a:ext cx="4623209" cy="2963057"/>
            </a:xfrm>
            <a:prstGeom prst="rect">
              <a:avLst/>
            </a:prstGeom>
          </p:spPr>
        </p:pic>
        <p:pic>
          <p:nvPicPr>
            <p:cNvPr id="3" name="Picture 2"/>
            <p:cNvPicPr>
              <a:picLocks noChangeAspect="1"/>
            </p:cNvPicPr>
            <p:nvPr/>
          </p:nvPicPr>
          <p:blipFill>
            <a:blip r:embed="rId3" cstate="print"/>
            <a:stretch>
              <a:fillRect/>
            </a:stretch>
          </p:blipFill>
          <p:spPr>
            <a:xfrm>
              <a:off x="1252340" y="2963057"/>
              <a:ext cx="4633200" cy="841748"/>
            </a:xfrm>
            <a:prstGeom prst="rect">
              <a:avLst/>
            </a:prstGeom>
          </p:spPr>
        </p:pic>
      </p:grpSp>
    </p:spTree>
    <p:extLst>
      <p:ext uri="{BB962C8B-B14F-4D97-AF65-F5344CB8AC3E}">
        <p14:creationId xmlns:p14="http://schemas.microsoft.com/office/powerpoint/2010/main" xmlns="" val="266297590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5"/>
          <p:cNvSpPr txBox="1">
            <a:spLocks noChangeArrowheads="1"/>
          </p:cNvSpPr>
          <p:nvPr/>
        </p:nvSpPr>
        <p:spPr bwMode="auto">
          <a:xfrm>
            <a:off x="957943" y="1843043"/>
            <a:ext cx="7148286" cy="28772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p>
            <a:pPr algn="ctr">
              <a:lnSpc>
                <a:spcPct val="150000"/>
              </a:lnSpc>
            </a:pPr>
            <a:r>
              <a:rPr lang="en-US" altLang="en-US" sz="4800" i="1" dirty="0" smtClean="0">
                <a:latin typeface="Bodoni MT" panose="02070603080606020203" pitchFamily="18" charset="0"/>
              </a:rPr>
              <a:t>Chapter</a:t>
            </a:r>
            <a:r>
              <a:rPr lang="en-US" altLang="en-US" sz="4800" dirty="0" smtClean="0">
                <a:latin typeface="Bodoni MT" panose="02070603080606020203" pitchFamily="18" charset="0"/>
              </a:rPr>
              <a:t> 1</a:t>
            </a:r>
          </a:p>
          <a:p>
            <a:pPr algn="ctr">
              <a:lnSpc>
                <a:spcPct val="150000"/>
              </a:lnSpc>
            </a:pPr>
            <a:r>
              <a:rPr lang="en-US" sz="4000" b="1" dirty="0" smtClean="0">
                <a:solidFill>
                  <a:srgbClr val="FF0000"/>
                </a:solidFill>
                <a:latin typeface="Bodoni MT" panose="02070603080606020203" pitchFamily="18" charset="0"/>
              </a:rPr>
              <a:t>Chemistry: The Study of Change </a:t>
            </a:r>
            <a:r>
              <a:rPr lang="en-US" sz="3600" b="1" i="1" dirty="0" smtClean="0">
                <a:solidFill>
                  <a:srgbClr val="0070C0"/>
                </a:solidFill>
                <a:latin typeface="Bodoni MT" panose="02070603080606020203" pitchFamily="18" charset="0"/>
              </a:rPr>
              <a:t>Matter &amp; Measurements </a:t>
            </a:r>
            <a:endParaRPr lang="en-US" altLang="en-US" sz="4800" b="1" i="1" dirty="0">
              <a:solidFill>
                <a:srgbClr val="0070C0"/>
              </a:solidFill>
              <a:latin typeface="Bodoni MT" panose="02070603080606020203" pitchFamily="18" charset="0"/>
            </a:endParaRPr>
          </a:p>
        </p:txBody>
      </p:sp>
    </p:spTree>
    <p:extLst>
      <p:ext uri="{BB962C8B-B14F-4D97-AF65-F5344CB8AC3E}">
        <p14:creationId xmlns:p14="http://schemas.microsoft.com/office/powerpoint/2010/main" xmlns="" val="77249468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5"/>
          <p:cNvSpPr txBox="1">
            <a:spLocks noChangeArrowheads="1"/>
          </p:cNvSpPr>
          <p:nvPr/>
        </p:nvSpPr>
        <p:spPr bwMode="auto">
          <a:xfrm>
            <a:off x="3309984" y="2830015"/>
            <a:ext cx="2684415" cy="76944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p>
            <a:pPr algn="ctr"/>
            <a:r>
              <a:rPr lang="en-US" sz="4400" b="1" dirty="0" smtClean="0">
                <a:solidFill>
                  <a:srgbClr val="FF0000"/>
                </a:solidFill>
                <a:latin typeface="Bodoni MT" panose="02070603080606020203" pitchFamily="18" charset="0"/>
              </a:rPr>
              <a:t>Matter</a:t>
            </a:r>
            <a:endParaRPr lang="en-US" altLang="en-US" sz="5400" b="1" dirty="0">
              <a:solidFill>
                <a:srgbClr val="FF0000"/>
              </a:solidFill>
              <a:latin typeface="Bodoni MT" panose="02070603080606020203" pitchFamily="18" charset="0"/>
            </a:endParaRPr>
          </a:p>
        </p:txBody>
      </p:sp>
    </p:spTree>
    <p:extLst>
      <p:ext uri="{BB962C8B-B14F-4D97-AF65-F5344CB8AC3E}">
        <p14:creationId xmlns:p14="http://schemas.microsoft.com/office/powerpoint/2010/main" xmlns="" val="384924773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ext Box 4"/>
          <p:cNvSpPr txBox="1">
            <a:spLocks noChangeArrowheads="1"/>
          </p:cNvSpPr>
          <p:nvPr/>
        </p:nvSpPr>
        <p:spPr bwMode="auto">
          <a:xfrm>
            <a:off x="332011" y="2502147"/>
            <a:ext cx="8419012" cy="149335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lvl1pPr marL="457200" indent="-457200" algn="l">
              <a:defRPr sz="2400">
                <a:solidFill>
                  <a:schemeClr val="tx1"/>
                </a:solidFill>
                <a:latin typeface="Times New Roman" pitchFamily="18" charset="0"/>
              </a:defRPr>
            </a:lvl1pPr>
            <a:lvl2pPr marL="914400" indent="-457200" algn="l">
              <a:defRPr sz="2400">
                <a:solidFill>
                  <a:schemeClr val="tx1"/>
                </a:solidFill>
                <a:latin typeface="Times New Roman" pitchFamily="18" charset="0"/>
              </a:defRPr>
            </a:lvl2pPr>
            <a:lvl3pPr marL="1371600" indent="-457200" algn="l">
              <a:defRPr sz="2400">
                <a:solidFill>
                  <a:schemeClr val="tx1"/>
                </a:solidFill>
                <a:latin typeface="Times New Roman" pitchFamily="18" charset="0"/>
              </a:defRPr>
            </a:lvl3pPr>
            <a:lvl4pPr marL="1828800" indent="-457200" algn="l">
              <a:defRPr sz="2400">
                <a:solidFill>
                  <a:schemeClr val="tx1"/>
                </a:solidFill>
                <a:latin typeface="Times New Roman" pitchFamily="18" charset="0"/>
              </a:defRPr>
            </a:lvl4pPr>
            <a:lvl5pPr marL="2286000" indent="-457200" algn="l">
              <a:defRPr sz="2400">
                <a:solidFill>
                  <a:schemeClr val="tx1"/>
                </a:solidFill>
                <a:latin typeface="Times New Roman" pitchFamily="18" charset="0"/>
              </a:defRPr>
            </a:lvl5pPr>
            <a:lvl6pPr marL="2743200" indent="-457200" fontAlgn="base">
              <a:spcBef>
                <a:spcPct val="0"/>
              </a:spcBef>
              <a:spcAft>
                <a:spcPct val="0"/>
              </a:spcAft>
              <a:defRPr sz="2400">
                <a:solidFill>
                  <a:schemeClr val="tx1"/>
                </a:solidFill>
                <a:latin typeface="Times New Roman" pitchFamily="18" charset="0"/>
              </a:defRPr>
            </a:lvl6pPr>
            <a:lvl7pPr marL="3200400" indent="-457200" fontAlgn="base">
              <a:spcBef>
                <a:spcPct val="0"/>
              </a:spcBef>
              <a:spcAft>
                <a:spcPct val="0"/>
              </a:spcAft>
              <a:defRPr sz="2400">
                <a:solidFill>
                  <a:schemeClr val="tx1"/>
                </a:solidFill>
                <a:latin typeface="Times New Roman" pitchFamily="18" charset="0"/>
              </a:defRPr>
            </a:lvl7pPr>
            <a:lvl8pPr marL="3657600" indent="-457200" fontAlgn="base">
              <a:spcBef>
                <a:spcPct val="0"/>
              </a:spcBef>
              <a:spcAft>
                <a:spcPct val="0"/>
              </a:spcAft>
              <a:defRPr sz="2400">
                <a:solidFill>
                  <a:schemeClr val="tx1"/>
                </a:solidFill>
                <a:latin typeface="Times New Roman" pitchFamily="18" charset="0"/>
              </a:defRPr>
            </a:lvl8pPr>
            <a:lvl9pPr marL="4114800" indent="-457200" fontAlgn="base">
              <a:spcBef>
                <a:spcPct val="0"/>
              </a:spcBef>
              <a:spcAft>
                <a:spcPct val="0"/>
              </a:spcAft>
              <a:defRPr sz="2400">
                <a:solidFill>
                  <a:schemeClr val="tx1"/>
                </a:solidFill>
                <a:latin typeface="Times New Roman" pitchFamily="18" charset="0"/>
              </a:defRPr>
            </a:lvl9pPr>
          </a:lstStyle>
          <a:p>
            <a:pPr marL="346075" indent="-346075" algn="just">
              <a:lnSpc>
                <a:spcPct val="150000"/>
              </a:lnSpc>
              <a:spcBef>
                <a:spcPct val="50000"/>
              </a:spcBef>
              <a:buFont typeface="Courier New" panose="02070309020205020404" pitchFamily="49" charset="0"/>
              <a:buChar char="o"/>
            </a:pPr>
            <a:r>
              <a:rPr lang="en-US" altLang="en-US" sz="3200" b="1" i="1" dirty="0" smtClean="0">
                <a:solidFill>
                  <a:srgbClr val="FF0000"/>
                </a:solidFill>
                <a:latin typeface="+mn-lt"/>
              </a:rPr>
              <a:t>Matter</a:t>
            </a:r>
            <a:r>
              <a:rPr lang="en-US" altLang="en-US" sz="3200" b="1" dirty="0" smtClean="0">
                <a:latin typeface="+mn-lt"/>
              </a:rPr>
              <a:t> </a:t>
            </a:r>
            <a:r>
              <a:rPr lang="en-US" altLang="en-US" sz="3200" dirty="0">
                <a:latin typeface="+mn-lt"/>
              </a:rPr>
              <a:t>is anything that occupies space and has mass</a:t>
            </a:r>
            <a:r>
              <a:rPr lang="en-US" altLang="en-US" sz="3200" dirty="0" smtClean="0">
                <a:latin typeface="+mn-lt"/>
              </a:rPr>
              <a:t>.</a:t>
            </a:r>
            <a:endParaRPr lang="en-US" altLang="en-US" sz="3200" dirty="0">
              <a:latin typeface="+mn-lt"/>
            </a:endParaRPr>
          </a:p>
        </p:txBody>
      </p:sp>
      <p:sp>
        <p:nvSpPr>
          <p:cNvPr id="30" name="Text Box 5"/>
          <p:cNvSpPr txBox="1">
            <a:spLocks noChangeArrowheads="1"/>
          </p:cNvSpPr>
          <p:nvPr/>
        </p:nvSpPr>
        <p:spPr bwMode="auto">
          <a:xfrm>
            <a:off x="332011" y="945607"/>
            <a:ext cx="8419012" cy="149335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p>
            <a:pPr marL="342900" indent="-342900" algn="just">
              <a:lnSpc>
                <a:spcPct val="150000"/>
              </a:lnSpc>
              <a:buFont typeface="Courier New" panose="02070309020205020404" pitchFamily="49" charset="0"/>
              <a:buChar char="o"/>
            </a:pPr>
            <a:r>
              <a:rPr lang="en-US" altLang="en-US" sz="3200" b="1" i="1" dirty="0">
                <a:solidFill>
                  <a:srgbClr val="FF0000"/>
                </a:solidFill>
              </a:rPr>
              <a:t>Chemistry</a:t>
            </a:r>
            <a:r>
              <a:rPr lang="en-US" altLang="en-US" sz="3200" b="1" dirty="0"/>
              <a:t> </a:t>
            </a:r>
            <a:r>
              <a:rPr lang="en-US" altLang="en-US" sz="3200" dirty="0"/>
              <a:t>is the study of matter and </a:t>
            </a:r>
            <a:r>
              <a:rPr lang="en-US" altLang="en-US" sz="3200" dirty="0" smtClean="0"/>
              <a:t>the changes </a:t>
            </a:r>
            <a:r>
              <a:rPr lang="en-US" altLang="en-US" sz="3200" dirty="0"/>
              <a:t>it </a:t>
            </a:r>
            <a:r>
              <a:rPr lang="en-US" altLang="en-US" sz="3200" dirty="0" smtClean="0"/>
              <a:t>undergoes.</a:t>
            </a:r>
            <a:endParaRPr lang="en-US" altLang="en-US" sz="3200" dirty="0"/>
          </a:p>
        </p:txBody>
      </p:sp>
      <p:sp>
        <p:nvSpPr>
          <p:cNvPr id="3" name="Rectangle 2"/>
          <p:cNvSpPr/>
          <p:nvPr/>
        </p:nvSpPr>
        <p:spPr>
          <a:xfrm>
            <a:off x="332011" y="4114387"/>
            <a:ext cx="8419012" cy="1493358"/>
          </a:xfrm>
          <a:prstGeom prst="rect">
            <a:avLst/>
          </a:prstGeom>
        </p:spPr>
        <p:txBody>
          <a:bodyPr wrap="square">
            <a:spAutoFit/>
          </a:bodyPr>
          <a:lstStyle/>
          <a:p>
            <a:pPr marL="342900" indent="-342900" algn="just">
              <a:lnSpc>
                <a:spcPct val="150000"/>
              </a:lnSpc>
              <a:spcBef>
                <a:spcPct val="50000"/>
              </a:spcBef>
              <a:buFont typeface="Courier New" panose="02070309020205020404" pitchFamily="49" charset="0"/>
              <a:buChar char="o"/>
            </a:pPr>
            <a:r>
              <a:rPr lang="en-US" altLang="en-US" sz="3200" dirty="0"/>
              <a:t>A </a:t>
            </a:r>
            <a:r>
              <a:rPr lang="en-US" altLang="en-US" sz="3200" b="1" i="1" dirty="0">
                <a:solidFill>
                  <a:srgbClr val="FF0000"/>
                </a:solidFill>
              </a:rPr>
              <a:t>substance</a:t>
            </a:r>
            <a:r>
              <a:rPr lang="en-US" altLang="en-US" sz="3200" dirty="0"/>
              <a:t> is a form of matter that has a definite composition and distinct properties.</a:t>
            </a:r>
          </a:p>
        </p:txBody>
      </p:sp>
    </p:spTree>
    <p:extLst>
      <p:ext uri="{BB962C8B-B14F-4D97-AF65-F5344CB8AC3E}">
        <p14:creationId xmlns:p14="http://schemas.microsoft.com/office/powerpoint/2010/main" xmlns="" val="32921012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500" fill="hold"/>
                                        <p:tgtEl>
                                          <p:spTgt spid="30"/>
                                        </p:tgtEl>
                                        <p:attrNameLst>
                                          <p:attrName>ppt_x</p:attrName>
                                        </p:attrNameLst>
                                      </p:cBhvr>
                                      <p:tavLst>
                                        <p:tav tm="0">
                                          <p:val>
                                            <p:strVal val="#ppt_x"/>
                                          </p:val>
                                        </p:tav>
                                        <p:tav tm="100000">
                                          <p:val>
                                            <p:strVal val="#ppt_x"/>
                                          </p:val>
                                        </p:tav>
                                      </p:tavLst>
                                    </p:anim>
                                    <p:anim calcmode="lin" valueType="num">
                                      <p:cBhvr additive="base">
                                        <p:cTn id="8"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9">
                                            <p:txEl>
                                              <p:pRg st="0" end="0"/>
                                            </p:txEl>
                                          </p:spTgt>
                                        </p:tgtEl>
                                        <p:attrNameLst>
                                          <p:attrName>style.visibility</p:attrName>
                                        </p:attrNameLst>
                                      </p:cBhvr>
                                      <p:to>
                                        <p:strVal val="visible"/>
                                      </p:to>
                                    </p:set>
                                    <p:anim calcmode="lin" valueType="num">
                                      <p:cBhvr additive="base">
                                        <p:cTn id="13" dur="500" fill="hold"/>
                                        <p:tgtEl>
                                          <p:spTgt spid="29">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ppt_x"/>
                                          </p:val>
                                        </p:tav>
                                        <p:tav tm="100000">
                                          <p:val>
                                            <p:strVal val="#ppt_x"/>
                                          </p:val>
                                        </p:tav>
                                      </p:tavLst>
                                    </p:anim>
                                    <p:anim calcmode="lin" valueType="num">
                                      <p:cBhvr additive="base">
                                        <p:cTn id="20"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build="p" autoUpdateAnimBg="0"/>
      <p:bldP spid="30" grpId="0"/>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544977" y="62017"/>
            <a:ext cx="4299960" cy="584775"/>
          </a:xfrm>
          <a:prstGeom prst="rect">
            <a:avLst/>
          </a:prstGeom>
          <a:ln>
            <a:solidFill>
              <a:schemeClr val="tx1">
                <a:lumMod val="65000"/>
                <a:lumOff val="35000"/>
              </a:schemeClr>
            </a:solidFill>
          </a:ln>
        </p:spPr>
        <p:txBody>
          <a:bodyPr wrap="none">
            <a:spAutoFit/>
          </a:bodyPr>
          <a:lstStyle/>
          <a:p>
            <a:r>
              <a:rPr lang="en-US" sz="3200" b="1" dirty="0" smtClean="0">
                <a:solidFill>
                  <a:srgbClr val="FF0000"/>
                </a:solidFill>
                <a:latin typeface="Bodoni MT" panose="02070603080606020203" pitchFamily="18" charset="0"/>
              </a:rPr>
              <a:t>Classifications </a:t>
            </a:r>
            <a:r>
              <a:rPr lang="en-US" sz="3200" b="1" dirty="0">
                <a:solidFill>
                  <a:srgbClr val="FF0000"/>
                </a:solidFill>
                <a:latin typeface="Bodoni MT" panose="02070603080606020203" pitchFamily="18" charset="0"/>
              </a:rPr>
              <a:t>of Matter</a:t>
            </a:r>
            <a:endParaRPr lang="en-US" sz="3200" dirty="0">
              <a:solidFill>
                <a:srgbClr val="FF0000"/>
              </a:solidFill>
              <a:latin typeface="Bodoni MT" panose="02070603080606020203" pitchFamily="18" charset="0"/>
            </a:endParaRPr>
          </a:p>
        </p:txBody>
      </p:sp>
      <p:pic>
        <p:nvPicPr>
          <p:cNvPr id="4" name="Picture 10"/>
          <p:cNvPicPr>
            <a:picLocks noChangeAspect="1" noChangeArrowheads="1"/>
          </p:cNvPicPr>
          <p:nvPr/>
        </p:nvPicPr>
        <p:blipFill rotWithShape="1">
          <a:blip r:embed="rId2" cstate="print">
            <a:extLst>
              <a:ext uri="{28A0092B-C50C-407E-A947-70E740481C1C}">
                <a14:useLocalDpi xmlns:a14="http://schemas.microsoft.com/office/drawing/2010/main" xmlns="" val="0"/>
              </a:ext>
            </a:extLst>
          </a:blip>
          <a:srcRect r="2643"/>
          <a:stretch/>
        </p:blipFill>
        <p:spPr bwMode="auto">
          <a:xfrm>
            <a:off x="117566" y="1059465"/>
            <a:ext cx="8902337" cy="30575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5" name="AutoShape 55"/>
          <p:cNvSpPr>
            <a:spLocks noChangeArrowheads="1"/>
          </p:cNvSpPr>
          <p:nvPr/>
        </p:nvSpPr>
        <p:spPr bwMode="auto">
          <a:xfrm>
            <a:off x="5584371" y="867878"/>
            <a:ext cx="3506802" cy="943509"/>
          </a:xfrm>
          <a:prstGeom prst="wedgeRoundRectCallout">
            <a:avLst>
              <a:gd name="adj1" fmla="val 8692"/>
              <a:gd name="adj2" fmla="val 101425"/>
              <a:gd name="adj3" fmla="val 16667"/>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a:lstStyle>
            <a:lvl1pPr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1pPr>
            <a:lvl2pPr marL="742950" indent="-28575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2pPr>
            <a:lvl3pPr marL="1143000" indent="-22860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3pPr>
            <a:lvl4pPr marL="1600200" indent="-22860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n-US" altLang="en-US" sz="1600" b="1" dirty="0" smtClean="0"/>
              <a:t>is </a:t>
            </a:r>
            <a:r>
              <a:rPr lang="en-US" altLang="en-US" sz="1600" b="1" dirty="0"/>
              <a:t>a form of  matter that has a definite </a:t>
            </a:r>
            <a:r>
              <a:rPr lang="en-US" altLang="en-US" sz="1600" b="1" dirty="0" smtClean="0"/>
              <a:t>composition </a:t>
            </a:r>
            <a:r>
              <a:rPr lang="en-US" altLang="en-US" sz="1600" b="1" dirty="0"/>
              <a:t>and distinct </a:t>
            </a:r>
            <a:r>
              <a:rPr lang="en-US" altLang="en-US" sz="1600" b="1" dirty="0" smtClean="0"/>
              <a:t>properties.</a:t>
            </a:r>
          </a:p>
          <a:p>
            <a:pPr algn="just" eaLnBrk="1" hangingPunct="1">
              <a:spcBef>
                <a:spcPct val="0"/>
              </a:spcBef>
              <a:buFontTx/>
              <a:buNone/>
            </a:pPr>
            <a:r>
              <a:rPr lang="en-US" altLang="en-US" sz="1600" b="1" dirty="0" smtClean="0">
                <a:solidFill>
                  <a:srgbClr val="FF0000"/>
                </a:solidFill>
              </a:rPr>
              <a:t>Example</a:t>
            </a:r>
            <a:r>
              <a:rPr lang="en-US" altLang="en-US" sz="1600" b="1" dirty="0">
                <a:solidFill>
                  <a:srgbClr val="FF0000"/>
                </a:solidFill>
              </a:rPr>
              <a:t>: water , sugar and gold</a:t>
            </a:r>
            <a:endParaRPr lang="en-GB" altLang="en-US" sz="1600" b="1" dirty="0">
              <a:solidFill>
                <a:srgbClr val="FF0000"/>
              </a:solidFill>
            </a:endParaRPr>
          </a:p>
        </p:txBody>
      </p:sp>
      <p:sp>
        <p:nvSpPr>
          <p:cNvPr id="6" name="AutoShape 26"/>
          <p:cNvSpPr>
            <a:spLocks noChangeArrowheads="1"/>
          </p:cNvSpPr>
          <p:nvPr/>
        </p:nvSpPr>
        <p:spPr bwMode="auto">
          <a:xfrm>
            <a:off x="117566" y="685812"/>
            <a:ext cx="3670663" cy="1127028"/>
          </a:xfrm>
          <a:prstGeom prst="wedgeRoundRectCallout">
            <a:avLst>
              <a:gd name="adj1" fmla="val -11425"/>
              <a:gd name="adj2" fmla="val 90489"/>
              <a:gd name="adj3" fmla="val 16667"/>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a:lstStyle>
            <a:lvl1pPr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1pPr>
            <a:lvl2pPr marL="742950" indent="-28575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2pPr>
            <a:lvl3pPr marL="1143000" indent="-22860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3pPr>
            <a:lvl4pPr marL="1600200" indent="-22860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n-US" altLang="en-US" sz="1600" b="1" dirty="0" smtClean="0"/>
              <a:t>is </a:t>
            </a:r>
            <a:r>
              <a:rPr lang="en-US" altLang="en-US" sz="1600" b="1" dirty="0"/>
              <a:t>a combination of two or more substances in which the substances retain their distinct </a:t>
            </a:r>
            <a:r>
              <a:rPr lang="en-US" altLang="en-US" sz="1600" b="1" dirty="0" smtClean="0"/>
              <a:t>identities.</a:t>
            </a:r>
          </a:p>
          <a:p>
            <a:pPr algn="just" eaLnBrk="1" hangingPunct="1">
              <a:spcBef>
                <a:spcPct val="0"/>
              </a:spcBef>
              <a:buFontTx/>
              <a:buNone/>
            </a:pPr>
            <a:r>
              <a:rPr lang="en-US" altLang="en-US" sz="1600" b="1" dirty="0" smtClean="0">
                <a:solidFill>
                  <a:srgbClr val="FF0000"/>
                </a:solidFill>
              </a:rPr>
              <a:t>Example</a:t>
            </a:r>
            <a:r>
              <a:rPr lang="en-US" altLang="en-US" sz="1600" b="1" dirty="0">
                <a:solidFill>
                  <a:srgbClr val="FF0000"/>
                </a:solidFill>
              </a:rPr>
              <a:t>: Air, soft drink, and pizza </a:t>
            </a:r>
            <a:endParaRPr lang="en-GB" altLang="en-US" sz="1600" b="1" dirty="0">
              <a:solidFill>
                <a:srgbClr val="FF0000"/>
              </a:solidFill>
            </a:endParaRPr>
          </a:p>
        </p:txBody>
      </p:sp>
      <p:sp>
        <p:nvSpPr>
          <p:cNvPr id="7" name="AutoShape 29"/>
          <p:cNvSpPr>
            <a:spLocks noChangeArrowheads="1"/>
          </p:cNvSpPr>
          <p:nvPr/>
        </p:nvSpPr>
        <p:spPr bwMode="auto">
          <a:xfrm>
            <a:off x="117566" y="4308575"/>
            <a:ext cx="2037805" cy="1021084"/>
          </a:xfrm>
          <a:prstGeom prst="wedgeRoundRectCallout">
            <a:avLst>
              <a:gd name="adj1" fmla="val -40828"/>
              <a:gd name="adj2" fmla="val -72984"/>
              <a:gd name="adj3" fmla="val 16667"/>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a:lstStyle>
            <a:lvl1pPr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1pPr>
            <a:lvl2pPr marL="742950" indent="-28575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2pPr>
            <a:lvl3pPr marL="1143000" indent="-22860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3pPr>
            <a:lvl4pPr marL="1600200" indent="-22860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n-US" altLang="en-US" sz="1400" b="1" dirty="0" smtClean="0"/>
              <a:t>The composition </a:t>
            </a:r>
            <a:r>
              <a:rPr lang="en-US" altLang="en-US" sz="1400" b="1" dirty="0"/>
              <a:t>is the same </a:t>
            </a:r>
            <a:r>
              <a:rPr lang="en-US" altLang="en-US" sz="1400" b="1" dirty="0" smtClean="0"/>
              <a:t>throughout.</a:t>
            </a:r>
          </a:p>
          <a:p>
            <a:pPr algn="just" eaLnBrk="1" hangingPunct="1">
              <a:spcBef>
                <a:spcPct val="0"/>
              </a:spcBef>
              <a:buFontTx/>
              <a:buNone/>
            </a:pPr>
            <a:r>
              <a:rPr lang="en-US" altLang="en-US" sz="1400" b="1" dirty="0" smtClean="0">
                <a:solidFill>
                  <a:srgbClr val="FF0000"/>
                </a:solidFill>
              </a:rPr>
              <a:t>Example</a:t>
            </a:r>
            <a:r>
              <a:rPr lang="en-US" altLang="en-US" sz="1400" b="1" dirty="0">
                <a:solidFill>
                  <a:srgbClr val="FF0000"/>
                </a:solidFill>
              </a:rPr>
              <a:t>: sugar in </a:t>
            </a:r>
            <a:r>
              <a:rPr lang="en-US" altLang="en-US" sz="1400" b="1" dirty="0" smtClean="0">
                <a:solidFill>
                  <a:srgbClr val="FF0000"/>
                </a:solidFill>
              </a:rPr>
              <a:t>water, soft drink, milk</a:t>
            </a:r>
            <a:endParaRPr lang="en-GB" altLang="en-US" sz="1400" b="1" dirty="0">
              <a:solidFill>
                <a:srgbClr val="FF0000"/>
              </a:solidFill>
            </a:endParaRPr>
          </a:p>
        </p:txBody>
      </p:sp>
      <p:sp>
        <p:nvSpPr>
          <p:cNvPr id="8" name="AutoShape 30"/>
          <p:cNvSpPr>
            <a:spLocks noChangeArrowheads="1"/>
          </p:cNvSpPr>
          <p:nvPr/>
        </p:nvSpPr>
        <p:spPr bwMode="auto">
          <a:xfrm>
            <a:off x="2394863" y="4308576"/>
            <a:ext cx="1981200" cy="1021083"/>
          </a:xfrm>
          <a:prstGeom prst="wedgeRoundRectCallout">
            <a:avLst>
              <a:gd name="adj1" fmla="val 33044"/>
              <a:gd name="adj2" fmla="val -72098"/>
              <a:gd name="adj3" fmla="val 16667"/>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a:lstStyle>
            <a:lvl1pPr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1pPr>
            <a:lvl2pPr marL="742950" indent="-28575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2pPr>
            <a:lvl3pPr marL="1143000" indent="-22860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3pPr>
            <a:lvl4pPr marL="1600200" indent="-22860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n-US" altLang="en-US" sz="1400" b="1" dirty="0" smtClean="0"/>
              <a:t>The composition </a:t>
            </a:r>
            <a:r>
              <a:rPr lang="en-US" altLang="en-US" sz="1400" b="1" dirty="0"/>
              <a:t>is not </a:t>
            </a:r>
            <a:r>
              <a:rPr lang="en-US" altLang="en-US" sz="1400" b="1" dirty="0" smtClean="0"/>
              <a:t>uniform throughout. </a:t>
            </a:r>
          </a:p>
          <a:p>
            <a:pPr algn="just" eaLnBrk="1" hangingPunct="1">
              <a:spcBef>
                <a:spcPct val="0"/>
              </a:spcBef>
              <a:buFontTx/>
              <a:buNone/>
            </a:pPr>
            <a:r>
              <a:rPr lang="en-US" altLang="en-US" sz="1400" b="1" dirty="0" smtClean="0">
                <a:solidFill>
                  <a:srgbClr val="FF0000"/>
                </a:solidFill>
              </a:rPr>
              <a:t>Example</a:t>
            </a:r>
            <a:r>
              <a:rPr lang="en-US" altLang="en-US" sz="1400" b="1" dirty="0">
                <a:solidFill>
                  <a:srgbClr val="FF0000"/>
                </a:solidFill>
              </a:rPr>
              <a:t>: fruit salad, iron filings in sand</a:t>
            </a:r>
          </a:p>
          <a:p>
            <a:pPr algn="just" eaLnBrk="1" hangingPunct="1">
              <a:spcBef>
                <a:spcPct val="0"/>
              </a:spcBef>
              <a:buFontTx/>
              <a:buNone/>
            </a:pPr>
            <a:endParaRPr lang="en-GB" altLang="en-US" sz="1400" b="1" dirty="0">
              <a:solidFill>
                <a:srgbClr val="FF0000"/>
              </a:solidFill>
            </a:endParaRPr>
          </a:p>
          <a:p>
            <a:pPr algn="just" eaLnBrk="1" hangingPunct="1">
              <a:spcBef>
                <a:spcPct val="0"/>
              </a:spcBef>
              <a:buFontTx/>
              <a:buNone/>
            </a:pPr>
            <a:endParaRPr lang="en-GB" altLang="en-US" sz="1400" b="1" dirty="0"/>
          </a:p>
        </p:txBody>
      </p:sp>
      <p:sp>
        <p:nvSpPr>
          <p:cNvPr id="9" name="AutoShape 28"/>
          <p:cNvSpPr>
            <a:spLocks noChangeArrowheads="1"/>
          </p:cNvSpPr>
          <p:nvPr/>
        </p:nvSpPr>
        <p:spPr bwMode="auto">
          <a:xfrm>
            <a:off x="4472723" y="4308575"/>
            <a:ext cx="2372214" cy="1236621"/>
          </a:xfrm>
          <a:prstGeom prst="wedgeRoundRectCallout">
            <a:avLst>
              <a:gd name="adj1" fmla="val -23124"/>
              <a:gd name="adj2" fmla="val -68120"/>
              <a:gd name="adj3" fmla="val 16667"/>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a:lstStyle>
            <a:lvl1pPr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1pPr>
            <a:lvl2pPr marL="742950" indent="-28575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2pPr>
            <a:lvl3pPr marL="1143000" indent="-22860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3pPr>
            <a:lvl4pPr marL="1600200" indent="-22860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n-US" altLang="en-US" sz="1400" b="1" dirty="0" smtClean="0"/>
              <a:t>is </a:t>
            </a:r>
            <a:r>
              <a:rPr lang="en-US" altLang="en-US" sz="1400" b="1" dirty="0"/>
              <a:t>a substance composed of atoms of two or more elements chemically united in fixed </a:t>
            </a:r>
            <a:r>
              <a:rPr lang="en-US" altLang="en-US" sz="1400" b="1" dirty="0" smtClean="0"/>
              <a:t>proportions.</a:t>
            </a:r>
          </a:p>
          <a:p>
            <a:pPr algn="just" eaLnBrk="1" hangingPunct="1">
              <a:spcBef>
                <a:spcPct val="0"/>
              </a:spcBef>
              <a:buFontTx/>
              <a:buNone/>
            </a:pPr>
            <a:r>
              <a:rPr lang="en-US" altLang="en-US" sz="1400" b="1" dirty="0" smtClean="0">
                <a:solidFill>
                  <a:srgbClr val="FF0000"/>
                </a:solidFill>
              </a:rPr>
              <a:t>Example</a:t>
            </a:r>
            <a:r>
              <a:rPr lang="en-US" altLang="en-US" sz="1400" b="1" dirty="0">
                <a:solidFill>
                  <a:srgbClr val="FF0000"/>
                </a:solidFill>
              </a:rPr>
              <a:t>: water, ammonia </a:t>
            </a:r>
            <a:endParaRPr lang="en-GB" altLang="en-US" sz="1400" b="1" dirty="0">
              <a:solidFill>
                <a:srgbClr val="FF0000"/>
              </a:solidFill>
            </a:endParaRPr>
          </a:p>
        </p:txBody>
      </p:sp>
      <p:sp>
        <p:nvSpPr>
          <p:cNvPr id="10" name="AutoShape 27"/>
          <p:cNvSpPr>
            <a:spLocks noChangeArrowheads="1"/>
          </p:cNvSpPr>
          <p:nvPr/>
        </p:nvSpPr>
        <p:spPr bwMode="auto">
          <a:xfrm>
            <a:off x="6941597" y="4308574"/>
            <a:ext cx="2149576" cy="1236621"/>
          </a:xfrm>
          <a:prstGeom prst="wedgeRoundRectCallout">
            <a:avLst>
              <a:gd name="adj1" fmla="val 42043"/>
              <a:gd name="adj2" fmla="val -69328"/>
              <a:gd name="adj3" fmla="val 16667"/>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a:lstStyle>
            <a:lvl1pPr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1pPr>
            <a:lvl2pPr marL="742950" indent="-28575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2pPr>
            <a:lvl3pPr marL="1143000" indent="-22860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3pPr>
            <a:lvl4pPr marL="1600200" indent="-22860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n-US" altLang="en-US" sz="1400" b="1" dirty="0" smtClean="0"/>
              <a:t>is </a:t>
            </a:r>
            <a:r>
              <a:rPr lang="en-US" altLang="en-US" sz="1400" b="1" dirty="0"/>
              <a:t>a </a:t>
            </a:r>
            <a:r>
              <a:rPr lang="en-US" altLang="en-US" sz="1400" b="1" dirty="0" smtClean="0"/>
              <a:t>substance </a:t>
            </a:r>
            <a:r>
              <a:rPr lang="en-US" altLang="en-US" sz="1400" b="1" dirty="0"/>
              <a:t>that cannot be separated into simpler substances by chemical </a:t>
            </a:r>
            <a:r>
              <a:rPr lang="en-US" altLang="en-US" sz="1400" b="1" dirty="0" smtClean="0"/>
              <a:t>means.</a:t>
            </a:r>
          </a:p>
          <a:p>
            <a:pPr algn="just" eaLnBrk="1" hangingPunct="1">
              <a:spcBef>
                <a:spcPct val="0"/>
              </a:spcBef>
              <a:buNone/>
            </a:pPr>
            <a:r>
              <a:rPr lang="en-US" altLang="en-US" sz="1400" b="1" dirty="0">
                <a:solidFill>
                  <a:srgbClr val="FF0000"/>
                </a:solidFill>
              </a:rPr>
              <a:t>Example</a:t>
            </a:r>
            <a:r>
              <a:rPr lang="en-US" altLang="en-US" sz="1400" b="1" dirty="0" smtClean="0">
                <a:solidFill>
                  <a:srgbClr val="FF0000"/>
                </a:solidFill>
              </a:rPr>
              <a:t>: aluminum </a:t>
            </a:r>
            <a:endParaRPr lang="en-GB" altLang="en-US" sz="1400" b="1" dirty="0">
              <a:solidFill>
                <a:srgbClr val="FF0000"/>
              </a:solidFill>
            </a:endParaRPr>
          </a:p>
          <a:p>
            <a:pPr algn="just" eaLnBrk="1" hangingPunct="1">
              <a:spcBef>
                <a:spcPct val="0"/>
              </a:spcBef>
              <a:buFontTx/>
              <a:buNone/>
            </a:pPr>
            <a:endParaRPr lang="en-GB" altLang="en-US" sz="1400" b="1" dirty="0"/>
          </a:p>
        </p:txBody>
      </p:sp>
      <p:pic>
        <p:nvPicPr>
          <p:cNvPr id="11" name="Picture 8" descr="cha56011_010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394863" y="5621209"/>
            <a:ext cx="1746063" cy="112795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2" name="Picture 17" descr="27526_118013961560369_9393_n"/>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645794" y="5618549"/>
            <a:ext cx="815093" cy="118641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3" name="Picture 10"/>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7164977" y="5618549"/>
            <a:ext cx="1926196" cy="113062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5" name="Picture 15" descr="shapeimage_1"/>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4789280" y="5623235"/>
            <a:ext cx="1604989" cy="112593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32109287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ppt_x"/>
                                          </p:val>
                                        </p:tav>
                                        <p:tav tm="100000">
                                          <p:val>
                                            <p:strVal val="#ppt_x"/>
                                          </p:val>
                                        </p:tav>
                                      </p:tavLst>
                                    </p:anim>
                                    <p:anim calcmode="lin" valueType="num">
                                      <p:cBhvr additive="base">
                                        <p:cTn id="20"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additive="base">
                                        <p:cTn id="25" dur="500" fill="hold"/>
                                        <p:tgtEl>
                                          <p:spTgt spid="13"/>
                                        </p:tgtEl>
                                        <p:attrNameLst>
                                          <p:attrName>ppt_x</p:attrName>
                                        </p:attrNameLst>
                                      </p:cBhvr>
                                      <p:tavLst>
                                        <p:tav tm="0">
                                          <p:val>
                                            <p:strVal val="#ppt_x"/>
                                          </p:val>
                                        </p:tav>
                                        <p:tav tm="100000">
                                          <p:val>
                                            <p:strVal val="#ppt_x"/>
                                          </p:val>
                                        </p:tav>
                                      </p:tavLst>
                                    </p:anim>
                                    <p:anim calcmode="lin" valueType="num">
                                      <p:cBhvr additive="base">
                                        <p:cTn id="26"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additive="base">
                                        <p:cTn id="31" dur="500" fill="hold"/>
                                        <p:tgtEl>
                                          <p:spTgt spid="9"/>
                                        </p:tgtEl>
                                        <p:attrNameLst>
                                          <p:attrName>ppt_x</p:attrName>
                                        </p:attrNameLst>
                                      </p:cBhvr>
                                      <p:tavLst>
                                        <p:tav tm="0">
                                          <p:val>
                                            <p:strVal val="#ppt_x"/>
                                          </p:val>
                                        </p:tav>
                                        <p:tav tm="100000">
                                          <p:val>
                                            <p:strVal val="#ppt_x"/>
                                          </p:val>
                                        </p:tav>
                                      </p:tavLst>
                                    </p:anim>
                                    <p:anim calcmode="lin" valueType="num">
                                      <p:cBhvr additive="base">
                                        <p:cTn id="32"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15"/>
                                        </p:tgtEl>
                                        <p:attrNameLst>
                                          <p:attrName>style.visibility</p:attrName>
                                        </p:attrNameLst>
                                      </p:cBhvr>
                                      <p:to>
                                        <p:strVal val="visible"/>
                                      </p:to>
                                    </p:set>
                                    <p:anim calcmode="lin" valueType="num">
                                      <p:cBhvr additive="base">
                                        <p:cTn id="37" dur="500" fill="hold"/>
                                        <p:tgtEl>
                                          <p:spTgt spid="15"/>
                                        </p:tgtEl>
                                        <p:attrNameLst>
                                          <p:attrName>ppt_x</p:attrName>
                                        </p:attrNameLst>
                                      </p:cBhvr>
                                      <p:tavLst>
                                        <p:tav tm="0">
                                          <p:val>
                                            <p:strVal val="#ppt_x"/>
                                          </p:val>
                                        </p:tav>
                                        <p:tav tm="100000">
                                          <p:val>
                                            <p:strVal val="#ppt_x"/>
                                          </p:val>
                                        </p:tav>
                                      </p:tavLst>
                                    </p:anim>
                                    <p:anim calcmode="lin" valueType="num">
                                      <p:cBhvr additive="base">
                                        <p:cTn id="38"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6"/>
                                        </p:tgtEl>
                                        <p:attrNameLst>
                                          <p:attrName>style.visibility</p:attrName>
                                        </p:attrNameLst>
                                      </p:cBhvr>
                                      <p:to>
                                        <p:strVal val="visible"/>
                                      </p:to>
                                    </p:set>
                                    <p:anim calcmode="lin" valueType="num">
                                      <p:cBhvr additive="base">
                                        <p:cTn id="43" dur="500" fill="hold"/>
                                        <p:tgtEl>
                                          <p:spTgt spid="6"/>
                                        </p:tgtEl>
                                        <p:attrNameLst>
                                          <p:attrName>ppt_x</p:attrName>
                                        </p:attrNameLst>
                                      </p:cBhvr>
                                      <p:tavLst>
                                        <p:tav tm="0">
                                          <p:val>
                                            <p:strVal val="#ppt_x"/>
                                          </p:val>
                                        </p:tav>
                                        <p:tav tm="100000">
                                          <p:val>
                                            <p:strVal val="#ppt_x"/>
                                          </p:val>
                                        </p:tav>
                                      </p:tavLst>
                                    </p:anim>
                                    <p:anim calcmode="lin" valueType="num">
                                      <p:cBhvr additive="base">
                                        <p:cTn id="4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7"/>
                                        </p:tgtEl>
                                        <p:attrNameLst>
                                          <p:attrName>style.visibility</p:attrName>
                                        </p:attrNameLst>
                                      </p:cBhvr>
                                      <p:to>
                                        <p:strVal val="visible"/>
                                      </p:to>
                                    </p:set>
                                    <p:anim calcmode="lin" valueType="num">
                                      <p:cBhvr additive="base">
                                        <p:cTn id="49" dur="500" fill="hold"/>
                                        <p:tgtEl>
                                          <p:spTgt spid="7"/>
                                        </p:tgtEl>
                                        <p:attrNameLst>
                                          <p:attrName>ppt_x</p:attrName>
                                        </p:attrNameLst>
                                      </p:cBhvr>
                                      <p:tavLst>
                                        <p:tav tm="0">
                                          <p:val>
                                            <p:strVal val="#ppt_x"/>
                                          </p:val>
                                        </p:tav>
                                        <p:tav tm="100000">
                                          <p:val>
                                            <p:strVal val="#ppt_x"/>
                                          </p:val>
                                        </p:tav>
                                      </p:tavLst>
                                    </p:anim>
                                    <p:anim calcmode="lin" valueType="num">
                                      <p:cBhvr additive="base">
                                        <p:cTn id="50"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12"/>
                                        </p:tgtEl>
                                        <p:attrNameLst>
                                          <p:attrName>style.visibility</p:attrName>
                                        </p:attrNameLst>
                                      </p:cBhvr>
                                      <p:to>
                                        <p:strVal val="visible"/>
                                      </p:to>
                                    </p:set>
                                    <p:anim calcmode="lin" valueType="num">
                                      <p:cBhvr additive="base">
                                        <p:cTn id="55" dur="500" fill="hold"/>
                                        <p:tgtEl>
                                          <p:spTgt spid="12"/>
                                        </p:tgtEl>
                                        <p:attrNameLst>
                                          <p:attrName>ppt_x</p:attrName>
                                        </p:attrNameLst>
                                      </p:cBhvr>
                                      <p:tavLst>
                                        <p:tav tm="0">
                                          <p:val>
                                            <p:strVal val="#ppt_x"/>
                                          </p:val>
                                        </p:tav>
                                        <p:tav tm="100000">
                                          <p:val>
                                            <p:strVal val="#ppt_x"/>
                                          </p:val>
                                        </p:tav>
                                      </p:tavLst>
                                    </p:anim>
                                    <p:anim calcmode="lin" valueType="num">
                                      <p:cBhvr additive="base">
                                        <p:cTn id="56"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8"/>
                                        </p:tgtEl>
                                        <p:attrNameLst>
                                          <p:attrName>style.visibility</p:attrName>
                                        </p:attrNameLst>
                                      </p:cBhvr>
                                      <p:to>
                                        <p:strVal val="visible"/>
                                      </p:to>
                                    </p:set>
                                    <p:anim calcmode="lin" valueType="num">
                                      <p:cBhvr additive="base">
                                        <p:cTn id="61" dur="500" fill="hold"/>
                                        <p:tgtEl>
                                          <p:spTgt spid="8"/>
                                        </p:tgtEl>
                                        <p:attrNameLst>
                                          <p:attrName>ppt_x</p:attrName>
                                        </p:attrNameLst>
                                      </p:cBhvr>
                                      <p:tavLst>
                                        <p:tav tm="0">
                                          <p:val>
                                            <p:strVal val="#ppt_x"/>
                                          </p:val>
                                        </p:tav>
                                        <p:tav tm="100000">
                                          <p:val>
                                            <p:strVal val="#ppt_x"/>
                                          </p:val>
                                        </p:tav>
                                      </p:tavLst>
                                    </p:anim>
                                    <p:anim calcmode="lin" valueType="num">
                                      <p:cBhvr additive="base">
                                        <p:cTn id="6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nodeType="clickEffect">
                                  <p:stCondLst>
                                    <p:cond delay="0"/>
                                  </p:stCondLst>
                                  <p:childTnLst>
                                    <p:set>
                                      <p:cBhvr>
                                        <p:cTn id="66" dur="1" fill="hold">
                                          <p:stCondLst>
                                            <p:cond delay="0"/>
                                          </p:stCondLst>
                                        </p:cTn>
                                        <p:tgtEl>
                                          <p:spTgt spid="11"/>
                                        </p:tgtEl>
                                        <p:attrNameLst>
                                          <p:attrName>style.visibility</p:attrName>
                                        </p:attrNameLst>
                                      </p:cBhvr>
                                      <p:to>
                                        <p:strVal val="visible"/>
                                      </p:to>
                                    </p:set>
                                    <p:anim calcmode="lin" valueType="num">
                                      <p:cBhvr additive="base">
                                        <p:cTn id="67" dur="500" fill="hold"/>
                                        <p:tgtEl>
                                          <p:spTgt spid="11"/>
                                        </p:tgtEl>
                                        <p:attrNameLst>
                                          <p:attrName>ppt_x</p:attrName>
                                        </p:attrNameLst>
                                      </p:cBhvr>
                                      <p:tavLst>
                                        <p:tav tm="0">
                                          <p:val>
                                            <p:strVal val="#ppt_x"/>
                                          </p:val>
                                        </p:tav>
                                        <p:tav tm="100000">
                                          <p:val>
                                            <p:strVal val="#ppt_x"/>
                                          </p:val>
                                        </p:tav>
                                      </p:tavLst>
                                    </p:anim>
                                    <p:anim calcmode="lin" valueType="num">
                                      <p:cBhvr additive="base">
                                        <p:cTn id="6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44977" y="62017"/>
            <a:ext cx="4299960" cy="584775"/>
          </a:xfrm>
          <a:prstGeom prst="rect">
            <a:avLst/>
          </a:prstGeom>
          <a:ln>
            <a:solidFill>
              <a:schemeClr val="tx1">
                <a:lumMod val="65000"/>
                <a:lumOff val="35000"/>
              </a:schemeClr>
            </a:solidFill>
          </a:ln>
        </p:spPr>
        <p:txBody>
          <a:bodyPr wrap="none">
            <a:spAutoFit/>
          </a:bodyPr>
          <a:lstStyle/>
          <a:p>
            <a:r>
              <a:rPr lang="en-US" sz="3200" b="1" dirty="0" smtClean="0">
                <a:solidFill>
                  <a:srgbClr val="FF0000"/>
                </a:solidFill>
                <a:latin typeface="Bodoni MT" panose="02070603080606020203" pitchFamily="18" charset="0"/>
              </a:rPr>
              <a:t>Classifications </a:t>
            </a:r>
            <a:r>
              <a:rPr lang="en-US" sz="3200" b="1" dirty="0">
                <a:solidFill>
                  <a:srgbClr val="FF0000"/>
                </a:solidFill>
                <a:latin typeface="Bodoni MT" panose="02070603080606020203" pitchFamily="18" charset="0"/>
              </a:rPr>
              <a:t>of Matter</a:t>
            </a:r>
            <a:endParaRPr lang="en-US" sz="3200" dirty="0">
              <a:solidFill>
                <a:srgbClr val="FF0000"/>
              </a:solidFill>
              <a:latin typeface="Bodoni MT" panose="02070603080606020203" pitchFamily="18" charset="0"/>
            </a:endParaRPr>
          </a:p>
        </p:txBody>
      </p:sp>
      <p:pic>
        <p:nvPicPr>
          <p:cNvPr id="9" name="Picture 8" descr="periodic_table3"/>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58837" y="980055"/>
            <a:ext cx="8101996" cy="548606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12189498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3312</TotalTime>
  <Words>2114</Words>
  <Application>Microsoft Office PowerPoint</Application>
  <PresentationFormat>On-screen Show (4:3)</PresentationFormat>
  <Paragraphs>372</Paragraphs>
  <Slides>44</Slides>
  <Notes>2</Notes>
  <HiddenSlides>0</HiddenSlides>
  <MMClips>0</MMClips>
  <ScaleCrop>false</ScaleCrop>
  <HeadingPairs>
    <vt:vector size="4" baseType="variant">
      <vt:variant>
        <vt:lpstr>Theme</vt:lpstr>
      </vt:variant>
      <vt:variant>
        <vt:i4>1</vt:i4>
      </vt:variant>
      <vt:variant>
        <vt:lpstr>Slide Titles</vt:lpstr>
      </vt:variant>
      <vt:variant>
        <vt:i4>44</vt:i4>
      </vt:variant>
    </vt:vector>
  </HeadingPairs>
  <TitlesOfParts>
    <vt:vector size="45" baseType="lpstr">
      <vt:lpstr>Office Theme</vt:lpstr>
      <vt:lpstr>Slide 1</vt:lpstr>
      <vt:lpstr>Slide 2</vt:lpstr>
      <vt:lpstr>What is Chemistry?</vt:lpstr>
      <vt:lpstr>Why is Chemistry Important?</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lpstr>Slide 42</vt:lpstr>
      <vt:lpstr>Slide 43</vt:lpstr>
      <vt:lpstr>Slide 44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Windows User</dc:creator>
  <cp:lastModifiedBy>nhokbany</cp:lastModifiedBy>
  <cp:revision>72</cp:revision>
  <dcterms:created xsi:type="dcterms:W3CDTF">2017-09-18T11:03:17Z</dcterms:created>
  <dcterms:modified xsi:type="dcterms:W3CDTF">2017-11-07T10:41:42Z</dcterms:modified>
</cp:coreProperties>
</file>