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96" r:id="rId4"/>
    <p:sldId id="280" r:id="rId5"/>
    <p:sldId id="283" r:id="rId6"/>
    <p:sldId id="284" r:id="rId7"/>
    <p:sldId id="298" r:id="rId8"/>
    <p:sldId id="285" r:id="rId9"/>
    <p:sldId id="286" r:id="rId10"/>
    <p:sldId id="288" r:id="rId11"/>
    <p:sldId id="297" r:id="rId12"/>
    <p:sldId id="299" r:id="rId13"/>
    <p:sldId id="293" r:id="rId14"/>
    <p:sldId id="289" r:id="rId15"/>
    <p:sldId id="290" r:id="rId16"/>
    <p:sldId id="295" r:id="rId17"/>
    <p:sldId id="291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FF51"/>
    <a:srgbClr val="22658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2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304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484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8290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6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4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3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7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E3B997CA-D360-4285-BAAE-B039BBC36423}" type="datetimeFigureOut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B5C2F746-276A-4B45-B745-4CFDE195E8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taljarbou@KSU.edu.s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0256" y="1284405"/>
            <a:ext cx="8800187" cy="3980036"/>
          </a:xfrm>
        </p:spPr>
        <p:txBody>
          <a:bodyPr>
            <a:normAutofit/>
          </a:bodyPr>
          <a:lstStyle/>
          <a:p>
            <a:pPr algn="ctr"/>
            <a:r>
              <a:rPr lang="en-US" sz="6000" cap="none" dirty="0" smtClean="0">
                <a:solidFill>
                  <a:schemeClr val="accent1"/>
                </a:solidFill>
              </a:rPr>
              <a:t>Some </a:t>
            </a:r>
            <a:r>
              <a:rPr lang="en-US" sz="6000" cap="none" dirty="0">
                <a:solidFill>
                  <a:schemeClr val="accent1"/>
                </a:solidFill>
              </a:rPr>
              <a:t>F</a:t>
            </a:r>
            <a:r>
              <a:rPr lang="en-US" sz="6000" cap="none" dirty="0" smtClean="0">
                <a:solidFill>
                  <a:schemeClr val="accent1"/>
                </a:solidFill>
              </a:rPr>
              <a:t>actors Affecting </a:t>
            </a:r>
            <a:r>
              <a:rPr lang="en-US" sz="6000" cap="none" dirty="0">
                <a:solidFill>
                  <a:schemeClr val="accent1"/>
                </a:solidFill>
              </a:rPr>
              <a:t>P</a:t>
            </a:r>
            <a:r>
              <a:rPr lang="en-US" sz="6000" cap="none" dirty="0" smtClean="0">
                <a:solidFill>
                  <a:schemeClr val="accent1"/>
                </a:solidFill>
              </a:rPr>
              <a:t>olyphenol Oxidase Activity</a:t>
            </a:r>
            <a:r>
              <a:rPr lang="en-US" sz="6000" cap="none" dirty="0">
                <a:solidFill>
                  <a:schemeClr val="accent1"/>
                </a:solidFill>
              </a:rPr>
              <a:t/>
            </a:r>
            <a:br>
              <a:rPr lang="en-US" sz="6000" cap="none" dirty="0">
                <a:solidFill>
                  <a:schemeClr val="accent1"/>
                </a:solidFill>
              </a:rPr>
            </a:br>
            <a:endParaRPr lang="en-US" cap="none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blogs.scientificamerican.com/lab-rat/files/2014/01/Enzyme_mechanis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23" y="3654777"/>
            <a:ext cx="5080456" cy="224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encrypted-tbn0.gstatic.com/images?q=tbn:ANd9GcRUJ2mQN70turkkKvZOqgSn0nHouDlffb0e8wQ-TKOHKPwr3NA2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51" y="3584221"/>
            <a:ext cx="3367903" cy="2229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223" y="183445"/>
            <a:ext cx="222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[BCH 322]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9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26287"/>
              </p:ext>
            </p:extLst>
          </p:nvPr>
        </p:nvGraphicFramePr>
        <p:xfrm>
          <a:off x="690125" y="2485294"/>
          <a:ext cx="6629856" cy="221582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87829"/>
                <a:gridCol w="2063976"/>
                <a:gridCol w="3578051"/>
              </a:tblGrid>
              <a:tr h="8065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Tube 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>
                    <a:solidFill>
                      <a:srgbClr val="A0D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Treatment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>
                    <a:solidFill>
                      <a:srgbClr val="A0D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Degree of color intensity (Symbol: −, +, ++ or +++)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>
                    <a:solidFill>
                      <a:srgbClr val="A0D2E7"/>
                    </a:solidFill>
                  </a:tcPr>
                </a:tc>
              </a:tr>
              <a:tr h="4847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Control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</a:tr>
              <a:tr h="4039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TCA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</a:tr>
              <a:tr h="5206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Phenylthiourea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</a:tr>
            </a:tbl>
          </a:graphicData>
        </a:graphic>
      </p:graphicFrame>
      <p:sp>
        <p:nvSpPr>
          <p:cNvPr id="17436" name="Rectangle 1"/>
          <p:cNvSpPr>
            <a:spLocks noChangeArrowheads="1"/>
          </p:cNvSpPr>
          <p:nvPr/>
        </p:nvSpPr>
        <p:spPr bwMode="auto">
          <a:xfrm>
            <a:off x="691955" y="1610455"/>
            <a:ext cx="6429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smtClean="0"/>
              <a:t>Results:</a:t>
            </a:r>
          </a:p>
          <a:p>
            <a:r>
              <a:rPr lang="en-US" altLang="en-US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8626159" y="133653"/>
            <a:ext cx="3453562" cy="21031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b="1" baseline="30000" dirty="0" smtClean="0">
              <a:solidFill>
                <a:srgbClr val="247F2D"/>
              </a:solidFill>
            </a:endParaRPr>
          </a:p>
          <a:p>
            <a:r>
              <a:rPr lang="en-US" sz="2800" b="1" baseline="30000" dirty="0" smtClean="0">
                <a:solidFill>
                  <a:srgbClr val="247F2D"/>
                </a:solidFill>
              </a:rPr>
              <a:t>Degree </a:t>
            </a:r>
            <a:r>
              <a:rPr lang="en-US" sz="2800" b="1" baseline="30000" dirty="0">
                <a:solidFill>
                  <a:srgbClr val="247F2D"/>
                </a:solidFill>
              </a:rPr>
              <a:t>of color </a:t>
            </a:r>
            <a:r>
              <a:rPr lang="en-US" sz="2800" b="1" baseline="30000" dirty="0" smtClean="0">
                <a:solidFill>
                  <a:srgbClr val="247F2D"/>
                </a:solidFill>
              </a:rPr>
              <a:t>intensity </a:t>
            </a:r>
            <a:r>
              <a:rPr lang="en-US" sz="2800" b="1" baseline="30000" dirty="0">
                <a:solidFill>
                  <a:srgbClr val="247F2D"/>
                </a:solidFill>
              </a:rPr>
              <a:t>symbol</a:t>
            </a:r>
          </a:p>
          <a:p>
            <a:endParaRPr lang="en-US" sz="2800" b="1" baseline="30000" dirty="0"/>
          </a:p>
          <a:p>
            <a:r>
              <a:rPr lang="ro-RO" sz="2800" baseline="30000" dirty="0"/>
              <a:t> No color change (colorless) −</a:t>
            </a:r>
          </a:p>
          <a:p>
            <a:r>
              <a:rPr lang="ro-RO" sz="2800" baseline="30000" dirty="0"/>
              <a:t> Faint color (just detectable) +</a:t>
            </a:r>
          </a:p>
          <a:p>
            <a:r>
              <a:rPr lang="ro-RO" sz="2800" baseline="30000" dirty="0"/>
              <a:t> Definite color ++</a:t>
            </a:r>
          </a:p>
          <a:p>
            <a:r>
              <a:rPr lang="ro-RO" sz="2800" baseline="30000" dirty="0"/>
              <a:t> Dark (deep) color +++</a:t>
            </a:r>
          </a:p>
        </p:txBody>
      </p:sp>
    </p:spTree>
    <p:extLst>
      <p:ext uri="{BB962C8B-B14F-4D97-AF65-F5344CB8AC3E}">
        <p14:creationId xmlns:p14="http://schemas.microsoft.com/office/powerpoint/2010/main" val="120505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05248" y="2294966"/>
            <a:ext cx="4844229" cy="1040129"/>
          </a:xfrm>
        </p:spPr>
        <p:txBody>
          <a:bodyPr/>
          <a:lstStyle/>
          <a:p>
            <a:pPr algn="l"/>
            <a:r>
              <a:rPr lang="en-US" dirty="0" smtClean="0"/>
              <a:t>Important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853" y="288642"/>
            <a:ext cx="10607250" cy="5655156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TCA</a:t>
            </a:r>
            <a:r>
              <a:rPr lang="en-US" sz="1800" dirty="0" smtClean="0"/>
              <a:t> </a:t>
            </a:r>
            <a:r>
              <a:rPr lang="en-US" sz="1800" dirty="0" smtClean="0"/>
              <a:t>is </a:t>
            </a:r>
            <a:r>
              <a:rPr lang="en-US" sz="1800" dirty="0"/>
              <a:t>an analogue of acetic acid widely used in biochemistry </a:t>
            </a:r>
            <a:r>
              <a:rPr lang="en-US" sz="1800" b="1" dirty="0"/>
              <a:t>for precipitation of macromolecules, such as proteins, DNA, and RNA </a:t>
            </a:r>
            <a:r>
              <a:rPr lang="en-US" sz="1800" dirty="0"/>
              <a:t>. </a:t>
            </a:r>
            <a:endParaRPr lang="en-US" sz="1800" dirty="0"/>
          </a:p>
          <a:p>
            <a:pPr algn="just"/>
            <a:r>
              <a:rPr lang="en-US" sz="1800" dirty="0"/>
              <a:t>I</a:t>
            </a:r>
            <a:r>
              <a:rPr lang="en-US" sz="1800" dirty="0" smtClean="0"/>
              <a:t>t </a:t>
            </a:r>
            <a:r>
              <a:rPr lang="en-US" sz="1800" dirty="0" smtClean="0"/>
              <a:t>will </a:t>
            </a:r>
            <a:r>
              <a:rPr lang="en-US" sz="1800" dirty="0"/>
              <a:t>effect the </a:t>
            </a:r>
            <a:r>
              <a:rPr lang="en-US" sz="1800" dirty="0" smtClean="0"/>
              <a:t>PPO activity by </a:t>
            </a:r>
            <a:r>
              <a:rPr lang="en-US" sz="1800" dirty="0" smtClean="0"/>
              <a:t>altering </a:t>
            </a:r>
            <a:r>
              <a:rPr lang="en-US" sz="1800" dirty="0" smtClean="0"/>
              <a:t>the pH of solution leading to denatured and inactivated enzyme.</a:t>
            </a:r>
          </a:p>
          <a:p>
            <a:pPr algn="just"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TCA treatments proves that the chemical nature of PPO </a:t>
            </a:r>
            <a:r>
              <a:rPr lang="en-US" sz="1800" b="1" dirty="0" smtClean="0">
                <a:solidFill>
                  <a:srgbClr val="0000FF"/>
                </a:solidFill>
                <a:sym typeface="Wingdings"/>
              </a:rPr>
              <a:t>is protein</a:t>
            </a:r>
            <a:r>
              <a:rPr lang="en-US" sz="1800" dirty="0" smtClean="0">
                <a:sym typeface="Wingdings"/>
              </a:rPr>
              <a:t>.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algn="just">
              <a:defRPr/>
            </a:pPr>
            <a:r>
              <a:rPr lang="en-US" sz="1800" b="1" dirty="0">
                <a:solidFill>
                  <a:srgbClr val="FF0000"/>
                </a:solidFill>
              </a:rPr>
              <a:t>Phenylthiourea</a:t>
            </a:r>
            <a:r>
              <a:rPr lang="en-US" sz="1800" dirty="0"/>
              <a:t> has a very strong chemical affinity for the element </a:t>
            </a:r>
            <a:r>
              <a:rPr lang="en-US" sz="1800" dirty="0" smtClean="0"/>
              <a:t>copper (Cu</a:t>
            </a:r>
            <a:r>
              <a:rPr lang="en-US" sz="1800" baseline="30000" dirty="0" smtClean="0"/>
              <a:t>+2</a:t>
            </a:r>
            <a:r>
              <a:rPr lang="en-US" sz="1800" dirty="0" smtClean="0"/>
              <a:t>). </a:t>
            </a:r>
            <a:r>
              <a:rPr lang="en-US" sz="1800" dirty="0" smtClean="0"/>
              <a:t>It </a:t>
            </a:r>
            <a:r>
              <a:rPr lang="en-US" sz="1800" dirty="0"/>
              <a:t>is able to bind with </a:t>
            </a:r>
            <a:r>
              <a:rPr lang="en-US" sz="1800" dirty="0"/>
              <a:t>Cu</a:t>
            </a:r>
            <a:r>
              <a:rPr lang="en-US" sz="1800" baseline="30000" dirty="0"/>
              <a:t>+2</a:t>
            </a:r>
            <a:r>
              <a:rPr lang="en-US" sz="1800" dirty="0" smtClean="0"/>
              <a:t>, </a:t>
            </a:r>
            <a:r>
              <a:rPr lang="en-US" sz="1800" dirty="0"/>
              <a:t>even when the copper is attached to other chemical substances, as in the active site of </a:t>
            </a:r>
            <a:r>
              <a:rPr lang="en-US" sz="1800" dirty="0" smtClean="0"/>
              <a:t>PPO.</a:t>
            </a:r>
          </a:p>
          <a:p>
            <a:pPr algn="just"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This shows that copper </a:t>
            </a:r>
            <a:r>
              <a:rPr lang="en-US" sz="1800" b="1" dirty="0" smtClean="0">
                <a:solidFill>
                  <a:srgbClr val="0000FF"/>
                </a:solidFill>
                <a:sym typeface="Wingdings"/>
              </a:rPr>
              <a:t>is a cofactor </a:t>
            </a:r>
            <a:r>
              <a:rPr lang="en-US" sz="1800" dirty="0" smtClean="0">
                <a:sym typeface="Wingdings"/>
              </a:rPr>
              <a:t>for PPO</a:t>
            </a:r>
            <a:r>
              <a:rPr lang="en-US" dirty="0" smtClean="0">
                <a:sym typeface="Wingdings"/>
              </a:rPr>
              <a:t>.</a:t>
            </a:r>
          </a:p>
          <a:p>
            <a:pPr marL="0" indent="0" algn="just">
              <a:buNone/>
            </a:pPr>
            <a:endParaRPr lang="en-US" sz="2400" b="1" dirty="0" smtClean="0">
              <a:solidFill>
                <a:srgbClr val="0000FF"/>
              </a:solidFill>
              <a:sym typeface="Wingdings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00FF"/>
                </a:solidFill>
                <a:sym typeface="Wingdings"/>
              </a:rPr>
              <a:t>Question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:</a:t>
            </a:r>
          </a:p>
          <a:p>
            <a:pPr marL="0" indent="0" algn="just">
              <a:buNone/>
            </a:pPr>
            <a:r>
              <a:rPr lang="en-US" sz="1800" b="1" dirty="0" smtClean="0">
                <a:solidFill>
                  <a:srgbClr val="0000FF"/>
                </a:solidFill>
                <a:sym typeface="Wingdings"/>
              </a:rPr>
              <a:t>If we treated the enzyme with trypsin before adding the catechol, will the reaction happen or not? And WHY?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7821" y="4934249"/>
            <a:ext cx="10724179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No, </a:t>
            </a:r>
            <a:r>
              <a:rPr lang="en-US" dirty="0" smtClean="0"/>
              <a:t>the reaction will not </a:t>
            </a:r>
            <a:r>
              <a:rPr lang="en-US" dirty="0" smtClean="0"/>
              <a:t>happen</a:t>
            </a:r>
            <a:r>
              <a:rPr lang="en-US" dirty="0" smtClean="0"/>
              <a:t>. </a:t>
            </a:r>
            <a:r>
              <a:rPr lang="en-US" dirty="0" smtClean="0"/>
              <a:t>Because </a:t>
            </a:r>
            <a:r>
              <a:rPr lang="en-US" dirty="0" smtClean="0"/>
              <a:t>trypsin </a:t>
            </a:r>
            <a:r>
              <a:rPr lang="en-US" dirty="0"/>
              <a:t>is a proteolytic enzyme in other words it hydrolyses the peptide bonds which link the amino acid </a:t>
            </a:r>
            <a:r>
              <a:rPr lang="en-US" dirty="0" smtClean="0"/>
              <a:t>residues </a:t>
            </a:r>
            <a:r>
              <a:rPr lang="en-US" dirty="0"/>
              <a:t>to denature and precipitate proteins, including enzymes.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81667" y="4896556"/>
            <a:ext cx="10710333" cy="77611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1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4" y="296334"/>
            <a:ext cx="7507112" cy="168398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Types of Enzyme Specificity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10" y="1386289"/>
            <a:ext cx="10538178" cy="565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here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are four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distinct types of specificity:</a:t>
            </a:r>
            <a:endParaRPr lang="en-US" sz="2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lnSpc>
                <a:spcPct val="150000"/>
              </a:lnSpc>
              <a:buFont typeface="Wingdings" charset="2"/>
              <a:buChar char="ü"/>
            </a:pPr>
            <a:r>
              <a:rPr lang="en-US" sz="2000" b="1" dirty="0">
                <a:solidFill>
                  <a:srgbClr val="0000FF"/>
                </a:solidFill>
              </a:rPr>
              <a:t>Absolute specificity - </a:t>
            </a:r>
            <a:r>
              <a:rPr lang="en-US" sz="2000" dirty="0"/>
              <a:t>the enzyme will catalyze only one reaction.</a:t>
            </a:r>
          </a:p>
          <a:p>
            <a:pPr lvl="2">
              <a:lnSpc>
                <a:spcPct val="150000"/>
              </a:lnSpc>
              <a:buFont typeface="Wingdings" charset="2"/>
              <a:buChar char="ü"/>
            </a:pPr>
            <a:r>
              <a:rPr lang="en-US" sz="2000" b="1" dirty="0">
                <a:solidFill>
                  <a:srgbClr val="0000FF"/>
                </a:solidFill>
              </a:rPr>
              <a:t>Group specificity - </a:t>
            </a:r>
            <a:r>
              <a:rPr lang="en-US" sz="2000" dirty="0"/>
              <a:t>the enzyme will act only on molecules that have specific functional groups, such as amino, phosphate and methyl groups.</a:t>
            </a:r>
          </a:p>
          <a:p>
            <a:pPr lvl="2">
              <a:lnSpc>
                <a:spcPct val="150000"/>
              </a:lnSpc>
              <a:buFont typeface="Wingdings" charset="2"/>
              <a:buChar char="ü"/>
            </a:pPr>
            <a:r>
              <a:rPr lang="en-US" sz="2000" b="1" dirty="0">
                <a:solidFill>
                  <a:srgbClr val="0000FF"/>
                </a:solidFill>
              </a:rPr>
              <a:t>Linkage specificity - </a:t>
            </a:r>
            <a:r>
              <a:rPr lang="en-US" sz="2000" dirty="0"/>
              <a:t>the enzyme will act on a particular type of chemical bond regardless of the rest of the molecular structure.</a:t>
            </a:r>
          </a:p>
          <a:p>
            <a:pPr lvl="2">
              <a:lnSpc>
                <a:spcPct val="150000"/>
              </a:lnSpc>
              <a:buFont typeface="Wingdings" charset="2"/>
              <a:buChar char="ü"/>
            </a:pPr>
            <a:r>
              <a:rPr lang="en-US" sz="2000" b="1" dirty="0" err="1">
                <a:solidFill>
                  <a:srgbClr val="0000FF"/>
                </a:solidFill>
              </a:rPr>
              <a:t>Stereochemical</a:t>
            </a:r>
            <a:r>
              <a:rPr lang="en-US" sz="2000" b="1" dirty="0">
                <a:solidFill>
                  <a:srgbClr val="0000FF"/>
                </a:solidFill>
              </a:rPr>
              <a:t> specificity - </a:t>
            </a:r>
            <a:r>
              <a:rPr lang="en-US" sz="2000" dirty="0"/>
              <a:t>the enzyme will act on a particular steric or optical isomer.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739"/>
          <a:stretch/>
        </p:blipFill>
        <p:spPr>
          <a:xfrm>
            <a:off x="8142109" y="108655"/>
            <a:ext cx="3570111" cy="193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940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90" y="0"/>
            <a:ext cx="9490276" cy="250725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Exp. 3</a:t>
            </a:r>
            <a:r>
              <a:rPr lang="en-US" sz="4000" dirty="0" smtClean="0"/>
              <a:t>-</a:t>
            </a: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dirty="0"/>
              <a:t>Specificity of Enzymes</a:t>
            </a:r>
            <a:r>
              <a:rPr lang="en-US" alt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39" y="770431"/>
            <a:ext cx="10887959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u="sng" dirty="0" smtClean="0"/>
              <a:t>Principle:</a:t>
            </a:r>
          </a:p>
          <a:p>
            <a:pPr algn="just"/>
            <a:r>
              <a:rPr lang="en-US" sz="2200" dirty="0"/>
              <a:t>The three compounds used as substrates in this part of the experiment are structurally </a:t>
            </a:r>
            <a:r>
              <a:rPr lang="en-US" sz="2200" dirty="0" smtClean="0"/>
              <a:t>related</a:t>
            </a:r>
            <a:r>
              <a:rPr lang="en-US" sz="2200" dirty="0"/>
              <a:t> </a:t>
            </a:r>
            <a:r>
              <a:rPr lang="en-US" sz="2200" dirty="0" smtClean="0"/>
              <a:t>(mono-, </a:t>
            </a:r>
            <a:r>
              <a:rPr lang="en-US" sz="2200" dirty="0" smtClean="0">
                <a:solidFill>
                  <a:schemeClr val="tx1"/>
                </a:solidFill>
              </a:rPr>
              <a:t>di-, </a:t>
            </a:r>
            <a:r>
              <a:rPr lang="en-US" sz="2200" dirty="0">
                <a:solidFill>
                  <a:schemeClr val="tx1"/>
                </a:solidFill>
              </a:rPr>
              <a:t>and tri- hydroxyl </a:t>
            </a:r>
            <a:r>
              <a:rPr lang="en-US" sz="2200" dirty="0" smtClean="0">
                <a:solidFill>
                  <a:schemeClr val="tx1"/>
                </a:solidFill>
              </a:rPr>
              <a:t>phenol)</a:t>
            </a:r>
            <a:endParaRPr lang="en-US" sz="2200" dirty="0"/>
          </a:p>
          <a:p>
            <a:pPr algn="just"/>
            <a:endParaRPr lang="en-US" sz="2600" dirty="0" smtClean="0"/>
          </a:p>
          <a:p>
            <a:pPr marL="0" indent="0" algn="just">
              <a:buNone/>
            </a:pPr>
            <a:endParaRPr lang="en-US" sz="2600" dirty="0" smtClean="0"/>
          </a:p>
          <a:p>
            <a:pPr marL="0" indent="0" algn="just">
              <a:buNone/>
            </a:pPr>
            <a:endParaRPr lang="en-US" sz="2600" dirty="0" smtClean="0"/>
          </a:p>
          <a:p>
            <a:pPr algn="just">
              <a:buFontTx/>
              <a:buChar char="•"/>
            </a:pPr>
            <a:endParaRPr lang="en-US" sz="2600" dirty="0" smtClean="0"/>
          </a:p>
          <a:p>
            <a:pPr algn="just">
              <a:buFontTx/>
              <a:buChar char="•"/>
            </a:pPr>
            <a:r>
              <a:rPr lang="en-US" sz="2200" dirty="0" smtClean="0"/>
              <a:t>Phenol is a mono-hydroxyl phenol, and the enzyme </a:t>
            </a:r>
            <a:r>
              <a:rPr lang="en-US" sz="2200" b="1" dirty="0" smtClean="0">
                <a:solidFill>
                  <a:srgbClr val="FF0000"/>
                </a:solidFill>
              </a:rPr>
              <a:t>only works on di- or tri- hydroxyl phenol.</a:t>
            </a:r>
          </a:p>
          <a:p>
            <a:pPr algn="just">
              <a:buFontTx/>
              <a:buChar char="•"/>
            </a:pPr>
            <a:r>
              <a:rPr lang="en-US" sz="2200" dirty="0" smtClean="0"/>
              <a:t>Hydroquinone is a di-hydroxyl phenol that can slightly change the active site configuration depending on “induced fit model” and gives a fait color reacting with PPO</a:t>
            </a:r>
            <a:r>
              <a:rPr lang="en-US" sz="2200" dirty="0" smtClean="0"/>
              <a:t>.</a:t>
            </a:r>
            <a:endParaRPr lang="en-US" altLang="en-US" sz="2800" b="1" dirty="0" smtClean="0"/>
          </a:p>
          <a:p>
            <a:endParaRPr lang="en-US" altLang="en-US" sz="2800" b="1" dirty="0" smtClean="0"/>
          </a:p>
          <a:p>
            <a:endParaRPr lang="en-US" dirty="0"/>
          </a:p>
        </p:txBody>
      </p:sp>
      <p:pic>
        <p:nvPicPr>
          <p:cNvPr id="4" name="Picture 3" descr="Screen Shot 2015-09-08 at 12.02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4" y="2265627"/>
            <a:ext cx="6947293" cy="168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3467984" y="2400259"/>
            <a:ext cx="1913467" cy="1371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atMod val="103000"/>
                  <a:lumMod val="102000"/>
                  <a:alpha val="0"/>
                </a:schemeClr>
              </a:gs>
              <a:gs pos="50000">
                <a:schemeClr val="accent1">
                  <a:shade val="100000"/>
                  <a:satMod val="110000"/>
                  <a:lumMod val="100000"/>
                  <a:alpha val="0"/>
                </a:schemeClr>
              </a:gs>
              <a:gs pos="100000">
                <a:schemeClr val="accent1">
                  <a:shade val="70000"/>
                  <a:satMod val="120000"/>
                  <a:lumMod val="99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3902" y="3772856"/>
            <a:ext cx="177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Main substrate ( highly specific)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89321" y="2553402"/>
            <a:ext cx="3997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Question</a:t>
            </a:r>
            <a:r>
              <a:rPr lang="en-US" b="1" u="sng" dirty="0">
                <a:solidFill>
                  <a:srgbClr val="0000FF"/>
                </a:solidFill>
              </a:rPr>
              <a:t>:</a:t>
            </a:r>
            <a:endParaRPr lang="en-US" b="1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What type of specificity does PPO have? 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Group </a:t>
            </a:r>
            <a:r>
              <a:rPr lang="en-US" b="1" dirty="0" smtClean="0">
                <a:solidFill>
                  <a:srgbClr val="0000FF"/>
                </a:solidFill>
              </a:rPr>
              <a:t>Specificity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85667" y="3302000"/>
            <a:ext cx="1890889" cy="4797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9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900331" y="453222"/>
            <a:ext cx="11029071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 smtClean="0"/>
              <a:t>Method:</a:t>
            </a:r>
          </a:p>
          <a:p>
            <a:pPr eaLnBrk="1" hangingPunct="1"/>
            <a:endParaRPr lang="en-US" altLang="en-US" sz="2400" b="1" dirty="0" smtClean="0"/>
          </a:p>
          <a:p>
            <a:pPr marL="457200" indent="-457200">
              <a:buAutoNum type="alphaLcPeriod"/>
            </a:pPr>
            <a:r>
              <a:rPr lang="en-US" altLang="en-US" sz="2000" dirty="0" smtClean="0"/>
              <a:t>Label </a:t>
            </a:r>
            <a:r>
              <a:rPr lang="en-US" altLang="en-US" sz="2000" dirty="0"/>
              <a:t>three clean test tubes A, B and C. </a:t>
            </a:r>
            <a:endParaRPr lang="en-US" altLang="en-US" sz="2000" dirty="0" smtClean="0"/>
          </a:p>
          <a:p>
            <a:pPr marL="457200" indent="-457200">
              <a:buAutoNum type="alphaLcPeriod"/>
            </a:pPr>
            <a:endParaRPr lang="en-US" altLang="en-US" sz="2000" dirty="0"/>
          </a:p>
          <a:p>
            <a:pPr marL="457200" indent="-457200">
              <a:buAutoNum type="alphaLcPeriod"/>
            </a:pPr>
            <a:endParaRPr lang="en-US" altLang="en-US" sz="2000" dirty="0" smtClean="0"/>
          </a:p>
          <a:p>
            <a:pPr marL="457200" indent="-457200">
              <a:buAutoNum type="alphaLcPeriod"/>
            </a:pPr>
            <a:endParaRPr lang="en-US" altLang="en-US" sz="2000" dirty="0"/>
          </a:p>
          <a:p>
            <a:pPr marL="457200" indent="-457200">
              <a:buAutoNum type="alphaLcPeriod"/>
            </a:pPr>
            <a:endParaRPr lang="en-US" altLang="en-US" sz="2000" dirty="0" smtClean="0"/>
          </a:p>
          <a:p>
            <a:pPr marL="457200" indent="-457200">
              <a:buAutoNum type="alphaLcPeriod"/>
            </a:pPr>
            <a:endParaRPr lang="en-US" altLang="en-US" sz="2000" dirty="0"/>
          </a:p>
          <a:p>
            <a:pPr marL="457200" indent="-457200">
              <a:buAutoNum type="alphaLcPeriod"/>
            </a:pPr>
            <a:endParaRPr lang="en-US" altLang="en-US" sz="2000" dirty="0" smtClean="0"/>
          </a:p>
          <a:p>
            <a:pPr marL="457200" indent="-457200">
              <a:buAutoNum type="alphaLcPeriod"/>
            </a:pPr>
            <a:endParaRPr lang="en-US" altLang="en-US" sz="2000" dirty="0"/>
          </a:p>
          <a:p>
            <a:pPr marL="457200" indent="-457200">
              <a:buAutoNum type="alphaLcPeriod"/>
            </a:pPr>
            <a:endParaRPr lang="en-US" altLang="en-US" sz="2000" dirty="0" smtClean="0"/>
          </a:p>
          <a:p>
            <a:pPr marL="457200" indent="-457200">
              <a:buAutoNum type="alphaLcPeriod"/>
            </a:pPr>
            <a:endParaRPr lang="en-US" altLang="en-US" sz="2000" dirty="0" smtClean="0"/>
          </a:p>
          <a:p>
            <a:pPr marL="457200" indent="-457200">
              <a:buFont typeface="+mj-lt"/>
              <a:buAutoNum type="alphaLcPeriod"/>
            </a:pPr>
            <a:endParaRPr lang="en-US" altLang="en-US" sz="20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altLang="en-US" sz="2000" dirty="0" smtClean="0"/>
              <a:t>Shake </a:t>
            </a:r>
            <a:r>
              <a:rPr lang="en-US" altLang="en-US" sz="2000" dirty="0"/>
              <a:t>the tubes gently and place them in a water bath at 37 ºC</a:t>
            </a:r>
            <a:r>
              <a:rPr lang="en-US" altLang="en-US" sz="2000" dirty="0" smtClean="0"/>
              <a:t>.</a:t>
            </a:r>
          </a:p>
          <a:p>
            <a:pPr marL="457200" indent="-457200">
              <a:buFont typeface="+mj-lt"/>
              <a:buAutoNum type="alphaLcPeriod"/>
            </a:pPr>
            <a:endParaRPr lang="en-US" altLang="en-US" sz="2000" dirty="0"/>
          </a:p>
          <a:p>
            <a:pPr marL="457200" indent="-457200">
              <a:buFont typeface="+mj-lt"/>
              <a:buAutoNum type="alphaLcPeriod"/>
            </a:pPr>
            <a:r>
              <a:rPr lang="en-US" altLang="en-US" sz="2000" dirty="0" smtClean="0"/>
              <a:t> Examine </a:t>
            </a:r>
            <a:r>
              <a:rPr lang="en-US" altLang="en-US" sz="2000" dirty="0"/>
              <a:t>the tubes after 5 minutes and after 10 minutes. Record the color in each </a:t>
            </a:r>
            <a:r>
              <a:rPr lang="en-US" altLang="en-US" sz="2000" dirty="0" smtClean="0"/>
              <a:t>tube, </a:t>
            </a:r>
            <a:r>
              <a:rPr lang="en-US" altLang="en-US" sz="2000" dirty="0"/>
              <a:t>in the </a:t>
            </a:r>
            <a:r>
              <a:rPr lang="en-US" altLang="en-US" sz="2000" dirty="0" smtClean="0"/>
              <a:t>table. </a:t>
            </a:r>
            <a:endParaRPr lang="en-US" alt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25592"/>
              </p:ext>
            </p:extLst>
          </p:nvPr>
        </p:nvGraphicFramePr>
        <p:xfrm>
          <a:off x="1140733" y="1850413"/>
          <a:ext cx="8053901" cy="2566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948"/>
                <a:gridCol w="3520907"/>
                <a:gridCol w="35150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en-US" sz="2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en-US" sz="20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en-US" sz="2000" dirty="0" smtClean="0"/>
                        <a:t>15 drops of enzyme extract.</a:t>
                      </a:r>
                      <a:endParaRPr lang="en-US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Add 15 drops of 0.01M catechol solution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Add 15 drops of 0.01M phenol solution</a:t>
                      </a:r>
                      <a:endParaRPr lang="en-US" sz="2000" dirty="0"/>
                    </a:p>
                  </a:txBody>
                  <a:tcPr/>
                </a:tc>
              </a:tr>
              <a:tr h="79402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15 drops of 0.01M hydroquinone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65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97510"/>
              </p:ext>
            </p:extLst>
          </p:nvPr>
        </p:nvGraphicFramePr>
        <p:xfrm>
          <a:off x="301366" y="1664635"/>
          <a:ext cx="8153253" cy="34608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76749"/>
                <a:gridCol w="2488252"/>
                <a:gridCol w="2488252"/>
              </a:tblGrid>
              <a:tr h="7429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Substrate 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>
                    <a:solidFill>
                      <a:srgbClr val="A0D2E7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Degree of color 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intensity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(Symbol: −, +, ++ or +++) 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>
                    <a:solidFill>
                      <a:srgbClr val="A0D2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 minutes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>
                    <a:solidFill>
                      <a:srgbClr val="A0D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10 minutes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>
                    <a:solidFill>
                      <a:srgbClr val="A0D2E7"/>
                    </a:solidFill>
                  </a:tcPr>
                </a:tc>
              </a:tr>
              <a:tr h="742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Catechol 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/>
                </a:tc>
              </a:tr>
              <a:tr h="742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Phenol 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/>
                </a:tc>
              </a:tr>
              <a:tr h="742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Hydroquinone 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74" marR="63074" marT="0" marB="0" horzOverflow="overflow"/>
                </a:tc>
              </a:tr>
            </a:tbl>
          </a:graphicData>
        </a:graphic>
      </p:graphicFrame>
      <p:sp>
        <p:nvSpPr>
          <p:cNvPr id="19482" name="Rectangle 1"/>
          <p:cNvSpPr>
            <a:spLocks noChangeArrowheads="1"/>
          </p:cNvSpPr>
          <p:nvPr/>
        </p:nvSpPr>
        <p:spPr bwMode="auto">
          <a:xfrm>
            <a:off x="860971" y="648772"/>
            <a:ext cx="6429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smtClean="0">
                <a:solidFill>
                  <a:srgbClr val="000000"/>
                </a:solidFill>
                <a:latin typeface="+mn-lt"/>
              </a:rPr>
              <a:t>Results:</a:t>
            </a:r>
          </a:p>
          <a:p>
            <a:r>
              <a:rPr lang="en-US" altLang="en-US" sz="2800" b="1" u="sng" dirty="0" smtClean="0">
                <a:solidFill>
                  <a:srgbClr val="3333FF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u="sng" dirty="0">
              <a:solidFill>
                <a:srgbClr val="3333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6159" y="133653"/>
            <a:ext cx="3453562" cy="21031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b="1" baseline="30000" dirty="0" smtClean="0">
              <a:solidFill>
                <a:srgbClr val="247F2D"/>
              </a:solidFill>
            </a:endParaRPr>
          </a:p>
          <a:p>
            <a:r>
              <a:rPr lang="en-US" sz="2800" b="1" baseline="30000" dirty="0" smtClean="0">
                <a:solidFill>
                  <a:srgbClr val="247F2D"/>
                </a:solidFill>
              </a:rPr>
              <a:t>Degree </a:t>
            </a:r>
            <a:r>
              <a:rPr lang="en-US" sz="2800" b="1" baseline="30000" dirty="0">
                <a:solidFill>
                  <a:srgbClr val="247F2D"/>
                </a:solidFill>
              </a:rPr>
              <a:t>of color </a:t>
            </a:r>
            <a:r>
              <a:rPr lang="en-US" sz="2800" b="1" baseline="30000" dirty="0" smtClean="0">
                <a:solidFill>
                  <a:srgbClr val="247F2D"/>
                </a:solidFill>
              </a:rPr>
              <a:t>intensity </a:t>
            </a:r>
            <a:r>
              <a:rPr lang="en-US" sz="2800" b="1" baseline="30000" dirty="0">
                <a:solidFill>
                  <a:srgbClr val="247F2D"/>
                </a:solidFill>
              </a:rPr>
              <a:t>symbol</a:t>
            </a:r>
          </a:p>
          <a:p>
            <a:endParaRPr lang="en-US" sz="2800" b="1" baseline="30000" dirty="0"/>
          </a:p>
          <a:p>
            <a:r>
              <a:rPr lang="ro-RO" sz="2800" baseline="30000" dirty="0"/>
              <a:t> No color change (colorless) −</a:t>
            </a:r>
          </a:p>
          <a:p>
            <a:r>
              <a:rPr lang="ro-RO" sz="2800" baseline="30000" dirty="0"/>
              <a:t> Faint color (just detectable) +</a:t>
            </a:r>
          </a:p>
          <a:p>
            <a:r>
              <a:rPr lang="ro-RO" sz="2800" baseline="30000" dirty="0"/>
              <a:t> Definite color ++</a:t>
            </a:r>
          </a:p>
          <a:p>
            <a:r>
              <a:rPr lang="ro-RO" sz="2800" baseline="30000" dirty="0"/>
              <a:t> Dark (deep) color +++</a:t>
            </a:r>
          </a:p>
        </p:txBody>
      </p:sp>
    </p:spTree>
    <p:extLst>
      <p:ext uri="{BB962C8B-B14F-4D97-AF65-F5344CB8AC3E}">
        <p14:creationId xmlns:p14="http://schemas.microsoft.com/office/powerpoint/2010/main" val="230175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96332"/>
            <a:ext cx="10140723" cy="5215837"/>
          </a:xfrm>
        </p:spPr>
        <p:txBody>
          <a:bodyPr>
            <a:normAutofit/>
          </a:bodyPr>
          <a:lstStyle/>
          <a:p>
            <a:pPr algn="l"/>
            <a:r>
              <a:rPr lang="en-US" altLang="en-US" sz="4400" dirty="0" smtClean="0">
                <a:solidFill>
                  <a:schemeClr val="accent1">
                    <a:lumMod val="75000"/>
                  </a:schemeClr>
                </a:solidFill>
              </a:rPr>
              <a:t>Exp</a:t>
            </a:r>
            <a:r>
              <a:rPr lang="en-US" altLang="en-US" sz="4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en-US" sz="44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altLang="en-US" sz="4400" dirty="0" smtClean="0">
                <a:solidFill>
                  <a:schemeClr val="accent1">
                    <a:lumMod val="75000"/>
                  </a:schemeClr>
                </a:solidFill>
              </a:rPr>
              <a:t>-Temperature </a:t>
            </a:r>
            <a:r>
              <a:rPr lang="en-US" altLang="en-US" sz="44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altLang="en-US" sz="4400" dirty="0" smtClean="0">
                <a:solidFill>
                  <a:schemeClr val="accent1">
                    <a:lumMod val="75000"/>
                  </a:schemeClr>
                </a:solidFill>
              </a:rPr>
              <a:t>enzymatic activity: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982662"/>
            <a:ext cx="6248398" cy="4241559"/>
          </a:xfrm>
        </p:spPr>
        <p:txBody>
          <a:bodyPr/>
          <a:lstStyle/>
          <a:p>
            <a:endParaRPr lang="en-US" altLang="en-US" dirty="0" smtClean="0"/>
          </a:p>
          <a:p>
            <a:endParaRPr lang="en-US" dirty="0"/>
          </a:p>
        </p:txBody>
      </p:sp>
      <p:pic>
        <p:nvPicPr>
          <p:cNvPr id="4" name="Picture 2" descr="C:\Users\zaima\Pictures\Enzymes-Te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r="20351" b="4568"/>
          <a:stretch>
            <a:fillRect/>
          </a:stretch>
        </p:blipFill>
        <p:spPr bwMode="auto">
          <a:xfrm>
            <a:off x="2652889" y="1740853"/>
            <a:ext cx="6957726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5"/>
          <p:cNvSpPr txBox="1">
            <a:spLocks noChangeArrowheads="1"/>
          </p:cNvSpPr>
          <p:nvPr/>
        </p:nvSpPr>
        <p:spPr bwMode="auto">
          <a:xfrm>
            <a:off x="578557" y="5069633"/>
            <a:ext cx="10555110" cy="95410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3333CC"/>
                </a:solidFill>
              </a:rPr>
              <a:t>Optimum Tm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r>
              <a:rPr lang="en-US" altLang="en-US" sz="2400" b="1" dirty="0" smtClean="0">
                <a:solidFill>
                  <a:srgbClr val="3333CC"/>
                </a:solidFill>
              </a:rPr>
              <a:t>:</a:t>
            </a:r>
            <a:endParaRPr lang="en-US" altLang="en-US" sz="2400" b="1" dirty="0">
              <a:solidFill>
                <a:srgbClr val="3333CC"/>
              </a:solidFill>
            </a:endParaRPr>
          </a:p>
          <a:p>
            <a:pPr eaLnBrk="1" hangingPunct="1"/>
            <a:r>
              <a:rPr lang="en-US" altLang="en-US" sz="2000" dirty="0"/>
              <a:t> is that Tm at which the activity of the enzyme is maximum</a:t>
            </a:r>
            <a:endParaRPr lang="x-none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72411" y="1317337"/>
            <a:ext cx="17832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Principle:</a:t>
            </a:r>
            <a:endParaRPr lang="en-US" sz="3200" b="1" u="sng" dirty="0"/>
          </a:p>
        </p:txBody>
      </p:sp>
      <p:sp>
        <p:nvSpPr>
          <p:cNvPr id="7" name="Oval 6"/>
          <p:cNvSpPr/>
          <p:nvPr/>
        </p:nvSpPr>
        <p:spPr>
          <a:xfrm>
            <a:off x="6731001" y="2187222"/>
            <a:ext cx="2949222" cy="157197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atMod val="103000"/>
                  <a:lumMod val="102000"/>
                  <a:alpha val="0"/>
                </a:schemeClr>
              </a:gs>
              <a:gs pos="50000">
                <a:schemeClr val="accent1">
                  <a:shade val="100000"/>
                  <a:satMod val="110000"/>
                  <a:lumMod val="100000"/>
                  <a:alpha val="0"/>
                </a:schemeClr>
              </a:gs>
              <a:gs pos="100000">
                <a:schemeClr val="accent1">
                  <a:shade val="70000"/>
                  <a:satMod val="120000"/>
                  <a:lumMod val="99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416779" y="3711222"/>
            <a:ext cx="1171221" cy="663222"/>
          </a:xfrm>
          <a:prstGeom prst="line">
            <a:avLst/>
          </a:prstGeom>
          <a:ln w="57150" cmpd="sng">
            <a:solidFill>
              <a:srgbClr val="5CFF5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09333" y="4408311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 activity &lt; Optimum Tm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52889" y="4357511"/>
            <a:ext cx="2808112" cy="54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atMod val="103000"/>
                  <a:lumMod val="102000"/>
                  <a:alpha val="0"/>
                </a:schemeClr>
              </a:gs>
              <a:gs pos="50000">
                <a:schemeClr val="accent1">
                  <a:shade val="100000"/>
                  <a:satMod val="110000"/>
                  <a:lumMod val="100000"/>
                  <a:alpha val="0"/>
                </a:schemeClr>
              </a:gs>
              <a:gs pos="100000">
                <a:schemeClr val="accent1">
                  <a:shade val="70000"/>
                  <a:satMod val="120000"/>
                  <a:lumMod val="99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57333" y="2438400"/>
            <a:ext cx="27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91111" y="4289779"/>
            <a:ext cx="409222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4552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09600" y="906369"/>
            <a:ext cx="11305735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/>
            <a:r>
              <a:rPr lang="en-US" altLang="en-US" sz="2800" b="1" u="sng" dirty="0" smtClean="0"/>
              <a:t>Method</a:t>
            </a:r>
          </a:p>
          <a:p>
            <a:pPr lvl="1"/>
            <a:endParaRPr lang="en-US" altLang="en-US" sz="2800" b="1" u="sng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altLang="en-US" sz="2000" dirty="0" smtClean="0"/>
              <a:t>Label </a:t>
            </a:r>
            <a:r>
              <a:rPr lang="en-US" altLang="en-US" sz="2000" dirty="0"/>
              <a:t>three clean test tubes A, B and C. </a:t>
            </a:r>
          </a:p>
          <a:p>
            <a:pPr marL="914400" lvl="1" indent="-457200">
              <a:buFont typeface="+mj-lt"/>
              <a:buAutoNum type="alphaLcPeriod"/>
            </a:pPr>
            <a:endParaRPr lang="en-US" altLang="en-US" sz="2000" dirty="0" smtClean="0"/>
          </a:p>
          <a:p>
            <a:pPr marL="914400" lvl="1" indent="-457200">
              <a:buFont typeface="+mj-lt"/>
              <a:buAutoNum type="alphaLcPeriod"/>
            </a:pPr>
            <a:endParaRPr lang="en-US" altLang="en-US" sz="2000" dirty="0"/>
          </a:p>
          <a:p>
            <a:pPr marL="914400" lvl="1" indent="-457200">
              <a:buFont typeface="+mj-lt"/>
              <a:buAutoNum type="alphaLcPeriod"/>
            </a:pPr>
            <a:endParaRPr lang="en-US" altLang="en-US" sz="2000" dirty="0" smtClean="0"/>
          </a:p>
          <a:p>
            <a:pPr marL="914400" lvl="1" indent="-457200">
              <a:buFont typeface="+mj-lt"/>
              <a:buAutoNum type="alphaLcPeriod"/>
            </a:pPr>
            <a:endParaRPr lang="en-US" altLang="en-US" sz="2000" dirty="0"/>
          </a:p>
          <a:p>
            <a:pPr marL="914400" lvl="1" indent="-457200">
              <a:buFont typeface="+mj-lt"/>
              <a:buAutoNum type="alphaLcPeriod"/>
            </a:pPr>
            <a:endParaRPr lang="en-US" altLang="en-US" sz="2000" dirty="0" smtClean="0"/>
          </a:p>
          <a:p>
            <a:pPr marL="914400" lvl="1" indent="-457200">
              <a:buFont typeface="+mj-lt"/>
              <a:buAutoNum type="alphaLcPeriod"/>
            </a:pPr>
            <a:endParaRPr lang="en-US" altLang="en-US" sz="2000" dirty="0" smtClean="0"/>
          </a:p>
          <a:p>
            <a:pPr marL="914400" lvl="1" indent="-457200">
              <a:buFont typeface="+mj-lt"/>
              <a:buAutoNum type="alphaLcPeriod"/>
            </a:pPr>
            <a:endParaRPr lang="en-US" altLang="en-US" sz="2000" dirty="0"/>
          </a:p>
          <a:p>
            <a:pPr lvl="1"/>
            <a:endParaRPr lang="en-US" altLang="en-US" sz="20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altLang="en-US" sz="2000" dirty="0" smtClean="0"/>
              <a:t>Shake </a:t>
            </a:r>
            <a:r>
              <a:rPr lang="en-US" altLang="en-US" sz="2000" dirty="0"/>
              <a:t>each tube gently and quickly return it to its proper temperature condition. </a:t>
            </a:r>
            <a:endParaRPr lang="en-US" altLang="en-US" sz="2000" dirty="0" smtClean="0"/>
          </a:p>
          <a:p>
            <a:pPr lvl="1"/>
            <a:endParaRPr lang="en-US" altLang="en-US" sz="2000" dirty="0"/>
          </a:p>
          <a:p>
            <a:pPr marL="914400" lvl="1" indent="-457200">
              <a:buFont typeface="+mj-lt"/>
              <a:buAutoNum type="alphaLcPeriod"/>
            </a:pPr>
            <a:r>
              <a:rPr lang="en-US" altLang="en-US" sz="2000" dirty="0"/>
              <a:t>Wait for 15 minutes. After this time, examine each tube, without removing it from its temperature condition, and record the color in each </a:t>
            </a:r>
            <a:r>
              <a:rPr lang="en-US" altLang="en-US" sz="2000" dirty="0" smtClean="0"/>
              <a:t>tube </a:t>
            </a:r>
            <a:r>
              <a:rPr lang="en-US" altLang="en-US" sz="2000" dirty="0"/>
              <a:t>in the </a:t>
            </a:r>
            <a:r>
              <a:rPr lang="en-US" altLang="en-US" sz="2000" dirty="0" smtClean="0"/>
              <a:t>table. </a:t>
            </a:r>
            <a:endParaRPr lang="en-US" alt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45962"/>
              </p:ext>
            </p:extLst>
          </p:nvPr>
        </p:nvGraphicFramePr>
        <p:xfrm>
          <a:off x="985504" y="2247872"/>
          <a:ext cx="10254667" cy="1998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127"/>
                <a:gridCol w="3025095"/>
                <a:gridCol w="2111737"/>
                <a:gridCol w="4119708"/>
              </a:tblGrid>
              <a:tr h="5196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(2) Incubate for 10 min at: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(3)</a:t>
                      </a:r>
                      <a:endParaRPr lang="en-US" dirty="0"/>
                    </a:p>
                  </a:txBody>
                  <a:tcPr/>
                </a:tc>
              </a:tr>
              <a:tr h="32167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en-US" sz="2000" dirty="0" smtClean="0"/>
                    </a:p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en-US" sz="2000" dirty="0" smtClean="0"/>
                        <a:t>Add </a:t>
                      </a:r>
                      <a:r>
                        <a:rPr lang="en-US" altLang="en-US" sz="2000" dirty="0" smtClean="0"/>
                        <a:t>15 drops of </a:t>
                      </a:r>
                      <a:r>
                        <a:rPr lang="en-US" altLang="en-US" sz="2000" dirty="0" smtClean="0"/>
                        <a:t>enzyme</a:t>
                      </a:r>
                      <a:endParaRPr lang="en-US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en-US" sz="2000" dirty="0" smtClean="0"/>
                        <a:t>0 ºC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vl="1" algn="l">
                        <a:buFontTx/>
                        <a:buNone/>
                      </a:pPr>
                      <a:endParaRPr lang="en-US" altLang="en-US" sz="2000" dirty="0" smtClean="0"/>
                    </a:p>
                    <a:p>
                      <a:pPr lvl="1" algn="l">
                        <a:buFontTx/>
                        <a:buNone/>
                      </a:pPr>
                      <a:r>
                        <a:rPr lang="en-US" altLang="en-US" sz="2000" dirty="0" smtClean="0"/>
                        <a:t>Add </a:t>
                      </a:r>
                      <a:r>
                        <a:rPr lang="en-US" altLang="en-US" sz="2000" dirty="0" smtClean="0"/>
                        <a:t>15 drops of 0.01M </a:t>
                      </a:r>
                      <a:r>
                        <a:rPr lang="en-US" altLang="en-US" sz="2000" dirty="0" smtClean="0"/>
                        <a:t>catechol</a:t>
                      </a:r>
                      <a:endParaRPr lang="en-US" altLang="en-US" sz="2000" dirty="0"/>
                    </a:p>
                  </a:txBody>
                  <a:tcPr/>
                </a:tc>
              </a:tr>
              <a:tr h="367199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dirty="0" smtClean="0"/>
                        <a:t>37 ºC. </a:t>
                      </a:r>
                      <a:endParaRPr lang="en-US" alt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91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dirty="0" smtClean="0"/>
                        <a:t>70 ºC. </a:t>
                      </a:r>
                      <a:endParaRPr lang="en-US" alt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85617"/>
              </p:ext>
            </p:extLst>
          </p:nvPr>
        </p:nvGraphicFramePr>
        <p:xfrm>
          <a:off x="981440" y="1736927"/>
          <a:ext cx="6786562" cy="29146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76525"/>
                <a:gridCol w="4110037"/>
              </a:tblGrid>
              <a:tr h="823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Temperature (ºC)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>
                    <a:solidFill>
                      <a:srgbClr val="A0D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Degree of color intensity (Symbol: −, +, ++ or +++)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>
                    <a:solidFill>
                      <a:srgbClr val="A0D2E7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</a:tr>
              <a:tr h="696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</a:tr>
              <a:tr h="696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39" marR="63839" marT="0" marB="0" horzOverflow="overflow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0971" y="648772"/>
            <a:ext cx="6429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smtClean="0">
                <a:solidFill>
                  <a:srgbClr val="000000"/>
                </a:solidFill>
                <a:latin typeface="+mn-lt"/>
              </a:rPr>
              <a:t>Results:</a:t>
            </a:r>
          </a:p>
          <a:p>
            <a:r>
              <a:rPr lang="en-US" altLang="en-US" sz="2800" b="1" u="sng" dirty="0" smtClean="0">
                <a:solidFill>
                  <a:srgbClr val="3333FF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u="sng" dirty="0">
              <a:solidFill>
                <a:srgbClr val="3333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6159" y="133653"/>
            <a:ext cx="3453562" cy="21031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b="1" baseline="30000" dirty="0" smtClean="0">
              <a:solidFill>
                <a:srgbClr val="247F2D"/>
              </a:solidFill>
            </a:endParaRPr>
          </a:p>
          <a:p>
            <a:r>
              <a:rPr lang="en-US" sz="2800" b="1" baseline="30000" dirty="0" smtClean="0">
                <a:solidFill>
                  <a:srgbClr val="247F2D"/>
                </a:solidFill>
              </a:rPr>
              <a:t>Degree </a:t>
            </a:r>
            <a:r>
              <a:rPr lang="en-US" sz="2800" b="1" baseline="30000" dirty="0">
                <a:solidFill>
                  <a:srgbClr val="247F2D"/>
                </a:solidFill>
              </a:rPr>
              <a:t>of color </a:t>
            </a:r>
            <a:r>
              <a:rPr lang="en-US" sz="2800" b="1" baseline="30000" dirty="0" smtClean="0">
                <a:solidFill>
                  <a:srgbClr val="247F2D"/>
                </a:solidFill>
              </a:rPr>
              <a:t>intensity </a:t>
            </a:r>
            <a:r>
              <a:rPr lang="en-US" sz="2800" b="1" baseline="30000" dirty="0">
                <a:solidFill>
                  <a:srgbClr val="247F2D"/>
                </a:solidFill>
              </a:rPr>
              <a:t>symbol</a:t>
            </a:r>
          </a:p>
          <a:p>
            <a:endParaRPr lang="en-US" sz="2800" b="1" baseline="30000" dirty="0"/>
          </a:p>
          <a:p>
            <a:r>
              <a:rPr lang="ro-RO" sz="2800" baseline="30000" dirty="0"/>
              <a:t> No color change (colorless) −</a:t>
            </a:r>
          </a:p>
          <a:p>
            <a:r>
              <a:rPr lang="ro-RO" sz="2800" baseline="30000" dirty="0"/>
              <a:t> Faint color (just detectable) +</a:t>
            </a:r>
          </a:p>
          <a:p>
            <a:r>
              <a:rPr lang="ro-RO" sz="2800" baseline="30000" dirty="0"/>
              <a:t> Definite color ++</a:t>
            </a:r>
          </a:p>
          <a:p>
            <a:r>
              <a:rPr lang="ro-RO" sz="2800" baseline="30000" dirty="0"/>
              <a:t> Dark (deep) color +++</a:t>
            </a:r>
          </a:p>
        </p:txBody>
      </p:sp>
    </p:spTree>
    <p:extLst>
      <p:ext uri="{BB962C8B-B14F-4D97-AF65-F5344CB8AC3E}">
        <p14:creationId xmlns:p14="http://schemas.microsoft.com/office/powerpoint/2010/main" val="334723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Polyphenol Oxidase (PPO)</a:t>
            </a:r>
            <a:r>
              <a:rPr lang="x-none" sz="4400" dirty="0" smtClean="0"/>
              <a:t>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1600" y="569066"/>
            <a:ext cx="6756400" cy="5655156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Is a </a:t>
            </a:r>
            <a:r>
              <a:rPr lang="en-US" sz="2400" dirty="0" smtClean="0">
                <a:solidFill>
                  <a:schemeClr val="tx1"/>
                </a:solidFill>
              </a:rPr>
              <a:t>copper</a:t>
            </a:r>
            <a:r>
              <a:rPr lang="en-US" sz="2400" dirty="0">
                <a:solidFill>
                  <a:schemeClr val="tx1"/>
                </a:solidFill>
              </a:rPr>
              <a:t>-containing enzyme with an optimum pH of 6.7.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It catalyzes </a:t>
            </a:r>
            <a:r>
              <a:rPr lang="en-US" sz="2400" dirty="0">
                <a:solidFill>
                  <a:schemeClr val="tx1"/>
                </a:solidFill>
              </a:rPr>
              <a:t>the oxidation </a:t>
            </a:r>
            <a:r>
              <a:rPr lang="en-US" sz="2400" b="1" dirty="0">
                <a:solidFill>
                  <a:schemeClr val="accent1"/>
                </a:solidFill>
              </a:rPr>
              <a:t>of di- and tri- hydroxyl phenol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corresponding quinine. </a:t>
            </a:r>
            <a:endParaRPr lang="en-US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oxidation-reduction reaction is accompanied by a </a:t>
            </a:r>
            <a:r>
              <a:rPr lang="en-US" sz="2400" b="1" dirty="0">
                <a:solidFill>
                  <a:schemeClr val="accent5"/>
                </a:solidFill>
              </a:rPr>
              <a:t>color change 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 algn="just"/>
            <a:r>
              <a:rPr lang="en-US" sz="2400" dirty="0"/>
              <a:t>This reaction commonly occurs in nature and accounts for the "browning" of peeled potatoes and bruised fruits. 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6" y="4724399"/>
            <a:ext cx="6070600" cy="183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6" y="2116667"/>
            <a:ext cx="4348123" cy="352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04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14" y="559678"/>
            <a:ext cx="4174992" cy="4952492"/>
          </a:xfrm>
        </p:spPr>
        <p:txBody>
          <a:bodyPr/>
          <a:lstStyle/>
          <a:p>
            <a:pPr algn="l"/>
            <a:r>
              <a:rPr lang="en-US" dirty="0"/>
              <a:t>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demonstrate activity of the enzyme polyphenol oxidase in crude extract </a:t>
            </a:r>
            <a:r>
              <a:rPr lang="en-US" dirty="0" smtClean="0"/>
              <a:t>prepared from </a:t>
            </a:r>
            <a:r>
              <a:rPr lang="en-US" dirty="0"/>
              <a:t>potato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demonstrate the chemical nature of the enzyme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To investigate the substrate specificity of the enzyme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To investigate the effects of various temperatures on the activity of the enzyme. </a:t>
            </a:r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72" y="1663763"/>
            <a:ext cx="2744321" cy="274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02933" y="5604933"/>
            <a:ext cx="733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**All test done in this experiment are qualitative** 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333" y="4953001"/>
            <a:ext cx="2427111" cy="180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5" y="305679"/>
            <a:ext cx="9719770" cy="1408822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/>
              <a:t>    Exp</a:t>
            </a:r>
            <a:r>
              <a:rPr lang="en-US" sz="4000" dirty="0"/>
              <a:t>.</a:t>
            </a:r>
            <a:r>
              <a:rPr lang="en-US" sz="4000" dirty="0" smtClean="0"/>
              <a:t>1-  Test </a:t>
            </a:r>
            <a:r>
              <a:rPr lang="en-US" sz="4000" dirty="0"/>
              <a:t>tube </a:t>
            </a:r>
            <a:r>
              <a:rPr lang="en-US" sz="4000" dirty="0" smtClean="0"/>
              <a:t>enzymatic activity: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4" y="1202844"/>
            <a:ext cx="9693275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Principle:</a:t>
            </a:r>
            <a:endParaRPr lang="en-US" sz="2800" b="1" u="sng" dirty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this reaction we are looking for enzyme substrate reaction in general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In this experiment you will notice the change  qualitatively (change in the color). 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intensity of this </a:t>
            </a:r>
            <a:r>
              <a:rPr lang="en-US" dirty="0" smtClean="0"/>
              <a:t>color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(brown) </a:t>
            </a:r>
            <a:r>
              <a:rPr lang="en-US" dirty="0"/>
              <a:t>will be proportional to the </a:t>
            </a:r>
            <a:r>
              <a:rPr lang="en-US" dirty="0" smtClean="0"/>
              <a:t>enzyme’s </a:t>
            </a:r>
            <a:r>
              <a:rPr lang="en-US" dirty="0"/>
              <a:t>activity in the tube under observation.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  <p:grpSp>
        <p:nvGrpSpPr>
          <p:cNvPr id="6" name="مجموعة 11"/>
          <p:cNvGrpSpPr>
            <a:grpSpLocks/>
          </p:cNvGrpSpPr>
          <p:nvPr/>
        </p:nvGrpSpPr>
        <p:grpSpPr bwMode="auto">
          <a:xfrm>
            <a:off x="834918" y="2430436"/>
            <a:ext cx="8232775" cy="1570038"/>
            <a:chOff x="142844" y="3214686"/>
            <a:chExt cx="9001156" cy="1569660"/>
          </a:xfrm>
        </p:grpSpPr>
        <p:sp>
          <p:nvSpPr>
            <p:cNvPr id="7" name="مستطيل 4"/>
            <p:cNvSpPr>
              <a:spLocks noChangeArrowheads="1"/>
            </p:cNvSpPr>
            <p:nvPr/>
          </p:nvSpPr>
          <p:spPr bwMode="auto">
            <a:xfrm>
              <a:off x="142844" y="3214686"/>
              <a:ext cx="900115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800" b="1" dirty="0">
                  <a:solidFill>
                    <a:srgbClr val="FFC000"/>
                  </a:solidFill>
                </a:rPr>
                <a:t>S </a:t>
              </a:r>
              <a:r>
                <a:rPr lang="en-US" sz="4800" b="1" dirty="0">
                  <a:solidFill>
                    <a:srgbClr val="A6A6A6"/>
                  </a:solidFill>
                </a:rPr>
                <a:t>+</a:t>
              </a:r>
              <a:r>
                <a:rPr lang="en-US" sz="4800" b="1" dirty="0">
                  <a:solidFill>
                    <a:srgbClr val="FFC000"/>
                  </a:solidFill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</a:rPr>
                <a:t>E</a:t>
              </a:r>
              <a:r>
                <a:rPr lang="en-US" sz="4800" b="1" dirty="0">
                  <a:solidFill>
                    <a:srgbClr val="FFC000"/>
                  </a:solidFill>
                </a:rPr>
                <a:t>       </a:t>
              </a:r>
              <a:r>
                <a:rPr lang="en-US" sz="4800" b="1" dirty="0">
                  <a:solidFill>
                    <a:srgbClr val="FF0000"/>
                  </a:solidFill>
                </a:rPr>
                <a:t>E</a:t>
              </a:r>
              <a:r>
                <a:rPr lang="en-US" sz="4800" b="1" dirty="0">
                  <a:solidFill>
                    <a:srgbClr val="FFC000"/>
                  </a:solidFill>
                </a:rPr>
                <a:t>S</a:t>
              </a:r>
              <a:r>
                <a:rPr lang="en-US" sz="4800" b="1" dirty="0"/>
                <a:t>          </a:t>
              </a:r>
              <a:r>
                <a:rPr lang="en-US" sz="4800" b="1" dirty="0">
                  <a:solidFill>
                    <a:srgbClr val="0033CC"/>
                  </a:solidFill>
                </a:rPr>
                <a:t>P</a:t>
              </a:r>
              <a:r>
                <a:rPr lang="en-US" sz="4800" b="1" dirty="0"/>
                <a:t> </a:t>
              </a:r>
              <a:r>
                <a:rPr lang="en-US" sz="4800" b="1" dirty="0">
                  <a:solidFill>
                    <a:srgbClr val="A6A6A6"/>
                  </a:solidFill>
                </a:rPr>
                <a:t>+</a:t>
              </a:r>
              <a:r>
                <a:rPr lang="en-US" sz="4800" b="1" dirty="0">
                  <a:solidFill>
                    <a:srgbClr val="6B6BCF"/>
                  </a:solidFill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</a:rPr>
                <a:t>E</a:t>
              </a:r>
            </a:p>
            <a:p>
              <a:r>
                <a:rPr lang="en-US" sz="4800" b="1" dirty="0">
                  <a:solidFill>
                    <a:srgbClr val="6B6BCF"/>
                  </a:solidFill>
                </a:rPr>
                <a:t>             </a:t>
              </a:r>
              <a:endParaRPr lang="ar-sa" sz="4800" b="1" dirty="0">
                <a:solidFill>
                  <a:srgbClr val="6B6BCF"/>
                </a:solidFill>
              </a:endParaRPr>
            </a:p>
          </p:txBody>
        </p:sp>
        <p:sp>
          <p:nvSpPr>
            <p:cNvPr id="8" name="سهم إلى اليمين 5"/>
            <p:cNvSpPr/>
            <p:nvPr/>
          </p:nvSpPr>
          <p:spPr bwMode="auto">
            <a:xfrm rot="10800000">
              <a:off x="1548960" y="3484567"/>
              <a:ext cx="944224" cy="259493"/>
            </a:xfrm>
            <a:prstGeom prst="rightArrow">
              <a:avLst/>
            </a:prstGeom>
            <a:solidFill>
              <a:srgbClr val="00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ar-sa" smtClean="0"/>
            </a:p>
          </p:txBody>
        </p:sp>
        <p:sp>
          <p:nvSpPr>
            <p:cNvPr id="9" name="سهم إلى اليمين 7"/>
            <p:cNvSpPr/>
            <p:nvPr/>
          </p:nvSpPr>
          <p:spPr bwMode="auto">
            <a:xfrm>
              <a:off x="1587511" y="3725140"/>
              <a:ext cx="944224" cy="259493"/>
            </a:xfrm>
            <a:prstGeom prst="rightArrow">
              <a:avLst/>
            </a:prstGeom>
            <a:solidFill>
              <a:srgbClr val="FF00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ar-sa" smtClean="0"/>
            </a:p>
          </p:txBody>
        </p:sp>
        <p:sp>
          <p:nvSpPr>
            <p:cNvPr id="10" name="سهم إلى اليمين 8"/>
            <p:cNvSpPr/>
            <p:nvPr/>
          </p:nvSpPr>
          <p:spPr bwMode="auto">
            <a:xfrm>
              <a:off x="3387541" y="3675056"/>
              <a:ext cx="944224" cy="259493"/>
            </a:xfrm>
            <a:prstGeom prst="rightArrow">
              <a:avLst/>
            </a:prstGeom>
            <a:solidFill>
              <a:srgbClr val="FF00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ar-sa" smtClean="0"/>
            </a:p>
          </p:txBody>
        </p:sp>
        <p:sp>
          <p:nvSpPr>
            <p:cNvPr id="11" name="سهم إلى اليمين 9"/>
            <p:cNvSpPr/>
            <p:nvPr/>
          </p:nvSpPr>
          <p:spPr bwMode="auto">
            <a:xfrm rot="10800000">
              <a:off x="3348990" y="3460743"/>
              <a:ext cx="944224" cy="259493"/>
            </a:xfrm>
            <a:prstGeom prst="rightArrow">
              <a:avLst/>
            </a:prstGeom>
            <a:solidFill>
              <a:srgbClr val="00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ar-sa" smtClean="0"/>
            </a:p>
          </p:txBody>
        </p:sp>
        <p:sp>
          <p:nvSpPr>
            <p:cNvPr id="12" name="مستطيل 10"/>
            <p:cNvSpPr>
              <a:spLocks noChangeArrowheads="1"/>
            </p:cNvSpPr>
            <p:nvPr/>
          </p:nvSpPr>
          <p:spPr bwMode="auto">
            <a:xfrm>
              <a:off x="1470221" y="4028022"/>
              <a:ext cx="31470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33CC"/>
                  </a:solidFill>
                </a:rPr>
                <a:t>enzyme-substrate complex</a:t>
              </a:r>
              <a:endParaRPr lang="ar-sa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74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62707" y="241572"/>
            <a:ext cx="10990461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 eaLnBrk="0" hangingPunct="0"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indent="0" algn="just"/>
            <a:r>
              <a:rPr lang="en-US" altLang="en-US" sz="3200" b="1" u="sng" dirty="0" smtClean="0"/>
              <a:t>Method</a:t>
            </a:r>
            <a:r>
              <a:rPr lang="en-US" altLang="en-US" sz="3200" b="1" u="sng" dirty="0" smtClean="0"/>
              <a:t>:</a:t>
            </a:r>
          </a:p>
          <a:p>
            <a:pPr lvl="1" indent="0" algn="just">
              <a:lnSpc>
                <a:spcPct val="80000"/>
              </a:lnSpc>
            </a:pPr>
            <a:endParaRPr lang="en-US" altLang="en-US" sz="2800" b="1" dirty="0" smtClean="0"/>
          </a:p>
          <a:p>
            <a:pPr marL="1200150" lvl="1" indent="-457200" algn="just">
              <a:buFont typeface="+mj-lt"/>
              <a:buAutoNum type="alphaLcPeriod"/>
            </a:pPr>
            <a:r>
              <a:rPr lang="en-US" altLang="en-US" sz="2000" dirty="0" smtClean="0"/>
              <a:t>Label </a:t>
            </a:r>
            <a:r>
              <a:rPr lang="en-US" altLang="en-US" sz="2000" dirty="0"/>
              <a:t>three clean test tubes A, B and C. </a:t>
            </a:r>
            <a:endParaRPr lang="en-US" altLang="en-US" sz="2000" dirty="0" smtClean="0"/>
          </a:p>
          <a:p>
            <a:pPr marL="1200150" lvl="1" indent="-457200" algn="just">
              <a:buFont typeface="+mj-lt"/>
              <a:buAutoNum type="alphaLcPeriod"/>
            </a:pPr>
            <a:r>
              <a:rPr lang="en-US" altLang="en-US" sz="2000" dirty="0" smtClean="0"/>
              <a:t>Prepare </a:t>
            </a:r>
            <a:r>
              <a:rPr lang="en-US" altLang="en-US" sz="2000" dirty="0"/>
              <a:t>each tube as follows: </a:t>
            </a:r>
          </a:p>
          <a:p>
            <a:pPr algn="just"/>
            <a:r>
              <a:rPr lang="en-US" altLang="en-US" sz="2000" dirty="0" smtClean="0"/>
              <a:t> </a:t>
            </a:r>
          </a:p>
          <a:p>
            <a:pPr algn="just"/>
            <a:endParaRPr lang="en-US" altLang="en-US" sz="2000" dirty="0"/>
          </a:p>
          <a:p>
            <a:pPr algn="just"/>
            <a:endParaRPr lang="en-US" altLang="en-US" sz="2000" dirty="0" smtClean="0"/>
          </a:p>
          <a:p>
            <a:pPr algn="just"/>
            <a:endParaRPr lang="en-US" altLang="en-US" sz="2000" dirty="0"/>
          </a:p>
          <a:p>
            <a:pPr algn="just"/>
            <a:endParaRPr lang="en-US" altLang="en-US" sz="2000" dirty="0" smtClean="0"/>
          </a:p>
          <a:p>
            <a:pPr algn="just"/>
            <a:endParaRPr lang="en-US" altLang="en-US" sz="2000" dirty="0" smtClean="0"/>
          </a:p>
          <a:p>
            <a:pPr algn="just"/>
            <a:endParaRPr lang="en-US" altLang="en-US" sz="2000" dirty="0"/>
          </a:p>
          <a:p>
            <a:pPr algn="just"/>
            <a:endParaRPr lang="en-US" altLang="en-US" sz="2000" dirty="0" smtClean="0"/>
          </a:p>
          <a:p>
            <a:pPr algn="just"/>
            <a:endParaRPr lang="en-US" altLang="en-US" sz="2000" dirty="0"/>
          </a:p>
          <a:p>
            <a:pPr algn="just"/>
            <a:r>
              <a:rPr lang="en-US" altLang="en-US" sz="2000" dirty="0"/>
              <a:t>c. Place all three tubes in a water bath at 37 ºC. </a:t>
            </a:r>
          </a:p>
          <a:p>
            <a:pPr lvl="1" algn="just"/>
            <a:r>
              <a:rPr lang="en-US" altLang="en-US" sz="2000" dirty="0"/>
              <a:t>d. Shake each tube every 5 minutes to aerate, thereby adding oxygen to the solution. </a:t>
            </a:r>
          </a:p>
          <a:p>
            <a:pPr marL="457200" lvl="1" indent="0" algn="just"/>
            <a:r>
              <a:rPr lang="en-US" altLang="en-US" sz="2000" dirty="0"/>
              <a:t>e. Every 5 minutes, after shaking, hold the tubes up to the light and </a:t>
            </a:r>
            <a:r>
              <a:rPr lang="en-US" altLang="en-US" sz="2000" dirty="0" smtClean="0"/>
              <a:t>examine.</a:t>
            </a:r>
          </a:p>
          <a:p>
            <a:pPr marL="457200" lvl="1" indent="0" algn="just"/>
            <a:endParaRPr lang="en-US" sz="2000" dirty="0" smtClean="0"/>
          </a:p>
          <a:p>
            <a:pPr marL="457200" lvl="1" indent="0" algn="just"/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Record the color in each tube in the table. Continue for 25 minutes.</a:t>
            </a:r>
          </a:p>
          <a:p>
            <a:pPr lvl="1" algn="just"/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1207"/>
              </p:ext>
            </p:extLst>
          </p:nvPr>
        </p:nvGraphicFramePr>
        <p:xfrm>
          <a:off x="1261961" y="1963310"/>
          <a:ext cx="8059763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597"/>
                <a:gridCol w="6252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 TUBE 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15 drops of enzyme extract.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15 drops of 0.01M catechol solution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TUBE B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15 drops of enzyme extract.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15 drops of distilled water.	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TUBE C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15 drops of 0.0M catechol solution.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15 drops of distilled water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58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17530"/>
              </p:ext>
            </p:extLst>
          </p:nvPr>
        </p:nvGraphicFramePr>
        <p:xfrm>
          <a:off x="554656" y="2596739"/>
          <a:ext cx="10368474" cy="34305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09457"/>
                <a:gridCol w="2505191"/>
                <a:gridCol w="2477960"/>
                <a:gridCol w="2475866"/>
              </a:tblGrid>
              <a:tr h="5969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Incubation time (minutes)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Degree of color intensity (Symbol: −, +, ++ or +++)  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TUBE A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TUBE B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TUBE C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14382" name="Rectangle 1"/>
          <p:cNvSpPr>
            <a:spLocks noChangeArrowheads="1"/>
          </p:cNvSpPr>
          <p:nvPr/>
        </p:nvSpPr>
        <p:spPr bwMode="auto">
          <a:xfrm>
            <a:off x="608059" y="1767758"/>
            <a:ext cx="997059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002060"/>
                </a:solidFill>
              </a:rPr>
              <a:t>Results</a:t>
            </a:r>
            <a:r>
              <a:rPr lang="en-US" altLang="en-US" sz="2800" b="1" u="sng" dirty="0" smtClean="0">
                <a:solidFill>
                  <a:srgbClr val="002060"/>
                </a:solidFill>
              </a:rPr>
              <a:t>:   </a:t>
            </a:r>
            <a:endParaRPr lang="en-US" altLang="en-US" sz="2800" b="1" u="sng" dirty="0">
              <a:solidFill>
                <a:srgbClr val="002060"/>
              </a:solidFill>
            </a:endParaRPr>
          </a:p>
          <a:p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altLang="en-US" sz="2000" dirty="0">
              <a:solidFill>
                <a:srgbClr val="3333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6159" y="133653"/>
            <a:ext cx="3453562" cy="21031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b="1" baseline="30000" dirty="0" smtClean="0">
              <a:solidFill>
                <a:srgbClr val="247F2D"/>
              </a:solidFill>
            </a:endParaRPr>
          </a:p>
          <a:p>
            <a:r>
              <a:rPr lang="en-US" sz="2800" b="1" baseline="30000" dirty="0" smtClean="0">
                <a:solidFill>
                  <a:srgbClr val="247F2D"/>
                </a:solidFill>
              </a:rPr>
              <a:t>Degree </a:t>
            </a:r>
            <a:r>
              <a:rPr lang="en-US" sz="2800" b="1" baseline="30000" dirty="0">
                <a:solidFill>
                  <a:srgbClr val="247F2D"/>
                </a:solidFill>
              </a:rPr>
              <a:t>of color </a:t>
            </a:r>
            <a:r>
              <a:rPr lang="en-US" sz="2800" b="1" baseline="30000" dirty="0" smtClean="0">
                <a:solidFill>
                  <a:srgbClr val="247F2D"/>
                </a:solidFill>
              </a:rPr>
              <a:t>intensity </a:t>
            </a:r>
            <a:r>
              <a:rPr lang="en-US" sz="2800" b="1" baseline="30000" dirty="0">
                <a:solidFill>
                  <a:srgbClr val="247F2D"/>
                </a:solidFill>
              </a:rPr>
              <a:t>symbol</a:t>
            </a:r>
          </a:p>
          <a:p>
            <a:endParaRPr lang="en-US" sz="2800" b="1" baseline="30000" dirty="0"/>
          </a:p>
          <a:p>
            <a:r>
              <a:rPr lang="ro-RO" sz="2800" baseline="30000" dirty="0"/>
              <a:t> No color change (colorless) −</a:t>
            </a:r>
          </a:p>
          <a:p>
            <a:r>
              <a:rPr lang="ro-RO" sz="2800" baseline="30000" dirty="0"/>
              <a:t> Faint color (just detectable) +</a:t>
            </a:r>
          </a:p>
          <a:p>
            <a:r>
              <a:rPr lang="ro-RO" sz="2800" baseline="30000" dirty="0"/>
              <a:t> Definite color ++</a:t>
            </a:r>
          </a:p>
          <a:p>
            <a:r>
              <a:rPr lang="ro-RO" sz="2800" baseline="30000" dirty="0"/>
              <a:t> Dark (deep) color +++</a:t>
            </a:r>
          </a:p>
        </p:txBody>
      </p:sp>
    </p:spTree>
    <p:extLst>
      <p:ext uri="{BB962C8B-B14F-4D97-AF65-F5344CB8AC3E}">
        <p14:creationId xmlns:p14="http://schemas.microsoft.com/office/powerpoint/2010/main" val="50752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34" y="559678"/>
            <a:ext cx="4844229" cy="4952492"/>
          </a:xfrm>
        </p:spPr>
        <p:txBody>
          <a:bodyPr/>
          <a:lstStyle/>
          <a:p>
            <a:pPr algn="l"/>
            <a:r>
              <a:rPr lang="en-US" dirty="0" smtClean="0"/>
              <a:t>Important 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557" y="766622"/>
            <a:ext cx="7182554" cy="5655156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There are 3 terms for an enzymatic reaction to happen:</a:t>
            </a:r>
          </a:p>
          <a:p>
            <a:pPr marL="457200" lvl="1" indent="-457200" algn="just">
              <a:buFont typeface="+mj-lt"/>
              <a:buAutoNum type="arabicPeriod"/>
            </a:pPr>
            <a:r>
              <a:rPr lang="en-US" sz="2400" dirty="0" smtClean="0"/>
              <a:t>Presence of enzyme</a:t>
            </a:r>
          </a:p>
          <a:p>
            <a:pPr marL="457200" lvl="1" indent="-457200" algn="just">
              <a:buFont typeface="+mj-lt"/>
              <a:buAutoNum type="arabicPeriod"/>
            </a:pPr>
            <a:r>
              <a:rPr lang="en-US" sz="2400" dirty="0" smtClean="0"/>
              <a:t>Presence of substrate</a:t>
            </a:r>
          </a:p>
          <a:p>
            <a:pPr marL="457200" lvl="1" indent="-457200" algn="just">
              <a:buFont typeface="+mj-lt"/>
              <a:buAutoNum type="arabicPeriod"/>
            </a:pPr>
            <a:r>
              <a:rPr lang="en-US" sz="2400" dirty="0" smtClean="0"/>
              <a:t>Availability of appropriate conditions ( 37 C, pH 6.7)</a:t>
            </a:r>
          </a:p>
          <a:p>
            <a:pPr marL="0" lvl="1" indent="0" algn="just">
              <a:buNone/>
            </a:pPr>
            <a:endParaRPr lang="en-US" sz="2400" b="1" dirty="0" smtClean="0">
              <a:solidFill>
                <a:srgbClr val="0000FF"/>
              </a:solidFill>
              <a:sym typeface="Wingdings"/>
            </a:endParaRPr>
          </a:p>
          <a:p>
            <a:pPr marL="0" lvl="1" indent="0" algn="just">
              <a:buNone/>
            </a:pP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 If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any of these terms are absent there will be no enzymatic reaction.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57" y="1905001"/>
            <a:ext cx="3476976" cy="3231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/>
          <p:nvPr/>
        </p:nvCxnSpPr>
        <p:spPr>
          <a:xfrm flipH="1">
            <a:off x="1679222" y="3697111"/>
            <a:ext cx="451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0778" y="3471334"/>
            <a:ext cx="10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Enzyme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7666" y="4656667"/>
            <a:ext cx="292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Optimal pH and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0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66" y="136345"/>
            <a:ext cx="7118211" cy="49524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Exp. 2</a:t>
            </a:r>
            <a:r>
              <a:rPr lang="en-US" sz="4000" dirty="0" smtClean="0">
                <a:latin typeface="+mn-lt"/>
              </a:rPr>
              <a:t>- Chemical </a:t>
            </a:r>
            <a:r>
              <a:rPr lang="en-US" sz="4000" dirty="0">
                <a:latin typeface="+mn-lt"/>
              </a:rPr>
              <a:t>nature of </a:t>
            </a:r>
            <a:r>
              <a:rPr lang="en-US" sz="4000" dirty="0" smtClean="0">
                <a:latin typeface="+mn-lt"/>
              </a:rPr>
              <a:t>PPO: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9037" y="924863"/>
            <a:ext cx="6533533" cy="45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   </a:t>
            </a:r>
            <a:r>
              <a:rPr lang="en-US" sz="2400" b="1" u="sng" dirty="0" smtClean="0"/>
              <a:t>Principle:</a:t>
            </a:r>
            <a:endParaRPr lang="en-US" sz="2400" b="1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226580"/>
                </a:solidFill>
              </a:rPr>
              <a:t>As we all know </a:t>
            </a:r>
            <a:r>
              <a:rPr lang="en-US" sz="2000" b="1" dirty="0" smtClean="0">
                <a:solidFill>
                  <a:srgbClr val="226580"/>
                </a:solidFill>
              </a:rPr>
              <a:t>majority </a:t>
            </a:r>
            <a:r>
              <a:rPr lang="en-US" sz="2000" b="1" dirty="0" smtClean="0">
                <a:solidFill>
                  <a:srgbClr val="226580"/>
                </a:solidFill>
              </a:rPr>
              <a:t>of enzymes </a:t>
            </a:r>
            <a:r>
              <a:rPr lang="en-US" sz="2000" dirty="0"/>
              <a:t>are proteins. </a:t>
            </a:r>
            <a:r>
              <a:rPr lang="en-US" sz="2000" dirty="0" smtClean="0"/>
              <a:t>Some are made of RNA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26580"/>
                </a:solidFill>
              </a:rPr>
              <a:t>They </a:t>
            </a:r>
            <a:r>
              <a:rPr lang="en-US" sz="2000" b="1" dirty="0">
                <a:solidFill>
                  <a:srgbClr val="226580"/>
                </a:solidFill>
              </a:rPr>
              <a:t>are high molecular </a:t>
            </a:r>
            <a:r>
              <a:rPr lang="en-US" sz="2000" dirty="0"/>
              <a:t>weight compounds made up principally of chains of amino acids linked together by peptide bonds. </a:t>
            </a:r>
            <a:endParaRPr lang="en-US" sz="20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26580"/>
                </a:solidFill>
              </a:rPr>
              <a:t>It will be examined </a:t>
            </a:r>
            <a:r>
              <a:rPr lang="en-US" sz="2000" dirty="0" smtClean="0"/>
              <a:t>the nature of polyphenol oxidase wither is it protein or not</a:t>
            </a:r>
            <a:endParaRPr lang="en-US" sz="2000" dirty="0"/>
          </a:p>
        </p:txBody>
      </p:sp>
      <p:pic>
        <p:nvPicPr>
          <p:cNvPr id="8194" name="Picture 2" descr="http://www.mpibpc.mpg.de/2229031/Fig2_eng_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5" b="31220"/>
          <a:stretch/>
        </p:blipFill>
        <p:spPr bwMode="auto">
          <a:xfrm>
            <a:off x="8239001" y="4010314"/>
            <a:ext cx="2886440" cy="1996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16" y="1341819"/>
            <a:ext cx="2954040" cy="2055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125985" y="6029334"/>
            <a:ext cx="151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</a:t>
            </a:r>
            <a:r>
              <a:rPr lang="en-US" dirty="0" smtClean="0"/>
              <a:t>(catalytic)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61777" y="3414890"/>
            <a:ext cx="189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Protein (Enzyme) </a:t>
            </a:r>
          </a:p>
        </p:txBody>
      </p:sp>
    </p:spTree>
    <p:extLst>
      <p:ext uri="{BB962C8B-B14F-4D97-AF65-F5344CB8AC3E}">
        <p14:creationId xmlns:p14="http://schemas.microsoft.com/office/powerpoint/2010/main" val="274519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94763" y="109934"/>
            <a:ext cx="8072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dirty="0" smtClean="0"/>
              <a:t>a</a:t>
            </a:r>
            <a:r>
              <a:rPr lang="en-US" altLang="en-US" dirty="0"/>
              <a:t>. Label four clean test tubes A, B, C and D. 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b. Prepare, and teat, each tube as follows: </a:t>
            </a:r>
          </a:p>
          <a:p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833"/>
              </p:ext>
            </p:extLst>
          </p:nvPr>
        </p:nvGraphicFramePr>
        <p:xfrm>
          <a:off x="949116" y="1109850"/>
          <a:ext cx="11104929" cy="437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662"/>
                <a:gridCol w="3009909"/>
                <a:gridCol w="3539017"/>
                <a:gridCol w="3501341"/>
              </a:tblGrid>
              <a:tr h="3302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(2)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(3)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36432">
                <a:tc>
                  <a:txBody>
                    <a:bodyPr/>
                    <a:lstStyle/>
                    <a:p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 TUBE </a:t>
                      </a:r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(control)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Add10 </a:t>
                      </a:r>
                      <a:r>
                        <a:rPr lang="en-US" altLang="en-US" sz="2000" dirty="0" smtClean="0"/>
                        <a:t>drops of </a:t>
                      </a:r>
                      <a:r>
                        <a:rPr lang="en-US" altLang="en-US" sz="2000" dirty="0" smtClean="0"/>
                        <a:t>: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enzyme </a:t>
                      </a:r>
                      <a:r>
                        <a:rPr lang="en-US" altLang="en-US" sz="2000" dirty="0" smtClean="0"/>
                        <a:t>extract.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0.01M catechol</a:t>
                      </a:r>
                      <a:endParaRPr lang="en-US" altLang="en-US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Shake tube and place in water bath at 37 ºC for 10 minutes.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altLang="en-US" sz="2000" dirty="0" smtClean="0"/>
                        <a:t>                </a:t>
                      </a:r>
                      <a:endParaRPr lang="en-US" alt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alt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36432">
                <a:tc>
                  <a:txBody>
                    <a:bodyPr/>
                    <a:lstStyle/>
                    <a:p>
                      <a:r>
                        <a:rPr lang="en-US" altLang="en-US" sz="1800" b="1" dirty="0" smtClean="0">
                          <a:solidFill>
                            <a:srgbClr val="002060"/>
                          </a:solidFill>
                        </a:rPr>
                        <a:t>TUBE B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Add 10 drops </a:t>
                      </a: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of: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enzyme extract.  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en-US" altLang="en-US" sz="2000" b="0" dirty="0" err="1" smtClean="0">
                          <a:solidFill>
                            <a:schemeClr val="tx1"/>
                          </a:solidFill>
                        </a:rPr>
                        <a:t>trichloroacetic</a:t>
                      </a: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acid (TCA). </a:t>
                      </a:r>
                      <a:endParaRPr lang="en-US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342900" indent="-342900" algn="just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just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Shake </a:t>
                      </a: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tube thoroughly and wait 5 minutes.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Add </a:t>
                      </a: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10 drops of 0.01M catechol solution</a:t>
                      </a: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n-US" altLang="en-US" sz="2000" b="0" baseline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lace </a:t>
                      </a:r>
                      <a:r>
                        <a:rPr lang="en-US" altLang="en-US" sz="2000" b="0" dirty="0" smtClean="0">
                          <a:solidFill>
                            <a:schemeClr val="tx1"/>
                          </a:solidFill>
                        </a:rPr>
                        <a:t>in water bath at 37 ºC for 10 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3643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TUBE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C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/>
                        <a:buChar char="•"/>
                      </a:pPr>
                      <a:r>
                        <a:rPr lang="en-US" altLang="en-US" sz="2000" dirty="0" smtClean="0"/>
                        <a:t>Add </a:t>
                      </a:r>
                      <a:r>
                        <a:rPr lang="en-US" altLang="en-US" sz="2000" dirty="0" smtClean="0"/>
                        <a:t>10 </a:t>
                      </a:r>
                      <a:r>
                        <a:rPr lang="en-US" altLang="en-US" sz="2000" dirty="0" smtClean="0"/>
                        <a:t>drops </a:t>
                      </a:r>
                      <a:r>
                        <a:rPr lang="en-US" altLang="en-US" sz="2000" dirty="0" smtClean="0"/>
                        <a:t>of</a:t>
                      </a:r>
                      <a:r>
                        <a:rPr lang="en-US" altLang="en-US" sz="2000" baseline="0" dirty="0" smtClean="0"/>
                        <a:t> </a:t>
                      </a:r>
                      <a:r>
                        <a:rPr lang="en-US" altLang="en-US" sz="2000" dirty="0" smtClean="0"/>
                        <a:t>enzyme extract.</a:t>
                      </a:r>
                    </a:p>
                    <a:p>
                      <a:pPr marL="342900" indent="-342900" algn="l">
                        <a:buFont typeface="Arial"/>
                        <a:buChar char="•"/>
                      </a:pPr>
                      <a:r>
                        <a:rPr lang="en-US" altLang="en-US" sz="2000" dirty="0" smtClean="0"/>
                        <a:t>Add a few crystals of phenylthiourea</a:t>
                      </a:r>
                      <a:endParaRPr lang="en-US" altLang="en-US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مستطيل 1"/>
          <p:cNvSpPr>
            <a:spLocks noChangeArrowheads="1"/>
          </p:cNvSpPr>
          <p:nvPr/>
        </p:nvSpPr>
        <p:spPr bwMode="auto">
          <a:xfrm>
            <a:off x="1041974" y="5620557"/>
            <a:ext cx="8962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/>
            <a:r>
              <a:rPr lang="en-US" altLang="en-US" dirty="0" smtClean="0"/>
              <a:t>c. Examine </a:t>
            </a:r>
            <a:r>
              <a:rPr lang="en-US" altLang="en-US" dirty="0"/>
              <a:t>and compare with tube </a:t>
            </a:r>
            <a:r>
              <a:rPr lang="en-US" altLang="en-US" dirty="0" smtClean="0"/>
              <a:t>A, </a:t>
            </a:r>
            <a:r>
              <a:rPr lang="en-US" altLang="en-US" dirty="0" smtClean="0"/>
              <a:t>and</a:t>
            </a:r>
            <a:r>
              <a:rPr lang="en-US" altLang="en-US" dirty="0" smtClean="0"/>
              <a:t> </a:t>
            </a:r>
            <a:r>
              <a:rPr lang="en-US" altLang="en-US" dirty="0"/>
              <a:t>r</a:t>
            </a:r>
            <a:r>
              <a:rPr lang="en-US" altLang="en-US" dirty="0" smtClean="0"/>
              <a:t>ecord </a:t>
            </a:r>
            <a:r>
              <a:rPr lang="en-US" altLang="en-US" dirty="0"/>
              <a:t>your observations in the </a:t>
            </a:r>
            <a:r>
              <a:rPr lang="en-US" altLang="en-US" dirty="0" smtClean="0"/>
              <a:t>table. </a:t>
            </a:r>
            <a:endParaRPr lang="x-none" alt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780006" y="1977955"/>
            <a:ext cx="2668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Method</a:t>
            </a:r>
            <a:endParaRPr lang="en-US" altLang="en-US" sz="4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7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Custom 23">
      <a:dk1>
        <a:sysClr val="windowText" lastClr="000000"/>
      </a:dk1>
      <a:lt1>
        <a:sysClr val="window" lastClr="FFFFFF"/>
      </a:lt1>
      <a:dk2>
        <a:srgbClr val="07151B"/>
      </a:dk2>
      <a:lt2>
        <a:srgbClr val="F2F3F3"/>
      </a:lt2>
      <a:accent1>
        <a:srgbClr val="0070C0"/>
      </a:accent1>
      <a:accent2>
        <a:srgbClr val="1F5E79"/>
      </a:accent2>
      <a:accent3>
        <a:srgbClr val="8D8D35"/>
      </a:accent3>
      <a:accent4>
        <a:srgbClr val="D9A142"/>
      </a:accent4>
      <a:accent5>
        <a:srgbClr val="C47023"/>
      </a:accent5>
      <a:accent6>
        <a:srgbClr val="754D64"/>
      </a:accent6>
      <a:hlink>
        <a:srgbClr val="4CAAD0"/>
      </a:hlink>
      <a:folHlink>
        <a:srgbClr val="A76D8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dlines" id="{3841520A-25F2-4EB8-BE4C-611DB5ABEED9}" vid="{12434FFF-CE4A-40FC-99FF-CA1400F2E6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8316</TotalTime>
  <Words>1464</Words>
  <Application>Microsoft Macintosh PowerPoint</Application>
  <PresentationFormat>Custom</PresentationFormat>
  <Paragraphs>267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Headlines</vt:lpstr>
      <vt:lpstr>Some Factors Affecting Polyphenol Oxidase Activity </vt:lpstr>
      <vt:lpstr>Polyphenol Oxidase (PPO):</vt:lpstr>
      <vt:lpstr>Objectives: </vt:lpstr>
      <vt:lpstr>    Exp.1-  Test tube enzymatic activity:</vt:lpstr>
      <vt:lpstr>PowerPoint Presentation</vt:lpstr>
      <vt:lpstr>PowerPoint Presentation</vt:lpstr>
      <vt:lpstr>Important notes:</vt:lpstr>
      <vt:lpstr>Exp. 2- Chemical nature of PPO:</vt:lpstr>
      <vt:lpstr>PowerPoint Presentation</vt:lpstr>
      <vt:lpstr>PowerPoint Presentation</vt:lpstr>
      <vt:lpstr>Important notes</vt:lpstr>
      <vt:lpstr>Types of Enzyme Specificity</vt:lpstr>
      <vt:lpstr>Exp. 3- Specificity of Enzymes:</vt:lpstr>
      <vt:lpstr>PowerPoint Presentation</vt:lpstr>
      <vt:lpstr>PowerPoint Presentation</vt:lpstr>
      <vt:lpstr>Exp. 4-Temperature and enzymatic activity: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ENZYMOLOGY</dc:title>
  <dc:creator>first first</dc:creator>
  <cp:lastModifiedBy>Nora Saleh</cp:lastModifiedBy>
  <cp:revision>106</cp:revision>
  <dcterms:created xsi:type="dcterms:W3CDTF">2015-09-02T16:36:43Z</dcterms:created>
  <dcterms:modified xsi:type="dcterms:W3CDTF">2016-10-03T11:11:14Z</dcterms:modified>
</cp:coreProperties>
</file>