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95" r:id="rId3"/>
    <p:sldId id="294" r:id="rId4"/>
    <p:sldId id="304" r:id="rId5"/>
    <p:sldId id="305" r:id="rId6"/>
    <p:sldId id="293" r:id="rId7"/>
    <p:sldId id="257" r:id="rId8"/>
    <p:sldId id="296" r:id="rId9"/>
    <p:sldId id="300" r:id="rId10"/>
    <p:sldId id="306" r:id="rId11"/>
    <p:sldId id="303" r:id="rId12"/>
    <p:sldId id="297" r:id="rId13"/>
    <p:sldId id="302" r:id="rId14"/>
    <p:sldId id="301" r:id="rId15"/>
    <p:sldId id="298" r:id="rId16"/>
    <p:sldId id="299" r:id="rId17"/>
    <p:sldId id="307" r:id="rId18"/>
    <p:sldId id="308" r:id="rId19"/>
    <p:sldId id="309" r:id="rId20"/>
    <p:sldId id="264" r:id="rId21"/>
    <p:sldId id="265" r:id="rId22"/>
    <p:sldId id="272" r:id="rId23"/>
  </p:sldIdLst>
  <p:sldSz cx="9144000" cy="6858000" type="screen4x3"/>
  <p:notesSz cx="6858000" cy="9144000"/>
  <p:custDataLst>
    <p:tags r:id="rId2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83" d="100"/>
          <a:sy n="83" d="100"/>
        </p:scale>
        <p:origin x="-984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026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4099" name="Group 1027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4100" name="Freeform 1028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1" name="Freeform 1029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2" name="Freeform 1030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3" name="Freeform 1031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4" name="Freeform 1032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5" name="Freeform 1033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6" name="Freeform 1034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7" name="Freeform 1035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8" name="Freeform 1036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9" name="Freeform 1037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0" name="Freeform 1038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1" name="Freeform 1039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2" name="Freeform 1040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3" name="Freeform 1041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4" name="Freeform 1042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5" name="Freeform 1043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6" name="Freeform 1044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7" name="Freeform 1045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8" name="Freeform 1046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119" name="Freeform 1047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0" name="Freeform 1048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21" name="Rectangle 1049"/>
          <p:cNvSpPr>
            <a:spLocks noGrp="1" noChangeArrowheads="1"/>
          </p:cNvSpPr>
          <p:nvPr>
            <p:ph type="ctrTitle"/>
          </p:nvPr>
        </p:nvSpPr>
        <p:spPr>
          <a:xfrm>
            <a:off x="1173163" y="198438"/>
            <a:ext cx="7772400" cy="2286000"/>
          </a:xfrm>
        </p:spPr>
        <p:txBody>
          <a:bodyPr anchor="b">
            <a:spAutoFit/>
          </a:bodyPr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22" name="Rectangle 1050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23" name="Rectangle 1051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4124" name="Rectangle 105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4125" name="Rectangle 105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E25F55EA-493B-4B52-8927-3906DED8A6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A9A73E-EFCA-4A22-8C98-E835EDBF41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995C3-2F5D-405C-BE9B-C651C558A4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95808-BE61-4DDC-8BFA-7ECC0544EC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520B4-654E-483C-92DA-A9FC159406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AB804-9957-492E-BD1B-1532409397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0A0F20-E51C-497C-83AF-CEF629C214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6B526D-5483-4A96-AEA3-4322982107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325AAF-BA73-4AE7-879D-98F0E1387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FCF603-C6C4-48D5-9577-66774693A8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90BBDD-EEB5-4D5A-9F89-04500D3C0E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075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fld id="{1DC459F3-3261-42E3-ABC6-017BC33B55A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284109"/>
            <a:ext cx="8640763" cy="1200329"/>
          </a:xfrm>
        </p:spPr>
        <p:txBody>
          <a:bodyPr/>
          <a:lstStyle/>
          <a:p>
            <a:pPr algn="ctr"/>
            <a:r>
              <a:rPr lang="en-US" dirty="0" smtClean="0"/>
              <a:t>Epidemiology II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By </a:t>
            </a:r>
          </a:p>
          <a:p>
            <a:pPr algn="ctr"/>
            <a:r>
              <a:rPr lang="en-US" sz="3600" dirty="0" err="1" smtClean="0"/>
              <a:t>Dr.Sabah</a:t>
            </a:r>
            <a:r>
              <a:rPr lang="en-US" sz="3600" dirty="0" smtClean="0"/>
              <a:t> </a:t>
            </a:r>
            <a:r>
              <a:rPr lang="en-US" sz="3600" dirty="0" err="1" smtClean="0"/>
              <a:t>M.A.Abdelkader</a:t>
            </a:r>
            <a:endParaRPr lang="en-US" sz="3600" dirty="0" smtClean="0"/>
          </a:p>
          <a:p>
            <a:pPr algn="ctr"/>
            <a:r>
              <a:rPr lang="en-US" sz="2800" dirty="0" smtClean="0"/>
              <a:t>Assist. Prof. of Public Health</a:t>
            </a:r>
            <a:endParaRPr lang="en-US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Association and disease causation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8031163" cy="5105400"/>
          </a:xfrm>
        </p:spPr>
        <p:txBody>
          <a:bodyPr/>
          <a:lstStyle/>
          <a:p>
            <a:r>
              <a:rPr lang="en-US" b="1" u="sng" dirty="0" smtClean="0"/>
              <a:t>Association:</a:t>
            </a:r>
          </a:p>
          <a:p>
            <a:r>
              <a:rPr lang="en-US" dirty="0" smtClean="0"/>
              <a:t>Concurrence of two variables more often than would be expected by chance.</a:t>
            </a:r>
          </a:p>
          <a:p>
            <a:r>
              <a:rPr lang="en-US" b="1" u="sng" dirty="0" smtClean="0"/>
              <a:t>Correlation:</a:t>
            </a:r>
          </a:p>
          <a:p>
            <a:r>
              <a:rPr lang="en-US" dirty="0" smtClean="0"/>
              <a:t>Indicates degree of association between two characteristics.</a:t>
            </a:r>
          </a:p>
          <a:p>
            <a:r>
              <a:rPr lang="en-US" dirty="0" smtClean="0"/>
              <a:t>Does not imply association. (temporal relation)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8107363" cy="838200"/>
          </a:xfrm>
        </p:spPr>
        <p:txBody>
          <a:bodyPr/>
          <a:lstStyle/>
          <a:p>
            <a:r>
              <a:rPr lang="en-US" sz="4000" b="1" dirty="0" smtClean="0"/>
              <a:t>Cont.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9200"/>
            <a:ext cx="8107363" cy="5410200"/>
          </a:xfrm>
        </p:spPr>
        <p:txBody>
          <a:bodyPr/>
          <a:lstStyle/>
          <a:p>
            <a:r>
              <a:rPr lang="en-US" sz="2800" b="1" u="sng" dirty="0" smtClean="0"/>
              <a:t>I- Spurious association: </a:t>
            </a:r>
            <a:r>
              <a:rPr lang="en-US" sz="2800" dirty="0" smtClean="0"/>
              <a:t>(not real) </a:t>
            </a:r>
          </a:p>
          <a:p>
            <a:r>
              <a:rPr lang="en-US" sz="2800" dirty="0" smtClean="0"/>
              <a:t>UK study </a:t>
            </a:r>
            <a:r>
              <a:rPr lang="en-US" sz="2800" dirty="0" err="1" smtClean="0"/>
              <a:t>perinatal</a:t>
            </a:r>
            <a:r>
              <a:rPr lang="en-US" sz="2800" dirty="0" smtClean="0"/>
              <a:t> mortality 5.4/1000 home del. 27.8/1000 hospital deliveries.</a:t>
            </a:r>
          </a:p>
          <a:p>
            <a:r>
              <a:rPr lang="en-US" sz="2800" b="1" u="sng" dirty="0" smtClean="0"/>
              <a:t>II- Indirect association: </a:t>
            </a:r>
            <a:r>
              <a:rPr lang="en-US" sz="2800" dirty="0" smtClean="0"/>
              <a:t>(confounding factors) </a:t>
            </a:r>
            <a:r>
              <a:rPr lang="en-US" sz="2800" dirty="0" err="1" smtClean="0"/>
              <a:t>e.g</a:t>
            </a:r>
            <a:r>
              <a:rPr lang="en-US" sz="2800" dirty="0" smtClean="0"/>
              <a:t> endemic </a:t>
            </a:r>
            <a:r>
              <a:rPr lang="en-US" sz="2800" dirty="0" err="1" smtClean="0"/>
              <a:t>goitre</a:t>
            </a:r>
            <a:r>
              <a:rPr lang="en-US" sz="2800" dirty="0" smtClean="0"/>
              <a:t> in high altitudes.</a:t>
            </a:r>
            <a:endParaRPr lang="en-US" sz="2800" b="1" u="sng" dirty="0" smtClean="0"/>
          </a:p>
          <a:p>
            <a:r>
              <a:rPr lang="en-US" sz="2800" b="1" u="sng" dirty="0" smtClean="0"/>
              <a:t>III- Direct (causal) association:</a:t>
            </a:r>
          </a:p>
          <a:p>
            <a:r>
              <a:rPr lang="en-US" sz="2800" b="1" dirty="0" smtClean="0"/>
              <a:t>A- one-to one </a:t>
            </a:r>
            <a:r>
              <a:rPr lang="en-US" sz="2800" dirty="0" err="1" smtClean="0"/>
              <a:t>e.g</a:t>
            </a:r>
            <a:r>
              <a:rPr lang="en-US" sz="2800" dirty="0" smtClean="0"/>
              <a:t> tubercle bacilli </a:t>
            </a:r>
            <a:r>
              <a:rPr lang="en-US" sz="2800" dirty="0" smtClean="0">
                <a:latin typeface="Times New Roman"/>
                <a:cs typeface="Times New Roman"/>
              </a:rPr>
              <a:t>→ TB</a:t>
            </a:r>
          </a:p>
          <a:p>
            <a:r>
              <a:rPr lang="en-US" sz="2800" dirty="0" smtClean="0">
                <a:latin typeface="Times New Roman"/>
                <a:cs typeface="Times New Roman"/>
              </a:rPr>
              <a:t>Hemolytic streptococci→ scarlet fever or AFT</a:t>
            </a:r>
            <a:endParaRPr lang="en-US" sz="2800" dirty="0" smtClean="0"/>
          </a:p>
          <a:p>
            <a:r>
              <a:rPr lang="en-US" sz="2800" b="1" dirty="0" smtClean="0"/>
              <a:t>B- </a:t>
            </a:r>
            <a:r>
              <a:rPr lang="en-US" sz="2800" b="1" dirty="0" err="1" smtClean="0"/>
              <a:t>Multifactorial</a:t>
            </a:r>
            <a:r>
              <a:rPr lang="en-US" sz="2800" b="1" dirty="0" smtClean="0"/>
              <a:t> </a:t>
            </a:r>
            <a:r>
              <a:rPr lang="en-US" sz="2800" dirty="0" smtClean="0"/>
              <a:t>non-communicable diseases through synergistic or </a:t>
            </a:r>
            <a:r>
              <a:rPr lang="en-US" sz="2800" dirty="0" err="1" smtClean="0"/>
              <a:t>commulative</a:t>
            </a:r>
            <a:r>
              <a:rPr lang="en-US" sz="2800" dirty="0" smtClean="0"/>
              <a:t> effects.</a:t>
            </a:r>
            <a:endParaRPr lang="en-US" sz="2800" b="1" dirty="0" smtClean="0"/>
          </a:p>
          <a:p>
            <a:endParaRPr lang="en-US" b="1" u="sng" dirty="0" smtClean="0"/>
          </a:p>
          <a:p>
            <a:endParaRPr lang="en-US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Health and disease </a:t>
            </a:r>
            <a:r>
              <a:rPr lang="en-U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Spectrum</a:t>
            </a:r>
            <a:r>
              <a:rPr lang="en-US" u="sng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3163" y="1219200"/>
            <a:ext cx="7772400" cy="4876800"/>
          </a:xfrm>
        </p:spPr>
        <p:txBody>
          <a:bodyPr/>
          <a:lstStyle/>
          <a:p>
            <a:pPr algn="just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no single cut-off point. 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lowest point on the health-disease spectrum is </a:t>
            </a:r>
            <a:r>
              <a:rPr lang="en-US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death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the highest point corresponds to the WHO definition of </a:t>
            </a:r>
            <a:r>
              <a:rPr lang="en-US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positive health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algn="just"/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are degrees or "levels of health", as there are degrees or severity of illness.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954963" cy="5334000"/>
          </a:xfrm>
        </p:spPr>
        <p:txBody>
          <a:bodyPr/>
          <a:lstStyle/>
          <a:p>
            <a:pPr algn="just"/>
            <a:r>
              <a:rPr lang="en-US" dirty="0" smtClean="0"/>
              <a:t>The spectral concept of health emphasizes that the health is not static; it is a dynamic phenomenon and a process of continuous change. </a:t>
            </a:r>
          </a:p>
          <a:p>
            <a:pPr algn="just"/>
            <a:r>
              <a:rPr lang="en-US" dirty="0" smtClean="0"/>
              <a:t>What is considered maximum health today may be minimum tomorrow.</a:t>
            </a:r>
          </a:p>
          <a:p>
            <a:pPr algn="just"/>
            <a:r>
              <a:rPr lang="en-US" dirty="0" smtClean="0"/>
              <a:t> It implies that health is a state, not to be attained once and for all, but ever to be promoted, preserved, and restored when impaired.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Health – disease spectrum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173163" y="1981200"/>
          <a:ext cx="77724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+ </a:t>
                      </a:r>
                      <a:r>
                        <a:rPr lang="en-US" dirty="0" err="1" smtClean="0"/>
                        <a:t>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Positive health</a:t>
                      </a:r>
                    </a:p>
                    <a:p>
                      <a:pPr rtl="0"/>
                      <a:endParaRPr lang="en-US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0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Better health</a:t>
                      </a:r>
                    </a:p>
                    <a:p>
                      <a:pPr rtl="0"/>
                      <a:endParaRPr lang="en-US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0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Freedom from disease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- </a:t>
                      </a:r>
                      <a:r>
                        <a:rPr lang="en-US" dirty="0" err="1" smtClean="0"/>
                        <a:t>Ve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Unrecognized disease</a:t>
                      </a:r>
                    </a:p>
                    <a:p>
                      <a:pPr rtl="0"/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0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Mild disease</a:t>
                      </a:r>
                    </a:p>
                    <a:p>
                      <a:pPr rtl="0"/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0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Severe disease</a:t>
                      </a:r>
                    </a:p>
                    <a:p>
                      <a:pPr rtl="0"/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0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Death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152400"/>
            <a:ext cx="7772400" cy="762000"/>
          </a:xfrm>
        </p:spPr>
        <p:txBody>
          <a:bodyPr/>
          <a:lstStyle/>
          <a:p>
            <a:pPr algn="ctr"/>
            <a:r>
              <a:rPr lang="en-US" b="1" dirty="0" smtClean="0"/>
              <a:t>Dimensions of health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8229599" cy="5791200"/>
          </a:xfrm>
        </p:spPr>
        <p:txBody>
          <a:bodyPr/>
          <a:lstStyle/>
          <a:p>
            <a:pPr algn="just"/>
            <a:r>
              <a:rPr lang="en-US" sz="2800" b="1" dirty="0" smtClean="0"/>
              <a:t>Main dimensions: </a:t>
            </a:r>
            <a:r>
              <a:rPr lang="en-US" sz="2800" dirty="0" smtClean="0"/>
              <a:t>(WHO definition)</a:t>
            </a:r>
            <a:endParaRPr lang="en-US" sz="2800" b="1" dirty="0" smtClean="0"/>
          </a:p>
          <a:p>
            <a:pPr algn="just"/>
            <a:r>
              <a:rPr lang="en-US" sz="2800" b="1" dirty="0" smtClean="0"/>
              <a:t>1- </a:t>
            </a:r>
            <a:r>
              <a:rPr lang="en-US" sz="2800" b="1" u="sng" dirty="0" smtClean="0"/>
              <a:t>Physical:</a:t>
            </a:r>
            <a:r>
              <a:rPr lang="en-US" sz="2800" dirty="0" smtClean="0"/>
              <a:t> perfect functioning of body (wide).</a:t>
            </a:r>
          </a:p>
          <a:p>
            <a:pPr algn="just"/>
            <a:r>
              <a:rPr lang="en-US" sz="2800" dirty="0" smtClean="0"/>
              <a:t>At community level evaluated by: DR,IMR, life expectancy.</a:t>
            </a:r>
          </a:p>
          <a:p>
            <a:pPr algn="just"/>
            <a:r>
              <a:rPr lang="en-US" sz="2800" b="1" u="sng" dirty="0" smtClean="0"/>
              <a:t>2- Mental:</a:t>
            </a:r>
            <a:r>
              <a:rPr lang="en-US" sz="2800" dirty="0" smtClean="0"/>
              <a:t> ability to respond with flexibility to varied experiences in life. </a:t>
            </a:r>
          </a:p>
          <a:p>
            <a:pPr algn="just"/>
            <a:r>
              <a:rPr lang="en-US" sz="2800" dirty="0" smtClean="0"/>
              <a:t>A state of balance and harmony with others.</a:t>
            </a:r>
          </a:p>
          <a:p>
            <a:pPr algn="just"/>
            <a:r>
              <a:rPr lang="en-US" sz="2800" dirty="0" smtClean="0"/>
              <a:t> Relates to cognition.</a:t>
            </a:r>
          </a:p>
          <a:p>
            <a:pPr algn="just"/>
            <a:r>
              <a:rPr lang="en-US" sz="2800" dirty="0" smtClean="0"/>
              <a:t>Mental health is one key to good health. </a:t>
            </a:r>
            <a:endParaRPr lang="en-US" sz="2800" b="1" u="sng" dirty="0" smtClean="0"/>
          </a:p>
          <a:p>
            <a:pPr algn="just"/>
            <a:r>
              <a:rPr lang="en-US" sz="2800" b="1" u="sng" dirty="0" smtClean="0"/>
              <a:t>3- Social:</a:t>
            </a:r>
            <a:r>
              <a:rPr lang="en-US" sz="2800" dirty="0" smtClean="0"/>
              <a:t> social skills, social functioning, ability to see oneself as a member of society.</a:t>
            </a:r>
          </a:p>
          <a:p>
            <a:pPr algn="just"/>
            <a:r>
              <a:rPr lang="en-US" sz="2800" dirty="0" err="1" smtClean="0"/>
              <a:t>Harmoney</a:t>
            </a:r>
            <a:r>
              <a:rPr lang="en-US" sz="2800" dirty="0" smtClean="0"/>
              <a:t> , integration within an individual.</a:t>
            </a:r>
          </a:p>
          <a:p>
            <a:endParaRPr lang="en-US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228600"/>
            <a:ext cx="7772400" cy="838200"/>
          </a:xfrm>
        </p:spPr>
        <p:txBody>
          <a:bodyPr/>
          <a:lstStyle/>
          <a:p>
            <a:r>
              <a:rPr lang="en-US" dirty="0" smtClean="0"/>
              <a:t>Other dimensions: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990600"/>
            <a:ext cx="7954963" cy="5638800"/>
          </a:xfrm>
        </p:spPr>
        <p:txBody>
          <a:bodyPr/>
          <a:lstStyle/>
          <a:p>
            <a:pPr algn="just"/>
            <a:r>
              <a:rPr lang="en-US" sz="2800" b="1" u="sng" dirty="0" smtClean="0"/>
              <a:t>4- Spiritual:</a:t>
            </a:r>
            <a:r>
              <a:rPr lang="en-US" sz="2800" dirty="0" smtClean="0"/>
              <a:t> integrity, principles, ethics, purpose in life, commitment to our creator.</a:t>
            </a:r>
            <a:endParaRPr lang="en-US" sz="2800" b="1" u="sng" dirty="0" smtClean="0"/>
          </a:p>
          <a:p>
            <a:pPr algn="just"/>
            <a:r>
              <a:rPr lang="en-US" sz="2800" b="1" u="sng" dirty="0" smtClean="0"/>
              <a:t>5- Emotional:</a:t>
            </a:r>
            <a:r>
              <a:rPr lang="en-US" sz="2800" dirty="0" smtClean="0"/>
              <a:t> relates to feeling, psychology.</a:t>
            </a:r>
          </a:p>
          <a:p>
            <a:pPr algn="just"/>
            <a:r>
              <a:rPr lang="en-US" sz="2800" dirty="0" smtClean="0"/>
              <a:t>Differs or related to mental dimension???</a:t>
            </a:r>
          </a:p>
          <a:p>
            <a:pPr algn="just"/>
            <a:r>
              <a:rPr lang="en-US" sz="2800" b="1" u="sng" dirty="0" smtClean="0"/>
              <a:t>6- Vocational:</a:t>
            </a:r>
            <a:r>
              <a:rPr lang="en-US" sz="2800" dirty="0" smtClean="0"/>
              <a:t> new, when work is fully adapted to human goals and capacities, work plays a role in promoting physical and mental health. Self realization in work is a source of satisfaction. (sudden loss of job???)</a:t>
            </a:r>
          </a:p>
          <a:p>
            <a:pPr algn="just"/>
            <a:r>
              <a:rPr lang="en-US" sz="2800" b="1" u="sng" dirty="0" smtClean="0"/>
              <a:t>7- others:</a:t>
            </a:r>
            <a:r>
              <a:rPr lang="en-US" sz="2800" dirty="0" smtClean="0"/>
              <a:t> philosophical, cultural, environmental, educational, nutritional, preventive and curative.</a:t>
            </a:r>
            <a:endParaRPr lang="en-US" sz="2800" b="1" u="sng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228600"/>
            <a:ext cx="7772400" cy="1066800"/>
          </a:xfrm>
        </p:spPr>
        <p:txBody>
          <a:bodyPr/>
          <a:lstStyle/>
          <a:p>
            <a:pPr algn="ctr"/>
            <a:r>
              <a:rPr lang="en-US" b="1" dirty="0" smtClean="0"/>
              <a:t>Determinants of health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43000"/>
            <a:ext cx="8031163" cy="5486400"/>
          </a:xfrm>
        </p:spPr>
        <p:txBody>
          <a:bodyPr/>
          <a:lstStyle/>
          <a:p>
            <a:r>
              <a:rPr lang="en-US" b="1" u="sng" dirty="0" smtClean="0"/>
              <a:t>Biological:</a:t>
            </a:r>
          </a:p>
          <a:p>
            <a:r>
              <a:rPr lang="en-US" dirty="0" smtClean="0"/>
              <a:t>Genetics: Physical, mental traits.</a:t>
            </a:r>
          </a:p>
          <a:p>
            <a:r>
              <a:rPr lang="en-US" b="1" u="sng" dirty="0" err="1" smtClean="0"/>
              <a:t>Sociocultural</a:t>
            </a:r>
            <a:r>
              <a:rPr lang="en-US" b="1" u="sng" dirty="0" smtClean="0"/>
              <a:t>:</a:t>
            </a:r>
          </a:p>
          <a:p>
            <a:r>
              <a:rPr lang="en-US" dirty="0" smtClean="0"/>
              <a:t>Health requires promotion of healthy life style.</a:t>
            </a:r>
          </a:p>
          <a:p>
            <a:r>
              <a:rPr lang="en-US" b="1" u="sng" dirty="0" smtClean="0"/>
              <a:t>Environmental:</a:t>
            </a:r>
          </a:p>
          <a:p>
            <a:r>
              <a:rPr lang="en-US" dirty="0" smtClean="0"/>
              <a:t>Internal: tissues, organs, systems.</a:t>
            </a:r>
          </a:p>
          <a:p>
            <a:r>
              <a:rPr lang="en-US" dirty="0" smtClean="0"/>
              <a:t>External: everything to which humans are exposed to after conception.</a:t>
            </a: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152400"/>
            <a:ext cx="7772400" cy="533400"/>
          </a:xfrm>
        </p:spPr>
        <p:txBody>
          <a:bodyPr/>
          <a:lstStyle/>
          <a:p>
            <a:r>
              <a:rPr lang="en-US" sz="3200" dirty="0" smtClean="0"/>
              <a:t>Cont.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609600"/>
            <a:ext cx="8031163" cy="6019800"/>
          </a:xfrm>
        </p:spPr>
        <p:txBody>
          <a:bodyPr/>
          <a:lstStyle/>
          <a:p>
            <a:r>
              <a:rPr lang="en-US" b="1" u="sng" dirty="0" smtClean="0"/>
              <a:t>Socioeconomic:</a:t>
            </a:r>
          </a:p>
          <a:p>
            <a:pPr algn="just"/>
            <a:r>
              <a:rPr lang="en-US" dirty="0" smtClean="0"/>
              <a:t>Economic, education, occupation, marital status, political.</a:t>
            </a:r>
          </a:p>
          <a:p>
            <a:r>
              <a:rPr lang="en-US" b="1" u="sng" dirty="0" smtClean="0"/>
              <a:t>Health services:</a:t>
            </a:r>
          </a:p>
          <a:p>
            <a:r>
              <a:rPr lang="en-US" dirty="0" smtClean="0"/>
              <a:t>Good care is expected from effective health service. </a:t>
            </a:r>
          </a:p>
          <a:p>
            <a:r>
              <a:rPr lang="en-US" b="1" u="sng" dirty="0" smtClean="0"/>
              <a:t>Aging of population:</a:t>
            </a:r>
          </a:p>
          <a:p>
            <a:r>
              <a:rPr lang="en-US" dirty="0" smtClean="0">
                <a:latin typeface="Arial"/>
                <a:cs typeface="Arial"/>
              </a:rPr>
              <a:t>↑chronic diseases and disabilities.</a:t>
            </a:r>
            <a:endParaRPr lang="en-US" dirty="0" smtClean="0"/>
          </a:p>
          <a:p>
            <a:r>
              <a:rPr lang="en-US" b="1" u="sng" dirty="0" smtClean="0"/>
              <a:t>Gender:</a:t>
            </a:r>
          </a:p>
          <a:p>
            <a:r>
              <a:rPr lang="en-US" dirty="0" smtClean="0"/>
              <a:t>Consequences of violence, reproductive health services.</a:t>
            </a:r>
          </a:p>
          <a:p>
            <a:endParaRPr lang="en-US" b="1" u="sng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228600"/>
            <a:ext cx="7772400" cy="990600"/>
          </a:xfrm>
        </p:spPr>
        <p:txBody>
          <a:bodyPr/>
          <a:lstStyle/>
          <a:p>
            <a:r>
              <a:rPr lang="en-US" b="1" u="sng" dirty="0" smtClean="0"/>
              <a:t>Other factors: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14400"/>
            <a:ext cx="8031163" cy="5638800"/>
          </a:xfrm>
        </p:spPr>
        <p:txBody>
          <a:bodyPr/>
          <a:lstStyle/>
          <a:p>
            <a:pPr algn="just"/>
            <a:r>
              <a:rPr lang="en-US" dirty="0" smtClean="0"/>
              <a:t>Transition from post industrial age to information technology.</a:t>
            </a:r>
          </a:p>
          <a:p>
            <a:pPr algn="just"/>
            <a:r>
              <a:rPr lang="en-US" dirty="0" smtClean="0"/>
              <a:t>Communication revolution.</a:t>
            </a:r>
          </a:p>
          <a:p>
            <a:pPr algn="just"/>
            <a:r>
              <a:rPr lang="en-US" dirty="0" smtClean="0"/>
              <a:t>Mass media.</a:t>
            </a:r>
          </a:p>
          <a:p>
            <a:pPr algn="just"/>
            <a:r>
              <a:rPr lang="en-US" dirty="0" smtClean="0"/>
              <a:t>Social welfare.</a:t>
            </a:r>
          </a:p>
          <a:p>
            <a:pPr algn="just"/>
            <a:endParaRPr lang="ar-SA" dirty="0"/>
          </a:p>
        </p:txBody>
      </p:sp>
      <p:sp>
        <p:nvSpPr>
          <p:cNvPr id="4" name="Oval Callout 3"/>
          <p:cNvSpPr/>
          <p:nvPr/>
        </p:nvSpPr>
        <p:spPr bwMode="auto">
          <a:xfrm>
            <a:off x="1219200" y="3581400"/>
            <a:ext cx="7543800" cy="2438400"/>
          </a:xfrm>
          <a:prstGeom prst="wedgeEllipse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Medicine is not the sole contributor</a:t>
            </a:r>
            <a:r>
              <a:rPr kumimoji="0" lang="en-US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baseline="0" dirty="0" smtClean="0"/>
              <a:t>To</a:t>
            </a:r>
            <a:r>
              <a:rPr lang="en-US" sz="3200" dirty="0" smtClean="0"/>
              <a:t> health and wellbeing of population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(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Intersectoral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contributions)</a:t>
            </a:r>
            <a:endParaRPr kumimoji="0" lang="ar-S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8229600" cy="5562600"/>
          </a:xfrm>
        </p:spPr>
        <p:txBody>
          <a:bodyPr/>
          <a:lstStyle/>
          <a:p>
            <a:pPr algn="just"/>
            <a:r>
              <a:rPr lang="en-US" dirty="0" smtClean="0"/>
              <a:t>By the end of this session, students should be able to:</a:t>
            </a:r>
          </a:p>
          <a:p>
            <a:pPr algn="just"/>
            <a:r>
              <a:rPr lang="en-US" dirty="0" smtClean="0"/>
              <a:t>Define health correctly.</a:t>
            </a:r>
          </a:p>
          <a:p>
            <a:pPr algn="just"/>
            <a:r>
              <a:rPr lang="en-US" dirty="0" smtClean="0"/>
              <a:t>Explain association with disease causation.</a:t>
            </a:r>
          </a:p>
          <a:p>
            <a:pPr algn="just"/>
            <a:r>
              <a:rPr lang="en-US" dirty="0" smtClean="0"/>
              <a:t>Identify health and disease spectrum.</a:t>
            </a:r>
          </a:p>
          <a:p>
            <a:pPr algn="just"/>
            <a:r>
              <a:rPr lang="en-US" dirty="0" smtClean="0"/>
              <a:t>Discuss dimensions of health.</a:t>
            </a:r>
          </a:p>
          <a:p>
            <a:pPr algn="just"/>
            <a:r>
              <a:rPr lang="en-US" dirty="0" smtClean="0"/>
              <a:t>Identify determinants of health.</a:t>
            </a:r>
          </a:p>
          <a:p>
            <a:pPr algn="just"/>
            <a:r>
              <a:rPr lang="en-US" dirty="0" smtClean="0"/>
              <a:t>Discuss iceberg phenomenon of diseases.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Iceberg phenomenon</a:t>
            </a:r>
            <a:br>
              <a:rPr lang="en-US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(Natural history of disease)</a:t>
            </a:r>
            <a:r>
              <a:rPr lang="en-US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b="1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A:\iceberg concept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90674"/>
            <a:ext cx="7924799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685800"/>
          </a:xfrm>
        </p:spPr>
        <p:txBody>
          <a:bodyPr/>
          <a:lstStyle/>
          <a:p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914400"/>
            <a:ext cx="7924800" cy="57912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vast submerged portion of the iceberg represents the hidden mass of disease (latent, </a:t>
            </a:r>
            <a:r>
              <a:rPr lang="en-US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inapparent</a:t>
            </a:r>
            <a:r>
              <a:rPr lang="en-U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presymptomatic</a:t>
            </a:r>
            <a:r>
              <a:rPr lang="en-U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undiagnosed cases, and carriers in the community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algn="just">
              <a:lnSpc>
                <a:spcPct val="90000"/>
              </a:lnSpc>
            </a:pPr>
            <a:r>
              <a:rPr lang="en-U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Hypertension, diabetes, anemia, malnutrition, mental illness are 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examples.</a:t>
            </a:r>
          </a:p>
          <a:p>
            <a:pPr algn="just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hidden part of the iceberg thus constitutes an important, undiagnosed reservoir of infection or disease in the community, and its detection and control is a challenge to modern techniques in preventive medicine. </a:t>
            </a:r>
          </a:p>
          <a:p>
            <a:pPr algn="just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US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b="1" dirty="0" smtClean="0">
                <a:latin typeface="Algerian" pitchFamily="82" charset="0"/>
              </a:rPr>
              <a:t>Thank you</a:t>
            </a:r>
            <a:endParaRPr lang="en-US" sz="7200" b="1" dirty="0">
              <a:latin typeface="Algerian" pitchFamily="82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600200"/>
            <a:ext cx="77724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dirty="0"/>
          </a:p>
        </p:txBody>
      </p:sp>
      <p:pic>
        <p:nvPicPr>
          <p:cNvPr id="6" name="Picture 5" descr="ATT000675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00200"/>
            <a:ext cx="9144000" cy="478443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Introduction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3163" y="1447800"/>
            <a:ext cx="7772400" cy="5181600"/>
          </a:xfrm>
        </p:spPr>
        <p:txBody>
          <a:bodyPr/>
          <a:lstStyle/>
          <a:p>
            <a:pPr algn="just"/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Health is one of those terms which most people find it difficult to define. 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Therefore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many definitions of health have been offered from time to time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algn="just"/>
            <a:r>
              <a:rPr lang="en-US" dirty="0" smtClean="0"/>
              <a:t>Understanding health is the basis of health care.</a:t>
            </a:r>
          </a:p>
          <a:p>
            <a:pPr algn="just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Health is not perceived same way by all members of a community including professionals.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152400"/>
            <a:ext cx="7772400" cy="914400"/>
          </a:xfrm>
        </p:spPr>
        <p:txBody>
          <a:bodyPr/>
          <a:lstStyle/>
          <a:p>
            <a:pPr algn="ctr"/>
            <a:r>
              <a:rPr lang="en-US" b="1" dirty="0" smtClean="0"/>
              <a:t>Concepts of health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990600"/>
            <a:ext cx="8382000" cy="5638800"/>
          </a:xfrm>
        </p:spPr>
        <p:txBody>
          <a:bodyPr/>
          <a:lstStyle/>
          <a:p>
            <a:pPr algn="just"/>
            <a:r>
              <a:rPr lang="en-US" b="1" u="sng" dirty="0" smtClean="0"/>
              <a:t>Biomedical concept:</a:t>
            </a:r>
          </a:p>
          <a:p>
            <a:pPr algn="just"/>
            <a:r>
              <a:rPr lang="en-US" dirty="0" smtClean="0"/>
              <a:t>Absence of disease. Minimized role of different determinants of health.</a:t>
            </a:r>
          </a:p>
          <a:p>
            <a:pPr algn="just"/>
            <a:r>
              <a:rPr lang="en-US" b="1" u="sng" dirty="0" smtClean="0"/>
              <a:t>Ecological concept:</a:t>
            </a:r>
          </a:p>
          <a:p>
            <a:pPr algn="just"/>
            <a:r>
              <a:rPr lang="en-US" dirty="0" smtClean="0"/>
              <a:t>Equilibrium between man and environment.</a:t>
            </a:r>
          </a:p>
          <a:p>
            <a:pPr algn="just"/>
            <a:r>
              <a:rPr lang="en-US" b="1" u="sng" dirty="0" smtClean="0"/>
              <a:t>Psychosocial concept:</a:t>
            </a:r>
          </a:p>
          <a:p>
            <a:pPr algn="just"/>
            <a:r>
              <a:rPr lang="en-US" dirty="0" smtClean="0"/>
              <a:t>Both biological and social phenomena.</a:t>
            </a:r>
          </a:p>
          <a:p>
            <a:pPr algn="just"/>
            <a:r>
              <a:rPr lang="en-US" b="1" u="sng" dirty="0" smtClean="0"/>
              <a:t>Holistic concept:</a:t>
            </a:r>
          </a:p>
          <a:p>
            <a:pPr algn="just"/>
            <a:r>
              <a:rPr lang="en-US" dirty="0" smtClean="0"/>
              <a:t>All above concepts, </a:t>
            </a:r>
            <a:r>
              <a:rPr lang="en-US" dirty="0" err="1" smtClean="0"/>
              <a:t>multifactorial</a:t>
            </a:r>
            <a:r>
              <a:rPr lang="en-US" dirty="0" smtClean="0"/>
              <a:t> influence.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228600"/>
            <a:ext cx="7772400" cy="914400"/>
          </a:xfrm>
        </p:spPr>
        <p:txBody>
          <a:bodyPr/>
          <a:lstStyle/>
          <a:p>
            <a:pPr algn="ctr"/>
            <a:r>
              <a:rPr lang="en-US" sz="3600" b="1" dirty="0" smtClean="0"/>
              <a:t>Definitions of health</a:t>
            </a:r>
            <a:endParaRPr lang="ar-S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3000"/>
            <a:ext cx="8107363" cy="5410200"/>
          </a:xfrm>
        </p:spPr>
        <p:txBody>
          <a:bodyPr/>
          <a:lstStyle/>
          <a:p>
            <a:pPr algn="just"/>
            <a:r>
              <a:rPr lang="en-US" dirty="0" smtClean="0"/>
              <a:t>Being sound in body, mind or spirit.</a:t>
            </a:r>
          </a:p>
          <a:p>
            <a:pPr algn="just"/>
            <a:r>
              <a:rPr lang="en-US" dirty="0" smtClean="0"/>
              <a:t>Soundness of body or mind which function duly and efficiently.</a:t>
            </a:r>
          </a:p>
          <a:p>
            <a:pPr algn="just"/>
            <a:r>
              <a:rPr lang="en-US" dirty="0" smtClean="0"/>
              <a:t>A state of relative equilibrium of body form and function resulting from dynamic adjustment to forces that disturb it.</a:t>
            </a:r>
          </a:p>
          <a:p>
            <a:pPr algn="just"/>
            <a:r>
              <a:rPr lang="en-US" dirty="0" smtClean="0"/>
              <a:t>A condition or quality of human organism expressing adequate functioning of organism in given conditions, genetic and environmental.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WHO definition of 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Health is a state of complete physical, mental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social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wellbeing not merely absence of disease or infirmity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algn="just"/>
            <a:r>
              <a:rPr lang="en-US" dirty="0" smtClean="0"/>
              <a:t>Recently added: ability to lead a socially and economically productive life.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Some definitions related to concept of health and disease</a:t>
            </a:r>
            <a:endParaRPr lang="en-US" dirty="0">
              <a:cs typeface="Arial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8229600" cy="4876800"/>
          </a:xfrm>
        </p:spPr>
        <p:txBody>
          <a:bodyPr/>
          <a:lstStyle/>
          <a:p>
            <a:pPr lvl="0"/>
            <a:r>
              <a:rPr lang="en-US" sz="26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Disease</a:t>
            </a:r>
            <a:r>
              <a:rPr lang="en-U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physiological dysfunction</a:t>
            </a:r>
          </a:p>
          <a:p>
            <a:pPr lvl="0"/>
            <a:r>
              <a:rPr lang="en-US" sz="26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Illness</a:t>
            </a:r>
            <a:r>
              <a:rPr lang="en-U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a subjective state of the person who feels aware of not being well.</a:t>
            </a:r>
          </a:p>
          <a:p>
            <a:pPr lvl="0"/>
            <a:r>
              <a:rPr lang="en-US" sz="26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Sickness</a:t>
            </a:r>
            <a:r>
              <a:rPr lang="en-U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a state of social dysfunction i.e., a role that the individual assumes when ill.</a:t>
            </a:r>
          </a:p>
          <a:p>
            <a:r>
              <a:rPr lang="en-US" sz="26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Infection</a:t>
            </a:r>
            <a:r>
              <a:rPr lang="en-U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(germ theory): Entry&amp; development and multiplication of micro-organism inside human body</a:t>
            </a:r>
          </a:p>
          <a:p>
            <a:r>
              <a:rPr lang="en-US" sz="2600" b="1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Epidemiological </a:t>
            </a:r>
            <a:r>
              <a:rPr lang="en-US" sz="26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triad</a:t>
            </a:r>
            <a:r>
              <a:rPr lang="en-U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Agent, Host, Environment.</a:t>
            </a:r>
          </a:p>
          <a:p>
            <a:r>
              <a:rPr lang="en-US" sz="2600" b="1" u="sng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Multifactorial</a:t>
            </a:r>
            <a:r>
              <a:rPr lang="en-US" sz="2600" b="1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6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causation</a:t>
            </a:r>
            <a:r>
              <a:rPr lang="en-U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New types of diseases, the so called “Modern” diseases of civilization.</a:t>
            </a:r>
            <a:endParaRPr lang="en-US" sz="2600" dirty="0">
              <a:cs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762000"/>
          </a:xfrm>
        </p:spPr>
        <p:txBody>
          <a:bodyPr/>
          <a:lstStyle/>
          <a:p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066800"/>
            <a:ext cx="8382000" cy="5562600"/>
          </a:xfrm>
        </p:spPr>
        <p:txBody>
          <a:bodyPr/>
          <a:lstStyle/>
          <a:p>
            <a:pPr lvl="0"/>
            <a:r>
              <a:rPr lang="en-US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Chronic </a:t>
            </a:r>
            <a:r>
              <a:rPr lang="en-US" b="1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diseases: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all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impairments or deviations from normal,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 one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 more of the following characteristics:</a:t>
            </a:r>
          </a:p>
          <a:p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Permanent, leave residual disability, are caused by non- reversible pathological alteration, and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require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long period of supervision, observation or care.</a:t>
            </a:r>
          </a:p>
          <a:p>
            <a:r>
              <a:rPr lang="en-US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NB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international definition of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long- term.</a:t>
            </a: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Many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consider chronic conditions are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those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that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having duration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at least 3 months.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954963" cy="5181600"/>
          </a:xfrm>
        </p:spPr>
        <p:txBody>
          <a:bodyPr/>
          <a:lstStyle/>
          <a:p>
            <a:pPr algn="just"/>
            <a:r>
              <a:rPr lang="en-US" b="1" u="sng" dirty="0" smtClean="0"/>
              <a:t>Web of causation theory</a:t>
            </a:r>
            <a:r>
              <a:rPr lang="en-US" dirty="0" smtClean="0"/>
              <a:t>: </a:t>
            </a:r>
          </a:p>
          <a:p>
            <a:pPr algn="just"/>
            <a:r>
              <a:rPr lang="en-US" dirty="0" smtClean="0"/>
              <a:t>Considers all the predisposing factors of any type and their complex interrelationship with each other. </a:t>
            </a:r>
          </a:p>
          <a:p>
            <a:pPr algn="just"/>
            <a:r>
              <a:rPr lang="en-US" dirty="0" smtClean="0"/>
              <a:t>Provides a model which shows a variety of possible intervention to reduce the disease.</a:t>
            </a:r>
          </a:p>
          <a:p>
            <a:pPr algn="just"/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ad`s Tie">
  <a:themeElements>
    <a:clrScheme name="Dad`s Tie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Dad`s Ti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ad`s Tie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d`s Tie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Designs\Dad`s Tie.pot</Template>
  <TotalTime>470</TotalTime>
  <Words>1110</Words>
  <Application>Microsoft Office PowerPoint</Application>
  <PresentationFormat>On-screen Show (4:3)</PresentationFormat>
  <Paragraphs>142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Dad`s Tie</vt:lpstr>
      <vt:lpstr>Epidemiology II</vt:lpstr>
      <vt:lpstr>Objectives </vt:lpstr>
      <vt:lpstr>Introduction </vt:lpstr>
      <vt:lpstr>Concepts of health</vt:lpstr>
      <vt:lpstr>Definitions of health</vt:lpstr>
      <vt:lpstr>WHO definition of health</vt:lpstr>
      <vt:lpstr>Some definitions related to concept of health and disease</vt:lpstr>
      <vt:lpstr>Cont.</vt:lpstr>
      <vt:lpstr>Cont.</vt:lpstr>
      <vt:lpstr>Association and disease causation</vt:lpstr>
      <vt:lpstr>Cont.</vt:lpstr>
      <vt:lpstr>Health and disease Spectrum  </vt:lpstr>
      <vt:lpstr>Cont.</vt:lpstr>
      <vt:lpstr>Health – disease spectrum</vt:lpstr>
      <vt:lpstr>Dimensions of health</vt:lpstr>
      <vt:lpstr>Other dimensions:</vt:lpstr>
      <vt:lpstr>Determinants of health</vt:lpstr>
      <vt:lpstr>Cont.</vt:lpstr>
      <vt:lpstr>Other factors: </vt:lpstr>
      <vt:lpstr>   Iceberg phenomenon (Natural history of disease)   </vt:lpstr>
      <vt:lpstr>Cont.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Child Psychology</dc:title>
  <dc:creator>James J. Messina</dc:creator>
  <cp:lastModifiedBy>sabah</cp:lastModifiedBy>
  <cp:revision>40</cp:revision>
  <dcterms:created xsi:type="dcterms:W3CDTF">2001-11-10T18:30:45Z</dcterms:created>
  <dcterms:modified xsi:type="dcterms:W3CDTF">2014-08-28T07:43:26Z</dcterms:modified>
</cp:coreProperties>
</file>