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56" r:id="rId1"/>
  </p:sldMasterIdLst>
  <p:notesMasterIdLst>
    <p:notesMasterId r:id="rId12"/>
  </p:notesMasterIdLst>
  <p:sldIdLst>
    <p:sldId id="256" r:id="rId2"/>
    <p:sldId id="273" r:id="rId3"/>
    <p:sldId id="258" r:id="rId4"/>
    <p:sldId id="281" r:id="rId5"/>
    <p:sldId id="259" r:id="rId6"/>
    <p:sldId id="260" r:id="rId7"/>
    <p:sldId id="261" r:id="rId8"/>
    <p:sldId id="257" r:id="rId9"/>
    <p:sldId id="282" r:id="rId10"/>
    <p:sldId id="283" r:id="rId11"/>
  </p:sldIdLst>
  <p:sldSz cx="12192000" cy="6858000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8799B23B-EC83-4686-B30A-512413B5E67A}" styleName="Light Style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 snapToGrid="0">
      <p:cViewPr varScale="1">
        <p:scale>
          <a:sx n="70" d="100"/>
          <a:sy n="70" d="100"/>
        </p:scale>
        <p:origin x="71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A7E697E2-D50D-4674-9748-79FFD5CD963C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7ECCCD58-7AFC-4766-AF9B-E4F01A11336C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293586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https://www.rose-hulman.edu/~brandt/Chem433/433_Lab_Manual_2013.pdf</a:t>
            </a:r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ECCCD58-7AFC-4766-AF9B-E4F01A11336C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49557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https://www.lahc.edu/classes/chemistry/arias/FlowChart101.pdf</a:t>
            </a:r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ECCCD58-7AFC-4766-AF9B-E4F01A11336C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9172222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 rtl="0"/>
            <a:r>
              <a:rPr lang="en-US" sz="1200" b="1" i="0" u="none" strike="noStrike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Extraction buffer</a:t>
            </a:r>
            <a:r>
              <a:rPr lang="en-US" sz="1200" b="0" i="0" u="none" strike="noStrike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:10 </a:t>
            </a:r>
            <a:r>
              <a:rPr lang="en-US" sz="1200" b="0" i="0" u="none" strike="noStrike" kern="1200" baseline="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mM</a:t>
            </a:r>
            <a:r>
              <a:rPr lang="en-US" sz="1200" b="0" i="0" u="none" strike="noStrike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1200" b="0" i="0" u="none" strike="noStrike" kern="1200" baseline="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Tris-HCl</a:t>
            </a:r>
            <a:r>
              <a:rPr lang="en-US" sz="1200" b="0" i="0" u="none" strike="noStrike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(pH 7.4), 1 </a:t>
            </a:r>
            <a:r>
              <a:rPr lang="en-US" sz="1200" b="0" i="0" u="none" strike="noStrike" kern="1200" baseline="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mM</a:t>
            </a:r>
            <a:r>
              <a:rPr lang="en-US" sz="1200" b="0" i="0" u="none" strike="noStrike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2-Mercaptoethanol, 1 </a:t>
            </a:r>
            <a:r>
              <a:rPr lang="en-US" sz="1200" b="0" i="0" u="none" strike="noStrike" kern="1200" baseline="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mM</a:t>
            </a:r>
            <a:endParaRPr lang="en-US" sz="1200" b="0" i="0" u="none" strike="noStrike" kern="1200" baseline="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l" rtl="0"/>
            <a:r>
              <a:rPr lang="en-US" sz="1200" b="0" i="0" u="none" strike="noStrike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PMSF and 1 </a:t>
            </a:r>
            <a:r>
              <a:rPr lang="en-US" sz="1200" b="0" i="0" u="none" strike="noStrike" kern="1200" baseline="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mM</a:t>
            </a:r>
            <a:r>
              <a:rPr lang="en-US" sz="1200" b="0" i="0" u="none" strike="noStrike" kern="1200" baseline="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EDTA.</a:t>
            </a:r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ECCCD58-7AFC-4766-AF9B-E4F01A11336C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559815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95423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58018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3185096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968615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1061438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2988954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0867265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893378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08185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863254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8306767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6744133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1551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167279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08901871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363341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7B56C2-7685-4D87-ADA2-542ECAFEFCE4}" type="datetimeFigureOut">
              <a:rPr lang="ar-SA" smtClean="0"/>
              <a:t>13/01/1439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F87DA4E-5498-4563-AED4-0E5C1F5B0D88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329374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  <p:sldLayoutId id="2147483768" r:id="rId12"/>
    <p:sldLayoutId id="2147483769" r:id="rId13"/>
    <p:sldLayoutId id="2147483770" r:id="rId14"/>
    <p:sldLayoutId id="2147483771" r:id="rId15"/>
    <p:sldLayoutId id="2147483772" r:id="rId16"/>
  </p:sldLayoutIdLst>
  <p:txStyles>
    <p:titleStyle>
      <a:lvl1pPr algn="l" defTabSz="457200" rtl="1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342900" indent="-3429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2" y="1982337"/>
            <a:ext cx="8915399" cy="2262781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222222"/>
                </a:solidFill>
                <a:latin typeface="inherit"/>
              </a:rPr>
              <a:t>Biochemical Methodology</a:t>
            </a:r>
            <a:br>
              <a:rPr lang="en-US" dirty="0">
                <a:solidFill>
                  <a:srgbClr val="222222"/>
                </a:solidFill>
                <a:latin typeface="inherit"/>
              </a:rPr>
            </a:b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530 BCH </a:t>
            </a:r>
          </a:p>
          <a:p>
            <a:r>
              <a:rPr lang="en-US" dirty="0" smtClean="0"/>
              <a:t>Iman </a:t>
            </a:r>
            <a:r>
              <a:rPr lang="en-US" dirty="0" err="1" smtClean="0"/>
              <a:t>Alshehri</a:t>
            </a:r>
            <a:endParaRPr lang="ar-SA" dirty="0"/>
          </a:p>
        </p:txBody>
      </p:sp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2589212" y="2927302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ar-SA" altLang="ar-SA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/>
            </a:r>
            <a:br>
              <a:rPr kumimoji="0" lang="ar-SA" altLang="ar-SA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ar-SA" altLang="ar-SA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199861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952844" y="2932970"/>
            <a:ext cx="8911687" cy="1280890"/>
          </a:xfrm>
        </p:spPr>
        <p:txBody>
          <a:bodyPr>
            <a:normAutofit/>
          </a:bodyPr>
          <a:lstStyle/>
          <a:p>
            <a:pPr algn="ctr"/>
            <a:r>
              <a:rPr lang="en-US" sz="4800" dirty="0" smtClean="0">
                <a:solidFill>
                  <a:srgbClr val="FF0000"/>
                </a:solidFill>
              </a:rPr>
              <a:t>Thank you</a:t>
            </a:r>
            <a:endParaRPr lang="ar-SA" sz="48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47102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Introduction </a:t>
            </a:r>
            <a:endParaRPr lang="ar-SA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Iman </a:t>
            </a:r>
            <a:r>
              <a:rPr lang="en-US" dirty="0" err="1"/>
              <a:t>Alshehri</a:t>
            </a:r>
            <a:endParaRPr lang="ar-SA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5123065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idx="1"/>
          </p:nvPr>
        </p:nvSpPr>
        <p:spPr>
          <a:xfrm>
            <a:off x="2670159" y="1344649"/>
            <a:ext cx="8915400" cy="3854970"/>
          </a:xfrm>
        </p:spPr>
      </p:sp>
      <p:sp>
        <p:nvSpPr>
          <p:cNvPr id="3" name="Content Placeholder 2"/>
          <p:cNvSpPr>
            <a:spLocks noGrp="1"/>
          </p:cNvSpPr>
          <p:nvPr>
            <p:ph type="body" sz="half" idx="2"/>
          </p:nvPr>
        </p:nvSpPr>
        <p:spPr/>
        <p:txBody>
          <a:bodyPr>
            <a:noAutofit/>
          </a:bodyPr>
          <a:lstStyle/>
          <a:p>
            <a:pPr marL="342900" indent="-342900" algn="l" rtl="0">
              <a:buFont typeface="Wingdings" panose="05000000000000000000" pitchFamily="2" charset="2"/>
              <a:buChar char="Ø"/>
            </a:pPr>
            <a:r>
              <a:rPr lang="en-US" sz="2000" dirty="0"/>
              <a:t>In this course, you will use lactate dehydrogenase (LDH) as the subject of </a:t>
            </a:r>
            <a:r>
              <a:rPr lang="en-US" sz="2000" dirty="0" smtClean="0"/>
              <a:t>your studies</a:t>
            </a:r>
            <a:r>
              <a:rPr lang="en-US" sz="2000" dirty="0"/>
              <a:t>. LDH (</a:t>
            </a:r>
            <a:r>
              <a:rPr lang="en-US" sz="2000" i="1" dirty="0"/>
              <a:t>E.C</a:t>
            </a:r>
            <a:r>
              <a:rPr lang="en-US" sz="2000" dirty="0"/>
              <a:t>. 1.1.1.27) catalyzes the nicotinamide </a:t>
            </a:r>
            <a:r>
              <a:rPr lang="en-US" sz="2000" dirty="0" smtClean="0"/>
              <a:t>cofactor-dependent</a:t>
            </a:r>
          </a:p>
          <a:p>
            <a:pPr marL="342900" indent="-342900" algn="l" rtl="0">
              <a:buFont typeface="Wingdings" panose="05000000000000000000" pitchFamily="2" charset="2"/>
              <a:buChar char="Ø"/>
            </a:pPr>
            <a:r>
              <a:rPr lang="en-US" sz="2000" dirty="0" smtClean="0"/>
              <a:t>interconversion </a:t>
            </a:r>
            <a:r>
              <a:rPr lang="en-US" sz="2000" dirty="0"/>
              <a:t>of lactate and pyruvate:</a:t>
            </a:r>
            <a:endParaRPr lang="ar-SA" sz="2000" dirty="0"/>
          </a:p>
        </p:txBody>
      </p:sp>
      <p:pic>
        <p:nvPicPr>
          <p:cNvPr id="4" name="Picture 3"/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70159" y="1685160"/>
            <a:ext cx="8233463" cy="3032370"/>
          </a:xfrm>
          <a:prstGeom prst="rect">
            <a:avLst/>
          </a:prstGeom>
          <a:ln>
            <a:solidFill>
              <a:schemeClr val="tx1">
                <a:lumMod val="50000"/>
                <a:lumOff val="50000"/>
              </a:schemeClr>
            </a:solidFill>
          </a:ln>
        </p:spPr>
      </p:pic>
      <p:sp>
        <p:nvSpPr>
          <p:cNvPr id="6" name="Rectangle 5"/>
          <p:cNvSpPr/>
          <p:nvPr/>
        </p:nvSpPr>
        <p:spPr>
          <a:xfrm>
            <a:off x="2324145" y="389564"/>
            <a:ext cx="4722768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800" u="sng" dirty="0" smtClean="0">
                <a:solidFill>
                  <a:schemeClr val="accent2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MS Mincho" panose="02020609040205080304" pitchFamily="49" charset="-128"/>
              </a:rPr>
              <a:t>Lactate dehydrogenase reaction</a:t>
            </a:r>
            <a:endParaRPr lang="ar-SA" sz="2800" u="sng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0325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087880" y="2163217"/>
            <a:ext cx="8679180" cy="31085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en-US" sz="2800" b="1" dirty="0" smtClean="0">
                <a:latin typeface="NewCenturySchlbk-Bold"/>
              </a:rPr>
              <a:t>Reagents</a:t>
            </a:r>
            <a:endParaRPr lang="ar-SA" sz="2800" b="1" dirty="0" smtClean="0">
              <a:latin typeface="NewCenturySchlbk-Bold"/>
            </a:endParaRPr>
          </a:p>
          <a:p>
            <a:pPr algn="l"/>
            <a:endParaRPr lang="en-US" sz="2800" b="1" dirty="0">
              <a:latin typeface="NewCenturySchlbk-Bold"/>
            </a:endParaRPr>
          </a:p>
          <a:p>
            <a:pPr algn="l"/>
            <a:r>
              <a:rPr lang="en-US" sz="2800" b="1" dirty="0">
                <a:latin typeface="NewCenturySchlbk-Bold"/>
              </a:rPr>
              <a:t>Extraction Buffer:</a:t>
            </a:r>
          </a:p>
          <a:p>
            <a:pPr algn="l"/>
            <a:r>
              <a:rPr lang="en-US" sz="2800" b="1" dirty="0" smtClean="0">
                <a:latin typeface="NewCenturySchlbk-Roman"/>
              </a:rPr>
              <a:t>0.1 M </a:t>
            </a:r>
            <a:r>
              <a:rPr lang="en-US" sz="2800" b="1" dirty="0" err="1">
                <a:latin typeface="NewCenturySchlbk-Roman"/>
              </a:rPr>
              <a:t>Tris-HCl</a:t>
            </a:r>
            <a:r>
              <a:rPr lang="en-US" sz="2800" b="1" dirty="0">
                <a:latin typeface="NewCenturySchlbk-Roman"/>
              </a:rPr>
              <a:t> (pH </a:t>
            </a:r>
            <a:r>
              <a:rPr lang="en-US" sz="2800" b="1" dirty="0" smtClean="0">
                <a:latin typeface="NewCenturySchlbk-Roman"/>
              </a:rPr>
              <a:t>7.4) </a:t>
            </a:r>
            <a:r>
              <a:rPr lang="en-US" sz="2800" dirty="0" smtClean="0">
                <a:latin typeface="NewCenturySchlbk-Roman"/>
              </a:rPr>
              <a:t>---</a:t>
            </a:r>
            <a:r>
              <a:rPr lang="en-US" sz="2800" dirty="0" smtClean="0"/>
              <a:t>Dissolve </a:t>
            </a:r>
            <a:r>
              <a:rPr lang="en-US" sz="2800" dirty="0"/>
              <a:t>12.114 g of </a:t>
            </a:r>
            <a:r>
              <a:rPr lang="en-US" sz="2800" dirty="0" err="1"/>
              <a:t>Tris</a:t>
            </a:r>
            <a:r>
              <a:rPr lang="en-US" sz="2800" dirty="0"/>
              <a:t> in 50 ml distilled water, adjust pH with concentrated </a:t>
            </a:r>
            <a:r>
              <a:rPr lang="en-US" sz="2800" dirty="0" err="1"/>
              <a:t>HCl</a:t>
            </a:r>
            <a:r>
              <a:rPr lang="en-US" sz="2800" dirty="0"/>
              <a:t> to pH 7.4, add distilled water to make the total volume 1000 ml</a:t>
            </a:r>
            <a:endParaRPr lang="en-US" sz="2800" dirty="0">
              <a:latin typeface="NewCenturySchlbk-Roman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0" y="705535"/>
            <a:ext cx="13647420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0"/>
            <a:r>
              <a:rPr lang="en-US" sz="3200" b="1" dirty="0"/>
              <a:t>Experiment 1</a:t>
            </a:r>
            <a:br>
              <a:rPr lang="en-US" sz="3200" b="1" dirty="0"/>
            </a:br>
            <a:r>
              <a:rPr lang="en-US" sz="3200" b="1" dirty="0"/>
              <a:t>Extraction and Purification of Lactate Dehydrogenase</a:t>
            </a:r>
            <a:endParaRPr lang="ar-SA" sz="3200" dirty="0"/>
          </a:p>
        </p:txBody>
      </p:sp>
    </p:spTree>
    <p:extLst>
      <p:ext uri="{BB962C8B-B14F-4D97-AF65-F5344CB8AC3E}">
        <p14:creationId xmlns:p14="http://schemas.microsoft.com/office/powerpoint/2010/main" val="4785890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6244" y="0"/>
            <a:ext cx="10515600" cy="1325563"/>
          </a:xfrm>
        </p:spPr>
        <p:txBody>
          <a:bodyPr>
            <a:normAutofit fontScale="90000"/>
          </a:bodyPr>
          <a:lstStyle/>
          <a:p>
            <a:pPr algn="ctr" rtl="0"/>
            <a:r>
              <a:rPr lang="en-US" sz="3200" b="1" dirty="0" smtClean="0"/>
              <a:t>Experiment 1</a:t>
            </a:r>
            <a:br>
              <a:rPr lang="en-US" sz="3200" b="1" dirty="0" smtClean="0"/>
            </a:br>
            <a:r>
              <a:rPr lang="en-US" sz="3200" b="1" dirty="0" smtClean="0"/>
              <a:t>Extraction and Purification of Lactate Dehydrogenase</a:t>
            </a:r>
            <a:endParaRPr lang="ar-SA" sz="3200" dirty="0"/>
          </a:p>
        </p:txBody>
      </p:sp>
      <p:sp>
        <p:nvSpPr>
          <p:cNvPr id="4" name="Rectangle 3"/>
          <p:cNvSpPr/>
          <p:nvPr/>
        </p:nvSpPr>
        <p:spPr>
          <a:xfrm>
            <a:off x="2604676" y="1995739"/>
            <a:ext cx="6096000" cy="1477328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l" rtl="0"/>
            <a:r>
              <a:rPr lang="en-US" b="0" i="0" u="none" strike="noStrike" baseline="0" dirty="0" smtClean="0">
                <a:latin typeface="NewCenturySchlbk-Roman"/>
              </a:rPr>
              <a:t>1. </a:t>
            </a:r>
            <a:r>
              <a:rPr lang="en-US" b="1" i="0" u="sng" strike="noStrike" baseline="0" dirty="0" smtClean="0">
                <a:latin typeface="NewCenturySchlbk-Bold"/>
              </a:rPr>
              <a:t>Tissue preparation </a:t>
            </a:r>
            <a:r>
              <a:rPr lang="en-US" b="0" i="0" u="none" strike="noStrike" baseline="0" dirty="0" smtClean="0">
                <a:latin typeface="NewCenturySchlbk-Roman"/>
              </a:rPr>
              <a:t>– Cut ~30 g of muscle tissue from the tissue source (record</a:t>
            </a:r>
            <a:r>
              <a:rPr lang="en-US" b="0" i="0" u="none" strike="noStrike" dirty="0" smtClean="0">
                <a:latin typeface="NewCenturySchlbk-Roman"/>
              </a:rPr>
              <a:t> </a:t>
            </a:r>
            <a:r>
              <a:rPr lang="en-US" b="0" i="0" u="none" strike="noStrike" baseline="0" dirty="0" smtClean="0">
                <a:latin typeface="NewCenturySchlbk-Roman"/>
              </a:rPr>
              <a:t>the exact weight of tissue used). Cut the tissue into small pieces. Discard the connective tissue and fat. Add </a:t>
            </a:r>
            <a:r>
              <a:rPr lang="en-US" dirty="0" smtClean="0"/>
              <a:t>150 </a:t>
            </a:r>
            <a:r>
              <a:rPr lang="en-US" dirty="0"/>
              <a:t>ml of </a:t>
            </a:r>
            <a:r>
              <a:rPr lang="en-US" dirty="0" smtClean="0"/>
              <a:t>cold Extraction </a:t>
            </a:r>
            <a:r>
              <a:rPr lang="en-US" dirty="0"/>
              <a:t>Buffer in a </a:t>
            </a:r>
            <a:r>
              <a:rPr lang="en-US" dirty="0" smtClean="0"/>
              <a:t>blender.          note: </a:t>
            </a:r>
            <a:r>
              <a:rPr lang="en-GB" dirty="0"/>
              <a:t>(20% weight/volume)</a:t>
            </a:r>
            <a:r>
              <a:rPr lang="en-US" dirty="0"/>
              <a:t>. </a:t>
            </a:r>
            <a:endParaRPr lang="ar-SA" dirty="0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5258780" y="3666838"/>
            <a:ext cx="0" cy="1074420"/>
          </a:xfrm>
          <a:prstGeom prst="straightConnector1">
            <a:avLst/>
          </a:prstGeom>
          <a:ln w="762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2604676" y="4949542"/>
            <a:ext cx="6096000" cy="1477328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l" rtl="0"/>
            <a:r>
              <a:rPr lang="en-US" dirty="0">
                <a:latin typeface="NewCenturySchlbk-Roman"/>
              </a:rPr>
              <a:t>2</a:t>
            </a:r>
            <a:r>
              <a:rPr lang="en-US" b="0" i="0" u="none" strike="noStrike" baseline="0" dirty="0" smtClean="0">
                <a:latin typeface="NewCenturySchlbk-Roman"/>
              </a:rPr>
              <a:t>. </a:t>
            </a:r>
            <a:r>
              <a:rPr lang="en-US" b="1" i="0" u="none" strike="noStrike" baseline="0" dirty="0" smtClean="0">
                <a:latin typeface="NewCenturySchlbk-Bold"/>
              </a:rPr>
              <a:t>Centrifugation </a:t>
            </a:r>
            <a:r>
              <a:rPr lang="en-US" b="0" i="0" u="none" strike="noStrike" baseline="0" dirty="0" smtClean="0">
                <a:latin typeface="NewCenturySchlbk-Roman"/>
              </a:rPr>
              <a:t>– Put the homogenized tissue/buffer mixture into centrifuge tubes (note:. Balance the tubes (</a:t>
            </a:r>
            <a:r>
              <a:rPr lang="en-US" b="0" i="1" u="none" strike="noStrike" baseline="0" dirty="0" smtClean="0">
                <a:latin typeface="NewCenturySchlbk-Italic"/>
              </a:rPr>
              <a:t>i.e</a:t>
            </a:r>
            <a:r>
              <a:rPr lang="en-US" b="0" i="0" u="none" strike="noStrike" baseline="0" dirty="0" smtClean="0">
                <a:latin typeface="NewCenturySchlbk-Roman"/>
              </a:rPr>
              <a:t>. make sure that each pair</a:t>
            </a:r>
            <a:r>
              <a:rPr lang="en-US" b="0" i="0" u="none" strike="noStrike" dirty="0" smtClean="0">
                <a:latin typeface="NewCenturySchlbk-Roman"/>
              </a:rPr>
              <a:t> </a:t>
            </a:r>
            <a:r>
              <a:rPr lang="en-US" b="0" i="0" u="none" strike="noStrike" baseline="0" dirty="0" smtClean="0">
                <a:latin typeface="NewCenturySchlbk-Roman"/>
              </a:rPr>
              <a:t>of tubes have the same mass). Centrifuge your homogenate for 15 minutes at 3000 </a:t>
            </a:r>
            <a:r>
              <a:rPr lang="en-US" b="0" i="1" u="none" strike="noStrike" baseline="0" dirty="0" smtClean="0">
                <a:latin typeface="NewCenturySchlbk-Italic"/>
              </a:rPr>
              <a:t>x </a:t>
            </a:r>
            <a:r>
              <a:rPr lang="en-US" b="0" i="0" u="none" strike="noStrike" baseline="0" dirty="0" smtClean="0">
                <a:latin typeface="NewCenturySchlbk-Roman"/>
              </a:rPr>
              <a:t>g RPM</a:t>
            </a:r>
            <a:r>
              <a:rPr lang="ar-SA" sz="1050" b="0" i="1" u="none" strike="noStrike" baseline="0" dirty="0" smtClean="0">
                <a:latin typeface="NewCenturySchlbk-Italic"/>
              </a:rPr>
              <a:t>+</a:t>
            </a:r>
            <a:endParaRPr lang="ar-SA" dirty="0"/>
          </a:p>
        </p:txBody>
      </p:sp>
      <p:sp>
        <p:nvSpPr>
          <p:cNvPr id="8" name="Rectangle 7"/>
          <p:cNvSpPr/>
          <p:nvPr/>
        </p:nvSpPr>
        <p:spPr>
          <a:xfrm>
            <a:off x="-1715069" y="1560331"/>
            <a:ext cx="6096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 rtl="0"/>
            <a:r>
              <a:rPr lang="en-US" sz="2400" b="1" u="sng" dirty="0" smtClean="0"/>
              <a:t>Procedure</a:t>
            </a:r>
            <a:endParaRPr lang="ar-SA" sz="2400" u="sng" dirty="0"/>
          </a:p>
        </p:txBody>
      </p:sp>
    </p:spTree>
    <p:extLst>
      <p:ext uri="{BB962C8B-B14F-4D97-AF65-F5344CB8AC3E}">
        <p14:creationId xmlns:p14="http://schemas.microsoft.com/office/powerpoint/2010/main" val="24186478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967365" y="521315"/>
            <a:ext cx="6560820" cy="92333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l" rtl="0"/>
            <a:r>
              <a:rPr lang="en-US" b="1" dirty="0" smtClean="0">
                <a:latin typeface="NewCenturySchlbk-Bold"/>
              </a:rPr>
              <a:t>3-  </a:t>
            </a:r>
            <a:r>
              <a:rPr lang="en-US" b="1" i="0" u="none" strike="noStrike" baseline="0" dirty="0" smtClean="0">
                <a:latin typeface="NewCenturySchlbk-Bold"/>
              </a:rPr>
              <a:t>Measure and record the volume of the supernatant</a:t>
            </a:r>
            <a:r>
              <a:rPr lang="en-US" b="0" i="0" u="none" strike="noStrike" baseline="0" dirty="0" smtClean="0">
                <a:latin typeface="NewCenturySchlbk-Roman"/>
              </a:rPr>
              <a:t>, </a:t>
            </a:r>
            <a:r>
              <a:rPr lang="en-US" b="1" i="0" u="none" strike="noStrike" baseline="0" dirty="0" smtClean="0">
                <a:latin typeface="NewCenturySchlbk-Bold"/>
              </a:rPr>
              <a:t>and save three 1</a:t>
            </a:r>
            <a:r>
              <a:rPr lang="en-US" b="1" i="0" u="none" strike="noStrike" dirty="0" smtClean="0">
                <a:latin typeface="NewCenturySchlbk-Bold"/>
              </a:rPr>
              <a:t> </a:t>
            </a:r>
            <a:r>
              <a:rPr lang="en-US" b="1" i="0" u="none" strike="noStrike" baseline="0" dirty="0" smtClean="0">
                <a:latin typeface="NewCenturySchlbk-Bold"/>
              </a:rPr>
              <a:t>ml aliquots </a:t>
            </a:r>
            <a:r>
              <a:rPr lang="en-US" b="0" i="0" u="none" strike="noStrike" baseline="0" dirty="0" smtClean="0">
                <a:latin typeface="NewCenturySchlbk-Roman"/>
              </a:rPr>
              <a:t>(label the aliquots “Crude Homogenate”</a:t>
            </a:r>
            <a:endParaRPr lang="ar-SA" dirty="0"/>
          </a:p>
        </p:txBody>
      </p:sp>
      <p:cxnSp>
        <p:nvCxnSpPr>
          <p:cNvPr id="5" name="Straight Arrow Connector 4"/>
          <p:cNvCxnSpPr/>
          <p:nvPr/>
        </p:nvCxnSpPr>
        <p:spPr>
          <a:xfrm>
            <a:off x="6363837" y="1668780"/>
            <a:ext cx="0" cy="1074420"/>
          </a:xfrm>
          <a:prstGeom prst="straightConnector1">
            <a:avLst/>
          </a:prstGeom>
          <a:ln w="762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2967365" y="2756848"/>
            <a:ext cx="6560820" cy="341632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l" rtl="0"/>
            <a:r>
              <a:rPr lang="en-US" dirty="0">
                <a:latin typeface="NewCenturySchlbk-Roman"/>
              </a:rPr>
              <a:t>4</a:t>
            </a:r>
            <a:r>
              <a:rPr lang="en-US" b="0" i="0" u="none" strike="noStrike" baseline="0" dirty="0" smtClean="0">
                <a:latin typeface="NewCenturySchlbk-Roman"/>
              </a:rPr>
              <a:t>. </a:t>
            </a:r>
            <a:r>
              <a:rPr lang="en-US" b="1" i="0" u="none" strike="noStrike" baseline="0" dirty="0" smtClean="0">
                <a:latin typeface="NewCenturySchlbk-Bold"/>
              </a:rPr>
              <a:t>Ammonium sulfate </a:t>
            </a:r>
            <a:r>
              <a:rPr lang="en-US" b="1" dirty="0">
                <a:latin typeface="NewCenturySchlbk-Bold"/>
              </a:rPr>
              <a:t>precipitation  (</a:t>
            </a:r>
            <a:r>
              <a:rPr lang="en-US" b="1" dirty="0" smtClean="0">
                <a:latin typeface="NewCenturySchlbk-Bold"/>
              </a:rPr>
              <a:t>Salting 40%)</a:t>
            </a:r>
          </a:p>
          <a:p>
            <a:pPr algn="l" rtl="0"/>
            <a:r>
              <a:rPr lang="en-US" b="0" i="1" u="none" strike="noStrike" baseline="0" dirty="0" smtClean="0">
                <a:latin typeface="NewCenturySchlbk-Italic"/>
              </a:rPr>
              <a:t>Slowly </a:t>
            </a:r>
            <a:r>
              <a:rPr lang="en-US" b="0" i="0" u="none" strike="noStrike" baseline="0" dirty="0" smtClean="0">
                <a:latin typeface="NewCenturySchlbk-Roman"/>
              </a:rPr>
              <a:t>(over a period of ~15 minutes) add</a:t>
            </a:r>
            <a:r>
              <a:rPr lang="en-US" b="0" i="0" u="none" strike="noStrike" dirty="0" smtClean="0">
                <a:latin typeface="NewCenturySchlbk-Roman"/>
              </a:rPr>
              <a:t> </a:t>
            </a:r>
            <a:r>
              <a:rPr lang="en-US" b="0" i="0" u="none" strike="noStrike" baseline="0" dirty="0" smtClean="0">
                <a:latin typeface="NewCenturySchlbk-Roman"/>
              </a:rPr>
              <a:t>22.6 grams of ammonium sulfate per 100 ml of supernatant to your supernatant. </a:t>
            </a:r>
          </a:p>
          <a:p>
            <a:pPr algn="l" rtl="0"/>
            <a:r>
              <a:rPr lang="en-US" b="0" i="0" u="none" strike="noStrike" baseline="0" dirty="0" smtClean="0">
                <a:latin typeface="NewCenturySchlbk-Roman"/>
              </a:rPr>
              <a:t>It is</a:t>
            </a:r>
            <a:r>
              <a:rPr lang="en-US" b="0" i="0" u="none" strike="noStrike" dirty="0" smtClean="0">
                <a:latin typeface="NewCenturySchlbk-Roman"/>
              </a:rPr>
              <a:t> </a:t>
            </a:r>
            <a:r>
              <a:rPr lang="en-US" b="0" i="0" u="none" strike="noStrike" baseline="0" dirty="0" smtClean="0">
                <a:latin typeface="NewCenturySchlbk-Roman"/>
              </a:rPr>
              <a:t>best to perform this step on ice) using a</a:t>
            </a:r>
            <a:r>
              <a:rPr lang="en-US" b="0" i="0" u="none" strike="noStrike" dirty="0" smtClean="0">
                <a:latin typeface="NewCenturySchlbk-Roman"/>
              </a:rPr>
              <a:t> </a:t>
            </a:r>
            <a:r>
              <a:rPr lang="en-US" b="0" i="0" u="none" strike="noStrike" baseline="0" dirty="0" smtClean="0">
                <a:latin typeface="NewCenturySchlbk-Roman"/>
              </a:rPr>
              <a:t>magnetic stirrer Avoid</a:t>
            </a:r>
            <a:r>
              <a:rPr lang="en-US" dirty="0">
                <a:latin typeface="NewCenturySchlbk-Roman"/>
              </a:rPr>
              <a:t> </a:t>
            </a:r>
            <a:r>
              <a:rPr lang="en-US" b="0" i="0" u="none" strike="noStrike" baseline="0" dirty="0" smtClean="0">
                <a:latin typeface="NewCenturySchlbk-Roman"/>
              </a:rPr>
              <a:t>stirring too violently (proteins denature if subjected to shearing stresses; if you see</a:t>
            </a:r>
          </a:p>
          <a:p>
            <a:pPr algn="l" rtl="0"/>
            <a:r>
              <a:rPr lang="en-US" b="0" i="0" u="none" strike="noStrike" baseline="0" dirty="0" smtClean="0">
                <a:latin typeface="NewCenturySchlbk-Roman"/>
              </a:rPr>
              <a:t>bubbles forming, you are denaturing your proteins). Stir for an additional 30</a:t>
            </a:r>
            <a:r>
              <a:rPr lang="en-US" b="0" i="0" u="none" strike="noStrike" dirty="0" smtClean="0">
                <a:latin typeface="NewCenturySchlbk-Roman"/>
              </a:rPr>
              <a:t> </a:t>
            </a:r>
            <a:r>
              <a:rPr lang="en-US" b="0" i="0" u="none" strike="noStrike" baseline="0" dirty="0" smtClean="0">
                <a:latin typeface="NewCenturySchlbk-Roman"/>
              </a:rPr>
              <a:t>minutes after you finish adding the ammonium sulfate (this gives the ammonium</a:t>
            </a:r>
          </a:p>
          <a:p>
            <a:pPr algn="l" rtl="0"/>
            <a:r>
              <a:rPr lang="en-US" b="0" i="0" u="none" strike="noStrike" baseline="0" dirty="0" smtClean="0">
                <a:latin typeface="NewCenturySchlbk-Roman"/>
              </a:rPr>
              <a:t>sulfate a chance to dissolve).</a:t>
            </a:r>
          </a:p>
          <a:p>
            <a:pPr algn="l" rtl="0"/>
            <a:endParaRPr lang="ar-SA" dirty="0"/>
          </a:p>
        </p:txBody>
      </p:sp>
      <p:sp>
        <p:nvSpPr>
          <p:cNvPr id="2" name="Rectangle 1"/>
          <p:cNvSpPr/>
          <p:nvPr/>
        </p:nvSpPr>
        <p:spPr>
          <a:xfrm>
            <a:off x="1899454" y="6186816"/>
            <a:ext cx="16722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Iman </a:t>
            </a:r>
            <a:r>
              <a:rPr lang="en-US" dirty="0" err="1"/>
              <a:t>Alshehri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6594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288655" y="165543"/>
            <a:ext cx="6096000" cy="2308324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l" rtl="0"/>
            <a:r>
              <a:rPr lang="en-US" dirty="0">
                <a:latin typeface="NewCenturySchlbk-Roman"/>
              </a:rPr>
              <a:t>5</a:t>
            </a:r>
            <a:r>
              <a:rPr lang="en-US" b="0" i="0" u="none" strike="noStrike" baseline="0" dirty="0" smtClean="0">
                <a:latin typeface="NewCenturySchlbk-Roman"/>
              </a:rPr>
              <a:t>. </a:t>
            </a:r>
            <a:r>
              <a:rPr lang="en-US" b="1" i="0" u="none" strike="noStrike" baseline="0" dirty="0" smtClean="0">
                <a:latin typeface="NewCenturySchlbk-Bold"/>
              </a:rPr>
              <a:t>Centrifugation </a:t>
            </a:r>
            <a:r>
              <a:rPr lang="en-US" b="0" i="0" u="none" strike="noStrike" baseline="0" dirty="0" smtClean="0">
                <a:latin typeface="NewCenturySchlbk-Roman"/>
              </a:rPr>
              <a:t>– Centrifuge the sample (15 minutes at 14500 </a:t>
            </a:r>
            <a:r>
              <a:rPr lang="en-US" b="0" i="1" u="none" strike="noStrike" baseline="0" dirty="0" smtClean="0">
                <a:latin typeface="NewCenturySchlbk-Italic"/>
              </a:rPr>
              <a:t>x </a:t>
            </a:r>
            <a:r>
              <a:rPr lang="en-US" b="0" i="0" u="none" strike="noStrike" baseline="0" dirty="0" smtClean="0">
                <a:latin typeface="NewCenturySchlbk-Roman"/>
              </a:rPr>
              <a:t>g). Pour the</a:t>
            </a:r>
            <a:r>
              <a:rPr lang="en-US" b="0" i="0" u="none" strike="noStrike" dirty="0" smtClean="0">
                <a:latin typeface="NewCenturySchlbk-Roman"/>
              </a:rPr>
              <a:t> </a:t>
            </a:r>
            <a:r>
              <a:rPr lang="en-US" b="0" i="0" u="none" strike="noStrike" baseline="0" dirty="0" smtClean="0">
                <a:latin typeface="NewCenturySchlbk-Roman"/>
              </a:rPr>
              <a:t>supernatant into a separate container while keeping the pellet in the centrifuge</a:t>
            </a:r>
          </a:p>
          <a:p>
            <a:pPr algn="l" rtl="0"/>
            <a:r>
              <a:rPr lang="en-US" b="0" i="0" u="none" strike="noStrike" baseline="0" dirty="0" smtClean="0">
                <a:latin typeface="NewCenturySchlbk-Roman"/>
              </a:rPr>
              <a:t>tube. (The LDH should be in the pellet.)</a:t>
            </a:r>
          </a:p>
          <a:p>
            <a:pPr algn="l" rtl="0"/>
            <a:r>
              <a:rPr lang="en-US" b="1" u="sng" dirty="0" smtClean="0"/>
              <a:t>Note the volume of the supernatant (ml)</a:t>
            </a:r>
            <a:endParaRPr lang="en-US" dirty="0" smtClean="0"/>
          </a:p>
          <a:p>
            <a:pPr algn="l" rtl="0"/>
            <a:r>
              <a:rPr lang="en-US" dirty="0" smtClean="0"/>
              <a:t>This is fraction 1(F-1).</a:t>
            </a:r>
          </a:p>
          <a:p>
            <a:r>
              <a:rPr lang="en-US" dirty="0" smtClean="0"/>
              <a:t> </a:t>
            </a:r>
          </a:p>
          <a:p>
            <a:pPr algn="l" rtl="0"/>
            <a:endParaRPr lang="ar-SA" dirty="0"/>
          </a:p>
        </p:txBody>
      </p:sp>
      <p:cxnSp>
        <p:nvCxnSpPr>
          <p:cNvPr id="5" name="Straight Arrow Connector 4"/>
          <p:cNvCxnSpPr/>
          <p:nvPr/>
        </p:nvCxnSpPr>
        <p:spPr>
          <a:xfrm flipH="1">
            <a:off x="6335745" y="3035866"/>
            <a:ext cx="455" cy="537210"/>
          </a:xfrm>
          <a:prstGeom prst="straightConnector1">
            <a:avLst/>
          </a:prstGeom>
          <a:ln w="762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3288655" y="3855549"/>
            <a:ext cx="6096000" cy="2308324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l" rtl="0"/>
            <a:r>
              <a:rPr lang="en-US" b="0" i="0" u="none" strike="noStrike" baseline="0" dirty="0" smtClean="0">
                <a:latin typeface="NewCenturySchlbk-Roman"/>
              </a:rPr>
              <a:t>7.</a:t>
            </a:r>
            <a:r>
              <a:rPr lang="en-US" b="1" dirty="0">
                <a:latin typeface="NewCenturySchlbk-Bold"/>
              </a:rPr>
              <a:t> Ammonium sulfate precipitation  (Salting </a:t>
            </a:r>
            <a:r>
              <a:rPr lang="en-US" b="1" dirty="0" smtClean="0">
                <a:latin typeface="NewCenturySchlbk-Bold"/>
              </a:rPr>
              <a:t>60%)</a:t>
            </a:r>
          </a:p>
          <a:p>
            <a:pPr algn="l" rtl="0"/>
            <a:r>
              <a:rPr lang="en-US" dirty="0"/>
              <a:t>Take F1- Bring it to 60% saturation with (NH</a:t>
            </a:r>
            <a:r>
              <a:rPr lang="en-US" baseline="-25000" dirty="0"/>
              <a:t>4</a:t>
            </a:r>
            <a:r>
              <a:rPr lang="en-US" dirty="0"/>
              <a:t>)</a:t>
            </a:r>
            <a:r>
              <a:rPr lang="en-US" baseline="-25000" dirty="0"/>
              <a:t>2</a:t>
            </a:r>
            <a:r>
              <a:rPr lang="en-US" dirty="0"/>
              <a:t>SO</a:t>
            </a:r>
            <a:r>
              <a:rPr lang="en-US" baseline="-25000" dirty="0"/>
              <a:t>4 </a:t>
            </a:r>
            <a:r>
              <a:rPr lang="en-US" dirty="0"/>
              <a:t>(12.0 g/100 ml</a:t>
            </a:r>
            <a:r>
              <a:rPr lang="en-US" dirty="0" smtClean="0"/>
              <a:t>). </a:t>
            </a:r>
            <a:r>
              <a:rPr lang="en-US" dirty="0"/>
              <a:t>Stir for 30 </a:t>
            </a:r>
            <a:r>
              <a:rPr lang="en-US" dirty="0" smtClean="0"/>
              <a:t>minutes. </a:t>
            </a:r>
            <a:r>
              <a:rPr lang="en-US" dirty="0"/>
              <a:t>Centrifuge as you did </a:t>
            </a:r>
            <a:r>
              <a:rPr lang="en-US" dirty="0" smtClean="0"/>
              <a:t>earlier. </a:t>
            </a:r>
            <a:r>
              <a:rPr lang="en-US" dirty="0"/>
              <a:t>Suspend the pellet in 20 ml of cold buffer and note the final volume (ml). This is F2</a:t>
            </a:r>
          </a:p>
          <a:p>
            <a:pPr algn="l" rtl="0"/>
            <a:r>
              <a:rPr lang="en-US" dirty="0" smtClean="0"/>
              <a:t>Keep </a:t>
            </a:r>
            <a:r>
              <a:rPr lang="en-US" dirty="0"/>
              <a:t>the supernatant and note the volume (ml).  This is F3</a:t>
            </a:r>
            <a:r>
              <a:rPr lang="en-US" dirty="0" smtClean="0"/>
              <a:t>.</a:t>
            </a:r>
            <a:endParaRPr lang="en-US" b="1" dirty="0">
              <a:latin typeface="NewCenturySchlbk-Bold"/>
            </a:endParaRPr>
          </a:p>
          <a:p>
            <a:pPr algn="l"/>
            <a:r>
              <a:rPr lang="en-US" b="0" i="0" u="none" strike="noStrike" baseline="0" dirty="0" smtClean="0">
                <a:latin typeface="NewCenturySchlbk-Roman"/>
              </a:rPr>
              <a:t>.</a:t>
            </a:r>
            <a:endParaRPr lang="ar-SA" dirty="0"/>
          </a:p>
        </p:txBody>
      </p:sp>
      <p:sp>
        <p:nvSpPr>
          <p:cNvPr id="2" name="Rectangle 4"/>
          <p:cNvSpPr>
            <a:spLocks noChangeArrowheads="1"/>
          </p:cNvSpPr>
          <p:nvPr/>
        </p:nvSpPr>
        <p:spPr bwMode="auto">
          <a:xfrm>
            <a:off x="152400" y="152400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11" name="Rectangle 7"/>
          <p:cNvSpPr>
            <a:spLocks noChangeArrowheads="1"/>
          </p:cNvSpPr>
          <p:nvPr/>
        </p:nvSpPr>
        <p:spPr bwMode="auto">
          <a:xfrm>
            <a:off x="838200" y="609600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ar-SA"/>
          </a:p>
        </p:txBody>
      </p:sp>
      <p:sp>
        <p:nvSpPr>
          <p:cNvPr id="7" name="Rectangle 6"/>
          <p:cNvSpPr/>
          <p:nvPr/>
        </p:nvSpPr>
        <p:spPr>
          <a:xfrm>
            <a:off x="1616402" y="6446346"/>
            <a:ext cx="16722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Iman </a:t>
            </a:r>
            <a:r>
              <a:rPr lang="en-US" dirty="0" err="1"/>
              <a:t>Alshehri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30424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38701" y="1470783"/>
            <a:ext cx="10515600" cy="4351338"/>
          </a:xfrm>
          <a:ln>
            <a:solidFill>
              <a:schemeClr val="tx1"/>
            </a:solidFill>
            <a:prstDash val="dash"/>
          </a:ln>
        </p:spPr>
        <p:txBody>
          <a:bodyPr>
            <a:normAutofit/>
          </a:bodyPr>
          <a:lstStyle/>
          <a:p>
            <a:pPr marL="0" indent="0" algn="l" rtl="0">
              <a:buNone/>
            </a:pPr>
            <a:endParaRPr lang="en-US" u="sng" dirty="0" smtClean="0">
              <a:solidFill>
                <a:srgbClr val="FF0000"/>
              </a:solidFill>
            </a:endParaRPr>
          </a:p>
          <a:p>
            <a:pPr marL="0" indent="0" algn="ctr" rtl="0">
              <a:buNone/>
            </a:pPr>
            <a:r>
              <a:rPr lang="en-US" u="sng" dirty="0" smtClean="0">
                <a:solidFill>
                  <a:srgbClr val="FF0000"/>
                </a:solidFill>
              </a:rPr>
              <a:t> </a:t>
            </a:r>
            <a:r>
              <a:rPr lang="en-US" sz="3800" u="sng" dirty="0" smtClean="0">
                <a:solidFill>
                  <a:srgbClr val="FF0000"/>
                </a:solidFill>
              </a:rPr>
              <a:t>Challenges</a:t>
            </a:r>
          </a:p>
          <a:p>
            <a:pPr algn="l" rtl="0"/>
            <a:r>
              <a:rPr lang="en-US" dirty="0"/>
              <a:t>Most tissues contain proteases (enzymes that degrade other proteins). Avoiding</a:t>
            </a:r>
          </a:p>
          <a:p>
            <a:pPr algn="l" rtl="0"/>
            <a:r>
              <a:rPr lang="en-US" dirty="0"/>
              <a:t>proteolytic damage to your protein can be difficult. Three techniques are </a:t>
            </a:r>
            <a:r>
              <a:rPr lang="en-US" dirty="0" smtClean="0"/>
              <a:t>commonly used </a:t>
            </a:r>
            <a:r>
              <a:rPr lang="en-US" dirty="0"/>
              <a:t>to keep proteolysis to a minimum: </a:t>
            </a:r>
            <a:endParaRPr lang="en-US" dirty="0" smtClean="0"/>
          </a:p>
          <a:p>
            <a:pPr algn="l" rtl="0"/>
            <a:r>
              <a:rPr lang="en-US" dirty="0" smtClean="0"/>
              <a:t>1</a:t>
            </a:r>
            <a:r>
              <a:rPr lang="en-US" dirty="0"/>
              <a:t>) perform the purification in the </a:t>
            </a:r>
            <a:r>
              <a:rPr lang="en-US" dirty="0" smtClean="0"/>
              <a:t>presence of </a:t>
            </a:r>
            <a:r>
              <a:rPr lang="en-US" dirty="0"/>
              <a:t>protease </a:t>
            </a:r>
            <a:r>
              <a:rPr lang="en-US" dirty="0" smtClean="0"/>
              <a:t>inhibitors.</a:t>
            </a:r>
          </a:p>
          <a:p>
            <a:pPr algn="l" rtl="0"/>
            <a:r>
              <a:rPr lang="en-US" dirty="0" smtClean="0"/>
              <a:t>2</a:t>
            </a:r>
            <a:r>
              <a:rPr lang="en-US" dirty="0"/>
              <a:t>) perform the purification at low temperatures (4°C or </a:t>
            </a:r>
            <a:r>
              <a:rPr lang="en-US" dirty="0" smtClean="0"/>
              <a:t>on ice)</a:t>
            </a:r>
          </a:p>
          <a:p>
            <a:pPr algn="l" rtl="0"/>
            <a:r>
              <a:rPr lang="en-US" dirty="0" smtClean="0"/>
              <a:t> </a:t>
            </a:r>
            <a:r>
              <a:rPr lang="en-US" dirty="0"/>
              <a:t>3) perform the purification in the minimal amount of time possible</a:t>
            </a:r>
            <a:r>
              <a:rPr lang="en-US" dirty="0" smtClean="0"/>
              <a:t>.</a:t>
            </a:r>
          </a:p>
          <a:p>
            <a:pPr marL="0" indent="0" algn="l" rtl="0">
              <a:buNone/>
            </a:pPr>
            <a:endParaRPr lang="en-US" dirty="0" smtClean="0"/>
          </a:p>
          <a:p>
            <a:pPr marL="0" indent="0" algn="ctr" rtl="0">
              <a:buNone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you </a:t>
            </a:r>
            <a:r>
              <a:rPr lang="en-US" dirty="0">
                <a:solidFill>
                  <a:schemeClr val="accent2">
                    <a:lumMod val="75000"/>
                  </a:schemeClr>
                </a:solidFill>
              </a:rPr>
              <a:t>should keep your sample on ice or in the refrigerator 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as much </a:t>
            </a:r>
            <a:r>
              <a:rPr lang="en-US" dirty="0">
                <a:solidFill>
                  <a:schemeClr val="accent2">
                    <a:lumMod val="75000"/>
                  </a:schemeClr>
                </a:solidFill>
              </a:rPr>
              <a:t>as 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possible</a:t>
            </a:r>
            <a:r>
              <a:rPr lang="en-US" dirty="0">
                <a:solidFill>
                  <a:schemeClr val="accent2">
                    <a:lumMod val="75000"/>
                  </a:schemeClr>
                </a:solidFill>
              </a:rPr>
              <a:t>.</a:t>
            </a:r>
          </a:p>
        </p:txBody>
      </p:sp>
      <p:sp>
        <p:nvSpPr>
          <p:cNvPr id="4" name="Rectangle 3"/>
          <p:cNvSpPr/>
          <p:nvPr/>
        </p:nvSpPr>
        <p:spPr>
          <a:xfrm>
            <a:off x="1899454" y="6186816"/>
            <a:ext cx="16722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Iman </a:t>
            </a:r>
            <a:r>
              <a:rPr lang="en-US" dirty="0" err="1"/>
              <a:t>Alshehri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3096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dirty="0"/>
              <a:t>Purification </a:t>
            </a:r>
            <a:r>
              <a:rPr lang="en-US" dirty="0" smtClean="0"/>
              <a:t>Table</a:t>
            </a:r>
            <a:endParaRPr lang="ar-SA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41336173"/>
              </p:ext>
            </p:extLst>
          </p:nvPr>
        </p:nvGraphicFramePr>
        <p:xfrm>
          <a:off x="2210861" y="1905000"/>
          <a:ext cx="9675813" cy="4155552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1443895"/>
                <a:gridCol w="1146830"/>
                <a:gridCol w="1538874"/>
                <a:gridCol w="1118539"/>
                <a:gridCol w="1307224"/>
                <a:gridCol w="974312"/>
                <a:gridCol w="1087216"/>
                <a:gridCol w="1058923"/>
              </a:tblGrid>
              <a:tr h="1058032"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Purification procedure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Volume (ml)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Protein concentration (mg ml</a:t>
                      </a:r>
                      <a:r>
                        <a:rPr lang="en-US" sz="1200" baseline="30000">
                          <a:effectLst/>
                        </a:rPr>
                        <a:t>-1</a:t>
                      </a:r>
                      <a:r>
                        <a:rPr lang="en-US" sz="1200">
                          <a:effectLst/>
                        </a:rPr>
                        <a:t>)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Total protein (mg)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Specific activity (units mg protein</a:t>
                      </a:r>
                      <a:r>
                        <a:rPr lang="en-US" sz="1200" baseline="30000">
                          <a:effectLst/>
                        </a:rPr>
                        <a:t>-1</a:t>
                      </a:r>
                      <a:r>
                        <a:rPr lang="en-US" sz="1200">
                          <a:effectLst/>
                        </a:rPr>
                        <a:t>)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Total activity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Fold purity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% yield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529016"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Crude Extract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1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100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529016"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>
                          <a:effectLst/>
                        </a:rPr>
                        <a:t> </a:t>
                      </a:r>
                      <a:r>
                        <a:rPr lang="en-US" sz="1100" dirty="0" smtClean="0">
                          <a:effectLst/>
                        </a:rPr>
                        <a:t>Ammonium sulfate precipitation 40</a:t>
                      </a:r>
                      <a:r>
                        <a:rPr lang="en-US" sz="1100" baseline="0" dirty="0" smtClean="0">
                          <a:effectLst/>
                        </a:rPr>
                        <a:t> </a:t>
                      </a:r>
                      <a:r>
                        <a:rPr lang="en-US" sz="1100" dirty="0" smtClean="0">
                          <a:effectLst/>
                        </a:rPr>
                        <a:t>% (sat)</a:t>
                      </a:r>
                      <a:endParaRPr lang="en-US" sz="105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1058032"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Ammonium sulfate precipitation </a:t>
                      </a:r>
                      <a:r>
                        <a:rPr lang="en-US" sz="1200" dirty="0" smtClean="0">
                          <a:effectLst/>
                        </a:rPr>
                        <a:t>60</a:t>
                      </a:r>
                      <a:r>
                        <a:rPr lang="en-US" sz="1200" dirty="0">
                          <a:effectLst/>
                        </a:rPr>
                        <a:t>% (sat)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529016"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DEAE ION exchange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en-US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1899454" y="6186816"/>
            <a:ext cx="16722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Iman </a:t>
            </a:r>
            <a:r>
              <a:rPr lang="en-US" dirty="0" err="1"/>
              <a:t>Alshehri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38831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4999</TotalTime>
  <Words>622</Words>
  <Application>Microsoft Office PowerPoint</Application>
  <PresentationFormat>Widescreen</PresentationFormat>
  <Paragraphs>95</Paragraphs>
  <Slides>10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3" baseType="lpstr">
      <vt:lpstr>MS Mincho</vt:lpstr>
      <vt:lpstr>Arial</vt:lpstr>
      <vt:lpstr>Calibri</vt:lpstr>
      <vt:lpstr>Century Gothic</vt:lpstr>
      <vt:lpstr>inherit</vt:lpstr>
      <vt:lpstr>NewCenturySchlbk-Bold</vt:lpstr>
      <vt:lpstr>NewCenturySchlbk-Italic</vt:lpstr>
      <vt:lpstr>NewCenturySchlbk-Roman</vt:lpstr>
      <vt:lpstr>Tahoma</vt:lpstr>
      <vt:lpstr>Times New Roman</vt:lpstr>
      <vt:lpstr>Wingdings</vt:lpstr>
      <vt:lpstr>Wingdings 3</vt:lpstr>
      <vt:lpstr>Wisp</vt:lpstr>
      <vt:lpstr>Biochemical Methodology </vt:lpstr>
      <vt:lpstr>Introduction </vt:lpstr>
      <vt:lpstr>PowerPoint Presentation</vt:lpstr>
      <vt:lpstr>PowerPoint Presentation</vt:lpstr>
      <vt:lpstr>Experiment 1 Extraction and Purification of Lactate Dehydrogenase</vt:lpstr>
      <vt:lpstr>PowerPoint Presentation</vt:lpstr>
      <vt:lpstr>PowerPoint Presentation</vt:lpstr>
      <vt:lpstr>PowerPoint Presentation</vt:lpstr>
      <vt:lpstr>Purification Table</vt:lpstr>
      <vt:lpstr>Thank you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Asus</dc:creator>
  <cp:lastModifiedBy>Asus</cp:lastModifiedBy>
  <cp:revision>105</cp:revision>
  <dcterms:created xsi:type="dcterms:W3CDTF">2017-09-22T06:40:13Z</dcterms:created>
  <dcterms:modified xsi:type="dcterms:W3CDTF">2017-10-03T02:01:25Z</dcterms:modified>
</cp:coreProperties>
</file>

<file path=docProps/thumbnail.jpeg>
</file>