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8"/>
  </p:notesMasterIdLst>
  <p:sldIdLst>
    <p:sldId id="256" r:id="rId2"/>
    <p:sldId id="262" r:id="rId3"/>
    <p:sldId id="294" r:id="rId4"/>
    <p:sldId id="280" r:id="rId5"/>
    <p:sldId id="288" r:id="rId6"/>
    <p:sldId id="285" r:id="rId7"/>
    <p:sldId id="263" r:id="rId8"/>
    <p:sldId id="257" r:id="rId9"/>
    <p:sldId id="261" r:id="rId10"/>
    <p:sldId id="259" r:id="rId11"/>
    <p:sldId id="258" r:id="rId12"/>
    <p:sldId id="260" r:id="rId13"/>
    <p:sldId id="264" r:id="rId14"/>
    <p:sldId id="265" r:id="rId15"/>
    <p:sldId id="266" r:id="rId16"/>
    <p:sldId id="267" r:id="rId17"/>
    <p:sldId id="286" r:id="rId18"/>
    <p:sldId id="272" r:id="rId19"/>
    <p:sldId id="273" r:id="rId20"/>
    <p:sldId id="274" r:id="rId21"/>
    <p:sldId id="283" r:id="rId22"/>
    <p:sldId id="284" r:id="rId23"/>
    <p:sldId id="276" r:id="rId24"/>
    <p:sldId id="287" r:id="rId25"/>
    <p:sldId id="293" r:id="rId26"/>
    <p:sldId id="268" r:id="rId27"/>
    <p:sldId id="269" r:id="rId28"/>
    <p:sldId id="270" r:id="rId29"/>
    <p:sldId id="271" r:id="rId30"/>
    <p:sldId id="289" r:id="rId31"/>
    <p:sldId id="277" r:id="rId32"/>
    <p:sldId id="290" r:id="rId33"/>
    <p:sldId id="291" r:id="rId34"/>
    <p:sldId id="292" r:id="rId35"/>
    <p:sldId id="278" r:id="rId36"/>
    <p:sldId id="279" r:id="rId37"/>
  </p:sldIdLst>
  <p:sldSz cx="9144000" cy="6858000" type="screen4x3"/>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99" d="100"/>
          <a:sy n="99" d="100"/>
        </p:scale>
        <p:origin x="-240" y="-10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550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7D0525-D926-44D7-B2B9-03B8E5AFE272}" type="datetimeFigureOut">
              <a:rPr lang="en-US" smtClean="0"/>
              <a:pPr/>
              <a:t>13/2/2017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B4E3C5-3547-4FA6-9D5A-D183D342D53E}" type="slidenum">
              <a:rPr lang="en-US" smtClean="0"/>
              <a:pPr/>
              <a:t>‹#›</a:t>
            </a:fld>
            <a:endParaRPr lang="en-US"/>
          </a:p>
        </p:txBody>
      </p:sp>
    </p:spTree>
    <p:extLst>
      <p:ext uri="{BB962C8B-B14F-4D97-AF65-F5344CB8AC3E}">
        <p14:creationId xmlns:p14="http://schemas.microsoft.com/office/powerpoint/2010/main" val="2593039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65F8D8-3847-4FD0-A007-50F1CAD433CC}" type="slidenum">
              <a:rPr lang="en-US"/>
              <a:pPr/>
              <a:t>3</a:t>
            </a:fld>
            <a:endParaRPr lang="en-US"/>
          </a:p>
        </p:txBody>
      </p:sp>
      <p:sp>
        <p:nvSpPr>
          <p:cNvPr id="388098" name="Rectangle 2"/>
          <p:cNvSpPr>
            <a:spLocks noGrp="1" noRot="1" noChangeAspect="1" noChangeArrowheads="1" noTextEdit="1"/>
          </p:cNvSpPr>
          <p:nvPr>
            <p:ph type="sldImg"/>
          </p:nvPr>
        </p:nvSpPr>
        <p:spPr>
          <a:ln/>
        </p:spPr>
      </p:sp>
      <p:sp>
        <p:nvSpPr>
          <p:cNvPr id="388099" name="Rectangle 3"/>
          <p:cNvSpPr>
            <a:spLocks noGrp="1" noChangeArrowheads="1"/>
          </p:cNvSpPr>
          <p:nvPr>
            <p:ph type="body" idx="1"/>
          </p:nvPr>
        </p:nvSpPr>
        <p:spPr/>
        <p:txBody>
          <a:bodyPr/>
          <a:lstStyle/>
          <a:p>
            <a:r>
              <a:rPr lang="en-US" sz="1800"/>
              <a:t>Table 1.2, page 6</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B4E3C5-3547-4FA6-9D5A-D183D342D53E}" type="slidenum">
              <a:rPr lang="en-US" smtClean="0"/>
              <a:pPr/>
              <a:t>5</a:t>
            </a:fld>
            <a:endParaRPr lang="en-US"/>
          </a:p>
        </p:txBody>
      </p:sp>
    </p:spTree>
    <p:extLst>
      <p:ext uri="{BB962C8B-B14F-4D97-AF65-F5344CB8AC3E}">
        <p14:creationId xmlns:p14="http://schemas.microsoft.com/office/powerpoint/2010/main" val="425207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B4E3C5-3547-4FA6-9D5A-D183D342D53E}" type="slidenum">
              <a:rPr lang="en-US" smtClean="0"/>
              <a:pPr/>
              <a:t>13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B4E3C5-3547-4FA6-9D5A-D183D342D53E}" type="slidenum">
              <a:rPr lang="en-US" smtClean="0"/>
              <a:pPr/>
              <a:t>19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B4E3C5-3547-4FA6-9D5A-D183D342D53E}" type="slidenum">
              <a:rPr lang="en-US" smtClean="0"/>
              <a:pPr/>
              <a:t>26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B4E3C5-3547-4FA6-9D5A-D183D342D53E}" type="slidenum">
              <a:rPr lang="en-US" smtClean="0"/>
              <a:pPr/>
              <a:t>35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2E743A0-57D8-4170-96A8-1D8AD4737299}" type="datetimeFigureOut">
              <a:rPr lang="en-US" smtClean="0"/>
              <a:pPr/>
              <a:t>13/2/2017</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35A4CB5E-2C97-4F0E-A3A6-83041BB8F2C0}"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E743A0-57D8-4170-96A8-1D8AD4737299}" type="datetimeFigureOut">
              <a:rPr lang="en-US" smtClean="0"/>
              <a:pPr/>
              <a:t>13/2/2017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4CB5E-2C97-4F0E-A3A6-83041BB8F2C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E743A0-57D8-4170-96A8-1D8AD4737299}" type="datetimeFigureOut">
              <a:rPr lang="en-US" smtClean="0"/>
              <a:pPr/>
              <a:t>13/2/2017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4CB5E-2C97-4F0E-A3A6-83041BB8F2C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2004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447800"/>
            <a:ext cx="3770313"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4713" y="1447800"/>
            <a:ext cx="3770312"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2438400" y="6248400"/>
            <a:ext cx="2130425" cy="474663"/>
          </a:xfrm>
        </p:spPr>
        <p:txBody>
          <a:bodyPr/>
          <a:lstStyle>
            <a:lvl1pPr>
              <a:defRPr/>
            </a:lvl1pPr>
          </a:lstStyle>
          <a:p>
            <a:endParaRPr lang="en-US"/>
          </a:p>
        </p:txBody>
      </p:sp>
      <p:sp>
        <p:nvSpPr>
          <p:cNvPr id="6" name="Footer Placeholder 5"/>
          <p:cNvSpPr>
            <a:spLocks noGrp="1"/>
          </p:cNvSpPr>
          <p:nvPr>
            <p:ph type="ftr" sz="quarter" idx="11"/>
          </p:nvPr>
        </p:nvSpPr>
        <p:spPr>
          <a:xfrm>
            <a:off x="5791200" y="6248400"/>
            <a:ext cx="2897188" cy="474663"/>
          </a:xfrm>
        </p:spPr>
        <p:txBody>
          <a:bodyPr/>
          <a:lstStyle>
            <a:lvl1pPr>
              <a:defRPr/>
            </a:lvl1pPr>
          </a:lstStyle>
          <a:p>
            <a:endParaRPr lang="en-US"/>
          </a:p>
        </p:txBody>
      </p:sp>
      <p:sp>
        <p:nvSpPr>
          <p:cNvPr id="7" name="Slide Number Placeholder 6"/>
          <p:cNvSpPr>
            <a:spLocks noGrp="1"/>
          </p:cNvSpPr>
          <p:nvPr>
            <p:ph type="sldNum" sz="quarter" idx="12"/>
          </p:nvPr>
        </p:nvSpPr>
        <p:spPr>
          <a:xfrm>
            <a:off x="84138" y="6242050"/>
            <a:ext cx="587375" cy="488950"/>
          </a:xfrm>
        </p:spPr>
        <p:txBody>
          <a:bodyPr/>
          <a:lstStyle>
            <a:lvl1pPr>
              <a:defRPr/>
            </a:lvl1pPr>
          </a:lstStyle>
          <a:p>
            <a:fld id="{F148B1C2-09C1-4E02-AD08-79C39C4A155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2E743A0-57D8-4170-96A8-1D8AD4737299}" type="datetimeFigureOut">
              <a:rPr lang="en-US" smtClean="0"/>
              <a:pPr/>
              <a:t>13/2/2017</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5A4CB5E-2C97-4F0E-A3A6-83041BB8F2C0}"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2E743A0-57D8-4170-96A8-1D8AD4737299}" type="datetimeFigureOut">
              <a:rPr lang="en-US" smtClean="0"/>
              <a:pPr/>
              <a:t>13/2/2017</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35A4CB5E-2C97-4F0E-A3A6-83041BB8F2C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2E743A0-57D8-4170-96A8-1D8AD4737299}" type="datetimeFigureOut">
              <a:rPr lang="en-US" smtClean="0"/>
              <a:pPr/>
              <a:t>13/2/2017</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35A4CB5E-2C97-4F0E-A3A6-83041BB8F2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2E743A0-57D8-4170-96A8-1D8AD4737299}" type="datetimeFigureOut">
              <a:rPr lang="en-US" smtClean="0"/>
              <a:pPr/>
              <a:t>13/2/2017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35A4CB5E-2C97-4F0E-A3A6-83041BB8F2C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2E743A0-57D8-4170-96A8-1D8AD4737299}" type="datetimeFigureOut">
              <a:rPr lang="en-US" smtClean="0"/>
              <a:pPr/>
              <a:t>13/2/2017</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4CB5E-2C97-4F0E-A3A6-83041BB8F2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2E743A0-57D8-4170-96A8-1D8AD4737299}" type="datetimeFigureOut">
              <a:rPr lang="en-US" smtClean="0"/>
              <a:pPr/>
              <a:t>13/2/2017</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4CB5E-2C97-4F0E-A3A6-83041BB8F2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2E743A0-57D8-4170-96A8-1D8AD4737299}" type="datetimeFigureOut">
              <a:rPr lang="en-US" smtClean="0"/>
              <a:pPr/>
              <a:t>13/2/2017</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4CB5E-2C97-4F0E-A3A6-83041BB8F2C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2E743A0-57D8-4170-96A8-1D8AD4737299}" type="datetimeFigureOut">
              <a:rPr lang="en-US" smtClean="0"/>
              <a:pPr/>
              <a:t>13/2/2017</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35A4CB5E-2C97-4F0E-A3A6-83041BB8F2C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2E743A0-57D8-4170-96A8-1D8AD4737299}" type="datetimeFigureOut">
              <a:rPr lang="en-US" smtClean="0"/>
              <a:pPr/>
              <a:t>13/2/2017</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5A4CB5E-2C97-4F0E-A3A6-83041BB8F2C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2425" y="5635625"/>
            <a:ext cx="8458200" cy="1222375"/>
          </a:xfrm>
        </p:spPr>
        <p:txBody>
          <a:bodyPr/>
          <a:lstStyle/>
          <a:p>
            <a:r>
              <a:rPr lang="en-US" b="1" dirty="0" smtClean="0"/>
              <a:t>INTRODUCTION TO GEOLOGY</a:t>
            </a:r>
            <a:endParaRPr lang="en-US" b="1" dirty="0"/>
          </a:p>
        </p:txBody>
      </p:sp>
      <p:sp>
        <p:nvSpPr>
          <p:cNvPr id="3" name="Subtitle 2"/>
          <p:cNvSpPr>
            <a:spLocks noGrp="1"/>
          </p:cNvSpPr>
          <p:nvPr>
            <p:ph type="subTitle" idx="1"/>
          </p:nvPr>
        </p:nvSpPr>
        <p:spPr>
          <a:xfrm>
            <a:off x="333375" y="4800600"/>
            <a:ext cx="8458200" cy="914400"/>
          </a:xfrm>
        </p:spPr>
        <p:txBody>
          <a:bodyPr/>
          <a:lstStyle/>
          <a:p>
            <a:r>
              <a:rPr lang="en-US" b="1" dirty="0" smtClean="0"/>
              <a:t>UNIT 1</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6762" y="126119"/>
            <a:ext cx="7911878" cy="451277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19075"/>
            <a:ext cx="8686800" cy="838200"/>
          </a:xfrm>
        </p:spPr>
        <p:txBody>
          <a:bodyPr>
            <a:normAutofit/>
          </a:bodyPr>
          <a:lstStyle/>
          <a:p>
            <a:r>
              <a:rPr lang="en-US" sz="4000" b="1" dirty="0" smtClean="0"/>
              <a:t>Hydrosphere</a:t>
            </a:r>
            <a:endParaRPr lang="en-US" sz="4000" b="1" dirty="0"/>
          </a:p>
        </p:txBody>
      </p:sp>
      <p:sp>
        <p:nvSpPr>
          <p:cNvPr id="3" name="Content Placeholder 2"/>
          <p:cNvSpPr>
            <a:spLocks noGrp="1"/>
          </p:cNvSpPr>
          <p:nvPr>
            <p:ph idx="1"/>
          </p:nvPr>
        </p:nvSpPr>
        <p:spPr>
          <a:xfrm>
            <a:off x="457200" y="1493837"/>
            <a:ext cx="4267200" cy="4525963"/>
          </a:xfrm>
        </p:spPr>
        <p:txBody>
          <a:bodyPr>
            <a:normAutofit fontScale="77500" lnSpcReduction="20000"/>
          </a:bodyPr>
          <a:lstStyle/>
          <a:p>
            <a:pPr algn="just">
              <a:buFont typeface="Wingdings" pitchFamily="2" charset="2"/>
              <a:buChar char="Ø"/>
            </a:pPr>
            <a:r>
              <a:rPr lang="en-US" sz="2800" dirty="0" smtClean="0"/>
              <a:t>The hydrosphere is composed of all of the water on or near the earth.</a:t>
            </a:r>
          </a:p>
          <a:p>
            <a:pPr marL="0" indent="0" algn="just">
              <a:buNone/>
            </a:pPr>
            <a:r>
              <a:rPr lang="en-US" sz="2800" dirty="0" smtClean="0"/>
              <a:t> </a:t>
            </a:r>
          </a:p>
          <a:p>
            <a:pPr algn="just">
              <a:buFont typeface="Wingdings" pitchFamily="2" charset="2"/>
              <a:buChar char="Ø"/>
            </a:pPr>
            <a:r>
              <a:rPr lang="en-US" sz="2800" dirty="0" smtClean="0"/>
              <a:t>This includes the oceans, rivers, lakes, and even the moisture in the air. </a:t>
            </a:r>
          </a:p>
          <a:p>
            <a:pPr algn="just">
              <a:buFont typeface="Wingdings" pitchFamily="2" charset="2"/>
              <a:buChar char="Ø"/>
            </a:pPr>
            <a:endParaRPr lang="en-US" sz="2800" dirty="0" smtClean="0"/>
          </a:p>
          <a:p>
            <a:pPr algn="just">
              <a:buFont typeface="Wingdings" pitchFamily="2" charset="2"/>
              <a:buChar char="Ø"/>
            </a:pPr>
            <a:r>
              <a:rPr lang="en-US" sz="2800" dirty="0" smtClean="0"/>
              <a:t>Ninety-seven percent of the earth's water is in the oceans.</a:t>
            </a:r>
          </a:p>
          <a:p>
            <a:pPr algn="just">
              <a:buFont typeface="Wingdings" pitchFamily="2" charset="2"/>
              <a:buChar char="Ø"/>
            </a:pPr>
            <a:endParaRPr lang="en-US" sz="2800" dirty="0" smtClean="0"/>
          </a:p>
          <a:p>
            <a:pPr algn="just">
              <a:buFont typeface="Wingdings" pitchFamily="2" charset="2"/>
              <a:buChar char="Ø"/>
            </a:pPr>
            <a:r>
              <a:rPr lang="en-US" sz="2800" dirty="0" smtClean="0"/>
              <a:t>The remaining three percent is fresh water; three-quarters of the fresh water is solid and exists in ice sheets. </a:t>
            </a:r>
            <a:endParaRPr lang="en-US" sz="2800" dirty="0"/>
          </a:p>
        </p:txBody>
      </p:sp>
      <p:pic>
        <p:nvPicPr>
          <p:cNvPr id="16386" name="Picture 2" descr="http://upload.wikimedia.org/wikipedia/commons/thumb/5/58/Earth%27s_water_distribution.svg/400px-Earth%27s_water_distribution.svg.png"/>
          <p:cNvPicPr>
            <a:picLocks noChangeAspect="1" noChangeArrowheads="1"/>
          </p:cNvPicPr>
          <p:nvPr/>
        </p:nvPicPr>
        <p:blipFill>
          <a:blip r:embed="rId2" cstate="print"/>
          <a:srcRect/>
          <a:stretch>
            <a:fillRect/>
          </a:stretch>
        </p:blipFill>
        <p:spPr bwMode="auto">
          <a:xfrm>
            <a:off x="4922520" y="2421254"/>
            <a:ext cx="4191000" cy="291274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075" y="219075"/>
            <a:ext cx="8686800" cy="838200"/>
          </a:xfrm>
        </p:spPr>
        <p:txBody>
          <a:bodyPr>
            <a:noAutofit/>
          </a:bodyPr>
          <a:lstStyle/>
          <a:p>
            <a:r>
              <a:rPr lang="en-US" sz="4000" b="1" dirty="0" smtClean="0"/>
              <a:t>Lithosphere</a:t>
            </a:r>
            <a:endParaRPr lang="en-US" sz="4000" b="1" dirty="0"/>
          </a:p>
        </p:txBody>
      </p:sp>
      <p:sp>
        <p:nvSpPr>
          <p:cNvPr id="3" name="Content Placeholder 2"/>
          <p:cNvSpPr>
            <a:spLocks noGrp="1"/>
          </p:cNvSpPr>
          <p:nvPr>
            <p:ph idx="1"/>
          </p:nvPr>
        </p:nvSpPr>
        <p:spPr>
          <a:xfrm>
            <a:off x="304800" y="1554163"/>
            <a:ext cx="8686800" cy="1951037"/>
          </a:xfrm>
        </p:spPr>
        <p:txBody>
          <a:bodyPr>
            <a:normAutofit fontScale="70000" lnSpcReduction="20000"/>
          </a:bodyPr>
          <a:lstStyle/>
          <a:p>
            <a:pPr algn="just">
              <a:buFont typeface="Wingdings" pitchFamily="2" charset="2"/>
              <a:buChar char="Ø"/>
            </a:pPr>
            <a:r>
              <a:rPr lang="en-US" sz="2800" dirty="0"/>
              <a:t>Beneath the atmosphere and the oceans is the solid Earth, or </a:t>
            </a:r>
            <a:r>
              <a:rPr lang="en-US" sz="2800" dirty="0" smtClean="0"/>
              <a:t>lithosphere.</a:t>
            </a:r>
          </a:p>
          <a:p>
            <a:pPr marL="0" indent="0" algn="just">
              <a:buNone/>
            </a:pPr>
            <a:r>
              <a:rPr lang="en-US" sz="2800" dirty="0" smtClean="0"/>
              <a:t> </a:t>
            </a:r>
          </a:p>
          <a:p>
            <a:pPr algn="just">
              <a:buFont typeface="Wingdings" pitchFamily="2" charset="2"/>
              <a:buChar char="Ø"/>
            </a:pPr>
            <a:r>
              <a:rPr lang="en-US" sz="2800" dirty="0" smtClean="0"/>
              <a:t>The lithosphere is the solid, rocky crust covering entire planet.</a:t>
            </a:r>
          </a:p>
          <a:p>
            <a:pPr algn="just">
              <a:buFont typeface="Wingdings" pitchFamily="2" charset="2"/>
              <a:buChar char="Ø"/>
            </a:pPr>
            <a:endParaRPr lang="en-US" sz="2800" dirty="0"/>
          </a:p>
          <a:p>
            <a:pPr algn="just">
              <a:buFont typeface="Wingdings" pitchFamily="2" charset="2"/>
              <a:buChar char="Ø"/>
            </a:pPr>
            <a:r>
              <a:rPr lang="en-US" sz="2800" dirty="0" smtClean="0"/>
              <a:t>This crust is inorganic and is composed of minerals. </a:t>
            </a:r>
            <a:endParaRPr lang="en-US" sz="2800" dirty="0"/>
          </a:p>
        </p:txBody>
      </p:sp>
      <p:pic>
        <p:nvPicPr>
          <p:cNvPr id="15362" name="Picture 2" descr="http://www.claseshistoria.com/bilingue/1eso/earthplanet/imagenes/lithosphere.jpg"/>
          <p:cNvPicPr>
            <a:picLocks noChangeAspect="1" noChangeArrowheads="1"/>
          </p:cNvPicPr>
          <p:nvPr/>
        </p:nvPicPr>
        <p:blipFill>
          <a:blip r:embed="rId2" cstate="print"/>
          <a:srcRect/>
          <a:stretch>
            <a:fillRect/>
          </a:stretch>
        </p:blipFill>
        <p:spPr bwMode="auto">
          <a:xfrm>
            <a:off x="2343150" y="3505200"/>
            <a:ext cx="4457700" cy="31432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838200"/>
          </a:xfrm>
        </p:spPr>
        <p:txBody>
          <a:bodyPr>
            <a:normAutofit/>
          </a:bodyPr>
          <a:lstStyle/>
          <a:p>
            <a:r>
              <a:rPr lang="en-US" sz="4400" b="1" dirty="0" smtClean="0"/>
              <a:t>Biosphere</a:t>
            </a:r>
            <a:endParaRPr lang="en-US" sz="4400" b="1" dirty="0"/>
          </a:p>
        </p:txBody>
      </p:sp>
      <p:sp>
        <p:nvSpPr>
          <p:cNvPr id="3" name="Content Placeholder 2"/>
          <p:cNvSpPr>
            <a:spLocks noGrp="1"/>
          </p:cNvSpPr>
          <p:nvPr>
            <p:ph idx="1"/>
          </p:nvPr>
        </p:nvSpPr>
        <p:spPr>
          <a:xfrm>
            <a:off x="304800" y="1554163"/>
            <a:ext cx="8686800" cy="1742756"/>
          </a:xfrm>
        </p:spPr>
        <p:txBody>
          <a:bodyPr>
            <a:normAutofit fontScale="77500" lnSpcReduction="20000"/>
          </a:bodyPr>
          <a:lstStyle/>
          <a:p>
            <a:pPr algn="just">
              <a:buFont typeface="Wingdings" pitchFamily="2" charset="2"/>
              <a:buChar char="Ø"/>
            </a:pPr>
            <a:r>
              <a:rPr lang="en-US" sz="2400" dirty="0" smtClean="0"/>
              <a:t>The biosphere is composed of all living organisms. </a:t>
            </a:r>
          </a:p>
          <a:p>
            <a:pPr algn="just">
              <a:buFont typeface="Wingdings" pitchFamily="2" charset="2"/>
              <a:buChar char="Ø"/>
            </a:pPr>
            <a:endParaRPr lang="en-US" sz="2400" dirty="0" smtClean="0"/>
          </a:p>
          <a:p>
            <a:pPr algn="just">
              <a:buFont typeface="Wingdings" pitchFamily="2" charset="2"/>
              <a:buChar char="Ø"/>
            </a:pPr>
            <a:r>
              <a:rPr lang="en-US" sz="2400" dirty="0" smtClean="0"/>
              <a:t>Plants, animals, and one-celled organisms are all part of the biosphere. </a:t>
            </a:r>
          </a:p>
          <a:p>
            <a:pPr algn="just">
              <a:buFont typeface="Wingdings" pitchFamily="2" charset="2"/>
              <a:buChar char="Ø"/>
            </a:pPr>
            <a:endParaRPr lang="en-US" sz="2400" dirty="0" smtClean="0"/>
          </a:p>
          <a:p>
            <a:pPr algn="just">
              <a:buFont typeface="Wingdings" pitchFamily="2" charset="2"/>
              <a:buChar char="Ø"/>
            </a:pPr>
            <a:r>
              <a:rPr lang="en-US" sz="2400" dirty="0" smtClean="0"/>
              <a:t>Most of the planet's life is found from three meters below the ground to thirty meters above it and in the top 200 meters of the oceans and seas. </a:t>
            </a:r>
            <a:endParaRPr lang="en-US" sz="2400" dirty="0"/>
          </a:p>
        </p:txBody>
      </p:sp>
      <p:pic>
        <p:nvPicPr>
          <p:cNvPr id="18436" name="Picture 4" descr="Different land animals"/>
          <p:cNvPicPr>
            <a:picLocks noChangeAspect="1" noChangeArrowheads="1"/>
          </p:cNvPicPr>
          <p:nvPr/>
        </p:nvPicPr>
        <p:blipFill>
          <a:blip r:embed="rId2" cstate="print"/>
          <a:srcRect/>
          <a:stretch>
            <a:fillRect/>
          </a:stretch>
        </p:blipFill>
        <p:spPr bwMode="auto">
          <a:xfrm>
            <a:off x="6452316" y="5175102"/>
            <a:ext cx="2667000" cy="1682898"/>
          </a:xfrm>
          <a:prstGeom prst="rect">
            <a:avLst/>
          </a:prstGeom>
          <a:noFill/>
        </p:spPr>
      </p:pic>
      <p:pic>
        <p:nvPicPr>
          <p:cNvPr id="18438" name="Picture 6" descr="http://dict.saugus.net/Photos/images/all_animals.jpg"/>
          <p:cNvPicPr>
            <a:picLocks noChangeAspect="1" noChangeArrowheads="1"/>
          </p:cNvPicPr>
          <p:nvPr/>
        </p:nvPicPr>
        <p:blipFill>
          <a:blip r:embed="rId3" cstate="print"/>
          <a:srcRect/>
          <a:stretch>
            <a:fillRect/>
          </a:stretch>
        </p:blipFill>
        <p:spPr bwMode="auto">
          <a:xfrm>
            <a:off x="6705600" y="3296919"/>
            <a:ext cx="2362200" cy="1732281"/>
          </a:xfrm>
          <a:prstGeom prst="rect">
            <a:avLst/>
          </a:prstGeom>
          <a:noFill/>
        </p:spPr>
      </p:pic>
      <p:pic>
        <p:nvPicPr>
          <p:cNvPr id="18440" name="Picture 8" descr="http://cdn.webecoist.com/wp-content/uploads/2008/11/medicinal-plants.jpg"/>
          <p:cNvPicPr>
            <a:picLocks noChangeAspect="1" noChangeArrowheads="1"/>
          </p:cNvPicPr>
          <p:nvPr/>
        </p:nvPicPr>
        <p:blipFill>
          <a:blip r:embed="rId4" cstate="print"/>
          <a:srcRect/>
          <a:stretch>
            <a:fillRect/>
          </a:stretch>
        </p:blipFill>
        <p:spPr bwMode="auto">
          <a:xfrm>
            <a:off x="3352800" y="3825027"/>
            <a:ext cx="3048000" cy="2272975"/>
          </a:xfrm>
          <a:prstGeom prst="rect">
            <a:avLst/>
          </a:prstGeom>
          <a:noFill/>
        </p:spPr>
      </p:pic>
      <p:pic>
        <p:nvPicPr>
          <p:cNvPr id="18442" name="Picture 10" descr="http://www.vari.co.in/images/crops/Fish.jpg"/>
          <p:cNvPicPr>
            <a:picLocks noChangeAspect="1" noChangeArrowheads="1"/>
          </p:cNvPicPr>
          <p:nvPr/>
        </p:nvPicPr>
        <p:blipFill>
          <a:blip r:embed="rId5" cstate="print"/>
          <a:srcRect/>
          <a:stretch>
            <a:fillRect/>
          </a:stretch>
        </p:blipFill>
        <p:spPr bwMode="auto">
          <a:xfrm>
            <a:off x="76200" y="3902301"/>
            <a:ext cx="3200400" cy="216854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19075"/>
            <a:ext cx="7924800" cy="838200"/>
          </a:xfrm>
        </p:spPr>
        <p:txBody>
          <a:bodyPr>
            <a:normAutofit fontScale="90000"/>
          </a:bodyPr>
          <a:lstStyle/>
          <a:p>
            <a:r>
              <a:rPr lang="en-US" b="1" dirty="0"/>
              <a:t>Uniformitarianism and </a:t>
            </a:r>
            <a:r>
              <a:rPr lang="en-US" b="1" dirty="0" smtClean="0"/>
              <a:t>Catastrophism</a:t>
            </a:r>
            <a:endParaRPr lang="en-US" dirty="0"/>
          </a:p>
        </p:txBody>
      </p:sp>
      <p:sp>
        <p:nvSpPr>
          <p:cNvPr id="3" name="Content Placeholder 2"/>
          <p:cNvSpPr>
            <a:spLocks noGrp="1"/>
          </p:cNvSpPr>
          <p:nvPr>
            <p:ph idx="1"/>
          </p:nvPr>
        </p:nvSpPr>
        <p:spPr/>
        <p:txBody>
          <a:bodyPr>
            <a:normAutofit fontScale="77500" lnSpcReduction="20000"/>
          </a:bodyPr>
          <a:lstStyle/>
          <a:p>
            <a:pPr algn="just">
              <a:buFont typeface="Wingdings" pitchFamily="2" charset="2"/>
              <a:buChar char="Ø"/>
            </a:pPr>
            <a:r>
              <a:rPr lang="en-US" dirty="0"/>
              <a:t>James Hutton a </a:t>
            </a:r>
            <a:r>
              <a:rPr lang="en-US" dirty="0" err="1"/>
              <a:t>Scotish</a:t>
            </a:r>
            <a:r>
              <a:rPr lang="en-US" dirty="0"/>
              <a:t> gentleman in 18</a:t>
            </a:r>
            <a:r>
              <a:rPr lang="en-US" baseline="30000" dirty="0"/>
              <a:t>th</a:t>
            </a:r>
            <a:r>
              <a:rPr lang="en-US" dirty="0"/>
              <a:t> century gave the concept of Uniformitarianism</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smtClean="0"/>
              <a:t> According to </a:t>
            </a:r>
            <a:r>
              <a:rPr lang="en-US" dirty="0"/>
              <a:t>the </a:t>
            </a:r>
            <a:r>
              <a:rPr lang="en-US" b="1" dirty="0">
                <a:solidFill>
                  <a:srgbClr val="FF0000"/>
                </a:solidFill>
              </a:rPr>
              <a:t>Principle of Uniformitarianism</a:t>
            </a:r>
            <a:r>
              <a:rPr lang="en-US" dirty="0"/>
              <a:t>, geological changes take place over a long period of </a:t>
            </a:r>
            <a:r>
              <a:rPr lang="en-US" dirty="0" smtClean="0"/>
              <a:t>time.</a:t>
            </a:r>
          </a:p>
          <a:p>
            <a:pPr algn="just">
              <a:buFont typeface="Wingdings" pitchFamily="2" charset="2"/>
              <a:buChar char="Ø"/>
            </a:pPr>
            <a:endParaRPr lang="en-US" dirty="0" smtClean="0"/>
          </a:p>
          <a:p>
            <a:pPr algn="just">
              <a:buFont typeface="Wingdings" pitchFamily="2" charset="2"/>
              <a:buChar char="Ø"/>
            </a:pPr>
            <a:r>
              <a:rPr lang="en-US" dirty="0" smtClean="0"/>
              <a:t>Hutton </a:t>
            </a:r>
            <a:r>
              <a:rPr lang="en-US" dirty="0"/>
              <a:t>summarized that geological processes operating today also operated in the past therefore scientists can explain events that occurred in the past by observing changes that are occurring today.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Sometimes </a:t>
            </a:r>
            <a:r>
              <a:rPr lang="en-US" dirty="0"/>
              <a:t>this whole idea is also known as “</a:t>
            </a:r>
            <a:r>
              <a:rPr lang="en-US" b="1" dirty="0">
                <a:solidFill>
                  <a:srgbClr val="0070C0"/>
                </a:solidFill>
              </a:rPr>
              <a:t>The present is the key to the past</a:t>
            </a:r>
            <a:r>
              <a:rPr lang="en-US" dirty="0">
                <a:solidFill>
                  <a:srgbClr val="0070C0"/>
                </a:solidFill>
              </a:rPr>
              <a:t>.</a:t>
            </a:r>
            <a:r>
              <a:rPr lang="en-US" dirty="0"/>
              <a:t>”</a:t>
            </a:r>
          </a:p>
          <a:p>
            <a:pPr algn="just"/>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19075"/>
            <a:ext cx="8686800" cy="838200"/>
          </a:xfrm>
        </p:spPr>
        <p:txBody>
          <a:bodyPr>
            <a:normAutofit/>
          </a:bodyPr>
          <a:lstStyle/>
          <a:p>
            <a:r>
              <a:rPr lang="en-US" sz="4000" b="1" dirty="0" err="1" smtClean="0"/>
              <a:t>Uniformitarianism</a:t>
            </a:r>
            <a:endParaRPr lang="en-US" sz="4000" b="1" dirty="0"/>
          </a:p>
        </p:txBody>
      </p:sp>
      <p:pic>
        <p:nvPicPr>
          <p:cNvPr id="19458" name="Picture 2" descr="http://kentsimmons.uwinnipeg.ca/16cm05/1116/22-04-GrandCanyon.jpg"/>
          <p:cNvPicPr>
            <a:picLocks noChangeAspect="1" noChangeArrowheads="1"/>
          </p:cNvPicPr>
          <p:nvPr/>
        </p:nvPicPr>
        <p:blipFill>
          <a:blip r:embed="rId2" cstate="print"/>
          <a:srcRect/>
          <a:stretch>
            <a:fillRect/>
          </a:stretch>
        </p:blipFill>
        <p:spPr bwMode="auto">
          <a:xfrm>
            <a:off x="1143000" y="1371600"/>
            <a:ext cx="6858000" cy="4569143"/>
          </a:xfrm>
          <a:prstGeom prst="rect">
            <a:avLst/>
          </a:prstGeom>
          <a:noFill/>
        </p:spPr>
      </p:pic>
      <p:sp>
        <p:nvSpPr>
          <p:cNvPr id="5" name="Rectangle 4"/>
          <p:cNvSpPr/>
          <p:nvPr/>
        </p:nvSpPr>
        <p:spPr>
          <a:xfrm>
            <a:off x="724437" y="5983069"/>
            <a:ext cx="7696200" cy="646331"/>
          </a:xfrm>
          <a:prstGeom prst="rect">
            <a:avLst/>
          </a:prstGeom>
        </p:spPr>
        <p:txBody>
          <a:bodyPr wrap="square">
            <a:spAutoFit/>
          </a:bodyPr>
          <a:lstStyle/>
          <a:p>
            <a:pPr algn="ctr"/>
            <a:r>
              <a:rPr lang="en-US" dirty="0"/>
              <a:t>The formation of river valleys due to the action of running water or the movement of the continents are examples of very slow and gradual changes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algn="just">
              <a:buFont typeface="Wingdings" pitchFamily="2" charset="2"/>
              <a:buChar char="Ø"/>
            </a:pPr>
            <a:r>
              <a:rPr lang="en-US" dirty="0"/>
              <a:t>William </a:t>
            </a:r>
            <a:r>
              <a:rPr lang="en-US" dirty="0" err="1"/>
              <a:t>Whewell</a:t>
            </a:r>
            <a:r>
              <a:rPr lang="en-US" dirty="0"/>
              <a:t>, another early geologist, agreed that the Earth is very old, but he argued that geologic change was sometimes rapid. </a:t>
            </a:r>
            <a:endParaRPr lang="en-US" dirty="0" smtClean="0"/>
          </a:p>
          <a:p>
            <a:pPr algn="just">
              <a:buFont typeface="Wingdings" pitchFamily="2" charset="2"/>
              <a:buChar char="Ø"/>
            </a:pPr>
            <a:endParaRPr lang="en-US" dirty="0" smtClean="0"/>
          </a:p>
          <a:p>
            <a:pPr algn="just">
              <a:buFont typeface="Wingdings" pitchFamily="2" charset="2"/>
              <a:buChar char="Ø"/>
            </a:pPr>
            <a:r>
              <a:rPr lang="en-US" dirty="0" smtClean="0"/>
              <a:t>He </a:t>
            </a:r>
            <a:r>
              <a:rPr lang="en-US" dirty="0"/>
              <a:t>wrote that the geologic past may have “consisted of epochs catastrophic action, interposed between periods of comparative tranquility</a:t>
            </a:r>
            <a:r>
              <a:rPr lang="en-US" dirty="0" smtClean="0"/>
              <a:t>.”</a:t>
            </a:r>
          </a:p>
          <a:p>
            <a:pPr algn="just">
              <a:buFont typeface="Wingdings" pitchFamily="2" charset="2"/>
              <a:buChar char="Ø"/>
            </a:pPr>
            <a:endParaRPr lang="en-US" dirty="0" smtClean="0"/>
          </a:p>
          <a:p>
            <a:pPr algn="just">
              <a:buFont typeface="Wingdings" pitchFamily="2" charset="2"/>
              <a:buChar char="Ø"/>
            </a:pPr>
            <a:r>
              <a:rPr lang="en-US" dirty="0" smtClean="0"/>
              <a:t>This </a:t>
            </a:r>
            <a:r>
              <a:rPr lang="en-US" dirty="0"/>
              <a:t>phenomenon </a:t>
            </a:r>
            <a:r>
              <a:rPr lang="en-US" dirty="0" smtClean="0"/>
              <a:t>where </a:t>
            </a:r>
            <a:r>
              <a:rPr lang="en-US" dirty="0"/>
              <a:t>earth was subjected to rapid geological change as a result of certain catastrophe came to be known as </a:t>
            </a:r>
            <a:r>
              <a:rPr lang="en-US" b="1" dirty="0" err="1">
                <a:solidFill>
                  <a:srgbClr val="FF0000"/>
                </a:solidFill>
              </a:rPr>
              <a:t>Catastrophism</a:t>
            </a:r>
            <a:endParaRPr lang="en-US" b="1" dirty="0">
              <a:solidFill>
                <a:srgbClr val="FF0000"/>
              </a:solidFill>
            </a:endParaRPr>
          </a:p>
          <a:p>
            <a:endParaRPr lang="en-US" dirty="0"/>
          </a:p>
        </p:txBody>
      </p:sp>
      <p:sp>
        <p:nvSpPr>
          <p:cNvPr id="5" name="Title 1"/>
          <p:cNvSpPr txBox="1">
            <a:spLocks/>
          </p:cNvSpPr>
          <p:nvPr/>
        </p:nvSpPr>
        <p:spPr>
          <a:xfrm>
            <a:off x="609600" y="209550"/>
            <a:ext cx="7924800" cy="838200"/>
          </a:xfrm>
          <a:prstGeom prst="rect">
            <a:avLst/>
          </a:prstGeom>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t>Uniformitarianism and Catastrophism</a:t>
            </a:r>
            <a:endParaRPr kumimoji="0" 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125" y="228600"/>
            <a:ext cx="8686800" cy="838200"/>
          </a:xfrm>
        </p:spPr>
        <p:txBody>
          <a:bodyPr>
            <a:normAutofit/>
          </a:bodyPr>
          <a:lstStyle/>
          <a:p>
            <a:r>
              <a:rPr lang="en-US" sz="4000" b="1" dirty="0" err="1" smtClean="0"/>
              <a:t>Catastrophism</a:t>
            </a:r>
            <a:endParaRPr lang="en-US" sz="4000" b="1" dirty="0"/>
          </a:p>
        </p:txBody>
      </p:sp>
      <p:pic>
        <p:nvPicPr>
          <p:cNvPr id="4" name="Picture 4" descr="http://thisistheendoftheworldasweknowit.com/wp-content/uploads/2010/07/Earthquake.jpg"/>
          <p:cNvPicPr>
            <a:picLocks noChangeAspect="1" noChangeArrowheads="1"/>
          </p:cNvPicPr>
          <p:nvPr/>
        </p:nvPicPr>
        <p:blipFill>
          <a:blip r:embed="rId2" cstate="print"/>
          <a:srcRect/>
          <a:stretch>
            <a:fillRect/>
          </a:stretch>
        </p:blipFill>
        <p:spPr bwMode="auto">
          <a:xfrm>
            <a:off x="381000" y="1295400"/>
            <a:ext cx="3886200" cy="2590800"/>
          </a:xfrm>
          <a:prstGeom prst="rect">
            <a:avLst/>
          </a:prstGeom>
          <a:noFill/>
        </p:spPr>
      </p:pic>
      <p:pic>
        <p:nvPicPr>
          <p:cNvPr id="26626" name="Picture 2" descr="http://www.indiabuzzing.com/wp-content/uploads/floods-in-bihar-a-national-calamity2.jpeg"/>
          <p:cNvPicPr>
            <a:picLocks noChangeAspect="1" noChangeArrowheads="1"/>
          </p:cNvPicPr>
          <p:nvPr/>
        </p:nvPicPr>
        <p:blipFill>
          <a:blip r:embed="rId3" cstate="print"/>
          <a:srcRect/>
          <a:stretch>
            <a:fillRect/>
          </a:stretch>
        </p:blipFill>
        <p:spPr bwMode="auto">
          <a:xfrm>
            <a:off x="381000" y="4119047"/>
            <a:ext cx="3886200" cy="2586553"/>
          </a:xfrm>
          <a:prstGeom prst="rect">
            <a:avLst/>
          </a:prstGeom>
          <a:noFill/>
        </p:spPr>
      </p:pic>
      <p:pic>
        <p:nvPicPr>
          <p:cNvPr id="26628" name="Picture 4" descr="http://ventingvolcano.files.wordpress.com/2008/01/volcano-30g.jpg"/>
          <p:cNvPicPr>
            <a:picLocks noChangeAspect="1" noChangeArrowheads="1"/>
          </p:cNvPicPr>
          <p:nvPr/>
        </p:nvPicPr>
        <p:blipFill>
          <a:blip r:embed="rId4" cstate="print"/>
          <a:srcRect/>
          <a:stretch>
            <a:fillRect/>
          </a:stretch>
        </p:blipFill>
        <p:spPr bwMode="auto">
          <a:xfrm>
            <a:off x="5429250" y="1447800"/>
            <a:ext cx="3181350" cy="478155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buFont typeface="Wingdings" pitchFamily="2" charset="2"/>
              <a:buChar char="Ø"/>
            </a:pPr>
            <a:r>
              <a:rPr lang="en-US" dirty="0"/>
              <a:t>Today, geologists know that both Hutton’s </a:t>
            </a:r>
            <a:r>
              <a:rPr lang="en-US" b="1" dirty="0" smtClean="0">
                <a:solidFill>
                  <a:srgbClr val="00B0F0"/>
                </a:solidFill>
              </a:rPr>
              <a:t>uniformitarianism</a:t>
            </a:r>
            <a:r>
              <a:rPr lang="en-US" dirty="0" smtClean="0"/>
              <a:t> and </a:t>
            </a:r>
            <a:r>
              <a:rPr lang="en-US" dirty="0" err="1"/>
              <a:t>Whewell’s</a:t>
            </a:r>
            <a:r>
              <a:rPr lang="en-US" dirty="0"/>
              <a:t> </a:t>
            </a:r>
            <a:r>
              <a:rPr lang="en-US" b="1" dirty="0">
                <a:solidFill>
                  <a:srgbClr val="FF0000"/>
                </a:solidFill>
              </a:rPr>
              <a:t>catastrophism</a:t>
            </a:r>
            <a:r>
              <a:rPr lang="en-US" dirty="0"/>
              <a:t> are correct</a:t>
            </a:r>
            <a:r>
              <a:rPr lang="en-US" dirty="0" smtClean="0"/>
              <a:t>.</a:t>
            </a:r>
          </a:p>
          <a:p>
            <a:pPr algn="just">
              <a:buFont typeface="Wingdings" pitchFamily="2" charset="2"/>
              <a:buChar char="Ø"/>
            </a:pPr>
            <a:endParaRPr lang="en-US" dirty="0"/>
          </a:p>
          <a:p>
            <a:pPr algn="just">
              <a:buFont typeface="Wingdings" pitchFamily="2" charset="2"/>
              <a:buChar char="Ø"/>
            </a:pPr>
            <a:r>
              <a:rPr lang="en-US" dirty="0"/>
              <a:t>Thus, over the great expanses of geologic time, </a:t>
            </a:r>
            <a:r>
              <a:rPr lang="en-US" dirty="0" smtClean="0"/>
              <a:t>slow, uniform </a:t>
            </a:r>
            <a:r>
              <a:rPr lang="en-US" dirty="0"/>
              <a:t>processes are significant, </a:t>
            </a:r>
            <a:r>
              <a:rPr lang="en-US" dirty="0" smtClean="0"/>
              <a:t>but improbable, catastrophic </a:t>
            </a:r>
            <a:r>
              <a:rPr lang="en-US" dirty="0"/>
              <a:t>events radically modify the path of </a:t>
            </a:r>
            <a:r>
              <a:rPr lang="en-US" dirty="0" smtClean="0"/>
              <a:t>slow change</a:t>
            </a:r>
            <a:r>
              <a:rPr lang="en-US" dirty="0"/>
              <a:t>.</a:t>
            </a:r>
          </a:p>
        </p:txBody>
      </p:sp>
      <p:sp>
        <p:nvSpPr>
          <p:cNvPr id="4" name="Title 1"/>
          <p:cNvSpPr txBox="1">
            <a:spLocks noGrp="1"/>
          </p:cNvSpPr>
          <p:nvPr>
            <p:ph type="title"/>
          </p:nvPr>
        </p:nvSpPr>
        <p:spPr>
          <a:prstGeom prst="rect">
            <a:avLst/>
          </a:prstGeom>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t>Uniformitarianism and Catastrophism</a:t>
            </a:r>
            <a:endParaRPr kumimoji="0" 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Tree>
    <p:extLst>
      <p:ext uri="{BB962C8B-B14F-4D97-AF65-F5344CB8AC3E}">
        <p14:creationId xmlns:p14="http://schemas.microsoft.com/office/powerpoint/2010/main" val="14054690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838200"/>
          </a:xfrm>
        </p:spPr>
        <p:txBody>
          <a:bodyPr>
            <a:normAutofit/>
          </a:bodyPr>
          <a:lstStyle/>
          <a:p>
            <a:r>
              <a:rPr lang="en-US" sz="4000" b="1" dirty="0" smtClean="0"/>
              <a:t>Formation of the Solar System</a:t>
            </a:r>
            <a:endParaRPr lang="en-US" sz="4000" b="1" dirty="0"/>
          </a:p>
        </p:txBody>
      </p:sp>
      <p:sp>
        <p:nvSpPr>
          <p:cNvPr id="3" name="Content Placeholder 2"/>
          <p:cNvSpPr>
            <a:spLocks noGrp="1"/>
          </p:cNvSpPr>
          <p:nvPr>
            <p:ph idx="1"/>
          </p:nvPr>
        </p:nvSpPr>
        <p:spPr>
          <a:xfrm>
            <a:off x="457200" y="1066800"/>
            <a:ext cx="4572000" cy="5638800"/>
          </a:xfrm>
        </p:spPr>
        <p:txBody>
          <a:bodyPr>
            <a:noAutofit/>
          </a:bodyPr>
          <a:lstStyle/>
          <a:p>
            <a:pPr algn="just">
              <a:buFont typeface="Wingdings" pitchFamily="2" charset="2"/>
              <a:buChar char="Ø"/>
            </a:pPr>
            <a:r>
              <a:rPr lang="en-US" sz="1900" dirty="0" smtClean="0"/>
              <a:t>Earth was not around at the beginning—the universe began without us some 10 billion years earlier than Earth.</a:t>
            </a:r>
          </a:p>
          <a:p>
            <a:pPr algn="just">
              <a:buFont typeface="Wingdings" pitchFamily="2" charset="2"/>
              <a:buChar char="Ø"/>
            </a:pPr>
            <a:endParaRPr lang="en-US" sz="1900" dirty="0" smtClean="0"/>
          </a:p>
          <a:p>
            <a:pPr algn="just">
              <a:buFont typeface="Wingdings" pitchFamily="2" charset="2"/>
              <a:buChar char="Ø"/>
            </a:pPr>
            <a:r>
              <a:rPr lang="en-US" sz="1900" dirty="0" smtClean="0"/>
              <a:t>The universe started out with only two elements, hydrogen and helium gas.</a:t>
            </a:r>
          </a:p>
          <a:p>
            <a:pPr algn="just">
              <a:buFont typeface="Wingdings" pitchFamily="2" charset="2"/>
              <a:buChar char="Ø"/>
            </a:pPr>
            <a:endParaRPr lang="en-US" sz="1900" dirty="0" smtClean="0"/>
          </a:p>
          <a:p>
            <a:pPr algn="just">
              <a:buFont typeface="Wingdings" pitchFamily="2" charset="2"/>
              <a:buChar char="Ø"/>
            </a:pPr>
            <a:r>
              <a:rPr lang="en-US" sz="1900" dirty="0" smtClean="0"/>
              <a:t>They formed stars that burned these elements in nuclear fusion reactions.</a:t>
            </a:r>
          </a:p>
          <a:p>
            <a:pPr algn="just">
              <a:buFont typeface="Wingdings" pitchFamily="2" charset="2"/>
              <a:buChar char="Ø"/>
            </a:pPr>
            <a:endParaRPr lang="en-US" sz="1900" dirty="0" smtClean="0"/>
          </a:p>
          <a:p>
            <a:pPr algn="just">
              <a:buFont typeface="Wingdings" pitchFamily="2" charset="2"/>
              <a:buChar char="Ø"/>
            </a:pPr>
            <a:r>
              <a:rPr lang="en-US" sz="1900" dirty="0" smtClean="0"/>
              <a:t>Generations of stars were born in gas clouds and died in explosive novas.</a:t>
            </a:r>
          </a:p>
          <a:p>
            <a:pPr algn="just">
              <a:buFont typeface="Wingdings" pitchFamily="2" charset="2"/>
              <a:buChar char="Ø"/>
            </a:pPr>
            <a:endParaRPr lang="en-US" sz="1900" dirty="0" smtClean="0"/>
          </a:p>
          <a:p>
            <a:pPr algn="just">
              <a:buFont typeface="Wingdings" pitchFamily="2" charset="2"/>
              <a:buChar char="Ø"/>
            </a:pPr>
            <a:r>
              <a:rPr lang="en-US" sz="1900" dirty="0" smtClean="0"/>
              <a:t>Long, long ago (some 5 billion years ago) a supernova exploded, pushing a lot of its heavy-element wreckage into a nearby cloud of hydrogen gas and interstellar dust.</a:t>
            </a:r>
            <a:endParaRPr lang="en-US" sz="1900" dirty="0"/>
          </a:p>
        </p:txBody>
      </p:sp>
      <p:pic>
        <p:nvPicPr>
          <p:cNvPr id="4" name="Picture 3" descr="supernova.jpg"/>
          <p:cNvPicPr>
            <a:picLocks noChangeAspect="1"/>
          </p:cNvPicPr>
          <p:nvPr/>
        </p:nvPicPr>
        <p:blipFill>
          <a:blip r:embed="rId2" cstate="print"/>
          <a:srcRect l="6383" r="6383" b="12285"/>
          <a:stretch>
            <a:fillRect/>
          </a:stretch>
        </p:blipFill>
        <p:spPr>
          <a:xfrm>
            <a:off x="5181600" y="2133600"/>
            <a:ext cx="3749964" cy="3018263"/>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28600" y="209550"/>
            <a:ext cx="8686800" cy="838200"/>
          </a:xfrm>
        </p:spPr>
        <p:txBody>
          <a:bodyPr>
            <a:normAutofit/>
          </a:bodyPr>
          <a:lstStyle/>
          <a:p>
            <a:r>
              <a:rPr lang="en-US" sz="4000" b="1" dirty="0" smtClean="0"/>
              <a:t>Formation of the Solar System</a:t>
            </a:r>
            <a:endParaRPr lang="en-US" sz="4000" b="1" dirty="0"/>
          </a:p>
        </p:txBody>
      </p:sp>
      <p:sp>
        <p:nvSpPr>
          <p:cNvPr id="3" name="Content Placeholder 2"/>
          <p:cNvSpPr>
            <a:spLocks noGrp="1"/>
          </p:cNvSpPr>
          <p:nvPr>
            <p:ph idx="1"/>
          </p:nvPr>
        </p:nvSpPr>
        <p:spPr>
          <a:xfrm>
            <a:off x="76200" y="1143000"/>
            <a:ext cx="3962400" cy="5410200"/>
          </a:xfrm>
        </p:spPr>
        <p:txBody>
          <a:bodyPr>
            <a:noAutofit/>
          </a:bodyPr>
          <a:lstStyle/>
          <a:p>
            <a:pPr algn="just">
              <a:buFont typeface="Wingdings" pitchFamily="2" charset="2"/>
              <a:buChar char="Ø"/>
            </a:pPr>
            <a:r>
              <a:rPr lang="en-US" sz="2400" dirty="0" smtClean="0"/>
              <a:t>The mixture grew hot and compressed under its own gravity, and at its center a new star began to form.</a:t>
            </a:r>
          </a:p>
          <a:p>
            <a:pPr algn="just">
              <a:buFont typeface="Wingdings" pitchFamily="2" charset="2"/>
              <a:buChar char="Ø"/>
            </a:pPr>
            <a:endParaRPr lang="en-US" sz="2400" dirty="0" smtClean="0"/>
          </a:p>
          <a:p>
            <a:pPr algn="just">
              <a:buFont typeface="Wingdings" pitchFamily="2" charset="2"/>
              <a:buChar char="Ø"/>
            </a:pPr>
            <a:r>
              <a:rPr lang="en-US" sz="2400" dirty="0" smtClean="0"/>
              <a:t>Around it swirled a disk of the same material, which grew white-hot from the great compressive forces.</a:t>
            </a:r>
          </a:p>
          <a:p>
            <a:pPr algn="just">
              <a:buFont typeface="Wingdings" pitchFamily="2" charset="2"/>
              <a:buChar char="Ø"/>
            </a:pPr>
            <a:endParaRPr lang="en-US" sz="2400" dirty="0" smtClean="0"/>
          </a:p>
          <a:p>
            <a:pPr algn="just">
              <a:buFont typeface="Wingdings" pitchFamily="2" charset="2"/>
              <a:buChar char="Ø"/>
            </a:pPr>
            <a:r>
              <a:rPr lang="en-US" sz="2400" dirty="0" smtClean="0"/>
              <a:t>That new star became our Sun, and the glowing disk gave rise to Earth and its sister planets.</a:t>
            </a:r>
          </a:p>
          <a:p>
            <a:pPr algn="just"/>
            <a:endParaRPr lang="en-US" sz="2400" dirty="0" smtClean="0"/>
          </a:p>
        </p:txBody>
      </p:sp>
      <p:pic>
        <p:nvPicPr>
          <p:cNvPr id="5" name="Picture 4" descr="user8267_pic2770_1242620781.jpg"/>
          <p:cNvPicPr>
            <a:picLocks noChangeAspect="1"/>
          </p:cNvPicPr>
          <p:nvPr/>
        </p:nvPicPr>
        <p:blipFill>
          <a:blip r:embed="rId3" cstate="print"/>
          <a:stretch>
            <a:fillRect/>
          </a:stretch>
        </p:blipFill>
        <p:spPr>
          <a:xfrm>
            <a:off x="4191000" y="1295400"/>
            <a:ext cx="4845939" cy="52578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838200"/>
          </a:xfrm>
        </p:spPr>
        <p:txBody>
          <a:bodyPr/>
          <a:lstStyle/>
          <a:p>
            <a:r>
              <a:rPr lang="en-US" b="1" dirty="0" smtClean="0"/>
              <a:t>What is Geology</a:t>
            </a:r>
            <a:endParaRPr lang="en-US" b="1" dirty="0"/>
          </a:p>
        </p:txBody>
      </p:sp>
      <p:sp>
        <p:nvSpPr>
          <p:cNvPr id="3" name="Content Placeholder 2"/>
          <p:cNvSpPr>
            <a:spLocks noGrp="1"/>
          </p:cNvSpPr>
          <p:nvPr>
            <p:ph idx="1"/>
          </p:nvPr>
        </p:nvSpPr>
        <p:spPr/>
        <p:txBody>
          <a:bodyPr>
            <a:normAutofit fontScale="77500" lnSpcReduction="20000"/>
          </a:bodyPr>
          <a:lstStyle/>
          <a:p>
            <a:pPr algn="just">
              <a:buFont typeface="Wingdings" pitchFamily="2" charset="2"/>
              <a:buChar char="Ø"/>
            </a:pPr>
            <a:r>
              <a:rPr lang="en-US" sz="3000" dirty="0"/>
              <a:t>Geology is the study of Earth, including the materials that it is made of, the physical and chemical changes that take place on its surface and in its interior and the history of the planet and its life form</a:t>
            </a:r>
            <a:r>
              <a:rPr lang="en-US" sz="3000" dirty="0" smtClean="0"/>
              <a:t>.</a:t>
            </a:r>
          </a:p>
          <a:p>
            <a:pPr algn="just">
              <a:buNone/>
            </a:pPr>
            <a:endParaRPr lang="en-US" sz="3000" dirty="0" smtClean="0"/>
          </a:p>
          <a:p>
            <a:pPr algn="just">
              <a:buFont typeface="Wingdings" pitchFamily="2" charset="2"/>
              <a:buChar char="Ø"/>
            </a:pPr>
            <a:r>
              <a:rPr lang="en-US" sz="3000" dirty="0" smtClean="0"/>
              <a:t>Geology is broadly divided into </a:t>
            </a:r>
            <a:r>
              <a:rPr lang="en-US" sz="3000" b="1" dirty="0" smtClean="0">
                <a:solidFill>
                  <a:srgbClr val="FF0000"/>
                </a:solidFill>
              </a:rPr>
              <a:t>Physical Geology</a:t>
            </a:r>
            <a:r>
              <a:rPr lang="en-US" sz="3000" b="1" dirty="0" smtClean="0"/>
              <a:t> </a:t>
            </a:r>
            <a:r>
              <a:rPr lang="en-US" sz="3000" dirty="0" smtClean="0"/>
              <a:t>and </a:t>
            </a:r>
            <a:r>
              <a:rPr lang="en-US" sz="3000" b="1" dirty="0" smtClean="0">
                <a:solidFill>
                  <a:srgbClr val="0070C0"/>
                </a:solidFill>
              </a:rPr>
              <a:t>Historical Geology</a:t>
            </a:r>
            <a:r>
              <a:rPr lang="en-US" sz="3000" dirty="0" smtClean="0"/>
              <a:t>.</a:t>
            </a:r>
            <a:endParaRPr lang="en-US" sz="3000" b="1" dirty="0" smtClean="0"/>
          </a:p>
          <a:p>
            <a:pPr algn="just">
              <a:buNone/>
            </a:pPr>
            <a:endParaRPr lang="en-US" sz="3000" dirty="0" smtClean="0"/>
          </a:p>
          <a:p>
            <a:pPr marL="342900" lvl="1" indent="-342900" algn="just">
              <a:buFont typeface="Arial" pitchFamily="34" charset="0"/>
              <a:buChar char="•"/>
            </a:pPr>
            <a:r>
              <a:rPr lang="en-US" sz="3000" b="1" dirty="0" smtClean="0">
                <a:solidFill>
                  <a:srgbClr val="FF0000"/>
                </a:solidFill>
              </a:rPr>
              <a:t>Physical geology </a:t>
            </a:r>
            <a:r>
              <a:rPr lang="en-US" sz="3000" dirty="0" smtClean="0"/>
              <a:t>is concerned with the materials and processes which compose and operate on the surface of, and within the Earth. </a:t>
            </a:r>
          </a:p>
          <a:p>
            <a:pPr marL="342900" lvl="1" indent="-342900" algn="just">
              <a:buFont typeface="Arial" pitchFamily="34" charset="0"/>
              <a:buChar char="•"/>
            </a:pPr>
            <a:endParaRPr lang="en-US" sz="3000" dirty="0" smtClean="0"/>
          </a:p>
          <a:p>
            <a:pPr marL="342900" lvl="1" indent="-342900" algn="just">
              <a:buFont typeface="Arial" pitchFamily="34" charset="0"/>
              <a:buChar char="•"/>
            </a:pPr>
            <a:r>
              <a:rPr lang="en-US" sz="3000" b="1" dirty="0" smtClean="0">
                <a:solidFill>
                  <a:srgbClr val="00B0F0"/>
                </a:solidFill>
              </a:rPr>
              <a:t>Historical geology </a:t>
            </a:r>
            <a:r>
              <a:rPr lang="en-US" sz="3000" dirty="0" smtClean="0"/>
              <a:t>is concerned with the origin and evolution of Earth's continents, oceans, atmosphere, and life.</a:t>
            </a:r>
          </a:p>
          <a:p>
            <a:pPr algn="just"/>
            <a:endParaRPr lang="en-US" dirty="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38125" y="219075"/>
            <a:ext cx="8686800" cy="838200"/>
          </a:xfrm>
        </p:spPr>
        <p:txBody>
          <a:bodyPr>
            <a:normAutofit/>
          </a:bodyPr>
          <a:lstStyle/>
          <a:p>
            <a:r>
              <a:rPr lang="en-US" sz="4000" b="1" dirty="0" smtClean="0"/>
              <a:t>the Solar System</a:t>
            </a:r>
            <a:endParaRPr lang="en-US" sz="4000" b="1" dirty="0"/>
          </a:p>
        </p:txBody>
      </p:sp>
      <p:pic>
        <p:nvPicPr>
          <p:cNvPr id="6" name="Picture 5" descr="solarsystem.jpg"/>
          <p:cNvPicPr>
            <a:picLocks noChangeAspect="1"/>
          </p:cNvPicPr>
          <p:nvPr/>
        </p:nvPicPr>
        <p:blipFill>
          <a:blip r:embed="rId2" cstate="print"/>
          <a:stretch>
            <a:fillRect/>
          </a:stretch>
        </p:blipFill>
        <p:spPr>
          <a:xfrm>
            <a:off x="0" y="1257300"/>
            <a:ext cx="9144000" cy="51435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54163"/>
            <a:ext cx="8686800" cy="2484438"/>
          </a:xfrm>
        </p:spPr>
        <p:txBody>
          <a:bodyPr>
            <a:normAutofit fontScale="77500" lnSpcReduction="20000"/>
          </a:bodyPr>
          <a:lstStyle/>
          <a:p>
            <a:pPr algn="just">
              <a:buFont typeface="Wingdings" pitchFamily="2" charset="2"/>
              <a:buChar char="Ø"/>
            </a:pPr>
            <a:r>
              <a:rPr lang="en-US" dirty="0" smtClean="0"/>
              <a:t>The planets of the Solar system can be divided into groups depending on their proximity to the sun and their density.</a:t>
            </a:r>
          </a:p>
          <a:p>
            <a:pPr algn="just">
              <a:buFont typeface="Wingdings" pitchFamily="2" charset="2"/>
              <a:buChar char="Ø"/>
            </a:pPr>
            <a:endParaRPr lang="en-US" dirty="0" smtClean="0"/>
          </a:p>
          <a:p>
            <a:pPr algn="just">
              <a:buFont typeface="Wingdings" pitchFamily="2" charset="2"/>
              <a:buChar char="Ø"/>
            </a:pPr>
            <a:r>
              <a:rPr lang="en-US" dirty="0" smtClean="0"/>
              <a:t>The </a:t>
            </a:r>
            <a:r>
              <a:rPr lang="en-US" b="1" dirty="0" smtClean="0">
                <a:solidFill>
                  <a:srgbClr val="00B0F0"/>
                </a:solidFill>
              </a:rPr>
              <a:t>terrestrial planets </a:t>
            </a:r>
            <a:r>
              <a:rPr lang="en-US" dirty="0" smtClean="0"/>
              <a:t>are the four closest to the sun and are all similar to the Earth in density. They include Mercury, Venus, Earth and Mars. All four terrestrial planets are small, rocky and dense (3 g/cm</a:t>
            </a:r>
            <a:r>
              <a:rPr lang="en-US" baseline="30000" dirty="0" smtClean="0"/>
              <a:t>3</a:t>
            </a:r>
            <a:r>
              <a:rPr lang="en-US" dirty="0" smtClean="0"/>
              <a:t> or more).</a:t>
            </a:r>
            <a:endParaRPr lang="en-US" baseline="30000" dirty="0"/>
          </a:p>
        </p:txBody>
      </p:sp>
      <p:sp>
        <p:nvSpPr>
          <p:cNvPr id="4" name="Title 1"/>
          <p:cNvSpPr>
            <a:spLocks noGrp="1"/>
          </p:cNvSpPr>
          <p:nvPr>
            <p:ph type="title"/>
          </p:nvPr>
        </p:nvSpPr>
        <p:spPr>
          <a:xfrm>
            <a:off x="231230" y="220720"/>
            <a:ext cx="8686800" cy="838200"/>
          </a:xfrm>
        </p:spPr>
        <p:txBody>
          <a:bodyPr>
            <a:normAutofit/>
          </a:bodyPr>
          <a:lstStyle/>
          <a:p>
            <a:r>
              <a:rPr lang="en-US" sz="4000" b="1" dirty="0" smtClean="0"/>
              <a:t>the Solar System</a:t>
            </a:r>
            <a:endParaRPr lang="en-US" sz="4000" b="1" dirty="0"/>
          </a:p>
        </p:txBody>
      </p:sp>
      <p:pic>
        <p:nvPicPr>
          <p:cNvPr id="5" name="Picture 4" descr="http://cseligman.com/text/planets/terrestrialsize.jpg"/>
          <p:cNvPicPr>
            <a:picLocks noChangeAspect="1" noChangeArrowheads="1"/>
          </p:cNvPicPr>
          <p:nvPr/>
        </p:nvPicPr>
        <p:blipFill>
          <a:blip r:embed="rId2" cstate="print"/>
          <a:srcRect/>
          <a:stretch>
            <a:fillRect/>
          </a:stretch>
        </p:blipFill>
        <p:spPr bwMode="auto">
          <a:xfrm>
            <a:off x="990600" y="4172600"/>
            <a:ext cx="7143750" cy="254317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54163"/>
            <a:ext cx="8686800" cy="1874838"/>
          </a:xfrm>
        </p:spPr>
        <p:txBody>
          <a:bodyPr>
            <a:normAutofit fontScale="77500" lnSpcReduction="20000"/>
          </a:bodyPr>
          <a:lstStyle/>
          <a:p>
            <a:pPr algn="just">
              <a:lnSpc>
                <a:spcPct val="80000"/>
              </a:lnSpc>
              <a:buFont typeface="Wingdings" pitchFamily="2" charset="2"/>
              <a:buChar char="Ø"/>
            </a:pPr>
            <a:r>
              <a:rPr lang="en-US" sz="2500" dirty="0" smtClean="0"/>
              <a:t>The </a:t>
            </a:r>
            <a:r>
              <a:rPr lang="en-US" sz="2500" b="1" dirty="0" smtClean="0">
                <a:solidFill>
                  <a:srgbClr val="FF0000"/>
                </a:solidFill>
              </a:rPr>
              <a:t>Jovian planets/Gas planets  </a:t>
            </a:r>
            <a:r>
              <a:rPr lang="en-US" sz="2500" dirty="0" smtClean="0"/>
              <a:t>are those farther from the sun than Mars</a:t>
            </a:r>
          </a:p>
          <a:p>
            <a:pPr algn="just">
              <a:lnSpc>
                <a:spcPct val="80000"/>
              </a:lnSpc>
              <a:buFont typeface="Wingdings" pitchFamily="2" charset="2"/>
              <a:buChar char="Ø"/>
            </a:pPr>
            <a:endParaRPr lang="en-US" sz="2500" dirty="0"/>
          </a:p>
          <a:p>
            <a:pPr algn="just">
              <a:lnSpc>
                <a:spcPct val="80000"/>
              </a:lnSpc>
              <a:buFont typeface="Wingdings" pitchFamily="2" charset="2"/>
              <a:buChar char="Ø"/>
            </a:pPr>
            <a:r>
              <a:rPr lang="en-US" sz="2500" dirty="0" smtClean="0"/>
              <a:t>They include Jupiter, Saturn, Uranus and Neptune. They are much larger than the Earth but their densities are very low.</a:t>
            </a:r>
          </a:p>
          <a:p>
            <a:pPr algn="just">
              <a:lnSpc>
                <a:spcPct val="80000"/>
              </a:lnSpc>
              <a:buFont typeface="Wingdings" pitchFamily="2" charset="2"/>
              <a:buChar char="Ø"/>
            </a:pPr>
            <a:endParaRPr lang="en-US" sz="2500" dirty="0" smtClean="0"/>
          </a:p>
          <a:p>
            <a:pPr algn="just">
              <a:lnSpc>
                <a:spcPct val="80000"/>
              </a:lnSpc>
              <a:buFont typeface="Wingdings" pitchFamily="2" charset="2"/>
              <a:buChar char="Ø"/>
            </a:pPr>
            <a:r>
              <a:rPr lang="en-US" sz="2500" dirty="0" smtClean="0"/>
              <a:t>They are made up of light elements most Hydrogen and Helium and hence their densities are low,</a:t>
            </a:r>
          </a:p>
        </p:txBody>
      </p:sp>
      <p:sp>
        <p:nvSpPr>
          <p:cNvPr id="4" name="Title 1"/>
          <p:cNvSpPr>
            <a:spLocks noGrp="1"/>
          </p:cNvSpPr>
          <p:nvPr>
            <p:ph type="title"/>
          </p:nvPr>
        </p:nvSpPr>
        <p:spPr>
          <a:xfrm>
            <a:off x="231230" y="204960"/>
            <a:ext cx="8686800" cy="838200"/>
          </a:xfrm>
        </p:spPr>
        <p:txBody>
          <a:bodyPr>
            <a:normAutofit/>
          </a:bodyPr>
          <a:lstStyle/>
          <a:p>
            <a:r>
              <a:rPr lang="en-US" sz="4000" b="1" dirty="0" smtClean="0"/>
              <a:t>the Solar System</a:t>
            </a:r>
            <a:endParaRPr lang="en-US" sz="4000" b="1" dirty="0"/>
          </a:p>
        </p:txBody>
      </p:sp>
      <p:pic>
        <p:nvPicPr>
          <p:cNvPr id="5" name="Picture 6" descr="http://cseligman.com/text/planets/joviansize.jpg"/>
          <p:cNvPicPr>
            <a:picLocks noChangeAspect="1" noChangeArrowheads="1"/>
          </p:cNvPicPr>
          <p:nvPr/>
        </p:nvPicPr>
        <p:blipFill>
          <a:blip r:embed="rId2" cstate="print"/>
          <a:srcRect/>
          <a:stretch>
            <a:fillRect/>
          </a:stretch>
        </p:blipFill>
        <p:spPr bwMode="auto">
          <a:xfrm>
            <a:off x="993230" y="3734135"/>
            <a:ext cx="7143750" cy="2390775"/>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125" y="219075"/>
            <a:ext cx="8686800" cy="838200"/>
          </a:xfrm>
        </p:spPr>
        <p:txBody>
          <a:bodyPr>
            <a:normAutofit/>
          </a:bodyPr>
          <a:lstStyle/>
          <a:p>
            <a:r>
              <a:rPr lang="en-US" sz="4000" b="1" dirty="0" smtClean="0"/>
              <a:t>Formation of the Earth</a:t>
            </a:r>
            <a:endParaRPr lang="en-US" sz="4000" b="1" dirty="0"/>
          </a:p>
        </p:txBody>
      </p:sp>
      <p:sp>
        <p:nvSpPr>
          <p:cNvPr id="3" name="Content Placeholder 2"/>
          <p:cNvSpPr>
            <a:spLocks noGrp="1"/>
          </p:cNvSpPr>
          <p:nvPr>
            <p:ph idx="1"/>
          </p:nvPr>
        </p:nvSpPr>
        <p:spPr>
          <a:xfrm>
            <a:off x="457200" y="1143000"/>
            <a:ext cx="8229600" cy="2286000"/>
          </a:xfrm>
        </p:spPr>
        <p:txBody>
          <a:bodyPr>
            <a:normAutofit fontScale="55000" lnSpcReduction="20000"/>
          </a:bodyPr>
          <a:lstStyle/>
          <a:p>
            <a:pPr algn="just">
              <a:buFont typeface="Wingdings" pitchFamily="2" charset="2"/>
              <a:buChar char="Ø"/>
            </a:pPr>
            <a:r>
              <a:rPr lang="en-US" sz="2800" dirty="0" smtClean="0"/>
              <a:t>The </a:t>
            </a:r>
            <a:r>
              <a:rPr lang="en-US" sz="2800" b="1" dirty="0" smtClean="0">
                <a:solidFill>
                  <a:srgbClr val="FF0000"/>
                </a:solidFill>
              </a:rPr>
              <a:t>Earth is approximately 4.6 billion years old </a:t>
            </a:r>
            <a:r>
              <a:rPr lang="en-US" sz="2800" dirty="0" smtClean="0"/>
              <a:t>and  </a:t>
            </a:r>
            <a:r>
              <a:rPr lang="en-US" sz="2800" dirty="0"/>
              <a:t>is believed that </a:t>
            </a:r>
            <a:r>
              <a:rPr lang="en-US" sz="2800" dirty="0" smtClean="0"/>
              <a:t>it was </a:t>
            </a:r>
            <a:r>
              <a:rPr lang="en-US" sz="2800" dirty="0"/>
              <a:t>formed by accretion of small </a:t>
            </a:r>
            <a:r>
              <a:rPr lang="en-US" sz="2800" dirty="0" smtClean="0"/>
              <a:t>particles.</a:t>
            </a:r>
          </a:p>
          <a:p>
            <a:pPr algn="just">
              <a:buFont typeface="Wingdings" pitchFamily="2" charset="2"/>
              <a:buChar char="Ø"/>
            </a:pPr>
            <a:endParaRPr lang="en-US" sz="2800" dirty="0" smtClean="0"/>
          </a:p>
          <a:p>
            <a:pPr algn="just">
              <a:buFont typeface="Wingdings" pitchFamily="2" charset="2"/>
              <a:buChar char="Ø"/>
            </a:pPr>
            <a:r>
              <a:rPr lang="en-US" sz="2800" dirty="0" smtClean="0"/>
              <a:t>The </a:t>
            </a:r>
            <a:r>
              <a:rPr lang="en-US" sz="2800" dirty="0"/>
              <a:t>Earth has a layered structure. The center is a dense, hot </a:t>
            </a:r>
            <a:r>
              <a:rPr lang="en-US" sz="2800" b="1" dirty="0">
                <a:solidFill>
                  <a:srgbClr val="FF0000"/>
                </a:solidFill>
              </a:rPr>
              <a:t>core</a:t>
            </a:r>
            <a:r>
              <a:rPr lang="en-US" sz="2800" b="1" dirty="0"/>
              <a:t> </a:t>
            </a:r>
            <a:r>
              <a:rPr lang="en-US" sz="2800" dirty="0"/>
              <a:t>composed mainly of iron and </a:t>
            </a:r>
            <a:r>
              <a:rPr lang="en-US" sz="2800" dirty="0" smtClean="0"/>
              <a:t>nickel .</a:t>
            </a:r>
          </a:p>
          <a:p>
            <a:pPr algn="just">
              <a:buFont typeface="Wingdings" pitchFamily="2" charset="2"/>
              <a:buChar char="Ø"/>
            </a:pPr>
            <a:endParaRPr lang="en-US" sz="2800" dirty="0" smtClean="0"/>
          </a:p>
          <a:p>
            <a:pPr algn="just">
              <a:buFont typeface="Wingdings" pitchFamily="2" charset="2"/>
              <a:buChar char="Ø"/>
            </a:pPr>
            <a:r>
              <a:rPr lang="en-US" sz="2800" dirty="0" smtClean="0"/>
              <a:t>A </a:t>
            </a:r>
            <a:r>
              <a:rPr lang="en-US" sz="2800" dirty="0"/>
              <a:t>thick </a:t>
            </a:r>
            <a:r>
              <a:rPr lang="en-US" sz="2800" b="1" dirty="0">
                <a:solidFill>
                  <a:srgbClr val="00B050"/>
                </a:solidFill>
              </a:rPr>
              <a:t>mantle</a:t>
            </a:r>
            <a:r>
              <a:rPr lang="en-US" sz="2800" dirty="0"/>
              <a:t>, composed mainly of solid rock, surrounds the core and contains 80 percent of the Earth’s </a:t>
            </a:r>
            <a:r>
              <a:rPr lang="en-US" sz="2800" dirty="0" smtClean="0"/>
              <a:t>volume.</a:t>
            </a:r>
          </a:p>
          <a:p>
            <a:pPr algn="just">
              <a:buFont typeface="Wingdings" pitchFamily="2" charset="2"/>
              <a:buChar char="Ø"/>
            </a:pPr>
            <a:endParaRPr lang="en-US" sz="2800" dirty="0" smtClean="0"/>
          </a:p>
          <a:p>
            <a:pPr algn="just">
              <a:buFont typeface="Wingdings" pitchFamily="2" charset="2"/>
              <a:buChar char="Ø"/>
            </a:pPr>
            <a:r>
              <a:rPr lang="en-US" sz="2800" dirty="0" smtClean="0"/>
              <a:t>The </a:t>
            </a:r>
            <a:r>
              <a:rPr lang="en-US" sz="2800" b="1" dirty="0">
                <a:solidFill>
                  <a:srgbClr val="00B0F0"/>
                </a:solidFill>
              </a:rPr>
              <a:t>crust </a:t>
            </a:r>
            <a:r>
              <a:rPr lang="en-US" sz="2800" dirty="0"/>
              <a:t>is a thin surface also composed of </a:t>
            </a:r>
            <a:r>
              <a:rPr lang="en-US" sz="2800" dirty="0" smtClean="0"/>
              <a:t>rock.</a:t>
            </a:r>
            <a:endParaRPr lang="en-US" sz="2800" dirty="0"/>
          </a:p>
          <a:p>
            <a:pPr algn="just">
              <a:buNone/>
            </a:pPr>
            <a:endParaRPr lang="en-US" sz="2800"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92" t="4493" r="2465" b="5942"/>
          <a:stretch/>
        </p:blipFill>
        <p:spPr bwMode="auto">
          <a:xfrm>
            <a:off x="914400" y="3352800"/>
            <a:ext cx="7543800" cy="3438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686800" cy="838200"/>
          </a:xfrm>
        </p:spPr>
        <p:txBody>
          <a:bodyPr/>
          <a:lstStyle/>
          <a:p>
            <a:r>
              <a:rPr lang="en-US" b="1" dirty="0" err="1" smtClean="0"/>
              <a:t>RockS</a:t>
            </a:r>
            <a:endParaRPr lang="en-US" sz="4000" b="1" dirty="0"/>
          </a:p>
        </p:txBody>
      </p:sp>
      <p:sp>
        <p:nvSpPr>
          <p:cNvPr id="3" name="Content Placeholder 2"/>
          <p:cNvSpPr>
            <a:spLocks noGrp="1"/>
          </p:cNvSpPr>
          <p:nvPr>
            <p:ph idx="1"/>
          </p:nvPr>
        </p:nvSpPr>
        <p:spPr>
          <a:xfrm>
            <a:off x="304800" y="1554163"/>
            <a:ext cx="8686800" cy="1874838"/>
          </a:xfrm>
        </p:spPr>
        <p:txBody>
          <a:bodyPr>
            <a:normAutofit fontScale="47500" lnSpcReduction="20000"/>
          </a:bodyPr>
          <a:lstStyle/>
          <a:p>
            <a:pPr algn="just">
              <a:buFont typeface="Wingdings" pitchFamily="2" charset="2"/>
              <a:buChar char="Ø"/>
            </a:pPr>
            <a:r>
              <a:rPr lang="en-US" sz="3800" dirty="0" smtClean="0"/>
              <a:t>It is commonly said that Geology is the “study of rocks”. </a:t>
            </a:r>
          </a:p>
          <a:p>
            <a:pPr algn="just">
              <a:buFont typeface="Wingdings" pitchFamily="2" charset="2"/>
              <a:buChar char="Ø"/>
            </a:pPr>
            <a:endParaRPr lang="en-US" sz="3800" dirty="0" smtClean="0"/>
          </a:p>
          <a:p>
            <a:pPr algn="just">
              <a:buFont typeface="Wingdings" pitchFamily="2" charset="2"/>
              <a:buChar char="Ø"/>
            </a:pPr>
            <a:r>
              <a:rPr lang="en-US" sz="3800" b="1" dirty="0" smtClean="0">
                <a:solidFill>
                  <a:srgbClr val="FF0000"/>
                </a:solidFill>
              </a:rPr>
              <a:t>Rock is a solid aggregate of minerals</a:t>
            </a:r>
            <a:r>
              <a:rPr lang="en-US" sz="3800" b="1" dirty="0" smtClean="0"/>
              <a:t>.</a:t>
            </a:r>
          </a:p>
          <a:p>
            <a:pPr algn="just">
              <a:buFont typeface="Wingdings" pitchFamily="2" charset="2"/>
              <a:buChar char="Ø"/>
            </a:pPr>
            <a:endParaRPr lang="en-US" sz="3800" b="1" dirty="0"/>
          </a:p>
          <a:p>
            <a:pPr algn="just">
              <a:buFont typeface="Wingdings" pitchFamily="2" charset="2"/>
              <a:buChar char="Ø"/>
            </a:pPr>
            <a:r>
              <a:rPr lang="en-US" sz="3800" dirty="0" smtClean="0"/>
              <a:t>Minerals are solid, chemical compounds or sometimes single elements that can be seem in rocks or crystal as grains.</a:t>
            </a:r>
          </a:p>
          <a:p>
            <a:pPr algn="just">
              <a:buFont typeface="Wingdings" pitchFamily="2" charset="2"/>
              <a:buChar char="Ø"/>
            </a:pPr>
            <a:endParaRPr lang="en-US" sz="3800" dirty="0"/>
          </a:p>
        </p:txBody>
      </p:sp>
      <p:grpSp>
        <p:nvGrpSpPr>
          <p:cNvPr id="11" name="Group 10"/>
          <p:cNvGrpSpPr/>
          <p:nvPr/>
        </p:nvGrpSpPr>
        <p:grpSpPr>
          <a:xfrm>
            <a:off x="488523" y="3429000"/>
            <a:ext cx="8159777" cy="3239970"/>
            <a:chOff x="152400" y="3429000"/>
            <a:chExt cx="8159777" cy="323997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318" r="15150"/>
            <a:stretch/>
          </p:blipFill>
          <p:spPr bwMode="auto">
            <a:xfrm>
              <a:off x="152400" y="3429000"/>
              <a:ext cx="3962400" cy="3239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a:off x="3048000" y="4114800"/>
              <a:ext cx="3886200" cy="609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flipV="1">
              <a:off x="3200400" y="4724400"/>
              <a:ext cx="3733800" cy="609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6960669" y="4539734"/>
              <a:ext cx="1027845" cy="369332"/>
            </a:xfrm>
            <a:prstGeom prst="rect">
              <a:avLst/>
            </a:prstGeom>
            <a:noFill/>
          </p:spPr>
          <p:txBody>
            <a:bodyPr wrap="none" rtlCol="0">
              <a:spAutoFit/>
            </a:bodyPr>
            <a:lstStyle/>
            <a:p>
              <a:r>
                <a:rPr lang="en-US" b="1" dirty="0" smtClean="0"/>
                <a:t>Minerals</a:t>
              </a:r>
              <a:endParaRPr lang="en-US" b="1" dirty="0"/>
            </a:p>
          </p:txBody>
        </p:sp>
        <p:sp>
          <p:nvSpPr>
            <p:cNvPr id="10" name="TextBox 9"/>
            <p:cNvSpPr txBox="1"/>
            <p:nvPr/>
          </p:nvSpPr>
          <p:spPr>
            <a:xfrm>
              <a:off x="4724400" y="6172200"/>
              <a:ext cx="3587777" cy="369332"/>
            </a:xfrm>
            <a:prstGeom prst="rect">
              <a:avLst/>
            </a:prstGeom>
            <a:noFill/>
          </p:spPr>
          <p:txBody>
            <a:bodyPr wrap="none" rtlCol="0">
              <a:spAutoFit/>
            </a:bodyPr>
            <a:lstStyle/>
            <a:p>
              <a:r>
                <a:rPr lang="en-US" b="1" dirty="0" smtClean="0"/>
                <a:t>Diorite (Intermediate igneous rock)</a:t>
              </a:r>
              <a:endParaRPr lang="en-US" b="1" dirty="0"/>
            </a:p>
          </p:txBody>
        </p:sp>
      </p:grpSp>
    </p:spTree>
    <p:extLst>
      <p:ext uri="{BB962C8B-B14F-4D97-AF65-F5344CB8AC3E}">
        <p14:creationId xmlns:p14="http://schemas.microsoft.com/office/powerpoint/2010/main" val="38080484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686800" cy="838200"/>
          </a:xfrm>
        </p:spPr>
        <p:txBody>
          <a:bodyPr/>
          <a:lstStyle/>
          <a:p>
            <a:r>
              <a:rPr lang="en-US" b="1" dirty="0" err="1" smtClean="0"/>
              <a:t>RockS</a:t>
            </a:r>
            <a:endParaRPr lang="en-US" dirty="0"/>
          </a:p>
        </p:txBody>
      </p:sp>
      <p:sp>
        <p:nvSpPr>
          <p:cNvPr id="3" name="Content Placeholder 2"/>
          <p:cNvSpPr>
            <a:spLocks noGrp="1"/>
          </p:cNvSpPr>
          <p:nvPr>
            <p:ph idx="1"/>
          </p:nvPr>
        </p:nvSpPr>
        <p:spPr>
          <a:xfrm>
            <a:off x="304800" y="1554162"/>
            <a:ext cx="8686800" cy="5151438"/>
          </a:xfrm>
        </p:spPr>
        <p:txBody>
          <a:bodyPr>
            <a:normAutofit fontScale="55000" lnSpcReduction="20000"/>
          </a:bodyPr>
          <a:lstStyle/>
          <a:p>
            <a:pPr algn="just">
              <a:buFont typeface="Wingdings" pitchFamily="2" charset="2"/>
              <a:buChar char="Ø"/>
            </a:pPr>
            <a:r>
              <a:rPr lang="en-US" dirty="0"/>
              <a:t>The nature and appearance of a rock is strongly influenced by the minerals that are present in it. </a:t>
            </a:r>
          </a:p>
          <a:p>
            <a:pPr algn="just">
              <a:buFont typeface="Wingdings" pitchFamily="2" charset="2"/>
              <a:buChar char="Ø"/>
            </a:pPr>
            <a:endParaRPr lang="en-US" dirty="0"/>
          </a:p>
          <a:p>
            <a:pPr algn="just">
              <a:buFont typeface="Wingdings" pitchFamily="2" charset="2"/>
              <a:buChar char="Ø"/>
            </a:pPr>
            <a:r>
              <a:rPr lang="en-US" dirty="0"/>
              <a:t>A rock’s texture—the size, shape, and/or arrangement of its constituent minerals—also has a significant effect on its appearance. </a:t>
            </a:r>
          </a:p>
          <a:p>
            <a:pPr algn="just">
              <a:buFont typeface="Wingdings" pitchFamily="2" charset="2"/>
              <a:buChar char="Ø"/>
            </a:pPr>
            <a:endParaRPr lang="en-US" dirty="0"/>
          </a:p>
          <a:p>
            <a:pPr algn="just">
              <a:buFont typeface="Wingdings" pitchFamily="2" charset="2"/>
              <a:buChar char="Ø"/>
            </a:pPr>
            <a:r>
              <a:rPr lang="en-US" dirty="0"/>
              <a:t>A rock’s mineral composition and texture, in turn, are a reflection of the geologic processes that created it</a:t>
            </a:r>
            <a:r>
              <a:rPr lang="en-US" dirty="0" smtClean="0"/>
              <a:t>.</a:t>
            </a:r>
          </a:p>
          <a:p>
            <a:pPr algn="just">
              <a:buFont typeface="Wingdings" pitchFamily="2" charset="2"/>
              <a:buChar char="Ø"/>
            </a:pPr>
            <a:endParaRPr lang="en-US" dirty="0"/>
          </a:p>
          <a:p>
            <a:pPr algn="just">
              <a:buFont typeface="Wingdings" pitchFamily="2" charset="2"/>
              <a:buChar char="Ø"/>
            </a:pPr>
            <a:r>
              <a:rPr lang="en-US" dirty="0" smtClean="0"/>
              <a:t>Though there are many different types of minerals which combine together to form many different type of rocks.</a:t>
            </a:r>
          </a:p>
          <a:p>
            <a:pPr algn="just">
              <a:buFont typeface="Wingdings" pitchFamily="2" charset="2"/>
              <a:buChar char="Ø"/>
            </a:pPr>
            <a:endParaRPr lang="en-US" dirty="0"/>
          </a:p>
          <a:p>
            <a:pPr algn="just">
              <a:buFont typeface="Wingdings" pitchFamily="2" charset="2"/>
              <a:buChar char="Ø"/>
            </a:pPr>
            <a:r>
              <a:rPr lang="en-US" b="1" dirty="0" smtClean="0"/>
              <a:t>However all the rocks can be grouped into three distinct families depending on how they are formed. </a:t>
            </a:r>
            <a:endParaRPr lang="en-US" b="1" dirty="0"/>
          </a:p>
          <a:p>
            <a:pPr algn="just">
              <a:buFont typeface="Wingdings" pitchFamily="2" charset="2"/>
              <a:buChar char="Ø"/>
            </a:pPr>
            <a:endParaRPr lang="en-US" dirty="0"/>
          </a:p>
          <a:p>
            <a:pPr algn="just">
              <a:buFont typeface="Wingdings" pitchFamily="2" charset="2"/>
              <a:buChar char="Ø"/>
            </a:pPr>
            <a:r>
              <a:rPr lang="en-US" dirty="0"/>
              <a:t>Geologists divide rocks into three major groups: </a:t>
            </a:r>
            <a:r>
              <a:rPr lang="en-US" b="1" dirty="0">
                <a:solidFill>
                  <a:srgbClr val="FF0000"/>
                </a:solidFill>
              </a:rPr>
              <a:t>igneous, sedimentary, and metamorphic</a:t>
            </a:r>
            <a:r>
              <a:rPr lang="en-US" b="1" dirty="0" smtClean="0">
                <a:solidFill>
                  <a:srgbClr val="FF0000"/>
                </a:solidFill>
              </a:rPr>
              <a:t>.</a:t>
            </a:r>
          </a:p>
          <a:p>
            <a:pPr algn="just">
              <a:buFont typeface="Wingdings" pitchFamily="2" charset="2"/>
              <a:buChar char="Ø"/>
            </a:pPr>
            <a:endParaRPr lang="en-US" b="1" dirty="0"/>
          </a:p>
          <a:p>
            <a:pPr algn="just">
              <a:buFont typeface="Wingdings" pitchFamily="2" charset="2"/>
              <a:buChar char="Ø"/>
            </a:pPr>
            <a:r>
              <a:rPr lang="en-US" dirty="0" smtClean="0"/>
              <a:t>These rock group do not exist independently of one another, rather they interact and mix together and are recycled into new forms through </a:t>
            </a:r>
            <a:r>
              <a:rPr lang="en-US" b="1" dirty="0" smtClean="0">
                <a:solidFill>
                  <a:srgbClr val="00B0F0"/>
                </a:solidFill>
              </a:rPr>
              <a:t>the rock cycle</a:t>
            </a:r>
            <a:r>
              <a:rPr lang="en-US" b="1" dirty="0" smtClean="0"/>
              <a:t>.</a:t>
            </a:r>
            <a:endParaRPr lang="en-US" b="1" dirty="0"/>
          </a:p>
          <a:p>
            <a:endParaRPr lang="en-US" dirty="0"/>
          </a:p>
        </p:txBody>
      </p:sp>
    </p:spTree>
    <p:extLst>
      <p:ext uri="{BB962C8B-B14F-4D97-AF65-F5344CB8AC3E}">
        <p14:creationId xmlns:p14="http://schemas.microsoft.com/office/powerpoint/2010/main" val="38815810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Rock </a:t>
            </a:r>
            <a:r>
              <a:rPr lang="en-US" sz="4000" b="1" dirty="0"/>
              <a:t>cycle</a:t>
            </a:r>
            <a:endParaRPr lang="en-US" dirty="0"/>
          </a:p>
        </p:txBody>
      </p:sp>
      <p:sp>
        <p:nvSpPr>
          <p:cNvPr id="3" name="Content Placeholder 2"/>
          <p:cNvSpPr>
            <a:spLocks noGrp="1"/>
          </p:cNvSpPr>
          <p:nvPr>
            <p:ph idx="4294967295"/>
          </p:nvPr>
        </p:nvSpPr>
        <p:spPr>
          <a:xfrm>
            <a:off x="304800" y="1630362"/>
            <a:ext cx="3886200" cy="3597275"/>
          </a:xfrm>
        </p:spPr>
        <p:txBody>
          <a:bodyPr>
            <a:normAutofit fontScale="92500" lnSpcReduction="20000"/>
          </a:bodyPr>
          <a:lstStyle/>
          <a:p>
            <a:pPr algn="just">
              <a:buFont typeface="Wingdings" pitchFamily="2" charset="2"/>
              <a:buChar char="Ø"/>
            </a:pPr>
            <a:endParaRPr lang="en-US" sz="2400" dirty="0" smtClean="0"/>
          </a:p>
          <a:p>
            <a:pPr algn="just">
              <a:buFont typeface="Wingdings" pitchFamily="2" charset="2"/>
              <a:buChar char="Ø"/>
            </a:pPr>
            <a:r>
              <a:rPr lang="en-US" sz="2400" b="1" dirty="0" smtClean="0">
                <a:solidFill>
                  <a:srgbClr val="FF0000"/>
                </a:solidFill>
              </a:rPr>
              <a:t>Rock </a:t>
            </a:r>
            <a:r>
              <a:rPr lang="en-US" sz="2400" b="1" dirty="0">
                <a:solidFill>
                  <a:srgbClr val="FF0000"/>
                </a:solidFill>
              </a:rPr>
              <a:t>Cycle</a:t>
            </a:r>
            <a:r>
              <a:rPr lang="en-US" sz="2400" dirty="0"/>
              <a:t> is the fundamental concept of Geology that describes the dynamic transition through geologic time among the three rock </a:t>
            </a:r>
            <a:r>
              <a:rPr lang="en-US" sz="2400" dirty="0" smtClean="0"/>
              <a:t>types. </a:t>
            </a:r>
          </a:p>
          <a:p>
            <a:pPr algn="just">
              <a:buFont typeface="Wingdings" pitchFamily="2" charset="2"/>
              <a:buChar char="Ø"/>
            </a:pPr>
            <a:endParaRPr lang="en-US" sz="2400" dirty="0" smtClean="0"/>
          </a:p>
          <a:p>
            <a:pPr algn="just">
              <a:buFont typeface="Wingdings" pitchFamily="2" charset="2"/>
              <a:buChar char="Ø"/>
            </a:pPr>
            <a:r>
              <a:rPr lang="en-US" sz="2400" dirty="0" smtClean="0"/>
              <a:t>Each </a:t>
            </a:r>
            <a:r>
              <a:rPr lang="en-US" sz="2400" dirty="0"/>
              <a:t>type of rock is altered or destroyed when it is forced out of equilibrium </a:t>
            </a:r>
            <a:r>
              <a:rPr lang="en-US" sz="2400" dirty="0" smtClean="0"/>
              <a:t>condition.</a:t>
            </a:r>
            <a:endParaRPr lang="en-US" sz="2400" dirty="0"/>
          </a:p>
          <a:p>
            <a:pPr>
              <a:buFont typeface="Wingdings" pitchFamily="2" charset="2"/>
              <a:buChar char="Ø"/>
            </a:pPr>
            <a:endParaRPr lang="en-US" dirty="0"/>
          </a:p>
        </p:txBody>
      </p:sp>
      <p:grpSp>
        <p:nvGrpSpPr>
          <p:cNvPr id="2" name="Group 1"/>
          <p:cNvGrpSpPr/>
          <p:nvPr/>
        </p:nvGrpSpPr>
        <p:grpSpPr>
          <a:xfrm>
            <a:off x="4394425" y="1219200"/>
            <a:ext cx="4673375" cy="4892842"/>
            <a:chOff x="2057400" y="152400"/>
            <a:chExt cx="4673375" cy="4892842"/>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152400"/>
              <a:ext cx="4673375" cy="4892842"/>
            </a:xfrm>
            <a:prstGeom prst="rect">
              <a:avLst/>
            </a:prstGeom>
            <a:ln>
              <a:solidFill>
                <a:schemeClr val="tx1"/>
              </a:solidFill>
            </a:ln>
          </p:spPr>
        </p:pic>
        <p:sp>
          <p:nvSpPr>
            <p:cNvPr id="6" name="Rectangle 5"/>
            <p:cNvSpPr/>
            <p:nvPr/>
          </p:nvSpPr>
          <p:spPr>
            <a:xfrm>
              <a:off x="4884730" y="4329764"/>
              <a:ext cx="1668470" cy="5470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075" y="219075"/>
            <a:ext cx="8686800" cy="838200"/>
          </a:xfrm>
        </p:spPr>
        <p:txBody>
          <a:bodyPr>
            <a:normAutofit/>
          </a:bodyPr>
          <a:lstStyle/>
          <a:p>
            <a:r>
              <a:rPr lang="en-US" sz="4000" b="1" dirty="0" smtClean="0"/>
              <a:t>Igneous Rocks</a:t>
            </a:r>
            <a:endParaRPr lang="en-US" sz="4000" b="1" dirty="0"/>
          </a:p>
        </p:txBody>
      </p:sp>
      <p:sp>
        <p:nvSpPr>
          <p:cNvPr id="3" name="Content Placeholder 2"/>
          <p:cNvSpPr>
            <a:spLocks noGrp="1"/>
          </p:cNvSpPr>
          <p:nvPr>
            <p:ph idx="1"/>
          </p:nvPr>
        </p:nvSpPr>
        <p:spPr>
          <a:xfrm>
            <a:off x="457200" y="1600200"/>
            <a:ext cx="4876800" cy="4525963"/>
          </a:xfrm>
        </p:spPr>
        <p:txBody>
          <a:bodyPr>
            <a:normAutofit fontScale="85000" lnSpcReduction="20000"/>
          </a:bodyPr>
          <a:lstStyle/>
          <a:p>
            <a:pPr algn="just">
              <a:buFont typeface="Wingdings" pitchFamily="2" charset="2"/>
              <a:buChar char="Ø"/>
            </a:pPr>
            <a:r>
              <a:rPr lang="en-US" sz="2600" dirty="0"/>
              <a:t>More than four-fifths of the earth’s crust is made of igneous rocks. </a:t>
            </a:r>
          </a:p>
          <a:p>
            <a:pPr algn="just">
              <a:buFont typeface="Wingdings" pitchFamily="2" charset="2"/>
              <a:buChar char="Ø"/>
            </a:pPr>
            <a:endParaRPr lang="en-US" sz="2600" dirty="0" smtClean="0"/>
          </a:p>
          <a:p>
            <a:pPr algn="just">
              <a:buFont typeface="Wingdings" pitchFamily="2" charset="2"/>
              <a:buChar char="Ø"/>
            </a:pPr>
            <a:r>
              <a:rPr lang="en-US" sz="2600" b="1" dirty="0" smtClean="0">
                <a:solidFill>
                  <a:srgbClr val="FF0000"/>
                </a:solidFill>
              </a:rPr>
              <a:t>Igneous rocks are formed by the cooling and crystallization of molten rock called “magma</a:t>
            </a:r>
            <a:r>
              <a:rPr lang="en-US" sz="2600" dirty="0" smtClean="0"/>
              <a:t>”.</a:t>
            </a:r>
          </a:p>
          <a:p>
            <a:pPr algn="just">
              <a:buFont typeface="Wingdings" pitchFamily="2" charset="2"/>
              <a:buChar char="Ø"/>
            </a:pPr>
            <a:endParaRPr lang="en-US" sz="2600" dirty="0" smtClean="0"/>
          </a:p>
          <a:p>
            <a:pPr algn="just">
              <a:buFont typeface="Wingdings" pitchFamily="2" charset="2"/>
              <a:buChar char="Ø"/>
            </a:pPr>
            <a:r>
              <a:rPr lang="en-US" sz="2600" dirty="0" smtClean="0"/>
              <a:t>If the magma solidifies </a:t>
            </a:r>
            <a:r>
              <a:rPr lang="en-US" sz="2600" b="1" dirty="0" smtClean="0">
                <a:solidFill>
                  <a:srgbClr val="00B050"/>
                </a:solidFill>
              </a:rPr>
              <a:t>within the Earth’s crust, it is called as Intrusive Igneous rock. </a:t>
            </a:r>
          </a:p>
          <a:p>
            <a:pPr algn="just">
              <a:buFont typeface="Wingdings" pitchFamily="2" charset="2"/>
              <a:buChar char="Ø"/>
            </a:pPr>
            <a:endParaRPr lang="en-US" sz="2600" dirty="0" smtClean="0"/>
          </a:p>
          <a:p>
            <a:pPr algn="just">
              <a:buFont typeface="Wingdings" pitchFamily="2" charset="2"/>
              <a:buChar char="Ø"/>
            </a:pPr>
            <a:r>
              <a:rPr lang="en-US" sz="2600" dirty="0" smtClean="0"/>
              <a:t>If the magma solidifies </a:t>
            </a:r>
            <a:r>
              <a:rPr lang="en-US" sz="2600" b="1" dirty="0" smtClean="0">
                <a:solidFill>
                  <a:srgbClr val="00B0F0"/>
                </a:solidFill>
              </a:rPr>
              <a:t>on the Earth’s crust, it forms Extrusive Igneous rocks.</a:t>
            </a:r>
            <a:endParaRPr lang="en-US" sz="2600" b="1" dirty="0">
              <a:solidFill>
                <a:srgbClr val="00B0F0"/>
              </a:solidFill>
            </a:endParaRP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9490" y="1285446"/>
            <a:ext cx="3077460" cy="230194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7527" y="4077099"/>
            <a:ext cx="3099089" cy="2269627"/>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650" y="219075"/>
            <a:ext cx="8686800" cy="838200"/>
          </a:xfrm>
        </p:spPr>
        <p:txBody>
          <a:bodyPr>
            <a:normAutofit/>
          </a:bodyPr>
          <a:lstStyle/>
          <a:p>
            <a:r>
              <a:rPr lang="en-US" sz="4000" b="1" dirty="0" smtClean="0"/>
              <a:t>Sedimentary Rocks</a:t>
            </a:r>
            <a:endParaRPr lang="en-US" sz="4000" b="1" dirty="0"/>
          </a:p>
        </p:txBody>
      </p:sp>
      <p:sp>
        <p:nvSpPr>
          <p:cNvPr id="3" name="Content Placeholder 2"/>
          <p:cNvSpPr>
            <a:spLocks noGrp="1"/>
          </p:cNvSpPr>
          <p:nvPr>
            <p:ph idx="1"/>
          </p:nvPr>
        </p:nvSpPr>
        <p:spPr>
          <a:xfrm>
            <a:off x="457200" y="1600200"/>
            <a:ext cx="4267200" cy="4800600"/>
          </a:xfrm>
        </p:spPr>
        <p:txBody>
          <a:bodyPr>
            <a:normAutofit fontScale="77500" lnSpcReduction="20000"/>
          </a:bodyPr>
          <a:lstStyle/>
          <a:p>
            <a:pPr algn="just">
              <a:buFont typeface="Wingdings" pitchFamily="2" charset="2"/>
              <a:buChar char="Ø"/>
            </a:pPr>
            <a:r>
              <a:rPr lang="en-US" sz="2400" dirty="0" smtClean="0"/>
              <a:t>Pieces of minerals and rocks known as </a:t>
            </a:r>
            <a:r>
              <a:rPr lang="en-US" sz="2400" b="1" dirty="0" smtClean="0">
                <a:solidFill>
                  <a:srgbClr val="00B0F0"/>
                </a:solidFill>
              </a:rPr>
              <a:t>sediments</a:t>
            </a:r>
            <a:r>
              <a:rPr lang="en-US" sz="2400" dirty="0" smtClean="0"/>
              <a:t> are dissolving or breaking off the crust  by a process known as </a:t>
            </a:r>
            <a:r>
              <a:rPr lang="en-US" sz="2400" b="1" dirty="0" smtClean="0">
                <a:solidFill>
                  <a:srgbClr val="FF0000"/>
                </a:solidFill>
              </a:rPr>
              <a:t>weathering</a:t>
            </a:r>
            <a:r>
              <a:rPr lang="en-US" sz="2400" dirty="0" smtClean="0">
                <a:solidFill>
                  <a:srgbClr val="FF0000"/>
                </a:solidFill>
              </a:rPr>
              <a:t>.</a:t>
            </a:r>
          </a:p>
          <a:p>
            <a:pPr algn="just">
              <a:buFont typeface="Wingdings" pitchFamily="2" charset="2"/>
              <a:buChar char="Ø"/>
            </a:pPr>
            <a:endParaRPr lang="en-US" sz="2400" dirty="0" smtClean="0"/>
          </a:p>
          <a:p>
            <a:pPr algn="just">
              <a:buFont typeface="Wingdings" pitchFamily="2" charset="2"/>
              <a:buChar char="Ø"/>
            </a:pPr>
            <a:r>
              <a:rPr lang="en-US" sz="2400" dirty="0" smtClean="0"/>
              <a:t>These sediments are </a:t>
            </a:r>
            <a:r>
              <a:rPr lang="en-US" sz="2400" b="1" dirty="0"/>
              <a:t>transported</a:t>
            </a:r>
            <a:r>
              <a:rPr lang="en-US" sz="2400" dirty="0"/>
              <a:t> by the agents of erosion such as water, wind and ice. </a:t>
            </a:r>
            <a:endParaRPr lang="en-US" sz="2400" dirty="0" smtClean="0"/>
          </a:p>
          <a:p>
            <a:pPr algn="just">
              <a:buFont typeface="Wingdings" pitchFamily="2" charset="2"/>
              <a:buChar char="Ø"/>
            </a:pPr>
            <a:endParaRPr lang="en-US" sz="2400" dirty="0" smtClean="0"/>
          </a:p>
          <a:p>
            <a:pPr algn="just">
              <a:buFont typeface="Wingdings" pitchFamily="2" charset="2"/>
              <a:buChar char="Ø"/>
            </a:pPr>
            <a:r>
              <a:rPr lang="en-US" sz="2400" dirty="0" smtClean="0"/>
              <a:t>Finally </a:t>
            </a:r>
            <a:r>
              <a:rPr lang="en-US" sz="2400" dirty="0"/>
              <a:t>these </a:t>
            </a:r>
            <a:r>
              <a:rPr lang="en-US" sz="2400" dirty="0" smtClean="0"/>
              <a:t>sediments </a:t>
            </a:r>
            <a:r>
              <a:rPr lang="en-US" sz="2400" dirty="0"/>
              <a:t>are </a:t>
            </a:r>
            <a:r>
              <a:rPr lang="en-US" sz="2400" b="1" dirty="0" smtClean="0">
                <a:solidFill>
                  <a:srgbClr val="FF0000"/>
                </a:solidFill>
              </a:rPr>
              <a:t>deposited</a:t>
            </a:r>
            <a:r>
              <a:rPr lang="en-US" sz="2400" dirty="0" smtClean="0">
                <a:solidFill>
                  <a:srgbClr val="FF0000"/>
                </a:solidFill>
              </a:rPr>
              <a:t>. </a:t>
            </a:r>
          </a:p>
          <a:p>
            <a:pPr algn="just">
              <a:buFont typeface="Wingdings" pitchFamily="2" charset="2"/>
              <a:buChar char="Ø"/>
            </a:pPr>
            <a:endParaRPr lang="en-US" sz="2400" dirty="0" smtClean="0"/>
          </a:p>
          <a:p>
            <a:pPr algn="just">
              <a:buFont typeface="Wingdings" pitchFamily="2" charset="2"/>
              <a:buChar char="Ø"/>
            </a:pPr>
            <a:r>
              <a:rPr lang="en-US" sz="2400" dirty="0" smtClean="0"/>
              <a:t>These </a:t>
            </a:r>
            <a:r>
              <a:rPr lang="en-US" sz="2400" dirty="0"/>
              <a:t>sediments are then converted to rocks </a:t>
            </a:r>
            <a:r>
              <a:rPr lang="en-US" sz="2400" dirty="0" smtClean="0"/>
              <a:t>by </a:t>
            </a:r>
            <a:r>
              <a:rPr lang="en-US" sz="2400" b="1" dirty="0" smtClean="0"/>
              <a:t>compaction and cementation of grains</a:t>
            </a:r>
            <a:r>
              <a:rPr lang="en-US" sz="2400" dirty="0" smtClean="0"/>
              <a:t>. </a:t>
            </a:r>
          </a:p>
          <a:p>
            <a:pPr algn="just">
              <a:buFont typeface="Wingdings" pitchFamily="2" charset="2"/>
              <a:buChar char="Ø"/>
            </a:pPr>
            <a:endParaRPr lang="en-US" sz="2400" dirty="0" smtClean="0"/>
          </a:p>
          <a:p>
            <a:pPr algn="just">
              <a:buFont typeface="Wingdings" pitchFamily="2" charset="2"/>
              <a:buChar char="Ø"/>
            </a:pPr>
            <a:r>
              <a:rPr lang="en-US" sz="2400" dirty="0" smtClean="0"/>
              <a:t>The </a:t>
            </a:r>
            <a:r>
              <a:rPr lang="en-US" sz="2400" dirty="0"/>
              <a:t>resulting rocks are known as </a:t>
            </a:r>
            <a:r>
              <a:rPr lang="en-US" sz="2400" b="1" dirty="0">
                <a:solidFill>
                  <a:srgbClr val="00B0F0"/>
                </a:solidFill>
              </a:rPr>
              <a:t>Sedimentary Rocks</a:t>
            </a:r>
            <a:r>
              <a:rPr lang="en-US" sz="2400" dirty="0">
                <a:solidFill>
                  <a:srgbClr val="00B0F0"/>
                </a:solidFill>
              </a:rPr>
              <a:t>.</a:t>
            </a:r>
          </a:p>
          <a:p>
            <a:pPr algn="just"/>
            <a:endParaRPr lang="en-US" sz="2400" dirty="0"/>
          </a:p>
        </p:txBody>
      </p:sp>
      <p:pic>
        <p:nvPicPr>
          <p:cNvPr id="2050" name="Picture 2" descr="Image result for sandston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1219200"/>
            <a:ext cx="2971800" cy="29718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shale layer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4419600"/>
            <a:ext cx="3495674" cy="23288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19075"/>
            <a:ext cx="8686800" cy="838200"/>
          </a:xfrm>
        </p:spPr>
        <p:txBody>
          <a:bodyPr>
            <a:normAutofit/>
          </a:bodyPr>
          <a:lstStyle/>
          <a:p>
            <a:r>
              <a:rPr lang="en-US" sz="4000" b="1" dirty="0" smtClean="0"/>
              <a:t>Metamorphic Rocks</a:t>
            </a:r>
            <a:endParaRPr lang="en-US" sz="4000" b="1" dirty="0"/>
          </a:p>
        </p:txBody>
      </p:sp>
      <p:sp>
        <p:nvSpPr>
          <p:cNvPr id="3" name="Content Placeholder 2"/>
          <p:cNvSpPr>
            <a:spLocks noGrp="1"/>
          </p:cNvSpPr>
          <p:nvPr>
            <p:ph idx="1"/>
          </p:nvPr>
        </p:nvSpPr>
        <p:spPr>
          <a:xfrm>
            <a:off x="381000" y="1230426"/>
            <a:ext cx="4648200" cy="5498918"/>
          </a:xfrm>
        </p:spPr>
        <p:txBody>
          <a:bodyPr>
            <a:normAutofit fontScale="47500" lnSpcReduction="20000"/>
          </a:bodyPr>
          <a:lstStyle/>
          <a:p>
            <a:pPr algn="just">
              <a:buFont typeface="Wingdings" pitchFamily="2" charset="2"/>
              <a:buChar char="Ø"/>
            </a:pPr>
            <a:r>
              <a:rPr lang="en-US" dirty="0" smtClean="0"/>
              <a:t>The third family of rock is </a:t>
            </a:r>
            <a:r>
              <a:rPr lang="en-US" b="1" dirty="0" smtClean="0">
                <a:solidFill>
                  <a:srgbClr val="FF0000"/>
                </a:solidFill>
              </a:rPr>
              <a:t>Metamorphic rock</a:t>
            </a:r>
            <a:r>
              <a:rPr lang="en-US" dirty="0" smtClean="0"/>
              <a:t>.</a:t>
            </a:r>
            <a:endParaRPr lang="en-US" dirty="0"/>
          </a:p>
          <a:p>
            <a:pPr marL="0" indent="0" algn="just">
              <a:buNone/>
            </a:pPr>
            <a:r>
              <a:rPr lang="en-US" dirty="0"/>
              <a:t> </a:t>
            </a:r>
          </a:p>
          <a:p>
            <a:pPr algn="just">
              <a:buFont typeface="Wingdings" pitchFamily="2" charset="2"/>
              <a:buChar char="Ø"/>
            </a:pPr>
            <a:r>
              <a:rPr lang="en-US" dirty="0" smtClean="0"/>
              <a:t>It forms beneath the Earth’s surface in several ways.</a:t>
            </a:r>
          </a:p>
          <a:p>
            <a:pPr algn="just">
              <a:buFont typeface="Wingdings" pitchFamily="2" charset="2"/>
              <a:buChar char="Ø"/>
            </a:pPr>
            <a:endParaRPr lang="en-US" dirty="0"/>
          </a:p>
          <a:p>
            <a:pPr algn="just">
              <a:buFont typeface="Wingdings" pitchFamily="2" charset="2"/>
              <a:buChar char="Ø"/>
            </a:pPr>
            <a:r>
              <a:rPr lang="en-US" dirty="0" smtClean="0"/>
              <a:t>When the rock is buried at great depths for example below mountain ranges, it is subjected to </a:t>
            </a:r>
            <a:r>
              <a:rPr lang="en-US" b="1" dirty="0" smtClean="0">
                <a:solidFill>
                  <a:srgbClr val="00B0F0"/>
                </a:solidFill>
              </a:rPr>
              <a:t>heat and pressure</a:t>
            </a:r>
            <a:r>
              <a:rPr lang="en-US" dirty="0" smtClean="0">
                <a:solidFill>
                  <a:srgbClr val="00B0F0"/>
                </a:solidFill>
              </a:rPr>
              <a:t>.</a:t>
            </a:r>
          </a:p>
          <a:p>
            <a:pPr algn="just">
              <a:buFont typeface="Wingdings" pitchFamily="2" charset="2"/>
              <a:buChar char="Ø"/>
            </a:pPr>
            <a:endParaRPr lang="en-US" dirty="0"/>
          </a:p>
          <a:p>
            <a:pPr algn="just">
              <a:buFont typeface="Wingdings" pitchFamily="2" charset="2"/>
              <a:buChar char="Ø"/>
            </a:pPr>
            <a:r>
              <a:rPr lang="en-US" dirty="0" smtClean="0"/>
              <a:t>This cause minerals to change and allows for new minerals to grow from elements which formed the old minerals.</a:t>
            </a:r>
          </a:p>
          <a:p>
            <a:pPr algn="just">
              <a:buFont typeface="Wingdings" pitchFamily="2" charset="2"/>
              <a:buChar char="Ø"/>
            </a:pPr>
            <a:endParaRPr lang="en-US" dirty="0"/>
          </a:p>
          <a:p>
            <a:pPr algn="just">
              <a:buFont typeface="Wingdings" pitchFamily="2" charset="2"/>
              <a:buChar char="Ø"/>
            </a:pPr>
            <a:r>
              <a:rPr lang="en-US" dirty="0" smtClean="0"/>
              <a:t>Metamorphism also occurs when magma bakes the surrounding rocks.</a:t>
            </a:r>
            <a:endParaRPr lang="en-US" dirty="0"/>
          </a:p>
          <a:p>
            <a:pPr marL="0" indent="0" algn="just">
              <a:buNone/>
            </a:pPr>
            <a:endParaRPr lang="en-US" dirty="0"/>
          </a:p>
          <a:p>
            <a:pPr algn="just">
              <a:buFont typeface="Wingdings" pitchFamily="2" charset="2"/>
              <a:buChar char="Ø"/>
            </a:pPr>
            <a:r>
              <a:rPr lang="en-US" dirty="0" smtClean="0"/>
              <a:t>It is important to note that rocks do not melt during metamorphism.</a:t>
            </a:r>
          </a:p>
          <a:p>
            <a:pPr algn="just">
              <a:buFont typeface="Wingdings" pitchFamily="2" charset="2"/>
              <a:buChar char="Ø"/>
            </a:pPr>
            <a:endParaRPr lang="en-US" dirty="0"/>
          </a:p>
          <a:p>
            <a:pPr algn="just">
              <a:buFont typeface="Wingdings" pitchFamily="2" charset="2"/>
              <a:buChar char="Ø"/>
            </a:pPr>
            <a:r>
              <a:rPr lang="en-US" dirty="0" smtClean="0"/>
              <a:t>It normally become harder as minerals recrystallize into new types.</a:t>
            </a:r>
          </a:p>
          <a:p>
            <a:pPr algn="just">
              <a:buFont typeface="Wingdings" pitchFamily="2" charset="2"/>
              <a:buChar char="Ø"/>
            </a:pPr>
            <a:endParaRPr lang="en-US" dirty="0"/>
          </a:p>
          <a:p>
            <a:pPr algn="just">
              <a:buFont typeface="Wingdings" pitchFamily="2" charset="2"/>
              <a:buChar char="Ø"/>
            </a:pPr>
            <a:r>
              <a:rPr lang="en-US" b="1" dirty="0" smtClean="0">
                <a:solidFill>
                  <a:srgbClr val="FF0000"/>
                </a:solidFill>
              </a:rPr>
              <a:t>Metamorphic rock is made of new minerals that are formed under high pressure and temperature while the rocks remain solid</a:t>
            </a:r>
            <a:r>
              <a:rPr lang="en-US" dirty="0" smtClean="0">
                <a:solidFill>
                  <a:srgbClr val="FF0000"/>
                </a:solidFill>
              </a:rPr>
              <a:t>.</a:t>
            </a:r>
            <a:endParaRPr lang="en-US" dirty="0">
              <a:solidFill>
                <a:srgbClr val="FF0000"/>
              </a:solidFill>
            </a:endParaRPr>
          </a:p>
          <a:p>
            <a:pPr marL="0" indent="0" algn="just">
              <a:buNone/>
            </a:pPr>
            <a:endParaRPr lang="en-US" dirty="0"/>
          </a:p>
        </p:txBody>
      </p:sp>
      <p:pic>
        <p:nvPicPr>
          <p:cNvPr id="29698" name="Picture 2" descr="http://www.83science.com/index_files/metamorphic.jpg"/>
          <p:cNvPicPr>
            <a:picLocks noChangeAspect="1" noChangeArrowheads="1"/>
          </p:cNvPicPr>
          <p:nvPr/>
        </p:nvPicPr>
        <p:blipFill>
          <a:blip r:embed="rId2" cstate="print"/>
          <a:srcRect/>
          <a:stretch>
            <a:fillRect/>
          </a:stretch>
        </p:blipFill>
        <p:spPr bwMode="auto">
          <a:xfrm>
            <a:off x="5152725" y="4037800"/>
            <a:ext cx="3733800" cy="2691544"/>
          </a:xfrm>
          <a:prstGeom prst="rect">
            <a:avLst/>
          </a:prstGeom>
          <a:noFill/>
        </p:spPr>
      </p:pic>
      <p:pic>
        <p:nvPicPr>
          <p:cNvPr id="29700" name="Picture 4" descr="http://hyperphysics.phy-astr.gsu.edu/hbase/geophys/geopic/gneiss99.jpg"/>
          <p:cNvPicPr>
            <a:picLocks noChangeAspect="1" noChangeArrowheads="1"/>
          </p:cNvPicPr>
          <p:nvPr/>
        </p:nvPicPr>
        <p:blipFill>
          <a:blip r:embed="rId3" cstate="print"/>
          <a:srcRect/>
          <a:stretch>
            <a:fillRect/>
          </a:stretch>
        </p:blipFill>
        <p:spPr bwMode="auto">
          <a:xfrm>
            <a:off x="5603507" y="1230426"/>
            <a:ext cx="2824877" cy="2667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28600" y="228600"/>
            <a:ext cx="8686800" cy="838200"/>
          </a:xfrm>
        </p:spPr>
        <p:txBody>
          <a:bodyPr/>
          <a:lstStyle/>
          <a:p>
            <a:r>
              <a:rPr lang="en-US" b="1" dirty="0" smtClean="0"/>
              <a:t>Branches of Geology</a:t>
            </a:r>
            <a:endParaRPr lang="en-US" b="1" dirty="0"/>
          </a:p>
        </p:txBody>
      </p:sp>
      <p:sp>
        <p:nvSpPr>
          <p:cNvPr id="387076" name="Rectangle 4"/>
          <p:cNvSpPr>
            <a:spLocks noChangeArrowheads="1"/>
          </p:cNvSpPr>
          <p:nvPr/>
        </p:nvSpPr>
        <p:spPr bwMode="auto">
          <a:xfrm>
            <a:off x="7620000" y="6400800"/>
            <a:ext cx="1524000" cy="228600"/>
          </a:xfrm>
          <a:prstGeom prst="rect">
            <a:avLst/>
          </a:prstGeom>
          <a:noFill/>
          <a:ln w="9525">
            <a:noFill/>
            <a:miter lim="800000"/>
            <a:headEnd/>
            <a:tailEnd/>
          </a:ln>
          <a:effectLst/>
        </p:spPr>
        <p:txBody>
          <a:bodyPr/>
          <a:lstStyle/>
          <a:p>
            <a:pPr marL="342900" indent="-342900" eaLnBrk="1" hangingPunct="1">
              <a:lnSpc>
                <a:spcPct val="80000"/>
              </a:lnSpc>
              <a:spcBef>
                <a:spcPct val="20000"/>
              </a:spcBef>
              <a:buClr>
                <a:schemeClr val="tx1"/>
              </a:buClr>
              <a:buFont typeface="Wingdings" pitchFamily="2" charset="2"/>
              <a:buNone/>
            </a:pPr>
            <a:endParaRPr lang="en-US" sz="1600" i="1"/>
          </a:p>
        </p:txBody>
      </p:sp>
      <p:sp>
        <p:nvSpPr>
          <p:cNvPr id="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026" name="Picture 2" descr="https://thespuds.files.wordpress.com/2012/05/earth-scien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00" y="1304182"/>
            <a:ext cx="8991600" cy="523518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25552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Rock Cycle</a:t>
            </a:r>
            <a:endParaRPr lang="en-US" b="1" dirty="0"/>
          </a:p>
        </p:txBody>
      </p:sp>
      <p:sp>
        <p:nvSpPr>
          <p:cNvPr id="3" name="Content Placeholder 2"/>
          <p:cNvSpPr>
            <a:spLocks noGrp="1"/>
          </p:cNvSpPr>
          <p:nvPr>
            <p:ph idx="1"/>
          </p:nvPr>
        </p:nvSpPr>
        <p:spPr>
          <a:xfrm>
            <a:off x="304800" y="1676400"/>
            <a:ext cx="8534400" cy="5029200"/>
          </a:xfrm>
        </p:spPr>
        <p:txBody>
          <a:bodyPr>
            <a:normAutofit fontScale="77500" lnSpcReduction="20000"/>
          </a:bodyPr>
          <a:lstStyle/>
          <a:p>
            <a:pPr algn="just">
              <a:buFont typeface="Wingdings" panose="05000000000000000000" pitchFamily="2" charset="2"/>
              <a:buChar char="Ø"/>
            </a:pPr>
            <a:r>
              <a:rPr lang="en-US" dirty="0"/>
              <a:t>Where does the energy that </a:t>
            </a:r>
            <a:r>
              <a:rPr lang="en-US" dirty="0" smtClean="0"/>
              <a:t>drives Earth’s </a:t>
            </a:r>
            <a:r>
              <a:rPr lang="en-US" dirty="0"/>
              <a:t>rock cycle come from? </a:t>
            </a:r>
            <a:endParaRPr lang="en-US" dirty="0" smtClean="0"/>
          </a:p>
          <a:p>
            <a:pPr algn="just">
              <a:buFont typeface="Wingdings" panose="05000000000000000000" pitchFamily="2" charset="2"/>
              <a:buChar char="Ø"/>
            </a:pPr>
            <a:endParaRPr lang="en-US" dirty="0" smtClean="0"/>
          </a:p>
          <a:p>
            <a:pPr algn="just">
              <a:buFont typeface="Wingdings" panose="05000000000000000000" pitchFamily="2" charset="2"/>
              <a:buChar char="Ø"/>
            </a:pPr>
            <a:r>
              <a:rPr lang="en-US" dirty="0" smtClean="0"/>
              <a:t>Processes driven </a:t>
            </a:r>
            <a:r>
              <a:rPr lang="en-US" dirty="0"/>
              <a:t>by heat from Earth’s interior </a:t>
            </a:r>
            <a:r>
              <a:rPr lang="en-US" dirty="0" smtClean="0"/>
              <a:t>are responsible </a:t>
            </a:r>
            <a:r>
              <a:rPr lang="en-US" dirty="0"/>
              <a:t>for forming igneous </a:t>
            </a:r>
            <a:r>
              <a:rPr lang="en-US" dirty="0" smtClean="0"/>
              <a:t>and metamorphic </a:t>
            </a:r>
            <a:r>
              <a:rPr lang="en-US" dirty="0"/>
              <a:t>rocks. </a:t>
            </a:r>
            <a:endParaRPr lang="en-US" dirty="0" smtClean="0"/>
          </a:p>
          <a:p>
            <a:pPr algn="just">
              <a:buFont typeface="Wingdings" panose="05000000000000000000" pitchFamily="2" charset="2"/>
              <a:buChar char="Ø"/>
            </a:pPr>
            <a:endParaRPr lang="en-US" dirty="0"/>
          </a:p>
          <a:p>
            <a:pPr algn="just">
              <a:buFont typeface="Wingdings" panose="05000000000000000000" pitchFamily="2" charset="2"/>
              <a:buChar char="Ø"/>
            </a:pPr>
            <a:r>
              <a:rPr lang="en-US" b="1" dirty="0" smtClean="0">
                <a:solidFill>
                  <a:srgbClr val="00B0F0"/>
                </a:solidFill>
              </a:rPr>
              <a:t>Internal processes produce igneous and metamorphic rocks</a:t>
            </a:r>
            <a:r>
              <a:rPr lang="en-US" dirty="0" smtClean="0"/>
              <a:t>.</a:t>
            </a:r>
          </a:p>
          <a:p>
            <a:pPr algn="just">
              <a:buFont typeface="Wingdings" panose="05000000000000000000" pitchFamily="2" charset="2"/>
              <a:buChar char="Ø"/>
            </a:pPr>
            <a:endParaRPr lang="en-US" dirty="0" smtClean="0"/>
          </a:p>
          <a:p>
            <a:pPr algn="just">
              <a:buFont typeface="Wingdings" panose="05000000000000000000" pitchFamily="2" charset="2"/>
              <a:buChar char="Ø"/>
            </a:pPr>
            <a:r>
              <a:rPr lang="en-US" dirty="0" smtClean="0"/>
              <a:t>Weathering </a:t>
            </a:r>
            <a:r>
              <a:rPr lang="en-US" dirty="0"/>
              <a:t>and </a:t>
            </a:r>
            <a:r>
              <a:rPr lang="en-US" dirty="0" smtClean="0"/>
              <a:t>the movement </a:t>
            </a:r>
            <a:r>
              <a:rPr lang="en-US" dirty="0"/>
              <a:t>of weathered material </a:t>
            </a:r>
            <a:r>
              <a:rPr lang="en-US" dirty="0" smtClean="0"/>
              <a:t>are external </a:t>
            </a:r>
            <a:r>
              <a:rPr lang="en-US" dirty="0"/>
              <a:t>processes powered by </a:t>
            </a:r>
            <a:r>
              <a:rPr lang="en-US" dirty="0" smtClean="0"/>
              <a:t>energy from </a:t>
            </a:r>
            <a:r>
              <a:rPr lang="en-US" dirty="0"/>
              <a:t>the Sun</a:t>
            </a:r>
            <a:r>
              <a:rPr lang="en-US" dirty="0" smtClean="0"/>
              <a:t>.</a:t>
            </a:r>
          </a:p>
          <a:p>
            <a:pPr marL="0" indent="0" algn="just">
              <a:buNone/>
            </a:pPr>
            <a:r>
              <a:rPr lang="en-US" dirty="0" smtClean="0"/>
              <a:t> </a:t>
            </a:r>
          </a:p>
          <a:p>
            <a:pPr algn="just">
              <a:buFont typeface="Wingdings" panose="05000000000000000000" pitchFamily="2" charset="2"/>
              <a:buChar char="Ø"/>
            </a:pPr>
            <a:r>
              <a:rPr lang="en-US" b="1" dirty="0" smtClean="0">
                <a:solidFill>
                  <a:srgbClr val="FF0000"/>
                </a:solidFill>
              </a:rPr>
              <a:t>External </a:t>
            </a:r>
            <a:r>
              <a:rPr lang="en-US" b="1" dirty="0">
                <a:solidFill>
                  <a:srgbClr val="FF0000"/>
                </a:solidFill>
              </a:rPr>
              <a:t>processes </a:t>
            </a:r>
            <a:r>
              <a:rPr lang="en-US" b="1" dirty="0" smtClean="0">
                <a:solidFill>
                  <a:srgbClr val="FF0000"/>
                </a:solidFill>
              </a:rPr>
              <a:t>produce sedimentary </a:t>
            </a:r>
            <a:r>
              <a:rPr lang="en-US" b="1" dirty="0">
                <a:solidFill>
                  <a:srgbClr val="FF0000"/>
                </a:solidFill>
              </a:rPr>
              <a:t>rocks.</a:t>
            </a:r>
          </a:p>
        </p:txBody>
      </p:sp>
    </p:spTree>
    <p:extLst>
      <p:ext uri="{BB962C8B-B14F-4D97-AF65-F5344CB8AC3E}">
        <p14:creationId xmlns:p14="http://schemas.microsoft.com/office/powerpoint/2010/main" val="31897222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19075"/>
            <a:ext cx="8686800" cy="838200"/>
          </a:xfrm>
        </p:spPr>
        <p:txBody>
          <a:bodyPr>
            <a:normAutofit/>
          </a:bodyPr>
          <a:lstStyle/>
          <a:p>
            <a:r>
              <a:rPr lang="en-US" sz="4000" b="1" dirty="0" smtClean="0"/>
              <a:t>Structure of the Earth</a:t>
            </a:r>
            <a:endParaRPr lang="en-US" sz="4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950" y="1145326"/>
            <a:ext cx="7572375" cy="5701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85800" y="5719465"/>
            <a:ext cx="3620222" cy="923330"/>
          </a:xfrm>
          <a:prstGeom prst="rect">
            <a:avLst/>
          </a:prstGeom>
          <a:noFill/>
        </p:spPr>
        <p:txBody>
          <a:bodyPr wrap="none" rtlCol="0">
            <a:spAutoFit/>
          </a:bodyPr>
          <a:lstStyle/>
          <a:p>
            <a:r>
              <a:rPr lang="en-US" b="1" dirty="0" smtClean="0"/>
              <a:t>1. CRUST (CONTINENTAL/OCEANIC)</a:t>
            </a:r>
          </a:p>
          <a:p>
            <a:r>
              <a:rPr lang="en-US" b="1" dirty="0" smtClean="0"/>
              <a:t>2. MANTLE</a:t>
            </a:r>
          </a:p>
          <a:p>
            <a:r>
              <a:rPr lang="en-US" b="1" dirty="0" smtClean="0"/>
              <a:t>3. CORE (OUTER/INNER)</a:t>
            </a:r>
            <a:endParaRPr lang="en-US"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838200"/>
          </a:xfrm>
        </p:spPr>
        <p:txBody>
          <a:bodyPr/>
          <a:lstStyle/>
          <a:p>
            <a:r>
              <a:rPr lang="en-US" dirty="0" smtClean="0"/>
              <a:t>THE crust</a:t>
            </a:r>
            <a:endParaRPr lang="en-US" dirty="0"/>
          </a:p>
        </p:txBody>
      </p:sp>
      <p:sp>
        <p:nvSpPr>
          <p:cNvPr id="3" name="Content Placeholder 2"/>
          <p:cNvSpPr>
            <a:spLocks noGrp="1"/>
          </p:cNvSpPr>
          <p:nvPr>
            <p:ph idx="1"/>
          </p:nvPr>
        </p:nvSpPr>
        <p:spPr>
          <a:xfrm>
            <a:off x="304800" y="1554162"/>
            <a:ext cx="8686800" cy="4770438"/>
          </a:xfrm>
        </p:spPr>
        <p:txBody>
          <a:bodyPr>
            <a:normAutofit fontScale="70000" lnSpcReduction="20000"/>
          </a:bodyPr>
          <a:lstStyle/>
          <a:p>
            <a:pPr algn="just">
              <a:buFont typeface="Wingdings" panose="05000000000000000000" pitchFamily="2" charset="2"/>
              <a:buChar char="Ø"/>
            </a:pPr>
            <a:r>
              <a:rPr lang="en-US" dirty="0"/>
              <a:t>The crust, Earth’s relatively thin, rocky outer skin, is of two different </a:t>
            </a:r>
            <a:r>
              <a:rPr lang="en-US" dirty="0" smtClean="0"/>
              <a:t>types— </a:t>
            </a:r>
            <a:r>
              <a:rPr lang="en-US" b="1" dirty="0" smtClean="0">
                <a:solidFill>
                  <a:srgbClr val="FF0000"/>
                </a:solidFill>
              </a:rPr>
              <a:t>continental crust</a:t>
            </a:r>
            <a:r>
              <a:rPr lang="en-US" dirty="0" smtClean="0"/>
              <a:t> </a:t>
            </a:r>
            <a:r>
              <a:rPr lang="en-US" dirty="0"/>
              <a:t>and </a:t>
            </a:r>
            <a:r>
              <a:rPr lang="en-US" b="1" dirty="0">
                <a:solidFill>
                  <a:srgbClr val="FF0000"/>
                </a:solidFill>
              </a:rPr>
              <a:t>oceanic crust</a:t>
            </a:r>
            <a:r>
              <a:rPr lang="en-US" dirty="0"/>
              <a:t>. </a:t>
            </a:r>
            <a:endParaRPr lang="en-US" dirty="0" smtClean="0"/>
          </a:p>
          <a:p>
            <a:pPr algn="just">
              <a:buFont typeface="Wingdings" panose="05000000000000000000" pitchFamily="2" charset="2"/>
              <a:buChar char="Ø"/>
            </a:pPr>
            <a:endParaRPr lang="en-US" dirty="0" smtClean="0"/>
          </a:p>
          <a:p>
            <a:pPr algn="just">
              <a:buFont typeface="Wingdings" panose="05000000000000000000" pitchFamily="2" charset="2"/>
              <a:buChar char="Ø"/>
            </a:pPr>
            <a:r>
              <a:rPr lang="en-US" b="1" dirty="0" smtClean="0">
                <a:solidFill>
                  <a:srgbClr val="00B050"/>
                </a:solidFill>
              </a:rPr>
              <a:t>The oceanic </a:t>
            </a:r>
            <a:r>
              <a:rPr lang="en-US" b="1" dirty="0">
                <a:solidFill>
                  <a:srgbClr val="00B050"/>
                </a:solidFill>
              </a:rPr>
              <a:t>crust is roughly 7 kilometers </a:t>
            </a:r>
            <a:r>
              <a:rPr lang="en-US" b="1" dirty="0" smtClean="0">
                <a:solidFill>
                  <a:srgbClr val="00B050"/>
                </a:solidFill>
              </a:rPr>
              <a:t>thick </a:t>
            </a:r>
            <a:r>
              <a:rPr lang="en-US" dirty="0"/>
              <a:t>and composed of the </a:t>
            </a:r>
            <a:r>
              <a:rPr lang="en-US" b="1" dirty="0">
                <a:solidFill>
                  <a:srgbClr val="00B0F0"/>
                </a:solidFill>
              </a:rPr>
              <a:t>dark </a:t>
            </a:r>
            <a:r>
              <a:rPr lang="en-US" b="1" dirty="0" smtClean="0">
                <a:solidFill>
                  <a:srgbClr val="00B0F0"/>
                </a:solidFill>
              </a:rPr>
              <a:t>igneous rock </a:t>
            </a:r>
            <a:r>
              <a:rPr lang="en-US" b="1" dirty="0">
                <a:solidFill>
                  <a:srgbClr val="00B0F0"/>
                </a:solidFill>
              </a:rPr>
              <a:t>basalt</a:t>
            </a:r>
            <a:r>
              <a:rPr lang="en-US" dirty="0" smtClean="0"/>
              <a:t>.</a:t>
            </a:r>
          </a:p>
          <a:p>
            <a:pPr algn="just">
              <a:buFont typeface="Wingdings" panose="05000000000000000000" pitchFamily="2" charset="2"/>
              <a:buChar char="Ø"/>
            </a:pPr>
            <a:endParaRPr lang="en-US" dirty="0" smtClean="0"/>
          </a:p>
          <a:p>
            <a:pPr algn="just">
              <a:buFont typeface="Wingdings" panose="05000000000000000000" pitchFamily="2" charset="2"/>
              <a:buChar char="Ø"/>
            </a:pPr>
            <a:r>
              <a:rPr lang="en-US" dirty="0" smtClean="0"/>
              <a:t>The </a:t>
            </a:r>
            <a:r>
              <a:rPr lang="en-US" b="1" dirty="0" smtClean="0">
                <a:solidFill>
                  <a:srgbClr val="00B050"/>
                </a:solidFill>
              </a:rPr>
              <a:t>continental </a:t>
            </a:r>
            <a:r>
              <a:rPr lang="en-US" b="1" dirty="0">
                <a:solidFill>
                  <a:srgbClr val="00B050"/>
                </a:solidFill>
              </a:rPr>
              <a:t>crust </a:t>
            </a:r>
            <a:r>
              <a:rPr lang="en-US" b="1" dirty="0" smtClean="0">
                <a:solidFill>
                  <a:srgbClr val="00B050"/>
                </a:solidFill>
              </a:rPr>
              <a:t>has an average thickness of </a:t>
            </a:r>
            <a:r>
              <a:rPr lang="en-US" b="1" dirty="0">
                <a:solidFill>
                  <a:srgbClr val="00B050"/>
                </a:solidFill>
              </a:rPr>
              <a:t>about </a:t>
            </a:r>
            <a:r>
              <a:rPr lang="en-US" b="1" dirty="0" smtClean="0">
                <a:solidFill>
                  <a:srgbClr val="00B050"/>
                </a:solidFill>
              </a:rPr>
              <a:t>35 kilometers</a:t>
            </a:r>
            <a:r>
              <a:rPr lang="en-US" dirty="0" smtClean="0"/>
              <a:t> and is composed mainly of </a:t>
            </a:r>
            <a:r>
              <a:rPr lang="en-US" b="1" dirty="0" smtClean="0">
                <a:solidFill>
                  <a:srgbClr val="00B0F0"/>
                </a:solidFill>
              </a:rPr>
              <a:t>light colored igneous rock called granite</a:t>
            </a:r>
            <a:r>
              <a:rPr lang="en-US" dirty="0" smtClean="0"/>
              <a:t>.</a:t>
            </a:r>
          </a:p>
          <a:p>
            <a:pPr algn="just">
              <a:buFont typeface="Wingdings" panose="05000000000000000000" pitchFamily="2" charset="2"/>
              <a:buChar char="Ø"/>
            </a:pPr>
            <a:endParaRPr lang="en-US" dirty="0" smtClean="0"/>
          </a:p>
          <a:p>
            <a:pPr algn="just">
              <a:buFont typeface="Wingdings" panose="05000000000000000000" pitchFamily="2" charset="2"/>
              <a:buChar char="Ø"/>
            </a:pPr>
            <a:r>
              <a:rPr lang="en-US" b="1" dirty="0" smtClean="0">
                <a:solidFill>
                  <a:srgbClr val="7030A0"/>
                </a:solidFill>
              </a:rPr>
              <a:t>Continental </a:t>
            </a:r>
            <a:r>
              <a:rPr lang="en-US" b="1" dirty="0">
                <a:solidFill>
                  <a:srgbClr val="7030A0"/>
                </a:solidFill>
              </a:rPr>
              <a:t>rocks have an </a:t>
            </a:r>
            <a:r>
              <a:rPr lang="en-US" b="1" dirty="0" smtClean="0">
                <a:solidFill>
                  <a:srgbClr val="7030A0"/>
                </a:solidFill>
              </a:rPr>
              <a:t>average density </a:t>
            </a:r>
            <a:r>
              <a:rPr lang="en-US" b="1" dirty="0">
                <a:solidFill>
                  <a:srgbClr val="7030A0"/>
                </a:solidFill>
              </a:rPr>
              <a:t>of about 2.7 g/cm</a:t>
            </a:r>
            <a:r>
              <a:rPr lang="en-US" b="1" baseline="30000" dirty="0">
                <a:solidFill>
                  <a:srgbClr val="7030A0"/>
                </a:solidFill>
              </a:rPr>
              <a:t>3</a:t>
            </a:r>
            <a:r>
              <a:rPr lang="en-US" dirty="0"/>
              <a:t>, and </a:t>
            </a:r>
            <a:r>
              <a:rPr lang="en-US" dirty="0" smtClean="0"/>
              <a:t>are </a:t>
            </a:r>
            <a:r>
              <a:rPr lang="en-US" b="1" dirty="0" smtClean="0">
                <a:solidFill>
                  <a:srgbClr val="C00000"/>
                </a:solidFill>
              </a:rPr>
              <a:t>older in age (up to 4 </a:t>
            </a:r>
            <a:r>
              <a:rPr lang="en-US" b="1" dirty="0">
                <a:solidFill>
                  <a:srgbClr val="C00000"/>
                </a:solidFill>
              </a:rPr>
              <a:t>billion years </a:t>
            </a:r>
            <a:r>
              <a:rPr lang="en-US" b="1" dirty="0" smtClean="0">
                <a:solidFill>
                  <a:srgbClr val="C00000"/>
                </a:solidFill>
              </a:rPr>
              <a:t>old)</a:t>
            </a:r>
            <a:r>
              <a:rPr lang="en-US" dirty="0" smtClean="0"/>
              <a:t>.</a:t>
            </a:r>
          </a:p>
          <a:p>
            <a:pPr algn="just">
              <a:buFont typeface="Wingdings" panose="05000000000000000000" pitchFamily="2" charset="2"/>
              <a:buChar char="Ø"/>
            </a:pPr>
            <a:endParaRPr lang="en-US" dirty="0"/>
          </a:p>
          <a:p>
            <a:pPr algn="just">
              <a:buFont typeface="Wingdings" panose="05000000000000000000" pitchFamily="2" charset="2"/>
              <a:buChar char="Ø"/>
            </a:pPr>
            <a:r>
              <a:rPr lang="en-US" b="1" dirty="0">
                <a:solidFill>
                  <a:srgbClr val="7030A0"/>
                </a:solidFill>
              </a:rPr>
              <a:t>The rocks of the oceanic crust </a:t>
            </a:r>
            <a:r>
              <a:rPr lang="en-US" b="1" dirty="0" smtClean="0">
                <a:solidFill>
                  <a:srgbClr val="7030A0"/>
                </a:solidFill>
              </a:rPr>
              <a:t> have an average density of </a:t>
            </a:r>
            <a:r>
              <a:rPr lang="en-US" b="1" dirty="0">
                <a:solidFill>
                  <a:srgbClr val="7030A0"/>
                </a:solidFill>
              </a:rPr>
              <a:t>3.0 g/cm</a:t>
            </a:r>
            <a:r>
              <a:rPr lang="en-US" b="1" baseline="30000" dirty="0">
                <a:solidFill>
                  <a:srgbClr val="7030A0"/>
                </a:solidFill>
              </a:rPr>
              <a:t>3 </a:t>
            </a:r>
            <a:r>
              <a:rPr lang="en-US" b="1" baseline="30000" dirty="0" smtClean="0">
                <a:solidFill>
                  <a:srgbClr val="7030A0"/>
                </a:solidFill>
              </a:rPr>
              <a:t> </a:t>
            </a:r>
            <a:r>
              <a:rPr lang="en-US" dirty="0"/>
              <a:t>and </a:t>
            </a:r>
            <a:r>
              <a:rPr lang="en-US" b="1" dirty="0" smtClean="0">
                <a:solidFill>
                  <a:srgbClr val="C00000"/>
                </a:solidFill>
              </a:rPr>
              <a:t>are younger in age (180 </a:t>
            </a:r>
            <a:r>
              <a:rPr lang="en-US" b="1" dirty="0">
                <a:solidFill>
                  <a:srgbClr val="C00000"/>
                </a:solidFill>
              </a:rPr>
              <a:t>million years or less</a:t>
            </a:r>
            <a:r>
              <a:rPr lang="en-US" b="1" dirty="0" smtClean="0">
                <a:solidFill>
                  <a:srgbClr val="C00000"/>
                </a:solidFill>
              </a:rPr>
              <a:t>).</a:t>
            </a:r>
            <a:endParaRPr lang="en-US" b="1" dirty="0">
              <a:solidFill>
                <a:srgbClr val="C00000"/>
              </a:solidFill>
            </a:endParaRPr>
          </a:p>
        </p:txBody>
      </p:sp>
      <p:pic>
        <p:nvPicPr>
          <p:cNvPr id="4" name="Picture 2" descr="https://www.thermalfluidscentral.org/encyclopedia/images/3/3d/Earth%E2%80%99s_internal_structure.jp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4980"/>
          <a:stretch/>
        </p:blipFill>
        <p:spPr bwMode="auto">
          <a:xfrm>
            <a:off x="6467475" y="0"/>
            <a:ext cx="2676525" cy="1684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39175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686800" cy="838200"/>
          </a:xfrm>
        </p:spPr>
        <p:txBody>
          <a:bodyPr/>
          <a:lstStyle/>
          <a:p>
            <a:r>
              <a:rPr lang="en-US" dirty="0" smtClean="0"/>
              <a:t>The mantle</a:t>
            </a:r>
            <a:endParaRPr lang="en-US" dirty="0"/>
          </a:p>
        </p:txBody>
      </p:sp>
      <p:sp>
        <p:nvSpPr>
          <p:cNvPr id="3" name="Content Placeholder 2"/>
          <p:cNvSpPr>
            <a:spLocks noGrp="1"/>
          </p:cNvSpPr>
          <p:nvPr>
            <p:ph idx="1"/>
          </p:nvPr>
        </p:nvSpPr>
        <p:spPr>
          <a:xfrm>
            <a:off x="304800" y="1658755"/>
            <a:ext cx="8382000" cy="4770438"/>
          </a:xfrm>
        </p:spPr>
        <p:txBody>
          <a:bodyPr>
            <a:normAutofit fontScale="85000" lnSpcReduction="20000"/>
          </a:bodyPr>
          <a:lstStyle/>
          <a:p>
            <a:pPr algn="just">
              <a:buFont typeface="Wingdings" panose="05000000000000000000" pitchFamily="2" charset="2"/>
              <a:buChar char="Ø"/>
            </a:pPr>
            <a:r>
              <a:rPr lang="en-US" dirty="0"/>
              <a:t>More than 82 percent of Earth’s volume </a:t>
            </a:r>
            <a:r>
              <a:rPr lang="en-US" dirty="0" smtClean="0"/>
              <a:t>is contained </a:t>
            </a:r>
            <a:r>
              <a:rPr lang="en-US" dirty="0"/>
              <a:t>in the mantle, a solid, rocky </a:t>
            </a:r>
            <a:r>
              <a:rPr lang="en-US" dirty="0" smtClean="0"/>
              <a:t>shell that </a:t>
            </a:r>
            <a:r>
              <a:rPr lang="en-US" dirty="0"/>
              <a:t>extends to a depth of nearly </a:t>
            </a:r>
            <a:r>
              <a:rPr lang="en-US" dirty="0" smtClean="0"/>
              <a:t>2900 kilometers.</a:t>
            </a:r>
          </a:p>
          <a:p>
            <a:pPr algn="just">
              <a:buFont typeface="Wingdings" panose="05000000000000000000" pitchFamily="2" charset="2"/>
              <a:buChar char="Ø"/>
            </a:pPr>
            <a:endParaRPr lang="en-US" dirty="0" smtClean="0"/>
          </a:p>
          <a:p>
            <a:pPr algn="just">
              <a:buFont typeface="Wingdings" panose="05000000000000000000" pitchFamily="2" charset="2"/>
              <a:buChar char="Ø"/>
            </a:pPr>
            <a:r>
              <a:rPr lang="en-US" dirty="0" smtClean="0"/>
              <a:t>The boundary between </a:t>
            </a:r>
            <a:r>
              <a:rPr lang="en-US" dirty="0"/>
              <a:t>the crust and mantle represents </a:t>
            </a:r>
            <a:r>
              <a:rPr lang="en-US" dirty="0" smtClean="0"/>
              <a:t>a significant </a:t>
            </a:r>
            <a:r>
              <a:rPr lang="en-US" dirty="0"/>
              <a:t>change in chemical composition</a:t>
            </a:r>
            <a:r>
              <a:rPr lang="en-US" dirty="0" smtClean="0"/>
              <a:t>.</a:t>
            </a:r>
          </a:p>
          <a:p>
            <a:pPr algn="just">
              <a:buFont typeface="Wingdings" panose="05000000000000000000" pitchFamily="2" charset="2"/>
              <a:buChar char="Ø"/>
            </a:pPr>
            <a:endParaRPr lang="en-US" dirty="0"/>
          </a:p>
          <a:p>
            <a:pPr algn="just">
              <a:buFont typeface="Wingdings" panose="05000000000000000000" pitchFamily="2" charset="2"/>
              <a:buChar char="Ø"/>
            </a:pPr>
            <a:r>
              <a:rPr lang="en-US" dirty="0"/>
              <a:t>The dominant rock type in the </a:t>
            </a:r>
            <a:r>
              <a:rPr lang="en-US" dirty="0" smtClean="0"/>
              <a:t>uppermost mantle </a:t>
            </a:r>
            <a:r>
              <a:rPr lang="en-US" dirty="0"/>
              <a:t>is </a:t>
            </a:r>
            <a:r>
              <a:rPr lang="en-US" b="1" dirty="0">
                <a:solidFill>
                  <a:srgbClr val="FF0000"/>
                </a:solidFill>
              </a:rPr>
              <a:t>peridotite</a:t>
            </a:r>
            <a:r>
              <a:rPr lang="en-US" dirty="0"/>
              <a:t>, which is richer in </a:t>
            </a:r>
            <a:r>
              <a:rPr lang="en-US" dirty="0" smtClean="0"/>
              <a:t>the metals </a:t>
            </a:r>
            <a:r>
              <a:rPr lang="en-US" b="1" dirty="0">
                <a:solidFill>
                  <a:srgbClr val="FF0000"/>
                </a:solidFill>
              </a:rPr>
              <a:t>magnesium and iron than </a:t>
            </a:r>
            <a:r>
              <a:rPr lang="en-US" dirty="0" smtClean="0"/>
              <a:t>the minerals </a:t>
            </a:r>
            <a:r>
              <a:rPr lang="en-US" dirty="0"/>
              <a:t>found in either the </a:t>
            </a:r>
            <a:r>
              <a:rPr lang="en-US" dirty="0" smtClean="0"/>
              <a:t>continental or </a:t>
            </a:r>
            <a:r>
              <a:rPr lang="en-US" dirty="0"/>
              <a:t>oceanic crust.</a:t>
            </a:r>
          </a:p>
        </p:txBody>
      </p:sp>
      <p:pic>
        <p:nvPicPr>
          <p:cNvPr id="4" name="Picture 2" descr="https://www.thermalfluidscentral.org/encyclopedia/images/3/3d/Earth%E2%80%99s_internal_structure.jp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4980"/>
          <a:stretch/>
        </p:blipFill>
        <p:spPr bwMode="auto">
          <a:xfrm>
            <a:off x="6467475" y="0"/>
            <a:ext cx="2676525" cy="1684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7156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425" y="304800"/>
            <a:ext cx="8686800" cy="838200"/>
          </a:xfrm>
        </p:spPr>
        <p:txBody>
          <a:bodyPr/>
          <a:lstStyle/>
          <a:p>
            <a:r>
              <a:rPr lang="en-US" dirty="0" smtClean="0"/>
              <a:t>The core</a:t>
            </a:r>
            <a:endParaRPr lang="en-US" dirty="0"/>
          </a:p>
        </p:txBody>
      </p:sp>
      <p:sp>
        <p:nvSpPr>
          <p:cNvPr id="3" name="Content Placeholder 2"/>
          <p:cNvSpPr>
            <a:spLocks noGrp="1"/>
          </p:cNvSpPr>
          <p:nvPr>
            <p:ph idx="1"/>
          </p:nvPr>
        </p:nvSpPr>
        <p:spPr/>
        <p:txBody>
          <a:bodyPr>
            <a:normAutofit fontScale="55000" lnSpcReduction="20000"/>
          </a:bodyPr>
          <a:lstStyle/>
          <a:p>
            <a:pPr>
              <a:buFont typeface="Wingdings" panose="05000000000000000000" pitchFamily="2" charset="2"/>
              <a:buChar char="Ø"/>
            </a:pPr>
            <a:r>
              <a:rPr lang="en-US" b="1" dirty="0">
                <a:solidFill>
                  <a:srgbClr val="FF0000"/>
                </a:solidFill>
              </a:rPr>
              <a:t>The composition of the core is thought </a:t>
            </a:r>
            <a:r>
              <a:rPr lang="en-US" b="1" dirty="0" smtClean="0">
                <a:solidFill>
                  <a:srgbClr val="FF0000"/>
                </a:solidFill>
              </a:rPr>
              <a:t>to be </a:t>
            </a:r>
            <a:r>
              <a:rPr lang="en-US" b="1" dirty="0">
                <a:solidFill>
                  <a:srgbClr val="FF0000"/>
                </a:solidFill>
              </a:rPr>
              <a:t>an iron-nickel</a:t>
            </a:r>
            <a:r>
              <a:rPr lang="en-US" dirty="0">
                <a:solidFill>
                  <a:srgbClr val="FF0000"/>
                </a:solidFill>
              </a:rPr>
              <a:t> alloy </a:t>
            </a:r>
            <a:r>
              <a:rPr lang="en-US" dirty="0"/>
              <a:t>with minor </a:t>
            </a:r>
            <a:r>
              <a:rPr lang="en-US" dirty="0" smtClean="0"/>
              <a:t>amounts of </a:t>
            </a:r>
            <a:r>
              <a:rPr lang="en-US" dirty="0"/>
              <a:t>oxygen, silicon, and </a:t>
            </a:r>
            <a:r>
              <a:rPr lang="en-US" dirty="0" smtClean="0"/>
              <a:t>sulfur—elements that </a:t>
            </a:r>
            <a:r>
              <a:rPr lang="en-US" dirty="0"/>
              <a:t>readily form compounds with iron. </a:t>
            </a:r>
            <a:endParaRPr lang="en-US" dirty="0" smtClean="0"/>
          </a:p>
          <a:p>
            <a:pPr>
              <a:buFont typeface="Wingdings" panose="05000000000000000000" pitchFamily="2" charset="2"/>
              <a:buChar char="Ø"/>
            </a:pPr>
            <a:endParaRPr lang="en-US" dirty="0"/>
          </a:p>
          <a:p>
            <a:pPr>
              <a:buFont typeface="Wingdings" panose="05000000000000000000" pitchFamily="2" charset="2"/>
              <a:buChar char="Ø"/>
            </a:pPr>
            <a:r>
              <a:rPr lang="en-US" dirty="0" smtClean="0"/>
              <a:t>At</a:t>
            </a:r>
            <a:r>
              <a:rPr lang="en-US" dirty="0"/>
              <a:t> </a:t>
            </a:r>
            <a:r>
              <a:rPr lang="en-US" dirty="0" smtClean="0"/>
              <a:t>the </a:t>
            </a:r>
            <a:r>
              <a:rPr lang="en-US" dirty="0"/>
              <a:t>extreme pressure found in the core, </a:t>
            </a:r>
            <a:r>
              <a:rPr lang="en-US" dirty="0" smtClean="0"/>
              <a:t>this iron-rich </a:t>
            </a:r>
            <a:r>
              <a:rPr lang="en-US" dirty="0"/>
              <a:t>material has an average density </a:t>
            </a:r>
            <a:r>
              <a:rPr lang="en-US" dirty="0" smtClean="0"/>
              <a:t>of nearly </a:t>
            </a:r>
            <a:r>
              <a:rPr lang="en-US" dirty="0"/>
              <a:t>11 g/cm</a:t>
            </a:r>
            <a:r>
              <a:rPr lang="en-US" baseline="30000" dirty="0"/>
              <a:t>3</a:t>
            </a:r>
            <a:r>
              <a:rPr lang="en-US" dirty="0"/>
              <a:t> </a:t>
            </a:r>
            <a:r>
              <a:rPr lang="en-US" dirty="0" smtClean="0"/>
              <a:t>.</a:t>
            </a:r>
          </a:p>
          <a:p>
            <a:pPr>
              <a:buFont typeface="Wingdings" panose="05000000000000000000" pitchFamily="2" charset="2"/>
              <a:buChar char="Ø"/>
            </a:pPr>
            <a:endParaRPr lang="en-US" dirty="0"/>
          </a:p>
          <a:p>
            <a:pPr>
              <a:buFont typeface="Wingdings" panose="05000000000000000000" pitchFamily="2" charset="2"/>
              <a:buChar char="Ø"/>
            </a:pPr>
            <a:r>
              <a:rPr lang="en-US" dirty="0" smtClean="0"/>
              <a:t>The </a:t>
            </a:r>
            <a:r>
              <a:rPr lang="en-US" dirty="0"/>
              <a:t>core is divided into two </a:t>
            </a:r>
            <a:r>
              <a:rPr lang="en-US" dirty="0" smtClean="0"/>
              <a:t>regions that </a:t>
            </a:r>
            <a:r>
              <a:rPr lang="en-US" dirty="0"/>
              <a:t>exhibit very different </a:t>
            </a:r>
            <a:r>
              <a:rPr lang="en-US" dirty="0" smtClean="0"/>
              <a:t>mechanical strengths</a:t>
            </a:r>
            <a:r>
              <a:rPr lang="en-US" dirty="0"/>
              <a:t>. </a:t>
            </a:r>
            <a:endParaRPr lang="en-US" dirty="0" smtClean="0"/>
          </a:p>
          <a:p>
            <a:pPr>
              <a:buFont typeface="Wingdings" panose="05000000000000000000" pitchFamily="2" charset="2"/>
              <a:buChar char="Ø"/>
            </a:pPr>
            <a:endParaRPr lang="en-US" dirty="0" smtClean="0"/>
          </a:p>
          <a:p>
            <a:pPr>
              <a:buFont typeface="Wingdings" panose="05000000000000000000" pitchFamily="2" charset="2"/>
              <a:buChar char="Ø"/>
            </a:pPr>
            <a:r>
              <a:rPr lang="en-US" b="1" dirty="0" smtClean="0">
                <a:solidFill>
                  <a:srgbClr val="FF0000"/>
                </a:solidFill>
              </a:rPr>
              <a:t>The </a:t>
            </a:r>
            <a:r>
              <a:rPr lang="en-US" b="1" dirty="0">
                <a:solidFill>
                  <a:srgbClr val="FF0000"/>
                </a:solidFill>
              </a:rPr>
              <a:t>outer core is a liquid </a:t>
            </a:r>
            <a:r>
              <a:rPr lang="en-US" b="1" dirty="0" smtClean="0">
                <a:solidFill>
                  <a:srgbClr val="FF0000"/>
                </a:solidFill>
              </a:rPr>
              <a:t>layer 2270 </a:t>
            </a:r>
            <a:r>
              <a:rPr lang="en-US" b="1" dirty="0">
                <a:solidFill>
                  <a:srgbClr val="FF0000"/>
                </a:solidFill>
              </a:rPr>
              <a:t>kilometers </a:t>
            </a:r>
            <a:r>
              <a:rPr lang="en-US" b="1" dirty="0" smtClean="0">
                <a:solidFill>
                  <a:srgbClr val="FF0000"/>
                </a:solidFill>
              </a:rPr>
              <a:t>thick</a:t>
            </a:r>
            <a:r>
              <a:rPr lang="en-US" b="1" dirty="0">
                <a:solidFill>
                  <a:srgbClr val="FF0000"/>
                </a:solidFill>
              </a:rPr>
              <a:t>. </a:t>
            </a:r>
            <a:endParaRPr lang="en-US" b="1" dirty="0" smtClean="0">
              <a:solidFill>
                <a:srgbClr val="FF0000"/>
              </a:solidFill>
            </a:endParaRPr>
          </a:p>
          <a:p>
            <a:pPr>
              <a:buFont typeface="Wingdings" panose="05000000000000000000" pitchFamily="2" charset="2"/>
              <a:buChar char="Ø"/>
            </a:pPr>
            <a:endParaRPr lang="en-US" dirty="0" smtClean="0"/>
          </a:p>
          <a:p>
            <a:pPr>
              <a:buFont typeface="Wingdings" panose="05000000000000000000" pitchFamily="2" charset="2"/>
              <a:buChar char="Ø"/>
            </a:pPr>
            <a:r>
              <a:rPr lang="en-US" dirty="0" smtClean="0"/>
              <a:t>It is the </a:t>
            </a:r>
            <a:r>
              <a:rPr lang="en-US" dirty="0"/>
              <a:t>movement of metallic iron within </a:t>
            </a:r>
            <a:r>
              <a:rPr lang="en-US" dirty="0" smtClean="0"/>
              <a:t>this zone </a:t>
            </a:r>
            <a:r>
              <a:rPr lang="en-US" dirty="0"/>
              <a:t>that generates Earth’s magnetic field</a:t>
            </a:r>
            <a:r>
              <a:rPr lang="en-US" dirty="0" smtClean="0"/>
              <a:t>.</a:t>
            </a:r>
          </a:p>
          <a:p>
            <a:pPr>
              <a:buFont typeface="Wingdings" panose="05000000000000000000" pitchFamily="2" charset="2"/>
              <a:buChar char="Ø"/>
            </a:pPr>
            <a:endParaRPr lang="en-US" dirty="0"/>
          </a:p>
          <a:p>
            <a:pPr>
              <a:buFont typeface="Wingdings" panose="05000000000000000000" pitchFamily="2" charset="2"/>
              <a:buChar char="Ø"/>
            </a:pPr>
            <a:r>
              <a:rPr lang="en-US" b="1" dirty="0">
                <a:solidFill>
                  <a:srgbClr val="FF0000"/>
                </a:solidFill>
              </a:rPr>
              <a:t>The inner core is a </a:t>
            </a:r>
            <a:r>
              <a:rPr lang="en-US" b="1" dirty="0" smtClean="0">
                <a:solidFill>
                  <a:srgbClr val="FF0000"/>
                </a:solidFill>
              </a:rPr>
              <a:t>solid sphere </a:t>
            </a:r>
            <a:r>
              <a:rPr lang="en-US" b="1" dirty="0">
                <a:solidFill>
                  <a:srgbClr val="FF0000"/>
                </a:solidFill>
              </a:rPr>
              <a:t>having a </a:t>
            </a:r>
            <a:r>
              <a:rPr lang="en-US" b="1" dirty="0" smtClean="0">
                <a:solidFill>
                  <a:srgbClr val="FF0000"/>
                </a:solidFill>
              </a:rPr>
              <a:t>radius of </a:t>
            </a:r>
            <a:r>
              <a:rPr lang="en-US" b="1" dirty="0">
                <a:solidFill>
                  <a:srgbClr val="FF0000"/>
                </a:solidFill>
              </a:rPr>
              <a:t>1216 </a:t>
            </a:r>
            <a:r>
              <a:rPr lang="en-US" b="1" dirty="0" smtClean="0">
                <a:solidFill>
                  <a:srgbClr val="FF0000"/>
                </a:solidFill>
              </a:rPr>
              <a:t>kilometers.</a:t>
            </a:r>
          </a:p>
          <a:p>
            <a:pPr>
              <a:buFont typeface="Wingdings" panose="05000000000000000000" pitchFamily="2" charset="2"/>
              <a:buChar char="Ø"/>
            </a:pPr>
            <a:endParaRPr lang="en-US" dirty="0"/>
          </a:p>
          <a:p>
            <a:pPr>
              <a:buFont typeface="Wingdings" panose="05000000000000000000" pitchFamily="2" charset="2"/>
              <a:buChar char="Ø"/>
            </a:pPr>
            <a:r>
              <a:rPr lang="en-US" dirty="0" smtClean="0"/>
              <a:t>Despite its higher </a:t>
            </a:r>
            <a:r>
              <a:rPr lang="en-US" dirty="0"/>
              <a:t>temperature, the iron in the </a:t>
            </a:r>
            <a:r>
              <a:rPr lang="en-US" dirty="0" smtClean="0"/>
              <a:t>inner </a:t>
            </a:r>
            <a:r>
              <a:rPr lang="en-US" dirty="0"/>
              <a:t>core is solid due to the immense </a:t>
            </a:r>
            <a:r>
              <a:rPr lang="en-US" dirty="0" smtClean="0"/>
              <a:t>pressures that </a:t>
            </a:r>
            <a:r>
              <a:rPr lang="en-US" dirty="0"/>
              <a:t>exist in the center of the planet.</a:t>
            </a:r>
          </a:p>
        </p:txBody>
      </p:sp>
      <p:pic>
        <p:nvPicPr>
          <p:cNvPr id="2050" name="Picture 2" descr="https://www.thermalfluidscentral.org/encyclopedia/images/3/3d/Earth%E2%80%99s_internal_structure.jpg"/>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4980"/>
          <a:stretch/>
        </p:blipFill>
        <p:spPr bwMode="auto">
          <a:xfrm>
            <a:off x="6467475" y="0"/>
            <a:ext cx="2676525" cy="1684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0014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19075"/>
            <a:ext cx="8686800" cy="838200"/>
          </a:xfrm>
        </p:spPr>
        <p:txBody>
          <a:bodyPr>
            <a:normAutofit/>
          </a:bodyPr>
          <a:lstStyle/>
          <a:p>
            <a:r>
              <a:rPr lang="en-US" sz="4000" b="1" dirty="0" smtClean="0"/>
              <a:t>Geologic Time</a:t>
            </a:r>
            <a:endParaRPr lang="en-US" sz="4000" b="1" dirty="0"/>
          </a:p>
        </p:txBody>
      </p:sp>
      <p:sp>
        <p:nvSpPr>
          <p:cNvPr id="3" name="Content Placeholder 2"/>
          <p:cNvSpPr>
            <a:spLocks noGrp="1"/>
          </p:cNvSpPr>
          <p:nvPr>
            <p:ph idx="1"/>
          </p:nvPr>
        </p:nvSpPr>
        <p:spPr>
          <a:xfrm>
            <a:off x="457200" y="1219200"/>
            <a:ext cx="8229600" cy="5410200"/>
          </a:xfrm>
        </p:spPr>
        <p:txBody>
          <a:bodyPr>
            <a:normAutofit fontScale="55000" lnSpcReduction="20000"/>
          </a:bodyPr>
          <a:lstStyle/>
          <a:p>
            <a:pPr>
              <a:buNone/>
            </a:pPr>
            <a:r>
              <a:rPr lang="en-US" dirty="0"/>
              <a:t> </a:t>
            </a:r>
          </a:p>
          <a:p>
            <a:pPr algn="just">
              <a:lnSpc>
                <a:spcPct val="120000"/>
              </a:lnSpc>
              <a:buFont typeface="Wingdings" pitchFamily="2" charset="2"/>
              <a:buChar char="Ø"/>
            </a:pPr>
            <a:r>
              <a:rPr lang="en-US" sz="3600" dirty="0">
                <a:latin typeface="Calibri" pitchFamily="34" charset="0"/>
              </a:rPr>
              <a:t>The earth is estimated to be 4.6 Billion Years </a:t>
            </a:r>
            <a:r>
              <a:rPr lang="en-US" sz="3600" dirty="0" smtClean="0">
                <a:latin typeface="Calibri" pitchFamily="34" charset="0"/>
              </a:rPr>
              <a:t>old.</a:t>
            </a:r>
          </a:p>
          <a:p>
            <a:pPr marL="342900" lvl="1" indent="-342900" algn="just">
              <a:lnSpc>
                <a:spcPct val="120000"/>
              </a:lnSpc>
              <a:buFont typeface="Wingdings" pitchFamily="2" charset="2"/>
              <a:buChar char="Ø"/>
            </a:pPr>
            <a:r>
              <a:rPr lang="en-US" sz="3600" dirty="0" smtClean="0">
                <a:latin typeface="Calibri" pitchFamily="34" charset="0"/>
              </a:rPr>
              <a:t>Geologic time differs from the human perspective of time.</a:t>
            </a:r>
          </a:p>
          <a:p>
            <a:pPr marL="342900" lvl="1" indent="-342900" algn="just">
              <a:lnSpc>
                <a:spcPct val="120000"/>
              </a:lnSpc>
              <a:buFont typeface="Wingdings" pitchFamily="2" charset="2"/>
              <a:buChar char="Ø"/>
            </a:pPr>
            <a:r>
              <a:rPr lang="en-US" sz="3600" dirty="0" smtClean="0">
                <a:latin typeface="Calibri" pitchFamily="34" charset="0"/>
              </a:rPr>
              <a:t>Earth goes through cycles of much longer duration than the human perspective of time.</a:t>
            </a:r>
          </a:p>
          <a:p>
            <a:pPr algn="just">
              <a:lnSpc>
                <a:spcPct val="120000"/>
              </a:lnSpc>
              <a:buFont typeface="Wingdings" pitchFamily="2" charset="2"/>
              <a:buChar char="Ø"/>
            </a:pPr>
            <a:r>
              <a:rPr lang="en-US" sz="3600" dirty="0" smtClean="0">
                <a:latin typeface="Calibri" pitchFamily="34" charset="0"/>
              </a:rPr>
              <a:t>The geologic time scale is the calendar that geologists use to date past events in Earth’s history.</a:t>
            </a:r>
          </a:p>
          <a:p>
            <a:pPr algn="just">
              <a:lnSpc>
                <a:spcPct val="120000"/>
              </a:lnSpc>
              <a:buFont typeface="Wingdings" pitchFamily="2" charset="2"/>
              <a:buChar char="Ø"/>
            </a:pPr>
            <a:r>
              <a:rPr lang="en-US" sz="3600" dirty="0" smtClean="0">
                <a:latin typeface="Calibri" pitchFamily="34" charset="0"/>
              </a:rPr>
              <a:t>The </a:t>
            </a:r>
            <a:r>
              <a:rPr lang="en-US" sz="3600" dirty="0">
                <a:latin typeface="Calibri" pitchFamily="34" charset="0"/>
              </a:rPr>
              <a:t>Geological time scale is divided into </a:t>
            </a:r>
            <a:r>
              <a:rPr lang="en-US" sz="3600" b="1" dirty="0" smtClean="0">
                <a:solidFill>
                  <a:srgbClr val="7030A0"/>
                </a:solidFill>
                <a:latin typeface="Calibri" pitchFamily="34" charset="0"/>
              </a:rPr>
              <a:t>Eons</a:t>
            </a:r>
            <a:r>
              <a:rPr lang="en-US" sz="3600" b="1" dirty="0">
                <a:solidFill>
                  <a:srgbClr val="7030A0"/>
                </a:solidFill>
                <a:latin typeface="Calibri" pitchFamily="34" charset="0"/>
              </a:rPr>
              <a:t>, </a:t>
            </a:r>
            <a:r>
              <a:rPr lang="en-US" sz="3600" b="1" dirty="0" smtClean="0">
                <a:solidFill>
                  <a:srgbClr val="7030A0"/>
                </a:solidFill>
                <a:latin typeface="Calibri" pitchFamily="34" charset="0"/>
              </a:rPr>
              <a:t>Eras</a:t>
            </a:r>
            <a:r>
              <a:rPr lang="en-US" sz="3600" b="1" dirty="0">
                <a:solidFill>
                  <a:srgbClr val="7030A0"/>
                </a:solidFill>
                <a:latin typeface="Calibri" pitchFamily="34" charset="0"/>
              </a:rPr>
              <a:t>, </a:t>
            </a:r>
            <a:r>
              <a:rPr lang="en-US" sz="3600" b="1" dirty="0" smtClean="0">
                <a:solidFill>
                  <a:srgbClr val="7030A0"/>
                </a:solidFill>
                <a:latin typeface="Calibri" pitchFamily="34" charset="0"/>
              </a:rPr>
              <a:t>Periods</a:t>
            </a:r>
            <a:r>
              <a:rPr lang="en-US" sz="3600" b="1" dirty="0">
                <a:solidFill>
                  <a:srgbClr val="7030A0"/>
                </a:solidFill>
                <a:latin typeface="Calibri" pitchFamily="34" charset="0"/>
              </a:rPr>
              <a:t>, and </a:t>
            </a:r>
            <a:r>
              <a:rPr lang="en-US" sz="3600" b="1" dirty="0" smtClean="0">
                <a:solidFill>
                  <a:srgbClr val="7030A0"/>
                </a:solidFill>
                <a:latin typeface="Calibri" pitchFamily="34" charset="0"/>
              </a:rPr>
              <a:t>Epochs</a:t>
            </a:r>
            <a:r>
              <a:rPr lang="en-US" sz="3600" dirty="0" smtClean="0">
                <a:solidFill>
                  <a:srgbClr val="7030A0"/>
                </a:solidFill>
                <a:latin typeface="Calibri" pitchFamily="34" charset="0"/>
              </a:rPr>
              <a:t> </a:t>
            </a:r>
            <a:r>
              <a:rPr lang="en-US" sz="3600" dirty="0">
                <a:latin typeface="Calibri" pitchFamily="34" charset="0"/>
              </a:rPr>
              <a:t>and is identified primarily by the types of life that existed at the various </a:t>
            </a:r>
            <a:r>
              <a:rPr lang="en-US" sz="3600" dirty="0" smtClean="0">
                <a:latin typeface="Calibri" pitchFamily="34" charset="0"/>
              </a:rPr>
              <a:t>times.</a:t>
            </a:r>
            <a:endParaRPr lang="en-US" sz="3600" dirty="0">
              <a:latin typeface="Calibri" pitchFamily="34" charset="0"/>
            </a:endParaRPr>
          </a:p>
          <a:p>
            <a:pPr algn="just">
              <a:lnSpc>
                <a:spcPct val="120000"/>
              </a:lnSpc>
              <a:buFont typeface="Wingdings" pitchFamily="2" charset="2"/>
              <a:buChar char="Ø"/>
            </a:pPr>
            <a:r>
              <a:rPr lang="en-US" sz="3600" dirty="0">
                <a:latin typeface="Calibri" pitchFamily="34" charset="0"/>
              </a:rPr>
              <a:t>The two earliest eons, the Hadean and </a:t>
            </a:r>
            <a:r>
              <a:rPr lang="en-US" sz="3600" dirty="0" err="1">
                <a:latin typeface="Calibri" pitchFamily="34" charset="0"/>
              </a:rPr>
              <a:t>Archean</a:t>
            </a:r>
            <a:r>
              <a:rPr lang="en-US" sz="3600" dirty="0">
                <a:latin typeface="Calibri" pitchFamily="34" charset="0"/>
              </a:rPr>
              <a:t>, cover the first 2.5 billion years of Earth </a:t>
            </a:r>
            <a:r>
              <a:rPr lang="en-US" sz="3600" dirty="0" smtClean="0">
                <a:latin typeface="Calibri" pitchFamily="34" charset="0"/>
              </a:rPr>
              <a:t>history.</a:t>
            </a:r>
          </a:p>
          <a:p>
            <a:pPr algn="just">
              <a:lnSpc>
                <a:spcPct val="120000"/>
              </a:lnSpc>
              <a:buFont typeface="Wingdings" pitchFamily="2" charset="2"/>
              <a:buChar char="Ø"/>
            </a:pPr>
            <a:r>
              <a:rPr lang="en-US" sz="3600" dirty="0" smtClean="0">
                <a:latin typeface="Calibri" pitchFamily="34" charset="0"/>
              </a:rPr>
              <a:t>Life </a:t>
            </a:r>
            <a:r>
              <a:rPr lang="en-US" sz="3600" dirty="0">
                <a:latin typeface="Calibri" pitchFamily="34" charset="0"/>
              </a:rPr>
              <a:t>originated during </a:t>
            </a:r>
            <a:r>
              <a:rPr lang="en-US" sz="3600" dirty="0" err="1">
                <a:latin typeface="Calibri" pitchFamily="34" charset="0"/>
              </a:rPr>
              <a:t>Archean</a:t>
            </a:r>
            <a:r>
              <a:rPr lang="en-US" sz="3600" dirty="0">
                <a:latin typeface="Calibri" pitchFamily="34" charset="0"/>
              </a:rPr>
              <a:t> time and with the passage of time the life form </a:t>
            </a:r>
            <a:r>
              <a:rPr lang="en-US" sz="3600" dirty="0" smtClean="0">
                <a:latin typeface="Calibri" pitchFamily="34" charset="0"/>
              </a:rPr>
              <a:t>evolved.</a:t>
            </a:r>
          </a:p>
          <a:p>
            <a:pPr algn="just">
              <a:lnSpc>
                <a:spcPct val="120000"/>
              </a:lnSpc>
              <a:buFont typeface="Wingdings" pitchFamily="2" charset="2"/>
              <a:buChar char="Ø"/>
            </a:pPr>
            <a:r>
              <a:rPr lang="en-US" sz="3600" dirty="0">
                <a:latin typeface="Calibri" pitchFamily="34" charset="0"/>
              </a:rPr>
              <a:t>E</a:t>
            </a:r>
            <a:r>
              <a:rPr lang="en-US" sz="3600" dirty="0" smtClean="0">
                <a:latin typeface="Calibri" pitchFamily="34" charset="0"/>
              </a:rPr>
              <a:t>volution </a:t>
            </a:r>
            <a:r>
              <a:rPr lang="en-US" sz="3600" dirty="0">
                <a:latin typeface="Calibri" pitchFamily="34" charset="0"/>
              </a:rPr>
              <a:t>was very gradual until the last 5 million years where many new species evolved which were more complex than their </a:t>
            </a:r>
            <a:r>
              <a:rPr lang="en-US" sz="3600" dirty="0" smtClean="0">
                <a:latin typeface="Calibri" pitchFamily="34" charset="0"/>
              </a:rPr>
              <a:t>ancestors.</a:t>
            </a:r>
            <a:endParaRPr lang="en-US" sz="3600" dirty="0">
              <a:latin typeface="Calibri" pitchFamily="34" charset="0"/>
            </a:endParaRPr>
          </a:p>
          <a:p>
            <a:endParaRPr lang="en-US" dirty="0"/>
          </a:p>
        </p:txBody>
      </p:sp>
      <p:sp>
        <p:nvSpPr>
          <p:cNvPr id="4" name="TextBox 3"/>
          <p:cNvSpPr txBox="1"/>
          <p:nvPr/>
        </p:nvSpPr>
        <p:spPr>
          <a:xfrm>
            <a:off x="3962400" y="152400"/>
            <a:ext cx="5029200" cy="830997"/>
          </a:xfrm>
          <a:prstGeom prst="rect">
            <a:avLst/>
          </a:prstGeom>
          <a:noFill/>
        </p:spPr>
        <p:txBody>
          <a:bodyPr wrap="square" rtlCol="0">
            <a:spAutoFit/>
          </a:bodyPr>
          <a:lstStyle/>
          <a:p>
            <a:pPr algn="just"/>
            <a:r>
              <a:rPr lang="en-US" sz="1200" b="1" dirty="0">
                <a:solidFill>
                  <a:srgbClr val="FF0000"/>
                </a:solidFill>
              </a:rPr>
              <a:t>How long is 4.6 billion years? If you were to begin counting at the </a:t>
            </a:r>
            <a:r>
              <a:rPr lang="en-US" sz="1200" b="1" dirty="0" smtClean="0">
                <a:solidFill>
                  <a:srgbClr val="FF0000"/>
                </a:solidFill>
              </a:rPr>
              <a:t>rate of </a:t>
            </a:r>
            <a:r>
              <a:rPr lang="en-US" sz="1200" b="1" dirty="0">
                <a:solidFill>
                  <a:srgbClr val="FF0000"/>
                </a:solidFill>
              </a:rPr>
              <a:t>one number per second and continued 24 hours a day, 7 days a </a:t>
            </a:r>
            <a:r>
              <a:rPr lang="en-US" sz="1200" b="1" dirty="0" smtClean="0">
                <a:solidFill>
                  <a:srgbClr val="FF0000"/>
                </a:solidFill>
              </a:rPr>
              <a:t>week and </a:t>
            </a:r>
            <a:r>
              <a:rPr lang="en-US" sz="1200" b="1" dirty="0">
                <a:solidFill>
                  <a:srgbClr val="FF0000"/>
                </a:solidFill>
              </a:rPr>
              <a:t>never stopped, it would take about two lifetimes (150 years) to </a:t>
            </a:r>
            <a:r>
              <a:rPr lang="en-US" sz="1200" b="1" dirty="0" smtClean="0">
                <a:solidFill>
                  <a:srgbClr val="FF0000"/>
                </a:solidFill>
              </a:rPr>
              <a:t>reach 4.6 </a:t>
            </a:r>
            <a:r>
              <a:rPr lang="en-US" sz="1200" b="1" dirty="0">
                <a:solidFill>
                  <a:srgbClr val="FF0000"/>
                </a:solidFill>
              </a:rPr>
              <a:t>billion!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791361"/>
            <a:ext cx="4597925" cy="1323439"/>
          </a:xfrm>
          <a:prstGeom prst="rect">
            <a:avLst/>
          </a:prstGeom>
          <a:noFill/>
        </p:spPr>
        <p:txBody>
          <a:bodyPr wrap="none" rtlCol="0">
            <a:spAutoFit/>
          </a:bodyPr>
          <a:lstStyle/>
          <a:p>
            <a:pPr algn="ctr"/>
            <a:r>
              <a:rPr lang="en-US" sz="4000" b="1" dirty="0" smtClean="0"/>
              <a:t>The Geological Time </a:t>
            </a:r>
          </a:p>
          <a:p>
            <a:pPr algn="ctr"/>
            <a:r>
              <a:rPr lang="en-US" sz="4000" b="1" dirty="0" smtClean="0"/>
              <a:t>Scale</a:t>
            </a:r>
            <a:endParaRPr lang="en-US" sz="4000" b="1" dirty="0"/>
          </a:p>
        </p:txBody>
      </p:sp>
      <p:pic>
        <p:nvPicPr>
          <p:cNvPr id="6" name="Picture 5" descr="Timescale3.gif"/>
          <p:cNvPicPr>
            <a:picLocks noChangeAspect="1"/>
          </p:cNvPicPr>
          <p:nvPr/>
        </p:nvPicPr>
        <p:blipFill>
          <a:blip r:embed="rId2" cstate="print"/>
          <a:stretch>
            <a:fillRect/>
          </a:stretch>
        </p:blipFill>
        <p:spPr>
          <a:xfrm>
            <a:off x="4644395" y="0"/>
            <a:ext cx="4499605" cy="6858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838200"/>
          </a:xfrm>
        </p:spPr>
        <p:txBody>
          <a:bodyPr/>
          <a:lstStyle/>
          <a:p>
            <a:r>
              <a:rPr lang="en-US" b="1" dirty="0" smtClean="0"/>
              <a:t>Geology in our Lives</a:t>
            </a:r>
            <a:endParaRPr lang="en-US" b="1" dirty="0"/>
          </a:p>
        </p:txBody>
      </p:sp>
      <p:sp>
        <p:nvSpPr>
          <p:cNvPr id="3" name="Content Placeholder 2"/>
          <p:cNvSpPr>
            <a:spLocks noGrp="1"/>
          </p:cNvSpPr>
          <p:nvPr>
            <p:ph idx="1"/>
          </p:nvPr>
        </p:nvSpPr>
        <p:spPr>
          <a:xfrm>
            <a:off x="76200" y="1371600"/>
            <a:ext cx="4191000" cy="5303838"/>
          </a:xfrm>
        </p:spPr>
        <p:txBody>
          <a:bodyPr>
            <a:normAutofit fontScale="62500" lnSpcReduction="20000"/>
          </a:bodyPr>
          <a:lstStyle/>
          <a:p>
            <a:pPr algn="just">
              <a:buFont typeface="Wingdings" pitchFamily="2" charset="2"/>
              <a:buChar char="Ø"/>
            </a:pPr>
            <a:r>
              <a:rPr lang="en-US" dirty="0" smtClean="0"/>
              <a:t>Geology is relevant to everyone’s day-to-day life.</a:t>
            </a:r>
          </a:p>
          <a:p>
            <a:pPr algn="just">
              <a:buFont typeface="Wingdings" pitchFamily="2" charset="2"/>
              <a:buChar char="Ø"/>
            </a:pPr>
            <a:endParaRPr lang="en-US" dirty="0" smtClean="0"/>
          </a:p>
          <a:p>
            <a:pPr algn="just">
              <a:buFont typeface="Wingdings" pitchFamily="2" charset="2"/>
              <a:buChar char="Ø"/>
            </a:pPr>
            <a:r>
              <a:rPr lang="en-US" dirty="0" smtClean="0"/>
              <a:t>Metals and energy sources such as coal and petroleum are geologic products that build and power modern society.</a:t>
            </a:r>
          </a:p>
          <a:p>
            <a:pPr algn="just">
              <a:buFont typeface="Wingdings" pitchFamily="2" charset="2"/>
              <a:buChar char="Ø"/>
            </a:pPr>
            <a:endParaRPr lang="en-US" dirty="0" smtClean="0"/>
          </a:p>
          <a:p>
            <a:pPr algn="just">
              <a:buFont typeface="Wingdings" pitchFamily="2" charset="2"/>
              <a:buChar char="Ø"/>
            </a:pPr>
            <a:r>
              <a:rPr lang="en-US" dirty="0" smtClean="0"/>
              <a:t>Water, a precious natural resource is used in industry, agriculture and domestic purpose is also a geologic product.</a:t>
            </a:r>
          </a:p>
          <a:p>
            <a:pPr algn="just">
              <a:buFont typeface="Wingdings" pitchFamily="2" charset="2"/>
              <a:buChar char="Ø"/>
            </a:pPr>
            <a:endParaRPr lang="en-US" dirty="0" smtClean="0"/>
          </a:p>
          <a:p>
            <a:pPr algn="just">
              <a:buFont typeface="Wingdings" pitchFamily="2" charset="2"/>
              <a:buChar char="Ø"/>
            </a:pPr>
            <a:r>
              <a:rPr lang="en-US" dirty="0" smtClean="0"/>
              <a:t>Natural hazards like tsunamis, landslides, earthquakes and volcanic eruptions are also related to geology,</a:t>
            </a:r>
            <a:endParaRPr lang="en-US" dirty="0"/>
          </a:p>
        </p:txBody>
      </p:sp>
      <p:pic>
        <p:nvPicPr>
          <p:cNvPr id="26626" name="Picture 2" descr="http://www.indiatalkies.com/images/petrol224444.jpg"/>
          <p:cNvPicPr>
            <a:picLocks noChangeAspect="1" noChangeArrowheads="1"/>
          </p:cNvPicPr>
          <p:nvPr/>
        </p:nvPicPr>
        <p:blipFill>
          <a:blip r:embed="rId2" cstate="print"/>
          <a:srcRect/>
          <a:stretch>
            <a:fillRect/>
          </a:stretch>
        </p:blipFill>
        <p:spPr bwMode="auto">
          <a:xfrm>
            <a:off x="4451130" y="1278760"/>
            <a:ext cx="2286000" cy="1524000"/>
          </a:xfrm>
          <a:prstGeom prst="rect">
            <a:avLst/>
          </a:prstGeom>
          <a:noFill/>
        </p:spPr>
      </p:pic>
      <p:pic>
        <p:nvPicPr>
          <p:cNvPr id="26628" name="Picture 4" descr="http://2.bp.blogspot.com/_AKO2A2maXVs/TRtiC_qc1WI/AAAAAAAAAKk/p6clq3X7LNA/s1600/Water-glass.jpg"/>
          <p:cNvPicPr>
            <a:picLocks noChangeAspect="1" noChangeArrowheads="1"/>
          </p:cNvPicPr>
          <p:nvPr/>
        </p:nvPicPr>
        <p:blipFill>
          <a:blip r:embed="rId3" cstate="print"/>
          <a:srcRect/>
          <a:stretch>
            <a:fillRect/>
          </a:stretch>
        </p:blipFill>
        <p:spPr bwMode="auto">
          <a:xfrm>
            <a:off x="7010400" y="1103590"/>
            <a:ext cx="1828800" cy="2042161"/>
          </a:xfrm>
          <a:prstGeom prst="rect">
            <a:avLst/>
          </a:prstGeom>
          <a:noFill/>
        </p:spPr>
      </p:pic>
      <p:pic>
        <p:nvPicPr>
          <p:cNvPr id="26632" name="Picture 8" descr="http://www.blogrollcenter.com/news/gallery/gardening/improve-_your_garden_soil_2.jpg"/>
          <p:cNvPicPr>
            <a:picLocks noChangeAspect="1" noChangeArrowheads="1"/>
          </p:cNvPicPr>
          <p:nvPr/>
        </p:nvPicPr>
        <p:blipFill>
          <a:blip r:embed="rId4" cstate="print"/>
          <a:srcRect/>
          <a:stretch>
            <a:fillRect/>
          </a:stretch>
        </p:blipFill>
        <p:spPr bwMode="auto">
          <a:xfrm>
            <a:off x="6931570" y="3302870"/>
            <a:ext cx="1981200" cy="1448478"/>
          </a:xfrm>
          <a:prstGeom prst="rect">
            <a:avLst/>
          </a:prstGeom>
          <a:noFill/>
        </p:spPr>
      </p:pic>
      <p:pic>
        <p:nvPicPr>
          <p:cNvPr id="26634" name="Picture 10" descr="http://www.volcano-facts.com/volcano-wallpapers/volcano-wallpaper-1.jpg"/>
          <p:cNvPicPr>
            <a:picLocks noChangeAspect="1" noChangeArrowheads="1"/>
          </p:cNvPicPr>
          <p:nvPr/>
        </p:nvPicPr>
        <p:blipFill>
          <a:blip r:embed="rId5" cstate="print"/>
          <a:srcRect/>
          <a:stretch>
            <a:fillRect/>
          </a:stretch>
        </p:blipFill>
        <p:spPr bwMode="auto">
          <a:xfrm>
            <a:off x="4395950" y="4692870"/>
            <a:ext cx="2256213" cy="1692160"/>
          </a:xfrm>
          <a:prstGeom prst="rect">
            <a:avLst/>
          </a:prstGeom>
          <a:noFill/>
        </p:spPr>
      </p:pic>
      <p:pic>
        <p:nvPicPr>
          <p:cNvPr id="26636" name="Picture 12" descr="http://static.howstuffworks.com/gif/humans-start-earthquake-1.jpg"/>
          <p:cNvPicPr>
            <a:picLocks noChangeAspect="1" noChangeArrowheads="1"/>
          </p:cNvPicPr>
          <p:nvPr/>
        </p:nvPicPr>
        <p:blipFill>
          <a:blip r:embed="rId6" cstate="print"/>
          <a:srcRect/>
          <a:stretch>
            <a:fillRect/>
          </a:stretch>
        </p:blipFill>
        <p:spPr bwMode="auto">
          <a:xfrm>
            <a:off x="6781800" y="4979270"/>
            <a:ext cx="2209800" cy="1657350"/>
          </a:xfrm>
          <a:prstGeom prst="rect">
            <a:avLst/>
          </a:prstGeom>
          <a:noFill/>
        </p:spPr>
      </p:pic>
      <p:pic>
        <p:nvPicPr>
          <p:cNvPr id="26640" name="Picture 16" descr="http://www.kaydonfiltration.com/Images/enlarge/metals1(aq4jk3).jpg"/>
          <p:cNvPicPr>
            <a:picLocks noChangeAspect="1" noChangeArrowheads="1"/>
          </p:cNvPicPr>
          <p:nvPr/>
        </p:nvPicPr>
        <p:blipFill>
          <a:blip r:embed="rId7" cstate="print"/>
          <a:srcRect/>
          <a:stretch>
            <a:fillRect/>
          </a:stretch>
        </p:blipFill>
        <p:spPr bwMode="auto">
          <a:xfrm>
            <a:off x="4377560" y="2961290"/>
            <a:ext cx="2403840" cy="16002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clrChange>
              <a:clrFrom>
                <a:srgbClr val="666633"/>
              </a:clrFrom>
              <a:clrTo>
                <a:srgbClr val="666633">
                  <a:alpha val="0"/>
                </a:srgbClr>
              </a:clrTo>
            </a:clrChange>
            <a:lum bright="70000" contrast="-70000"/>
            <a:extLst>
              <a:ext uri="{28A0092B-C50C-407E-A947-70E740481C1C}">
                <a14:useLocalDpi xmlns:a14="http://schemas.microsoft.com/office/drawing/2010/main" val="0"/>
              </a:ext>
            </a:extLst>
          </a:blip>
          <a:stretch>
            <a:fillRect/>
          </a:stretch>
        </p:blipFill>
        <p:spPr>
          <a:xfrm>
            <a:off x="66368" y="1981200"/>
            <a:ext cx="9009415" cy="4154041"/>
          </a:xfrm>
          <a:prstGeom prst="rect">
            <a:avLst/>
          </a:prstGeom>
        </p:spPr>
      </p:pic>
      <p:sp>
        <p:nvSpPr>
          <p:cNvPr id="2" name="Title 1"/>
          <p:cNvSpPr>
            <a:spLocks noGrp="1"/>
          </p:cNvSpPr>
          <p:nvPr>
            <p:ph type="title"/>
          </p:nvPr>
        </p:nvSpPr>
        <p:spPr>
          <a:xfrm>
            <a:off x="228600" y="381000"/>
            <a:ext cx="8686800" cy="838200"/>
          </a:xfrm>
        </p:spPr>
        <p:txBody>
          <a:bodyPr/>
          <a:lstStyle/>
          <a:p>
            <a:r>
              <a:rPr lang="en-US" b="1" dirty="0" smtClean="0"/>
              <a:t>What does a geologist do</a:t>
            </a:r>
            <a:endParaRPr lang="en-US" b="1" dirty="0"/>
          </a:p>
        </p:txBody>
      </p:sp>
      <p:sp>
        <p:nvSpPr>
          <p:cNvPr id="3" name="Content Placeholder 2"/>
          <p:cNvSpPr>
            <a:spLocks noGrp="1"/>
          </p:cNvSpPr>
          <p:nvPr>
            <p:ph idx="1"/>
          </p:nvPr>
        </p:nvSpPr>
        <p:spPr>
          <a:xfrm>
            <a:off x="304800" y="1219200"/>
            <a:ext cx="8686800" cy="5486400"/>
          </a:xfrm>
        </p:spPr>
        <p:txBody>
          <a:bodyPr>
            <a:normAutofit fontScale="47500" lnSpcReduction="20000"/>
          </a:bodyPr>
          <a:lstStyle/>
          <a:p>
            <a:pPr algn="just">
              <a:buFont typeface="Wingdings" pitchFamily="2" charset="2"/>
              <a:buChar char="Ø"/>
            </a:pPr>
            <a:r>
              <a:rPr lang="en-US" dirty="0"/>
              <a:t>Geologists work to understand the history of our planet. The better they can understand Earth’s history the better they can foresee how events and processes of the past might influence the future. </a:t>
            </a:r>
            <a:endParaRPr lang="en-US" dirty="0" smtClean="0"/>
          </a:p>
          <a:p>
            <a:pPr algn="just">
              <a:buFont typeface="Wingdings" pitchFamily="2" charset="2"/>
              <a:buChar char="Ø"/>
            </a:pPr>
            <a:endParaRPr lang="en-US" dirty="0"/>
          </a:p>
          <a:p>
            <a:pPr algn="just">
              <a:buFont typeface="Wingdings" pitchFamily="2" charset="2"/>
              <a:buChar char="Ø"/>
            </a:pPr>
            <a:r>
              <a:rPr lang="en-US" dirty="0"/>
              <a:t>Geologists study earth processes:   </a:t>
            </a:r>
            <a:endParaRPr lang="en-US" dirty="0" smtClean="0"/>
          </a:p>
          <a:p>
            <a:pPr algn="just">
              <a:buFont typeface="Wingdings" pitchFamily="2" charset="2"/>
              <a:buChar char="Ø"/>
            </a:pPr>
            <a:endParaRPr lang="en-US" dirty="0"/>
          </a:p>
          <a:p>
            <a:pPr lvl="1" algn="just">
              <a:buFont typeface="Wingdings" pitchFamily="2" charset="2"/>
              <a:buChar char="Ø"/>
            </a:pPr>
            <a:r>
              <a:rPr lang="en-US" dirty="0" smtClean="0"/>
              <a:t>Many </a:t>
            </a:r>
            <a:r>
              <a:rPr lang="en-US" dirty="0"/>
              <a:t>processes such as landslides, earthquakes, floods and volcanic eruptions can be hazardous to people</a:t>
            </a:r>
            <a:r>
              <a:rPr lang="en-US" dirty="0" smtClean="0"/>
              <a:t>.</a:t>
            </a:r>
          </a:p>
          <a:p>
            <a:pPr lvl="1" algn="just">
              <a:buFont typeface="Wingdings" pitchFamily="2" charset="2"/>
              <a:buChar char="Ø"/>
            </a:pPr>
            <a:r>
              <a:rPr lang="en-US" dirty="0" smtClean="0"/>
              <a:t>Geologists </a:t>
            </a:r>
            <a:r>
              <a:rPr lang="en-US" dirty="0"/>
              <a:t>work to understand these processes well enough to avoid building important structures where they might be damaged. </a:t>
            </a:r>
            <a:endParaRPr lang="en-US" dirty="0" smtClean="0"/>
          </a:p>
          <a:p>
            <a:pPr lvl="1" algn="just">
              <a:buFont typeface="Wingdings" pitchFamily="2" charset="2"/>
              <a:buChar char="Ø"/>
            </a:pPr>
            <a:r>
              <a:rPr lang="en-US" dirty="0" smtClean="0"/>
              <a:t>If </a:t>
            </a:r>
            <a:r>
              <a:rPr lang="en-US" dirty="0"/>
              <a:t>geologists can prepare maps of areas that have flooded in the past they can prepare maps of areas that might be flooded in the future. </a:t>
            </a:r>
            <a:endParaRPr lang="en-US" dirty="0" smtClean="0"/>
          </a:p>
          <a:p>
            <a:pPr lvl="1" algn="just">
              <a:buFont typeface="Wingdings" pitchFamily="2" charset="2"/>
              <a:buChar char="Ø"/>
            </a:pPr>
            <a:r>
              <a:rPr lang="en-US" dirty="0" smtClean="0"/>
              <a:t>These </a:t>
            </a:r>
            <a:r>
              <a:rPr lang="en-US" dirty="0"/>
              <a:t>maps can be used to guide the development of communities and determine where flood protection or flood insurance is needed.</a:t>
            </a:r>
          </a:p>
          <a:p>
            <a:pPr algn="just">
              <a:buFont typeface="Wingdings" pitchFamily="2" charset="2"/>
              <a:buChar char="Ø"/>
            </a:pPr>
            <a:endParaRPr lang="en-US" dirty="0"/>
          </a:p>
          <a:p>
            <a:pPr algn="just">
              <a:buFont typeface="Wingdings" pitchFamily="2" charset="2"/>
              <a:buChar char="Ø"/>
            </a:pPr>
            <a:r>
              <a:rPr lang="en-US" dirty="0"/>
              <a:t>Geologists study earth materials:  </a:t>
            </a:r>
            <a:endParaRPr lang="en-US" dirty="0" smtClean="0"/>
          </a:p>
          <a:p>
            <a:pPr marL="0" indent="0" algn="just">
              <a:buNone/>
            </a:pPr>
            <a:r>
              <a:rPr lang="en-US" dirty="0" smtClean="0"/>
              <a:t> </a:t>
            </a:r>
          </a:p>
          <a:p>
            <a:pPr lvl="1" algn="just">
              <a:buFont typeface="Wingdings" pitchFamily="2" charset="2"/>
              <a:buChar char="Ø"/>
            </a:pPr>
            <a:r>
              <a:rPr lang="en-US" dirty="0" smtClean="0"/>
              <a:t>People </a:t>
            </a:r>
            <a:r>
              <a:rPr lang="en-US" dirty="0"/>
              <a:t>use earth materials every day. They use oil that is produced from wells, metals that are produced from mines, and water that has been drawn from streams or from underground. </a:t>
            </a:r>
            <a:endParaRPr lang="en-US" dirty="0" smtClean="0"/>
          </a:p>
          <a:p>
            <a:pPr lvl="1" algn="just">
              <a:buFont typeface="Wingdings" pitchFamily="2" charset="2"/>
              <a:buChar char="Ø"/>
            </a:pPr>
            <a:r>
              <a:rPr lang="en-US" dirty="0" smtClean="0"/>
              <a:t>Geologists </a:t>
            </a:r>
            <a:r>
              <a:rPr lang="en-US" dirty="0"/>
              <a:t>conduct studies that locate rocks that contain important metals, plan the mines that produce them and the methods used to remove the metals from the rocks. They do similar work to locate and produce oil, natural gas and ground water.</a:t>
            </a:r>
          </a:p>
          <a:p>
            <a:pPr algn="just">
              <a:buFont typeface="Wingdings" pitchFamily="2" charset="2"/>
              <a:buChar char="Ø"/>
            </a:pPr>
            <a:endParaRPr lang="en-US" dirty="0"/>
          </a:p>
          <a:p>
            <a:pPr algn="just">
              <a:buFont typeface="Wingdings" pitchFamily="2" charset="2"/>
              <a:buChar char="Ø"/>
            </a:pPr>
            <a:r>
              <a:rPr lang="en-US" dirty="0"/>
              <a:t>Geologists study earth history:   </a:t>
            </a:r>
            <a:endParaRPr lang="en-US" dirty="0" smtClean="0"/>
          </a:p>
          <a:p>
            <a:pPr algn="just">
              <a:buFont typeface="Wingdings" pitchFamily="2" charset="2"/>
              <a:buChar char="Ø"/>
            </a:pPr>
            <a:endParaRPr lang="en-US" dirty="0" smtClean="0"/>
          </a:p>
          <a:p>
            <a:pPr lvl="1" algn="just">
              <a:buFont typeface="Wingdings" pitchFamily="2" charset="2"/>
              <a:buChar char="Ø"/>
            </a:pPr>
            <a:r>
              <a:rPr lang="en-US" dirty="0" smtClean="0"/>
              <a:t>Today </a:t>
            </a:r>
            <a:r>
              <a:rPr lang="en-US" dirty="0"/>
              <a:t>we are concerned about climate change. Many geologists are working to learn about the past climates of earth and how they have changed across time. </a:t>
            </a:r>
            <a:endParaRPr lang="en-US" dirty="0" smtClean="0"/>
          </a:p>
          <a:p>
            <a:pPr lvl="1" algn="just">
              <a:buFont typeface="Wingdings" pitchFamily="2" charset="2"/>
              <a:buChar char="Ø"/>
            </a:pPr>
            <a:r>
              <a:rPr lang="en-US" dirty="0" smtClean="0"/>
              <a:t>This </a:t>
            </a:r>
            <a:r>
              <a:rPr lang="en-US" dirty="0"/>
              <a:t>historical geology news information is valuable to understand how our current climate is changing and what the results might be. </a:t>
            </a:r>
          </a:p>
        </p:txBody>
      </p:sp>
    </p:spTree>
    <p:extLst>
      <p:ext uri="{BB962C8B-B14F-4D97-AF65-F5344CB8AC3E}">
        <p14:creationId xmlns:p14="http://schemas.microsoft.com/office/powerpoint/2010/main" val="69344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18090"/>
            <a:ext cx="8686800" cy="838200"/>
          </a:xfrm>
        </p:spPr>
        <p:txBody>
          <a:bodyPr/>
          <a:lstStyle/>
          <a:p>
            <a:r>
              <a:rPr lang="en-US" b="1" dirty="0" smtClean="0"/>
              <a:t>Where do Geologists work</a:t>
            </a:r>
            <a:endParaRPr lang="en-US" b="1" dirty="0"/>
          </a:p>
        </p:txBody>
      </p:sp>
      <p:sp>
        <p:nvSpPr>
          <p:cNvPr id="3" name="Content Placeholder 2"/>
          <p:cNvSpPr>
            <a:spLocks noGrp="1"/>
          </p:cNvSpPr>
          <p:nvPr>
            <p:ph idx="1"/>
          </p:nvPr>
        </p:nvSpPr>
        <p:spPr>
          <a:xfrm>
            <a:off x="218175" y="1325875"/>
            <a:ext cx="4572000" cy="5257800"/>
          </a:xfrm>
        </p:spPr>
        <p:txBody>
          <a:bodyPr>
            <a:normAutofit fontScale="55000" lnSpcReduction="20000"/>
          </a:bodyPr>
          <a:lstStyle/>
          <a:p>
            <a:pPr algn="just">
              <a:buFont typeface="Wingdings" pitchFamily="2" charset="2"/>
              <a:buChar char="Ø"/>
            </a:pPr>
            <a:r>
              <a:rPr lang="en-US" dirty="0"/>
              <a:t>Jobs in geology are found in government agencies, private companies, and non-profit and academic institutions. </a:t>
            </a:r>
          </a:p>
          <a:p>
            <a:pPr algn="just"/>
            <a:endParaRPr lang="en-US" dirty="0"/>
          </a:p>
          <a:p>
            <a:pPr algn="just">
              <a:buFont typeface="Wingdings" pitchFamily="2" charset="2"/>
              <a:buChar char="Ø"/>
            </a:pPr>
            <a:r>
              <a:rPr lang="en-US" dirty="0"/>
              <a:t>Government agencies hire geologists to investigate, plan and evaluate excavations, construction sites, natural disaster preparedness, and natural resources. </a:t>
            </a:r>
          </a:p>
          <a:p>
            <a:pPr algn="just"/>
            <a:endParaRPr lang="en-US" dirty="0"/>
          </a:p>
          <a:p>
            <a:pPr algn="just">
              <a:buFont typeface="Wingdings" pitchFamily="2" charset="2"/>
              <a:buChar char="Ø"/>
            </a:pPr>
            <a:r>
              <a:rPr lang="en-US" dirty="0"/>
              <a:t>Private companies hire geologists to help locate natural resources (minerals, oil and natural gas), evaluate environmental impact and comply with government regulations, among many other tasks. </a:t>
            </a:r>
          </a:p>
          <a:p>
            <a:pPr algn="just"/>
            <a:endParaRPr lang="en-US" dirty="0"/>
          </a:p>
          <a:p>
            <a:pPr algn="just">
              <a:buFont typeface="Wingdings" pitchFamily="2" charset="2"/>
              <a:buChar char="Ø"/>
            </a:pPr>
            <a:r>
              <a:rPr lang="en-US" dirty="0"/>
              <a:t>Geologists who prefer an academic career usually work, either as educators, researchers or both, in middle or high schools, colleges, universities </a:t>
            </a:r>
            <a:r>
              <a:rPr lang="en-US" dirty="0" smtClean="0"/>
              <a:t>and museums.</a:t>
            </a:r>
            <a:r>
              <a:rPr lang="en-US" dirty="0"/>
              <a:t/>
            </a:r>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1240" y="1371600"/>
            <a:ext cx="4302760" cy="5029200"/>
          </a:xfrm>
          <a:prstGeom prst="rect">
            <a:avLst/>
          </a:prstGeom>
        </p:spPr>
      </p:pic>
    </p:spTree>
    <p:extLst>
      <p:ext uri="{BB962C8B-B14F-4D97-AF65-F5344CB8AC3E}">
        <p14:creationId xmlns:p14="http://schemas.microsoft.com/office/powerpoint/2010/main" val="19190295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838200"/>
          </a:xfrm>
        </p:spPr>
        <p:txBody>
          <a:bodyPr/>
          <a:lstStyle/>
          <a:p>
            <a:r>
              <a:rPr lang="en-US" b="1" dirty="0" smtClean="0"/>
              <a:t>Processes acting on the Earth</a:t>
            </a:r>
            <a:endParaRPr lang="en-US" b="1" dirty="0"/>
          </a:p>
        </p:txBody>
      </p:sp>
      <p:sp>
        <p:nvSpPr>
          <p:cNvPr id="3" name="Content Placeholder 2"/>
          <p:cNvSpPr>
            <a:spLocks noGrp="1"/>
          </p:cNvSpPr>
          <p:nvPr>
            <p:ph idx="1"/>
          </p:nvPr>
        </p:nvSpPr>
        <p:spPr>
          <a:xfrm>
            <a:off x="457200" y="1600200"/>
            <a:ext cx="5029200" cy="5029200"/>
          </a:xfrm>
        </p:spPr>
        <p:txBody>
          <a:bodyPr>
            <a:normAutofit fontScale="55000" lnSpcReduction="20000"/>
          </a:bodyPr>
          <a:lstStyle/>
          <a:p>
            <a:pPr algn="just">
              <a:buFont typeface="Wingdings" pitchFamily="2" charset="2"/>
              <a:buChar char="Ø"/>
            </a:pPr>
            <a:r>
              <a:rPr lang="en-US" dirty="0"/>
              <a:t>The Earth is a Dynamic system that is it undergoes constant changes with time both internally and on its surface</a:t>
            </a:r>
            <a:r>
              <a:rPr lang="en-US" dirty="0" smtClean="0"/>
              <a:t>.</a:t>
            </a:r>
          </a:p>
          <a:p>
            <a:pPr algn="just">
              <a:buFont typeface="Wingdings" pitchFamily="2" charset="2"/>
              <a:buChar char="Ø"/>
            </a:pPr>
            <a:endParaRPr lang="en-US" dirty="0"/>
          </a:p>
          <a:p>
            <a:pPr marL="0" indent="0" algn="just">
              <a:buNone/>
            </a:pPr>
            <a:r>
              <a:rPr lang="en-US" b="1" dirty="0">
                <a:solidFill>
                  <a:srgbClr val="FF0000"/>
                </a:solidFill>
              </a:rPr>
              <a:t>Internal </a:t>
            </a:r>
            <a:r>
              <a:rPr lang="en-US" b="1" dirty="0" smtClean="0">
                <a:solidFill>
                  <a:srgbClr val="FF0000"/>
                </a:solidFill>
              </a:rPr>
              <a:t>Processes</a:t>
            </a:r>
          </a:p>
          <a:p>
            <a:pPr algn="just">
              <a:buFont typeface="Wingdings" pitchFamily="2" charset="2"/>
              <a:buChar char="Ø"/>
            </a:pPr>
            <a:endParaRPr lang="en-US" dirty="0"/>
          </a:p>
          <a:p>
            <a:pPr algn="just">
              <a:buFont typeface="Wingdings" pitchFamily="2" charset="2"/>
              <a:buChar char="Ø"/>
            </a:pPr>
            <a:r>
              <a:rPr lang="en-US" dirty="0"/>
              <a:t>Processes that originate deep within the Earth are termed as internal processes. These are the driving forces that raise mountains, cause earthquakes and produce volcanic eruptions.</a:t>
            </a:r>
          </a:p>
          <a:p>
            <a:pPr algn="just">
              <a:buFont typeface="Wingdings" pitchFamily="2" charset="2"/>
              <a:buChar char="Ø"/>
            </a:pPr>
            <a:endParaRPr lang="en-US" dirty="0"/>
          </a:p>
          <a:p>
            <a:pPr marL="0" indent="0" algn="just">
              <a:buNone/>
            </a:pPr>
            <a:r>
              <a:rPr lang="en-US" b="1" dirty="0">
                <a:solidFill>
                  <a:srgbClr val="00B0F0"/>
                </a:solidFill>
              </a:rPr>
              <a:t>Surface </a:t>
            </a:r>
            <a:r>
              <a:rPr lang="en-US" b="1" dirty="0" smtClean="0">
                <a:solidFill>
                  <a:srgbClr val="00B0F0"/>
                </a:solidFill>
              </a:rPr>
              <a:t>Processes</a:t>
            </a:r>
          </a:p>
          <a:p>
            <a:pPr algn="just">
              <a:buFont typeface="Wingdings" pitchFamily="2" charset="2"/>
              <a:buChar char="Ø"/>
            </a:pPr>
            <a:endParaRPr lang="en-US" dirty="0"/>
          </a:p>
          <a:p>
            <a:pPr algn="just">
              <a:buFont typeface="Wingdings" pitchFamily="2" charset="2"/>
              <a:buChar char="Ø"/>
            </a:pPr>
            <a:r>
              <a:rPr lang="en-US" dirty="0"/>
              <a:t>Surface processes are all those processes which take place on the earth’s surface and result in sculpting the earth’s surface. Most of the surface processes are driven by water, though wind, ice and gravity also play an important role.</a:t>
            </a:r>
          </a:p>
          <a:p>
            <a:endParaRPr lang="en-US" dirty="0"/>
          </a:p>
        </p:txBody>
      </p:sp>
      <p:pic>
        <p:nvPicPr>
          <p:cNvPr id="25604" name="Picture 4" descr="http://library.thinkquest.org/03oct/01027/volcanoerupting.jpg"/>
          <p:cNvPicPr>
            <a:picLocks noChangeAspect="1" noChangeArrowheads="1"/>
          </p:cNvPicPr>
          <p:nvPr/>
        </p:nvPicPr>
        <p:blipFill>
          <a:blip r:embed="rId2" cstate="print"/>
          <a:srcRect/>
          <a:stretch>
            <a:fillRect/>
          </a:stretch>
        </p:blipFill>
        <p:spPr bwMode="auto">
          <a:xfrm>
            <a:off x="5486400" y="1752600"/>
            <a:ext cx="3539677" cy="2057400"/>
          </a:xfrm>
          <a:prstGeom prst="rect">
            <a:avLst/>
          </a:prstGeom>
          <a:noFill/>
        </p:spPr>
      </p:pic>
      <p:pic>
        <p:nvPicPr>
          <p:cNvPr id="25606" name="Picture 6" descr="http://www.open-earth.org/user-data/image/real/c/clendinning%20creek_4_real.JPG"/>
          <p:cNvPicPr>
            <a:picLocks noChangeAspect="1" noChangeArrowheads="1"/>
          </p:cNvPicPr>
          <p:nvPr/>
        </p:nvPicPr>
        <p:blipFill>
          <a:blip r:embed="rId3" cstate="print"/>
          <a:srcRect/>
          <a:stretch>
            <a:fillRect/>
          </a:stretch>
        </p:blipFill>
        <p:spPr bwMode="auto">
          <a:xfrm>
            <a:off x="5638800" y="4038600"/>
            <a:ext cx="3251200" cy="24384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125" y="219075"/>
            <a:ext cx="8686800" cy="838200"/>
          </a:xfrm>
        </p:spPr>
        <p:txBody>
          <a:bodyPr>
            <a:normAutofit/>
          </a:bodyPr>
          <a:lstStyle/>
          <a:p>
            <a:r>
              <a:rPr lang="en-US" sz="4000" b="1" dirty="0" smtClean="0"/>
              <a:t>Geo-spheres</a:t>
            </a:r>
            <a:endParaRPr lang="en-US" sz="4000" b="1" dirty="0"/>
          </a:p>
        </p:txBody>
      </p:sp>
      <p:sp>
        <p:nvSpPr>
          <p:cNvPr id="3" name="Content Placeholder 2"/>
          <p:cNvSpPr>
            <a:spLocks noGrp="1"/>
          </p:cNvSpPr>
          <p:nvPr>
            <p:ph idx="1"/>
          </p:nvPr>
        </p:nvSpPr>
        <p:spPr>
          <a:xfrm>
            <a:off x="227800" y="1371600"/>
            <a:ext cx="8686800" cy="4525963"/>
          </a:xfrm>
        </p:spPr>
        <p:txBody>
          <a:bodyPr>
            <a:normAutofit/>
          </a:bodyPr>
          <a:lstStyle/>
          <a:p>
            <a:pPr algn="just">
              <a:buFont typeface="Wingdings" pitchFamily="2" charset="2"/>
              <a:buChar char="Ø"/>
            </a:pPr>
            <a:r>
              <a:rPr lang="en-US" sz="2800" dirty="0" smtClean="0"/>
              <a:t>The area near the surface of the earth can be divided into four inter-connected "geo-spheres:" the </a:t>
            </a:r>
            <a:r>
              <a:rPr lang="en-US" sz="2800" b="1" dirty="0" smtClean="0">
                <a:solidFill>
                  <a:srgbClr val="0070C0"/>
                </a:solidFill>
              </a:rPr>
              <a:t>atmosphere, </a:t>
            </a:r>
            <a:r>
              <a:rPr lang="en-US" sz="2800" b="1" dirty="0" smtClean="0">
                <a:solidFill>
                  <a:srgbClr val="00B0F0"/>
                </a:solidFill>
              </a:rPr>
              <a:t>hydrosphere, </a:t>
            </a:r>
            <a:r>
              <a:rPr lang="en-US" sz="2800" b="1" dirty="0" smtClean="0">
                <a:solidFill>
                  <a:schemeClr val="accent6">
                    <a:lumMod val="50000"/>
                  </a:schemeClr>
                </a:solidFill>
              </a:rPr>
              <a:t>lithosphere </a:t>
            </a:r>
            <a:r>
              <a:rPr lang="en-US" sz="2800" dirty="0" smtClean="0"/>
              <a:t>and the </a:t>
            </a:r>
            <a:r>
              <a:rPr lang="en-US" sz="2800" b="1" dirty="0" smtClean="0">
                <a:solidFill>
                  <a:srgbClr val="00B050"/>
                </a:solidFill>
              </a:rPr>
              <a:t>biosphere</a:t>
            </a:r>
            <a:r>
              <a:rPr lang="en-US" sz="2800" dirty="0" smtClean="0"/>
              <a:t>. </a:t>
            </a:r>
            <a:endParaRPr lang="en-US" sz="2800" dirty="0"/>
          </a:p>
        </p:txBody>
      </p:sp>
      <p:pic>
        <p:nvPicPr>
          <p:cNvPr id="10242" name="Picture 2" descr="http://image.wistatutor.com/content/environment/biosphere-illustration.jpeg"/>
          <p:cNvPicPr>
            <a:picLocks noChangeAspect="1" noChangeArrowheads="1"/>
          </p:cNvPicPr>
          <p:nvPr/>
        </p:nvPicPr>
        <p:blipFill>
          <a:blip r:embed="rId2" cstate="print"/>
          <a:srcRect/>
          <a:stretch>
            <a:fillRect/>
          </a:stretch>
        </p:blipFill>
        <p:spPr bwMode="auto">
          <a:xfrm>
            <a:off x="4572000" y="3276600"/>
            <a:ext cx="4572000" cy="2961409"/>
          </a:xfrm>
          <a:prstGeom prst="rect">
            <a:avLst/>
          </a:prstGeom>
          <a:noFill/>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9" y="3143445"/>
            <a:ext cx="4276725" cy="3227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838200"/>
          </a:xfrm>
        </p:spPr>
        <p:txBody>
          <a:bodyPr>
            <a:noAutofit/>
          </a:bodyPr>
          <a:lstStyle/>
          <a:p>
            <a:r>
              <a:rPr lang="en-US" sz="4000" b="1" dirty="0" smtClean="0"/>
              <a:t>Atmosphere</a:t>
            </a:r>
            <a:endParaRPr lang="en-US" sz="4000" b="1" dirty="0"/>
          </a:p>
        </p:txBody>
      </p:sp>
      <p:sp>
        <p:nvSpPr>
          <p:cNvPr id="3" name="Content Placeholder 2"/>
          <p:cNvSpPr>
            <a:spLocks noGrp="1"/>
          </p:cNvSpPr>
          <p:nvPr>
            <p:ph idx="1"/>
          </p:nvPr>
        </p:nvSpPr>
        <p:spPr>
          <a:xfrm>
            <a:off x="457200" y="1162251"/>
            <a:ext cx="4114800" cy="4933749"/>
          </a:xfrm>
        </p:spPr>
        <p:txBody>
          <a:bodyPr>
            <a:noAutofit/>
          </a:bodyPr>
          <a:lstStyle/>
          <a:p>
            <a:pPr algn="just">
              <a:buFont typeface="Wingdings" pitchFamily="2" charset="2"/>
              <a:buChar char="Ø"/>
            </a:pPr>
            <a:r>
              <a:rPr lang="en-US" sz="1550" dirty="0" smtClean="0"/>
              <a:t>The atmosphere is the body of air which surrounds our planet.</a:t>
            </a:r>
          </a:p>
          <a:p>
            <a:pPr marL="0" indent="0" algn="just">
              <a:buNone/>
            </a:pPr>
            <a:endParaRPr lang="en-US" sz="1550" dirty="0" smtClean="0"/>
          </a:p>
          <a:p>
            <a:pPr algn="just">
              <a:buFont typeface="Wingdings" pitchFamily="2" charset="2"/>
              <a:buChar char="Ø"/>
            </a:pPr>
            <a:r>
              <a:rPr lang="en-US" sz="1550" dirty="0" smtClean="0"/>
              <a:t>Most of our atmosphere is located close to the earth's surface where it is most dense. </a:t>
            </a:r>
          </a:p>
          <a:p>
            <a:pPr algn="just">
              <a:buFont typeface="Wingdings" pitchFamily="2" charset="2"/>
              <a:buChar char="Ø"/>
            </a:pPr>
            <a:endParaRPr lang="en-US" sz="1550" dirty="0" smtClean="0"/>
          </a:p>
          <a:p>
            <a:pPr algn="just">
              <a:buFont typeface="Wingdings" pitchFamily="2" charset="2"/>
              <a:buChar char="Ø"/>
            </a:pPr>
            <a:r>
              <a:rPr lang="en-US" sz="1550" dirty="0" smtClean="0"/>
              <a:t>The atmosphere not only provides </a:t>
            </a:r>
            <a:r>
              <a:rPr lang="en-US" sz="1550" dirty="0"/>
              <a:t>the air that we breathe but </a:t>
            </a:r>
            <a:r>
              <a:rPr lang="en-US" sz="1550" dirty="0" smtClean="0"/>
              <a:t>also acts </a:t>
            </a:r>
            <a:r>
              <a:rPr lang="en-US" sz="1550" dirty="0"/>
              <a:t>to protect us from the Sun’s </a:t>
            </a:r>
            <a:r>
              <a:rPr lang="en-US" sz="1550" dirty="0" smtClean="0"/>
              <a:t>intense heat </a:t>
            </a:r>
            <a:r>
              <a:rPr lang="en-US" sz="1550" dirty="0"/>
              <a:t>and dangerous ultraviolet radiation</a:t>
            </a:r>
            <a:r>
              <a:rPr lang="en-US" sz="1550" dirty="0" smtClean="0"/>
              <a:t>.</a:t>
            </a:r>
          </a:p>
          <a:p>
            <a:pPr algn="just">
              <a:buFont typeface="Wingdings" pitchFamily="2" charset="2"/>
              <a:buChar char="Ø"/>
            </a:pPr>
            <a:endParaRPr lang="en-US" sz="1550" dirty="0"/>
          </a:p>
          <a:p>
            <a:pPr algn="just">
              <a:buFont typeface="Wingdings" pitchFamily="2" charset="2"/>
              <a:buChar char="Ø"/>
            </a:pPr>
            <a:r>
              <a:rPr lang="en-US" sz="1550" dirty="0"/>
              <a:t>The energy exchanges that </a:t>
            </a:r>
            <a:r>
              <a:rPr lang="en-US" sz="1550" dirty="0" smtClean="0"/>
              <a:t>continually occur </a:t>
            </a:r>
            <a:r>
              <a:rPr lang="en-US" sz="1550" dirty="0"/>
              <a:t>between the atmosphere and </a:t>
            </a:r>
            <a:r>
              <a:rPr lang="en-US" sz="1550" dirty="0" smtClean="0"/>
              <a:t>the surface </a:t>
            </a:r>
            <a:r>
              <a:rPr lang="en-US" sz="1550" dirty="0"/>
              <a:t>and between the atmosphere </a:t>
            </a:r>
            <a:r>
              <a:rPr lang="en-US" sz="1550" dirty="0" smtClean="0"/>
              <a:t>and space </a:t>
            </a:r>
            <a:r>
              <a:rPr lang="en-US" sz="1550" dirty="0"/>
              <a:t>produce the effects we call </a:t>
            </a:r>
            <a:r>
              <a:rPr lang="en-US" sz="1550" dirty="0" smtClean="0"/>
              <a:t>weather and </a:t>
            </a:r>
            <a:r>
              <a:rPr lang="en-US" sz="1550" dirty="0"/>
              <a:t>climate.</a:t>
            </a:r>
            <a:endParaRPr lang="en-US" sz="1550" dirty="0" smtClean="0"/>
          </a:p>
          <a:p>
            <a:pPr algn="just">
              <a:buFont typeface="Wingdings" pitchFamily="2" charset="2"/>
              <a:buChar char="Ø"/>
            </a:pPr>
            <a:endParaRPr lang="en-US" sz="1550" dirty="0" smtClean="0"/>
          </a:p>
          <a:p>
            <a:pPr algn="just">
              <a:buFont typeface="Wingdings" pitchFamily="2" charset="2"/>
              <a:buChar char="Ø"/>
            </a:pPr>
            <a:r>
              <a:rPr lang="en-US" sz="1550" dirty="0" smtClean="0"/>
              <a:t>The air of our planet is 79% nitrogen and just under 21% oxygen; the small amount remaining is composed of carbon dioxide and other gasses.</a:t>
            </a:r>
            <a:endParaRPr lang="en-US" sz="155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1219200"/>
            <a:ext cx="3996789" cy="5129213"/>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2b1997d535451d526374be1fda246f3c82828"/>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
  <TotalTime>818</TotalTime>
  <Words>2516</Words>
  <Application>Microsoft Office PowerPoint</Application>
  <PresentationFormat>On-screen Show (4:3)</PresentationFormat>
  <Paragraphs>269</Paragraphs>
  <Slides>36</Slides>
  <Notes>6</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Trek</vt:lpstr>
      <vt:lpstr>INTRODUCTION TO GEOLOGY</vt:lpstr>
      <vt:lpstr>What is Geology</vt:lpstr>
      <vt:lpstr>Branches of Geology</vt:lpstr>
      <vt:lpstr>Geology in our Lives</vt:lpstr>
      <vt:lpstr>What does a geologist do</vt:lpstr>
      <vt:lpstr>Where do Geologists work</vt:lpstr>
      <vt:lpstr>Processes acting on the Earth</vt:lpstr>
      <vt:lpstr>Geo-spheres</vt:lpstr>
      <vt:lpstr>Atmosphere</vt:lpstr>
      <vt:lpstr>Hydrosphere</vt:lpstr>
      <vt:lpstr>Lithosphere</vt:lpstr>
      <vt:lpstr>Biosphere</vt:lpstr>
      <vt:lpstr>Uniformitarianism and Catastrophism</vt:lpstr>
      <vt:lpstr>Uniformitarianism</vt:lpstr>
      <vt:lpstr>PowerPoint Presentation</vt:lpstr>
      <vt:lpstr>Catastrophism</vt:lpstr>
      <vt:lpstr>Uniformitarianism and Catastrophism</vt:lpstr>
      <vt:lpstr>Formation of the Solar System</vt:lpstr>
      <vt:lpstr>Formation of the Solar System</vt:lpstr>
      <vt:lpstr>the Solar System</vt:lpstr>
      <vt:lpstr>the Solar System</vt:lpstr>
      <vt:lpstr>the Solar System</vt:lpstr>
      <vt:lpstr>Formation of the Earth</vt:lpstr>
      <vt:lpstr>RockS</vt:lpstr>
      <vt:lpstr>RockS</vt:lpstr>
      <vt:lpstr>Rock cycle</vt:lpstr>
      <vt:lpstr>Igneous Rocks</vt:lpstr>
      <vt:lpstr>Sedimentary Rocks</vt:lpstr>
      <vt:lpstr>Metamorphic Rocks</vt:lpstr>
      <vt:lpstr>Rock Cycle</vt:lpstr>
      <vt:lpstr>Structure of the Earth</vt:lpstr>
      <vt:lpstr>THE crust</vt:lpstr>
      <vt:lpstr>The mantle</vt:lpstr>
      <vt:lpstr>The core</vt:lpstr>
      <vt:lpstr>Geologic Time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water</dc:creator>
  <cp:lastModifiedBy>User</cp:lastModifiedBy>
  <cp:revision>92</cp:revision>
  <dcterms:created xsi:type="dcterms:W3CDTF">2011-02-26T06:21:25Z</dcterms:created>
  <dcterms:modified xsi:type="dcterms:W3CDTF">2017-02-13T12:33:27Z</dcterms:modified>
</cp:coreProperties>
</file>