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sldIdLst>
    <p:sldId id="256" r:id="rId2"/>
    <p:sldId id="257" r:id="rId3"/>
    <p:sldId id="258" r:id="rId4"/>
    <p:sldId id="259" r:id="rId5"/>
    <p:sldId id="260" r:id="rId6"/>
    <p:sldId id="261" r:id="rId7"/>
    <p:sldId id="285" r:id="rId8"/>
    <p:sldId id="262" r:id="rId9"/>
    <p:sldId id="263" r:id="rId10"/>
    <p:sldId id="270" r:id="rId11"/>
    <p:sldId id="271" r:id="rId12"/>
    <p:sldId id="272" r:id="rId13"/>
    <p:sldId id="273" r:id="rId14"/>
    <p:sldId id="274" r:id="rId15"/>
    <p:sldId id="275" r:id="rId16"/>
    <p:sldId id="276" r:id="rId17"/>
    <p:sldId id="277" r:id="rId18"/>
    <p:sldId id="278" r:id="rId19"/>
    <p:sldId id="279" r:id="rId20"/>
    <p:sldId id="280" r:id="rId21"/>
    <p:sldId id="282" r:id="rId22"/>
    <p:sldId id="283" r:id="rId23"/>
    <p:sldId id="281" r:id="rId24"/>
    <p:sldId id="264" r:id="rId25"/>
    <p:sldId id="265" r:id="rId26"/>
    <p:sldId id="266" r:id="rId27"/>
    <p:sldId id="267" r:id="rId28"/>
    <p:sldId id="268" r:id="rId29"/>
    <p:sldId id="26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BB326A-2DE9-4CD1-98DD-AEEE460CD74D}" type="datetimeFigureOut">
              <a:rPr lang="en-US" smtClean="0"/>
              <a:pPr/>
              <a:t>9/26/2011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8D8CB-15D3-47B7-8FC4-9A8D8ADBB9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8D8CB-15D3-47B7-8FC4-9A8D8ADBB99D}"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8D8CB-15D3-47B7-8FC4-9A8D8ADBB99D}"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3F2909-FB25-458D-AF9E-6CF2410B79BC}" type="datetimeFigureOut">
              <a:rPr lang="en-US" smtClean="0"/>
              <a:pPr/>
              <a:t>9/26/2011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660E65E-C024-41F4-A993-08784D178E9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3F2909-FB25-458D-AF9E-6CF2410B79BC}"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0E65E-C024-41F4-A993-08784D178E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660E65E-C024-41F4-A993-08784D178E9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3F2909-FB25-458D-AF9E-6CF2410B79BC}"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3F2909-FB25-458D-AF9E-6CF2410B79BC}"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660E65E-C024-41F4-A993-08784D178E9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33F2909-FB25-458D-AF9E-6CF2410B79BC}" type="datetimeFigureOut">
              <a:rPr lang="en-US" smtClean="0"/>
              <a:pPr/>
              <a:t>9/26/2011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660E65E-C024-41F4-A993-08784D178E9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33F2909-FB25-458D-AF9E-6CF2410B79BC}" type="datetimeFigureOut">
              <a:rPr lang="en-US" smtClean="0"/>
              <a:pPr/>
              <a:t>9/26/2011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0E65E-C024-41F4-A993-08784D178E9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33F2909-FB25-458D-AF9E-6CF2410B79BC}" type="datetimeFigureOut">
              <a:rPr lang="en-US" smtClean="0"/>
              <a:pPr/>
              <a:t>9/26/2011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660E65E-C024-41F4-A993-08784D178E9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3F2909-FB25-458D-AF9E-6CF2410B79BC}" type="datetimeFigureOut">
              <a:rPr lang="en-US" smtClean="0"/>
              <a:pPr/>
              <a:t>9/26/2011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660E65E-C024-41F4-A993-08784D178E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33F2909-FB25-458D-AF9E-6CF2410B79BC}" type="datetimeFigureOut">
              <a:rPr lang="en-US" smtClean="0"/>
              <a:pPr/>
              <a:t>9/26/2011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660E65E-C024-41F4-A993-08784D178E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660E65E-C024-41F4-A993-08784D178E9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33F2909-FB25-458D-AF9E-6CF2410B79BC}" type="datetimeFigureOut">
              <a:rPr lang="en-US" smtClean="0"/>
              <a:pPr/>
              <a:t>9/26/2011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660E65E-C024-41F4-A993-08784D178E9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33F2909-FB25-458D-AF9E-6CF2410B79BC}" type="datetimeFigureOut">
              <a:rPr lang="en-US" smtClean="0"/>
              <a:pPr/>
              <a:t>9/26/2011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33F2909-FB25-458D-AF9E-6CF2410B79BC}" type="datetimeFigureOut">
              <a:rPr lang="en-US" smtClean="0"/>
              <a:pPr/>
              <a:t>9/26/2011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660E65E-C024-41F4-A993-08784D178E9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upload.wikimedia.org/wikipedia/commons/b/b6/Sinuous_dunes_mcr1.JPG" TargetMode="External"/><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upload.wikimedia.org/wikipedia/commons/c/c1/Beach_Stones_2.jp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b/b9/StoneFormationInWater.jpg" TargetMode="External"/><Relationship Id="rId5" Type="http://schemas.openxmlformats.org/officeDocument/2006/relationships/image" Target="../media/image4.jpeg"/><Relationship Id="rId4" Type="http://schemas.openxmlformats.org/officeDocument/2006/relationships/hyperlink" Target="http://upload.wikimedia.org/wikipedia/commons/e/ee/Leman_img_0573.jpg" TargetMode="External"/><Relationship Id="rId9"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upload.wikimedia.org/wikipedia/commons/2/26/Soil_Erosion_With_Roots.JPG" TargetMode="Externa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3200" b="0" dirty="0" smtClean="0"/>
              <a:t>UNIT -1</a:t>
            </a:r>
          </a:p>
        </p:txBody>
      </p:sp>
      <p:sp>
        <p:nvSpPr>
          <p:cNvPr id="2" name="Title 1"/>
          <p:cNvSpPr>
            <a:spLocks noGrp="1"/>
          </p:cNvSpPr>
          <p:nvPr>
            <p:ph type="ctrTitle"/>
          </p:nvPr>
        </p:nvSpPr>
        <p:spPr/>
        <p:txBody>
          <a:bodyPr>
            <a:normAutofit/>
          </a:bodyPr>
          <a:lstStyle/>
          <a:p>
            <a:r>
              <a:rPr lang="en-US" dirty="0" smtClean="0"/>
              <a:t>Introduction to </a:t>
            </a:r>
            <a:r>
              <a:rPr lang="en-US" dirty="0" err="1" smtClean="0"/>
              <a:t>Sedimentology</a:t>
            </a:r>
            <a:r>
              <a:rPr lang="en-US" dirty="0" smtClean="0"/>
              <a:t> and </a:t>
            </a:r>
            <a:r>
              <a:rPr lang="en-US" dirty="0" err="1" smtClean="0"/>
              <a:t>Stratigraphy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277" y="364998"/>
            <a:ext cx="8534400" cy="758952"/>
          </a:xfrm>
        </p:spPr>
        <p:txBody>
          <a:bodyPr>
            <a:normAutofit fontScale="90000"/>
          </a:bodyPr>
          <a:lstStyle/>
          <a:p>
            <a:r>
              <a:rPr lang="en-US" dirty="0" smtClean="0"/>
              <a:t>The process involved in the formation of Sedimentary Rocks</a:t>
            </a:r>
            <a:endParaRPr lang="en-US" dirty="0"/>
          </a:p>
        </p:txBody>
      </p:sp>
      <p:sp>
        <p:nvSpPr>
          <p:cNvPr id="3" name="Content Placeholder 2"/>
          <p:cNvSpPr>
            <a:spLocks noGrp="1"/>
          </p:cNvSpPr>
          <p:nvPr>
            <p:ph sz="quarter" idx="1"/>
          </p:nvPr>
        </p:nvSpPr>
        <p:spPr>
          <a:xfrm>
            <a:off x="301752" y="1600200"/>
            <a:ext cx="8503920" cy="4572000"/>
          </a:xfrm>
        </p:spPr>
        <p:txBody>
          <a:bodyPr>
            <a:normAutofit fontScale="85000" lnSpcReduction="20000"/>
          </a:bodyPr>
          <a:lstStyle/>
          <a:p>
            <a:r>
              <a:rPr lang="en-US" sz="2800" b="1" dirty="0" smtClean="0"/>
              <a:t>WEATHERING </a:t>
            </a:r>
            <a:r>
              <a:rPr lang="en-US" sz="2400" dirty="0" smtClean="0"/>
              <a:t>(Weathering is the process that changes bedrock to soil)</a:t>
            </a:r>
          </a:p>
          <a:p>
            <a:endParaRPr lang="en-US" sz="2400" dirty="0"/>
          </a:p>
          <a:p>
            <a:r>
              <a:rPr lang="en-US" sz="2800" b="1" dirty="0" smtClean="0"/>
              <a:t>EROSION </a:t>
            </a:r>
            <a:r>
              <a:rPr lang="en-US" sz="2400" dirty="0" smtClean="0"/>
              <a:t>(Erosion is the process that removes loose materials from the place of weathering)</a:t>
            </a:r>
          </a:p>
          <a:p>
            <a:endParaRPr lang="en-US" sz="2400" dirty="0"/>
          </a:p>
          <a:p>
            <a:r>
              <a:rPr lang="en-US" sz="2800" b="1" dirty="0" smtClean="0"/>
              <a:t>TRANSPORTATION</a:t>
            </a:r>
          </a:p>
          <a:p>
            <a:endParaRPr lang="en-US" sz="2800" b="1" dirty="0"/>
          </a:p>
          <a:p>
            <a:r>
              <a:rPr lang="en-US" sz="2800" b="1" dirty="0" smtClean="0"/>
              <a:t>DEPOSITION</a:t>
            </a:r>
          </a:p>
          <a:p>
            <a:endParaRPr lang="en-US" sz="2800" b="1" dirty="0"/>
          </a:p>
          <a:p>
            <a:r>
              <a:rPr lang="en-US" sz="2800" b="1" dirty="0" smtClean="0"/>
              <a:t>DIAGENESIS</a:t>
            </a:r>
          </a:p>
          <a:p>
            <a:pPr lvl="1"/>
            <a:r>
              <a:rPr lang="en-US" sz="2400" b="1" dirty="0" smtClean="0"/>
              <a:t>COMPACTION</a:t>
            </a:r>
          </a:p>
          <a:p>
            <a:pPr lvl="1"/>
            <a:r>
              <a:rPr lang="en-US" sz="2400" b="1" dirty="0" smtClean="0"/>
              <a:t>CEMENTATION</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Diagenesis</a:t>
            </a:r>
            <a:endParaRPr lang="en-US" dirty="0"/>
          </a:p>
        </p:txBody>
      </p:sp>
      <p:sp>
        <p:nvSpPr>
          <p:cNvPr id="3" name="Content Placeholder 2"/>
          <p:cNvSpPr>
            <a:spLocks noGrp="1"/>
          </p:cNvSpPr>
          <p:nvPr>
            <p:ph sz="quarter" idx="1"/>
          </p:nvPr>
        </p:nvSpPr>
        <p:spPr>
          <a:xfrm>
            <a:off x="457200" y="1600200"/>
            <a:ext cx="4267200" cy="4876800"/>
          </a:xfrm>
        </p:spPr>
        <p:txBody>
          <a:bodyPr>
            <a:normAutofit fontScale="85000" lnSpcReduction="20000"/>
          </a:bodyPr>
          <a:lstStyle/>
          <a:p>
            <a:pPr algn="just"/>
            <a:r>
              <a:rPr lang="en-US" dirty="0" smtClean="0"/>
              <a:t>Lithification refers to processes that convert loose sediment to hard rock.</a:t>
            </a:r>
          </a:p>
          <a:p>
            <a:pPr algn="just"/>
            <a:endParaRPr lang="en-US" dirty="0" smtClean="0"/>
          </a:p>
          <a:p>
            <a:pPr algn="just"/>
            <a:r>
              <a:rPr lang="en-US" dirty="0" smtClean="0"/>
              <a:t>Diagenesis is any chemical, physical, or biological change undergone by a sediment after its initial deposition and during and after its lithification.</a:t>
            </a:r>
          </a:p>
          <a:p>
            <a:pPr algn="just"/>
            <a:endParaRPr lang="en-US" dirty="0" smtClean="0"/>
          </a:p>
          <a:p>
            <a:pPr algn="just"/>
            <a:r>
              <a:rPr lang="en-US" dirty="0" smtClean="0"/>
              <a:t>Two of the most important processes involved during </a:t>
            </a:r>
            <a:r>
              <a:rPr lang="en-US" dirty="0" err="1" smtClean="0"/>
              <a:t>diagenesis</a:t>
            </a:r>
            <a:r>
              <a:rPr lang="en-US" dirty="0" smtClean="0"/>
              <a:t> are </a:t>
            </a:r>
            <a:r>
              <a:rPr lang="en-US" u="sng" dirty="0" smtClean="0"/>
              <a:t>compaction</a:t>
            </a:r>
            <a:r>
              <a:rPr lang="en-US" dirty="0" smtClean="0"/>
              <a:t> and </a:t>
            </a:r>
            <a:r>
              <a:rPr lang="en-US" u="sng" dirty="0" smtClean="0"/>
              <a:t>cementation</a:t>
            </a:r>
            <a:endParaRPr lang="en-US" u="sng" dirty="0"/>
          </a:p>
        </p:txBody>
      </p:sp>
      <p:pic>
        <p:nvPicPr>
          <p:cNvPr id="2050" name="Picture 2"/>
          <p:cNvPicPr>
            <a:picLocks noChangeAspect="1" noChangeArrowheads="1"/>
          </p:cNvPicPr>
          <p:nvPr/>
        </p:nvPicPr>
        <p:blipFill>
          <a:blip r:embed="rId2" cstate="print"/>
          <a:srcRect/>
          <a:stretch>
            <a:fillRect/>
          </a:stretch>
        </p:blipFill>
        <p:spPr bwMode="auto">
          <a:xfrm>
            <a:off x="5449389" y="1447800"/>
            <a:ext cx="3466011"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657350" y="1352550"/>
            <a:ext cx="5829300" cy="5505450"/>
          </a:xfrm>
          <a:prstGeom prst="rect">
            <a:avLst/>
          </a:prstGeom>
          <a:noFill/>
          <a:ln w="9525">
            <a:noFill/>
            <a:miter lim="800000"/>
            <a:headEnd/>
            <a:tailEnd/>
          </a:ln>
        </p:spPr>
      </p:pic>
      <p:sp>
        <p:nvSpPr>
          <p:cNvPr id="5" name="Title 1"/>
          <p:cNvSpPr>
            <a:spLocks noGrp="1"/>
          </p:cNvSpPr>
          <p:nvPr>
            <p:ph type="title"/>
          </p:nvPr>
        </p:nvSpPr>
        <p:spPr/>
        <p:txBody>
          <a:bodyPr>
            <a:normAutofit/>
          </a:bodyPr>
          <a:lstStyle/>
          <a:p>
            <a:r>
              <a:rPr lang="en-US" sz="2000" dirty="0"/>
              <a:t>Imagine some rocky outcrops at the side of a valley high in the mountains.</a:t>
            </a:r>
            <a:br>
              <a:rPr lang="en-US" sz="2000" dirty="0"/>
            </a:br>
            <a:r>
              <a:rPr lang="en-US" sz="2000" dirty="0"/>
              <a:t>Cracks in the rock fill with water when it rains.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When it is cold, the water changes to ice. As it forms, the ice expands and</a:t>
            </a:r>
            <a:br>
              <a:rPr lang="en-US" sz="2000" dirty="0"/>
            </a:br>
            <a:r>
              <a:rPr lang="en-US" sz="2000" dirty="0"/>
              <a:t>makes new cracks in the rock.</a:t>
            </a:r>
          </a:p>
        </p:txBody>
      </p:sp>
      <p:pic>
        <p:nvPicPr>
          <p:cNvPr id="2050" name="Picture 2"/>
          <p:cNvPicPr>
            <a:picLocks noChangeAspect="1" noChangeArrowheads="1"/>
          </p:cNvPicPr>
          <p:nvPr/>
        </p:nvPicPr>
        <p:blipFill>
          <a:blip r:embed="rId2" cstate="print"/>
          <a:srcRect/>
          <a:stretch>
            <a:fillRect/>
          </a:stretch>
        </p:blipFill>
        <p:spPr bwMode="auto">
          <a:xfrm>
            <a:off x="1843088" y="1905000"/>
            <a:ext cx="5457825" cy="453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1066800"/>
          </a:xfrm>
        </p:spPr>
        <p:txBody>
          <a:bodyPr>
            <a:normAutofit fontScale="90000"/>
          </a:bodyPr>
          <a:lstStyle/>
          <a:p>
            <a:r>
              <a:rPr lang="en-US" sz="2200" dirty="0"/>
              <a:t>After this happens a few times, pieces of rock are loosened and fall from </a:t>
            </a:r>
            <a:r>
              <a:rPr lang="en-US" sz="2200" dirty="0" smtClean="0"/>
              <a:t>the outcrop</a:t>
            </a:r>
            <a:r>
              <a:rPr lang="en-US" sz="2200" dirty="0"/>
              <a:t>. They slide downhill and eventually land up in the </a:t>
            </a:r>
            <a:r>
              <a:rPr lang="en-US" sz="2200" dirty="0" smtClean="0"/>
              <a:t>river flowing along</a:t>
            </a:r>
            <a:r>
              <a:rPr lang="en-US" sz="2200" dirty="0"/>
              <a:t> </a:t>
            </a:r>
            <a:r>
              <a:rPr lang="en-US" sz="2200" dirty="0" smtClean="0"/>
              <a:t>the </a:t>
            </a:r>
            <a:r>
              <a:rPr lang="en-US" sz="2200" dirty="0"/>
              <a:t>valley </a:t>
            </a:r>
            <a:r>
              <a:rPr lang="en-US" sz="2200" dirty="0" smtClean="0"/>
              <a:t>floor.</a:t>
            </a:r>
            <a:endParaRPr lang="en-US" sz="2200" dirty="0"/>
          </a:p>
        </p:txBody>
      </p:sp>
      <p:pic>
        <p:nvPicPr>
          <p:cNvPr id="3074" name="Picture 2"/>
          <p:cNvPicPr>
            <a:picLocks noChangeAspect="1" noChangeArrowheads="1"/>
          </p:cNvPicPr>
          <p:nvPr/>
        </p:nvPicPr>
        <p:blipFill>
          <a:blip r:embed="rId2" cstate="print"/>
          <a:srcRect/>
          <a:stretch>
            <a:fillRect/>
          </a:stretch>
        </p:blipFill>
        <p:spPr bwMode="auto">
          <a:xfrm>
            <a:off x="1960180" y="1600200"/>
            <a:ext cx="520262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Once in the river, the pieces of rock tend to slide, roll and bounce downstream as they are forced along by the flow of water</a:t>
            </a:r>
            <a:endParaRPr lang="en-US" sz="2200" dirty="0"/>
          </a:p>
        </p:txBody>
      </p:sp>
      <p:pic>
        <p:nvPicPr>
          <p:cNvPr id="4098" name="Picture 2"/>
          <p:cNvPicPr>
            <a:picLocks noChangeAspect="1" noChangeArrowheads="1"/>
          </p:cNvPicPr>
          <p:nvPr/>
        </p:nvPicPr>
        <p:blipFill>
          <a:blip r:embed="rId2" cstate="print"/>
          <a:srcRect/>
          <a:stretch>
            <a:fillRect/>
          </a:stretch>
        </p:blipFill>
        <p:spPr bwMode="auto">
          <a:xfrm>
            <a:off x="347663" y="1876425"/>
            <a:ext cx="8448675" cy="3686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t>As they travel downstream, they get broken up into smaller sand grains and</a:t>
            </a:r>
            <a:br>
              <a:rPr lang="en-US" sz="2000" dirty="0"/>
            </a:br>
            <a:r>
              <a:rPr lang="en-US" sz="2000" dirty="0"/>
              <a:t>mud particles.</a:t>
            </a:r>
          </a:p>
        </p:txBody>
      </p:sp>
      <p:pic>
        <p:nvPicPr>
          <p:cNvPr id="5122" name="Picture 2"/>
          <p:cNvPicPr>
            <a:picLocks noChangeAspect="1" noChangeArrowheads="1"/>
          </p:cNvPicPr>
          <p:nvPr/>
        </p:nvPicPr>
        <p:blipFill>
          <a:blip r:embed="rId2" cstate="print"/>
          <a:srcRect/>
          <a:stretch>
            <a:fillRect/>
          </a:stretch>
        </p:blipFill>
        <p:spPr bwMode="auto">
          <a:xfrm>
            <a:off x="685800" y="2133600"/>
            <a:ext cx="7781925"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t>When the river flows into the sea, all the rock fragments fall to the sea bed as</a:t>
            </a:r>
            <a:br>
              <a:rPr lang="en-US" sz="2000" dirty="0"/>
            </a:br>
            <a:r>
              <a:rPr lang="en-US" sz="2000" dirty="0"/>
              <a:t>the flow of water slows and stops.</a:t>
            </a:r>
          </a:p>
        </p:txBody>
      </p:sp>
      <p:pic>
        <p:nvPicPr>
          <p:cNvPr id="6146" name="Picture 2"/>
          <p:cNvPicPr>
            <a:picLocks noChangeAspect="1" noChangeArrowheads="1"/>
          </p:cNvPicPr>
          <p:nvPr/>
        </p:nvPicPr>
        <p:blipFill>
          <a:blip r:embed="rId2" cstate="print"/>
          <a:srcRect/>
          <a:stretch>
            <a:fillRect/>
          </a:stretch>
        </p:blipFill>
        <p:spPr bwMode="auto">
          <a:xfrm>
            <a:off x="257175" y="1747838"/>
            <a:ext cx="8629650" cy="3362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Over long periods of time, layers of pebbles, sand and mud build up on the</a:t>
            </a:r>
            <a:br>
              <a:rPr lang="en-US" sz="2000" dirty="0"/>
            </a:br>
            <a:r>
              <a:rPr lang="en-US" sz="2000" dirty="0"/>
              <a:t>sea bed at river mouths.</a:t>
            </a:r>
          </a:p>
        </p:txBody>
      </p:sp>
      <p:pic>
        <p:nvPicPr>
          <p:cNvPr id="7170" name="Picture 2"/>
          <p:cNvPicPr>
            <a:picLocks noChangeAspect="1" noChangeArrowheads="1"/>
          </p:cNvPicPr>
          <p:nvPr/>
        </p:nvPicPr>
        <p:blipFill>
          <a:blip r:embed="rId2" cstate="print"/>
          <a:srcRect/>
          <a:stretch>
            <a:fillRect/>
          </a:stretch>
        </p:blipFill>
        <p:spPr bwMode="auto">
          <a:xfrm>
            <a:off x="381000" y="1905000"/>
            <a:ext cx="8362950"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536448"/>
            <a:ext cx="8534400" cy="758952"/>
          </a:xfrm>
        </p:spPr>
        <p:txBody>
          <a:bodyPr>
            <a:noAutofit/>
          </a:bodyPr>
          <a:lstStyle/>
          <a:p>
            <a:r>
              <a:rPr lang="en-US" sz="1800" dirty="0"/>
              <a:t>Water circulates in the tiny spaces between the rock particles in these </a:t>
            </a:r>
            <a:r>
              <a:rPr lang="en-US" sz="1800" dirty="0" smtClean="0"/>
              <a:t>layers and </a:t>
            </a:r>
            <a:r>
              <a:rPr lang="en-US" sz="1800" dirty="0"/>
              <a:t>slowly deposits chemicals that cement the particles together. </a:t>
            </a:r>
            <a:r>
              <a:rPr lang="en-US" sz="1800" dirty="0" smtClean="0"/>
              <a:t>Sediments</a:t>
            </a:r>
            <a:r>
              <a:rPr lang="en-US" sz="1800" dirty="0"/>
              <a:t> </a:t>
            </a:r>
            <a:r>
              <a:rPr lang="en-US" sz="1800" dirty="0" smtClean="0"/>
              <a:t>such </a:t>
            </a:r>
            <a:r>
              <a:rPr lang="en-US" sz="1800" dirty="0"/>
              <a:t>as sand and mud eventually become sedimentary rocks </a:t>
            </a:r>
            <a:r>
              <a:rPr lang="en-US" sz="1800" dirty="0" smtClean="0"/>
              <a:t>called sandstone </a:t>
            </a:r>
            <a:r>
              <a:rPr lang="en-US" sz="1800" dirty="0"/>
              <a:t>and mudstone.</a:t>
            </a:r>
          </a:p>
        </p:txBody>
      </p:sp>
      <p:pic>
        <p:nvPicPr>
          <p:cNvPr id="8194" name="Picture 2"/>
          <p:cNvPicPr>
            <a:picLocks noChangeAspect="1" noChangeArrowheads="1"/>
          </p:cNvPicPr>
          <p:nvPr/>
        </p:nvPicPr>
        <p:blipFill>
          <a:blip r:embed="rId2" cstate="print"/>
          <a:srcRect/>
          <a:stretch>
            <a:fillRect/>
          </a:stretch>
        </p:blipFill>
        <p:spPr bwMode="auto">
          <a:xfrm>
            <a:off x="1485900" y="2124075"/>
            <a:ext cx="6172200" cy="260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Sediments</a:t>
            </a:r>
            <a:endParaRPr lang="en-US" dirty="0"/>
          </a:p>
        </p:txBody>
      </p:sp>
      <p:sp>
        <p:nvSpPr>
          <p:cNvPr id="3" name="Content Placeholder 2"/>
          <p:cNvSpPr>
            <a:spLocks noGrp="1"/>
          </p:cNvSpPr>
          <p:nvPr>
            <p:ph sz="quarter" idx="1"/>
          </p:nvPr>
        </p:nvSpPr>
        <p:spPr>
          <a:xfrm>
            <a:off x="330327" y="1279398"/>
            <a:ext cx="8503920" cy="4572000"/>
          </a:xfrm>
        </p:spPr>
        <p:txBody>
          <a:bodyPr>
            <a:normAutofit/>
          </a:bodyPr>
          <a:lstStyle/>
          <a:p>
            <a:pPr algn="just"/>
            <a:r>
              <a:rPr lang="en-US" sz="2400" dirty="0"/>
              <a:t>Sediments are loose Earth materials (unconsolidated materials) such as sand </a:t>
            </a:r>
            <a:r>
              <a:rPr lang="en-US" sz="2400" dirty="0" smtClean="0"/>
              <a:t>which are </a:t>
            </a:r>
            <a:r>
              <a:rPr lang="en-US" sz="2400" dirty="0"/>
              <a:t>transported by the action of water, wind, glacial ice and </a:t>
            </a:r>
            <a:r>
              <a:rPr lang="en-US" sz="2400" dirty="0" smtClean="0"/>
              <a:t>gravity.</a:t>
            </a:r>
          </a:p>
          <a:p>
            <a:pPr algn="just"/>
            <a:r>
              <a:rPr lang="en-US" sz="2400" dirty="0"/>
              <a:t>These </a:t>
            </a:r>
            <a:r>
              <a:rPr lang="en-US" sz="2400" dirty="0" smtClean="0"/>
              <a:t>materials accumulate </a:t>
            </a:r>
            <a:r>
              <a:rPr lang="en-US" sz="2400" dirty="0"/>
              <a:t>on the land surface, (such as in river and lake beds), and / or on </a:t>
            </a:r>
            <a:r>
              <a:rPr lang="en-US" sz="2400" dirty="0" smtClean="0"/>
              <a:t>the ocean </a:t>
            </a:r>
            <a:r>
              <a:rPr lang="en-US" sz="2400" dirty="0"/>
              <a:t>floor </a:t>
            </a:r>
            <a:r>
              <a:rPr lang="en-US" sz="2400" dirty="0" smtClean="0"/>
              <a:t>and form sedimentary rocks.</a:t>
            </a:r>
            <a:endParaRPr lang="en-US" sz="2400" dirty="0"/>
          </a:p>
        </p:txBody>
      </p:sp>
      <p:pic>
        <p:nvPicPr>
          <p:cNvPr id="1026" name="Picture 2" descr="File:Beach Stones 2.jpg">
            <a:hlinkClick r:id="rId2"/>
          </p:cNvPr>
          <p:cNvPicPr>
            <a:picLocks noChangeAspect="1" noChangeArrowheads="1"/>
          </p:cNvPicPr>
          <p:nvPr/>
        </p:nvPicPr>
        <p:blipFill>
          <a:blip r:embed="rId3" cstate="print"/>
          <a:srcRect/>
          <a:stretch>
            <a:fillRect/>
          </a:stretch>
        </p:blipFill>
        <p:spPr bwMode="auto">
          <a:xfrm>
            <a:off x="466725" y="4286250"/>
            <a:ext cx="2756452" cy="1981200"/>
          </a:xfrm>
          <a:prstGeom prst="rect">
            <a:avLst/>
          </a:prstGeom>
          <a:noFill/>
        </p:spPr>
      </p:pic>
      <p:pic>
        <p:nvPicPr>
          <p:cNvPr id="1028" name="Picture 4" descr="File:Leman img 0573.jpg">
            <a:hlinkClick r:id="rId4"/>
          </p:cNvPr>
          <p:cNvPicPr>
            <a:picLocks noChangeAspect="1" noChangeArrowheads="1"/>
          </p:cNvPicPr>
          <p:nvPr/>
        </p:nvPicPr>
        <p:blipFill>
          <a:blip r:embed="rId5" cstate="print"/>
          <a:srcRect l="8889" t="16000" r="30667"/>
          <a:stretch>
            <a:fillRect/>
          </a:stretch>
        </p:blipFill>
        <p:spPr bwMode="auto">
          <a:xfrm>
            <a:off x="3733800" y="3675528"/>
            <a:ext cx="1676400" cy="3106272"/>
          </a:xfrm>
          <a:prstGeom prst="rect">
            <a:avLst/>
          </a:prstGeom>
          <a:noFill/>
        </p:spPr>
      </p:pic>
      <p:pic>
        <p:nvPicPr>
          <p:cNvPr id="1030" name="Picture 6" descr="File:StoneFormationInWater.jpg">
            <a:hlinkClick r:id="rId6"/>
          </p:cNvPr>
          <p:cNvPicPr>
            <a:picLocks noChangeAspect="1" noChangeArrowheads="1"/>
          </p:cNvPicPr>
          <p:nvPr/>
        </p:nvPicPr>
        <p:blipFill>
          <a:blip r:embed="rId7" cstate="print"/>
          <a:srcRect/>
          <a:stretch>
            <a:fillRect/>
          </a:stretch>
        </p:blipFill>
        <p:spPr bwMode="auto">
          <a:xfrm>
            <a:off x="6019800" y="3771900"/>
            <a:ext cx="1981200" cy="1485900"/>
          </a:xfrm>
          <a:prstGeom prst="rect">
            <a:avLst/>
          </a:prstGeom>
          <a:noFill/>
        </p:spPr>
      </p:pic>
      <p:pic>
        <p:nvPicPr>
          <p:cNvPr id="1032" name="Picture 8" descr="File:Sinuous dunes mcr1.JPG">
            <a:hlinkClick r:id="rId8"/>
          </p:cNvPr>
          <p:cNvPicPr>
            <a:picLocks noChangeAspect="1" noChangeArrowheads="1"/>
          </p:cNvPicPr>
          <p:nvPr/>
        </p:nvPicPr>
        <p:blipFill>
          <a:blip r:embed="rId9" cstate="print"/>
          <a:srcRect/>
          <a:stretch>
            <a:fillRect/>
          </a:stretch>
        </p:blipFill>
        <p:spPr bwMode="auto">
          <a:xfrm>
            <a:off x="6038851" y="5410200"/>
            <a:ext cx="1962150" cy="130728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t>Over millions of years, layer upon layer of different sedimentary rocks pile up</a:t>
            </a:r>
            <a:br>
              <a:rPr lang="en-US" sz="2000" dirty="0"/>
            </a:br>
            <a:r>
              <a:rPr lang="en-US" sz="2000" dirty="0"/>
              <a:t>on top of each other to create rock formations hundreds of </a:t>
            </a:r>
            <a:r>
              <a:rPr lang="en-US" sz="2000" dirty="0" err="1"/>
              <a:t>metres</a:t>
            </a:r>
            <a:r>
              <a:rPr lang="en-US" sz="2000" dirty="0"/>
              <a:t> thick.</a:t>
            </a:r>
            <a:br>
              <a:rPr lang="en-US" sz="2000" dirty="0"/>
            </a:br>
            <a:r>
              <a:rPr lang="en-US" sz="2000" dirty="0"/>
              <a:t>These formations often lie undisturbed for hundreds of millions of years.</a:t>
            </a:r>
          </a:p>
        </p:txBody>
      </p:sp>
      <p:pic>
        <p:nvPicPr>
          <p:cNvPr id="9218" name="Picture 2"/>
          <p:cNvPicPr>
            <a:picLocks noChangeAspect="1" noChangeArrowheads="1"/>
          </p:cNvPicPr>
          <p:nvPr/>
        </p:nvPicPr>
        <p:blipFill>
          <a:blip r:embed="rId2" cstate="print"/>
          <a:srcRect/>
          <a:stretch>
            <a:fillRect/>
          </a:stretch>
        </p:blipFill>
        <p:spPr bwMode="auto">
          <a:xfrm>
            <a:off x="733425" y="1905000"/>
            <a:ext cx="7677150" cy="405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Classification of Sedimentary Rocks</a:t>
            </a:r>
            <a:endParaRPr lang="en-US" dirty="0"/>
          </a:p>
        </p:txBody>
      </p:sp>
      <p:sp>
        <p:nvSpPr>
          <p:cNvPr id="3" name="Content Placeholder 2"/>
          <p:cNvSpPr>
            <a:spLocks noGrp="1"/>
          </p:cNvSpPr>
          <p:nvPr>
            <p:ph sz="quarter" idx="1"/>
          </p:nvPr>
        </p:nvSpPr>
        <p:spPr/>
        <p:txBody>
          <a:bodyPr>
            <a:normAutofit lnSpcReduction="10000"/>
          </a:bodyPr>
          <a:lstStyle/>
          <a:p>
            <a:pPr algn="just"/>
            <a:r>
              <a:rPr lang="en-US" sz="2400" b="1" u="sng" dirty="0" err="1" smtClean="0"/>
              <a:t>Clastic</a:t>
            </a:r>
            <a:r>
              <a:rPr lang="en-US" sz="2400" b="1" u="sng" dirty="0" smtClean="0"/>
              <a:t> sedimentary rocks </a:t>
            </a:r>
            <a:r>
              <a:rPr lang="en-US" sz="2400" dirty="0" smtClean="0"/>
              <a:t>are composed of fragments of weathered rocks, called </a:t>
            </a:r>
            <a:r>
              <a:rPr lang="en-US" sz="2400" dirty="0" err="1" smtClean="0"/>
              <a:t>clasts</a:t>
            </a:r>
            <a:r>
              <a:rPr lang="en-US" sz="2400" dirty="0" smtClean="0"/>
              <a:t>, that have been transported, deposited, and cemented together. </a:t>
            </a:r>
            <a:r>
              <a:rPr lang="en-US" sz="2400" dirty="0" err="1" smtClean="0"/>
              <a:t>Clastic</a:t>
            </a:r>
            <a:r>
              <a:rPr lang="en-US" sz="2400" dirty="0" smtClean="0"/>
              <a:t> rocks make up more than 85 percent of all sedimentary rocks. </a:t>
            </a:r>
          </a:p>
          <a:p>
            <a:pPr algn="just">
              <a:buNone/>
            </a:pPr>
            <a:endParaRPr lang="en-US" sz="2400" dirty="0" smtClean="0"/>
          </a:p>
          <a:p>
            <a:pPr algn="just"/>
            <a:r>
              <a:rPr lang="en-US" sz="2400" b="1" u="sng" dirty="0" smtClean="0"/>
              <a:t>Chemical sedimentary rocks </a:t>
            </a:r>
            <a:r>
              <a:rPr lang="en-US" sz="2400" dirty="0" smtClean="0"/>
              <a:t>form from precipitation within the environment of deposition, so their composition depends on the chemical composition of the aqueous solution from which they are deposited (e.g. lake, ocean, groundwater) and chemical conditions (e.g. carbon dioxide, oxygen, pH)</a:t>
            </a:r>
          </a:p>
          <a:p>
            <a:pPr algn="just"/>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Classification of Sedimentary Rocks</a:t>
            </a:r>
            <a:endParaRPr lang="en-US" dirty="0"/>
          </a:p>
        </p:txBody>
      </p:sp>
      <p:sp>
        <p:nvSpPr>
          <p:cNvPr id="3" name="Content Placeholder 2"/>
          <p:cNvSpPr>
            <a:spLocks noGrp="1"/>
          </p:cNvSpPr>
          <p:nvPr>
            <p:ph sz="quarter" idx="1"/>
          </p:nvPr>
        </p:nvSpPr>
        <p:spPr>
          <a:xfrm>
            <a:off x="228600" y="1371600"/>
            <a:ext cx="8686800" cy="2895600"/>
          </a:xfrm>
        </p:spPr>
        <p:txBody>
          <a:bodyPr>
            <a:noAutofit/>
          </a:bodyPr>
          <a:lstStyle/>
          <a:p>
            <a:pPr algn="just"/>
            <a:r>
              <a:rPr lang="en-US" sz="2400" b="1" u="sng" dirty="0" smtClean="0"/>
              <a:t>Biogenic sedimentary rocks </a:t>
            </a:r>
            <a:r>
              <a:rPr lang="en-US" sz="2400" dirty="0" smtClean="0"/>
              <a:t>result from the accumulation of skeletal remains of plants or animals. The most important types are </a:t>
            </a:r>
          </a:p>
          <a:p>
            <a:pPr algn="just"/>
            <a:r>
              <a:rPr lang="en-US" sz="2400" dirty="0" smtClean="0"/>
              <a:t>(1) made up of calcium carbonate (calcareous) e.g. limestone, and </a:t>
            </a:r>
            <a:r>
              <a:rPr lang="en-US" sz="2400" dirty="0" err="1" smtClean="0"/>
              <a:t>shelly</a:t>
            </a:r>
            <a:r>
              <a:rPr lang="en-US" sz="2400" dirty="0" smtClean="0"/>
              <a:t> sandstone; </a:t>
            </a:r>
          </a:p>
          <a:p>
            <a:pPr algn="just"/>
            <a:r>
              <a:rPr lang="en-US" sz="2400" dirty="0" smtClean="0"/>
              <a:t>(2) made up of silica (siliceous) e.g. </a:t>
            </a:r>
            <a:r>
              <a:rPr lang="en-US" sz="2400" dirty="0" err="1" smtClean="0"/>
              <a:t>chert</a:t>
            </a:r>
            <a:r>
              <a:rPr lang="en-US" sz="2400" dirty="0" smtClean="0"/>
              <a:t>; and </a:t>
            </a:r>
          </a:p>
          <a:p>
            <a:pPr algn="just"/>
            <a:r>
              <a:rPr lang="en-US" sz="2400" dirty="0" smtClean="0"/>
              <a:t>(3) made up of plant remains (carbonaceous) e.g. coal.</a:t>
            </a:r>
          </a:p>
          <a:p>
            <a:pPr algn="just">
              <a:buNone/>
            </a:pPr>
            <a:endParaRPr lang="en-US" sz="2400" dirty="0"/>
          </a:p>
        </p:txBody>
      </p:sp>
      <p:pic>
        <p:nvPicPr>
          <p:cNvPr id="27649" name="Picture 1"/>
          <p:cNvPicPr>
            <a:picLocks noChangeAspect="1" noChangeArrowheads="1"/>
          </p:cNvPicPr>
          <p:nvPr/>
        </p:nvPicPr>
        <p:blipFill>
          <a:blip r:embed="rId2" cstate="print"/>
          <a:srcRect r="6116"/>
          <a:stretch>
            <a:fillRect/>
          </a:stretch>
        </p:blipFill>
        <p:spPr bwMode="auto">
          <a:xfrm>
            <a:off x="2590800" y="4191000"/>
            <a:ext cx="4267200" cy="2441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Sedimentary Rocks</a:t>
            </a:r>
            <a:endParaRPr lang="en-US" dirty="0"/>
          </a:p>
        </p:txBody>
      </p:sp>
      <p:pic>
        <p:nvPicPr>
          <p:cNvPr id="4100" name="Picture 4" descr="http://earth.unh.edu/esci402/docs/sedimentary-classification.jpeg"/>
          <p:cNvPicPr>
            <a:picLocks noChangeAspect="1" noChangeArrowheads="1"/>
          </p:cNvPicPr>
          <p:nvPr/>
        </p:nvPicPr>
        <p:blipFill>
          <a:blip r:embed="rId3" cstate="print"/>
          <a:srcRect t="5772"/>
          <a:stretch>
            <a:fillRect/>
          </a:stretch>
        </p:blipFill>
        <p:spPr bwMode="auto">
          <a:xfrm>
            <a:off x="228600" y="1143000"/>
            <a:ext cx="8677275" cy="528637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Sedimentary Geology</a:t>
            </a:r>
            <a:endParaRPr lang="en-US" dirty="0"/>
          </a:p>
        </p:txBody>
      </p:sp>
      <p:sp>
        <p:nvSpPr>
          <p:cNvPr id="3" name="Content Placeholder 2"/>
          <p:cNvSpPr>
            <a:spLocks noGrp="1"/>
          </p:cNvSpPr>
          <p:nvPr>
            <p:ph sz="quarter" idx="1"/>
          </p:nvPr>
        </p:nvSpPr>
        <p:spPr/>
        <p:txBody>
          <a:bodyPr>
            <a:normAutofit fontScale="77500" lnSpcReduction="20000"/>
          </a:bodyPr>
          <a:lstStyle/>
          <a:p>
            <a:pPr algn="just"/>
            <a:r>
              <a:rPr lang="en-US" dirty="0" smtClean="0"/>
              <a:t>Sedimentology is the science that deals with the description, classification, and origin of sedimentary rock.</a:t>
            </a:r>
          </a:p>
          <a:p>
            <a:pPr algn="just"/>
            <a:endParaRPr lang="en-US" dirty="0" smtClean="0"/>
          </a:p>
          <a:p>
            <a:pPr algn="just"/>
            <a:r>
              <a:rPr lang="en-US" dirty="0" smtClean="0"/>
              <a:t>It is the study of sediments and sedimentation.</a:t>
            </a:r>
          </a:p>
          <a:p>
            <a:pPr algn="just"/>
            <a:endParaRPr lang="en-US" dirty="0" smtClean="0"/>
          </a:p>
          <a:p>
            <a:pPr algn="just"/>
            <a:r>
              <a:rPr lang="en-US" dirty="0" err="1" smtClean="0"/>
              <a:t>Sedimentology</a:t>
            </a:r>
            <a:r>
              <a:rPr lang="en-US" dirty="0" smtClean="0"/>
              <a:t> = the study of the processes of formation, transport and deposition of material which accumulates as sediment in continental and marine environments and eventually forms sedimentary rocks</a:t>
            </a:r>
          </a:p>
          <a:p>
            <a:pPr algn="just"/>
            <a:endParaRPr lang="en-US" dirty="0" smtClean="0"/>
          </a:p>
          <a:p>
            <a:pPr algn="just"/>
            <a:r>
              <a:rPr lang="en-US" dirty="0" err="1" smtClean="0"/>
              <a:t>Stratigraphy</a:t>
            </a:r>
            <a:r>
              <a:rPr lang="en-US" dirty="0" smtClean="0"/>
              <a:t> = the study of rocks to determine the order and timing of events in Earth history</a:t>
            </a:r>
          </a:p>
          <a:p>
            <a:pPr algn="just"/>
            <a:endParaRPr lang="en-US" dirty="0" smtClean="0"/>
          </a:p>
          <a:p>
            <a:pPr algn="just"/>
            <a:r>
              <a:rPr lang="en-US" b="1" u="sng" dirty="0" smtClean="0">
                <a:solidFill>
                  <a:srgbClr val="FF0000"/>
                </a:solidFill>
              </a:rPr>
              <a:t>Sedimentary geology </a:t>
            </a:r>
            <a:r>
              <a:rPr lang="en-US" dirty="0" smtClean="0"/>
              <a:t>» </a:t>
            </a:r>
            <a:r>
              <a:rPr lang="en-US" b="1" u="sng" dirty="0" err="1" smtClean="0"/>
              <a:t>Sedimentology</a:t>
            </a:r>
            <a:r>
              <a:rPr lang="en-US" dirty="0" smtClean="0"/>
              <a:t> + </a:t>
            </a:r>
            <a:r>
              <a:rPr lang="en-US" b="1" u="sng" dirty="0" err="1" smtClean="0"/>
              <a:t>Stratigraphy</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p:txBody>
          <a:bodyPr/>
          <a:lstStyle/>
          <a:p>
            <a:r>
              <a:rPr lang="en-US" dirty="0" smtClean="0"/>
              <a:t>What is Sedimentary Geology</a:t>
            </a:r>
            <a:endParaRPr lang="en-US" dirty="0"/>
          </a:p>
        </p:txBody>
      </p:sp>
      <p:sp>
        <p:nvSpPr>
          <p:cNvPr id="3" name="Content Placeholder 2"/>
          <p:cNvSpPr>
            <a:spLocks noGrp="1"/>
          </p:cNvSpPr>
          <p:nvPr>
            <p:ph sz="quarter" idx="1"/>
          </p:nvPr>
        </p:nvSpPr>
        <p:spPr>
          <a:xfrm>
            <a:off x="3200400" y="1905000"/>
            <a:ext cx="5715000" cy="4525963"/>
          </a:xfrm>
        </p:spPr>
        <p:txBody>
          <a:bodyPr>
            <a:normAutofit fontScale="85000" lnSpcReduction="10000"/>
          </a:bodyPr>
          <a:lstStyle/>
          <a:p>
            <a:pPr algn="just"/>
            <a:r>
              <a:rPr lang="en-US" dirty="0" err="1" smtClean="0"/>
              <a:t>Stratigraphy</a:t>
            </a:r>
            <a:r>
              <a:rPr lang="en-US" dirty="0" smtClean="0"/>
              <a:t> focuses on the larger scale strata and Earth history (when and where were sediments/sedimentary rocks formed?)</a:t>
            </a:r>
          </a:p>
          <a:p>
            <a:pPr lvl="1" algn="just"/>
            <a:r>
              <a:rPr lang="en-US" dirty="0" smtClean="0"/>
              <a:t>Larger temporal and spatial scales</a:t>
            </a:r>
          </a:p>
          <a:p>
            <a:pPr lvl="1" algn="just"/>
            <a:r>
              <a:rPr lang="en-US" dirty="0" smtClean="0"/>
              <a:t>The </a:t>
            </a:r>
            <a:r>
              <a:rPr lang="en-US" dirty="0" err="1" smtClean="0"/>
              <a:t>stratigraphic</a:t>
            </a:r>
            <a:r>
              <a:rPr lang="en-US" dirty="0" smtClean="0"/>
              <a:t> record is nearly always very incomplete due to a limited preservation potential, that decreases with increasing time scales</a:t>
            </a:r>
          </a:p>
          <a:p>
            <a:pPr algn="just"/>
            <a:r>
              <a:rPr lang="en-US" dirty="0" err="1" smtClean="0"/>
              <a:t>Sedimentology</a:t>
            </a:r>
            <a:r>
              <a:rPr lang="en-US" dirty="0" smtClean="0"/>
              <a:t> focuses primarily on </a:t>
            </a:r>
            <a:r>
              <a:rPr lang="en-US" dirty="0" err="1" smtClean="0"/>
              <a:t>facies</a:t>
            </a:r>
            <a:r>
              <a:rPr lang="en-US" dirty="0" smtClean="0"/>
              <a:t> and depositional environments (how were sediments/sedimentary rocks formed?)</a:t>
            </a:r>
          </a:p>
          <a:p>
            <a:pPr lvl="1" algn="just"/>
            <a:r>
              <a:rPr lang="en-US" dirty="0" smtClean="0"/>
              <a:t>Smaller temporal and spatial scales</a:t>
            </a:r>
            <a:endParaRPr lang="en-US" dirty="0"/>
          </a:p>
        </p:txBody>
      </p:sp>
      <p:pic>
        <p:nvPicPr>
          <p:cNvPr id="4" name="Picture 2" descr="http://www.fossilmuseum.net/Fossil_Sites/House-Range/House-stratigraphy.jpg"/>
          <p:cNvPicPr>
            <a:picLocks noChangeAspect="1" noChangeArrowheads="1"/>
          </p:cNvPicPr>
          <p:nvPr/>
        </p:nvPicPr>
        <p:blipFill>
          <a:blip r:embed="rId2" cstate="print"/>
          <a:srcRect/>
          <a:stretch>
            <a:fillRect/>
          </a:stretch>
        </p:blipFill>
        <p:spPr bwMode="auto">
          <a:xfrm>
            <a:off x="304800" y="1447800"/>
            <a:ext cx="3117273" cy="4953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aim of </a:t>
            </a:r>
            <a:r>
              <a:rPr lang="en-US" dirty="0" err="1" smtClean="0"/>
              <a:t>Sedimentology</a:t>
            </a:r>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en-US" dirty="0" smtClean="0"/>
              <a:t>Description of sediments</a:t>
            </a:r>
          </a:p>
          <a:p>
            <a:pPr algn="just"/>
            <a:endParaRPr lang="en-US" dirty="0" smtClean="0"/>
          </a:p>
          <a:p>
            <a:pPr algn="just"/>
            <a:r>
              <a:rPr lang="en-US" dirty="0" smtClean="0"/>
              <a:t>Origin of sediments</a:t>
            </a:r>
          </a:p>
          <a:p>
            <a:pPr algn="just"/>
            <a:endParaRPr lang="en-US" dirty="0" smtClean="0"/>
          </a:p>
          <a:p>
            <a:pPr algn="just"/>
            <a:r>
              <a:rPr lang="en-US" dirty="0" smtClean="0"/>
              <a:t>Understanding the depositional condition resulting in the formation of a given sedimentary rock</a:t>
            </a:r>
          </a:p>
          <a:p>
            <a:pPr algn="just"/>
            <a:endParaRPr lang="en-US" dirty="0" smtClean="0"/>
          </a:p>
          <a:p>
            <a:pPr algn="just"/>
            <a:r>
              <a:rPr lang="en-US" dirty="0" smtClean="0"/>
              <a:t>Evolution of the sedimentary basin and the sequence</a:t>
            </a:r>
          </a:p>
          <a:p>
            <a:pPr algn="just"/>
            <a:endParaRPr lang="en-US" dirty="0" smtClean="0"/>
          </a:p>
          <a:p>
            <a:pPr algn="just"/>
            <a:r>
              <a:rPr lang="en-US" dirty="0" smtClean="0"/>
              <a:t>Information and understanding of the past depositional and environmental conditions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Sediments</a:t>
            </a:r>
            <a:endParaRPr lang="en-US" dirty="0"/>
          </a:p>
        </p:txBody>
      </p:sp>
      <p:sp>
        <p:nvSpPr>
          <p:cNvPr id="3" name="Content Placeholder 2"/>
          <p:cNvSpPr>
            <a:spLocks noGrp="1"/>
          </p:cNvSpPr>
          <p:nvPr>
            <p:ph sz="quarter" idx="1"/>
          </p:nvPr>
        </p:nvSpPr>
        <p:spPr/>
        <p:txBody>
          <a:bodyPr>
            <a:normAutofit fontScale="92500" lnSpcReduction="20000"/>
          </a:bodyPr>
          <a:lstStyle/>
          <a:p>
            <a:pPr algn="just"/>
            <a:r>
              <a:rPr lang="en-US" dirty="0" smtClean="0"/>
              <a:t>The analysis of sediments requires standard methods if similar deposits from different locations are to be compared and contrasted. The standard methodology includes:</a:t>
            </a:r>
          </a:p>
          <a:p>
            <a:pPr algn="just"/>
            <a:endParaRPr lang="en-US" dirty="0" smtClean="0"/>
          </a:p>
          <a:p>
            <a:pPr algn="just"/>
            <a:r>
              <a:rPr lang="en-US" b="1" u="sng" dirty="0" err="1" smtClean="0"/>
              <a:t>Facies</a:t>
            </a:r>
            <a:r>
              <a:rPr lang="en-US" b="1" u="sng" dirty="0" smtClean="0"/>
              <a:t> Analysis</a:t>
            </a:r>
          </a:p>
          <a:p>
            <a:pPr algn="just"/>
            <a:endParaRPr lang="en-US" dirty="0" smtClean="0"/>
          </a:p>
          <a:p>
            <a:pPr algn="just"/>
            <a:r>
              <a:rPr lang="en-US" b="1" u="sng" dirty="0" smtClean="0"/>
              <a:t>Particles Size Analysis</a:t>
            </a:r>
          </a:p>
          <a:p>
            <a:pPr algn="just"/>
            <a:endParaRPr lang="en-US" dirty="0" smtClean="0"/>
          </a:p>
          <a:p>
            <a:pPr algn="just"/>
            <a:r>
              <a:rPr lang="en-US" b="1" u="sng" dirty="0" smtClean="0"/>
              <a:t>Particle Shape Analysis</a:t>
            </a:r>
          </a:p>
          <a:p>
            <a:pPr algn="just"/>
            <a:endParaRPr lang="en-US" dirty="0" smtClean="0"/>
          </a:p>
          <a:p>
            <a:pPr algn="just"/>
            <a:r>
              <a:rPr lang="en-US" b="1" u="sng" dirty="0" err="1" smtClean="0"/>
              <a:t>Lithological</a:t>
            </a:r>
            <a:r>
              <a:rPr lang="en-US" b="1" u="sng" dirty="0" smtClean="0"/>
              <a:t> Analysis</a:t>
            </a:r>
            <a:endParaRPr lang="en-US" b="1" u="sng"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in </a:t>
            </a:r>
            <a:r>
              <a:rPr lang="en-US" dirty="0" err="1" smtClean="0"/>
              <a:t>Sedimentology</a:t>
            </a:r>
            <a:endParaRPr lang="en-US" dirty="0"/>
          </a:p>
        </p:txBody>
      </p:sp>
      <p:sp>
        <p:nvSpPr>
          <p:cNvPr id="3" name="Content Placeholder 2"/>
          <p:cNvSpPr>
            <a:spLocks noGrp="1"/>
          </p:cNvSpPr>
          <p:nvPr>
            <p:ph sz="quarter" idx="1"/>
          </p:nvPr>
        </p:nvSpPr>
        <p:spPr>
          <a:xfrm>
            <a:off x="457200" y="1600200"/>
            <a:ext cx="8229600" cy="5029200"/>
          </a:xfrm>
        </p:spPr>
        <p:txBody>
          <a:bodyPr>
            <a:normAutofit fontScale="62500" lnSpcReduction="20000"/>
          </a:bodyPr>
          <a:lstStyle/>
          <a:p>
            <a:pPr algn="just"/>
            <a:r>
              <a:rPr lang="en-US" dirty="0" smtClean="0"/>
              <a:t>The methods employed by </a:t>
            </a:r>
            <a:r>
              <a:rPr lang="en-US" dirty="0" err="1" smtClean="0"/>
              <a:t>sedimentologists</a:t>
            </a:r>
            <a:r>
              <a:rPr lang="en-US" dirty="0" smtClean="0"/>
              <a:t> to collect data and evidence about the nature and depositional conditions of sedimentary rocks include:</a:t>
            </a:r>
          </a:p>
          <a:p>
            <a:pPr algn="just"/>
            <a:endParaRPr lang="en-US" dirty="0" smtClean="0"/>
          </a:p>
          <a:p>
            <a:pPr algn="just"/>
            <a:r>
              <a:rPr lang="en-US" b="1" u="sng" dirty="0" smtClean="0"/>
              <a:t>Measuring and describing the outcrop and distribution of the rock unit</a:t>
            </a:r>
            <a:endParaRPr lang="en-US" u="sng" dirty="0" smtClean="0"/>
          </a:p>
          <a:p>
            <a:pPr algn="just">
              <a:buFont typeface="Wingdings" pitchFamily="2" charset="2"/>
              <a:buChar char="ü"/>
            </a:pPr>
            <a:r>
              <a:rPr lang="en-US" dirty="0" smtClean="0"/>
              <a:t>Describing the rock formation; thickness; lithology; outcrop; distribution</a:t>
            </a:r>
          </a:p>
          <a:p>
            <a:pPr algn="just">
              <a:buFont typeface="Wingdings" pitchFamily="2" charset="2"/>
              <a:buChar char="ü"/>
            </a:pPr>
            <a:r>
              <a:rPr lang="en-US" dirty="0" smtClean="0"/>
              <a:t>Contact relationships with other formations.</a:t>
            </a:r>
          </a:p>
          <a:p>
            <a:pPr algn="just">
              <a:buFont typeface="Wingdings" pitchFamily="2" charset="2"/>
              <a:buChar char="ü"/>
            </a:pPr>
            <a:r>
              <a:rPr lang="en-US" dirty="0" smtClean="0"/>
              <a:t>Mapping the distribution of the rock unit; or units</a:t>
            </a:r>
          </a:p>
          <a:p>
            <a:pPr algn="just"/>
            <a:endParaRPr lang="en-US" dirty="0" smtClean="0"/>
          </a:p>
          <a:p>
            <a:pPr algn="just"/>
            <a:r>
              <a:rPr lang="en-US" b="1" u="sng" dirty="0" smtClean="0"/>
              <a:t>Stratigraphy</a:t>
            </a:r>
            <a:endParaRPr lang="en-US" u="sng" dirty="0" smtClean="0"/>
          </a:p>
          <a:p>
            <a:pPr algn="just">
              <a:buFont typeface="Wingdings" pitchFamily="2" charset="2"/>
              <a:buChar char="ü"/>
            </a:pPr>
            <a:r>
              <a:rPr lang="en-US" dirty="0" smtClean="0"/>
              <a:t>Describes the progression of rock units within a basin</a:t>
            </a:r>
          </a:p>
          <a:p>
            <a:pPr algn="just"/>
            <a:endParaRPr lang="en-US" dirty="0" smtClean="0"/>
          </a:p>
          <a:p>
            <a:pPr algn="just"/>
            <a:r>
              <a:rPr lang="en-US" b="1" u="sng" dirty="0" smtClean="0"/>
              <a:t>Describing the lithology of the rock</a:t>
            </a:r>
            <a:endParaRPr lang="en-US" u="sng" dirty="0" smtClean="0"/>
          </a:p>
          <a:p>
            <a:pPr algn="just">
              <a:buFont typeface="Wingdings" pitchFamily="2" charset="2"/>
              <a:buChar char="ü"/>
            </a:pPr>
            <a:r>
              <a:rPr lang="en-US" dirty="0" smtClean="0"/>
              <a:t>Petrology and petrography: measuring the textures; grain size; grain shape; sorting and composition of the sediment</a:t>
            </a:r>
          </a:p>
          <a:p>
            <a:pPr algn="just"/>
            <a:endParaRPr lang="en-US" dirty="0" smtClean="0"/>
          </a:p>
          <a:p>
            <a:pPr algn="just"/>
            <a:r>
              <a:rPr lang="en-US" b="1" u="sng" dirty="0" smtClean="0"/>
              <a:t>Analyzing the geochemistry of the rocks</a:t>
            </a:r>
          </a:p>
          <a:p>
            <a:pPr algn="just">
              <a:buFont typeface="Wingdings" pitchFamily="2" charset="2"/>
              <a:buChar char="ü"/>
            </a:pPr>
            <a:r>
              <a:rPr lang="en-US" dirty="0" smtClean="0"/>
              <a:t>Isotope geochemistry, including uses of radiometric dating, to determine the age of rocks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in </a:t>
            </a:r>
            <a:r>
              <a:rPr lang="en-US" dirty="0" err="1" smtClean="0"/>
              <a:t>Sedimentology</a:t>
            </a:r>
            <a:endParaRPr lang="en-US" dirty="0"/>
          </a:p>
        </p:txBody>
      </p:sp>
      <p:sp>
        <p:nvSpPr>
          <p:cNvPr id="3" name="Content Placeholder 2"/>
          <p:cNvSpPr>
            <a:spLocks noGrp="1"/>
          </p:cNvSpPr>
          <p:nvPr>
            <p:ph sz="quarter" idx="1"/>
          </p:nvPr>
        </p:nvSpPr>
        <p:spPr>
          <a:xfrm>
            <a:off x="457200" y="1276350"/>
            <a:ext cx="8229600" cy="4953000"/>
          </a:xfrm>
        </p:spPr>
        <p:txBody>
          <a:bodyPr>
            <a:noAutofit/>
          </a:bodyPr>
          <a:lstStyle/>
          <a:p>
            <a:pPr algn="just"/>
            <a:r>
              <a:rPr lang="en-US" sz="2200" dirty="0" smtClean="0"/>
              <a:t>A basic understanding of sedimentary processes is essential for many geological and geotechnical engineering applications.</a:t>
            </a:r>
          </a:p>
          <a:p>
            <a:pPr algn="just"/>
            <a:endParaRPr lang="en-US" sz="2200" dirty="0" smtClean="0"/>
          </a:p>
          <a:p>
            <a:pPr algn="just"/>
            <a:r>
              <a:rPr lang="en-US" sz="2200" dirty="0" err="1" smtClean="0"/>
              <a:t>Stratigraphers</a:t>
            </a:r>
            <a:r>
              <a:rPr lang="en-US" sz="2200" dirty="0" smtClean="0"/>
              <a:t> and </a:t>
            </a:r>
            <a:r>
              <a:rPr lang="en-US" sz="2200" dirty="0" err="1" smtClean="0"/>
              <a:t>Sedimentologists</a:t>
            </a:r>
            <a:r>
              <a:rPr lang="en-US" sz="2200" dirty="0" smtClean="0"/>
              <a:t> must apply their knowledge of how sedimentary successions are deposited and preserved to interpret the geologic history recorded in the rocks. </a:t>
            </a:r>
          </a:p>
          <a:p>
            <a:pPr algn="just"/>
            <a:endParaRPr lang="en-US" sz="2200" dirty="0" smtClean="0"/>
          </a:p>
          <a:p>
            <a:pPr algn="just"/>
            <a:r>
              <a:rPr lang="en-US" sz="2200" dirty="0" smtClean="0"/>
              <a:t>Sedimentology is primarily with the formation of sedimentary rocks. </a:t>
            </a:r>
          </a:p>
          <a:p>
            <a:pPr algn="just"/>
            <a:endParaRPr lang="en-US" sz="2200" dirty="0" smtClean="0"/>
          </a:p>
          <a:p>
            <a:pPr algn="just"/>
            <a:r>
              <a:rPr lang="en-US" sz="2200" dirty="0" smtClean="0"/>
              <a:t>As soon as these beds of rock are looked at in terms of their temporal and special relationships the study becomes stratigraphy</a:t>
            </a:r>
            <a:r>
              <a:rPr lang="en-US" sz="2200" dirty="0"/>
              <a:t>.</a:t>
            </a:r>
            <a:endParaRPr lang="en-US" sz="2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sediments formed?</a:t>
            </a:r>
            <a:endParaRPr lang="en-US" dirty="0"/>
          </a:p>
        </p:txBody>
      </p:sp>
      <p:sp>
        <p:nvSpPr>
          <p:cNvPr id="3" name="Content Placeholder 2"/>
          <p:cNvSpPr>
            <a:spLocks noGrp="1"/>
          </p:cNvSpPr>
          <p:nvPr>
            <p:ph sz="quarter" idx="1"/>
          </p:nvPr>
        </p:nvSpPr>
        <p:spPr>
          <a:xfrm>
            <a:off x="311277" y="1279398"/>
            <a:ext cx="3727323" cy="5121402"/>
          </a:xfrm>
        </p:spPr>
        <p:txBody>
          <a:bodyPr>
            <a:normAutofit fontScale="70000" lnSpcReduction="20000"/>
          </a:bodyPr>
          <a:lstStyle/>
          <a:p>
            <a:pPr algn="just"/>
            <a:r>
              <a:rPr lang="en-US" dirty="0"/>
              <a:t>Sediments form by weathering of </a:t>
            </a:r>
            <a:r>
              <a:rPr lang="en-US" dirty="0" smtClean="0"/>
              <a:t>rock. </a:t>
            </a:r>
          </a:p>
          <a:p>
            <a:pPr algn="just"/>
            <a:endParaRPr lang="en-US" dirty="0" smtClean="0"/>
          </a:p>
          <a:p>
            <a:pPr algn="just"/>
            <a:r>
              <a:rPr lang="en-US" dirty="0" smtClean="0"/>
              <a:t>Then </a:t>
            </a:r>
            <a:r>
              <a:rPr lang="en-US"/>
              <a:t>they </a:t>
            </a:r>
            <a:r>
              <a:rPr lang="en-US" smtClean="0"/>
              <a:t>are eroded </a:t>
            </a:r>
            <a:r>
              <a:rPr lang="en-US" dirty="0"/>
              <a:t>from the site of </a:t>
            </a:r>
            <a:r>
              <a:rPr lang="en-US" dirty="0" smtClean="0"/>
              <a:t>weathering and </a:t>
            </a:r>
            <a:r>
              <a:rPr lang="en-US" dirty="0"/>
              <a:t>are transported by wind, water, </a:t>
            </a:r>
            <a:r>
              <a:rPr lang="en-US" dirty="0" smtClean="0"/>
              <a:t>ice and </a:t>
            </a:r>
            <a:r>
              <a:rPr lang="en-US" dirty="0"/>
              <a:t>mass </a:t>
            </a:r>
            <a:r>
              <a:rPr lang="en-US" dirty="0" smtClean="0"/>
              <a:t>wasting.</a:t>
            </a:r>
          </a:p>
          <a:p>
            <a:pPr algn="just"/>
            <a:endParaRPr lang="en-US" dirty="0" smtClean="0"/>
          </a:p>
          <a:p>
            <a:pPr algn="just"/>
            <a:r>
              <a:rPr lang="en-US" dirty="0" smtClean="0"/>
              <a:t>Finally  </a:t>
            </a:r>
            <a:r>
              <a:rPr lang="en-US" dirty="0"/>
              <a:t>sediment settles out and accumulates after </a:t>
            </a:r>
            <a:r>
              <a:rPr lang="en-US" dirty="0" smtClean="0"/>
              <a:t>transport: This </a:t>
            </a:r>
            <a:r>
              <a:rPr lang="en-US" dirty="0"/>
              <a:t>process is known as </a:t>
            </a:r>
            <a:r>
              <a:rPr lang="en-US" dirty="0" smtClean="0"/>
              <a:t>deposition. </a:t>
            </a:r>
          </a:p>
          <a:p>
            <a:pPr algn="just"/>
            <a:endParaRPr lang="en-US" dirty="0" smtClean="0"/>
          </a:p>
          <a:p>
            <a:pPr algn="just"/>
            <a:r>
              <a:rPr lang="en-US" dirty="0" smtClean="0"/>
              <a:t>Sedimentation </a:t>
            </a:r>
            <a:r>
              <a:rPr lang="en-US" dirty="0"/>
              <a:t>is a general term for </a:t>
            </a:r>
            <a:r>
              <a:rPr lang="en-US" dirty="0" smtClean="0"/>
              <a:t>the processes </a:t>
            </a:r>
            <a:r>
              <a:rPr lang="en-US" dirty="0"/>
              <a:t>of </a:t>
            </a:r>
            <a:r>
              <a:rPr lang="en-US" b="1" u="sng" dirty="0" smtClean="0">
                <a:solidFill>
                  <a:srgbClr val="FF0000"/>
                </a:solidFill>
              </a:rPr>
              <a:t>weathering,</a:t>
            </a:r>
            <a:r>
              <a:rPr lang="en-US" b="1" dirty="0" smtClean="0">
                <a:solidFill>
                  <a:srgbClr val="FF0000"/>
                </a:solidFill>
              </a:rPr>
              <a:t> </a:t>
            </a:r>
            <a:r>
              <a:rPr lang="en-US" b="1" u="sng" dirty="0" smtClean="0">
                <a:solidFill>
                  <a:srgbClr val="FF0000"/>
                </a:solidFill>
              </a:rPr>
              <a:t>erosion,</a:t>
            </a:r>
            <a:r>
              <a:rPr lang="en-US" b="1" dirty="0" smtClean="0">
                <a:solidFill>
                  <a:srgbClr val="FF0000"/>
                </a:solidFill>
              </a:rPr>
              <a:t> </a:t>
            </a:r>
            <a:r>
              <a:rPr lang="en-US" b="1" u="sng" dirty="0" smtClean="0">
                <a:solidFill>
                  <a:srgbClr val="FF0000"/>
                </a:solidFill>
              </a:rPr>
              <a:t>transport</a:t>
            </a:r>
            <a:r>
              <a:rPr lang="en-US" b="1" u="sng" dirty="0">
                <a:solidFill>
                  <a:srgbClr val="FF0000"/>
                </a:solidFill>
              </a:rPr>
              <a:t>,</a:t>
            </a:r>
            <a:r>
              <a:rPr lang="en-US" b="1" dirty="0">
                <a:solidFill>
                  <a:srgbClr val="FF0000"/>
                </a:solidFill>
              </a:rPr>
              <a:t> </a:t>
            </a:r>
            <a:r>
              <a:rPr lang="en-US" dirty="0"/>
              <a:t>and</a:t>
            </a:r>
            <a:r>
              <a:rPr lang="en-US" b="1" u="sng" dirty="0">
                <a:solidFill>
                  <a:srgbClr val="FF0000"/>
                </a:solidFill>
              </a:rPr>
              <a:t> </a:t>
            </a:r>
            <a:r>
              <a:rPr lang="en-US" b="1" u="sng" dirty="0" smtClean="0">
                <a:solidFill>
                  <a:srgbClr val="FF0000"/>
                </a:solidFill>
              </a:rPr>
              <a:t>deposition</a:t>
            </a:r>
            <a:endParaRPr lang="en-US" b="1" u="sng" dirty="0">
              <a:solidFill>
                <a:srgbClr val="FF0000"/>
              </a:solidFill>
            </a:endParaRPr>
          </a:p>
        </p:txBody>
      </p:sp>
      <p:pic>
        <p:nvPicPr>
          <p:cNvPr id="3074" name="Picture 2"/>
          <p:cNvPicPr>
            <a:picLocks noChangeAspect="1" noChangeArrowheads="1"/>
          </p:cNvPicPr>
          <p:nvPr/>
        </p:nvPicPr>
        <p:blipFill>
          <a:blip r:embed="rId2" cstate="print"/>
          <a:srcRect/>
          <a:stretch>
            <a:fillRect/>
          </a:stretch>
        </p:blipFill>
        <p:spPr bwMode="auto">
          <a:xfrm>
            <a:off x="4076700" y="1752600"/>
            <a:ext cx="49149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Erosion</a:t>
            </a:r>
            <a:endParaRPr lang="en-US" dirty="0"/>
          </a:p>
        </p:txBody>
      </p:sp>
      <p:pic>
        <p:nvPicPr>
          <p:cNvPr id="6146" name="Picture 2" descr="http://www.mrscalaban.com/honey_comb_weathering,_clayton.jpg"/>
          <p:cNvPicPr>
            <a:picLocks noChangeAspect="1" noChangeArrowheads="1"/>
          </p:cNvPicPr>
          <p:nvPr/>
        </p:nvPicPr>
        <p:blipFill>
          <a:blip r:embed="rId2" cstate="print"/>
          <a:srcRect/>
          <a:stretch>
            <a:fillRect/>
          </a:stretch>
        </p:blipFill>
        <p:spPr bwMode="auto">
          <a:xfrm>
            <a:off x="561975" y="1524000"/>
            <a:ext cx="3654778" cy="2466976"/>
          </a:xfrm>
          <a:prstGeom prst="rect">
            <a:avLst/>
          </a:prstGeom>
          <a:noFill/>
        </p:spPr>
      </p:pic>
      <p:pic>
        <p:nvPicPr>
          <p:cNvPr id="6148" name="Picture 4" descr="http://www.barwonbluff.com.au/education/activities/earth%20science/rock%20on/images/06%20differential%20weathering.jpg"/>
          <p:cNvPicPr>
            <a:picLocks noChangeAspect="1" noChangeArrowheads="1"/>
          </p:cNvPicPr>
          <p:nvPr/>
        </p:nvPicPr>
        <p:blipFill>
          <a:blip r:embed="rId3" cstate="print"/>
          <a:srcRect/>
          <a:stretch>
            <a:fillRect/>
          </a:stretch>
        </p:blipFill>
        <p:spPr bwMode="auto">
          <a:xfrm>
            <a:off x="4876800" y="1447800"/>
            <a:ext cx="3352800" cy="2514601"/>
          </a:xfrm>
          <a:prstGeom prst="rect">
            <a:avLst/>
          </a:prstGeom>
          <a:noFill/>
        </p:spPr>
      </p:pic>
      <p:pic>
        <p:nvPicPr>
          <p:cNvPr id="6150" name="Picture 6" descr="http://3.bp.blogspot.com/_57jRgDt4zro/S-8v-z6C30I/AAAAAAAAB28/3dCo6RatHKQ/s1600/arizona-rock-Weathering.jpg"/>
          <p:cNvPicPr>
            <a:picLocks noChangeAspect="1" noChangeArrowheads="1"/>
          </p:cNvPicPr>
          <p:nvPr/>
        </p:nvPicPr>
        <p:blipFill>
          <a:blip r:embed="rId4" cstate="print"/>
          <a:srcRect/>
          <a:stretch>
            <a:fillRect/>
          </a:stretch>
        </p:blipFill>
        <p:spPr bwMode="auto">
          <a:xfrm>
            <a:off x="571500" y="4114800"/>
            <a:ext cx="3636498" cy="2514600"/>
          </a:xfrm>
          <a:prstGeom prst="rect">
            <a:avLst/>
          </a:prstGeom>
          <a:noFill/>
        </p:spPr>
      </p:pic>
      <p:pic>
        <p:nvPicPr>
          <p:cNvPr id="6152" name="Picture 8" descr="File:Soil Erosion With Roots.JPG">
            <a:hlinkClick r:id="rId5"/>
          </p:cNvPr>
          <p:cNvPicPr>
            <a:picLocks noChangeAspect="1" noChangeArrowheads="1"/>
          </p:cNvPicPr>
          <p:nvPr/>
        </p:nvPicPr>
        <p:blipFill>
          <a:blip r:embed="rId6" cstate="print"/>
          <a:srcRect/>
          <a:stretch>
            <a:fillRect/>
          </a:stretch>
        </p:blipFill>
        <p:spPr bwMode="auto">
          <a:xfrm>
            <a:off x="4876800" y="4114800"/>
            <a:ext cx="3352800" cy="2514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normAutofit/>
          </a:bodyPr>
          <a:lstStyle/>
          <a:p>
            <a:r>
              <a:rPr lang="en-US" dirty="0" smtClean="0"/>
              <a:t>Classification of Sediments</a:t>
            </a:r>
            <a:endParaRPr lang="en-US" dirty="0"/>
          </a:p>
        </p:txBody>
      </p:sp>
      <p:sp>
        <p:nvSpPr>
          <p:cNvPr id="3" name="Content Placeholder 2"/>
          <p:cNvSpPr>
            <a:spLocks noGrp="1"/>
          </p:cNvSpPr>
          <p:nvPr>
            <p:ph sz="quarter" idx="1"/>
          </p:nvPr>
        </p:nvSpPr>
        <p:spPr>
          <a:xfrm>
            <a:off x="320802" y="1279398"/>
            <a:ext cx="8503920" cy="4572000"/>
          </a:xfrm>
        </p:spPr>
        <p:txBody>
          <a:bodyPr/>
          <a:lstStyle/>
          <a:p>
            <a:pPr algn="just"/>
            <a:r>
              <a:rPr lang="en-US" dirty="0" smtClean="0"/>
              <a:t>Sediments are commonly subdivided into three major groups. They are</a:t>
            </a:r>
          </a:p>
          <a:p>
            <a:pPr algn="just">
              <a:buNone/>
            </a:pPr>
            <a:endParaRPr lang="en-US" dirty="0" smtClean="0"/>
          </a:p>
          <a:p>
            <a:pPr algn="just">
              <a:buFont typeface="Wingdings" pitchFamily="2" charset="2"/>
              <a:buChar char="v"/>
            </a:pPr>
            <a:r>
              <a:rPr lang="en-US" b="1" u="sng" dirty="0" smtClean="0"/>
              <a:t>Mechanical,</a:t>
            </a:r>
            <a:r>
              <a:rPr lang="en-US" dirty="0" smtClean="0"/>
              <a:t> </a:t>
            </a:r>
          </a:p>
          <a:p>
            <a:pPr algn="just">
              <a:buFont typeface="Wingdings" pitchFamily="2" charset="2"/>
              <a:buChar char="v"/>
            </a:pPr>
            <a:r>
              <a:rPr lang="en-US" b="1" u="sng" dirty="0" smtClean="0"/>
              <a:t>Chemical</a:t>
            </a:r>
            <a:r>
              <a:rPr lang="en-US" dirty="0" smtClean="0"/>
              <a:t> and </a:t>
            </a:r>
          </a:p>
          <a:p>
            <a:pPr algn="just">
              <a:buFont typeface="Wingdings" pitchFamily="2" charset="2"/>
              <a:buChar char="v"/>
            </a:pPr>
            <a:r>
              <a:rPr lang="en-US" b="1" u="sng" dirty="0" smtClean="0"/>
              <a:t>Organic</a:t>
            </a:r>
            <a:endParaRPr lang="en-US" b="1" u="sng" dirty="0"/>
          </a:p>
        </p:txBody>
      </p:sp>
      <p:grpSp>
        <p:nvGrpSpPr>
          <p:cNvPr id="41" name="Group 40"/>
          <p:cNvGrpSpPr/>
          <p:nvPr/>
        </p:nvGrpSpPr>
        <p:grpSpPr>
          <a:xfrm>
            <a:off x="1485900" y="3848100"/>
            <a:ext cx="7315200" cy="2809875"/>
            <a:chOff x="1752600" y="3390900"/>
            <a:chExt cx="7315200" cy="2809875"/>
          </a:xfrm>
        </p:grpSpPr>
        <p:sp>
          <p:nvSpPr>
            <p:cNvPr id="4" name="Flowchart: Process 3"/>
            <p:cNvSpPr/>
            <p:nvPr/>
          </p:nvSpPr>
          <p:spPr>
            <a:xfrm>
              <a:off x="3276600" y="3629025"/>
              <a:ext cx="1905000" cy="685800"/>
            </a:xfrm>
            <a:prstGeom prst="flowChart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000" b="1" dirty="0" smtClean="0">
                  <a:solidFill>
                    <a:schemeClr val="tx1"/>
                  </a:solidFill>
                </a:rPr>
                <a:t>Formed by the breakdown of pre-existing rocks and minerals by the process of weathering and erosion</a:t>
              </a:r>
              <a:endParaRPr lang="en-US" sz="1000" b="1" dirty="0">
                <a:solidFill>
                  <a:schemeClr val="tx1"/>
                </a:solidFill>
              </a:endParaRPr>
            </a:p>
          </p:txBody>
        </p:sp>
        <p:sp>
          <p:nvSpPr>
            <p:cNvPr id="5" name="Flowchart: Process 4"/>
            <p:cNvSpPr/>
            <p:nvPr/>
          </p:nvSpPr>
          <p:spPr>
            <a:xfrm>
              <a:off x="5791200" y="3505200"/>
              <a:ext cx="990600" cy="304800"/>
            </a:xfrm>
            <a:prstGeom prst="flowChartProcess">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b="1" dirty="0" err="1" smtClean="0">
                  <a:solidFill>
                    <a:schemeClr val="tx1"/>
                  </a:solidFill>
                </a:rPr>
                <a:t>Detrital</a:t>
              </a:r>
              <a:r>
                <a:rPr lang="en-US" sz="1000" b="1" dirty="0" smtClean="0">
                  <a:solidFill>
                    <a:schemeClr val="tx1"/>
                  </a:solidFill>
                </a:rPr>
                <a:t> Mineral Grains</a:t>
              </a:r>
              <a:endParaRPr lang="en-US" sz="1000" b="1" dirty="0">
                <a:solidFill>
                  <a:schemeClr val="tx1"/>
                </a:solidFill>
              </a:endParaRPr>
            </a:p>
          </p:txBody>
        </p:sp>
        <p:sp>
          <p:nvSpPr>
            <p:cNvPr id="6" name="Flowchart: Process 5"/>
            <p:cNvSpPr/>
            <p:nvPr/>
          </p:nvSpPr>
          <p:spPr>
            <a:xfrm>
              <a:off x="5791200" y="5105400"/>
              <a:ext cx="990600" cy="304800"/>
            </a:xfrm>
            <a:prstGeom prst="flowChartProces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000" b="1" dirty="0" smtClean="0">
                  <a:solidFill>
                    <a:schemeClr val="tx1"/>
                  </a:solidFill>
                </a:rPr>
                <a:t>Biogenic Particles</a:t>
              </a:r>
              <a:endParaRPr lang="en-US" sz="1000" b="1" dirty="0">
                <a:solidFill>
                  <a:schemeClr val="tx1"/>
                </a:solidFill>
              </a:endParaRPr>
            </a:p>
          </p:txBody>
        </p:sp>
        <p:sp>
          <p:nvSpPr>
            <p:cNvPr id="7" name="Flowchart: Process 6"/>
            <p:cNvSpPr/>
            <p:nvPr/>
          </p:nvSpPr>
          <p:spPr>
            <a:xfrm>
              <a:off x="7305675" y="3390900"/>
              <a:ext cx="17526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000" b="1" dirty="0" smtClean="0">
                  <a:solidFill>
                    <a:schemeClr val="tx1"/>
                  </a:solidFill>
                </a:rPr>
                <a:t>Common: Quartz, </a:t>
              </a:r>
              <a:r>
                <a:rPr lang="en-US" sz="1000" b="1" dirty="0" err="1" smtClean="0">
                  <a:solidFill>
                    <a:schemeClr val="tx1"/>
                  </a:solidFill>
                </a:rPr>
                <a:t>Felspar</a:t>
              </a:r>
              <a:r>
                <a:rPr lang="en-US" sz="1000" b="1" dirty="0" smtClean="0">
                  <a:solidFill>
                    <a:schemeClr val="tx1"/>
                  </a:solidFill>
                </a:rPr>
                <a:t>, Mica and Heavy Minerals</a:t>
              </a:r>
              <a:endParaRPr lang="en-US" sz="1000" b="1" dirty="0">
                <a:solidFill>
                  <a:schemeClr val="tx1"/>
                </a:solidFill>
              </a:endParaRPr>
            </a:p>
          </p:txBody>
        </p:sp>
        <p:sp>
          <p:nvSpPr>
            <p:cNvPr id="8" name="Flowchart: Process 7"/>
            <p:cNvSpPr/>
            <p:nvPr/>
          </p:nvSpPr>
          <p:spPr>
            <a:xfrm>
              <a:off x="7305675" y="4067175"/>
              <a:ext cx="1752600" cy="533400"/>
            </a:xfrm>
            <a:prstGeom prst="flowChart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000" b="1" dirty="0" smtClean="0">
                  <a:solidFill>
                    <a:schemeClr val="tx1"/>
                  </a:solidFill>
                </a:rPr>
                <a:t>Polymineral grains or rock fragments</a:t>
              </a:r>
              <a:endParaRPr lang="en-US" sz="1000" b="1" dirty="0">
                <a:solidFill>
                  <a:schemeClr val="tx1"/>
                </a:solidFill>
              </a:endParaRPr>
            </a:p>
          </p:txBody>
        </p:sp>
        <p:sp>
          <p:nvSpPr>
            <p:cNvPr id="9" name="Flowchart: Process 8"/>
            <p:cNvSpPr/>
            <p:nvPr/>
          </p:nvSpPr>
          <p:spPr>
            <a:xfrm>
              <a:off x="7315200" y="4991100"/>
              <a:ext cx="1752600" cy="533400"/>
            </a:xfrm>
            <a:prstGeom prst="flowChartProces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000" b="1" dirty="0" smtClean="0">
                  <a:solidFill>
                    <a:schemeClr val="tx1"/>
                  </a:solidFill>
                </a:rPr>
                <a:t>Shell Fragments, woods, seeds and other parts of land plants</a:t>
              </a:r>
              <a:endParaRPr lang="en-US" sz="1000" b="1" dirty="0">
                <a:solidFill>
                  <a:schemeClr val="tx1"/>
                </a:solidFill>
              </a:endParaRPr>
            </a:p>
          </p:txBody>
        </p:sp>
        <p:sp>
          <p:nvSpPr>
            <p:cNvPr id="10" name="Flowchart: Process 9"/>
            <p:cNvSpPr/>
            <p:nvPr/>
          </p:nvSpPr>
          <p:spPr>
            <a:xfrm>
              <a:off x="1752600" y="4667250"/>
              <a:ext cx="1143000" cy="304800"/>
            </a:xfrm>
            <a:prstGeom prst="flowChartProcess">
              <a:avLst/>
            </a:prstGeom>
          </p:spPr>
          <p:style>
            <a:lnRef idx="0">
              <a:schemeClr val="accent2"/>
            </a:lnRef>
            <a:fillRef idx="1003">
              <a:schemeClr val="dk1"/>
            </a:fillRef>
            <a:effectRef idx="3">
              <a:schemeClr val="accent2"/>
            </a:effectRef>
            <a:fontRef idx="minor">
              <a:schemeClr val="lt1"/>
            </a:fontRef>
          </p:style>
          <p:txBody>
            <a:bodyPr rtlCol="0" anchor="ctr"/>
            <a:lstStyle/>
            <a:p>
              <a:pPr algn="ctr"/>
              <a:r>
                <a:rPr lang="en-US" sz="1000" b="1" dirty="0" smtClean="0">
                  <a:solidFill>
                    <a:schemeClr val="tx1"/>
                  </a:solidFill>
                </a:rPr>
                <a:t>Composition</a:t>
              </a:r>
              <a:endParaRPr lang="en-US" sz="1000" b="1" dirty="0">
                <a:solidFill>
                  <a:schemeClr val="tx1"/>
                </a:solidFill>
              </a:endParaRPr>
            </a:p>
          </p:txBody>
        </p:sp>
        <p:sp>
          <p:nvSpPr>
            <p:cNvPr id="11" name="Flowchart: Process 10"/>
            <p:cNvSpPr/>
            <p:nvPr/>
          </p:nvSpPr>
          <p:spPr>
            <a:xfrm>
              <a:off x="7315200" y="5667375"/>
              <a:ext cx="1752600" cy="533400"/>
            </a:xfrm>
            <a:prstGeom prst="flowChartProces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000" b="1" dirty="0" smtClean="0">
                  <a:solidFill>
                    <a:schemeClr val="tx1"/>
                  </a:solidFill>
                </a:rPr>
                <a:t>Minerals which grow crystals in deposition environment, </a:t>
              </a:r>
              <a:r>
                <a:rPr lang="en-US" sz="1000" b="1" dirty="0" err="1" smtClean="0">
                  <a:solidFill>
                    <a:schemeClr val="tx1"/>
                  </a:solidFill>
                </a:rPr>
                <a:t>eg</a:t>
              </a:r>
              <a:r>
                <a:rPr lang="en-US" sz="1000" b="1" dirty="0" smtClean="0">
                  <a:solidFill>
                    <a:schemeClr val="tx1"/>
                  </a:solidFill>
                </a:rPr>
                <a:t> .</a:t>
              </a:r>
              <a:r>
                <a:rPr lang="en-US" sz="1000" b="1" dirty="0" err="1" smtClean="0">
                  <a:solidFill>
                    <a:schemeClr val="tx1"/>
                  </a:solidFill>
                </a:rPr>
                <a:t>Glauconite</a:t>
              </a:r>
              <a:endParaRPr lang="en-US" sz="1000" b="1" dirty="0">
                <a:solidFill>
                  <a:schemeClr val="tx1"/>
                </a:solidFill>
              </a:endParaRPr>
            </a:p>
          </p:txBody>
        </p:sp>
        <p:sp>
          <p:nvSpPr>
            <p:cNvPr id="12" name="Flowchart: Process 11"/>
            <p:cNvSpPr/>
            <p:nvPr/>
          </p:nvSpPr>
          <p:spPr>
            <a:xfrm>
              <a:off x="5791200" y="4191000"/>
              <a:ext cx="990600" cy="304800"/>
            </a:xfrm>
            <a:prstGeom prst="flowChartProcess">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b="1" dirty="0" err="1" smtClean="0">
                  <a:solidFill>
                    <a:schemeClr val="tx1"/>
                  </a:solidFill>
                </a:rPr>
                <a:t>Lithic</a:t>
              </a:r>
              <a:r>
                <a:rPr lang="en-US" sz="1000" b="1" dirty="0" smtClean="0">
                  <a:solidFill>
                    <a:schemeClr val="tx1"/>
                  </a:solidFill>
                </a:rPr>
                <a:t> </a:t>
              </a:r>
              <a:r>
                <a:rPr lang="en-US" sz="1000" b="1" dirty="0" err="1" smtClean="0">
                  <a:solidFill>
                    <a:schemeClr val="tx1"/>
                  </a:solidFill>
                </a:rPr>
                <a:t>Fragements</a:t>
              </a:r>
              <a:endParaRPr lang="en-US" sz="1000" b="1" dirty="0">
                <a:solidFill>
                  <a:schemeClr val="tx1"/>
                </a:solidFill>
              </a:endParaRPr>
            </a:p>
          </p:txBody>
        </p:sp>
        <p:sp>
          <p:nvSpPr>
            <p:cNvPr id="13" name="Flowchart: Process 12"/>
            <p:cNvSpPr/>
            <p:nvPr/>
          </p:nvSpPr>
          <p:spPr>
            <a:xfrm>
              <a:off x="5800725" y="5791200"/>
              <a:ext cx="990600" cy="304800"/>
            </a:xfrm>
            <a:prstGeom prst="flowChartProces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000" b="1" dirty="0" err="1" smtClean="0">
                  <a:solidFill>
                    <a:schemeClr val="tx1"/>
                  </a:solidFill>
                </a:rPr>
                <a:t>Authigenic</a:t>
              </a:r>
              <a:r>
                <a:rPr lang="en-US" sz="1000" b="1" dirty="0" smtClean="0">
                  <a:solidFill>
                    <a:schemeClr val="tx1"/>
                  </a:solidFill>
                </a:rPr>
                <a:t> Minerals</a:t>
              </a:r>
              <a:endParaRPr lang="en-US" sz="1000" b="1" dirty="0">
                <a:solidFill>
                  <a:schemeClr val="tx1"/>
                </a:solidFill>
              </a:endParaRPr>
            </a:p>
          </p:txBody>
        </p:sp>
        <p:sp>
          <p:nvSpPr>
            <p:cNvPr id="14" name="Flowchart: Process 13"/>
            <p:cNvSpPr/>
            <p:nvPr/>
          </p:nvSpPr>
          <p:spPr>
            <a:xfrm>
              <a:off x="3276600" y="5257800"/>
              <a:ext cx="1905000" cy="685800"/>
            </a:xfrm>
            <a:prstGeom prst="flowChartProcess">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000" b="1" dirty="0" smtClean="0">
                  <a:solidFill>
                    <a:schemeClr val="tx1"/>
                  </a:solidFill>
                </a:rPr>
                <a:t>Materials which form within the environment of transport and deposition</a:t>
              </a:r>
              <a:endParaRPr lang="en-US" sz="1000" b="1" dirty="0">
                <a:solidFill>
                  <a:schemeClr val="tx1"/>
                </a:solidFill>
              </a:endParaRPr>
            </a:p>
          </p:txBody>
        </p:sp>
        <p:cxnSp>
          <p:nvCxnSpPr>
            <p:cNvPr id="21" name="Shape 20"/>
            <p:cNvCxnSpPr>
              <a:stCxn id="4" idx="1"/>
              <a:endCxn id="10" idx="0"/>
            </p:cNvCxnSpPr>
            <p:nvPr/>
          </p:nvCxnSpPr>
          <p:spPr>
            <a:xfrm rot="10800000" flipV="1">
              <a:off x="2324100" y="3971924"/>
              <a:ext cx="952500" cy="695325"/>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4" name="Shape 23"/>
            <p:cNvCxnSpPr>
              <a:stCxn id="14" idx="1"/>
              <a:endCxn id="10" idx="2"/>
            </p:cNvCxnSpPr>
            <p:nvPr/>
          </p:nvCxnSpPr>
          <p:spPr>
            <a:xfrm rot="10800000">
              <a:off x="2324100" y="4972050"/>
              <a:ext cx="952500" cy="628650"/>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6" name="Straight Arrow Connector 25"/>
            <p:cNvCxnSpPr>
              <a:stCxn id="4" idx="3"/>
              <a:endCxn id="5" idx="1"/>
            </p:cNvCxnSpPr>
            <p:nvPr/>
          </p:nvCxnSpPr>
          <p:spPr>
            <a:xfrm flipV="1">
              <a:off x="5181600" y="3657600"/>
              <a:ext cx="609600" cy="3143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8" name="Straight Arrow Connector 27"/>
            <p:cNvCxnSpPr>
              <a:stCxn id="4" idx="3"/>
              <a:endCxn id="12" idx="1"/>
            </p:cNvCxnSpPr>
            <p:nvPr/>
          </p:nvCxnSpPr>
          <p:spPr>
            <a:xfrm>
              <a:off x="5181600" y="3971925"/>
              <a:ext cx="609600" cy="37147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0" name="Straight Arrow Connector 29"/>
            <p:cNvCxnSpPr>
              <a:stCxn id="14" idx="3"/>
              <a:endCxn id="6" idx="1"/>
            </p:cNvCxnSpPr>
            <p:nvPr/>
          </p:nvCxnSpPr>
          <p:spPr>
            <a:xfrm flipV="1">
              <a:off x="5181600" y="5257800"/>
              <a:ext cx="609600" cy="3429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2" name="Straight Arrow Connector 31"/>
            <p:cNvCxnSpPr>
              <a:stCxn id="14" idx="3"/>
              <a:endCxn id="13" idx="1"/>
            </p:cNvCxnSpPr>
            <p:nvPr/>
          </p:nvCxnSpPr>
          <p:spPr>
            <a:xfrm>
              <a:off x="5181600" y="5600700"/>
              <a:ext cx="619125" cy="3429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Straight Arrow Connector 33"/>
            <p:cNvCxnSpPr>
              <a:stCxn id="5" idx="3"/>
              <a:endCxn id="7" idx="1"/>
            </p:cNvCxnSpPr>
            <p:nvPr/>
          </p:nvCxnSpPr>
          <p:spPr>
            <a:xfrm>
              <a:off x="6781800" y="3657600"/>
              <a:ext cx="523875"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36" name="Straight Arrow Connector 35"/>
            <p:cNvCxnSpPr>
              <a:stCxn id="12" idx="3"/>
              <a:endCxn id="8" idx="1"/>
            </p:cNvCxnSpPr>
            <p:nvPr/>
          </p:nvCxnSpPr>
          <p:spPr>
            <a:xfrm flipV="1">
              <a:off x="6781800" y="4333875"/>
              <a:ext cx="523875" cy="9525"/>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38" name="Straight Arrow Connector 37"/>
            <p:cNvCxnSpPr>
              <a:stCxn id="6" idx="3"/>
              <a:endCxn id="9" idx="1"/>
            </p:cNvCxnSpPr>
            <p:nvPr/>
          </p:nvCxnSpPr>
          <p:spPr>
            <a:xfrm>
              <a:off x="6781800" y="5257800"/>
              <a:ext cx="533400"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40" name="Straight Arrow Connector 39"/>
            <p:cNvCxnSpPr>
              <a:stCxn id="13" idx="3"/>
              <a:endCxn id="11" idx="1"/>
            </p:cNvCxnSpPr>
            <p:nvPr/>
          </p:nvCxnSpPr>
          <p:spPr>
            <a:xfrm flipV="1">
              <a:off x="6791325" y="5934075"/>
              <a:ext cx="523875" cy="9525"/>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Sediments</a:t>
            </a:r>
            <a:endParaRPr lang="en-US" dirty="0"/>
          </a:p>
        </p:txBody>
      </p:sp>
      <p:sp>
        <p:nvSpPr>
          <p:cNvPr id="3" name="Content Placeholder 2"/>
          <p:cNvSpPr>
            <a:spLocks noGrp="1"/>
          </p:cNvSpPr>
          <p:nvPr>
            <p:ph sz="quarter" idx="1"/>
          </p:nvPr>
        </p:nvSpPr>
        <p:spPr>
          <a:xfrm>
            <a:off x="301752" y="1527048"/>
            <a:ext cx="3813048" cy="4572000"/>
          </a:xfrm>
        </p:spPr>
        <p:txBody>
          <a:bodyPr>
            <a:normAutofit fontScale="77500" lnSpcReduction="20000"/>
          </a:bodyPr>
          <a:lstStyle/>
          <a:p>
            <a:pPr algn="just"/>
            <a:r>
              <a:rPr lang="en-US" dirty="0" smtClean="0"/>
              <a:t>Mechanical, or clastic, sediments are derived from the erosion of earlier formed rocks on the earth's surface or in the oceans. </a:t>
            </a:r>
          </a:p>
          <a:p>
            <a:pPr algn="just"/>
            <a:endParaRPr lang="en-US" dirty="0" smtClean="0"/>
          </a:p>
          <a:p>
            <a:pPr algn="just"/>
            <a:r>
              <a:rPr lang="en-US" dirty="0" smtClean="0"/>
              <a:t>These are then carried by streams, winds, or glaciers to the site where they are deposited. </a:t>
            </a:r>
          </a:p>
          <a:p>
            <a:pPr algn="just"/>
            <a:endParaRPr lang="en-US" dirty="0" smtClean="0"/>
          </a:p>
          <a:p>
            <a:pPr algn="just"/>
            <a:r>
              <a:rPr lang="en-US" dirty="0" smtClean="0"/>
              <a:t>Streams deposit sediment in floodplains or carry these particles to the ocean, where they may be deposited as a delta. </a:t>
            </a:r>
          </a:p>
          <a:p>
            <a:pPr algn="just"/>
            <a:endParaRPr lang="en-US" dirty="0" smtClean="0"/>
          </a:p>
        </p:txBody>
      </p:sp>
      <p:pic>
        <p:nvPicPr>
          <p:cNvPr id="4" name="Picture 3" descr="flood plain.jpg"/>
          <p:cNvPicPr>
            <a:picLocks noChangeAspect="1"/>
          </p:cNvPicPr>
          <p:nvPr/>
        </p:nvPicPr>
        <p:blipFill>
          <a:blip r:embed="rId2" cstate="print"/>
          <a:srcRect t="11905" b="3439"/>
          <a:stretch>
            <a:fillRect/>
          </a:stretch>
        </p:blipFill>
        <p:spPr>
          <a:xfrm>
            <a:off x="4853464" y="1371600"/>
            <a:ext cx="3909536" cy="2547966"/>
          </a:xfrm>
          <a:prstGeom prst="rect">
            <a:avLst/>
          </a:prstGeom>
        </p:spPr>
      </p:pic>
      <p:pic>
        <p:nvPicPr>
          <p:cNvPr id="1026" name="Picture 2"/>
          <p:cNvPicPr>
            <a:picLocks noChangeAspect="1" noChangeArrowheads="1"/>
          </p:cNvPicPr>
          <p:nvPr/>
        </p:nvPicPr>
        <p:blipFill>
          <a:blip r:embed="rId3" cstate="print"/>
          <a:srcRect/>
          <a:stretch>
            <a:fillRect/>
          </a:stretch>
        </p:blipFill>
        <p:spPr bwMode="auto">
          <a:xfrm>
            <a:off x="4876800" y="4111561"/>
            <a:ext cx="3886200" cy="25940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4270248" cy="4572000"/>
          </a:xfrm>
        </p:spPr>
        <p:txBody>
          <a:bodyPr>
            <a:normAutofit lnSpcReduction="10000"/>
          </a:bodyPr>
          <a:lstStyle/>
          <a:p>
            <a:pPr algn="just"/>
            <a:r>
              <a:rPr lang="en-US" dirty="0" smtClean="0"/>
              <a:t>Ocean sediments, especially in the form of </a:t>
            </a:r>
            <a:r>
              <a:rPr lang="en-US" dirty="0" err="1" smtClean="0"/>
              <a:t>turbidites</a:t>
            </a:r>
            <a:r>
              <a:rPr lang="en-US" dirty="0" smtClean="0"/>
              <a:t>, are usually deposited at the foot of continental slopes. </a:t>
            </a:r>
          </a:p>
          <a:p>
            <a:pPr algn="just"/>
            <a:endParaRPr lang="en-US" dirty="0" smtClean="0"/>
          </a:p>
          <a:p>
            <a:pPr algn="just"/>
            <a:r>
              <a:rPr lang="en-US" dirty="0" smtClean="0"/>
              <a:t>Glaciers carry sediment frozen within the mass of the ice and are capable of carrying even huge boulders (</a:t>
            </a:r>
            <a:r>
              <a:rPr lang="en-US" dirty="0" err="1" smtClean="0"/>
              <a:t>erratics</a:t>
            </a:r>
            <a:r>
              <a:rPr lang="en-US" dirty="0" smtClean="0"/>
              <a:t>).</a:t>
            </a:r>
          </a:p>
          <a:p>
            <a:endParaRPr lang="en-US" dirty="0" smtClean="0"/>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4808982" y="1600200"/>
            <a:ext cx="4011168" cy="2133600"/>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4800600" y="3886200"/>
            <a:ext cx="4004278" cy="2667000"/>
          </a:xfrm>
          <a:prstGeom prst="rect">
            <a:avLst/>
          </a:prstGeom>
          <a:noFill/>
          <a:ln w="9525">
            <a:noFill/>
            <a:miter lim="800000"/>
            <a:headEnd/>
            <a:tailEnd/>
          </a:ln>
        </p:spPr>
      </p:pic>
      <p:sp>
        <p:nvSpPr>
          <p:cNvPr id="6" name="Title 1"/>
          <p:cNvSpPr>
            <a:spLocks noGrp="1"/>
          </p:cNvSpPr>
          <p:nvPr>
            <p:ph type="title"/>
          </p:nvPr>
        </p:nvSpPr>
        <p:spPr/>
        <p:txBody>
          <a:bodyPr/>
          <a:lstStyle/>
          <a:p>
            <a:r>
              <a:rPr lang="en-US" dirty="0" smtClean="0"/>
              <a:t>Mechanical Sediments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sediments</a:t>
            </a:r>
            <a:endParaRPr lang="en-US" dirty="0"/>
          </a:p>
        </p:txBody>
      </p:sp>
      <p:sp>
        <p:nvSpPr>
          <p:cNvPr id="3" name="Content Placeholder 2"/>
          <p:cNvSpPr>
            <a:spLocks noGrp="1"/>
          </p:cNvSpPr>
          <p:nvPr>
            <p:ph sz="quarter" idx="1"/>
          </p:nvPr>
        </p:nvSpPr>
        <p:spPr/>
        <p:txBody>
          <a:bodyPr>
            <a:normAutofit fontScale="92500" lnSpcReduction="20000"/>
          </a:bodyPr>
          <a:lstStyle/>
          <a:p>
            <a:pPr algn="just"/>
            <a:r>
              <a:rPr lang="en-US" dirty="0" smtClean="0"/>
              <a:t>Chemical sediments are formed by chemical reactions in seawater.</a:t>
            </a:r>
          </a:p>
          <a:p>
            <a:pPr algn="just"/>
            <a:endParaRPr lang="en-US" dirty="0" smtClean="0"/>
          </a:p>
          <a:p>
            <a:pPr algn="just"/>
            <a:r>
              <a:rPr lang="en-US" dirty="0" smtClean="0"/>
              <a:t>This result in the precipitation of minute mineral crystals.</a:t>
            </a:r>
          </a:p>
          <a:p>
            <a:pPr algn="just"/>
            <a:endParaRPr lang="en-US" dirty="0" smtClean="0"/>
          </a:p>
          <a:p>
            <a:pPr algn="just"/>
            <a:r>
              <a:rPr lang="en-US" dirty="0" smtClean="0"/>
              <a:t>These crystals settle to the floor of the sea and ultimately form a more or less chemically pure layer of sediment.</a:t>
            </a:r>
          </a:p>
          <a:p>
            <a:pPr algn="just"/>
            <a:endParaRPr lang="en-US" dirty="0" smtClean="0"/>
          </a:p>
          <a:p>
            <a:pPr algn="just"/>
            <a:r>
              <a:rPr lang="en-US" dirty="0" smtClean="0"/>
              <a:t>Evaporation in shallow basins results in a sequence of evaporite sediments, which include gypsum and rock salt.</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Organic sediments</a:t>
            </a:r>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en-US" dirty="0" smtClean="0"/>
              <a:t>Organic sediments are formed as a result of plant or animal actions; for example, peat and coal form by the incomplete decay of vegetation and its later compaction. </a:t>
            </a:r>
          </a:p>
          <a:p>
            <a:pPr algn="just"/>
            <a:endParaRPr lang="en-US" dirty="0" smtClean="0"/>
          </a:p>
          <a:p>
            <a:pPr algn="just"/>
            <a:r>
              <a:rPr lang="en-US" dirty="0" smtClean="0"/>
              <a:t>Deep-ocean sediment known as pelagic ooze consists of the remains of microscopic organisms (mostly foraminifera and diatoms) from the overlying waters as well as minor amounts of windblown volcanic and continental dust.</a:t>
            </a:r>
          </a:p>
          <a:p>
            <a:pPr algn="just"/>
            <a:endParaRPr lang="en-US" dirty="0" smtClean="0"/>
          </a:p>
          <a:p>
            <a:pPr algn="just"/>
            <a:r>
              <a:rPr lang="en-US" dirty="0" smtClean="0"/>
              <a:t> </a:t>
            </a:r>
            <a:r>
              <a:rPr lang="en-US" dirty="0" err="1" smtClean="0"/>
              <a:t>Limestones</a:t>
            </a:r>
            <a:r>
              <a:rPr lang="en-US" dirty="0" smtClean="0"/>
              <a:t> are commonly formed by the aggregation of calcite shells of animals.</a:t>
            </a:r>
          </a:p>
          <a:p>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600</TotalTime>
  <Words>1375</Words>
  <Application>Microsoft Office PowerPoint</Application>
  <PresentationFormat>On-screen Show (4:3)</PresentationFormat>
  <Paragraphs>154</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Introduction to Sedimentology and Stratigraphy</vt:lpstr>
      <vt:lpstr>What are Sediments</vt:lpstr>
      <vt:lpstr>How are sediments formed?</vt:lpstr>
      <vt:lpstr>Examples of Erosion</vt:lpstr>
      <vt:lpstr>Classification of Sediments</vt:lpstr>
      <vt:lpstr>Mechanical Sediments</vt:lpstr>
      <vt:lpstr>Mechanical Sediments</vt:lpstr>
      <vt:lpstr>Chemical sediments</vt:lpstr>
      <vt:lpstr>Organic sediments</vt:lpstr>
      <vt:lpstr>The process involved in the formation of Sedimentary Rocks</vt:lpstr>
      <vt:lpstr>Diagenesis</vt:lpstr>
      <vt:lpstr>Imagine some rocky outcrops at the side of a valley high in the mountains. Cracks in the rock fill with water when it rains.</vt:lpstr>
      <vt:lpstr>When it is cold, the water changes to ice. As it forms, the ice expands and makes new cracks in the rock.</vt:lpstr>
      <vt:lpstr>After this happens a few times, pieces of rock are loosened and fall from the outcrop. They slide downhill and eventually land up in the river flowing along the valley floor.</vt:lpstr>
      <vt:lpstr>Once in the river, the pieces of rock tend to slide, roll and bounce downstream as they are forced along by the flow of water</vt:lpstr>
      <vt:lpstr>As they travel downstream, they get broken up into smaller sand grains and mud particles.</vt:lpstr>
      <vt:lpstr>When the river flows into the sea, all the rock fragments fall to the sea bed as the flow of water slows and stops.</vt:lpstr>
      <vt:lpstr>Over long periods of time, layers of pebbles, sand and mud build up on the sea bed at river mouths.</vt:lpstr>
      <vt:lpstr>Water circulates in the tiny spaces between the rock particles in these layers and slowly deposits chemicals that cement the particles together. Sediments such as sand and mud eventually become sedimentary rocks called sandstone and mudstone.</vt:lpstr>
      <vt:lpstr>Over millions of years, layer upon layer of different sedimentary rocks pile up on top of each other to create rock formations hundreds of metres thick. These formations often lie undisturbed for hundreds of millions of years.</vt:lpstr>
      <vt:lpstr>Classification of Sedimentary Rocks</vt:lpstr>
      <vt:lpstr>Classification of Sedimentary Rocks</vt:lpstr>
      <vt:lpstr>Classification of Sedimentary Rocks</vt:lpstr>
      <vt:lpstr>What is Sedimentary Geology</vt:lpstr>
      <vt:lpstr>What is Sedimentary Geology</vt:lpstr>
      <vt:lpstr>The aim of Sedimentology</vt:lpstr>
      <vt:lpstr>Analysis of Sediments</vt:lpstr>
      <vt:lpstr>Methods in Sedimentology</vt:lpstr>
      <vt:lpstr>Methods in Sedimentology</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cp:lastModifiedBy>
  <cp:revision>59</cp:revision>
  <dcterms:created xsi:type="dcterms:W3CDTF">2011-02-28T08:53:25Z</dcterms:created>
  <dcterms:modified xsi:type="dcterms:W3CDTF">2011-09-26T04:57:31Z</dcterms:modified>
</cp:coreProperties>
</file>