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7" r:id="rId4"/>
    <p:sldId id="261" r:id="rId5"/>
    <p:sldId id="268" r:id="rId6"/>
    <p:sldId id="262" r:id="rId7"/>
    <p:sldId id="263" r:id="rId8"/>
    <p:sldId id="270" r:id="rId9"/>
    <p:sldId id="269" r:id="rId10"/>
    <p:sldId id="264" r:id="rId11"/>
    <p:sldId id="265" r:id="rId12"/>
    <p:sldId id="266" r:id="rId13"/>
    <p:sldId id="259" r:id="rId14"/>
    <p:sldId id="272" r:id="rId15"/>
    <p:sldId id="26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DB7BDD-9568-412D-8A79-66D8FEE8D847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6EBF7C8-B74C-41A4-9F5D-9159C30AD09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BF7C8-B74C-41A4-9F5D-9159C30AD09F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34F273E-F264-45B9-BBE3-1AED14F0F611}" type="datetimeFigureOut">
              <a:rPr lang="en-US" smtClean="0"/>
              <a:pPr/>
              <a:t>9/19/2011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45772A5-3100-42A1-AEC1-BD4ED7E499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685800"/>
            <a:ext cx="8062912" cy="4800600"/>
          </a:xfrm>
        </p:spPr>
        <p:txBody>
          <a:bodyPr>
            <a:normAutofit/>
          </a:bodyPr>
          <a:lstStyle/>
          <a:p>
            <a:pPr algn="ctr" rtl="1"/>
            <a:endParaRPr lang="en-US" sz="4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 rtl="1"/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</a:rPr>
              <a:t>General microbiology (311)</a:t>
            </a:r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 rtl="1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</a:rPr>
              <a:t>Introduction</a:t>
            </a:r>
            <a:endParaRPr lang="en-US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Item used in microbiology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1180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Bunsen burner: </a:t>
            </a:r>
            <a:r>
              <a:rPr lang="en-US" dirty="0" smtClean="0">
                <a:latin typeface="Comic Sans MS" pitchFamily="66" charset="0"/>
              </a:rPr>
              <a:t>Provide an area almost sterile.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Bacti burner: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Bacti cinerator: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Loop (Straight loop, Wire loop)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en-US" dirty="0" smtClean="0">
                <a:latin typeface="Comic Sans MS" pitchFamily="66" charset="0"/>
              </a:rPr>
              <a:t>to transfer the organism from place to another. Made of nichrome (heat up and cool rapidly). It should be sterile before and after used.</a:t>
            </a:r>
            <a:r>
              <a:rPr lang="en-US" b="1" dirty="0" smtClean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69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1180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Slides:</a:t>
            </a:r>
            <a:r>
              <a:rPr lang="en-US" b="1" dirty="0" smtClean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  <a:p>
            <a:pPr marL="578358" indent="-514350" algn="r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Plain slides: </a:t>
            </a:r>
            <a:r>
              <a:rPr lang="en-US" dirty="0" smtClean="0">
                <a:latin typeface="Comic Sans MS" pitchFamily="66" charset="0"/>
              </a:rPr>
              <a:t>Used for wet preparation.</a:t>
            </a:r>
          </a:p>
          <a:p>
            <a:pPr marL="578358" indent="-514350" algn="r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Frosted end slide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en-US" dirty="0" smtClean="0">
                <a:latin typeface="Comic Sans MS" pitchFamily="66" charset="0"/>
              </a:rPr>
              <a:t>to label the slide, to know the upper side of the slide.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Cover slip: </a:t>
            </a:r>
            <a:r>
              <a:rPr lang="en-US" dirty="0" smtClean="0">
                <a:latin typeface="Comic Sans MS" pitchFamily="66" charset="0"/>
              </a:rPr>
              <a:t>cover the smear on slide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Disinfectant jar: </a:t>
            </a:r>
            <a:r>
              <a:rPr lang="en-US" dirty="0" smtClean="0">
                <a:latin typeface="Comic Sans MS" pitchFamily="66" charset="0"/>
              </a:rPr>
              <a:t>contains a disinfectant solution, which kills the organisms. It is used for the disposal of plastic </a:t>
            </a:r>
            <a:r>
              <a:rPr lang="en-US" dirty="0" err="1" smtClean="0">
                <a:latin typeface="Comic Sans MS" pitchFamily="66" charset="0"/>
              </a:rPr>
              <a:t>labware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such as used slides, pipettes.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421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59408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Pipette: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to transfer certain amount of liquid from place to another</a:t>
            </a:r>
            <a:r>
              <a:rPr lang="en-US" b="1" dirty="0" smtClean="0">
                <a:latin typeface="Comic Sans MS" pitchFamily="66" charset="0"/>
              </a:rPr>
              <a:t>.</a:t>
            </a: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Serological pipette</a:t>
            </a:r>
            <a:r>
              <a:rPr lang="en-US" dirty="0" smtClean="0">
                <a:latin typeface="Comic Sans MS" pitchFamily="66" charset="0"/>
              </a:rPr>
              <a:t>: graduated pipette 1ml, 5ml, 15ml.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Pester pipette</a:t>
            </a:r>
            <a:r>
              <a:rPr lang="en-US" dirty="0" smtClean="0">
                <a:latin typeface="Comic Sans MS" pitchFamily="66" charset="0"/>
              </a:rPr>
              <a:t>: unknown quantity.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Sterile container: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marL="953262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Universal container</a:t>
            </a:r>
            <a:r>
              <a:rPr lang="en-US" dirty="0" smtClean="0">
                <a:latin typeface="Comic Sans MS" pitchFamily="66" charset="0"/>
              </a:rPr>
              <a:t>: urine, sputum. It can hold up to 20ml</a:t>
            </a:r>
          </a:p>
          <a:p>
            <a:pPr marL="953262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Bijou bottle</a:t>
            </a:r>
            <a:r>
              <a:rPr lang="en-US" dirty="0" smtClean="0">
                <a:latin typeface="Comic Sans MS" pitchFamily="66" charset="0"/>
              </a:rPr>
              <a:t>: 7ml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Autoclave bag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en-US" dirty="0" smtClean="0">
                <a:latin typeface="Comic Sans MS" pitchFamily="66" charset="0"/>
              </a:rPr>
              <a:t>for disposal of contaminated plastic, </a:t>
            </a:r>
            <a:r>
              <a:rPr lang="en-US" dirty="0" err="1" smtClean="0">
                <a:latin typeface="Comic Sans MS" pitchFamily="66" charset="0"/>
              </a:rPr>
              <a:t>labware</a:t>
            </a:r>
            <a:r>
              <a:rPr lang="en-US" dirty="0" smtClean="0">
                <a:latin typeface="Comic Sans MS" pitchFamily="66" charset="0"/>
              </a:rPr>
              <a:t>.</a:t>
            </a: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Petri dish: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to put the culture media in it. It can hold 25ml of media.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chemeClr val="tx2">
                    <a:lumMod val="50000"/>
                  </a:schemeClr>
                </a:solidFill>
              </a:rPr>
              <a:t>The safety rules in microbiology lab</a:t>
            </a: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114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You should listen to the instructions given in the lab.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Wear lab coat. Knee length and it should be closed.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Wear gloves.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DON’T wear open shoes.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DON’T eat or drink in the lab.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DON’T touch your face, hair when you are in the lab.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Wear mask when you are dealing with infectious organism.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Report to the instructor in case of accident.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Cover any cuts or burns on your skin.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DON’T mouth pipette.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omic Sans MS" pitchFamily="66" charset="0"/>
            </a:endParaRPr>
          </a:p>
          <a:p>
            <a:endParaRPr lang="ar-SA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Sit, don’t stand in the lab.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Sterile everything you use in microbiology lab.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Don’t talk while working in the lab.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Rules of disposal.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Clean the area before and after work.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Wash your hands before you leave.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thanks00025ur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457200"/>
            <a:ext cx="6934200" cy="60674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Basic microbiology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Types of microbes: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Bacteria.</a:t>
            </a:r>
            <a:endParaRPr lang="en-US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 parasite.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 fungi.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virus.</a:t>
            </a:r>
            <a:endParaRPr lang="en-US" dirty="0"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Can we see the micro-organism by naked eye ?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61712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Some organisms can be seen by naked eye such as  some types of fungi,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but the most can’t be seen by naked eye. </a:t>
            </a:r>
          </a:p>
          <a:p>
            <a:pPr algn="l"/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The microscope is used to examine micro-organism.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Viruses cannot be seen by ordinary light microscope.</a:t>
            </a:r>
          </a:p>
          <a:p>
            <a:pPr algn="l"/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32706"/>
          </a:xfrm>
        </p:spPr>
        <p:txBody>
          <a:bodyPr/>
          <a:lstStyle/>
          <a:p>
            <a:r>
              <a:rPr lang="en-US" b="1" dirty="0" smtClean="0"/>
              <a:t>Microbiology terminology: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220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Culture: </a:t>
            </a:r>
            <a:r>
              <a:rPr lang="en-US" dirty="0" smtClean="0">
                <a:latin typeface="Comic Sans MS" pitchFamily="66" charset="0"/>
              </a:rPr>
              <a:t>A suitable environment that allows micro-organisms to grow.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Sterile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free of organism.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Autoclave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en-US" dirty="0" smtClean="0">
                <a:latin typeface="Comic Sans MS" pitchFamily="66" charset="0"/>
              </a:rPr>
              <a:t>machine used for sterilization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Disinfectant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A chemical substance that inhibits or kills the organism.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Disposable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en-US" dirty="0" smtClean="0">
                <a:latin typeface="Comic Sans MS" pitchFamily="66" charset="0"/>
              </a:rPr>
              <a:t>use once</a:t>
            </a:r>
            <a:r>
              <a:rPr lang="en-US" b="1" dirty="0" smtClean="0">
                <a:latin typeface="Comic Sans MS" pitchFamily="66" charset="0"/>
              </a:rPr>
              <a:t>.</a:t>
            </a: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Saline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0.9% sodium chloride (Nacl) in water (H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 Ex. For each 100ml of water add 0.9 g Nacl.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What is the purpose of using saline?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To maintain the shape of the organism by Osmotic pressure.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421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64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*it’s different when you prepare solid from liquid: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Solid Ex: .9% Nacl For each 100ml of water, add 0.9 g Nacl.</a:t>
            </a:r>
          </a:p>
          <a:p>
            <a:pPr>
              <a:buNone/>
            </a:pPr>
            <a:r>
              <a:rPr lang="en-US" dirty="0" smtClean="0"/>
              <a:t>Liquid Ex: 5 % ethanol: 95 ml of water to 5 ml ethanol.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Solids will dissolve in water.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Autoclave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en-US" dirty="0" smtClean="0"/>
              <a:t> sterilization</a:t>
            </a:r>
          </a:p>
          <a:p>
            <a:pPr>
              <a:buNone/>
            </a:pPr>
            <a:r>
              <a:rPr lang="en-US" dirty="0" smtClean="0"/>
              <a:t>Sterilizing Cycle: temp 121</a:t>
            </a:r>
            <a:r>
              <a:rPr lang="en-US" baseline="30000" dirty="0" smtClean="0"/>
              <a:t>°</a:t>
            </a:r>
            <a:r>
              <a:rPr lang="en-US" dirty="0" smtClean="0"/>
              <a:t>C</a:t>
            </a:r>
          </a:p>
          <a:p>
            <a:pPr>
              <a:buNone/>
            </a:pPr>
            <a:r>
              <a:rPr lang="en-US" dirty="0" smtClean="0"/>
              <a:t>Time: 15-20 min</a:t>
            </a:r>
          </a:p>
          <a:p>
            <a:pPr>
              <a:buNone/>
            </a:pPr>
            <a:r>
              <a:rPr lang="en-US" dirty="0" smtClean="0"/>
              <a:t> At 15 atmospheric pressure</a:t>
            </a:r>
          </a:p>
          <a:p>
            <a:pPr>
              <a:buNone/>
            </a:pPr>
            <a:r>
              <a:rPr lang="en-US" dirty="0" smtClean="0"/>
              <a:t>ALL organisms will die at 121</a:t>
            </a:r>
            <a:r>
              <a:rPr lang="en-US" baseline="30000" dirty="0" smtClean="0"/>
              <a:t>°</a:t>
            </a:r>
            <a:r>
              <a:rPr lang="en-US" dirty="0" smtClean="0"/>
              <a:t>C.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utoc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066800"/>
            <a:ext cx="3810001" cy="5067300"/>
          </a:xfrm>
          <a:prstGeom prst="rect">
            <a:avLst/>
          </a:prstGeom>
        </p:spPr>
      </p:pic>
      <p:pic>
        <p:nvPicPr>
          <p:cNvPr id="3" name="Picture 2" descr="autoclave-loading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05000"/>
            <a:ext cx="4762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7070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72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Incubator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it will provide 37 C to help the organism to grow in the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culture.( maintain same temperature as human body).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Microscope: 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It magnifies very small objects with good resolution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ar-SA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604</Words>
  <Application>Microsoft Office PowerPoint</Application>
  <PresentationFormat>On-screen Show (4:3)</PresentationFormat>
  <Paragraphs>78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Verve</vt:lpstr>
      <vt:lpstr> </vt:lpstr>
      <vt:lpstr>Basic microbiology</vt:lpstr>
      <vt:lpstr>Can we see the micro-organism by naked eye ?</vt:lpstr>
      <vt:lpstr>Microbiology terminology:</vt:lpstr>
      <vt:lpstr>Slide 5</vt:lpstr>
      <vt:lpstr>Slide 6</vt:lpstr>
      <vt:lpstr>Slide 7</vt:lpstr>
      <vt:lpstr>Slide 8</vt:lpstr>
      <vt:lpstr>Slide 9</vt:lpstr>
      <vt:lpstr>Item used in microbiology lab</vt:lpstr>
      <vt:lpstr>Slide 11</vt:lpstr>
      <vt:lpstr>Slide 12</vt:lpstr>
      <vt:lpstr>The safety rules in microbiology lab 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ksu</dc:creator>
  <cp:lastModifiedBy>Najola</cp:lastModifiedBy>
  <cp:revision>24</cp:revision>
  <dcterms:created xsi:type="dcterms:W3CDTF">2011-02-19T06:29:59Z</dcterms:created>
  <dcterms:modified xsi:type="dcterms:W3CDTF">2011-09-19T16:09:27Z</dcterms:modified>
</cp:coreProperties>
</file>