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</p:sldMasterIdLst>
  <p:notesMasterIdLst>
    <p:notesMasterId r:id="rId3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86" r:id="rId23"/>
    <p:sldId id="278" r:id="rId24"/>
    <p:sldId id="279" r:id="rId25"/>
    <p:sldId id="280" r:id="rId26"/>
    <p:sldId id="282" r:id="rId27"/>
    <p:sldId id="287" r:id="rId28"/>
    <p:sldId id="283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B5B6FC-BCD4-4E56-BA0C-A6FD799F1195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1FBCBE-8F38-42E0-A4BD-971D607523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081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975B14E-5A9F-4903-9D26-0CAC4CBC90CF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DEC1207-3080-4A56-A77E-81FD1A6DD12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75B14E-5A9F-4903-9D26-0CAC4CBC90CF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EC1207-3080-4A56-A77E-81FD1A6DD1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975B14E-5A9F-4903-9D26-0CAC4CBC90CF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DEC1207-3080-4A56-A77E-81FD1A6DD1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DD2B0-4851-4522-BC9D-7C24251AE1C3}" type="datetime1">
              <a:rPr lang="en-US"/>
              <a:pPr>
                <a:defRPr/>
              </a:pPr>
              <a:t>10/24/2014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Pearson, Inc. 2013. All Rights Reserved.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A91A04-97E4-46AF-A51A-7C139DB4DD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351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75B14E-5A9F-4903-9D26-0CAC4CBC90CF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EC1207-3080-4A56-A77E-81FD1A6DD1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975B14E-5A9F-4903-9D26-0CAC4CBC90CF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5DEC1207-3080-4A56-A77E-81FD1A6DD12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75B14E-5A9F-4903-9D26-0CAC4CBC90CF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EC1207-3080-4A56-A77E-81FD1A6DD1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75B14E-5A9F-4903-9D26-0CAC4CBC90CF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EC1207-3080-4A56-A77E-81FD1A6DD1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75B14E-5A9F-4903-9D26-0CAC4CBC90CF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EC1207-3080-4A56-A77E-81FD1A6DD1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975B14E-5A9F-4903-9D26-0CAC4CBC90CF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EC1207-3080-4A56-A77E-81FD1A6DD1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75B14E-5A9F-4903-9D26-0CAC4CBC90CF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EC1207-3080-4A56-A77E-81FD1A6DD1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75B14E-5A9F-4903-9D26-0CAC4CBC90CF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EC1207-3080-4A56-A77E-81FD1A6DD12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975B14E-5A9F-4903-9D26-0CAC4CBC90CF}" type="datetimeFigureOut">
              <a:rPr lang="en-US" smtClean="0"/>
              <a:t>10/24/2014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DEC1207-3080-4A56-A77E-81FD1A6DD12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CSC201: Computer Programming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Using C Programming Language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728373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chemeClr val="tx1"/>
                </a:solidFill>
                <a:latin typeface="Arial"/>
              </a:rPr>
              <a:t>1.4.2</a:t>
            </a:r>
            <a:r>
              <a:rPr lang="en-US" sz="3200" dirty="0" smtClean="0">
                <a:solidFill>
                  <a:srgbClr val="24B5A1"/>
                </a:solidFill>
                <a:latin typeface="Arial"/>
              </a:rPr>
              <a:t>  </a:t>
            </a:r>
            <a:r>
              <a:rPr lang="en-US" sz="3200" dirty="0" smtClean="0">
                <a:solidFill>
                  <a:srgbClr val="3380E6"/>
                </a:solidFill>
                <a:latin typeface="Arial"/>
              </a:rPr>
              <a:t>C PROGRAM DEVELOPMENT STEPS: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Preprocessing</a:t>
            </a:r>
            <a:endParaRPr lang="en-US" sz="2800" cap="small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7782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altLang="en-US" dirty="0" smtClean="0">
                <a:solidFill>
                  <a:srgbClr val="0000FF"/>
                </a:solidFill>
                <a:latin typeface="Times New Roman" pitchFamily="18" charset="0"/>
              </a:rPr>
              <a:t>C preprocessor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obeys special commands called </a:t>
            </a:r>
            <a:r>
              <a:rPr lang="en-US" altLang="en-US" dirty="0" smtClean="0">
                <a:solidFill>
                  <a:srgbClr val="0000FF"/>
                </a:solidFill>
                <a:latin typeface="Times New Roman" pitchFamily="18" charset="0"/>
              </a:rPr>
              <a:t>preprocessor directives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, which indicate that certain manipulations are to be performed on the program before compilation.</a:t>
            </a:r>
          </a:p>
          <a:p>
            <a:pPr>
              <a:lnSpc>
                <a:spcPct val="90000"/>
              </a:lnSpc>
            </a:pPr>
            <a:r>
              <a:rPr lang="en-US" altLang="en-US" sz="2800" dirty="0">
                <a:solidFill>
                  <a:srgbClr val="000000"/>
                </a:solidFill>
                <a:latin typeface="Times New Roman" pitchFamily="18" charset="0"/>
              </a:rPr>
              <a:t>These manipulations usually consist of including other files </a:t>
            </a:r>
            <a:r>
              <a:rPr lang="en-US" altLang="en-US" sz="2000" dirty="0" smtClean="0">
                <a:solidFill>
                  <a:srgbClr val="00B0F0"/>
                </a:solidFill>
                <a:latin typeface="Times New Roman" pitchFamily="18" charset="0"/>
              </a:rPr>
              <a:t>(#include &lt;file2&gt;)</a:t>
            </a:r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</a:rPr>
              <a:t> in </a:t>
            </a:r>
            <a:r>
              <a:rPr lang="en-US" altLang="en-US" sz="2800" dirty="0">
                <a:solidFill>
                  <a:srgbClr val="000000"/>
                </a:solidFill>
                <a:latin typeface="Times New Roman" pitchFamily="18" charset="0"/>
              </a:rPr>
              <a:t>the file to be compiled and performing various text replacements.</a:t>
            </a:r>
          </a:p>
          <a:p>
            <a:pPr>
              <a:lnSpc>
                <a:spcPct val="90000"/>
              </a:lnSpc>
            </a:pPr>
            <a:endParaRPr lang="en-US" alt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8612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Copyright © Pearson, Inc. 2013.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r>
              <a:rPr lang="en-US" b="1" i="1" dirty="0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5017759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320040"/>
            <a:ext cx="7931224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chemeClr val="tx1"/>
                </a:solidFill>
                <a:latin typeface="Arial"/>
              </a:rPr>
              <a:t>1.4.3</a:t>
            </a:r>
            <a:r>
              <a:rPr lang="en-US" sz="3200" dirty="0" smtClean="0">
                <a:solidFill>
                  <a:srgbClr val="24B5A1"/>
                </a:solidFill>
                <a:latin typeface="Arial"/>
              </a:rPr>
              <a:t>  </a:t>
            </a:r>
            <a:r>
              <a:rPr lang="en-US" sz="3200" dirty="0" smtClean="0">
                <a:solidFill>
                  <a:srgbClr val="3380E6"/>
                </a:solidFill>
                <a:latin typeface="Arial"/>
              </a:rPr>
              <a:t>c PROGRAM DEVELOPMENT steps: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Compiling</a:t>
            </a:r>
            <a:endParaRPr lang="en-US" sz="2800" cap="small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7782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Then, you give the command to </a:t>
            </a:r>
            <a:r>
              <a:rPr lang="en-US" altLang="en-US" dirty="0" smtClean="0">
                <a:solidFill>
                  <a:srgbClr val="0000FF"/>
                </a:solidFill>
                <a:latin typeface="Times New Roman" pitchFamily="18" charset="0"/>
              </a:rPr>
              <a:t>compile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the program.</a:t>
            </a:r>
          </a:p>
          <a:p>
            <a:pPr>
              <a:lnSpc>
                <a:spcPct val="90000"/>
              </a:lnSpc>
            </a:pP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The compiler translates the C program into </a:t>
            </a:r>
            <a:r>
              <a:rPr lang="en-US" altLang="en-US" dirty="0">
                <a:solidFill>
                  <a:srgbClr val="0000FF"/>
                </a:solidFill>
                <a:latin typeface="Times New Roman" pitchFamily="18" charset="0"/>
              </a:rPr>
              <a:t>machine language-code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r>
              <a:rPr lang="en-US" altLang="en-US" sz="2800" dirty="0">
                <a:solidFill>
                  <a:srgbClr val="000000"/>
                </a:solidFill>
                <a:latin typeface="Times New Roman" pitchFamily="18" charset="0"/>
              </a:rPr>
              <a:t>A </a:t>
            </a:r>
            <a:r>
              <a:rPr lang="en-US" altLang="en-US" sz="2800" dirty="0">
                <a:solidFill>
                  <a:srgbClr val="0000FF"/>
                </a:solidFill>
                <a:latin typeface="Times New Roman" pitchFamily="18" charset="0"/>
              </a:rPr>
              <a:t>syntax error </a:t>
            </a:r>
            <a:r>
              <a:rPr lang="en-US" altLang="en-US" sz="2800" dirty="0">
                <a:solidFill>
                  <a:srgbClr val="000000"/>
                </a:solidFill>
                <a:latin typeface="Times New Roman" pitchFamily="18" charset="0"/>
              </a:rPr>
              <a:t>occurs when the compiler cannot recognize a statement because it violates the rules of the language.</a:t>
            </a:r>
          </a:p>
          <a:p>
            <a:r>
              <a:rPr lang="en-US" altLang="en-US" sz="2800" dirty="0">
                <a:solidFill>
                  <a:srgbClr val="000000"/>
                </a:solidFill>
                <a:latin typeface="Times New Roman" pitchFamily="18" charset="0"/>
              </a:rPr>
              <a:t>Syntax errors are also called </a:t>
            </a:r>
            <a:r>
              <a:rPr lang="en-US" altLang="en-US" sz="2800" dirty="0" smtClean="0">
                <a:solidFill>
                  <a:srgbClr val="0000FF"/>
                </a:solidFill>
                <a:latin typeface="Times New Roman" pitchFamily="18" charset="0"/>
              </a:rPr>
              <a:t>compilation</a:t>
            </a:r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en-US" alt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8612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Copyright © Pearson, Inc. 2013.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r>
              <a:rPr lang="en-US" b="1" i="1" dirty="0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9585087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320040"/>
            <a:ext cx="7931224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Arial"/>
              </a:rPr>
              <a:t>1.4.4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  </a:t>
            </a:r>
            <a:r>
              <a:rPr lang="en-US" dirty="0">
                <a:solidFill>
                  <a:srgbClr val="3380E6"/>
                </a:solidFill>
                <a:latin typeface="Arial"/>
              </a:rPr>
              <a:t>c program development steps: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Linking</a:t>
            </a:r>
          </a:p>
        </p:txBody>
      </p:sp>
      <p:sp>
        <p:nvSpPr>
          <p:cNvPr id="82947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C programs typically contain references to functions defined elsewhere, such as in the standard libraries or in the private libraries of groups of programmers working on a particular project.</a:t>
            </a:r>
          </a:p>
          <a:p>
            <a:pPr>
              <a:lnSpc>
                <a:spcPct val="90000"/>
              </a:lnSpc>
            </a:pP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object code produced by the C compiler typically contains “holes” due to these missing parts.</a:t>
            </a:r>
          </a:p>
          <a:p>
            <a:pPr>
              <a:lnSpc>
                <a:spcPct val="90000"/>
              </a:lnSpc>
            </a:pP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A </a:t>
            </a:r>
            <a:r>
              <a:rPr lang="en-US" altLang="en-US" sz="2500" dirty="0" smtClean="0">
                <a:solidFill>
                  <a:srgbClr val="0000FF"/>
                </a:solidFill>
                <a:latin typeface="Times New Roman" pitchFamily="18" charset="0"/>
              </a:rPr>
              <a:t>linker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links the object code with the code for the missing functions to produce an </a:t>
            </a:r>
            <a:r>
              <a:rPr lang="en-US" altLang="en-US" sz="2500" dirty="0" smtClean="0">
                <a:solidFill>
                  <a:srgbClr val="0000FF"/>
                </a:solidFill>
                <a:latin typeface="Times New Roman" pitchFamily="18" charset="0"/>
              </a:rPr>
              <a:t>executable file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(with no missing pieces).</a:t>
            </a:r>
          </a:p>
          <a:p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If the program compiles and links correctly, an executable file is produced.</a:t>
            </a:r>
          </a:p>
          <a:p>
            <a:pPr>
              <a:lnSpc>
                <a:spcPct val="90000"/>
              </a:lnSpc>
            </a:pPr>
            <a:endParaRPr lang="en-US" alt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72708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Copyright © Pearson, Inc. 2013.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r>
              <a:rPr lang="en-US" b="1" i="1" dirty="0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7559386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Arial"/>
              </a:rPr>
              <a:t>1.4.5</a:t>
            </a:r>
            <a:r>
              <a:rPr lang="en-US" dirty="0">
                <a:solidFill>
                  <a:srgbClr val="24B5A1"/>
                </a:solidFill>
                <a:latin typeface="Arial"/>
              </a:rPr>
              <a:t>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c PROGRAM DEVELOPMENT STEPS: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Loading</a:t>
            </a:r>
            <a:endParaRPr lang="en-US" sz="2800" cap="small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8499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Before a program can be executed, the program must first be placed in memory.</a:t>
            </a:r>
          </a:p>
          <a:p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This is done by the </a:t>
            </a:r>
            <a:r>
              <a:rPr lang="en-US" altLang="en-US" dirty="0" smtClean="0">
                <a:solidFill>
                  <a:srgbClr val="0000FF"/>
                </a:solidFill>
                <a:latin typeface="Times New Roman" pitchFamily="18" charset="0"/>
              </a:rPr>
              <a:t>loader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, which takes the executable image from disk and transfers it to memory.</a:t>
            </a:r>
          </a:p>
          <a:p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Additional components from shared libraries that support the program are also loaded.</a:t>
            </a:r>
          </a:p>
        </p:txBody>
      </p:sp>
      <p:sp>
        <p:nvSpPr>
          <p:cNvPr id="74756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Copyright © Pearson, Inc. 2013.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r>
              <a:rPr lang="en-US" b="1" i="1" dirty="0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8354332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Arial"/>
              </a:rPr>
              <a:t>1.4.6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C program development steps: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Execution</a:t>
            </a:r>
            <a:endParaRPr lang="en-US" sz="2800" cap="small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86019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Finally, the computer, under the control of its CPU, </a:t>
            </a:r>
            <a:r>
              <a:rPr lang="en-US" altLang="en-US" dirty="0" smtClean="0">
                <a:solidFill>
                  <a:srgbClr val="0000FF"/>
                </a:solidFill>
                <a:latin typeface="Times New Roman" pitchFamily="18" charset="0"/>
              </a:rPr>
              <a:t>executes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the program one instruction at a time.</a:t>
            </a:r>
          </a:p>
          <a:p>
            <a:r>
              <a:rPr lang="en-US" altLang="en-US" dirty="0">
                <a:solidFill>
                  <a:srgbClr val="0000FF"/>
                </a:solidFill>
                <a:latin typeface="Times New Roman" pitchFamily="18" charset="0"/>
              </a:rPr>
              <a:t>Run-time errors </a:t>
            </a:r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</a:rPr>
              <a:t>may occur while program execution. </a:t>
            </a:r>
          </a:p>
          <a:p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</a:rPr>
              <a:t>For example, a </a:t>
            </a:r>
            <a:r>
              <a:rPr lang="en-US" altLang="en-US" sz="2800" dirty="0">
                <a:solidFill>
                  <a:srgbClr val="000000"/>
                </a:solidFill>
                <a:latin typeface="Times New Roman" pitchFamily="18" charset="0"/>
              </a:rPr>
              <a:t>program might attempt to divide by zero (an illegal operation on computers just as in arithmetic</a:t>
            </a:r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</a:rPr>
              <a:t>).</a:t>
            </a:r>
          </a:p>
          <a:p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</a:rPr>
              <a:t>This causes the program to terminate immediately giving an error message.</a:t>
            </a:r>
          </a:p>
          <a:p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</a:rPr>
              <a:t>Non fatal errors may let the program terminate giving incorrect results.</a:t>
            </a:r>
            <a:endParaRPr lang="en-US" altLang="en-US" sz="2800" dirty="0">
              <a:solidFill>
                <a:srgbClr val="000000"/>
              </a:solidFill>
              <a:latin typeface="Times New Roman" pitchFamily="18" charset="0"/>
            </a:endParaRPr>
          </a:p>
          <a:p>
            <a:endParaRPr lang="en-US" alt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75780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Copyright © Pearson, Inc. 2013.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r>
              <a:rPr lang="en-US" b="1" i="1" dirty="0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5161655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1" descr="chtp7_01_Page_32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© Pearson, Inc. 2013. All Rights Reserved.</a:t>
            </a:r>
            <a:endParaRPr lang="en-US"/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r>
              <a:rPr lang="en-US" b="1" i="1" dirty="0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6774816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1" descr="chtp7_01_Page_33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© Pearson, Inc. 2013. All Rights Reserved.</a:t>
            </a:r>
            <a:endParaRPr lang="en-US"/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r>
              <a:rPr lang="en-US" b="1" i="1" dirty="0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41046086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1" descr="chtp7_01_Page_34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© Pearson, Inc. 2013. All Rights Reserved.</a:t>
            </a:r>
            <a:endParaRPr lang="en-US"/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r>
              <a:rPr lang="en-US" b="1" i="1" dirty="0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005331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1.5  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 Simple C Program: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Printing a Line of Text</a:t>
            </a:r>
          </a:p>
        </p:txBody>
      </p:sp>
      <p:sp>
        <p:nvSpPr>
          <p:cNvPr id="1433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We begin by considering a simple C program.</a:t>
            </a:r>
          </a:p>
          <a:p>
            <a:pPr eaLnBrk="1" hangingPunct="1"/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Our first example prints a line of text (Fig. 2.1).</a:t>
            </a:r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924955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" descr="chtp7_02_Page_04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290722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Arial"/>
              </a:rPr>
              <a:t>1.1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  Computers: </a:t>
            </a:r>
            <a:br>
              <a:rPr lang="en-US" dirty="0" smtClean="0">
                <a:solidFill>
                  <a:srgbClr val="3380E6"/>
                </a:solidFill>
                <a:latin typeface="Arial"/>
              </a:rPr>
            </a:br>
            <a:r>
              <a:rPr lang="en-US" dirty="0" smtClean="0">
                <a:solidFill>
                  <a:srgbClr val="3380E6"/>
                </a:solidFill>
                <a:latin typeface="Arial"/>
              </a:rPr>
              <a:t>Hardware and Software</a:t>
            </a:r>
          </a:p>
        </p:txBody>
      </p:sp>
      <p:sp>
        <p:nvSpPr>
          <p:cNvPr id="2560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programs that run on a computer are referred to as </a:t>
            </a:r>
            <a:r>
              <a:rPr lang="en-US" altLang="en-US" sz="2500" dirty="0" smtClean="0">
                <a:solidFill>
                  <a:srgbClr val="0000FF"/>
                </a:solidFill>
                <a:latin typeface="Times New Roman" pitchFamily="18" charset="0"/>
              </a:rPr>
              <a:t>software</a:t>
            </a:r>
            <a:r>
              <a:rPr lang="en-US" altLang="en-US" sz="2500" i="1" dirty="0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</a:p>
          <a:p>
            <a:pPr>
              <a:lnSpc>
                <a:spcPct val="90000"/>
              </a:lnSpc>
            </a:pP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You’ll learn key programming methodology that are enhancing programmer productivity, thereby reducing software-development costs—</a:t>
            </a:r>
            <a:r>
              <a:rPr lang="en-US" altLang="en-US" sz="2500" i="1" dirty="0" smtClean="0">
                <a:solidFill>
                  <a:srgbClr val="000000"/>
                </a:solidFill>
                <a:latin typeface="Times New Roman" pitchFamily="18" charset="0"/>
              </a:rPr>
              <a:t>structured programming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(in C).</a:t>
            </a:r>
            <a:endParaRPr lang="en-US" altLang="en-US" sz="2500" i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A computer consists of various devices referred to as </a:t>
            </a:r>
            <a:r>
              <a:rPr lang="en-US" altLang="en-US" sz="2500" dirty="0" smtClean="0">
                <a:solidFill>
                  <a:srgbClr val="0070C0"/>
                </a:solidFill>
                <a:latin typeface="Times New Roman" pitchFamily="18" charset="0"/>
              </a:rPr>
              <a:t>hardware</a:t>
            </a:r>
          </a:p>
          <a:p>
            <a:pPr lvl="1">
              <a:lnSpc>
                <a:spcPct val="90000"/>
              </a:lnSpc>
            </a:pPr>
            <a:r>
              <a:rPr lang="en-US" altLang="en-US" sz="2100" dirty="0" smtClean="0">
                <a:solidFill>
                  <a:srgbClr val="000000"/>
                </a:solidFill>
                <a:latin typeface="Times New Roman" pitchFamily="18" charset="0"/>
              </a:rPr>
              <a:t> (e.g., the keyboard, screen, mouse, hard disks, memory, DVD drives and processing units)</a:t>
            </a:r>
            <a:r>
              <a:rPr lang="en-US" altLang="en-US" sz="2100" i="1" dirty="0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</a:p>
          <a:p>
            <a:pPr>
              <a:lnSpc>
                <a:spcPct val="90000"/>
              </a:lnSpc>
            </a:pP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Computing costs are </a:t>
            </a:r>
            <a:r>
              <a:rPr lang="en-US" altLang="en-US" sz="2500" i="1" dirty="0" smtClean="0">
                <a:solidFill>
                  <a:srgbClr val="000000"/>
                </a:solidFill>
                <a:latin typeface="Times New Roman" pitchFamily="18" charset="0"/>
              </a:rPr>
              <a:t>dropping dramatically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, owing to rapid developments in hardware and software technologies. </a:t>
            </a:r>
          </a:p>
        </p:txBody>
      </p:sp>
      <p:sp>
        <p:nvSpPr>
          <p:cNvPr id="28676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179512" y="6557946"/>
            <a:ext cx="8064896" cy="228600"/>
          </a:xfr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t>2</a:t>
            </a:fld>
            <a:r>
              <a:rPr lang="en-US" b="1" i="1" dirty="0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1613906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1.5  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 Simple C Program: </a:t>
            </a:r>
            <a:r>
              <a:rPr lang="en-US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Printing a Line of Text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(Cont.)</a:t>
            </a:r>
            <a:endParaRPr lang="en-US" sz="24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16387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Lines 1 and 2</a:t>
            </a:r>
          </a:p>
          <a:p>
            <a:pPr lvl="2" eaLnBrk="1" hangingPunct="1"/>
            <a:r>
              <a:rPr lang="en-US" altLang="en-US" dirty="0" smtClean="0">
                <a:solidFill>
                  <a:srgbClr val="00BF00"/>
                </a:solidFill>
                <a:latin typeface="Lucida Console" pitchFamily="49" charset="0"/>
              </a:rPr>
              <a:t>// Fig. 2.1: fig02_01.c</a:t>
            </a:r>
            <a:br>
              <a:rPr lang="en-US" altLang="en-US" dirty="0" smtClean="0">
                <a:solidFill>
                  <a:srgbClr val="00BF00"/>
                </a:solidFill>
                <a:latin typeface="Lucida Console" pitchFamily="49" charset="0"/>
              </a:rPr>
            </a:br>
            <a:r>
              <a:rPr lang="en-US" altLang="en-US" dirty="0" smtClean="0">
                <a:solidFill>
                  <a:srgbClr val="00BF00"/>
                </a:solidFill>
                <a:latin typeface="Lucida Console" pitchFamily="49" charset="0"/>
              </a:rPr>
              <a:t>   A first program in C</a:t>
            </a:r>
          </a:p>
          <a:p>
            <a:pPr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begin with</a:t>
            </a:r>
            <a:r>
              <a:rPr lang="en-US" altLang="en-US" dirty="0" smtClean="0">
                <a:solidFill>
                  <a:srgbClr val="000000"/>
                </a:solidFill>
                <a:latin typeface="Lucida Console" pitchFamily="49" charset="0"/>
              </a:rPr>
              <a:t> //, 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indicating that these two lines are </a:t>
            </a:r>
            <a:r>
              <a:rPr lang="en-US" altLang="en-US" dirty="0" smtClean="0">
                <a:solidFill>
                  <a:srgbClr val="0000FF"/>
                </a:solidFill>
                <a:latin typeface="Times New Roman" pitchFamily="18" charset="0"/>
              </a:rPr>
              <a:t>comments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You insert comments to </a:t>
            </a:r>
            <a:r>
              <a:rPr lang="en-US" altLang="en-US" dirty="0" smtClean="0">
                <a:solidFill>
                  <a:srgbClr val="0000FF"/>
                </a:solidFill>
                <a:latin typeface="Times New Roman" pitchFamily="18" charset="0"/>
              </a:rPr>
              <a:t>document programs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and improve program readability.</a:t>
            </a:r>
          </a:p>
          <a:p>
            <a:pPr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Comments do not cause the computer to perform any action when the program is run.</a:t>
            </a:r>
          </a:p>
          <a:p>
            <a:r>
              <a:rPr lang="en-US" altLang="en-US" dirty="0">
                <a:solidFill>
                  <a:srgbClr val="000000"/>
                </a:solidFill>
                <a:latin typeface="Times New Roman" pitchFamily="18" charset="0"/>
              </a:rPr>
              <a:t>Comments are ignored by the C compiler and do not cause any machine-language object code to be generated.</a:t>
            </a:r>
          </a:p>
          <a:p>
            <a:r>
              <a:rPr lang="en-US" altLang="en-US" dirty="0">
                <a:solidFill>
                  <a:srgbClr val="000000"/>
                </a:solidFill>
                <a:latin typeface="Times New Roman" pitchFamily="18" charset="0"/>
              </a:rPr>
              <a:t>Comments also help other people read and understand your program.</a:t>
            </a:r>
          </a:p>
          <a:p>
            <a:pPr marL="0" indent="0" eaLnBrk="1" hangingPunct="1">
              <a:buNone/>
            </a:pPr>
            <a:endParaRPr lang="en-US" alt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6388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3" name="Rectangle 2"/>
          <p:cNvSpPr/>
          <p:nvPr/>
        </p:nvSpPr>
        <p:spPr>
          <a:xfrm>
            <a:off x="8460432" y="0"/>
            <a:ext cx="36004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r"/>
            <a:r>
              <a:rPr lang="en-US" sz="3200" b="1" cap="small" dirty="0" smtClean="0">
                <a:solidFill>
                  <a:srgbClr val="FFFF00"/>
                </a:solidFill>
              </a:rPr>
              <a:t>Comments…</a:t>
            </a:r>
            <a:endParaRPr lang="en-US" sz="3200" b="1" cap="small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3743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2.2  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 Simple C Program: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Printing a Line of Text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(Cont.)</a:t>
            </a:r>
            <a:endParaRPr lang="en-US" sz="24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You can also use </a:t>
            </a:r>
            <a:r>
              <a:rPr lang="en-US" sz="2500" dirty="0" smtClean="0">
                <a:solidFill>
                  <a:srgbClr val="0000FF"/>
                </a:solidFill>
                <a:latin typeface="LucidaSansTypewriter" pitchFamily="49" charset="0"/>
              </a:rPr>
              <a:t>/*…*/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multi-line comments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in which everything from </a:t>
            </a:r>
            <a:r>
              <a:rPr lang="en-US" sz="2500" dirty="0" smtClean="0">
                <a:solidFill>
                  <a:srgbClr val="000000"/>
                </a:solidFill>
                <a:latin typeface="LucidaSansTypewriter" pitchFamily="49" charset="0"/>
              </a:rPr>
              <a:t>/*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on the first line to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*/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at the end of the line is a comment.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We prefer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//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comments because they’re shorter and they eliminate the common programming errors that occur with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/*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*/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comments, especially when the closing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*/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is omitted.</a:t>
            </a:r>
          </a:p>
        </p:txBody>
      </p:sp>
      <p:sp>
        <p:nvSpPr>
          <p:cNvPr id="20484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Rectangle 4"/>
          <p:cNvSpPr/>
          <p:nvPr/>
        </p:nvSpPr>
        <p:spPr>
          <a:xfrm>
            <a:off x="8460432" y="0"/>
            <a:ext cx="36004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r"/>
            <a:r>
              <a:rPr lang="en-US" sz="3200" b="1" cap="small" dirty="0" smtClean="0">
                <a:solidFill>
                  <a:srgbClr val="FFFF00"/>
                </a:solidFill>
              </a:rPr>
              <a:t>Comments…</a:t>
            </a:r>
            <a:endParaRPr lang="en-US" sz="3200" b="1" cap="small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2716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2.2  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 Simple C Program: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Printing a Line of Text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(Cont.)</a:t>
            </a:r>
            <a:endParaRPr lang="en-US" sz="24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09537" indent="0" eaLnBrk="1" hangingPunct="1">
              <a:lnSpc>
                <a:spcPct val="90000"/>
              </a:lnSpc>
              <a:buFont typeface="Wingdings 3" pitchFamily="18" charset="2"/>
              <a:buNone/>
              <a:defRPr/>
            </a:pPr>
            <a:r>
              <a:rPr lang="en-US" sz="2400" b="1" i="1" dirty="0" smtClean="0">
                <a:solidFill>
                  <a:srgbClr val="000000"/>
                </a:solidFill>
                <a:latin typeface="Lucida Console" pitchFamily="49" charset="0"/>
              </a:rPr>
              <a:t>#include</a:t>
            </a:r>
            <a:r>
              <a:rPr lang="en-US" sz="2500" b="1" i="1" dirty="0" smtClean="0">
                <a:solidFill>
                  <a:srgbClr val="000000"/>
                </a:solidFill>
                <a:latin typeface="Times New Roman" pitchFamily="18" charset="0"/>
              </a:rPr>
              <a:t> Preprocessor Directive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Line 3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1900" b="1" dirty="0" smtClean="0">
                <a:solidFill>
                  <a:srgbClr val="0000FF"/>
                </a:solidFill>
                <a:latin typeface="Lucida Console" pitchFamily="49" charset="0"/>
              </a:rPr>
              <a:t>#include</a:t>
            </a:r>
            <a:r>
              <a:rPr lang="en-US" sz="1900" b="1" dirty="0" smtClean="0">
                <a:solidFill>
                  <a:srgbClr val="000000"/>
                </a:solidFill>
                <a:latin typeface="Lucida Console" pitchFamily="49" charset="0"/>
              </a:rPr>
              <a:t> &lt;</a:t>
            </a:r>
            <a:r>
              <a:rPr lang="en-US" sz="1900" b="1" dirty="0" err="1" smtClean="0">
                <a:solidFill>
                  <a:srgbClr val="000000"/>
                </a:solidFill>
                <a:latin typeface="Lucida Console" pitchFamily="49" charset="0"/>
              </a:rPr>
              <a:t>stdio.h</a:t>
            </a:r>
            <a:r>
              <a:rPr lang="en-US" sz="1900" b="1" dirty="0" smtClean="0">
                <a:solidFill>
                  <a:srgbClr val="000000"/>
                </a:solidFill>
                <a:latin typeface="Lucida Console" pitchFamily="49" charset="0"/>
              </a:rPr>
              <a:t>&gt;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is a directive to the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C preprocessor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  <a:defRPr/>
            </a:pP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Lines beginning with </a:t>
            </a:r>
            <a:r>
              <a:rPr lang="en-US" sz="2500" dirty="0">
                <a:solidFill>
                  <a:srgbClr val="000000"/>
                </a:solidFill>
                <a:latin typeface="Lucida Console" pitchFamily="49" charset="0"/>
              </a:rPr>
              <a:t>#</a:t>
            </a: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 are processed by the preprocessor before compilation.</a:t>
            </a:r>
          </a:p>
          <a:p>
            <a:pPr>
              <a:lnSpc>
                <a:spcPct val="80000"/>
              </a:lnSpc>
              <a:defRPr/>
            </a:pP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Line 3 tells the preprocessor to include the contents of the </a:t>
            </a:r>
            <a:r>
              <a:rPr lang="en-US" sz="2500" dirty="0">
                <a:solidFill>
                  <a:srgbClr val="0000FF"/>
                </a:solidFill>
                <a:latin typeface="Times New Roman" pitchFamily="18" charset="0"/>
              </a:rPr>
              <a:t>standard input/output header</a:t>
            </a: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 (</a:t>
            </a:r>
            <a:r>
              <a:rPr lang="en-US" sz="2500" dirty="0">
                <a:solidFill>
                  <a:srgbClr val="0000FF"/>
                </a:solidFill>
                <a:latin typeface="LucidaSansTypewriter" pitchFamily="49" charset="0"/>
              </a:rPr>
              <a:t>&lt;</a:t>
            </a:r>
            <a:r>
              <a:rPr lang="en-US" sz="2500" dirty="0" err="1">
                <a:solidFill>
                  <a:srgbClr val="0000FF"/>
                </a:solidFill>
                <a:latin typeface="LucidaSansTypewriter" pitchFamily="49" charset="0"/>
              </a:rPr>
              <a:t>stdio.h</a:t>
            </a:r>
            <a:r>
              <a:rPr lang="en-US" sz="2500" dirty="0">
                <a:solidFill>
                  <a:srgbClr val="0000FF"/>
                </a:solidFill>
                <a:latin typeface="LucidaSansTypewriter" pitchFamily="49" charset="0"/>
              </a:rPr>
              <a:t>&gt;</a:t>
            </a: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) in the program.</a:t>
            </a:r>
          </a:p>
          <a:p>
            <a:pPr>
              <a:lnSpc>
                <a:spcPct val="80000"/>
              </a:lnSpc>
              <a:defRPr/>
            </a:pP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This header contains information used by the compiler when compiling calls to standard input/output library functions such as </a:t>
            </a:r>
            <a:r>
              <a:rPr lang="en-US" sz="2500" dirty="0" err="1">
                <a:solidFill>
                  <a:srgbClr val="000000"/>
                </a:solidFill>
                <a:latin typeface="Lucida Console" pitchFamily="49" charset="0"/>
              </a:rPr>
              <a:t>printf</a:t>
            </a: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484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Rectangle 4"/>
          <p:cNvSpPr/>
          <p:nvPr/>
        </p:nvSpPr>
        <p:spPr>
          <a:xfrm>
            <a:off x="8460432" y="0"/>
            <a:ext cx="36004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r"/>
            <a:r>
              <a:rPr lang="en-US" sz="3200" b="1" cap="small" dirty="0" smtClean="0">
                <a:solidFill>
                  <a:srgbClr val="FFFF00"/>
                </a:solidFill>
              </a:rPr>
              <a:t>Preprocessor Directive…</a:t>
            </a:r>
            <a:endParaRPr lang="en-US" sz="3200" b="1" cap="small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9868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2.2  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 Simple C Program: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Printing a Line of Text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(Cont.)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09537" indent="0" eaLnBrk="1" hangingPunct="1">
              <a:lnSpc>
                <a:spcPct val="80000"/>
              </a:lnSpc>
              <a:buFont typeface="Wingdings 3" pitchFamily="18" charset="2"/>
              <a:buNone/>
              <a:defRPr/>
            </a:pPr>
            <a:r>
              <a:rPr lang="en-US" sz="2500" b="1" i="1" dirty="0" smtClean="0">
                <a:solidFill>
                  <a:srgbClr val="000000"/>
                </a:solidFill>
                <a:latin typeface="Times New Roman" pitchFamily="18" charset="0"/>
              </a:rPr>
              <a:t>Blank Lines and White Space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Line 4 is simply a blank line. You use blank lines, space characters and tab characters (i.e., “tabs”) to make programs easier to read.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Together, these characters are known as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white space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 White-space characters are normally ignored by the compiler. </a:t>
            </a:r>
          </a:p>
        </p:txBody>
      </p:sp>
      <p:sp>
        <p:nvSpPr>
          <p:cNvPr id="21508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Rectangle 4"/>
          <p:cNvSpPr/>
          <p:nvPr/>
        </p:nvSpPr>
        <p:spPr>
          <a:xfrm>
            <a:off x="8460432" y="0"/>
            <a:ext cx="36004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r"/>
            <a:r>
              <a:rPr lang="en-US" sz="3200" b="1" cap="small" dirty="0" smtClean="0">
                <a:solidFill>
                  <a:srgbClr val="FFFF00"/>
                </a:solidFill>
              </a:rPr>
              <a:t>White Space Characters…</a:t>
            </a:r>
            <a:endParaRPr lang="en-US" sz="3200" b="1" cap="small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6324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2.2  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 Simple C Program: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Printing a Line of Text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(Cont.)</a:t>
            </a:r>
            <a:endParaRPr lang="en-US" sz="24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09537" indent="0" eaLnBrk="1" hangingPunct="1">
              <a:lnSpc>
                <a:spcPct val="80000"/>
              </a:lnSpc>
              <a:buFont typeface="Wingdings 3" pitchFamily="18" charset="2"/>
              <a:buNone/>
              <a:defRPr/>
            </a:pPr>
            <a:r>
              <a:rPr lang="en-US" sz="2500" b="1" i="1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400" b="1" i="1" dirty="0" smtClean="0">
                <a:solidFill>
                  <a:srgbClr val="000000"/>
                </a:solidFill>
                <a:latin typeface="Lucida Console" pitchFamily="49" charset="0"/>
              </a:rPr>
              <a:t>main</a:t>
            </a:r>
            <a:r>
              <a:rPr lang="en-US" sz="2400" b="1" i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500" b="1" i="1" dirty="0" smtClean="0">
                <a:solidFill>
                  <a:srgbClr val="000000"/>
                </a:solidFill>
                <a:latin typeface="Times New Roman" pitchFamily="18" charset="0"/>
              </a:rPr>
              <a:t>Function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Line 6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1900" b="1" dirty="0" err="1" smtClean="0">
                <a:solidFill>
                  <a:srgbClr val="0000FF"/>
                </a:solidFill>
                <a:latin typeface="Lucida Console" pitchFamily="49" charset="0"/>
              </a:rPr>
              <a:t>int</a:t>
            </a:r>
            <a:r>
              <a:rPr lang="en-US" sz="1900" b="1" dirty="0" smtClean="0">
                <a:solidFill>
                  <a:srgbClr val="000000"/>
                </a:solidFill>
                <a:latin typeface="Lucida Console" pitchFamily="49" charset="0"/>
              </a:rPr>
              <a:t> main( </a:t>
            </a:r>
            <a:r>
              <a:rPr lang="en-US" sz="1900" b="1" dirty="0" smtClean="0">
                <a:solidFill>
                  <a:srgbClr val="0000FF"/>
                </a:solidFill>
                <a:latin typeface="Lucida Console" pitchFamily="49" charset="0"/>
              </a:rPr>
              <a:t>void</a:t>
            </a:r>
            <a:r>
              <a:rPr lang="en-US" sz="1900" b="1" dirty="0" smtClean="0">
                <a:solidFill>
                  <a:srgbClr val="000000"/>
                </a:solidFill>
                <a:latin typeface="Lucida Console" pitchFamily="49" charset="0"/>
              </a:rPr>
              <a:t> 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is a part of every C program.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parentheses after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main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indicate that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main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is a program building block called a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function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21508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Rectangle 4"/>
          <p:cNvSpPr/>
          <p:nvPr/>
        </p:nvSpPr>
        <p:spPr>
          <a:xfrm>
            <a:off x="8460432" y="0"/>
            <a:ext cx="36004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r"/>
            <a:r>
              <a:rPr lang="en-US" sz="3200" b="1" cap="small" dirty="0" smtClean="0">
                <a:solidFill>
                  <a:srgbClr val="FFFF00"/>
                </a:solidFill>
              </a:rPr>
              <a:t>The Main Function…</a:t>
            </a:r>
            <a:endParaRPr lang="en-US" sz="3200" b="1" cap="small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8699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2.2  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 Simple C Program: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Printing a Line of Text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(Cont.)</a:t>
            </a:r>
            <a:endParaRPr lang="en-US" sz="24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21507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C programs contain one or more functions, one of which </a:t>
            </a:r>
            <a:r>
              <a:rPr lang="en-US" altLang="en-US" i="1" dirty="0" smtClean="0">
                <a:solidFill>
                  <a:srgbClr val="000000"/>
                </a:solidFill>
                <a:latin typeface="Times New Roman" pitchFamily="18" charset="0"/>
              </a:rPr>
              <a:t>must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be </a:t>
            </a:r>
            <a:r>
              <a:rPr lang="en-US" altLang="en-US" dirty="0" smtClean="0">
                <a:solidFill>
                  <a:srgbClr val="000000"/>
                </a:solidFill>
                <a:latin typeface="Lucida Console" pitchFamily="49" charset="0"/>
              </a:rPr>
              <a:t>main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Every program in C begins executing at the function </a:t>
            </a:r>
            <a:r>
              <a:rPr lang="en-US" altLang="en-US" dirty="0" smtClean="0">
                <a:solidFill>
                  <a:srgbClr val="000000"/>
                </a:solidFill>
                <a:latin typeface="Lucida Console" pitchFamily="49" charset="0"/>
              </a:rPr>
              <a:t>main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The keyword </a:t>
            </a:r>
            <a:r>
              <a:rPr lang="en-US" altLang="en-US" dirty="0" err="1" smtClean="0">
                <a:solidFill>
                  <a:srgbClr val="000000"/>
                </a:solidFill>
                <a:latin typeface="Lucida Console" pitchFamily="49" charset="0"/>
              </a:rPr>
              <a:t>int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to the left of </a:t>
            </a:r>
            <a:r>
              <a:rPr lang="en-US" altLang="en-US" dirty="0" smtClean="0">
                <a:solidFill>
                  <a:srgbClr val="000000"/>
                </a:solidFill>
                <a:latin typeface="Lucida Console" pitchFamily="49" charset="0"/>
              </a:rPr>
              <a:t>main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indicates that </a:t>
            </a:r>
            <a:r>
              <a:rPr lang="en-US" altLang="en-US" dirty="0" smtClean="0">
                <a:solidFill>
                  <a:srgbClr val="000000"/>
                </a:solidFill>
                <a:latin typeface="Lucida Console" pitchFamily="49" charset="0"/>
              </a:rPr>
              <a:t>main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“returns” an integer (whole number) value.</a:t>
            </a:r>
          </a:p>
          <a:p>
            <a:pPr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We’ll explain what it means for a function to “return a value” when we demonstrate how to create your own functions.</a:t>
            </a:r>
          </a:p>
          <a:p>
            <a:r>
              <a:rPr lang="en-US" altLang="en-US" dirty="0">
                <a:solidFill>
                  <a:srgbClr val="000000"/>
                </a:solidFill>
                <a:latin typeface="Times New Roman" pitchFamily="18" charset="0"/>
              </a:rPr>
              <a:t>For now, simply include the keyword </a:t>
            </a:r>
            <a:r>
              <a:rPr lang="en-US" altLang="en-US" dirty="0" err="1">
                <a:solidFill>
                  <a:srgbClr val="000000"/>
                </a:solidFill>
                <a:latin typeface="Lucida Console" pitchFamily="49" charset="0"/>
              </a:rPr>
              <a:t>int</a:t>
            </a:r>
            <a:r>
              <a:rPr lang="en-US" altLang="en-US" dirty="0">
                <a:solidFill>
                  <a:srgbClr val="000000"/>
                </a:solidFill>
                <a:latin typeface="Times New Roman" pitchFamily="18" charset="0"/>
              </a:rPr>
              <a:t> to the left of </a:t>
            </a:r>
            <a:r>
              <a:rPr lang="en-US" altLang="en-US" dirty="0">
                <a:solidFill>
                  <a:srgbClr val="000000"/>
                </a:solidFill>
                <a:latin typeface="Lucida Console" pitchFamily="49" charset="0"/>
              </a:rPr>
              <a:t>main</a:t>
            </a:r>
            <a:r>
              <a:rPr lang="en-US" altLang="en-US" dirty="0">
                <a:solidFill>
                  <a:srgbClr val="000000"/>
                </a:solidFill>
                <a:latin typeface="Times New Roman" pitchFamily="18" charset="0"/>
              </a:rPr>
              <a:t> in each of your programs.</a:t>
            </a:r>
          </a:p>
          <a:p>
            <a:r>
              <a:rPr lang="en-US" altLang="en-US" dirty="0">
                <a:solidFill>
                  <a:srgbClr val="000000"/>
                </a:solidFill>
                <a:latin typeface="Times New Roman" pitchFamily="18" charset="0"/>
              </a:rPr>
              <a:t>Functions also can receive information when they’re called upon to execute.</a:t>
            </a:r>
          </a:p>
          <a:p>
            <a:r>
              <a:rPr lang="en-US" altLang="en-US" dirty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altLang="en-US" dirty="0">
                <a:solidFill>
                  <a:srgbClr val="000000"/>
                </a:solidFill>
                <a:latin typeface="Lucida Console" pitchFamily="49" charset="0"/>
              </a:rPr>
              <a:t>void</a:t>
            </a:r>
            <a:r>
              <a:rPr lang="en-US" altLang="en-US" dirty="0">
                <a:solidFill>
                  <a:srgbClr val="000000"/>
                </a:solidFill>
                <a:latin typeface="Times New Roman" pitchFamily="18" charset="0"/>
              </a:rPr>
              <a:t> in parentheses here means that </a:t>
            </a:r>
            <a:r>
              <a:rPr lang="en-US" altLang="en-US" dirty="0">
                <a:solidFill>
                  <a:srgbClr val="000000"/>
                </a:solidFill>
                <a:latin typeface="Lucida Console" pitchFamily="49" charset="0"/>
              </a:rPr>
              <a:t>main</a:t>
            </a:r>
            <a:r>
              <a:rPr lang="en-US" altLang="en-US" dirty="0">
                <a:solidFill>
                  <a:srgbClr val="000000"/>
                </a:solidFill>
                <a:latin typeface="Times New Roman" pitchFamily="18" charset="0"/>
              </a:rPr>
              <a:t> does not receive any information.</a:t>
            </a:r>
            <a:endParaRPr lang="en-US" alt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2532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Rectangle 4"/>
          <p:cNvSpPr/>
          <p:nvPr/>
        </p:nvSpPr>
        <p:spPr>
          <a:xfrm>
            <a:off x="8460432" y="0"/>
            <a:ext cx="36004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r"/>
            <a:r>
              <a:rPr lang="en-US" sz="3200" b="1" cap="small" dirty="0" smtClean="0">
                <a:solidFill>
                  <a:srgbClr val="FFFF00"/>
                </a:solidFill>
              </a:rPr>
              <a:t>The Main Function…</a:t>
            </a:r>
            <a:endParaRPr lang="en-US" sz="3200" b="1" cap="small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5712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1" descr="chtp7_02_Page_05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8460432" y="0"/>
            <a:ext cx="36004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r"/>
            <a:r>
              <a:rPr lang="en-US" sz="3200" b="1" cap="small" dirty="0" smtClean="0">
                <a:solidFill>
                  <a:srgbClr val="FFFF00"/>
                </a:solidFill>
              </a:rPr>
              <a:t>The Main Function…</a:t>
            </a:r>
            <a:endParaRPr lang="en-US" sz="3200" b="1" cap="small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9264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2.2  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 Simple C Program: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Printing a Line of Text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(Cont.)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A left brace,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{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, begins the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body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of every function (line 7).</a:t>
            </a:r>
          </a:p>
          <a:p>
            <a:pPr eaLnBrk="1" hangingPunct="1"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A corresponding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right brace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ends each function (line 11).</a:t>
            </a:r>
          </a:p>
          <a:p>
            <a:pPr eaLnBrk="1" hangingPunct="1"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This pair of braces and the portion of the program between the braces is called a </a:t>
            </a:r>
            <a:r>
              <a:rPr lang="en-US" sz="2500" dirty="0">
                <a:solidFill>
                  <a:srgbClr val="0000FF"/>
                </a:solidFill>
                <a:latin typeface="Times New Roman" pitchFamily="18" charset="0"/>
              </a:rPr>
              <a:t>block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25604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Rectangle 4"/>
          <p:cNvSpPr/>
          <p:nvPr/>
        </p:nvSpPr>
        <p:spPr>
          <a:xfrm>
            <a:off x="8460432" y="0"/>
            <a:ext cx="36004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r"/>
            <a:r>
              <a:rPr lang="en-US" sz="3200" b="1" cap="small" dirty="0" smtClean="0">
                <a:solidFill>
                  <a:srgbClr val="FFFF00"/>
                </a:solidFill>
              </a:rPr>
              <a:t>Blocks…</a:t>
            </a:r>
            <a:endParaRPr lang="en-US" sz="3200" b="1" cap="small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2817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2.2  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 Simple C Program: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Printing a Line of Text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(Cont.)</a:t>
            </a:r>
            <a:endParaRPr lang="en-US" sz="24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109537" indent="0" eaLnBrk="1" hangingPunct="1">
              <a:buFont typeface="Wingdings 3" pitchFamily="18" charset="2"/>
              <a:buNone/>
              <a:defRPr/>
            </a:pPr>
            <a:r>
              <a:rPr lang="en-US" sz="2500" b="1" i="1" dirty="0" smtClean="0">
                <a:solidFill>
                  <a:srgbClr val="000000"/>
                </a:solidFill>
                <a:latin typeface="Times New Roman" pitchFamily="18" charset="0"/>
              </a:rPr>
              <a:t>An Output Statement</a:t>
            </a:r>
          </a:p>
          <a:p>
            <a:pPr eaLnBrk="1" hangingPunct="1"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Line 8</a:t>
            </a:r>
          </a:p>
          <a:p>
            <a:pPr lvl="2" eaLnBrk="1" hangingPunct="1">
              <a:defRPr/>
            </a:pPr>
            <a:r>
              <a:rPr lang="en-US" sz="1900" dirty="0" err="1" smtClean="0">
                <a:solidFill>
                  <a:srgbClr val="000000"/>
                </a:solidFill>
                <a:latin typeface="Lucida Console" pitchFamily="49" charset="0"/>
              </a:rPr>
              <a:t>printf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( </a:t>
            </a:r>
            <a:r>
              <a:rPr lang="en-US" sz="1900" b="1" dirty="0" smtClean="0">
                <a:solidFill>
                  <a:srgbClr val="128AFF"/>
                </a:solidFill>
                <a:latin typeface="Lucida Console" pitchFamily="49" charset="0"/>
              </a:rPr>
              <a:t>"Welcome to C!\n"</a:t>
            </a:r>
            <a:r>
              <a:rPr lang="en-US" sz="1900" b="1" dirty="0" smtClean="0">
                <a:solidFill>
                  <a:srgbClr val="000000"/>
                </a:solidFill>
                <a:latin typeface="Lucida Console" pitchFamily="49" charset="0"/>
              </a:rPr>
              <a:t> );</a:t>
            </a:r>
          </a:p>
          <a:p>
            <a:pPr eaLnBrk="1" hangingPunct="1"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instructs the computer to perform an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action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, namely to print on the screen the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string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of characters marked by the quotation marks.</a:t>
            </a:r>
          </a:p>
          <a:p>
            <a:pPr>
              <a:lnSpc>
                <a:spcPct val="80000"/>
              </a:lnSpc>
              <a:defRPr/>
            </a:pP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The entire line, including the </a:t>
            </a:r>
            <a:r>
              <a:rPr lang="en-US" sz="2500" dirty="0" err="1">
                <a:solidFill>
                  <a:srgbClr val="000000"/>
                </a:solidFill>
                <a:latin typeface="Lucida Console" pitchFamily="49" charset="0"/>
              </a:rPr>
              <a:t>printf</a:t>
            </a: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 function (the “f” stands for “formatted”), its </a:t>
            </a:r>
            <a:r>
              <a:rPr lang="en-US" sz="2500" dirty="0">
                <a:solidFill>
                  <a:srgbClr val="0000FF"/>
                </a:solidFill>
                <a:latin typeface="Times New Roman" pitchFamily="18" charset="0"/>
              </a:rPr>
              <a:t>argument</a:t>
            </a: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 within the parentheses and the semicolon</a:t>
            </a:r>
            <a:r>
              <a:rPr lang="en-US" sz="2500" dirty="0">
                <a:solidFill>
                  <a:srgbClr val="000000"/>
                </a:solidFill>
                <a:latin typeface="Lucida Console" pitchFamily="49" charset="0"/>
              </a:rPr>
              <a:t> (</a:t>
            </a: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;</a:t>
            </a:r>
            <a:r>
              <a:rPr lang="en-US" sz="2500" dirty="0">
                <a:solidFill>
                  <a:srgbClr val="000000"/>
                </a:solidFill>
                <a:latin typeface="Lucida Console" pitchFamily="49" charset="0"/>
              </a:rPr>
              <a:t>)</a:t>
            </a: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, is called a </a:t>
            </a:r>
            <a:r>
              <a:rPr lang="en-US" sz="2500" dirty="0">
                <a:solidFill>
                  <a:srgbClr val="0000FF"/>
                </a:solidFill>
                <a:latin typeface="Times New Roman" pitchFamily="18" charset="0"/>
              </a:rPr>
              <a:t>statement</a:t>
            </a: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  <a:defRPr/>
            </a:pP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Every statement must end with a semicolon (also known as the </a:t>
            </a:r>
            <a:r>
              <a:rPr lang="en-US" sz="2500" dirty="0">
                <a:solidFill>
                  <a:srgbClr val="0000FF"/>
                </a:solidFill>
                <a:latin typeface="Times New Roman" pitchFamily="18" charset="0"/>
              </a:rPr>
              <a:t>statement terminator</a:t>
            </a: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).</a:t>
            </a:r>
          </a:p>
          <a:p>
            <a:pPr>
              <a:lnSpc>
                <a:spcPct val="80000"/>
              </a:lnSpc>
              <a:defRPr/>
            </a:pP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When the preceding </a:t>
            </a:r>
            <a:r>
              <a:rPr lang="en-US" sz="2500" dirty="0" err="1">
                <a:solidFill>
                  <a:srgbClr val="000000"/>
                </a:solidFill>
                <a:latin typeface="Lucida Console" pitchFamily="49" charset="0"/>
              </a:rPr>
              <a:t>printf</a:t>
            </a: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 statement is executed, it prints the message </a:t>
            </a:r>
            <a:r>
              <a:rPr lang="en-US" sz="2500" dirty="0">
                <a:solidFill>
                  <a:srgbClr val="000000"/>
                </a:solidFill>
                <a:latin typeface="Lucida Console" pitchFamily="49" charset="0"/>
              </a:rPr>
              <a:t>Welcome to C!</a:t>
            </a: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 on the screen.</a:t>
            </a:r>
          </a:p>
          <a:p>
            <a:pPr>
              <a:lnSpc>
                <a:spcPct val="80000"/>
              </a:lnSpc>
              <a:defRPr/>
            </a:pP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The characters normally print exactly as they appear between the double quotes in the </a:t>
            </a:r>
            <a:r>
              <a:rPr lang="en-US" sz="2500" dirty="0" err="1">
                <a:solidFill>
                  <a:srgbClr val="000000"/>
                </a:solidFill>
                <a:latin typeface="Lucida Console" pitchFamily="49" charset="0"/>
              </a:rPr>
              <a:t>printf</a:t>
            </a: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 statement.</a:t>
            </a:r>
          </a:p>
          <a:p>
            <a:pPr eaLnBrk="1" hangingPunct="1">
              <a:defRPr/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5604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Rectangle 4"/>
          <p:cNvSpPr/>
          <p:nvPr/>
        </p:nvSpPr>
        <p:spPr>
          <a:xfrm>
            <a:off x="8460432" y="0"/>
            <a:ext cx="36004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r"/>
            <a:r>
              <a:rPr lang="en-US" sz="3200" b="1" cap="small" dirty="0" smtClean="0">
                <a:solidFill>
                  <a:srgbClr val="FFFF00"/>
                </a:solidFill>
              </a:rPr>
              <a:t>Output Statement…</a:t>
            </a:r>
            <a:endParaRPr lang="en-US" sz="3200" b="1" cap="small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1299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2.2  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 Simple C Program: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Printing a Line of Text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(Cont.)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109537" indent="0" eaLnBrk="1" hangingPunct="1">
              <a:lnSpc>
                <a:spcPct val="80000"/>
              </a:lnSpc>
              <a:buFont typeface="Wingdings 3" pitchFamily="18" charset="2"/>
              <a:buNone/>
              <a:defRPr/>
            </a:pPr>
            <a:r>
              <a:rPr lang="en-US" sz="2500" b="1" i="1" dirty="0" smtClean="0">
                <a:solidFill>
                  <a:srgbClr val="000000"/>
                </a:solidFill>
                <a:latin typeface="Times New Roman" pitchFamily="18" charset="0"/>
              </a:rPr>
              <a:t>Escape Sequences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Notice that the characters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\n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were not printed on the screen.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backslash (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\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) is called an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escape character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It indicates that </a:t>
            </a:r>
            <a:r>
              <a:rPr lang="en-US" sz="2500" dirty="0" err="1" smtClean="0">
                <a:solidFill>
                  <a:srgbClr val="000000"/>
                </a:solidFill>
                <a:latin typeface="Lucida Console" pitchFamily="49" charset="0"/>
              </a:rPr>
              <a:t>printf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is supposed to do something out of the ordinary.</a:t>
            </a:r>
          </a:p>
          <a:p>
            <a:r>
              <a:rPr lang="en-US" altLang="en-US" sz="2400" dirty="0">
                <a:solidFill>
                  <a:srgbClr val="000000"/>
                </a:solidFill>
                <a:latin typeface="Times New Roman" pitchFamily="18" charset="0"/>
              </a:rPr>
              <a:t>When encountering a backslash in a string, the compiler looks ahead at the next character and combines it with the backslash to form an </a:t>
            </a:r>
            <a:r>
              <a:rPr lang="en-US" altLang="en-US" sz="2400" dirty="0">
                <a:solidFill>
                  <a:srgbClr val="0000FF"/>
                </a:solidFill>
                <a:latin typeface="Times New Roman" pitchFamily="18" charset="0"/>
              </a:rPr>
              <a:t>escape sequence</a:t>
            </a:r>
            <a:r>
              <a:rPr lang="en-US" altLang="en-US" sz="2400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r>
              <a:rPr lang="en-US" altLang="en-US" sz="2400" dirty="0">
                <a:solidFill>
                  <a:srgbClr val="000000"/>
                </a:solidFill>
                <a:latin typeface="Times New Roman" pitchFamily="18" charset="0"/>
              </a:rPr>
              <a:t>The escape sequence </a:t>
            </a:r>
            <a:r>
              <a:rPr lang="en-US" altLang="en-US" sz="2400" dirty="0">
                <a:solidFill>
                  <a:srgbClr val="0000FF"/>
                </a:solidFill>
                <a:latin typeface="LucidaSansTypewriter" pitchFamily="49" charset="0"/>
              </a:rPr>
              <a:t>\n</a:t>
            </a:r>
            <a:r>
              <a:rPr lang="en-US" altLang="en-US" sz="2400" dirty="0">
                <a:solidFill>
                  <a:srgbClr val="000000"/>
                </a:solidFill>
                <a:latin typeface="Times New Roman" pitchFamily="18" charset="0"/>
              </a:rPr>
              <a:t> means </a:t>
            </a:r>
            <a:r>
              <a:rPr lang="en-US" altLang="en-US" sz="2400" dirty="0">
                <a:solidFill>
                  <a:srgbClr val="0000FF"/>
                </a:solidFill>
                <a:latin typeface="Times New Roman" pitchFamily="18" charset="0"/>
              </a:rPr>
              <a:t>newline</a:t>
            </a:r>
            <a:r>
              <a:rPr lang="en-US" altLang="en-US" sz="2400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r>
              <a:rPr lang="en-US" altLang="en-US" sz="2400" dirty="0">
                <a:solidFill>
                  <a:srgbClr val="000000"/>
                </a:solidFill>
                <a:latin typeface="Times New Roman" pitchFamily="18" charset="0"/>
              </a:rPr>
              <a:t>When a newline appears in the string output by a </a:t>
            </a:r>
            <a:r>
              <a:rPr lang="en-US" altLang="en-US" sz="2400" dirty="0" err="1">
                <a:solidFill>
                  <a:srgbClr val="000000"/>
                </a:solidFill>
                <a:latin typeface="Lucida Console" pitchFamily="49" charset="0"/>
              </a:rPr>
              <a:t>printf</a:t>
            </a:r>
            <a:r>
              <a:rPr lang="en-US" altLang="en-US" sz="2400" dirty="0">
                <a:solidFill>
                  <a:srgbClr val="000000"/>
                </a:solidFill>
                <a:latin typeface="Times New Roman" pitchFamily="18" charset="0"/>
              </a:rPr>
              <a:t>, the newline causes the cursor to position to the beginning of the next line on the screen.</a:t>
            </a:r>
          </a:p>
          <a:p>
            <a:r>
              <a:rPr lang="en-US" altLang="en-US" sz="2400" dirty="0">
                <a:solidFill>
                  <a:srgbClr val="000000"/>
                </a:solidFill>
                <a:latin typeface="Times New Roman" pitchFamily="18" charset="0"/>
              </a:rPr>
              <a:t>Some common escape sequences are listed in Fig. 2.2.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6628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Rectangle 4"/>
          <p:cNvSpPr/>
          <p:nvPr/>
        </p:nvSpPr>
        <p:spPr>
          <a:xfrm>
            <a:off x="8460432" y="0"/>
            <a:ext cx="36004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r"/>
            <a:r>
              <a:rPr lang="en-US" sz="3200" b="1" cap="small" dirty="0" smtClean="0">
                <a:solidFill>
                  <a:srgbClr val="FFFF00"/>
                </a:solidFill>
              </a:rPr>
              <a:t>The Escape Sequence…</a:t>
            </a:r>
            <a:endParaRPr lang="en-US" sz="3200" b="1" cap="small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1213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715200" cy="73269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000000"/>
                </a:solidFill>
                <a:latin typeface="Arial"/>
              </a:rPr>
              <a:t>1.2  </a:t>
            </a:r>
            <a:r>
              <a:rPr lang="en-US" dirty="0">
                <a:solidFill>
                  <a:srgbClr val="3380E6"/>
                </a:solidFill>
                <a:latin typeface="Arial"/>
              </a:rPr>
              <a:t> Computer 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organization</a:t>
            </a:r>
          </a:p>
        </p:txBody>
      </p:sp>
      <p:sp>
        <p:nvSpPr>
          <p:cNvPr id="3072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Regardless of differences in physical appearance, computers can be envisioned as divided into various logical units or sections (Fig. 1.2).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Copyright © Pearson, Inc. 2013.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r>
              <a:rPr lang="en-US" b="1" i="1" dirty="0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18417444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" descr="chtp7_02_Page_06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8460432" y="0"/>
            <a:ext cx="36004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r"/>
            <a:r>
              <a:rPr lang="en-US" sz="3200" b="1" cap="small" dirty="0" smtClean="0">
                <a:solidFill>
                  <a:srgbClr val="FFFF00"/>
                </a:solidFill>
              </a:rPr>
              <a:t>The Escape Sequence…</a:t>
            </a:r>
            <a:endParaRPr lang="en-US" sz="3200" b="1" cap="small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02677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2.2  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 Simple C Program: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Printing a Line of Text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(Cont.)</a:t>
            </a:r>
          </a:p>
        </p:txBody>
      </p:sp>
      <p:sp>
        <p:nvSpPr>
          <p:cNvPr id="2867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Because the backslash has special meaning in a string, i.e., the compiler recognizes it as an escape character, we use a double backslash </a:t>
            </a:r>
            <a:r>
              <a:rPr lang="en-US" altLang="en-US" sz="2400" dirty="0" smtClean="0">
                <a:solidFill>
                  <a:srgbClr val="000000"/>
                </a:solidFill>
                <a:latin typeface="AGaramond Bold" pitchFamily="50" charset="0"/>
              </a:rPr>
              <a:t>(</a:t>
            </a:r>
            <a:r>
              <a:rPr lang="en-US" altLang="en-US" sz="2400" dirty="0" smtClean="0">
                <a:solidFill>
                  <a:srgbClr val="000000"/>
                </a:solidFill>
                <a:latin typeface="Lucida Console" pitchFamily="49" charset="0"/>
              </a:rPr>
              <a:t>\\</a:t>
            </a:r>
            <a:r>
              <a:rPr lang="en-US" altLang="en-US" sz="2400" dirty="0" smtClean="0">
                <a:solidFill>
                  <a:srgbClr val="000000"/>
                </a:solidFill>
                <a:latin typeface="AGaramond Bold" pitchFamily="50" charset="0"/>
              </a:rPr>
              <a:t>)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 to place a single backslash in a string.</a:t>
            </a:r>
          </a:p>
          <a:p>
            <a:pPr eaLnBrk="1" hangingPunct="1"/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Printing a double quote also presents a problem because double quotes mark the boundaries of a string—such quotes are not printed.</a:t>
            </a:r>
          </a:p>
          <a:p>
            <a:pPr eaLnBrk="1" hangingPunct="1"/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By using the escape sequence </a:t>
            </a:r>
            <a:r>
              <a:rPr lang="en-US" altLang="en-US" sz="2400" dirty="0" smtClean="0">
                <a:solidFill>
                  <a:srgbClr val="000000"/>
                </a:solidFill>
                <a:latin typeface="Lucida Console" pitchFamily="49" charset="0"/>
              </a:rPr>
              <a:t>\"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 in a string to be output by </a:t>
            </a:r>
            <a:r>
              <a:rPr lang="en-US" alt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printf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, we indicate that </a:t>
            </a:r>
            <a:r>
              <a:rPr lang="en-US" alt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printf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 should display a double quote.</a:t>
            </a:r>
          </a:p>
          <a:p>
            <a:pPr eaLnBrk="1" hangingPunct="1"/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right brace, </a:t>
            </a:r>
            <a:r>
              <a:rPr lang="en-US" altLang="en-US" sz="2400" dirty="0" smtClean="0">
                <a:solidFill>
                  <a:srgbClr val="000000"/>
                </a:solidFill>
                <a:latin typeface="Lucida Console" pitchFamily="49" charset="0"/>
              </a:rPr>
              <a:t>}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, (line 9) indicates that the end of </a:t>
            </a:r>
            <a:r>
              <a:rPr lang="en-US" altLang="en-US" sz="2400" dirty="0" smtClean="0">
                <a:solidFill>
                  <a:srgbClr val="000000"/>
                </a:solidFill>
                <a:latin typeface="Lucida Console" pitchFamily="49" charset="0"/>
              </a:rPr>
              <a:t>main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 has been reached.</a:t>
            </a:r>
          </a:p>
          <a:p>
            <a:pPr eaLnBrk="1" hangingPunct="1"/>
            <a:endParaRPr lang="en-US" alt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9700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Rectangle 4"/>
          <p:cNvSpPr/>
          <p:nvPr/>
        </p:nvSpPr>
        <p:spPr>
          <a:xfrm>
            <a:off x="8460432" y="0"/>
            <a:ext cx="36004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r"/>
            <a:r>
              <a:rPr lang="en-US" sz="3200" b="1" cap="small" dirty="0" smtClean="0">
                <a:solidFill>
                  <a:srgbClr val="FFFF00"/>
                </a:solidFill>
              </a:rPr>
              <a:t>The Escape Sequence…</a:t>
            </a:r>
            <a:endParaRPr lang="en-US" sz="3200" b="1" cap="small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2631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2.2  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 Simple C Program: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Printing a Line of Text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(Cont.)</a:t>
            </a:r>
          </a:p>
        </p:txBody>
      </p:sp>
      <p:sp>
        <p:nvSpPr>
          <p:cNvPr id="2867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right brace, </a:t>
            </a:r>
            <a:r>
              <a:rPr lang="en-US" altLang="en-US" sz="2400" dirty="0" smtClean="0">
                <a:solidFill>
                  <a:srgbClr val="000000"/>
                </a:solidFill>
                <a:latin typeface="Lucida Console" pitchFamily="49" charset="0"/>
              </a:rPr>
              <a:t>}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, (line 9) indicates that the end of </a:t>
            </a:r>
            <a:r>
              <a:rPr lang="en-US" altLang="en-US" sz="2400" dirty="0" smtClean="0">
                <a:solidFill>
                  <a:srgbClr val="000000"/>
                </a:solidFill>
                <a:latin typeface="Lucida Console" pitchFamily="49" charset="0"/>
              </a:rPr>
              <a:t>main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 has been reached.</a:t>
            </a:r>
          </a:p>
          <a:p>
            <a:pPr eaLnBrk="1" hangingPunct="1"/>
            <a:endParaRPr lang="en-US" alt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9700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Rectangle 4"/>
          <p:cNvSpPr/>
          <p:nvPr/>
        </p:nvSpPr>
        <p:spPr>
          <a:xfrm>
            <a:off x="8460432" y="0"/>
            <a:ext cx="36004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r"/>
            <a:r>
              <a:rPr lang="en-US" sz="3200" b="1" cap="small" dirty="0" smtClean="0">
                <a:solidFill>
                  <a:srgbClr val="FFFF00"/>
                </a:solidFill>
              </a:rPr>
              <a:t>End of Main…</a:t>
            </a:r>
            <a:endParaRPr lang="en-US" sz="3200" b="1" cap="small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897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1" descr="chtp7_02_Page_07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402213905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1" descr="chtp7_02_Page_09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08252763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1" descr="chtp7_02_Page_11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45454589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2.2  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 Simple C Program: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Printing a Line of Text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(Cont.)</a:t>
            </a:r>
            <a:endParaRPr lang="en-US" sz="24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891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One </a:t>
            </a:r>
            <a:r>
              <a:rPr lang="en-US" altLang="en-US" smtClean="0">
                <a:solidFill>
                  <a:srgbClr val="000000"/>
                </a:solidFill>
                <a:latin typeface="Lucida Console" pitchFamily="49" charset="0"/>
              </a:rPr>
              <a:t>printf</a:t>
            </a:r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 can print </a:t>
            </a:r>
            <a:r>
              <a:rPr lang="en-US" altLang="en-US" i="1" smtClean="0">
                <a:solidFill>
                  <a:srgbClr val="000000"/>
                </a:solidFill>
                <a:latin typeface="Times New Roman" pitchFamily="18" charset="0"/>
              </a:rPr>
              <a:t>several</a:t>
            </a:r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 lines by using additional newline characters as in Fig. 2.4.</a:t>
            </a:r>
          </a:p>
          <a:p>
            <a:pPr eaLnBrk="1" hangingPunct="1"/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Each time the </a:t>
            </a:r>
            <a:r>
              <a:rPr lang="en-US" altLang="en-US" smtClean="0">
                <a:solidFill>
                  <a:srgbClr val="000000"/>
                </a:solidFill>
                <a:latin typeface="Lucida Console" pitchFamily="49" charset="0"/>
              </a:rPr>
              <a:t>\n</a:t>
            </a:r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 (newline) escape sequence is encountered, output continues at the beginning of the next line.</a:t>
            </a:r>
          </a:p>
        </p:txBody>
      </p:sp>
      <p:sp>
        <p:nvSpPr>
          <p:cNvPr id="40964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34459483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1" descr="chtp7_02_Page_12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487706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1" descr="chtp7_01_Page_13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© Pearson, Inc. 2013. All Rights Reserved.</a:t>
            </a:r>
            <a:endParaRPr lang="en-US"/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r>
              <a:rPr lang="en-US" b="1" i="1" dirty="0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826155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1" descr="chtp7_01_Page_14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© Pearson, Inc. 2013. All Rights Reserved.</a:t>
            </a:r>
            <a:endParaRPr lang="en-US"/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r>
              <a:rPr lang="en-US" b="1" i="1" dirty="0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6608340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1" descr="chtp7_01_Page_15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© Pearson, Inc. 2013. All Rights Reserved.</a:t>
            </a:r>
            <a:endParaRPr lang="en-US"/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r>
              <a:rPr lang="en-US" b="1" i="1" dirty="0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6629149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1" descr="chtp7_01_Page_16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© Pearson, Inc. 2013. All Rights Reserved.</a:t>
            </a:r>
            <a:endParaRPr lang="en-US"/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r>
              <a:rPr lang="en-US" b="1" i="1" dirty="0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7409554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Arial"/>
              </a:rPr>
              <a:t>1.3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C Standard Library</a:t>
            </a:r>
          </a:p>
        </p:txBody>
      </p:sp>
      <p:sp>
        <p:nvSpPr>
          <p:cNvPr id="5427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As you’ll learn later, C programs consist of pieces called </a:t>
            </a:r>
            <a:r>
              <a:rPr lang="en-US" altLang="en-US" sz="2500" dirty="0" smtClean="0">
                <a:solidFill>
                  <a:srgbClr val="0000FF"/>
                </a:solidFill>
                <a:latin typeface="Times New Roman" pitchFamily="18" charset="0"/>
              </a:rPr>
              <a:t>functions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</a:pP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You can program all the functions you need to form a C program, but most C programmers take advantage of the rich collection of existing functions called the </a:t>
            </a:r>
            <a:r>
              <a:rPr lang="en-US" altLang="en-US" sz="2500" dirty="0" smtClean="0">
                <a:solidFill>
                  <a:srgbClr val="0000FF"/>
                </a:solidFill>
                <a:latin typeface="Times New Roman" pitchFamily="18" charset="0"/>
              </a:rPr>
              <a:t>C Standard Library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r>
              <a:rPr lang="en-US" altLang="en-US" dirty="0">
                <a:solidFill>
                  <a:srgbClr val="000000"/>
                </a:solidFill>
                <a:latin typeface="Times New Roman" pitchFamily="18" charset="0"/>
              </a:rPr>
              <a:t>When programming in C you’ll typically use the following building blocks:</a:t>
            </a:r>
          </a:p>
          <a:p>
            <a:pPr lvl="1"/>
            <a:r>
              <a:rPr lang="en-US" altLang="en-US" dirty="0">
                <a:solidFill>
                  <a:srgbClr val="000000"/>
                </a:solidFill>
                <a:latin typeface="Times New Roman" pitchFamily="18" charset="0"/>
              </a:rPr>
              <a:t>C Standard Library functions</a:t>
            </a:r>
          </a:p>
          <a:p>
            <a:pPr lvl="1"/>
            <a:r>
              <a:rPr lang="en-US" altLang="en-US" dirty="0">
                <a:solidFill>
                  <a:srgbClr val="000000"/>
                </a:solidFill>
                <a:latin typeface="Times New Roman" pitchFamily="18" charset="0"/>
              </a:rPr>
              <a:t>Functions you create yourself</a:t>
            </a:r>
          </a:p>
          <a:p>
            <a:pPr lvl="1"/>
            <a:r>
              <a:rPr lang="en-US" altLang="en-US" dirty="0">
                <a:solidFill>
                  <a:srgbClr val="000000"/>
                </a:solidFill>
                <a:latin typeface="Times New Roman" pitchFamily="18" charset="0"/>
              </a:rPr>
              <a:t>Functions other people (whom you trust) have created and made available to you</a:t>
            </a:r>
          </a:p>
          <a:p>
            <a:pPr>
              <a:lnSpc>
                <a:spcPct val="90000"/>
              </a:lnSpc>
            </a:pPr>
            <a:endParaRPr lang="en-US" alt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3012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Copyright © Pearson, Inc. 2013.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r>
              <a:rPr lang="en-US" b="1" i="1" dirty="0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928413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320040"/>
            <a:ext cx="8208912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Arial"/>
              </a:rPr>
              <a:t>1.4.1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  </a:t>
            </a:r>
            <a:r>
              <a:rPr lang="en-US" dirty="0">
                <a:solidFill>
                  <a:srgbClr val="3380E6"/>
                </a:solidFill>
                <a:latin typeface="Arial"/>
              </a:rPr>
              <a:t>C program development 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steps: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Editing</a:t>
            </a:r>
            <a:endParaRPr lang="en-US" sz="2800" cap="small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7680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first step consists of editing a file</a:t>
            </a:r>
            <a:r>
              <a:rPr lang="en-US" altLang="en-US" sz="25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with an </a:t>
            </a:r>
            <a:r>
              <a:rPr lang="en-US" altLang="en-US" sz="2500" dirty="0" smtClean="0">
                <a:solidFill>
                  <a:srgbClr val="0000FF"/>
                </a:solidFill>
                <a:latin typeface="Times New Roman" pitchFamily="18" charset="0"/>
              </a:rPr>
              <a:t>editor program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</a:pP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You type a C program with the editor, make corrections if necessary, then store the program on a secondary storage device such as a hard disk.</a:t>
            </a:r>
          </a:p>
          <a:p>
            <a:pPr>
              <a:lnSpc>
                <a:spcPct val="90000"/>
              </a:lnSpc>
            </a:pP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C program file names should end with the </a:t>
            </a:r>
            <a:r>
              <a:rPr lang="en-US" altLang="en-US" sz="2400" dirty="0" smtClean="0">
                <a:solidFill>
                  <a:srgbClr val="000000"/>
                </a:solidFill>
                <a:latin typeface="Lucida Console" pitchFamily="49" charset="0"/>
              </a:rPr>
              <a:t>.c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 extension.</a:t>
            </a:r>
          </a:p>
        </p:txBody>
      </p:sp>
      <p:sp>
        <p:nvSpPr>
          <p:cNvPr id="66564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Copyright © Pearson, Inc. 2013.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r>
              <a:rPr lang="en-US" b="1" i="1" dirty="0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6567692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140</TotalTime>
  <Words>1920</Words>
  <Application>Microsoft Office PowerPoint</Application>
  <PresentationFormat>On-screen Show (4:3)</PresentationFormat>
  <Paragraphs>180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Opulent</vt:lpstr>
      <vt:lpstr>CSC201: Computer Programming</vt:lpstr>
      <vt:lpstr>1.1  Computers:  Hardware and Software</vt:lpstr>
      <vt:lpstr>1.2   Computer organization</vt:lpstr>
      <vt:lpstr>PowerPoint Presentation</vt:lpstr>
      <vt:lpstr>PowerPoint Presentation</vt:lpstr>
      <vt:lpstr>PowerPoint Presentation</vt:lpstr>
      <vt:lpstr>PowerPoint Presentation</vt:lpstr>
      <vt:lpstr>1.3  C Standard Library</vt:lpstr>
      <vt:lpstr>1.4.1  C program development steps: Editing</vt:lpstr>
      <vt:lpstr>1.4.2  C PROGRAM DEVELOPMENT STEPS: Preprocessing</vt:lpstr>
      <vt:lpstr>1.4.3  c PROGRAM DEVELOPMENT steps: Compiling</vt:lpstr>
      <vt:lpstr>1.4.4  c program development steps: Linking</vt:lpstr>
      <vt:lpstr>1.4.5  c PROGRAM DEVELOPMENT STEPS: Loading</vt:lpstr>
      <vt:lpstr>1.4.6  C program development steps: Execution</vt:lpstr>
      <vt:lpstr>PowerPoint Presentation</vt:lpstr>
      <vt:lpstr>PowerPoint Presentation</vt:lpstr>
      <vt:lpstr>PowerPoint Presentation</vt:lpstr>
      <vt:lpstr>1.5  A Simple C Program: Printing a Line of Text</vt:lpstr>
      <vt:lpstr>PowerPoint Presentation</vt:lpstr>
      <vt:lpstr>1.5  A Simple C Program: Printing a Line of Text (Cont.)</vt:lpstr>
      <vt:lpstr>2.2  A Simple C Program: Printing a Line of Text (Cont.)</vt:lpstr>
      <vt:lpstr>2.2  A Simple C Program: Printing a Line of Text (Cont.)</vt:lpstr>
      <vt:lpstr>2.2  A Simple C Program: Printing a Line of Text (Cont.)</vt:lpstr>
      <vt:lpstr>2.2  A Simple C Program: Printing a Line of Text (Cont.)</vt:lpstr>
      <vt:lpstr>2.2  A Simple C Program: Printing a Line of Text (Cont.)</vt:lpstr>
      <vt:lpstr>PowerPoint Presentation</vt:lpstr>
      <vt:lpstr>2.2  A Simple C Program: Printing a Line of Text (Cont.)</vt:lpstr>
      <vt:lpstr>2.2  A Simple C Program: Printing a Line of Text (Cont.)</vt:lpstr>
      <vt:lpstr>2.2  A Simple C Program: Printing a Line of Text (Cont.)</vt:lpstr>
      <vt:lpstr>PowerPoint Presentation</vt:lpstr>
      <vt:lpstr>2.2  A Simple C Program: Printing a Line of Text (Cont.)</vt:lpstr>
      <vt:lpstr>2.2  A Simple C Program: Printing a Line of Text (Cont.)</vt:lpstr>
      <vt:lpstr>PowerPoint Presentation</vt:lpstr>
      <vt:lpstr>PowerPoint Presentation</vt:lpstr>
      <vt:lpstr>PowerPoint Presentation</vt:lpstr>
      <vt:lpstr>2.2  A Simple C Program: Printing a Line of Text (Cont.)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CSC201: Computer Programming</dc:title>
  <dc:creator>Soha S.Zaghloul</dc:creator>
  <cp:lastModifiedBy>Fawaz Alotaibi</cp:lastModifiedBy>
  <cp:revision>14</cp:revision>
  <dcterms:created xsi:type="dcterms:W3CDTF">2014-09-06T16:44:50Z</dcterms:created>
  <dcterms:modified xsi:type="dcterms:W3CDTF">2014-10-24T14:11:15Z</dcterms:modified>
</cp:coreProperties>
</file>