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70" r:id="rId10"/>
    <p:sldId id="266" r:id="rId11"/>
    <p:sldId id="262" r:id="rId12"/>
    <p:sldId id="269" r:id="rId13"/>
    <p:sldId id="272" r:id="rId14"/>
    <p:sldId id="26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3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1A88-B1E4-40A3-AFDF-6BD4CBBE2675}" type="datetimeFigureOut">
              <a:rPr lang="ar-SA" smtClean="0"/>
              <a:pPr/>
              <a:t>02/04/35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A027-A47E-4230-AC39-8B9A9F78641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83768" y="365755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ctr"/>
                <a:tab pos="2743200" algn="r"/>
              </a:tabLst>
            </a:pPr>
            <a:r>
              <a:rPr kumimoji="0" lang="en-A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King Saud University</a:t>
            </a:r>
            <a:r>
              <a:rPr kumimoji="0" lang="en-AU" sz="16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ctr"/>
                <a:tab pos="2743200" algn="r"/>
              </a:tabLst>
            </a:pPr>
            <a:r>
              <a:rPr kumimoji="0" lang="en-A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College of Applied Medical Sciences</a:t>
            </a:r>
            <a:endParaRPr kumimoji="0" lang="en-US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ctr"/>
                <a:tab pos="2743200" algn="r"/>
              </a:tabLst>
            </a:pPr>
            <a:r>
              <a:rPr kumimoji="0" lang="en-A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clinical laboratory Sciences</a:t>
            </a:r>
            <a:endParaRPr kumimoji="0" lang="en-A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1189445727KtPe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1520" y="2299320"/>
            <a:ext cx="8640960" cy="22098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to Microbiology</a:t>
            </a:r>
            <a:endParaRPr kumimoji="0" lang="ar-SA" sz="4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4608512"/>
          </a:xfrm>
        </p:spPr>
        <p:txBody>
          <a:bodyPr/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Disinfectant jar: 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disposal of some used items. E.g. Slides, cover slips and pipettes.</a:t>
            </a:r>
          </a:p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Disinfectant: 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 chemical substance that kills or inhibits the growth of micro organisms.</a:t>
            </a:r>
          </a:p>
          <a:p>
            <a:pPr algn="l" rtl="0"/>
            <a:endParaRPr lang="ar-SA" dirty="0"/>
          </a:p>
        </p:txBody>
      </p:sp>
      <p:pic>
        <p:nvPicPr>
          <p:cNvPr id="6146" name="Picture 2" descr="http://www.hairproducts.com/showimage.php?img=hp-acc-mar110.jpg&amp;preset=2&amp;other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557" y="1844824"/>
            <a:ext cx="2479923" cy="305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6120680" cy="6525344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Incubator:</a:t>
            </a:r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Is a device used to grow and maintain micro-organisms. The incubator maintains optimal temperature, humidity and other conditions.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37º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 is a good temperature for most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bacteria which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close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the body temperature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 descr="http://www.newtronic.in/images/laboratory-incubators.jpg"/>
          <p:cNvPicPr>
            <a:picLocks noChangeAspect="1" noChangeArrowheads="1"/>
          </p:cNvPicPr>
          <p:nvPr/>
        </p:nvPicPr>
        <p:blipFill>
          <a:blip r:embed="rId2" cstate="print"/>
          <a:srcRect l="47519" t="5040" r="2801" b="11801"/>
          <a:stretch>
            <a:fillRect/>
          </a:stretch>
        </p:blipFill>
        <p:spPr bwMode="auto">
          <a:xfrm>
            <a:off x="6372200" y="1700808"/>
            <a:ext cx="2520280" cy="392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5760640" cy="6264696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Autoclave:  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 instrument used to sterilize equipment and supplies by expose them to high pressure and temperature at 121 °C for around 15–20 minutes under 15 atm. </a:t>
            </a:r>
          </a:p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Autoclave bag: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Made of material that tolerates high temperature.</a:t>
            </a:r>
          </a:p>
          <a:p>
            <a:pPr algn="l" rtl="0"/>
            <a:endParaRPr lang="ar-SA" dirty="0"/>
          </a:p>
        </p:txBody>
      </p:sp>
      <p:pic>
        <p:nvPicPr>
          <p:cNvPr id="4098" name="Picture 2" descr="http://www.cnautoclave.com/images/LX-B5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0688"/>
            <a:ext cx="2329829" cy="3514268"/>
          </a:xfrm>
          <a:prstGeom prst="rect">
            <a:avLst/>
          </a:prstGeom>
          <a:noFill/>
        </p:spPr>
      </p:pic>
      <p:pic>
        <p:nvPicPr>
          <p:cNvPr id="4100" name="Picture 4" descr="http://www.medsupplypartners.com/media/catalog/product/cache/1/image/265x/9df78eab33525d08d6e5fb8d27136e95/o/r/orange_autoclave_bag.jpg"/>
          <p:cNvPicPr>
            <a:picLocks noChangeAspect="1" noChangeArrowheads="1"/>
          </p:cNvPicPr>
          <p:nvPr/>
        </p:nvPicPr>
        <p:blipFill>
          <a:blip r:embed="rId3" cstate="print"/>
          <a:srcRect l="14264" r="11563" b="7473"/>
          <a:stretch>
            <a:fillRect/>
          </a:stretch>
        </p:blipFill>
        <p:spPr bwMode="auto">
          <a:xfrm>
            <a:off x="6732240" y="4293096"/>
            <a:ext cx="1872208" cy="2335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Normal Saline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It is a sodium chloride solution 0.9%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NaCl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(0.9 g of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NaCl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dissolved in 100 ml of water).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Function: 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Preserve the intact morphology of the cell of the bacteria by regulating the osmotic pressure.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Disposal of used items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 </a:t>
            </a:r>
            <a:r>
              <a:rPr lang="en-US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bag: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 infectious material.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e.g. Tissues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plastic covers).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Disinfectant </a:t>
            </a:r>
            <a:r>
              <a:rPr lang="en-US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jar.</a:t>
            </a:r>
          </a:p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Autoclave.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/>
            <a:r>
              <a:rPr lang="en-US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Autoclave bag: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disposable items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(Petri dish,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container, gloves…).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27" y="1844824"/>
            <a:ext cx="3817346" cy="32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8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07" y="1971929"/>
            <a:ext cx="38895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88840"/>
            <a:ext cx="4900067" cy="26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400" y="1988840"/>
            <a:ext cx="4115199" cy="26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50" y="1886640"/>
            <a:ext cx="2788573" cy="31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5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Safety rules in the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Always wear lab coat and gloves inside the lab.</a:t>
            </a:r>
          </a:p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Cover any minor cuts on your body.</a:t>
            </a:r>
          </a:p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Never eat, drink or smoke in the lab.</a:t>
            </a:r>
          </a:p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Never mouth-pipette.</a:t>
            </a:r>
          </a:p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Report any accident to your supervisor.</a:t>
            </a:r>
          </a:p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Never take any culture out of the lab.</a:t>
            </a:r>
          </a:p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Always 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wash your hands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 leaving the lab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96752"/>
            <a:ext cx="2774150" cy="43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562" y="1365899"/>
            <a:ext cx="2820621" cy="42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98890" cy="589175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Microbiology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600200"/>
            <a:ext cx="8435280" cy="4853136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study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small organisms.</a:t>
            </a:r>
          </a:p>
          <a:p>
            <a:pPr lvl="1" algn="l" rtl="0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Such as Bacteria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viruses, fungi and parasites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lvl="1" algn="l" rtl="0">
              <a:buNone/>
            </a:pP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>
              <a:buNone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/>
            <a:r>
              <a:rPr lang="en-US" sz="36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Found in: </a:t>
            </a:r>
            <a:endParaRPr lang="en-US" sz="3600" dirty="0" smtClean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soil, water and in our bodies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light-virus-1.jpg"/>
          <p:cNvPicPr>
            <a:picLocks noChangeAspect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>
          <a:xfrm>
            <a:off x="2843808" y="3068960"/>
            <a:ext cx="2304256" cy="1656184"/>
          </a:xfrm>
          <a:prstGeom prst="rect">
            <a:avLst/>
          </a:prstGeom>
        </p:spPr>
      </p:pic>
      <p:pic>
        <p:nvPicPr>
          <p:cNvPr id="8" name="Picture 7" descr="1173263695clip.jpg"/>
          <p:cNvPicPr>
            <a:picLocks noChangeAspect="1"/>
          </p:cNvPicPr>
          <p:nvPr/>
        </p:nvPicPr>
        <p:blipFill>
          <a:blip r:embed="rId3" cstate="print"/>
          <a:srcRect l="2515" t="3000" r="6659" b="4001"/>
          <a:stretch>
            <a:fillRect/>
          </a:stretch>
        </p:blipFill>
        <p:spPr>
          <a:xfrm>
            <a:off x="5131804" y="3068961"/>
            <a:ext cx="1816460" cy="1656184"/>
          </a:xfrm>
          <a:prstGeom prst="rect">
            <a:avLst/>
          </a:prstGeom>
        </p:spPr>
      </p:pic>
      <p:pic>
        <p:nvPicPr>
          <p:cNvPr id="9" name="Picture 8" descr="C0015116-Acetobacter_Aceti_Bacteria-SPL.jpg"/>
          <p:cNvPicPr>
            <a:picLocks noChangeAspect="1"/>
          </p:cNvPicPr>
          <p:nvPr/>
        </p:nvPicPr>
        <p:blipFill>
          <a:blip r:embed="rId4" cstate="print"/>
          <a:srcRect l="17659" t="17732"/>
          <a:stretch>
            <a:fillRect/>
          </a:stretch>
        </p:blipFill>
        <p:spPr>
          <a:xfrm>
            <a:off x="683807" y="3068960"/>
            <a:ext cx="2232009" cy="1670415"/>
          </a:xfrm>
          <a:prstGeom prst="rect">
            <a:avLst/>
          </a:prstGeom>
        </p:spPr>
      </p:pic>
      <p:pic>
        <p:nvPicPr>
          <p:cNvPr id="10" name="Picture 9" descr="imgname--giardia_lamblia_genome_sequenced---50226711--giar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5" y="3068960"/>
            <a:ext cx="1512167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 and function of common items used in the lab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Burner</a:t>
            </a:r>
            <a:r>
              <a:rPr lang="en-US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en-US" dirty="0" smtClean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To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provide area almost free of organism.</a:t>
            </a:r>
          </a:p>
          <a:p>
            <a:pPr lvl="1" algn="l" rtl="0"/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Bunsen burner: </a:t>
            </a:r>
            <a:endParaRPr lang="en-US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Flame heating.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2780928"/>
            <a:ext cx="3888432" cy="1820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Bacti burner: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electrical heating.</a:t>
            </a:r>
            <a:endParaRPr kumimoji="0" lang="en-U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bacti-cinerator.jpg"/>
          <p:cNvPicPr>
            <a:picLocks noChangeAspect="1"/>
          </p:cNvPicPr>
          <p:nvPr/>
        </p:nvPicPr>
        <p:blipFill>
          <a:blip r:embed="rId2" cstate="print"/>
          <a:srcRect l="9461" r="18108"/>
          <a:stretch>
            <a:fillRect/>
          </a:stretch>
        </p:blipFill>
        <p:spPr>
          <a:xfrm>
            <a:off x="5148064" y="3933056"/>
            <a:ext cx="3168352" cy="2672304"/>
          </a:xfrm>
          <a:prstGeom prst="rect">
            <a:avLst/>
          </a:prstGeom>
        </p:spPr>
      </p:pic>
      <p:pic>
        <p:nvPicPr>
          <p:cNvPr id="8" name="Picture 7" descr="T8751175-Bunsen_burner-SPL.jpg"/>
          <p:cNvPicPr>
            <a:picLocks noChangeAspect="1"/>
          </p:cNvPicPr>
          <p:nvPr/>
        </p:nvPicPr>
        <p:blipFill>
          <a:blip r:embed="rId3" cstate="print"/>
          <a:srcRect l="6814" t="4211" r="6646"/>
          <a:stretch>
            <a:fillRect/>
          </a:stretch>
        </p:blipFill>
        <p:spPr>
          <a:xfrm>
            <a:off x="1043608" y="3933056"/>
            <a:ext cx="2520280" cy="267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Loops:  </a:t>
            </a:r>
          </a:p>
          <a:p>
            <a:pPr lvl="0" algn="l" rtl="0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inoculation and to transfer organism from one place to another ( e.g. from culture to the slide).</a:t>
            </a:r>
          </a:p>
          <a:p>
            <a:pPr lvl="1" algn="l" rtl="0"/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Wire loop: </a:t>
            </a:r>
          </a:p>
          <a:p>
            <a:pPr lvl="1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Large amount.</a:t>
            </a:r>
          </a:p>
          <a:p>
            <a:pPr lvl="1" algn="l" rtl="0">
              <a:defRPr/>
            </a:pP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Straight loop: </a:t>
            </a:r>
          </a:p>
          <a:p>
            <a:pPr lvl="1" algn="l" rtl="0">
              <a:buNone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Small amount.</a:t>
            </a:r>
          </a:p>
          <a:p>
            <a:pPr lvl="1"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loops are made up of special material called </a:t>
            </a:r>
            <a:r>
              <a:rPr lang="en-US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(Nichrome).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get heat and cool rapidly.</a:t>
            </a:r>
          </a:p>
          <a:p>
            <a:pPr lvl="1"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/>
            <a:endParaRPr lang="ar-SA" dirty="0"/>
          </a:p>
        </p:txBody>
      </p:sp>
      <p:pic>
        <p:nvPicPr>
          <p:cNvPr id="4" name="Picture 3" descr="loop_w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4978896" cy="6408712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Slide</a:t>
            </a:r>
            <a:r>
              <a:rPr lang="en-US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</a:t>
            </a:r>
            <a:endParaRPr lang="en-US" dirty="0" smtClean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To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place the organism on top of it to examine it under the microscope.</a:t>
            </a:r>
          </a:p>
          <a:p>
            <a:pPr lvl="1" algn="l" rtl="0"/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Plain slide.</a:t>
            </a:r>
          </a:p>
          <a:p>
            <a:pPr lvl="1" algn="l" rtl="0"/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Frosted end slide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lvl="1" algn="l" rtl="0">
              <a:buNone/>
            </a:pP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/>
            <a:r>
              <a:rPr lang="en-US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Cover slip: </a:t>
            </a:r>
            <a:endParaRPr lang="en-US" dirty="0" smtClean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cover the stained slide to protect it from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scratch and to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save it for a long time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opplanet-vwr-vistavision-microscope-slides-plain-and-frosted-27525151-single-end-frosted-slide.jpg"/>
          <p:cNvPicPr>
            <a:picLocks noChangeAspect="1"/>
          </p:cNvPicPr>
          <p:nvPr/>
        </p:nvPicPr>
        <p:blipFill>
          <a:blip r:embed="rId2" cstate="print"/>
          <a:srcRect l="33463" t="38188" r="33463" b="38187"/>
          <a:stretch>
            <a:fillRect/>
          </a:stretch>
        </p:blipFill>
        <p:spPr>
          <a:xfrm>
            <a:off x="5148064" y="980728"/>
            <a:ext cx="3888432" cy="2088232"/>
          </a:xfrm>
          <a:prstGeom prst="rect">
            <a:avLst/>
          </a:prstGeom>
        </p:spPr>
      </p:pic>
      <p:pic>
        <p:nvPicPr>
          <p:cNvPr id="6" name="Picture 5" descr="Cover-Glass.jpg"/>
          <p:cNvPicPr>
            <a:picLocks noChangeAspect="1"/>
          </p:cNvPicPr>
          <p:nvPr/>
        </p:nvPicPr>
        <p:blipFill>
          <a:blip r:embed="rId3" cstate="print"/>
          <a:srcRect l="8601" t="18815" r="7107" b="18816"/>
          <a:stretch>
            <a:fillRect/>
          </a:stretch>
        </p:blipFill>
        <p:spPr>
          <a:xfrm>
            <a:off x="5580112" y="4653136"/>
            <a:ext cx="325672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Pipettes:</a:t>
            </a:r>
          </a:p>
          <a:p>
            <a:pPr lvl="0" algn="l" rtl="0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 to transfer solution from one place to another.</a:t>
            </a:r>
          </a:p>
          <a:p>
            <a:pPr lvl="1" algn="l" rtl="0"/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Graduated pipette: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transfer specific amount of solution.                                 </a:t>
            </a:r>
          </a:p>
          <a:p>
            <a:pPr lvl="1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Use pipette-pump with it.</a:t>
            </a:r>
          </a:p>
          <a:p>
            <a:pPr lvl="1"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l" rtl="0"/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Pasteur pipette: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transfer non specific amount of solution.</a:t>
            </a:r>
          </a:p>
        </p:txBody>
      </p:sp>
      <p:pic>
        <p:nvPicPr>
          <p:cNvPr id="5" name="Picture 4" descr="pp.jpg"/>
          <p:cNvPicPr>
            <a:picLocks noChangeAspect="1"/>
          </p:cNvPicPr>
          <p:nvPr/>
        </p:nvPicPr>
        <p:blipFill>
          <a:blip r:embed="rId2" cstate="print"/>
          <a:srcRect t="45800" b="41600"/>
          <a:stretch>
            <a:fillRect/>
          </a:stretch>
        </p:blipFill>
        <p:spPr>
          <a:xfrm>
            <a:off x="2915816" y="5898740"/>
            <a:ext cx="5544616" cy="698612"/>
          </a:xfrm>
          <a:prstGeom prst="rect">
            <a:avLst/>
          </a:prstGeom>
        </p:spPr>
      </p:pic>
      <p:pic>
        <p:nvPicPr>
          <p:cNvPr id="6" name="Picture 5" descr="graduated-pipette-458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3430" y="2743200"/>
            <a:ext cx="2591018" cy="2413992"/>
          </a:xfrm>
          <a:prstGeom prst="rect">
            <a:avLst/>
          </a:prstGeom>
        </p:spPr>
      </p:pic>
      <p:pic>
        <p:nvPicPr>
          <p:cNvPr id="8" name="Picture 7" descr="pipette-filter-erlenmeyer-flask.jpg"/>
          <p:cNvPicPr>
            <a:picLocks noChangeAspect="1"/>
          </p:cNvPicPr>
          <p:nvPr/>
        </p:nvPicPr>
        <p:blipFill>
          <a:blip r:embed="rId4" cstate="print"/>
          <a:srcRect l="5277" r="6654" b="7692"/>
          <a:stretch>
            <a:fillRect/>
          </a:stretch>
        </p:blipFill>
        <p:spPr>
          <a:xfrm>
            <a:off x="899592" y="3429000"/>
            <a:ext cx="2160240" cy="1728192"/>
          </a:xfrm>
          <a:prstGeom prst="rect">
            <a:avLst/>
          </a:prstGeom>
        </p:spPr>
      </p:pic>
      <p:pic>
        <p:nvPicPr>
          <p:cNvPr id="10" name="Picture 9" descr="379111002-250x250.jpg"/>
          <p:cNvPicPr>
            <a:picLocks noChangeAspect="1"/>
          </p:cNvPicPr>
          <p:nvPr/>
        </p:nvPicPr>
        <p:blipFill>
          <a:blip r:embed="rId5" cstate="print"/>
          <a:srcRect l="4965" t="20170" r="12293" b="23271"/>
          <a:stretch>
            <a:fillRect/>
          </a:stretch>
        </p:blipFill>
        <p:spPr>
          <a:xfrm>
            <a:off x="3203848" y="3429000"/>
            <a:ext cx="266429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872208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Container: 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 it to collect sample from the patient.</a:t>
            </a:r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It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should be sterile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http://i01.i.aliimg.com/img/pb/218/661/364/364661218_897.jpg"/>
          <p:cNvPicPr>
            <a:picLocks noChangeAspect="1" noChangeArrowheads="1"/>
          </p:cNvPicPr>
          <p:nvPr/>
        </p:nvPicPr>
        <p:blipFill>
          <a:blip r:embed="rId2" cstate="print"/>
          <a:srcRect b="5468"/>
          <a:stretch>
            <a:fillRect/>
          </a:stretch>
        </p:blipFill>
        <p:spPr bwMode="auto">
          <a:xfrm>
            <a:off x="6084168" y="1772816"/>
            <a:ext cx="2768149" cy="267624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856" y="2276872"/>
            <a:ext cx="5925344" cy="44644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Universal container: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25 ml. Use to collect large amount of sample.</a:t>
            </a:r>
            <a:r>
              <a:rPr kumimoji="0" lang="en-US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</a:t>
            </a: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ike urine, sputum.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Bijou bottle: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5ml. Use to collect small amount of sample.</a:t>
            </a:r>
            <a:r>
              <a:rPr kumimoji="0" lang="en-US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</a:t>
            </a: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ike CFS, gland fluid.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http://www.mackayandlynn.co.uk/images/products/pics/cd16602.jpg"/>
          <p:cNvPicPr>
            <a:picLocks noChangeAspect="1" noChangeArrowheads="1"/>
          </p:cNvPicPr>
          <p:nvPr/>
        </p:nvPicPr>
        <p:blipFill>
          <a:blip r:embed="rId3" cstate="print"/>
          <a:srcRect l="5801" t="40240" r="5660" b="12511"/>
          <a:stretch>
            <a:fillRect/>
          </a:stretch>
        </p:blipFill>
        <p:spPr bwMode="auto">
          <a:xfrm>
            <a:off x="6084168" y="4725144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pPr lvl="0" algn="l" rtl="0"/>
            <a:r>
              <a:rPr lang="en-US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Petri dish:</a:t>
            </a:r>
          </a:p>
          <a:p>
            <a:pPr lvl="0"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Use as a media container for culturing. </a:t>
            </a:r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It should be sterile.</a:t>
            </a:r>
          </a:p>
          <a:p>
            <a:pPr algn="l" rtl="0"/>
            <a:endParaRPr lang="ar-SA" dirty="0"/>
          </a:p>
        </p:txBody>
      </p:sp>
      <p:pic>
        <p:nvPicPr>
          <p:cNvPr id="7172" name="Picture 4" descr="http://www.labymed.cl/wordpress/wp-content/uploads/2010/01/Disposable_Petri_Di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89342"/>
            <a:ext cx="2808312" cy="3131946"/>
          </a:xfrm>
          <a:prstGeom prst="rect">
            <a:avLst/>
          </a:prstGeom>
          <a:noFill/>
        </p:spPr>
      </p:pic>
      <p:pic>
        <p:nvPicPr>
          <p:cNvPr id="7176" name="Picture 8" descr="http://www.bio-equip.cn/eWebEditor%5CUploadFile%5C11148.jpg"/>
          <p:cNvPicPr>
            <a:picLocks noChangeAspect="1" noChangeArrowheads="1"/>
          </p:cNvPicPr>
          <p:nvPr/>
        </p:nvPicPr>
        <p:blipFill>
          <a:blip r:embed="rId3" cstate="print"/>
          <a:srcRect l="7560" t="10272" r="4745" b="11208"/>
          <a:stretch>
            <a:fillRect/>
          </a:stretch>
        </p:blipFill>
        <p:spPr bwMode="auto">
          <a:xfrm>
            <a:off x="802381" y="2924944"/>
            <a:ext cx="448969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196</Words>
  <Application>Microsoft Office PowerPoint</Application>
  <PresentationFormat>عرض على الشاشة (3:4)‏</PresentationFormat>
  <Paragraphs>96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عرض تقديمي في PowerPoint</vt:lpstr>
      <vt:lpstr>Safety rules in the lab</vt:lpstr>
      <vt:lpstr>Microbiology</vt:lpstr>
      <vt:lpstr>Name and function of common items used in the lab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Normal Saline</vt:lpstr>
      <vt:lpstr>Disposal of used items</vt:lpstr>
      <vt:lpstr> </vt:lpstr>
      <vt:lpstr> </vt:lpstr>
      <vt:lpstr> </vt:lpstr>
      <vt:lpstr> </vt:lpstr>
      <vt:lpstr> </vt:lpstr>
      <vt:lpstr> </vt:lpstr>
      <vt:lpstr> 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Microbiology</dc:title>
  <dc:creator>dell</dc:creator>
  <cp:lastModifiedBy>اميرة الحوالي</cp:lastModifiedBy>
  <cp:revision>37</cp:revision>
  <dcterms:created xsi:type="dcterms:W3CDTF">2012-01-26T12:02:04Z</dcterms:created>
  <dcterms:modified xsi:type="dcterms:W3CDTF">2014-02-02T19:27:22Z</dcterms:modified>
</cp:coreProperties>
</file>