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1"/>
  </p:notesMasterIdLst>
  <p:sldIdLst>
    <p:sldId id="256" r:id="rId2"/>
    <p:sldId id="285" r:id="rId3"/>
    <p:sldId id="260" r:id="rId4"/>
    <p:sldId id="273" r:id="rId5"/>
    <p:sldId id="277" r:id="rId6"/>
    <p:sldId id="278" r:id="rId7"/>
    <p:sldId id="274" r:id="rId8"/>
    <p:sldId id="282" r:id="rId9"/>
    <p:sldId id="281" r:id="rId10"/>
    <p:sldId id="283" r:id="rId11"/>
    <p:sldId id="276" r:id="rId12"/>
    <p:sldId id="266" r:id="rId13"/>
    <p:sldId id="269" r:id="rId14"/>
    <p:sldId id="268" r:id="rId15"/>
    <p:sldId id="265" r:id="rId16"/>
    <p:sldId id="271" r:id="rId17"/>
    <p:sldId id="267" r:id="rId18"/>
    <p:sldId id="279" r:id="rId19"/>
    <p:sldId id="270"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18" d="100"/>
          <a:sy n="118" d="100"/>
        </p:scale>
        <p:origin x="-14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40E56AD-2551-4AF7-B124-B082ADF191F0}" type="datetimeFigureOut">
              <a:rPr lang="ar-SA" smtClean="0"/>
              <a:t>20/04/1436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7363983-2550-468B-BF2A-4333C6918F11}" type="slidenum">
              <a:rPr lang="ar-SA" smtClean="0"/>
              <a:t>‹#›</a:t>
            </a:fld>
            <a:endParaRPr lang="ar-SA"/>
          </a:p>
        </p:txBody>
      </p:sp>
    </p:spTree>
    <p:extLst>
      <p:ext uri="{BB962C8B-B14F-4D97-AF65-F5344CB8AC3E}">
        <p14:creationId xmlns:p14="http://schemas.microsoft.com/office/powerpoint/2010/main" val="161748784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262299-932A-4116-81DE-F6500004478F}" type="slidenum">
              <a:rPr lang="en-US"/>
              <a:pPr/>
              <a:t>14</a:t>
            </a:fld>
            <a:endParaRPr lang="en-US" dirty="0"/>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1FD5122-6F34-4AE5-A626-4ABC3F49BED1}" type="datetimeFigureOut">
              <a:rPr lang="ar-SA" smtClean="0"/>
              <a:t>20/04/1436</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85802CD-A355-4914-8E52-5D72E46EA763}" type="slidenum">
              <a:rPr lang="ar-SA" smtClean="0"/>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FD5122-6F34-4AE5-A626-4ABC3F49BED1}" type="datetimeFigureOut">
              <a:rPr lang="ar-SA" smtClean="0"/>
              <a:t>20/04/1436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5802CD-A355-4914-8E52-5D72E46EA763}"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185802CD-A355-4914-8E52-5D72E46EA763}" type="slidenum">
              <a:rPr lang="ar-SA" smtClean="0"/>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FD5122-6F34-4AE5-A626-4ABC3F49BED1}" type="datetimeFigureOut">
              <a:rPr lang="ar-SA" smtClean="0"/>
              <a:t>20/04/1436</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1FD5122-6F34-4AE5-A626-4ABC3F49BED1}" type="datetimeFigureOut">
              <a:rPr lang="ar-SA" smtClean="0"/>
              <a:t>20/04/1436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185802CD-A355-4914-8E52-5D72E46EA763}" type="slidenum">
              <a:rPr lang="ar-SA" smtClean="0"/>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91FD5122-6F34-4AE5-A626-4ABC3F49BED1}" type="datetimeFigureOut">
              <a:rPr lang="ar-SA" smtClean="0"/>
              <a:t>20/04/1436</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85802CD-A355-4914-8E52-5D72E46EA763}" type="slidenum">
              <a:rPr lang="ar-SA" smtClean="0"/>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1FD5122-6F34-4AE5-A626-4ABC3F49BED1}" type="datetimeFigureOut">
              <a:rPr lang="ar-SA" smtClean="0"/>
              <a:t>20/04/1436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5802CD-A355-4914-8E52-5D72E46EA763}" type="slidenum">
              <a:rPr lang="ar-SA" smtClean="0"/>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1FD5122-6F34-4AE5-A626-4ABC3F49BED1}" type="datetimeFigureOut">
              <a:rPr lang="ar-SA" smtClean="0"/>
              <a:t>20/04/1436</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85802CD-A355-4914-8E52-5D72E46EA763}" type="slidenum">
              <a:rPr lang="ar-SA" smtClean="0"/>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FD5122-6F34-4AE5-A626-4ABC3F49BED1}" type="datetimeFigureOut">
              <a:rPr lang="ar-SA" smtClean="0"/>
              <a:t>20/04/1436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185802CD-A355-4914-8E52-5D72E46EA76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1FD5122-6F34-4AE5-A626-4ABC3F49BED1}" type="datetimeFigureOut">
              <a:rPr lang="ar-SA" smtClean="0"/>
              <a:t>20/04/1436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85802CD-A355-4914-8E52-5D72E46EA76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85802CD-A355-4914-8E52-5D72E46EA763}" type="slidenum">
              <a:rPr lang="ar-SA" smtClean="0"/>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91FD5122-6F34-4AE5-A626-4ABC3F49BED1}" type="datetimeFigureOut">
              <a:rPr lang="ar-SA" smtClean="0"/>
              <a:t>20/04/1436</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185802CD-A355-4914-8E52-5D72E46EA763}" type="slidenum">
              <a:rPr lang="ar-SA" smtClean="0"/>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91FD5122-6F34-4AE5-A626-4ABC3F49BED1}" type="datetimeFigureOut">
              <a:rPr lang="ar-SA" smtClean="0"/>
              <a:t>20/04/1436</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1FD5122-6F34-4AE5-A626-4ABC3F49BED1}" type="datetimeFigureOut">
              <a:rPr lang="ar-SA" smtClean="0"/>
              <a:t>20/04/1436</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85802CD-A355-4914-8E52-5D72E46EA763}" type="slidenum">
              <a:rPr lang="ar-SA" smtClean="0"/>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ar-SA" sz="2000" dirty="0" smtClean="0"/>
              <a:t>المحاضر 1. 2</a:t>
            </a:r>
          </a:p>
          <a:p>
            <a:endParaRPr lang="ar-SA" sz="2000" dirty="0" smtClean="0"/>
          </a:p>
          <a:p>
            <a:r>
              <a:rPr lang="ar-SA" sz="2000" dirty="0" smtClean="0"/>
              <a:t>المفهوم </a:t>
            </a:r>
            <a:endParaRPr lang="ar-SA" sz="2000" dirty="0"/>
          </a:p>
        </p:txBody>
      </p:sp>
      <p:sp>
        <p:nvSpPr>
          <p:cNvPr id="2" name="Title 1"/>
          <p:cNvSpPr>
            <a:spLocks noGrp="1"/>
          </p:cNvSpPr>
          <p:nvPr>
            <p:ph type="ctrTitle"/>
          </p:nvPr>
        </p:nvSpPr>
        <p:spPr/>
        <p:txBody>
          <a:bodyPr>
            <a:normAutofit/>
          </a:bodyPr>
          <a:lstStyle/>
          <a:p>
            <a:r>
              <a:rPr lang="ar-SA" sz="5400" b="1" dirty="0" smtClean="0"/>
              <a:t>الإعلام الجديد</a:t>
            </a:r>
            <a:endParaRPr lang="ar-SA"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pPr lvl="0">
              <a:buClr>
                <a:srgbClr val="D16349"/>
              </a:buClr>
            </a:pPr>
            <a:endParaRPr lang="ar-SA" sz="2600" dirty="0">
              <a:solidFill>
                <a:srgbClr val="646B86">
                  <a:lumMod val="75000"/>
                </a:srgbClr>
              </a:solidFill>
            </a:endParaRPr>
          </a:p>
          <a:p>
            <a:pPr lvl="0">
              <a:buClr>
                <a:srgbClr val="D16349"/>
              </a:buClr>
            </a:pPr>
            <a:r>
              <a:rPr lang="ar-SA" sz="2600" dirty="0">
                <a:solidFill>
                  <a:srgbClr val="646B86">
                    <a:lumMod val="75000"/>
                  </a:srgbClr>
                </a:solidFill>
              </a:rPr>
              <a:t>ويقول (مانوفيتش) </a:t>
            </a:r>
            <a:r>
              <a:rPr lang="en-US" sz="2600" dirty="0">
                <a:solidFill>
                  <a:srgbClr val="646B86">
                    <a:lumMod val="75000"/>
                  </a:srgbClr>
                </a:solidFill>
              </a:rPr>
              <a:t>: " </a:t>
            </a:r>
            <a:r>
              <a:rPr lang="ar-SA" sz="2600" dirty="0">
                <a:solidFill>
                  <a:srgbClr val="646B86">
                    <a:lumMod val="75000"/>
                  </a:srgbClr>
                </a:solidFill>
              </a:rPr>
              <a:t>لكي نفهم طبيعة الإعلام الجديد، فإنه يجب علينا النظر إلى الدور التكاملي للكومبيوتر في عمليات الإنتاج كلها وفي وسائل الإعلام كلها الذي احدث تغييرات هائلة في طبيعة الاتصال، فكل الأشكال الغرافيكية وأنواع الرسم ، والصور والمؤثرات ، والأصوات، والنصوص أصبحت تتم بواسطة الكومبيوتر ". </a:t>
            </a:r>
            <a:endParaRPr lang="ar-SA" sz="2600" dirty="0" smtClean="0">
              <a:solidFill>
                <a:srgbClr val="646B86">
                  <a:lumMod val="75000"/>
                </a:srgbClr>
              </a:solidFill>
            </a:endParaRPr>
          </a:p>
          <a:p>
            <a:pPr lvl="0">
              <a:buClr>
                <a:srgbClr val="D16349"/>
              </a:buClr>
            </a:pPr>
            <a:r>
              <a:rPr lang="ar-SA" sz="2600" dirty="0" smtClean="0">
                <a:solidFill>
                  <a:srgbClr val="646B86">
                    <a:lumMod val="75000"/>
                  </a:srgbClr>
                </a:solidFill>
              </a:rPr>
              <a:t>و يمكن تحديدالملامح الرئيسية للإعلام الجديد عبر فهم: التمثيل العددي(الرقمنة)، الانتقال (الإندماج) ،</a:t>
            </a:r>
            <a:r>
              <a:rPr lang="ar-SA" sz="2600" u="sng" dirty="0" smtClean="0">
                <a:solidFill>
                  <a:srgbClr val="646B86">
                    <a:lumMod val="75000"/>
                  </a:srgbClr>
                </a:solidFill>
              </a:rPr>
              <a:t>الأتممة ، القابلية للتغير، الترميز الثقافي</a:t>
            </a:r>
            <a:r>
              <a:rPr lang="ar-SA" sz="2600" dirty="0" smtClean="0">
                <a:solidFill>
                  <a:srgbClr val="646B86">
                    <a:lumMod val="75000"/>
                  </a:srgbClr>
                </a:solidFill>
              </a:rPr>
              <a:t>.</a:t>
            </a:r>
          </a:p>
          <a:p>
            <a:pPr lvl="0">
              <a:buClr>
                <a:srgbClr val="D16349"/>
              </a:buClr>
            </a:pPr>
            <a:endParaRPr lang="ar-SA" sz="2600" dirty="0">
              <a:solidFill>
                <a:srgbClr val="646B86">
                  <a:lumMod val="75000"/>
                </a:srgbClr>
              </a:solidFill>
            </a:endParaRPr>
          </a:p>
          <a:p>
            <a:endParaRPr lang="en-GB" dirty="0"/>
          </a:p>
        </p:txBody>
      </p:sp>
    </p:spTree>
    <p:extLst>
      <p:ext uri="{BB962C8B-B14F-4D97-AF65-F5344CB8AC3E}">
        <p14:creationId xmlns:p14="http://schemas.microsoft.com/office/powerpoint/2010/main" val="504633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27584" y="764704"/>
            <a:ext cx="6048375" cy="508000"/>
          </a:xfrm>
          <a:solidFill>
            <a:schemeClr val="bg1"/>
          </a:solidFill>
        </p:spPr>
        <p:style>
          <a:lnRef idx="3">
            <a:schemeClr val="lt1"/>
          </a:lnRef>
          <a:fillRef idx="1">
            <a:schemeClr val="accent2"/>
          </a:fillRef>
          <a:effectRef idx="1">
            <a:schemeClr val="accent2"/>
          </a:effectRef>
          <a:fontRef idx="minor">
            <a:schemeClr val="lt1"/>
          </a:fontRef>
        </p:style>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rtl="1"/>
            <a:r>
              <a:rPr lang="ar-SA" sz="4400" b="1" dirty="0" smtClean="0">
                <a:ln w="50800"/>
                <a:solidFill>
                  <a:schemeClr val="bg1">
                    <a:shade val="50000"/>
                  </a:schemeClr>
                </a:solidFill>
              </a:rPr>
              <a:t>مداخل أولية لفهم الإعلام الجديد</a:t>
            </a:r>
            <a:endParaRPr lang="en-US" sz="4400" b="1" dirty="0">
              <a:ln w="50800"/>
              <a:solidFill>
                <a:schemeClr val="bg1">
                  <a:shade val="50000"/>
                </a:schemeClr>
              </a:solidFill>
            </a:endParaRPr>
          </a:p>
        </p:txBody>
      </p:sp>
      <p:sp>
        <p:nvSpPr>
          <p:cNvPr id="5" name="Rectangle 4"/>
          <p:cNvSpPr/>
          <p:nvPr/>
        </p:nvSpPr>
        <p:spPr>
          <a:xfrm>
            <a:off x="-108520" y="1700808"/>
            <a:ext cx="9144000" cy="3970318"/>
          </a:xfrm>
          <a:prstGeom prst="rect">
            <a:avLst/>
          </a:prstGeom>
        </p:spPr>
        <p:txBody>
          <a:bodyPr wrap="square">
            <a:spAutoFit/>
          </a:bodyPr>
          <a:lstStyle/>
          <a:p>
            <a:pPr algn="r" rtl="1"/>
            <a:endParaRPr lang="ar-SA" sz="2800" dirty="0" smtClean="0">
              <a:solidFill>
                <a:schemeClr val="tx2">
                  <a:lumMod val="75000"/>
                </a:schemeClr>
              </a:solidFill>
            </a:endParaRPr>
          </a:p>
          <a:p>
            <a:pPr algn="r" rtl="1"/>
            <a:r>
              <a:rPr lang="ar-SA" sz="2800" dirty="0" smtClean="0">
                <a:solidFill>
                  <a:schemeClr val="tx2">
                    <a:lumMod val="75000"/>
                  </a:schemeClr>
                </a:solidFill>
              </a:rPr>
              <a:t>ويرى( </a:t>
            </a:r>
            <a:r>
              <a:rPr lang="ar-SA" sz="2800" dirty="0" err="1" smtClean="0">
                <a:solidFill>
                  <a:schemeClr val="tx2">
                    <a:lumMod val="75000"/>
                  </a:schemeClr>
                </a:solidFill>
              </a:rPr>
              <a:t>بافلك</a:t>
            </a:r>
            <a:r>
              <a:rPr lang="ar-SA" sz="2800" dirty="0" smtClean="0">
                <a:solidFill>
                  <a:schemeClr val="tx2">
                    <a:lumMod val="75000"/>
                  </a:schemeClr>
                </a:solidFill>
              </a:rPr>
              <a:t>) :</a:t>
            </a:r>
          </a:p>
          <a:p>
            <a:pPr algn="r" rtl="1"/>
            <a:r>
              <a:rPr lang="en-US" sz="2800" dirty="0" smtClean="0">
                <a:solidFill>
                  <a:schemeClr val="tx2">
                    <a:lumMod val="75000"/>
                  </a:schemeClr>
                </a:solidFill>
              </a:rPr>
              <a:t>" </a:t>
            </a:r>
            <a:r>
              <a:rPr lang="ar-SA" sz="2800" dirty="0" smtClean="0">
                <a:solidFill>
                  <a:schemeClr val="tx2">
                    <a:lumMod val="75000"/>
                  </a:schemeClr>
                </a:solidFill>
              </a:rPr>
              <a:t>ضرورة توفير خارطة طريق </a:t>
            </a:r>
            <a:r>
              <a:rPr lang="en-US" sz="2800" dirty="0" smtClean="0">
                <a:solidFill>
                  <a:schemeClr val="tx2">
                    <a:lumMod val="75000"/>
                  </a:schemeClr>
                </a:solidFill>
              </a:rPr>
              <a:t>Road map </a:t>
            </a:r>
            <a:r>
              <a:rPr lang="ar-SA" sz="2800" dirty="0" smtClean="0">
                <a:solidFill>
                  <a:schemeClr val="tx2">
                    <a:lumMod val="75000"/>
                  </a:schemeClr>
                </a:solidFill>
              </a:rPr>
              <a:t> وإطار مفاهيمي لفهم أبعاد وآثار تكنولوجيات الإعلام الجديد , وواحدة من أدوات رسم هذه الخريطة تكمن في فهم وظائفها الأساسية وهي :</a:t>
            </a:r>
          </a:p>
          <a:p>
            <a:pPr algn="r" rtl="1"/>
            <a:r>
              <a:rPr lang="ar-SA" sz="2800" dirty="0" smtClean="0">
                <a:solidFill>
                  <a:schemeClr val="tx2">
                    <a:lumMod val="75000"/>
                  </a:schemeClr>
                </a:solidFill>
              </a:rPr>
              <a:t>الإنتاج </a:t>
            </a:r>
            <a:r>
              <a:rPr lang="en-US" sz="2800" dirty="0" smtClean="0">
                <a:solidFill>
                  <a:schemeClr val="tx2">
                    <a:lumMod val="75000"/>
                  </a:schemeClr>
                </a:solidFill>
              </a:rPr>
              <a:t>Production , </a:t>
            </a:r>
            <a:r>
              <a:rPr lang="ar-SA" sz="2800" dirty="0" smtClean="0">
                <a:solidFill>
                  <a:schemeClr val="tx2">
                    <a:lumMod val="75000"/>
                  </a:schemeClr>
                </a:solidFill>
              </a:rPr>
              <a:t>والتوزيع </a:t>
            </a:r>
            <a:r>
              <a:rPr lang="en-US" sz="2800" dirty="0" smtClean="0">
                <a:solidFill>
                  <a:schemeClr val="tx2">
                    <a:lumMod val="75000"/>
                  </a:schemeClr>
                </a:solidFill>
              </a:rPr>
              <a:t>Distribution </a:t>
            </a:r>
            <a:r>
              <a:rPr lang="ar-SA" sz="2800" dirty="0" smtClean="0">
                <a:solidFill>
                  <a:schemeClr val="tx2">
                    <a:lumMod val="75000"/>
                  </a:schemeClr>
                </a:solidFill>
              </a:rPr>
              <a:t>والعرض </a:t>
            </a:r>
            <a:r>
              <a:rPr lang="en-US" sz="2800" dirty="0" smtClean="0">
                <a:solidFill>
                  <a:schemeClr val="tx2">
                    <a:lumMod val="75000"/>
                  </a:schemeClr>
                </a:solidFill>
              </a:rPr>
              <a:t>Display </a:t>
            </a:r>
            <a:r>
              <a:rPr lang="ar-SA" sz="2800" u="sng" dirty="0" smtClean="0">
                <a:solidFill>
                  <a:schemeClr val="tx2">
                    <a:lumMod val="75000"/>
                  </a:schemeClr>
                </a:solidFill>
              </a:rPr>
              <a:t>والتخزين </a:t>
            </a:r>
            <a:r>
              <a:rPr lang="en-US" sz="2800" dirty="0" smtClean="0">
                <a:solidFill>
                  <a:schemeClr val="tx2">
                    <a:lumMod val="75000"/>
                  </a:schemeClr>
                </a:solidFill>
              </a:rPr>
              <a:t>Storage .</a:t>
            </a:r>
            <a:endParaRPr lang="ar-SA" sz="2800" dirty="0" smtClean="0">
              <a:solidFill>
                <a:schemeClr val="tx2">
                  <a:lumMod val="75000"/>
                </a:schemeClr>
              </a:solidFill>
            </a:endParaRPr>
          </a:p>
          <a:p>
            <a:pPr algn="r" rtl="1"/>
            <a:r>
              <a:rPr lang="en-US" sz="2800" dirty="0" smtClean="0">
                <a:solidFill>
                  <a:schemeClr val="tx2">
                    <a:lumMod val="75000"/>
                  </a:schemeClr>
                </a:solidFill>
              </a:rPr>
              <a:t> </a:t>
            </a:r>
            <a:r>
              <a:rPr lang="ar-SA" sz="2800" dirty="0" smtClean="0">
                <a:solidFill>
                  <a:schemeClr val="tx2">
                    <a:lumMod val="75000"/>
                  </a:schemeClr>
                </a:solidFill>
              </a:rPr>
              <a:t>وبالرغم من أن هذا المدخل يبدو محدودا بسبب حالات التلاقي </a:t>
            </a:r>
            <a:r>
              <a:rPr lang="ar-SA" sz="2800" dirty="0" err="1" smtClean="0">
                <a:solidFill>
                  <a:schemeClr val="tx2">
                    <a:lumMod val="75000"/>
                  </a:schemeClr>
                </a:solidFill>
              </a:rPr>
              <a:t>والتماهي</a:t>
            </a:r>
            <a:r>
              <a:rPr lang="ar-SA" sz="2800" dirty="0" smtClean="0">
                <a:solidFill>
                  <a:schemeClr val="tx2">
                    <a:lumMod val="75000"/>
                  </a:schemeClr>
                </a:solidFill>
              </a:rPr>
              <a:t> بين خطوط وسائل الاتصال " . </a:t>
            </a:r>
            <a:endParaRPr lang="ar-SA" sz="28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a:bodyPr>
          <a:lstStyle/>
          <a:p>
            <a:pPr algn="ctr">
              <a:buNone/>
            </a:pPr>
            <a:r>
              <a:rPr lang="ar-SA" sz="3200" dirty="0" smtClean="0"/>
              <a:t> </a:t>
            </a:r>
          </a:p>
          <a:p>
            <a:pPr algn="ctr">
              <a:buNone/>
            </a:pPr>
            <a:r>
              <a:rPr lang="ar-SA" sz="3200" dirty="0" smtClean="0"/>
              <a:t>”هو مجموعة تكنولوجيات </a:t>
            </a:r>
            <a:r>
              <a:rPr lang="ar-SA" sz="3200" u="sng" dirty="0" smtClean="0"/>
              <a:t>الاتصال</a:t>
            </a:r>
            <a:r>
              <a:rPr lang="ar-SA" sz="3200" dirty="0" smtClean="0"/>
              <a:t> التي تولدت من التزاوج بين </a:t>
            </a:r>
            <a:r>
              <a:rPr lang="ar-SA" sz="3200" u="sng" dirty="0" smtClean="0"/>
              <a:t>الكومبيوتر</a:t>
            </a:r>
            <a:r>
              <a:rPr lang="ar-SA" sz="3200" dirty="0" smtClean="0"/>
              <a:t>، </a:t>
            </a:r>
            <a:r>
              <a:rPr lang="ar-SA" sz="3200" u="sng" dirty="0" smtClean="0"/>
              <a:t>والوسائل التقليدية للإعلام</a:t>
            </a:r>
            <a:r>
              <a:rPr lang="ar-SA" sz="3200" dirty="0" smtClean="0"/>
              <a:t>، الطباعة و التصوير الفوتوغرافي، والصوت والفيديو“</a:t>
            </a:r>
          </a:p>
          <a:p>
            <a:pPr algn="ctr">
              <a:buNone/>
            </a:pPr>
            <a:endParaRPr lang="ar-SA" sz="3200" dirty="0" smtClean="0"/>
          </a:p>
          <a:p>
            <a:pPr algn="ctr">
              <a:buNone/>
            </a:pPr>
            <a:r>
              <a:rPr lang="ar-SA" sz="3200" dirty="0" smtClean="0"/>
              <a:t>ليستر</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a:bodyPr>
          <a:lstStyle/>
          <a:p>
            <a:r>
              <a:rPr lang="ar-SA" sz="3200" dirty="0" smtClean="0"/>
              <a:t>وهذا التعريف يتضمن ثلاثة أمور:</a:t>
            </a:r>
          </a:p>
          <a:p>
            <a:pPr>
              <a:buNone/>
            </a:pPr>
            <a:endParaRPr lang="ar-SA" sz="3200" dirty="0" smtClean="0"/>
          </a:p>
          <a:p>
            <a:pPr>
              <a:buNone/>
            </a:pPr>
            <a:r>
              <a:rPr lang="ar-SA" sz="3200" dirty="0" smtClean="0"/>
              <a:t> - تغير التكنولوجيا من إلى الرقمية</a:t>
            </a:r>
          </a:p>
          <a:p>
            <a:pPr>
              <a:buFontTx/>
              <a:buChar char="-"/>
            </a:pPr>
            <a:r>
              <a:rPr lang="ar-SA" sz="3200" dirty="0" smtClean="0"/>
              <a:t>الاتصال الذي يوفره الإعلام الجديد</a:t>
            </a:r>
          </a:p>
          <a:p>
            <a:pPr>
              <a:buFontTx/>
              <a:buChar char="-"/>
            </a:pPr>
            <a:r>
              <a:rPr lang="ar-SA" sz="3200" dirty="0" smtClean="0"/>
              <a:t>الأشكال الإعلامية التي بني عليها الإعلام الجديد</a:t>
            </a:r>
            <a:endParaRPr lang="ar-SA"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467544" y="0"/>
            <a:ext cx="8208912" cy="1296888"/>
          </a:xfrm>
        </p:spPr>
        <p:txBody>
          <a:bodyPr/>
          <a:lstStyle/>
          <a:p>
            <a:pPr algn="ctr" rtl="1"/>
            <a:r>
              <a:rPr lang="ar-SA" sz="44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Tahoma" pitchFamily="34" charset="0"/>
              </a:rPr>
              <a:t>تعدد مسميات الإعلام الجديد</a:t>
            </a:r>
            <a:endParaRPr lang="en-US" sz="4400" b="1"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Tahoma" pitchFamily="34" charset="0"/>
            </a:endParaRPr>
          </a:p>
        </p:txBody>
      </p:sp>
      <p:sp>
        <p:nvSpPr>
          <p:cNvPr id="277507" name="Rectangle 3"/>
          <p:cNvSpPr>
            <a:spLocks noGrp="1" noChangeArrowheads="1"/>
          </p:cNvSpPr>
          <p:nvPr>
            <p:ph type="body" idx="1"/>
          </p:nvPr>
        </p:nvSpPr>
        <p:spPr>
          <a:xfrm>
            <a:off x="2123728" y="2060848"/>
            <a:ext cx="6480845" cy="3240360"/>
          </a:xfrm>
        </p:spPr>
        <p:txBody>
          <a:bodyPr/>
          <a:lstStyle/>
          <a:p>
            <a:pPr algn="r" rtl="1">
              <a:buNone/>
            </a:pPr>
            <a:r>
              <a:rPr lang="ar-SA" sz="3200" dirty="0" smtClean="0"/>
              <a:t>تعددت أسماءه ولم تتبلور خصائصه النهائية بعد , ويأخذ هذا الاسم لأنه لا يشبه وسائط الاتصال السائدة لا في الوسيلة ولا في التطبيقات , فقد نشأت داخله حالة تزامن في إرسال النصوص والصور المتحركة والثابتة والأصوات .</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fontScale="92500" lnSpcReduction="20000"/>
          </a:bodyPr>
          <a:lstStyle/>
          <a:p>
            <a:r>
              <a:rPr lang="ar-SA" sz="2800" dirty="0" smtClean="0">
                <a:solidFill>
                  <a:schemeClr val="accent6">
                    <a:lumMod val="50000"/>
                  </a:schemeClr>
                </a:solidFill>
              </a:rPr>
              <a:t>الإعلام الرقمي </a:t>
            </a:r>
            <a:r>
              <a:rPr lang="en-US" sz="2800" dirty="0" smtClean="0">
                <a:solidFill>
                  <a:schemeClr val="accent6">
                    <a:lumMod val="50000"/>
                  </a:schemeClr>
                </a:solidFill>
              </a:rPr>
              <a:t>digital media</a:t>
            </a:r>
            <a:r>
              <a:rPr lang="ar-SA" sz="2800" dirty="0" smtClean="0">
                <a:solidFill>
                  <a:schemeClr val="accent6">
                    <a:lumMod val="50000"/>
                  </a:schemeClr>
                </a:solidFill>
              </a:rPr>
              <a:t>:</a:t>
            </a:r>
          </a:p>
          <a:p>
            <a:pPr>
              <a:buNone/>
            </a:pPr>
            <a:r>
              <a:rPr lang="ar-SA" sz="2800" dirty="0" smtClean="0">
                <a:solidFill>
                  <a:schemeClr val="accent6">
                    <a:lumMod val="50000"/>
                  </a:schemeClr>
                </a:solidFill>
              </a:rPr>
              <a:t>لوصف بعض تطبيقاته التي تقوم على التكنولوجيا الرقمية مثل التلفزيون الرقمي والراديو الرقمي وغيرهما .</a:t>
            </a:r>
          </a:p>
          <a:p>
            <a:r>
              <a:rPr lang="ar-SA" sz="2800" dirty="0" smtClean="0">
                <a:solidFill>
                  <a:schemeClr val="accent6">
                    <a:lumMod val="50000"/>
                  </a:schemeClr>
                </a:solidFill>
              </a:rPr>
              <a:t>الإعلام التفاعلي </a:t>
            </a:r>
            <a:r>
              <a:rPr lang="en-US" sz="2800" dirty="0" smtClean="0">
                <a:solidFill>
                  <a:schemeClr val="accent6">
                    <a:lumMod val="50000"/>
                  </a:schemeClr>
                </a:solidFill>
              </a:rPr>
              <a:t> interactive media</a:t>
            </a:r>
            <a:r>
              <a:rPr lang="ar-SA" sz="2800" dirty="0" smtClean="0">
                <a:solidFill>
                  <a:schemeClr val="accent6">
                    <a:lumMod val="50000"/>
                  </a:schemeClr>
                </a:solidFill>
              </a:rPr>
              <a:t>:</a:t>
            </a:r>
          </a:p>
          <a:p>
            <a:pPr>
              <a:buNone/>
            </a:pPr>
            <a:r>
              <a:rPr lang="ar-SA" sz="2800" dirty="0" smtClean="0">
                <a:solidFill>
                  <a:schemeClr val="accent6">
                    <a:lumMod val="50000"/>
                  </a:schemeClr>
                </a:solidFill>
              </a:rPr>
              <a:t>طالما توفرت حالة العطاء والاستجابة بين المستخدمين لشبكة الانترنت .</a:t>
            </a:r>
          </a:p>
          <a:p>
            <a:r>
              <a:rPr lang="ar-SA" sz="2800" dirty="0" smtClean="0">
                <a:solidFill>
                  <a:schemeClr val="accent6">
                    <a:lumMod val="50000"/>
                  </a:schemeClr>
                </a:solidFill>
              </a:rPr>
              <a:t>الإعلام الشبكي الحي</a:t>
            </a:r>
            <a:r>
              <a:rPr lang="en-US" sz="2800" dirty="0" smtClean="0">
                <a:solidFill>
                  <a:schemeClr val="accent6">
                    <a:lumMod val="50000"/>
                  </a:schemeClr>
                </a:solidFill>
              </a:rPr>
              <a:t> online media </a:t>
            </a:r>
            <a:r>
              <a:rPr lang="ar-SA" sz="2800" dirty="0" smtClean="0">
                <a:solidFill>
                  <a:schemeClr val="accent6">
                    <a:lumMod val="50000"/>
                  </a:schemeClr>
                </a:solidFill>
              </a:rPr>
              <a:t> :</a:t>
            </a:r>
          </a:p>
          <a:p>
            <a:r>
              <a:rPr lang="ar-SA" sz="2800" dirty="0" smtClean="0">
                <a:solidFill>
                  <a:schemeClr val="accent6">
                    <a:lumMod val="50000"/>
                  </a:schemeClr>
                </a:solidFill>
              </a:rPr>
              <a:t>إعلام المعلومات </a:t>
            </a:r>
            <a:r>
              <a:rPr lang="en-US" sz="2800" dirty="0" smtClean="0">
                <a:solidFill>
                  <a:schemeClr val="accent6">
                    <a:lumMod val="50000"/>
                  </a:schemeClr>
                </a:solidFill>
              </a:rPr>
              <a:t>info media</a:t>
            </a:r>
            <a:r>
              <a:rPr lang="ar-SA" sz="2800" dirty="0" smtClean="0">
                <a:solidFill>
                  <a:schemeClr val="accent6">
                    <a:lumMod val="50000"/>
                  </a:schemeClr>
                </a:solidFill>
              </a:rPr>
              <a:t> </a:t>
            </a:r>
            <a:r>
              <a:rPr lang="en-US" sz="2800" dirty="0" smtClean="0">
                <a:solidFill>
                  <a:schemeClr val="accent6">
                    <a:lumMod val="50000"/>
                  </a:schemeClr>
                </a:solidFill>
              </a:rPr>
              <a:t>:</a:t>
            </a:r>
          </a:p>
          <a:p>
            <a:r>
              <a:rPr lang="ar-SA" sz="2800" dirty="0" smtClean="0">
                <a:solidFill>
                  <a:schemeClr val="accent6">
                    <a:lumMod val="50000"/>
                  </a:schemeClr>
                </a:solidFill>
              </a:rPr>
              <a:t>إعلام الوسائط المتعددة  </a:t>
            </a:r>
            <a:r>
              <a:rPr lang="en-US" sz="2800" dirty="0" smtClean="0">
                <a:solidFill>
                  <a:schemeClr val="accent6">
                    <a:lumMod val="50000"/>
                  </a:schemeClr>
                </a:solidFill>
              </a:rPr>
              <a:t>multimedia</a:t>
            </a:r>
            <a:r>
              <a:rPr lang="ar-SA" sz="2800" dirty="0" smtClean="0">
                <a:solidFill>
                  <a:schemeClr val="accent6">
                    <a:lumMod val="50000"/>
                  </a:schemeClr>
                </a:solidFill>
              </a:rPr>
              <a:t>: لحالة الاندماج التي تحدث داخل بين النص والصورة والصوت والفيديو .</a:t>
            </a:r>
          </a:p>
          <a:p>
            <a:r>
              <a:rPr lang="ar-SA" sz="2800" dirty="0" smtClean="0">
                <a:solidFill>
                  <a:schemeClr val="accent6">
                    <a:lumMod val="50000"/>
                  </a:schemeClr>
                </a:solidFill>
              </a:rPr>
              <a:t>إعلام الوسائط التشعبية </a:t>
            </a:r>
            <a:r>
              <a:rPr lang="en-US" sz="2800" dirty="0" smtClean="0">
                <a:solidFill>
                  <a:schemeClr val="accent6">
                    <a:lumMod val="50000"/>
                  </a:schemeClr>
                </a:solidFill>
              </a:rPr>
              <a:t>hyper media </a:t>
            </a:r>
            <a:r>
              <a:rPr lang="ar-SA" sz="2800" dirty="0" smtClean="0">
                <a:solidFill>
                  <a:schemeClr val="accent6">
                    <a:lumMod val="50000"/>
                  </a:schemeClr>
                </a:solidFill>
              </a:rPr>
              <a:t>:</a:t>
            </a:r>
          </a:p>
          <a:p>
            <a:pPr>
              <a:buNone/>
            </a:pPr>
            <a:r>
              <a:rPr lang="ar-SA" sz="2800" dirty="0" smtClean="0">
                <a:solidFill>
                  <a:schemeClr val="accent6">
                    <a:lumMod val="50000"/>
                  </a:schemeClr>
                </a:solidFill>
              </a:rPr>
              <a:t>لطبيعته المتشابكة وإمكانية خلقه لشبكة من المعلومات المتصلة مع بعضها بوصلات تشعبيه</a:t>
            </a:r>
            <a:endParaRPr lang="en-US" sz="2800" dirty="0" smtClean="0">
              <a:solidFill>
                <a:schemeClr val="accent6">
                  <a:lumMod val="50000"/>
                </a:schemeClr>
              </a:solidFill>
            </a:endParaRP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48680"/>
            <a:ext cx="6048375" cy="508000"/>
          </a:xfrm>
        </p:spPr>
        <p:txBody>
          <a:bodyPr>
            <a:normAutofit fontScale="90000"/>
          </a:bodyPr>
          <a:lstStyle/>
          <a:p>
            <a:pPr algn="r" rtl="1"/>
            <a:r>
              <a:rPr lang="ar-SA" sz="48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rPr>
              <a:t>تقسيم الإعلام الجديد</a:t>
            </a:r>
            <a:endParaRPr lang="en-US" sz="48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endParaRPr>
          </a:p>
        </p:txBody>
      </p:sp>
      <p:sp>
        <p:nvSpPr>
          <p:cNvPr id="3" name="Content Placeholder 2"/>
          <p:cNvSpPr>
            <a:spLocks noGrp="1"/>
          </p:cNvSpPr>
          <p:nvPr>
            <p:ph idx="1"/>
          </p:nvPr>
        </p:nvSpPr>
        <p:spPr>
          <a:xfrm>
            <a:off x="0" y="1556792"/>
            <a:ext cx="9144000" cy="5589587"/>
          </a:xfrm>
        </p:spPr>
        <p:txBody>
          <a:bodyPr/>
          <a:lstStyle/>
          <a:p>
            <a:pPr marL="514350" indent="-514350" algn="r" rtl="1">
              <a:buNone/>
            </a:pPr>
            <a:endParaRPr lang="ar-SA" sz="3200" dirty="0" smtClean="0"/>
          </a:p>
          <a:p>
            <a:pPr marL="514350" indent="-514350" algn="r" rtl="1">
              <a:buFont typeface="+mj-lt"/>
              <a:buAutoNum type="arabicPeriod"/>
            </a:pPr>
            <a:r>
              <a:rPr lang="ar-SA" sz="3200" dirty="0" smtClean="0"/>
              <a:t>الإعلام الجديد القائم على شبكة الانترنت </a:t>
            </a:r>
            <a:r>
              <a:rPr lang="en-US" sz="3200" dirty="0" smtClean="0"/>
              <a:t>Online </a:t>
            </a:r>
            <a:r>
              <a:rPr lang="ar-SA" sz="3200" dirty="0" smtClean="0"/>
              <a:t>وتطبيقاتها, وهو جديد كليا بصفات, وميزات غير مسبوقة, وهو ينمو بسرعة وتتوالد عنه مجوعة من تطبيقات لا حصر لها.</a:t>
            </a:r>
            <a:br>
              <a:rPr lang="ar-SA" sz="3200" dirty="0" smtClean="0"/>
            </a:br>
            <a:endParaRPr lang="ar-SA" sz="3200" dirty="0" smtClean="0"/>
          </a:p>
          <a:p>
            <a:pPr marL="514350" indent="-514350" algn="r" rtl="1">
              <a:buFont typeface="+mj-lt"/>
              <a:buAutoNum type="arabicPeriod"/>
            </a:pPr>
            <a:r>
              <a:rPr lang="ar-SA" sz="3200" dirty="0" smtClean="0"/>
              <a:t> الإعلام الجديد القائم على الأجهزة المحمولة , بما في ذلك أجهزة قراءة الكتب والصحف . وهو أيضا ينمو بسرعة وتنشأ منه أنواع جديدة من التطبيقات على الأدوات المحمولة المختلفة ومنها أجهزة الهاتف والمساعدات الرقمية الشخصية وغيرها .</a:t>
            </a:r>
            <a:br>
              <a:rPr lang="ar-SA" sz="3200" dirty="0" smtClean="0"/>
            </a:b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marL="514350" indent="-514350">
              <a:buFont typeface="+mj-lt"/>
              <a:buAutoNum type="arabicPeriod" startAt="3"/>
            </a:pPr>
            <a:r>
              <a:rPr lang="ar-SA" sz="2800" dirty="0" smtClean="0">
                <a:solidFill>
                  <a:schemeClr val="accent6">
                    <a:lumMod val="50000"/>
                  </a:schemeClr>
                </a:solidFill>
              </a:rPr>
              <a:t> نوع قائم على منصة الوسائل التقليدية مثل الراديو والتلفزيون التي أضيفت إليها ميزات جديدة مثل التفاعلية والرقمية والاستجابة للطلب.</a:t>
            </a:r>
          </a:p>
          <a:p>
            <a:pPr marL="514350" indent="-514350">
              <a:buFont typeface="+mj-lt"/>
              <a:buAutoNum type="arabicPeriod" startAt="3"/>
            </a:pPr>
            <a:endParaRPr lang="ar-SA" sz="2800" dirty="0" smtClean="0">
              <a:solidFill>
                <a:schemeClr val="accent6">
                  <a:lumMod val="50000"/>
                </a:schemeClr>
              </a:solidFill>
            </a:endParaRPr>
          </a:p>
          <a:p>
            <a:pPr marL="514350" indent="-514350">
              <a:buFont typeface="+mj-lt"/>
              <a:buAutoNum type="arabicPeriod" startAt="3"/>
            </a:pPr>
            <a:r>
              <a:rPr lang="ar-SA" sz="2800" dirty="0" smtClean="0">
                <a:solidFill>
                  <a:schemeClr val="accent6">
                    <a:lumMod val="50000"/>
                  </a:schemeClr>
                </a:solidFill>
              </a:rPr>
              <a:t>الإعلام الجديد القائم على منصة الكومبيوتر </a:t>
            </a:r>
            <a:r>
              <a:rPr lang="en-US" sz="2800" dirty="0" smtClean="0">
                <a:solidFill>
                  <a:schemeClr val="accent6">
                    <a:lumMod val="50000"/>
                  </a:schemeClr>
                </a:solidFill>
              </a:rPr>
              <a:t>Offline , </a:t>
            </a:r>
            <a:r>
              <a:rPr lang="ar-SA" sz="2800" dirty="0" smtClean="0">
                <a:solidFill>
                  <a:schemeClr val="accent6">
                    <a:lumMod val="50000"/>
                  </a:schemeClr>
                </a:solidFill>
              </a:rPr>
              <a:t>ويتم تداول هذا النوع , إما شبكيا أو بوسائل الحفظ المختلفة مثل الاسطوانات الضوئية , وما إليها ويشمل العروض البصرية والعاب الفيديو والكتب الالكترونية وغيرها </a:t>
            </a:r>
            <a:endParaRPr lang="en-US" sz="2800" dirty="0" smtClean="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051720" y="476672"/>
            <a:ext cx="5667925" cy="5719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78641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ctr">
              <a:buNone/>
            </a:pPr>
            <a:endParaRPr lang="ar-SA" b="1" dirty="0" smtClean="0"/>
          </a:p>
          <a:p>
            <a:pPr algn="ctr">
              <a:buNone/>
            </a:pPr>
            <a:r>
              <a:rPr lang="ar-SA" b="1" dirty="0" smtClean="0"/>
              <a:t>عناصر المحاضرة:</a:t>
            </a:r>
          </a:p>
          <a:p>
            <a:pPr algn="ctr">
              <a:buNone/>
            </a:pPr>
            <a:r>
              <a:rPr lang="ar-SA" b="1" dirty="0" smtClean="0"/>
              <a:t>-مداخل نظرية لفهم الإعلام الجديد (نيغروبونتي، كرسبي،مانوفيتش، بافلك)</a:t>
            </a:r>
          </a:p>
          <a:p>
            <a:pPr algn="ctr">
              <a:buNone/>
            </a:pPr>
            <a:r>
              <a:rPr lang="ar-SA" b="1" dirty="0" smtClean="0"/>
              <a:t>-تعريف ملخص للإعلام الجديد</a:t>
            </a:r>
          </a:p>
          <a:p>
            <a:pPr algn="ctr">
              <a:buNone/>
            </a:pPr>
            <a:r>
              <a:rPr lang="ar-SA" b="1" dirty="0" smtClean="0"/>
              <a:t>-مسميات الإعلام الجديد</a:t>
            </a:r>
          </a:p>
          <a:p>
            <a:pPr algn="ctr">
              <a:buNone/>
            </a:pPr>
            <a:r>
              <a:rPr lang="ar-SA" b="1" dirty="0" smtClean="0"/>
              <a:t>-تقسيمات الإعلام الجديد</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ctr">
              <a:buNone/>
            </a:pPr>
            <a:endParaRPr lang="ar-SA" b="1" dirty="0" smtClean="0"/>
          </a:p>
          <a:p>
            <a:pPr algn="ctr">
              <a:buNone/>
            </a:pPr>
            <a:r>
              <a:rPr lang="ar-SA" b="1" dirty="0" smtClean="0"/>
              <a:t>مراجعة لعناصر المحاضرة:</a:t>
            </a:r>
          </a:p>
          <a:p>
            <a:pPr algn="ctr">
              <a:buNone/>
            </a:pPr>
            <a:r>
              <a:rPr lang="ar-SA" b="1" dirty="0" smtClean="0"/>
              <a:t>- مدخل عام</a:t>
            </a:r>
          </a:p>
          <a:p>
            <a:pPr algn="ctr">
              <a:buNone/>
            </a:pPr>
            <a:r>
              <a:rPr lang="ar-SA" b="1" dirty="0" smtClean="0"/>
              <a:t>-مداخل نظرية لفهم الإعلام الجديد (نيغروبونتي، كرسبي،مانوفيتش، بافلك)</a:t>
            </a:r>
          </a:p>
          <a:p>
            <a:pPr algn="ctr">
              <a:buNone/>
            </a:pPr>
            <a:r>
              <a:rPr lang="ar-SA" b="1" dirty="0" smtClean="0"/>
              <a:t>-تعريف ملخص للإعلام الجديد</a:t>
            </a:r>
          </a:p>
          <a:p>
            <a:pPr algn="ctr">
              <a:buNone/>
            </a:pPr>
            <a:r>
              <a:rPr lang="ar-SA" b="1" dirty="0" smtClean="0"/>
              <a:t>-مسميات الإعلام الجديد</a:t>
            </a:r>
          </a:p>
          <a:p>
            <a:pPr algn="ctr">
              <a:buNone/>
            </a:pPr>
            <a:r>
              <a:rPr lang="ar-SA" b="1" dirty="0" smtClean="0"/>
              <a:t>-تقسيمات الإعلام الجديد</a:t>
            </a:r>
          </a:p>
        </p:txBody>
      </p:sp>
    </p:spTree>
    <p:extLst>
      <p:ext uri="{BB962C8B-B14F-4D97-AF65-F5344CB8AC3E}">
        <p14:creationId xmlns:p14="http://schemas.microsoft.com/office/powerpoint/2010/main" val="2885985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وان 1"/>
          <p:cNvSpPr>
            <a:spLocks noGrp="1"/>
          </p:cNvSpPr>
          <p:nvPr>
            <p:ph type="title"/>
          </p:nvPr>
        </p:nvSpPr>
        <p:spPr/>
        <p:txBody>
          <a:bodyPr/>
          <a:lstStyle/>
          <a:p>
            <a:endParaRPr lang="ar-SA" dirty="0" smtClean="0"/>
          </a:p>
        </p:txBody>
      </p:sp>
      <p:sp>
        <p:nvSpPr>
          <p:cNvPr id="10243" name="عنصر نائب للمحتوى 2"/>
          <p:cNvSpPr>
            <a:spLocks noGrp="1"/>
          </p:cNvSpPr>
          <p:nvPr>
            <p:ph idx="1"/>
          </p:nvPr>
        </p:nvSpPr>
        <p:spPr/>
        <p:txBody>
          <a:bodyPr/>
          <a:lstStyle/>
          <a:p>
            <a:pPr algn="ctr"/>
            <a:endParaRPr lang="ar-SA" sz="3200" dirty="0" smtClean="0"/>
          </a:p>
          <a:p>
            <a:pPr algn="ctr"/>
            <a:endParaRPr lang="ar-SA" sz="3200" dirty="0" smtClean="0"/>
          </a:p>
          <a:p>
            <a:pPr algn="ctr"/>
            <a:r>
              <a:rPr lang="ar-SA" sz="3200" dirty="0" smtClean="0"/>
              <a:t>ما هو الاتصال؟</a:t>
            </a:r>
            <a:endParaRPr lang="en-GB" sz="3200" dirty="0" smtClean="0"/>
          </a:p>
          <a:p>
            <a:pPr marL="0" indent="0" algn="ctr">
              <a:buNone/>
            </a:pPr>
            <a:endParaRPr lang="ar-SA" sz="3200" dirty="0" smtClean="0"/>
          </a:p>
          <a:p>
            <a:pPr algn="ctr"/>
            <a:r>
              <a:rPr lang="ar-SA" sz="3200" dirty="0" smtClean="0"/>
              <a:t>ما هي عناصر الاتصال؟</a:t>
            </a:r>
          </a:p>
          <a:p>
            <a:pPr marL="0" indent="0" algn="ctr">
              <a:buNone/>
            </a:pPr>
            <a:endParaRPr lang="ar-SA" sz="3200" dirty="0" smtClean="0"/>
          </a:p>
          <a:p>
            <a:pPr algn="ctr"/>
            <a:r>
              <a:rPr lang="ar-SA" sz="3200" dirty="0" smtClean="0"/>
              <a:t>ما هي أنواع الاتصال؟</a:t>
            </a:r>
          </a:p>
          <a:p>
            <a:endParaRPr lang="ar-SA"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764704"/>
            <a:ext cx="6048375" cy="508000"/>
          </a:xfrm>
          <a:solidFill>
            <a:schemeClr val="bg1"/>
          </a:solidFill>
        </p:spPr>
        <p:style>
          <a:lnRef idx="3">
            <a:schemeClr val="lt1"/>
          </a:lnRef>
          <a:fillRef idx="1">
            <a:schemeClr val="accent2"/>
          </a:fillRef>
          <a:effectRef idx="1">
            <a:schemeClr val="accent2"/>
          </a:effectRef>
          <a:fontRef idx="minor">
            <a:schemeClr val="lt1"/>
          </a:fontRef>
        </p:style>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rtl="1"/>
            <a:r>
              <a:rPr lang="ar-SA" sz="4400" b="1" dirty="0" smtClean="0">
                <a:ln w="50800"/>
                <a:solidFill>
                  <a:schemeClr val="bg1">
                    <a:shade val="50000"/>
                  </a:schemeClr>
                </a:solidFill>
              </a:rPr>
              <a:t>مداخل أولية لفهم الإعلام الجديد</a:t>
            </a:r>
            <a:endParaRPr lang="en-US" sz="4400" b="1" dirty="0">
              <a:ln w="50800"/>
              <a:solidFill>
                <a:schemeClr val="bg1">
                  <a:shade val="50000"/>
                </a:schemeClr>
              </a:solidFill>
            </a:endParaRPr>
          </a:p>
        </p:txBody>
      </p:sp>
      <p:sp>
        <p:nvSpPr>
          <p:cNvPr id="3" name="Content Placeholder 2"/>
          <p:cNvSpPr>
            <a:spLocks noGrp="1"/>
          </p:cNvSpPr>
          <p:nvPr>
            <p:ph idx="1"/>
          </p:nvPr>
        </p:nvSpPr>
        <p:spPr>
          <a:xfrm>
            <a:off x="0" y="1962150"/>
            <a:ext cx="8675687" cy="4895850"/>
          </a:xfrm>
        </p:spPr>
        <p:txBody>
          <a:bodyPr/>
          <a:lstStyle/>
          <a:p>
            <a:pPr algn="r" rtl="1"/>
            <a:r>
              <a:rPr lang="ar-SA" dirty="0" smtClean="0">
                <a:solidFill>
                  <a:schemeClr val="tx2">
                    <a:lumMod val="75000"/>
                  </a:schemeClr>
                </a:solidFill>
              </a:rPr>
              <a:t>تتعدد مداخل النظر في مفهوم الإعلام الجديد  الذي تولد من التزاوج بين تكنولوجيات الاتصال والبث الجديدة والتقليدية مع الكومبيوتر وشبكاته , وتتعدد أسماء الإعلام الجديد كما أن خصائصه النهائية لم تتبلور بعد . ويحصر( </a:t>
            </a:r>
            <a:r>
              <a:rPr lang="ar-SA" dirty="0" err="1" smtClean="0">
                <a:solidFill>
                  <a:schemeClr val="tx2">
                    <a:lumMod val="75000"/>
                  </a:schemeClr>
                </a:solidFill>
              </a:rPr>
              <a:t>نيغروبونتي</a:t>
            </a:r>
            <a:r>
              <a:rPr lang="ar-SA" dirty="0" smtClean="0">
                <a:solidFill>
                  <a:schemeClr val="tx2">
                    <a:lumMod val="75000"/>
                  </a:schemeClr>
                </a:solidFill>
              </a:rPr>
              <a:t> )الميزات التي يتحلى </a:t>
            </a:r>
            <a:r>
              <a:rPr lang="ar-SA" dirty="0" err="1" smtClean="0">
                <a:solidFill>
                  <a:schemeClr val="tx2">
                    <a:lumMod val="75000"/>
                  </a:schemeClr>
                </a:solidFill>
              </a:rPr>
              <a:t>بها</a:t>
            </a:r>
            <a:r>
              <a:rPr lang="ar-SA" dirty="0" smtClean="0">
                <a:solidFill>
                  <a:schemeClr val="tx2">
                    <a:lumMod val="75000"/>
                  </a:schemeClr>
                </a:solidFill>
              </a:rPr>
              <a:t> الإعلام الجديد مقارنة بما سبقه في : </a:t>
            </a:r>
          </a:p>
          <a:p>
            <a:pPr algn="r" rtl="1">
              <a:buNone/>
            </a:pPr>
            <a:r>
              <a:rPr lang="ar-SA" dirty="0" smtClean="0">
                <a:solidFill>
                  <a:schemeClr val="tx2">
                    <a:lumMod val="75000"/>
                  </a:schemeClr>
                </a:solidFill>
              </a:rPr>
              <a:t>  " </a:t>
            </a:r>
            <a:r>
              <a:rPr lang="ar-SA" u="sng" dirty="0" smtClean="0">
                <a:solidFill>
                  <a:schemeClr val="tx2">
                    <a:lumMod val="75000"/>
                  </a:schemeClr>
                </a:solidFill>
              </a:rPr>
              <a:t>استبداله الوحدات المادية بالرقمية </a:t>
            </a:r>
            <a:r>
              <a:rPr lang="ar-SA" dirty="0" smtClean="0">
                <a:solidFill>
                  <a:schemeClr val="tx2">
                    <a:lumMod val="75000"/>
                  </a:schemeClr>
                </a:solidFill>
              </a:rPr>
              <a:t>, أو </a:t>
            </a:r>
            <a:r>
              <a:rPr lang="ar-SA" dirty="0" err="1" smtClean="0">
                <a:solidFill>
                  <a:schemeClr val="tx2">
                    <a:lumMod val="75000"/>
                  </a:schemeClr>
                </a:solidFill>
              </a:rPr>
              <a:t>البتات</a:t>
            </a:r>
            <a:r>
              <a:rPr lang="ar-SA" dirty="0" smtClean="0">
                <a:solidFill>
                  <a:schemeClr val="tx2">
                    <a:lumMod val="75000"/>
                  </a:schemeClr>
                </a:solidFill>
              </a:rPr>
              <a:t> بدل </a:t>
            </a:r>
            <a:r>
              <a:rPr lang="ar-SA" dirty="0" err="1" smtClean="0">
                <a:solidFill>
                  <a:schemeClr val="tx2">
                    <a:lumMod val="75000"/>
                  </a:schemeClr>
                </a:solidFill>
              </a:rPr>
              <a:t>الذرات</a:t>
            </a:r>
            <a:r>
              <a:rPr lang="ar-SA" dirty="0" smtClean="0">
                <a:solidFill>
                  <a:schemeClr val="tx2">
                    <a:lumMod val="75000"/>
                  </a:schemeClr>
                </a:solidFill>
              </a:rPr>
              <a:t> </a:t>
            </a:r>
            <a:r>
              <a:rPr lang="en-US" dirty="0" smtClean="0">
                <a:solidFill>
                  <a:schemeClr val="tx2">
                    <a:lumMod val="75000"/>
                  </a:schemeClr>
                </a:solidFill>
              </a:rPr>
              <a:t>Bits not Atoms </a:t>
            </a:r>
            <a:r>
              <a:rPr lang="ar-SA" dirty="0" smtClean="0">
                <a:solidFill>
                  <a:schemeClr val="tx2">
                    <a:lumMod val="75000"/>
                  </a:schemeClr>
                </a:solidFill>
              </a:rPr>
              <a:t> كأدوات رئيسة في حمل المعلومات التي يتم توصيلها في شكل </a:t>
            </a:r>
            <a:r>
              <a:rPr lang="ar-SA" dirty="0" smtClean="0">
                <a:solidFill>
                  <a:schemeClr val="tx2">
                    <a:lumMod val="75000"/>
                  </a:schemeClr>
                </a:solidFill>
              </a:rPr>
              <a:t>إلكتروني </a:t>
            </a:r>
            <a:r>
              <a:rPr lang="ar-SA" dirty="0" smtClean="0">
                <a:solidFill>
                  <a:schemeClr val="tx2">
                    <a:lumMod val="75000"/>
                  </a:schemeClr>
                </a:solidFill>
              </a:rPr>
              <a:t>وليس في شكل فيزيائي ...أما ميزة قدرة الإعلام الجديد على المخاطبة الرقمية المزدوجة فهي عبارة عن تطور من عملية نقل المعلومات رقمياً من كمبيوتر لآخر منذ بداية رقمنة الكمبيوتر،إلى تطور </a:t>
            </a:r>
            <a:r>
              <a:rPr lang="ar-SA" u="sng" dirty="0" smtClean="0">
                <a:solidFill>
                  <a:schemeClr val="tx2">
                    <a:lumMod val="75000"/>
                  </a:schemeClr>
                </a:solidFill>
              </a:rPr>
              <a:t>تشبيك </a:t>
            </a:r>
            <a:r>
              <a:rPr lang="ar-SA" dirty="0" smtClean="0">
                <a:solidFill>
                  <a:schemeClr val="tx2">
                    <a:lumMod val="75000"/>
                  </a:schemeClr>
                </a:solidFill>
              </a:rPr>
              <a:t>عدد غير محدود من  الأجهزة مع بعضها البعض»</a:t>
            </a:r>
            <a:endParaRPr lang="en-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362994" y="2446337"/>
            <a:ext cx="4381500"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689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2051"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619672" y="116632"/>
            <a:ext cx="6047041" cy="5993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7533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496" y="1772816"/>
            <a:ext cx="9143999" cy="5112915"/>
          </a:xfrm>
        </p:spPr>
        <p:txBody>
          <a:bodyPr/>
          <a:lstStyle/>
          <a:p>
            <a:r>
              <a:rPr lang="ar-SA" sz="2600" dirty="0" smtClean="0">
                <a:solidFill>
                  <a:schemeClr val="tx2">
                    <a:lumMod val="75000"/>
                  </a:schemeClr>
                </a:solidFill>
              </a:rPr>
              <a:t>ويشترك (فين كروسبي )مع (نيغروبونتي) في نفس الأفكار بالإشارة إلى أن الرسائل الفردية مثلا , يمكن أن تصل في وقت واحد إلى عدد غير محدود من البشر. وأن كل واحد من هؤلاء البشر له نفس درجة السيطرة </a:t>
            </a:r>
            <a:r>
              <a:rPr lang="ar-SA" sz="2600" u="sng" dirty="0" smtClean="0">
                <a:solidFill>
                  <a:schemeClr val="tx2">
                    <a:lumMod val="75000"/>
                  </a:schemeClr>
                </a:solidFill>
              </a:rPr>
              <a:t>ونفس درجة الإسهام المتبادل </a:t>
            </a:r>
            <a:r>
              <a:rPr lang="ar-SA" sz="2600" dirty="0" smtClean="0">
                <a:solidFill>
                  <a:schemeClr val="tx2">
                    <a:lumMod val="75000"/>
                  </a:schemeClr>
                </a:solidFill>
              </a:rPr>
              <a:t>في هذه الرسالة « </a:t>
            </a:r>
          </a:p>
          <a:p>
            <a:pPr marL="0" indent="0">
              <a:buNone/>
            </a:pPr>
            <a:endParaRPr lang="ar-SA" sz="2600" dirty="0">
              <a:solidFill>
                <a:schemeClr val="tx2">
                  <a:lumMod val="75000"/>
                </a:schemeClr>
              </a:solidFill>
            </a:endParaRPr>
          </a:p>
          <a:p>
            <a:r>
              <a:rPr lang="ar-SA" sz="2600" dirty="0" smtClean="0">
                <a:solidFill>
                  <a:schemeClr val="tx2">
                    <a:lumMod val="75000"/>
                  </a:schemeClr>
                </a:solidFill>
              </a:rPr>
              <a:t>و إذا كان للاتصال نموذجين: شخصي، وجماهيري، فالإعلام الجديد هو نموذج ثالث </a:t>
            </a:r>
            <a:r>
              <a:rPr lang="ar-SA" sz="2600" u="sng" dirty="0" smtClean="0">
                <a:solidFill>
                  <a:schemeClr val="tx2">
                    <a:lumMod val="75000"/>
                  </a:schemeClr>
                </a:solidFill>
              </a:rPr>
              <a:t>يجمع بين</a:t>
            </a:r>
            <a:r>
              <a:rPr lang="ar-SA" sz="2600" u="sng" dirty="0">
                <a:solidFill>
                  <a:schemeClr val="tx2">
                    <a:lumMod val="75000"/>
                  </a:schemeClr>
                </a:solidFill>
              </a:rPr>
              <a:t> </a:t>
            </a:r>
            <a:r>
              <a:rPr lang="ar-SA" sz="2600" u="sng" dirty="0" smtClean="0">
                <a:solidFill>
                  <a:schemeClr val="tx2">
                    <a:lumMod val="75000"/>
                  </a:schemeClr>
                </a:solidFill>
              </a:rPr>
              <a:t>ميزات </a:t>
            </a:r>
            <a:r>
              <a:rPr lang="ar-SA" sz="2600" u="sng" dirty="0">
                <a:solidFill>
                  <a:schemeClr val="tx2">
                    <a:lumMod val="75000"/>
                  </a:schemeClr>
                </a:solidFill>
              </a:rPr>
              <a:t>الاتصال الشخصي، والجمعي</a:t>
            </a:r>
            <a:r>
              <a:rPr lang="ar-SA" sz="2600" dirty="0">
                <a:solidFill>
                  <a:schemeClr val="tx2">
                    <a:lumMod val="75000"/>
                  </a:schemeClr>
                </a:solidFill>
              </a:rPr>
              <a:t>.</a:t>
            </a:r>
            <a:endParaRPr lang="ar-SA" sz="2600" dirty="0" smtClean="0">
              <a:solidFill>
                <a:schemeClr val="tx2">
                  <a:lumMod val="75000"/>
                </a:schemeClr>
              </a:solidFill>
            </a:endParaRPr>
          </a:p>
        </p:txBody>
      </p:sp>
      <p:sp>
        <p:nvSpPr>
          <p:cNvPr id="5" name="Title 1"/>
          <p:cNvSpPr>
            <a:spLocks noGrp="1"/>
          </p:cNvSpPr>
          <p:nvPr>
            <p:ph type="title"/>
          </p:nvPr>
        </p:nvSpPr>
        <p:spPr>
          <a:xfrm>
            <a:off x="827584" y="764704"/>
            <a:ext cx="6048375" cy="508000"/>
          </a:xfrm>
          <a:solidFill>
            <a:schemeClr val="bg1"/>
          </a:solidFill>
        </p:spPr>
        <p:style>
          <a:lnRef idx="3">
            <a:schemeClr val="lt1"/>
          </a:lnRef>
          <a:fillRef idx="1">
            <a:schemeClr val="accent2"/>
          </a:fillRef>
          <a:effectRef idx="1">
            <a:schemeClr val="accent2"/>
          </a:effectRef>
          <a:fontRef idx="minor">
            <a:schemeClr val="lt1"/>
          </a:fontRef>
        </p:style>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rtl="1"/>
            <a:r>
              <a:rPr lang="ar-SA" sz="4400" b="1" dirty="0" smtClean="0">
                <a:ln w="50800"/>
                <a:solidFill>
                  <a:schemeClr val="bg1">
                    <a:shade val="50000"/>
                  </a:schemeClr>
                </a:solidFill>
              </a:rPr>
              <a:t>مداخل أولية لفهم الإعلام الجديد</a:t>
            </a:r>
            <a:endParaRPr lang="en-US" sz="4400" b="1" dirty="0">
              <a:ln w="50800"/>
              <a:solidFill>
                <a:schemeClr val="bg1">
                  <a:shade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1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332656"/>
            <a:ext cx="8986598"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9993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5123"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51520" y="188639"/>
            <a:ext cx="8424936" cy="6483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59041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800</TotalTime>
  <Words>685</Words>
  <Application>Microsoft Office PowerPoint</Application>
  <PresentationFormat>On-screen Show (4:3)</PresentationFormat>
  <Paragraphs>68</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الإعلام الجديد</vt:lpstr>
      <vt:lpstr>PowerPoint Presentation</vt:lpstr>
      <vt:lpstr>PowerPoint Presentation</vt:lpstr>
      <vt:lpstr>مداخل أولية لفهم الإعلام الجديد</vt:lpstr>
      <vt:lpstr>PowerPoint Presentation</vt:lpstr>
      <vt:lpstr>PowerPoint Presentation</vt:lpstr>
      <vt:lpstr>مداخل أولية لفهم الإعلام الجديد</vt:lpstr>
      <vt:lpstr>PowerPoint Presentation</vt:lpstr>
      <vt:lpstr>PowerPoint Presentation</vt:lpstr>
      <vt:lpstr>PowerPoint Presentation</vt:lpstr>
      <vt:lpstr>مداخل أولية لفهم الإعلام الجديد</vt:lpstr>
      <vt:lpstr>PowerPoint Presentation</vt:lpstr>
      <vt:lpstr>PowerPoint Presentation</vt:lpstr>
      <vt:lpstr>تعدد مسميات الإعلام الجديد</vt:lpstr>
      <vt:lpstr>PowerPoint Presentation</vt:lpstr>
      <vt:lpstr>تقسيم الإعلام الجديد</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الإعلام الجديد</dc:title>
  <dc:creator>MediaLab5-7</dc:creator>
  <cp:lastModifiedBy>lolo</cp:lastModifiedBy>
  <cp:revision>22</cp:revision>
  <dcterms:created xsi:type="dcterms:W3CDTF">2014-09-08T06:40:09Z</dcterms:created>
  <dcterms:modified xsi:type="dcterms:W3CDTF">2015-02-09T05:12:07Z</dcterms:modified>
</cp:coreProperties>
</file>