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71" r:id="rId11"/>
    <p:sldId id="272" r:id="rId12"/>
    <p:sldId id="267" r:id="rId13"/>
    <p:sldId id="266" r:id="rId14"/>
    <p:sldId id="273" r:id="rId15"/>
    <p:sldId id="274" r:id="rId16"/>
    <p:sldId id="275" r:id="rId17"/>
    <p:sldId id="276" r:id="rId18"/>
    <p:sldId id="277" r:id="rId19"/>
    <p:sldId id="278" r:id="rId20"/>
    <p:sldId id="265" r:id="rId21"/>
    <p:sldId id="293" r:id="rId22"/>
    <p:sldId id="281" r:id="rId23"/>
    <p:sldId id="282" r:id="rId24"/>
    <p:sldId id="283" r:id="rId25"/>
    <p:sldId id="294" r:id="rId26"/>
    <p:sldId id="295" r:id="rId27"/>
    <p:sldId id="296" r:id="rId28"/>
    <p:sldId id="284" r:id="rId29"/>
    <p:sldId id="285" r:id="rId30"/>
    <p:sldId id="286" r:id="rId31"/>
    <p:sldId id="287" r:id="rId32"/>
    <p:sldId id="290" r:id="rId33"/>
    <p:sldId id="291" r:id="rId34"/>
    <p:sldId id="289" r:id="rId35"/>
    <p:sldId id="292" r:id="rId3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4327-FE6E-41FC-83AA-408661BD1783}" type="datetimeFigureOut">
              <a:rPr lang="ar-SA" smtClean="0"/>
              <a:pPr/>
              <a:t>09/04/1435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F12579-9D96-42E6-B50B-B03C9D692E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4327-FE6E-41FC-83AA-408661BD1783}" type="datetimeFigureOut">
              <a:rPr lang="ar-SA" smtClean="0"/>
              <a:pPr/>
              <a:t>09/04/1435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2579-9D96-42E6-B50B-B03C9D692E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4327-FE6E-41FC-83AA-408661BD1783}" type="datetimeFigureOut">
              <a:rPr lang="ar-SA" smtClean="0"/>
              <a:pPr/>
              <a:t>09/04/1435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2579-9D96-42E6-B50B-B03C9D692E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4327-FE6E-41FC-83AA-408661BD1783}" type="datetimeFigureOut">
              <a:rPr lang="ar-SA" smtClean="0"/>
              <a:pPr/>
              <a:t>09/04/1435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2579-9D96-42E6-B50B-B03C9D692E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4327-FE6E-41FC-83AA-408661BD1783}" type="datetimeFigureOut">
              <a:rPr lang="ar-SA" smtClean="0"/>
              <a:pPr/>
              <a:t>09/04/1435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F12579-9D96-42E6-B50B-B03C9D692E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4327-FE6E-41FC-83AA-408661BD1783}" type="datetimeFigureOut">
              <a:rPr lang="ar-SA" smtClean="0"/>
              <a:pPr/>
              <a:t>09/04/1435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2579-9D96-42E6-B50B-B03C9D692E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4327-FE6E-41FC-83AA-408661BD1783}" type="datetimeFigureOut">
              <a:rPr lang="ar-SA" smtClean="0"/>
              <a:pPr/>
              <a:t>09/04/1435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2579-9D96-42E6-B50B-B03C9D692E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4327-FE6E-41FC-83AA-408661BD1783}" type="datetimeFigureOut">
              <a:rPr lang="ar-SA" smtClean="0"/>
              <a:pPr/>
              <a:t>09/04/1435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2579-9D96-42E6-B50B-B03C9D692E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4327-FE6E-41FC-83AA-408661BD1783}" type="datetimeFigureOut">
              <a:rPr lang="ar-SA" smtClean="0"/>
              <a:pPr/>
              <a:t>09/04/1435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2579-9D96-42E6-B50B-B03C9D692EE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4327-FE6E-41FC-83AA-408661BD1783}" type="datetimeFigureOut">
              <a:rPr lang="ar-SA" smtClean="0"/>
              <a:pPr/>
              <a:t>09/04/1435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2579-9D96-42E6-B50B-B03C9D692E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4327-FE6E-41FC-83AA-408661BD1783}" type="datetimeFigureOut">
              <a:rPr lang="ar-SA" smtClean="0"/>
              <a:pPr/>
              <a:t>09/04/1435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F12579-9D96-42E6-B50B-B03C9D692EE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B14327-FE6E-41FC-83AA-408661BD1783}" type="datetimeFigureOut">
              <a:rPr lang="ar-SA" smtClean="0"/>
              <a:pPr/>
              <a:t>09/04/1435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F12579-9D96-42E6-B50B-B03C9D692EE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PHT 434</a:t>
            </a:r>
            <a:endParaRPr lang="ar-SA" sz="4800" b="1" u="sng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Sterilization methods and equipment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Calibri"/>
                <a:ea typeface="Calibri"/>
                <a:cs typeface="Arial"/>
              </a:rPr>
              <a:t>Autoclaves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>
              <a:buNone/>
            </a:pPr>
            <a:r>
              <a:rPr lang="en-US" sz="2800" dirty="0" smtClean="0"/>
              <a:t>Is a device to sterilize equipment and supplies by subjecting them to high pressure saturated steam at 121 °C or more, typically for 15-20 minutes</a:t>
            </a:r>
          </a:p>
          <a:p>
            <a:pPr algn="just" rtl="0">
              <a:buNone/>
            </a:pPr>
            <a:endParaRPr lang="ar-SA" sz="2800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i="1" dirty="0" smtClean="0">
                <a:latin typeface="Calibri"/>
                <a:ea typeface="Calibri"/>
                <a:cs typeface="Arial"/>
              </a:rPr>
              <a:t> 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Autoclaves types 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800" dirty="0" smtClean="0"/>
              <a:t>Portable autoclave (bench autoclave)</a:t>
            </a:r>
          </a:p>
          <a:p>
            <a:pPr algn="just" rtl="0">
              <a:buNone/>
            </a:pPr>
            <a:endParaRPr lang="en-US" sz="2800" dirty="0" smtClean="0"/>
          </a:p>
          <a:p>
            <a:pPr algn="just" rtl="0"/>
            <a:r>
              <a:rPr lang="en-US" sz="2800" dirty="0" smtClean="0"/>
              <a:t>Stationary autoclave (large </a:t>
            </a:r>
            <a:r>
              <a:rPr lang="en-US" sz="2800" dirty="0" err="1" smtClean="0"/>
              <a:t>steriliser</a:t>
            </a:r>
            <a:r>
              <a:rPr lang="en-US" sz="2800" dirty="0" smtClean="0"/>
              <a:t>)</a:t>
            </a:r>
          </a:p>
          <a:p>
            <a:pPr algn="just" rtl="0">
              <a:buNone/>
            </a:pPr>
            <a:endParaRPr lang="en-US" sz="2800" dirty="0" smtClean="0"/>
          </a:p>
          <a:p>
            <a:pPr lvl="3" algn="just" rtl="0"/>
            <a:r>
              <a:rPr lang="en-US" sz="2800" dirty="0" smtClean="0"/>
              <a:t>For porous loads e.g., dressing </a:t>
            </a:r>
          </a:p>
          <a:p>
            <a:pPr lvl="3" algn="just" rtl="0"/>
            <a:r>
              <a:rPr lang="en-US" sz="2800" dirty="0" smtClean="0"/>
              <a:t>For bottled fluids </a:t>
            </a:r>
            <a:endParaRPr lang="ar-SA" sz="2800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i="1" dirty="0" smtClean="0"/>
              <a:t>Portable autoclave (bench autoclave)</a:t>
            </a:r>
          </a:p>
        </p:txBody>
      </p:sp>
      <p:pic>
        <p:nvPicPr>
          <p:cNvPr id="4" name="عنصر نائب للمحتوى 3" descr="resize_imag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928802"/>
            <a:ext cx="5786478" cy="3429024"/>
          </a:xfrm>
        </p:spPr>
      </p:pic>
      <p:cxnSp>
        <p:nvCxnSpPr>
          <p:cNvPr id="5" name="رابط مستقيم 4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i="1" dirty="0" smtClean="0"/>
              <a:t>Stationary autoclave (large sterilizer)</a:t>
            </a:r>
          </a:p>
        </p:txBody>
      </p:sp>
      <p:pic>
        <p:nvPicPr>
          <p:cNvPr id="4" name="عنصر نائب للمحتوى 3" descr="tmax_midrange_productpage-250x25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714488"/>
            <a:ext cx="5786478" cy="4286280"/>
          </a:xfrm>
        </p:spPr>
      </p:pic>
      <p:cxnSp>
        <p:nvCxnSpPr>
          <p:cNvPr id="5" name="رابط مستقيم 4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Main features </a:t>
            </a:r>
            <a:r>
              <a:rPr lang="en-US" b="1" i="1" smtClean="0"/>
              <a:t>of </a:t>
            </a:r>
            <a:r>
              <a:rPr lang="en-US" b="1" i="1" smtClean="0"/>
              <a:t>autoclave ( * )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14348" y="1357298"/>
            <a:ext cx="7972452" cy="5286412"/>
          </a:xfrm>
        </p:spPr>
        <p:txBody>
          <a:bodyPr>
            <a:noAutofit/>
          </a:bodyPr>
          <a:lstStyle/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/>
              <a:t>Lid(door) fitted with clamps and asbestos jacket , stationary autoclave may be double doors at both ends one for loading and one for unloading.</a:t>
            </a:r>
          </a:p>
          <a:p>
            <a:pPr marL="514350" indent="-514350" algn="just" rtl="0">
              <a:buFont typeface="+mj-lt"/>
              <a:buAutoNum type="arabicPeriod"/>
            </a:pPr>
            <a:endParaRPr lang="en-US" sz="2800" dirty="0" smtClean="0"/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/>
              <a:t>Pressure gauge</a:t>
            </a:r>
          </a:p>
          <a:p>
            <a:pPr marL="514350" indent="-514350" algn="just" rtl="0">
              <a:buFont typeface="+mj-lt"/>
              <a:buAutoNum type="arabicPeriod"/>
            </a:pPr>
            <a:endParaRPr lang="en-US" sz="2800" dirty="0" smtClean="0"/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/>
              <a:t>Thermocouple for </a:t>
            </a:r>
            <a:r>
              <a:rPr lang="en-US" sz="2800" dirty="0" smtClean="0"/>
              <a:t>measurement </a:t>
            </a:r>
            <a:r>
              <a:rPr lang="en-US" sz="2800" dirty="0" smtClean="0"/>
              <a:t>of temp. usually located </a:t>
            </a:r>
            <a:r>
              <a:rPr lang="en-US" sz="2800" dirty="0" smtClean="0"/>
              <a:t>within </a:t>
            </a:r>
            <a:r>
              <a:rPr lang="en-US" sz="2800" dirty="0" smtClean="0"/>
              <a:t>the discharge channel in dummy article .</a:t>
            </a:r>
          </a:p>
          <a:p>
            <a:pPr marL="514350" indent="-514350" algn="just" rtl="0">
              <a:buFont typeface="+mj-lt"/>
              <a:buAutoNum type="arabicPeriod"/>
            </a:pPr>
            <a:endParaRPr lang="en-US" sz="2800" dirty="0" smtClean="0"/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/>
              <a:t>Air vent to remove air before sterilization .</a:t>
            </a:r>
          </a:p>
          <a:p>
            <a:pPr marL="514350" indent="-514350" algn="just" rtl="0">
              <a:buNone/>
            </a:pPr>
            <a:endParaRPr lang="en-US" sz="2800" dirty="0" smtClean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Main features of autoclave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 rtl="0">
              <a:buNone/>
            </a:pPr>
            <a:r>
              <a:rPr lang="en-US" dirty="0" smtClean="0"/>
              <a:t>5. Safety valve to permit escape of excess steam to prevent explosion .</a:t>
            </a:r>
          </a:p>
          <a:p>
            <a:pPr marL="514350" indent="-514350" algn="just" rtl="0">
              <a:buNone/>
            </a:pPr>
            <a:endParaRPr lang="en-US" dirty="0" smtClean="0"/>
          </a:p>
          <a:p>
            <a:pPr marL="514350" indent="-514350" algn="just" rtl="0">
              <a:buNone/>
            </a:pPr>
            <a:r>
              <a:rPr lang="en-US" dirty="0" smtClean="0"/>
              <a:t>6. Modern autoclaves are recording (record pressure, temp  during the whole process ) supplied with timer and are automatically controlled .</a:t>
            </a:r>
          </a:p>
          <a:p>
            <a:pPr algn="just" rtl="0"/>
            <a:endParaRPr lang="ar-SA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Advantage of jacket autoclave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/>
              <a:t>Rapid in operation as steam is stored in the jacket .</a:t>
            </a:r>
          </a:p>
          <a:p>
            <a:pPr marL="514350" indent="-514350" algn="just" rtl="0">
              <a:buFont typeface="+mj-lt"/>
              <a:buAutoNum type="arabicPeriod"/>
            </a:pPr>
            <a:endParaRPr lang="en-US" sz="2800" dirty="0" smtClean="0"/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/>
              <a:t>More economic as steam is trapped in the jacket and not allowed to escape into the atmosphere.</a:t>
            </a:r>
          </a:p>
          <a:p>
            <a:pPr marL="514350" indent="-514350" algn="just" rtl="0">
              <a:buFont typeface="+mj-lt"/>
              <a:buAutoNum type="arabicPeriod"/>
            </a:pPr>
            <a:endParaRPr lang="en-US" sz="2800" dirty="0" smtClean="0"/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/>
              <a:t>Load comes out dry as the inner surface is always warm.</a:t>
            </a:r>
          </a:p>
          <a:p>
            <a:pPr marL="514350" indent="-514350" algn="just" rtl="0">
              <a:buFont typeface="+mj-lt"/>
              <a:buAutoNum type="arabicPeriod"/>
            </a:pPr>
            <a:endParaRPr lang="en-US" sz="2800" dirty="0" smtClean="0"/>
          </a:p>
          <a:p>
            <a:pPr marL="514350" indent="-514350" algn="just" rtl="0">
              <a:buNone/>
            </a:pPr>
            <a:endParaRPr lang="ar-SA" sz="2800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1000108"/>
          </a:xfrm>
        </p:spPr>
        <p:txBody>
          <a:bodyPr/>
          <a:lstStyle/>
          <a:p>
            <a:r>
              <a:rPr lang="en-US" b="1" i="1" dirty="0" smtClean="0"/>
              <a:t>Operation of the autoclave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28662" y="928670"/>
            <a:ext cx="7772400" cy="4662502"/>
          </a:xfrm>
        </p:spPr>
        <p:txBody>
          <a:bodyPr>
            <a:noAutofit/>
          </a:bodyPr>
          <a:lstStyle/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/>
              <a:t>Articles to be sterilized are placed in baskets or cylinders.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/>
              <a:t>Door is closed and clamped</a:t>
            </a:r>
          </a:p>
          <a:p>
            <a:pPr marL="514350" indent="-514350" algn="just" rtl="0">
              <a:buFont typeface="+mj-lt"/>
              <a:buAutoNum type="arabicPeriod"/>
            </a:pPr>
            <a:endParaRPr lang="en-US" sz="2800" dirty="0" smtClean="0"/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/>
              <a:t>Heating is started and steam is generated</a:t>
            </a:r>
          </a:p>
          <a:p>
            <a:pPr marL="514350" indent="-514350" algn="just" rtl="0">
              <a:buFont typeface="+mj-lt"/>
              <a:buAutoNum type="arabicPeriod"/>
            </a:pPr>
            <a:endParaRPr lang="en-US" sz="2800" dirty="0" smtClean="0"/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/>
              <a:t>Air vent is closed after complete removal of air (noticed by </a:t>
            </a:r>
            <a:r>
              <a:rPr lang="en-US" sz="2800" dirty="0" smtClean="0"/>
              <a:t>continues </a:t>
            </a:r>
            <a:r>
              <a:rPr lang="en-US" sz="2800" dirty="0" smtClean="0"/>
              <a:t>and vigorous flow of steam from  the air vent .</a:t>
            </a:r>
          </a:p>
          <a:p>
            <a:pPr marL="514350" indent="-514350" algn="just" rtl="0">
              <a:buFont typeface="+mj-lt"/>
              <a:buAutoNum type="arabicPeriod"/>
            </a:pPr>
            <a:endParaRPr lang="en-US" sz="2800" dirty="0" smtClean="0"/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/>
              <a:t>When pressure reached that required 1 </a:t>
            </a:r>
            <a:r>
              <a:rPr lang="en-US" sz="2800" dirty="0" err="1" smtClean="0"/>
              <a:t>atm</a:t>
            </a:r>
            <a:r>
              <a:rPr lang="en-US" sz="2800" dirty="0" smtClean="0"/>
              <a:t> , 121 C , sterilization period is timed .</a:t>
            </a:r>
          </a:p>
        </p:txBody>
      </p:sp>
      <p:cxnSp>
        <p:nvCxnSpPr>
          <p:cNvPr id="4" name="رابط مستقيم 3"/>
          <p:cNvCxnSpPr/>
          <p:nvPr/>
        </p:nvCxnSpPr>
        <p:spPr>
          <a:xfrm>
            <a:off x="857224" y="928670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28662" y="1643050"/>
            <a:ext cx="7772400" cy="4572000"/>
          </a:xfrm>
        </p:spPr>
        <p:txBody>
          <a:bodyPr>
            <a:normAutofit/>
          </a:bodyPr>
          <a:lstStyle/>
          <a:p>
            <a:pPr marL="514350" indent="-514350" algn="just" rtl="0">
              <a:buNone/>
            </a:pPr>
            <a:r>
              <a:rPr lang="en-US" sz="2800" dirty="0" smtClean="0"/>
              <a:t>6. At the end of the period , heat is disconnected .</a:t>
            </a:r>
          </a:p>
          <a:p>
            <a:pPr marL="514350" indent="-514350" algn="just" rtl="0">
              <a:buNone/>
            </a:pPr>
            <a:endParaRPr lang="en-US" sz="2800" dirty="0" smtClean="0"/>
          </a:p>
          <a:p>
            <a:pPr marL="514350" indent="-514350" algn="just" rtl="0">
              <a:buNone/>
            </a:pPr>
            <a:r>
              <a:rPr lang="en-US" sz="2800" dirty="0" smtClean="0"/>
              <a:t>7. Autoclave should be not opened before pressure is fallen down.</a:t>
            </a:r>
            <a:endParaRPr lang="ar-SA" sz="2800" dirty="0" smtClean="0"/>
          </a:p>
          <a:p>
            <a:pPr algn="just" rtl="0"/>
            <a:endParaRPr lang="ar-SA" sz="2800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Operation of the autoclave</a:t>
            </a:r>
            <a:endParaRPr lang="ar-SA" b="1" i="1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Air must be removed from autoclave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en-US" b="1" u="sng" dirty="0" smtClean="0"/>
              <a:t>Because :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dirty="0" smtClean="0"/>
              <a:t>It reduces the penetration of steam especially with decreasing .</a:t>
            </a:r>
          </a:p>
          <a:p>
            <a:pPr marL="514350" indent="-514350" algn="just" rtl="0">
              <a:buFont typeface="+mj-lt"/>
              <a:buAutoNum type="arabicPeriod"/>
            </a:pPr>
            <a:endParaRPr lang="en-US" dirty="0" smtClean="0"/>
          </a:p>
          <a:p>
            <a:pPr marL="514350" indent="-514350" algn="just" rtl="0">
              <a:buFont typeface="+mj-lt"/>
              <a:buAutoNum type="arabicPeriod"/>
            </a:pPr>
            <a:r>
              <a:rPr lang="en-US" dirty="0" smtClean="0"/>
              <a:t>It cause superheating in stationary autoclaves.</a:t>
            </a:r>
          </a:p>
          <a:p>
            <a:pPr marL="514350" indent="-514350" algn="just" rtl="0">
              <a:buFont typeface="+mj-lt"/>
              <a:buAutoNum type="arabicPeriod"/>
            </a:pPr>
            <a:endParaRPr lang="en-US" dirty="0" smtClean="0"/>
          </a:p>
          <a:p>
            <a:pPr marL="514350" indent="-514350" algn="just" rtl="0">
              <a:buFont typeface="+mj-lt"/>
              <a:buAutoNum type="arabicPeriod"/>
            </a:pPr>
            <a:r>
              <a:rPr lang="en-US" dirty="0" smtClean="0"/>
              <a:t>In temp. controlled autoclaves explosion may occur.</a:t>
            </a:r>
          </a:p>
          <a:p>
            <a:pPr marL="514350" indent="-514350" algn="just" rtl="0">
              <a:buFont typeface="+mj-lt"/>
              <a:buAutoNum type="arabicPeriod"/>
            </a:pPr>
            <a:endParaRPr lang="en-US" dirty="0" smtClean="0"/>
          </a:p>
          <a:p>
            <a:pPr marL="514350" indent="-514350" algn="just" rtl="0">
              <a:buFont typeface="+mj-lt"/>
              <a:buAutoNum type="arabicPeriod"/>
            </a:pPr>
            <a:endParaRPr lang="en-US" dirty="0" smtClean="0"/>
          </a:p>
          <a:p>
            <a:pPr marL="514350" indent="-514350" algn="just" rtl="0">
              <a:buNone/>
            </a:pPr>
            <a:endParaRPr lang="en-US" dirty="0" smtClean="0"/>
          </a:p>
          <a:p>
            <a:pPr marL="514350" indent="-514350" algn="just" rtl="0">
              <a:buFont typeface="+mj-lt"/>
              <a:buAutoNum type="arabicPeriod"/>
            </a:pPr>
            <a:endParaRPr lang="en-US" dirty="0" smtClean="0"/>
          </a:p>
          <a:p>
            <a:pPr marL="514350" indent="-514350" algn="just" rtl="0">
              <a:buNone/>
            </a:pPr>
            <a:endParaRPr lang="ar-SA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Sterilization concept  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buFont typeface="Arial" pitchFamily="34" charset="0"/>
              <a:buChar char="•"/>
            </a:pPr>
            <a:r>
              <a:rPr lang="en-US" sz="2800" dirty="0" smtClean="0"/>
              <a:t>Sterilization is essential  concept in the preparation of </a:t>
            </a:r>
            <a:r>
              <a:rPr lang="en-US" sz="2800" b="1" i="1" u="sng" dirty="0" smtClean="0"/>
              <a:t>sterile pharmaceutical  products </a:t>
            </a:r>
            <a:r>
              <a:rPr lang="en-US" sz="2800" dirty="0" smtClean="0"/>
              <a:t>.</a:t>
            </a:r>
          </a:p>
          <a:p>
            <a:pPr algn="just" rtl="0">
              <a:buNone/>
            </a:pPr>
            <a:r>
              <a:rPr lang="en-US" sz="2800" dirty="0" smtClean="0"/>
              <a:t> </a:t>
            </a:r>
          </a:p>
          <a:p>
            <a:pPr algn="just" rtl="0">
              <a:buFont typeface="Arial" pitchFamily="34" charset="0"/>
              <a:buChar char="•"/>
            </a:pPr>
            <a:r>
              <a:rPr lang="en-US" sz="2800" dirty="0" smtClean="0"/>
              <a:t>I</a:t>
            </a:r>
            <a:r>
              <a:rPr lang="en-US" sz="2800" dirty="0" smtClean="0"/>
              <a:t>ts </a:t>
            </a:r>
            <a:r>
              <a:rPr lang="en-US" sz="2800" dirty="0" smtClean="0"/>
              <a:t>aim is to provide a product that is </a:t>
            </a:r>
            <a:r>
              <a:rPr lang="en-US" sz="2800" b="1" i="1" u="sng" dirty="0" smtClean="0"/>
              <a:t>safe</a:t>
            </a:r>
            <a:r>
              <a:rPr lang="en-US" sz="2800" dirty="0" smtClean="0"/>
              <a:t> and  eliminates the possibility of introducing </a:t>
            </a:r>
          </a:p>
          <a:p>
            <a:pPr algn="just"/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2-Dry </a:t>
            </a:r>
            <a:r>
              <a:rPr lang="en-US" b="1" i="1" dirty="0" smtClean="0"/>
              <a:t>– heat sterilization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800" dirty="0" smtClean="0"/>
              <a:t>Is appropriate for materials that cannot withstand moist – heat sterilization (e.g., oily materials and powders)  . </a:t>
            </a:r>
          </a:p>
          <a:p>
            <a:pPr algn="just" rtl="0">
              <a:buNone/>
            </a:pPr>
            <a:endParaRPr lang="en-US" sz="2800" dirty="0" smtClean="0"/>
          </a:p>
          <a:p>
            <a:pPr algn="just" rtl="0"/>
            <a:r>
              <a:rPr lang="en-US" sz="2800" dirty="0" smtClean="0"/>
              <a:t>Objects are subjected to a temperature of at least </a:t>
            </a:r>
            <a:r>
              <a:rPr lang="en-US" sz="2800" b="1" dirty="0" smtClean="0"/>
              <a:t>160 °</a:t>
            </a:r>
            <a:r>
              <a:rPr lang="en-US" sz="2800" b="1" i="1" dirty="0" smtClean="0"/>
              <a:t>C</a:t>
            </a:r>
            <a:r>
              <a:rPr lang="en-US" sz="2800" dirty="0" smtClean="0"/>
              <a:t> for </a:t>
            </a:r>
            <a:r>
              <a:rPr lang="en-US" sz="2800" b="1" dirty="0" smtClean="0"/>
              <a:t>120 minutes</a:t>
            </a:r>
            <a:r>
              <a:rPr lang="en-US" sz="2800" dirty="0" smtClean="0"/>
              <a:t> ( if higher temperatures can be used , less exposure time is required).</a:t>
            </a:r>
            <a:endParaRPr lang="ar-SA" sz="2800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chemeClr val="tx1"/>
                </a:solidFill>
              </a:rPr>
              <a:t>Non- Thermal method</a:t>
            </a:r>
            <a:endParaRPr lang="ar-SA" sz="44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428596" y="285727"/>
          <a:ext cx="8286808" cy="3736214"/>
        </p:xfrm>
        <a:graphic>
          <a:graphicData uri="http://schemas.openxmlformats.org/drawingml/2006/table">
            <a:tbl>
              <a:tblPr/>
              <a:tblGrid>
                <a:gridCol w="4143404"/>
                <a:gridCol w="4143404"/>
              </a:tblGrid>
              <a:tr h="39091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Method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Equipment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15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Non- thermal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63678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Chemical cold sterilization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Ethylene oxide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Vaporized hydrogen peroxide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Hydrogen peroxide/steam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Other gases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20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Radiation sterilization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Electromagnetic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Particulate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1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Filtration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Membranes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0"/>
            <a:r>
              <a:rPr lang="en-US" b="1" dirty="0" smtClean="0"/>
              <a:t>	</a:t>
            </a:r>
            <a:br>
              <a:rPr lang="en-US" b="1" dirty="0" smtClean="0"/>
            </a:br>
            <a:r>
              <a:rPr lang="en-US" b="1" dirty="0" smtClean="0"/>
              <a:t>     1-Chemical ( gas ) sterilization		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8186766" cy="5429264"/>
          </a:xfrm>
        </p:spPr>
        <p:txBody>
          <a:bodyPr>
            <a:noAutofit/>
          </a:bodyPr>
          <a:lstStyle/>
          <a:p>
            <a:pPr lvl="1" algn="just" rtl="0"/>
            <a:r>
              <a:rPr lang="en-US" sz="3200" dirty="0" smtClean="0"/>
              <a:t>Is used to sterilize surfaces and porous materials ( e.g., surgical dressings ) that other sterilization methods may damage .</a:t>
            </a:r>
          </a:p>
          <a:p>
            <a:pPr lvl="0" algn="just" rtl="0">
              <a:buNone/>
            </a:pPr>
            <a:endParaRPr lang="en-US" sz="2800" dirty="0" smtClean="0"/>
          </a:p>
          <a:p>
            <a:pPr lvl="4" algn="just" rtl="0"/>
            <a:r>
              <a:rPr lang="en-US" sz="3000" dirty="0" smtClean="0"/>
              <a:t>In this method , </a:t>
            </a:r>
            <a:r>
              <a:rPr lang="en-US" sz="3000" b="1" dirty="0" smtClean="0"/>
              <a:t>ethylene oxide</a:t>
            </a:r>
            <a:r>
              <a:rPr lang="en-US" sz="3000" dirty="0" smtClean="0"/>
              <a:t> is used generally in combination with heat and moisture .</a:t>
            </a:r>
          </a:p>
          <a:p>
            <a:pPr lvl="2" algn="just" rtl="0"/>
            <a:endParaRPr lang="en-US" sz="2800" dirty="0" smtClean="0"/>
          </a:p>
          <a:p>
            <a:pPr lvl="4" algn="just" rtl="0"/>
            <a:r>
              <a:rPr lang="en-US" sz="3000" b="1" dirty="0" smtClean="0"/>
              <a:t>Residual gas</a:t>
            </a:r>
            <a:r>
              <a:rPr lang="en-US" sz="3000" dirty="0" smtClean="0"/>
              <a:t> must be allowed to dissipate after sterilization and before use of the sterile product </a:t>
            </a:r>
            <a:r>
              <a:rPr lang="en-US" sz="2600" dirty="0" smtClean="0"/>
              <a:t>.</a:t>
            </a:r>
          </a:p>
          <a:p>
            <a:pPr algn="just" rtl="0"/>
            <a:endParaRPr lang="ar-SA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57224" y="135729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-US" b="1" dirty="0" smtClean="0"/>
              <a:t>    </a:t>
            </a:r>
            <a:r>
              <a:rPr lang="en-US" sz="3600" b="1" dirty="0" smtClean="0"/>
              <a:t>2-Radioactive sterilization</a:t>
            </a:r>
            <a:r>
              <a:rPr lang="en-US" b="1" dirty="0" smtClean="0"/>
              <a:t>		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7772400" cy="4572000"/>
          </a:xfrm>
        </p:spPr>
        <p:txBody>
          <a:bodyPr>
            <a:noAutofit/>
          </a:bodyPr>
          <a:lstStyle/>
          <a:p>
            <a:pPr algn="just" rtl="0"/>
            <a:r>
              <a:rPr lang="en-US" sz="2800" dirty="0" smtClean="0"/>
              <a:t>Is suitable for the industrial sterilization of contents in sealed packages that cannot be exposed to heat ( e.g., prepackaged surgical components , some ophthalmic ointments ) .</a:t>
            </a:r>
          </a:p>
          <a:p>
            <a:pPr lvl="0" algn="just" rtl="0">
              <a:buNone/>
            </a:pPr>
            <a:endParaRPr lang="en-US" sz="4000" dirty="0" smtClean="0"/>
          </a:p>
          <a:p>
            <a:pPr lvl="2" algn="just" rtl="0"/>
            <a:r>
              <a:rPr lang="en-US" sz="2800" dirty="0" smtClean="0"/>
              <a:t>This technique involves either</a:t>
            </a:r>
            <a:r>
              <a:rPr lang="en-US" sz="2800" b="1" dirty="0" smtClean="0"/>
              <a:t> electromagnetic</a:t>
            </a:r>
            <a:r>
              <a:rPr lang="en-US" sz="2800" dirty="0" smtClean="0"/>
              <a:t> or </a:t>
            </a:r>
            <a:r>
              <a:rPr lang="en-US" sz="2800" b="1" dirty="0" smtClean="0"/>
              <a:t>particulate radiation</a:t>
            </a:r>
            <a:r>
              <a:rPr lang="en-US" sz="2800" dirty="0" smtClean="0"/>
              <a:t> .</a:t>
            </a:r>
          </a:p>
          <a:p>
            <a:pPr lvl="2" algn="just" rtl="0">
              <a:buNone/>
            </a:pPr>
            <a:endParaRPr lang="en-US" sz="2800" dirty="0" smtClean="0"/>
          </a:p>
          <a:p>
            <a:pPr lvl="2" algn="just" rtl="0"/>
            <a:r>
              <a:rPr lang="en-US" sz="2800" dirty="0" smtClean="0"/>
              <a:t>Accelerated drug decomposition sometimes </a:t>
            </a:r>
            <a:r>
              <a:rPr lang="en-US" sz="2800" dirty="0" smtClean="0"/>
              <a:t>results.</a:t>
            </a:r>
            <a:endParaRPr lang="ar-SA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135729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 2-Radioactive sterilization</a:t>
            </a:r>
            <a:r>
              <a:rPr lang="en-US" b="1" dirty="0" smtClean="0"/>
              <a:t>		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500174"/>
            <a:ext cx="7929618" cy="5000660"/>
          </a:xfrm>
        </p:spPr>
        <p:txBody>
          <a:bodyPr>
            <a:normAutofit/>
          </a:bodyPr>
          <a:lstStyle/>
          <a:p>
            <a:pPr algn="just" rtl="0"/>
            <a:r>
              <a:rPr lang="en-US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Principles  :</a:t>
            </a:r>
          </a:p>
          <a:p>
            <a:pPr lvl="1" algn="just" rtl="0"/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Accelerated electrons ( particulate radiation ).</a:t>
            </a:r>
          </a:p>
          <a:p>
            <a:pPr lvl="1" algn="just" rtl="0">
              <a:buNone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rtl="0"/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Gamma – rays and ultraviolet (UV) light (both electromagnetic radiations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</a:p>
          <a:p>
            <a:pPr lvl="1" algn="just" rtl="0"/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rtl="0"/>
            <a:r>
              <a:rPr lang="en-US" sz="30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Target :</a:t>
            </a:r>
          </a:p>
          <a:p>
            <a:pPr lvl="3" algn="just" rtl="0"/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Microbial DNA </a:t>
            </a:r>
            <a:endParaRPr lang="ar-SA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57224" y="135729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21429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A- electromagnetic radiations</a:t>
            </a:r>
            <a:endParaRPr 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357298"/>
            <a:ext cx="8429652" cy="5500702"/>
          </a:xfrm>
        </p:spPr>
        <p:txBody>
          <a:bodyPr>
            <a:normAutofit fontScale="92500" lnSpcReduction="20000"/>
          </a:bodyPr>
          <a:lstStyle/>
          <a:p>
            <a:pPr algn="just" rtl="0"/>
            <a:r>
              <a:rPr lang="en-US" b="1" u="sng" dirty="0" smtClean="0"/>
              <a:t>Ultraviolet (UV) light</a:t>
            </a:r>
          </a:p>
          <a:p>
            <a:pPr lvl="1" algn="just" rtl="0"/>
            <a:r>
              <a:rPr lang="en-US" sz="2800" dirty="0" smtClean="0"/>
              <a:t>Less damaging and less lethal  to M.O</a:t>
            </a:r>
          </a:p>
          <a:p>
            <a:pPr lvl="1" algn="just" rtl="0"/>
            <a:r>
              <a:rPr lang="en-US" sz="2800" dirty="0" smtClean="0"/>
              <a:t>Not efficient method </a:t>
            </a:r>
          </a:p>
          <a:p>
            <a:pPr lvl="1" algn="just" rtl="0"/>
            <a:r>
              <a:rPr lang="en-US" sz="2800" dirty="0" smtClean="0"/>
              <a:t>Less use due to , poor penetration  </a:t>
            </a:r>
          </a:p>
          <a:p>
            <a:pPr lvl="1" algn="just" rtl="0"/>
            <a:endParaRPr lang="en-US" sz="2200" dirty="0" smtClean="0"/>
          </a:p>
          <a:p>
            <a:pPr algn="just" rtl="0"/>
            <a:r>
              <a:rPr lang="en-US" b="1" u="sng" dirty="0" smtClean="0"/>
              <a:t>Gamma – rays ( </a:t>
            </a:r>
            <a:r>
              <a:rPr lang="en-US" b="1" u="sng" dirty="0" err="1" smtClean="0"/>
              <a:t>ionising</a:t>
            </a:r>
            <a:r>
              <a:rPr lang="en-US" b="1" u="sng" dirty="0" smtClean="0"/>
              <a:t> radiations </a:t>
            </a:r>
            <a:r>
              <a:rPr lang="en-US" sz="2400" b="1" u="sng" dirty="0" smtClean="0"/>
              <a:t>)</a:t>
            </a:r>
          </a:p>
          <a:p>
            <a:pPr lvl="1" algn="just" rtl="0"/>
            <a:r>
              <a:rPr lang="en-US" sz="3000" dirty="0" smtClean="0"/>
              <a:t>Ionizing – radiations cause both excitation and ionization of atoms of different molecules in M.O</a:t>
            </a:r>
          </a:p>
          <a:p>
            <a:pPr lvl="1" algn="just" rtl="0">
              <a:buNone/>
            </a:pPr>
            <a:endParaRPr lang="en-US" dirty="0" smtClean="0"/>
          </a:p>
          <a:p>
            <a:pPr lvl="2" algn="just" rtl="0"/>
            <a:r>
              <a:rPr lang="en-US" sz="2600" b="1" dirty="0" err="1" smtClean="0"/>
              <a:t>Diredct</a:t>
            </a:r>
            <a:r>
              <a:rPr lang="en-US" sz="2600" b="1" dirty="0" smtClean="0"/>
              <a:t>  action (Target theory )</a:t>
            </a:r>
          </a:p>
          <a:p>
            <a:pPr lvl="2" algn="just" rtl="0"/>
            <a:r>
              <a:rPr lang="en-US" sz="2600" b="1" dirty="0" smtClean="0"/>
              <a:t>Indirect  action </a:t>
            </a:r>
          </a:p>
          <a:p>
            <a:pPr lvl="2" algn="just" rtl="0"/>
            <a:endParaRPr lang="en-US" sz="2400" b="1" dirty="0" smtClean="0"/>
          </a:p>
          <a:p>
            <a:pPr lvl="1" algn="just" rtl="0"/>
            <a:r>
              <a:rPr lang="en-US" sz="3000" dirty="0" smtClean="0"/>
              <a:t>Decrease M.O resistance </a:t>
            </a:r>
          </a:p>
          <a:p>
            <a:pPr lvl="1" algn="just" rtl="0"/>
            <a:r>
              <a:rPr lang="en-US" sz="3000" dirty="0" smtClean="0"/>
              <a:t>Efficient method </a:t>
            </a:r>
          </a:p>
          <a:p>
            <a:pPr lvl="1" algn="just" rtl="0"/>
            <a:endParaRPr lang="en-US" b="1" u="sng" dirty="0" smtClean="0"/>
          </a:p>
          <a:p>
            <a:pPr lvl="1" algn="just" rtl="0"/>
            <a:endParaRPr lang="en-US" sz="2200" dirty="0" smtClean="0"/>
          </a:p>
          <a:p>
            <a:pPr algn="just" rtl="0">
              <a:buNone/>
            </a:pPr>
            <a:endParaRPr lang="en-US" dirty="0" smtClean="0"/>
          </a:p>
          <a:p>
            <a:pPr lvl="1" algn="just" rtl="0"/>
            <a:endParaRPr lang="ar-S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135729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B- particulate radiation </a:t>
            </a:r>
            <a:endParaRPr 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1428736"/>
            <a:ext cx="8358214" cy="4572000"/>
          </a:xfrm>
        </p:spPr>
        <p:txBody>
          <a:bodyPr/>
          <a:lstStyle/>
          <a:p>
            <a:pPr algn="l" rtl="0"/>
            <a:r>
              <a:rPr lang="en-US" sz="3200" b="1" u="sng" dirty="0" smtClean="0"/>
              <a:t>Two types  of  electron accelerator machine :</a:t>
            </a:r>
          </a:p>
          <a:p>
            <a:pPr algn="l" rtl="0">
              <a:buNone/>
            </a:pPr>
            <a:endParaRPr lang="en-US" sz="3200" b="1" u="sng" dirty="0" smtClean="0"/>
          </a:p>
          <a:p>
            <a:pPr lvl="1" algn="l" rtl="0"/>
            <a:r>
              <a:rPr lang="en-US" sz="2800" dirty="0" smtClean="0"/>
              <a:t>Electrostatic accelerator .</a:t>
            </a:r>
          </a:p>
          <a:p>
            <a:pPr lvl="1" algn="l" rtl="0">
              <a:buNone/>
            </a:pPr>
            <a:endParaRPr lang="en-US" sz="2800" dirty="0" smtClean="0"/>
          </a:p>
          <a:p>
            <a:pPr lvl="1" algn="l" rtl="0"/>
            <a:r>
              <a:rPr lang="en-US" sz="2800" dirty="0" smtClean="0"/>
              <a:t>Microwave linear accelerator.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214414" y="135729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35716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3-Mechanical sterilization (filtration)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143900" cy="5357826"/>
          </a:xfrm>
        </p:spPr>
        <p:txBody>
          <a:bodyPr>
            <a:normAutofit/>
          </a:bodyPr>
          <a:lstStyle/>
          <a:p>
            <a:pPr lvl="0" algn="just" rtl="0"/>
            <a:r>
              <a:rPr lang="en-US" sz="2800" b="1" dirty="0" smtClean="0"/>
              <a:t>Removes</a:t>
            </a:r>
            <a:r>
              <a:rPr lang="en-US" sz="2800" dirty="0" smtClean="0"/>
              <a:t>  but </a:t>
            </a:r>
            <a:r>
              <a:rPr lang="en-US" sz="2800" b="1" dirty="0" smtClean="0"/>
              <a:t>does not destroy </a:t>
            </a:r>
            <a:r>
              <a:rPr lang="en-US" sz="2800" dirty="0" smtClean="0"/>
              <a:t>microorganisms and clarifies solutions by eliminating  particulate matter.</a:t>
            </a:r>
          </a:p>
          <a:p>
            <a:pPr lvl="0" algn="just" rtl="0">
              <a:buNone/>
            </a:pPr>
            <a:endParaRPr lang="en-US" sz="2800" dirty="0" smtClean="0"/>
          </a:p>
          <a:p>
            <a:pPr lvl="0" algn="just" rtl="0"/>
            <a:r>
              <a:rPr lang="en-US" sz="2800" dirty="0" smtClean="0"/>
              <a:t> For </a:t>
            </a:r>
            <a:r>
              <a:rPr lang="en-US" sz="2800" b="1" dirty="0" smtClean="0"/>
              <a:t>solutions</a:t>
            </a:r>
            <a:r>
              <a:rPr lang="en-US" sz="2800" dirty="0" smtClean="0"/>
              <a:t> rendered unstable by thermal, chemical, or radiation sterilization, filtration is the preferred method .</a:t>
            </a:r>
          </a:p>
          <a:p>
            <a:pPr lvl="0" algn="just" rtl="0">
              <a:buNone/>
            </a:pPr>
            <a:endParaRPr lang="en-US" sz="2800" dirty="0" smtClean="0"/>
          </a:p>
          <a:p>
            <a:pPr lvl="0" algn="just" rtl="0"/>
            <a:r>
              <a:rPr lang="en-US" sz="2800" dirty="0" smtClean="0"/>
              <a:t> A </a:t>
            </a:r>
            <a:r>
              <a:rPr lang="en-US" sz="2800" b="1" dirty="0" smtClean="0"/>
              <a:t>depth filter </a:t>
            </a:r>
            <a:r>
              <a:rPr lang="en-US" sz="2800" dirty="0" smtClean="0"/>
              <a:t>or </a:t>
            </a:r>
            <a:r>
              <a:rPr lang="en-US" sz="2800" b="1" dirty="0" smtClean="0"/>
              <a:t>screen filter </a:t>
            </a:r>
            <a:r>
              <a:rPr lang="en-US" sz="2800" dirty="0" smtClean="0"/>
              <a:t>may be used . </a:t>
            </a:r>
          </a:p>
          <a:p>
            <a:pPr lvl="0" algn="just" rtl="0">
              <a:buNone/>
            </a:pPr>
            <a:endParaRPr lang="en-US" sz="2800" dirty="0" smtClean="0"/>
          </a:p>
          <a:p>
            <a:pPr algn="just" rtl="0"/>
            <a:endParaRPr lang="ar-S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135729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1500174"/>
            <a:ext cx="8001024" cy="4572000"/>
          </a:xfrm>
        </p:spPr>
        <p:txBody>
          <a:bodyPr/>
          <a:lstStyle/>
          <a:p>
            <a:pPr lvl="0" algn="just" rtl="0"/>
            <a:r>
              <a:rPr lang="en-US" sz="2800" b="1" dirty="0" smtClean="0"/>
              <a:t>Depth filter</a:t>
            </a:r>
            <a:r>
              <a:rPr lang="en-US" sz="2800" dirty="0" smtClean="0"/>
              <a:t> usually consist of fritted glass or unglazed porcelain (i.e., substances that trap particles in channels ).</a:t>
            </a:r>
          </a:p>
          <a:p>
            <a:pPr lvl="0" algn="just" rtl="0">
              <a:buNone/>
            </a:pPr>
            <a:endParaRPr lang="en-US" sz="2800" dirty="0" smtClean="0"/>
          </a:p>
          <a:p>
            <a:pPr lvl="0" algn="just" rtl="0"/>
            <a:r>
              <a:rPr lang="en-US" sz="2800" b="1" dirty="0" smtClean="0"/>
              <a:t>   Screen (membrane) filters</a:t>
            </a:r>
            <a:r>
              <a:rPr lang="en-US" sz="2800" dirty="0" smtClean="0"/>
              <a:t> are films measuring 1-200 mm thick made of cellulose esters,  microfilament, polycarbonate , synthetics polymers, silver, or stainless steel.</a:t>
            </a:r>
          </a:p>
          <a:p>
            <a:pPr algn="just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285728"/>
            <a:ext cx="7772400" cy="1143000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/>
              <a:t>Mechanical </a:t>
            </a:r>
            <a:r>
              <a:rPr lang="en-US" sz="3600" b="1" dirty="0" smtClean="0"/>
              <a:t>sterilization (filtration</a:t>
            </a:r>
            <a:r>
              <a:rPr lang="en-US" sz="3600" b="1" dirty="0" smtClean="0"/>
              <a:t>)</a:t>
            </a:r>
            <a:r>
              <a:rPr lang="ar-SA" sz="3600" b="1" dirty="0" smtClean="0"/>
              <a:t> </a:t>
            </a:r>
            <a:r>
              <a:rPr lang="en-US" sz="2000" b="1" dirty="0" smtClean="0"/>
              <a:t>cont</a:t>
            </a:r>
            <a:endParaRPr lang="ar-SA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57224" y="135729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Sterilization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800" dirty="0" smtClean="0"/>
              <a:t>Sterilization –a process that  by  which all viable M.O are </a:t>
            </a:r>
            <a:r>
              <a:rPr lang="en-US" sz="2800" b="1" i="1" u="sng" dirty="0" smtClean="0"/>
              <a:t>removed or destroyed </a:t>
            </a:r>
            <a:r>
              <a:rPr lang="en-US" sz="2800" dirty="0" smtClean="0"/>
              <a:t>, based on a probability function .</a:t>
            </a:r>
          </a:p>
          <a:p>
            <a:pPr algn="just"/>
            <a:endParaRPr lang="ar-SA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1571612"/>
            <a:ext cx="7772400" cy="4572000"/>
          </a:xfrm>
        </p:spPr>
        <p:txBody>
          <a:bodyPr>
            <a:normAutofit lnSpcReduction="10000"/>
          </a:bodyPr>
          <a:lstStyle/>
          <a:p>
            <a:pPr lvl="1" algn="just" rtl="0"/>
            <a:r>
              <a:rPr lang="en-US" sz="2800" b="1" dirty="0" smtClean="0"/>
              <a:t>Screen (membrane) filters</a:t>
            </a:r>
          </a:p>
          <a:p>
            <a:pPr lvl="1" algn="just" rtl="0"/>
            <a:endParaRPr lang="en-US" sz="2800" b="1" dirty="0" smtClean="0"/>
          </a:p>
          <a:p>
            <a:pPr lvl="2" algn="just" rtl="0"/>
            <a:r>
              <a:rPr lang="en-US" sz="2800" b="1" dirty="0" smtClean="0"/>
              <a:t>A mesh</a:t>
            </a:r>
            <a:r>
              <a:rPr lang="en-US" sz="2800" dirty="0" smtClean="0"/>
              <a:t> of millions of </a:t>
            </a:r>
            <a:r>
              <a:rPr lang="en-US" sz="2800" dirty="0" err="1" smtClean="0"/>
              <a:t>microcapillary</a:t>
            </a:r>
            <a:r>
              <a:rPr lang="en-US" sz="2800" dirty="0" smtClean="0"/>
              <a:t> pores of  identical size filter the solution by  a process of physical sieving . </a:t>
            </a:r>
          </a:p>
          <a:p>
            <a:pPr lvl="1" algn="just" rtl="0">
              <a:buNone/>
            </a:pPr>
            <a:endParaRPr lang="en-US" sz="3600" dirty="0" smtClean="0"/>
          </a:p>
          <a:p>
            <a:pPr lvl="1" algn="just" rtl="0">
              <a:buNone/>
            </a:pPr>
            <a:endParaRPr lang="en-US" sz="3200" dirty="0" smtClean="0"/>
          </a:p>
          <a:p>
            <a:pPr lvl="2" algn="just" rtl="0"/>
            <a:r>
              <a:rPr lang="en-US" sz="2800" b="1" dirty="0" smtClean="0"/>
              <a:t>Flow rate</a:t>
            </a:r>
            <a:r>
              <a:rPr lang="en-US" sz="2800" dirty="0" smtClean="0"/>
              <a:t> .because pores make up 70 % to 85% of the surface , screen filters have  a higher flow rate than depth filters.</a:t>
            </a:r>
          </a:p>
          <a:p>
            <a:pPr algn="just" rtl="0"/>
            <a:endParaRPr lang="ar-S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57224" y="135729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1371600" y="28572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b="1" dirty="0" smtClean="0"/>
              <a:t>Mechanical </a:t>
            </a:r>
            <a:r>
              <a:rPr lang="en-US" sz="3600" b="1" dirty="0" smtClean="0"/>
              <a:t>sterilization (filtration</a:t>
            </a:r>
            <a:r>
              <a:rPr lang="en-US" sz="3600" b="1" dirty="0" smtClean="0"/>
              <a:t>)</a:t>
            </a:r>
            <a:r>
              <a:rPr lang="ar-SA" sz="3600" b="1" dirty="0" smtClean="0"/>
              <a:t> </a:t>
            </a:r>
            <a:r>
              <a:rPr lang="en-US" sz="2000" b="1" dirty="0" smtClean="0"/>
              <a:t>cont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1500174"/>
            <a:ext cx="7772400" cy="4572000"/>
          </a:xfrm>
        </p:spPr>
        <p:txBody>
          <a:bodyPr/>
          <a:lstStyle/>
          <a:p>
            <a:pPr lvl="1" algn="l" rtl="0"/>
            <a:r>
              <a:rPr lang="en-US" sz="3600" b="1" dirty="0" smtClean="0"/>
              <a:t>Types of screen filters</a:t>
            </a:r>
            <a:r>
              <a:rPr lang="en-US" sz="3200" b="1" dirty="0" smtClean="0"/>
              <a:t> </a:t>
            </a:r>
          </a:p>
          <a:p>
            <a:pPr lvl="1" algn="l" rtl="0">
              <a:buNone/>
            </a:pPr>
            <a:endParaRPr lang="en-US" sz="2800" dirty="0" smtClean="0"/>
          </a:p>
          <a:p>
            <a:pPr lvl="2" algn="l" rtl="0"/>
            <a:r>
              <a:rPr lang="en-US" sz="2800" dirty="0" smtClean="0"/>
              <a:t>Particulate filters</a:t>
            </a:r>
          </a:p>
          <a:p>
            <a:pPr lvl="2" algn="l" rtl="0"/>
            <a:r>
              <a:rPr lang="en-US" sz="2800" dirty="0" smtClean="0"/>
              <a:t>Microbial filters</a:t>
            </a:r>
          </a:p>
          <a:p>
            <a:pPr lvl="2" algn="l" rtl="0"/>
            <a:r>
              <a:rPr lang="en-US" sz="2800" dirty="0" smtClean="0"/>
              <a:t>Final filter</a:t>
            </a:r>
          </a:p>
          <a:p>
            <a:pPr algn="l" rtl="0"/>
            <a:endParaRPr lang="ar-SA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71538" y="1428736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4438" y="285750"/>
            <a:ext cx="7772400" cy="1143000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/>
              <a:t>Mechanical </a:t>
            </a:r>
            <a:r>
              <a:rPr lang="en-US" sz="3600" b="1" dirty="0" smtClean="0"/>
              <a:t>sterilization (filtration</a:t>
            </a:r>
            <a:r>
              <a:rPr lang="en-US" sz="3600" b="1" dirty="0" smtClean="0"/>
              <a:t>)</a:t>
            </a:r>
            <a:r>
              <a:rPr lang="ar-SA" sz="3600" b="1" dirty="0" smtClean="0"/>
              <a:t> </a:t>
            </a:r>
            <a:r>
              <a:rPr lang="en-US" sz="2000" b="1" dirty="0" smtClean="0"/>
              <a:t>cont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28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1-Particulate filters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500174"/>
            <a:ext cx="7772400" cy="4572000"/>
          </a:xfrm>
        </p:spPr>
        <p:txBody>
          <a:bodyPr>
            <a:normAutofit/>
          </a:bodyPr>
          <a:lstStyle/>
          <a:p>
            <a:pPr algn="just" rtl="0"/>
            <a:r>
              <a:rPr lang="en-US" sz="2800" dirty="0" smtClean="0"/>
              <a:t>Remove particles of glass, plastic, rubber, and other contaminants .</a:t>
            </a:r>
          </a:p>
          <a:p>
            <a:pPr algn="just" rtl="0">
              <a:buNone/>
            </a:pPr>
            <a:endParaRPr lang="en-US" sz="4000" dirty="0" smtClean="0"/>
          </a:p>
          <a:p>
            <a:pPr marL="1097280" lvl="7" indent="-274320" algn="just" rtl="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b="1" dirty="0" smtClean="0"/>
              <a:t>Other uses</a:t>
            </a:r>
            <a:r>
              <a:rPr lang="en-US" sz="2800" dirty="0" smtClean="0"/>
              <a:t> . these filter also are used to reduce the risk of phlebitis associated with administration of reconstituted powders. filtration removes any  </a:t>
            </a:r>
            <a:r>
              <a:rPr lang="en-US" sz="2800" dirty="0" err="1" smtClean="0"/>
              <a:t>undissolved</a:t>
            </a:r>
            <a:r>
              <a:rPr lang="en-US" sz="2800" dirty="0" smtClean="0"/>
              <a:t>  powder particles that may cause venous inflammation.</a:t>
            </a:r>
          </a:p>
          <a:p>
            <a:pPr algn="just" rtl="0">
              <a:buNone/>
            </a:pPr>
            <a:endParaRPr lang="ar-S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135729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57166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1-</a:t>
            </a:r>
            <a:r>
              <a:rPr lang="en-US" sz="3600" b="1" dirty="0" smtClean="0"/>
              <a:t> Particulate filters (cont)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1500174"/>
            <a:ext cx="7772400" cy="4572000"/>
          </a:xfrm>
        </p:spPr>
        <p:txBody>
          <a:bodyPr>
            <a:normAutofit/>
          </a:bodyPr>
          <a:lstStyle/>
          <a:p>
            <a:pPr algn="just" rtl="0"/>
            <a:r>
              <a:rPr lang="en-US" sz="2800" dirty="0" smtClean="0"/>
              <a:t>The </a:t>
            </a:r>
            <a:r>
              <a:rPr lang="en-US" sz="2800" b="1" dirty="0" smtClean="0"/>
              <a:t>pore size</a:t>
            </a:r>
            <a:r>
              <a:rPr lang="en-US" sz="2800" dirty="0" smtClean="0"/>
              <a:t> of standard particulate filters  ranges from 0.45-5mm .</a:t>
            </a:r>
          </a:p>
          <a:p>
            <a:pPr algn="just" rtl="0">
              <a:buNone/>
            </a:pPr>
            <a:endParaRPr lang="en-US" sz="2800" dirty="0" smtClean="0"/>
          </a:p>
          <a:p>
            <a:pPr algn="just" rtl="0"/>
            <a:r>
              <a:rPr lang="en-US" sz="2800" dirty="0" smtClean="0"/>
              <a:t> Special particulate filters are required to filter blood, emulsion (e.g., fat  emulsion), or colloidal dispersions or suspensions because these preparation have a larger particle size.</a:t>
            </a:r>
            <a:endParaRPr lang="ar-SA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135729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28"/>
            <a:ext cx="7772400" cy="1143000"/>
          </a:xfrm>
        </p:spPr>
        <p:txBody>
          <a:bodyPr/>
          <a:lstStyle/>
          <a:p>
            <a:r>
              <a:rPr lang="en-US" dirty="0" smtClean="0"/>
              <a:t>2-</a:t>
            </a:r>
            <a:r>
              <a:rPr lang="en-US" b="1" dirty="0" smtClean="0"/>
              <a:t> Microbial filters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7772400" cy="4572000"/>
          </a:xfrm>
        </p:spPr>
        <p:txBody>
          <a:bodyPr>
            <a:normAutofit/>
          </a:bodyPr>
          <a:lstStyle/>
          <a:p>
            <a:pPr lvl="2" algn="just" rtl="0"/>
            <a:r>
              <a:rPr lang="en-US" sz="3200" dirty="0" smtClean="0"/>
              <a:t> With a pore size of 0.22 mm or smaller, ensure complete microbial removal and sterilization . </a:t>
            </a:r>
          </a:p>
          <a:p>
            <a:pPr lvl="2" algn="just" rtl="0">
              <a:buNone/>
            </a:pPr>
            <a:endParaRPr lang="en-US" sz="3200" dirty="0" smtClean="0"/>
          </a:p>
          <a:p>
            <a:pPr lvl="2" algn="just" rtl="0"/>
            <a:r>
              <a:rPr lang="en-US" sz="3200" dirty="0" smtClean="0"/>
              <a:t>This is referred to as cold sterilization . </a:t>
            </a:r>
            <a:endParaRPr lang="en-US" sz="28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135729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57166"/>
            <a:ext cx="7772400" cy="1143000"/>
          </a:xfrm>
        </p:spPr>
        <p:txBody>
          <a:bodyPr/>
          <a:lstStyle/>
          <a:p>
            <a:r>
              <a:rPr lang="en-US" dirty="0" smtClean="0"/>
              <a:t>3-</a:t>
            </a:r>
            <a:r>
              <a:rPr lang="en-US" b="1" dirty="0" smtClean="0"/>
              <a:t> Final filter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1571612"/>
            <a:ext cx="7772400" cy="4572000"/>
          </a:xfrm>
        </p:spPr>
        <p:txBody>
          <a:bodyPr/>
          <a:lstStyle/>
          <a:p>
            <a:pPr marL="274320" lvl="2" indent="-274320" algn="just" rtl="0">
              <a:spcBef>
                <a:spcPts val="580"/>
              </a:spcBef>
              <a:buClr>
                <a:schemeClr val="accent1"/>
              </a:buClr>
            </a:pPr>
            <a:r>
              <a:rPr lang="en-US" sz="2800" dirty="0" smtClean="0"/>
              <a:t>Which may be either particulate or microbial , are often included as part of the tubing used in drug administration . </a:t>
            </a:r>
          </a:p>
          <a:p>
            <a:pPr marL="274320" lvl="2" indent="-274320" algn="just" rtl="0">
              <a:spcBef>
                <a:spcPts val="580"/>
              </a:spcBef>
              <a:buClr>
                <a:schemeClr val="accent1"/>
              </a:buClr>
              <a:buNone/>
            </a:pPr>
            <a:endParaRPr lang="en-US" sz="2800" dirty="0" smtClean="0"/>
          </a:p>
          <a:p>
            <a:pPr marL="274320" lvl="2" indent="-274320" algn="just" rtl="0">
              <a:spcBef>
                <a:spcPts val="580"/>
              </a:spcBef>
              <a:buClr>
                <a:schemeClr val="accent1"/>
              </a:buClr>
            </a:pPr>
            <a:r>
              <a:rPr lang="en-US" sz="2800" dirty="0" smtClean="0"/>
              <a:t>They  are referred to as in – line filters and are used to remove particulates or microorganisms from an intravenous (IV) solution during infusion . </a:t>
            </a:r>
            <a:endParaRPr lang="en-US" sz="2400" dirty="0" smtClean="0"/>
          </a:p>
          <a:p>
            <a:pPr algn="just" rtl="0"/>
            <a:endParaRPr lang="ar-S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1357298"/>
            <a:ext cx="7500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629524" cy="1143008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Method of inactivating  M.O may be classified as either :</a:t>
            </a:r>
            <a:br>
              <a:rPr lang="en-US" sz="3200" b="1" i="1" dirty="0" smtClean="0"/>
            </a:br>
            <a:endParaRPr lang="ar-SA" sz="3200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1928802"/>
            <a:ext cx="7772400" cy="4090998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2800" b="1" i="1" u="sng" dirty="0" smtClean="0"/>
              <a:t>1.Physical </a:t>
            </a:r>
          </a:p>
          <a:p>
            <a:pPr algn="just" rtl="0">
              <a:buNone/>
            </a:pPr>
            <a:r>
              <a:rPr lang="en-US" sz="2800" dirty="0" smtClean="0"/>
              <a:t>		</a:t>
            </a:r>
            <a:r>
              <a:rPr lang="en-US" sz="2800" b="1" dirty="0" smtClean="0"/>
              <a:t>A</a:t>
            </a:r>
            <a:r>
              <a:rPr lang="en-US" sz="2800" dirty="0" smtClean="0"/>
              <a:t>.  moist heat </a:t>
            </a:r>
          </a:p>
          <a:p>
            <a:pPr algn="just" rtl="0">
              <a:buNone/>
            </a:pPr>
            <a:r>
              <a:rPr lang="en-US" sz="2800" dirty="0" smtClean="0"/>
              <a:t>            </a:t>
            </a:r>
            <a:r>
              <a:rPr lang="en-US" sz="2800" b="1" dirty="0" smtClean="0"/>
              <a:t>b.  </a:t>
            </a:r>
            <a:r>
              <a:rPr lang="en-US" sz="2800" dirty="0" smtClean="0"/>
              <a:t>dry heat </a:t>
            </a:r>
          </a:p>
          <a:p>
            <a:pPr algn="just" rtl="0">
              <a:buNone/>
            </a:pPr>
            <a:r>
              <a:rPr lang="en-US" sz="2800" dirty="0" smtClean="0"/>
              <a:t>  	        </a:t>
            </a:r>
            <a:r>
              <a:rPr lang="en-US" sz="2800" b="1" dirty="0" smtClean="0"/>
              <a:t>c.   </a:t>
            </a:r>
            <a:r>
              <a:rPr lang="en-US" sz="2800" dirty="0" smtClean="0"/>
              <a:t>irradiation </a:t>
            </a:r>
          </a:p>
          <a:p>
            <a:pPr algn="just" rtl="0">
              <a:buNone/>
            </a:pPr>
            <a:r>
              <a:rPr lang="en-US" sz="2800" dirty="0" smtClean="0"/>
              <a:t>  	        </a:t>
            </a:r>
            <a:r>
              <a:rPr lang="en-US" sz="2800" b="1" dirty="0" smtClean="0"/>
              <a:t>d.  </a:t>
            </a:r>
            <a:r>
              <a:rPr lang="en-US" sz="2800" dirty="0" smtClean="0"/>
              <a:t>sterile filtration is another process , </a:t>
            </a:r>
            <a:r>
              <a:rPr lang="en-US" sz="2800" b="1" dirty="0" smtClean="0"/>
              <a:t>but it only  	removes , not inactivates M.O</a:t>
            </a:r>
            <a:endParaRPr lang="ar-SA" sz="2800" b="1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857224" y="1500174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28662" y="2000240"/>
            <a:ext cx="7772400" cy="4572000"/>
          </a:xfrm>
        </p:spPr>
        <p:txBody>
          <a:bodyPr/>
          <a:lstStyle/>
          <a:p>
            <a:pPr algn="just" rtl="0">
              <a:buNone/>
            </a:pPr>
            <a:r>
              <a:rPr lang="en-US" sz="2800" b="1" i="1" u="sng" dirty="0" smtClean="0"/>
              <a:t>2. Chemical </a:t>
            </a:r>
          </a:p>
          <a:p>
            <a:pPr lvl="0" algn="just" rtl="0">
              <a:buNone/>
            </a:pPr>
            <a:r>
              <a:rPr lang="en-US" dirty="0" smtClean="0"/>
              <a:t>		</a:t>
            </a:r>
            <a:r>
              <a:rPr lang="en-US" sz="2800" dirty="0" smtClean="0"/>
              <a:t>a. Gaseous </a:t>
            </a:r>
          </a:p>
          <a:p>
            <a:pPr lvl="0" algn="just" rtl="0">
              <a:buNone/>
            </a:pPr>
            <a:r>
              <a:rPr lang="en-US" sz="2800" dirty="0" smtClean="0"/>
              <a:t>		b. Liquid </a:t>
            </a:r>
            <a:r>
              <a:rPr lang="en-US" sz="2800" dirty="0" err="1" smtClean="0"/>
              <a:t>sterilants</a:t>
            </a:r>
            <a:r>
              <a:rPr lang="en-US" sz="2800" dirty="0" smtClean="0"/>
              <a:t> </a:t>
            </a:r>
          </a:p>
          <a:p>
            <a:pPr algn="just" rtl="0">
              <a:buNone/>
            </a:pPr>
            <a:endParaRPr lang="ar-SA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Method of inactivating  M.O may be classified as either 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endParaRPr lang="ar-SA" sz="3200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785786" y="1643050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Sterilization methods</a:t>
            </a:r>
            <a:endParaRPr lang="ar-SA" i="1" dirty="0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428596" y="142852"/>
          <a:ext cx="8286808" cy="6384139"/>
        </p:xfrm>
        <a:graphic>
          <a:graphicData uri="http://schemas.openxmlformats.org/drawingml/2006/table">
            <a:tbl>
              <a:tblPr/>
              <a:tblGrid>
                <a:gridCol w="4143404"/>
                <a:gridCol w="4143404"/>
              </a:tblGrid>
              <a:tr h="27777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Method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Equipment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15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Calibri"/>
                          <a:ea typeface="Calibri"/>
                          <a:cs typeface="Arial"/>
                        </a:rPr>
                        <a:t>Thermal</a:t>
                      </a:r>
                      <a:endParaRPr lang="en-US" sz="2000" b="1" i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50955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Moist  heat sterilization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Saturated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steam autoclaves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Superheated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water autoclaves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Arial"/>
                        </a:rPr>
                        <a:t>Air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over steam autoclaves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20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Dry heat sterilization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Batch sterilizers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Continuous tunnel sterilizers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15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Non- thermal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63678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Chemical cold sterilization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Ethylene oxide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Vaporized hydrogen peroxide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Hydrogen peroxide/steam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Other gases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20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Radiation sterilization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Electromagnetic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Particulate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9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Filtration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Arial"/>
                        </a:rPr>
                        <a:t>Membranes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Thermal sterilization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800" dirty="0" smtClean="0"/>
              <a:t>Involves the use of either </a:t>
            </a:r>
            <a:r>
              <a:rPr lang="en-US" sz="2800" b="1" u="sng" dirty="0" smtClean="0"/>
              <a:t>moist</a:t>
            </a:r>
            <a:r>
              <a:rPr lang="en-US" sz="2800" dirty="0" smtClean="0"/>
              <a:t> or </a:t>
            </a:r>
            <a:r>
              <a:rPr lang="en-US" sz="2800" b="1" u="sng" dirty="0" smtClean="0"/>
              <a:t>dry heat</a:t>
            </a:r>
            <a:r>
              <a:rPr lang="en-US" sz="2800" dirty="0" smtClean="0"/>
              <a:t>.</a:t>
            </a:r>
          </a:p>
          <a:p>
            <a:pPr algn="just" rtl="0">
              <a:buNone/>
            </a:pPr>
            <a:endParaRPr lang="en-US" sz="2400" dirty="0" smtClean="0"/>
          </a:p>
          <a:p>
            <a:pPr algn="just" rtl="0"/>
            <a:r>
              <a:rPr lang="en-US" sz="2800" b="1" dirty="0" smtClean="0"/>
              <a:t>Moist –heat sterilization</a:t>
            </a:r>
            <a:r>
              <a:rPr lang="en-US" sz="2800" dirty="0" smtClean="0"/>
              <a:t> is the </a:t>
            </a:r>
            <a:r>
              <a:rPr lang="en-US" sz="2800" b="1" dirty="0" smtClean="0"/>
              <a:t>most widely used</a:t>
            </a:r>
            <a:r>
              <a:rPr lang="en-US" sz="2800" dirty="0" smtClean="0"/>
              <a:t> and reliable sterilization method.</a:t>
            </a:r>
          </a:p>
          <a:p>
            <a:pPr algn="just" rtl="0"/>
            <a:endParaRPr lang="en-US" sz="2800" dirty="0" smtClean="0"/>
          </a:p>
          <a:p>
            <a:pPr algn="just" rtl="0"/>
            <a:r>
              <a:rPr lang="en-US" sz="2800" b="1" dirty="0" smtClean="0"/>
              <a:t>Dry – heat sterilization</a:t>
            </a:r>
            <a:r>
              <a:rPr lang="en-US" sz="2800" dirty="0" smtClean="0"/>
              <a:t> is appropriate for materials that cannot withstand moist – heat </a:t>
            </a:r>
            <a:r>
              <a:rPr lang="en-US" sz="2800" b="1" dirty="0" smtClean="0"/>
              <a:t>sterilization</a:t>
            </a:r>
          </a:p>
          <a:p>
            <a:pPr algn="just" rtl="0">
              <a:buNone/>
            </a:pPr>
            <a:endParaRPr lang="ar-SA" sz="2400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1-Moist </a:t>
            </a:r>
            <a:r>
              <a:rPr lang="en-US" b="1" dirty="0" smtClean="0"/>
              <a:t>–heat sterilization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838720"/>
          </a:xfrm>
        </p:spPr>
        <p:txBody>
          <a:bodyPr>
            <a:noAutofit/>
          </a:bodyPr>
          <a:lstStyle/>
          <a:p>
            <a:pPr lvl="1" algn="just" rtl="0"/>
            <a:r>
              <a:rPr lang="en-US" dirty="0" smtClean="0"/>
              <a:t>Microorganism are destroyed by </a:t>
            </a:r>
            <a:r>
              <a:rPr lang="en-US" b="1" dirty="0" smtClean="0"/>
              <a:t>cellular protein coagulation</a:t>
            </a:r>
            <a:r>
              <a:rPr lang="en-US" dirty="0" smtClean="0"/>
              <a:t> .</a:t>
            </a:r>
          </a:p>
          <a:p>
            <a:pPr lvl="1" algn="just" rtl="0">
              <a:buNone/>
            </a:pPr>
            <a:endParaRPr lang="en-US" dirty="0" smtClean="0"/>
          </a:p>
          <a:p>
            <a:pPr lvl="1" algn="just" rtl="0"/>
            <a:r>
              <a:rPr lang="en-US" dirty="0" smtClean="0"/>
              <a:t>The objects to be sterilized are exposed to saturated steam under 1 atmosphere pressure at a minimum temperature of </a:t>
            </a:r>
            <a:r>
              <a:rPr lang="en-US" b="1" dirty="0" smtClean="0"/>
              <a:t>121°</a:t>
            </a:r>
            <a:r>
              <a:rPr lang="en-US" i="1" dirty="0" smtClean="0"/>
              <a:t>C</a:t>
            </a:r>
            <a:r>
              <a:rPr lang="en-US" b="1" dirty="0" smtClean="0"/>
              <a:t> </a:t>
            </a:r>
            <a:r>
              <a:rPr lang="en-US" dirty="0" smtClean="0"/>
              <a:t>for at  </a:t>
            </a:r>
            <a:r>
              <a:rPr lang="en-US" b="1" dirty="0" smtClean="0"/>
              <a:t>least 20-60 minutes.</a:t>
            </a:r>
          </a:p>
          <a:p>
            <a:pPr lvl="1" algn="just" rtl="0">
              <a:buNone/>
            </a:pPr>
            <a:endParaRPr lang="en-US" dirty="0" smtClean="0"/>
          </a:p>
          <a:p>
            <a:pPr lvl="1" algn="just" rtl="0"/>
            <a:r>
              <a:rPr lang="en-US" dirty="0" smtClean="0"/>
              <a:t>An </a:t>
            </a:r>
            <a:r>
              <a:rPr lang="en-US" b="1" dirty="0" smtClean="0"/>
              <a:t>autoclave</a:t>
            </a:r>
            <a:r>
              <a:rPr lang="en-US" dirty="0" smtClean="0"/>
              <a:t> is commonly used for moist – heat sterilization .</a:t>
            </a:r>
          </a:p>
          <a:p>
            <a:pPr lvl="1" algn="just" rtl="0">
              <a:buNone/>
            </a:pPr>
            <a:endParaRPr lang="en-US" dirty="0" smtClean="0"/>
          </a:p>
          <a:p>
            <a:pPr lvl="1" algn="just" rtl="0"/>
            <a:r>
              <a:rPr lang="en-US" dirty="0" smtClean="0"/>
              <a:t>Because it does not require as high a temperature, moist – heat sterilization cause </a:t>
            </a:r>
            <a:r>
              <a:rPr lang="en-US" b="1" dirty="0" smtClean="0"/>
              <a:t>less product and equipment damage </a:t>
            </a:r>
            <a:r>
              <a:rPr lang="en-US" dirty="0" smtClean="0"/>
              <a:t>compared to dry – heat sterilization .</a:t>
            </a:r>
          </a:p>
          <a:p>
            <a:pPr algn="just" rtl="0">
              <a:buNone/>
            </a:pPr>
            <a:endParaRPr lang="ar-SA" sz="2400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857224" y="1357298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476</TotalTime>
  <Words>1218</Words>
  <Application>Microsoft Office PowerPoint</Application>
  <PresentationFormat>On-screen Show (4:3)</PresentationFormat>
  <Paragraphs>205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موازنة</vt:lpstr>
      <vt:lpstr>Sterilization methods and equipment  </vt:lpstr>
      <vt:lpstr>Sterilization concept  </vt:lpstr>
      <vt:lpstr>Sterilization</vt:lpstr>
      <vt:lpstr>Method of inactivating  M.O may be classified as either : </vt:lpstr>
      <vt:lpstr>Method of inactivating  M.O may be classified as either : </vt:lpstr>
      <vt:lpstr>Sterilization methods</vt:lpstr>
      <vt:lpstr>Slide 7</vt:lpstr>
      <vt:lpstr>Thermal sterilization</vt:lpstr>
      <vt:lpstr>1-Moist –heat sterilization</vt:lpstr>
      <vt:lpstr>Autoclaves</vt:lpstr>
      <vt:lpstr>   Autoclaves types </vt:lpstr>
      <vt:lpstr>Portable autoclave (bench autoclave)</vt:lpstr>
      <vt:lpstr>Stationary autoclave (large sterilizer)</vt:lpstr>
      <vt:lpstr>Main features of autoclave ( * )</vt:lpstr>
      <vt:lpstr>Main features of autoclave</vt:lpstr>
      <vt:lpstr>Advantage of jacket autoclave</vt:lpstr>
      <vt:lpstr>Operation of the autoclave</vt:lpstr>
      <vt:lpstr>Operation of the autoclave</vt:lpstr>
      <vt:lpstr>Air must be removed from autoclave</vt:lpstr>
      <vt:lpstr>2-Dry – heat sterilization</vt:lpstr>
      <vt:lpstr>Slide 21</vt:lpstr>
      <vt:lpstr>Slide 22</vt:lpstr>
      <vt:lpstr>       1-Chemical ( gas ) sterilization  </vt:lpstr>
      <vt:lpstr>    2-Radioactive sterilization  </vt:lpstr>
      <vt:lpstr> 2-Radioactive sterilization  </vt:lpstr>
      <vt:lpstr>A- electromagnetic radiations</vt:lpstr>
      <vt:lpstr>B- particulate radiation </vt:lpstr>
      <vt:lpstr>3-Mechanical sterilization (filtration)</vt:lpstr>
      <vt:lpstr>Mechanical sterilization (filtration) cont</vt:lpstr>
      <vt:lpstr>Mechanical sterilization (filtration) cont</vt:lpstr>
      <vt:lpstr>Mechanical sterilization (filtration) cont</vt:lpstr>
      <vt:lpstr>1-Particulate filters </vt:lpstr>
      <vt:lpstr>1- Particulate filters (cont)</vt:lpstr>
      <vt:lpstr>2- Microbial filters</vt:lpstr>
      <vt:lpstr>3- Final filter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Sterilization methods and equipment</dc:title>
  <dc:creator>user</dc:creator>
  <cp:lastModifiedBy>www.arabswell.com</cp:lastModifiedBy>
  <cp:revision>65</cp:revision>
  <dcterms:created xsi:type="dcterms:W3CDTF">2010-10-05T21:02:00Z</dcterms:created>
  <dcterms:modified xsi:type="dcterms:W3CDTF">2014-02-09T08:22:34Z</dcterms:modified>
</cp:coreProperties>
</file>