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76" r:id="rId9"/>
    <p:sldId id="264" r:id="rId10"/>
    <p:sldId id="277" r:id="rId11"/>
    <p:sldId id="266" r:id="rId12"/>
    <p:sldId id="267" r:id="rId13"/>
    <p:sldId id="268" r:id="rId14"/>
    <p:sldId id="269" r:id="rId15"/>
    <p:sldId id="270" r:id="rId16"/>
    <p:sldId id="274" r:id="rId17"/>
    <p:sldId id="278" r:id="rId18"/>
    <p:sldId id="279" r:id="rId19"/>
    <p:sldId id="271" r:id="rId20"/>
    <p:sldId id="272" r:id="rId21"/>
    <p:sldId id="275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AA0020F-1FAA-401B-9BDA-DE9C0937E2B7}" type="datetimeFigureOut">
              <a:rPr lang="ar-SA" smtClean="0"/>
              <a:t>15/04/36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0D67A06-E8DB-4D99-B2D4-9651A0D085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095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67A06-E8DB-4D99-B2D4-9651A0D08537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80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15/04/36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15/04/36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15/04/36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15/04/36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15/04/36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15/04/36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15/04/36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15/04/36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15/04/36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15/04/36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15/04/36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A960C12-A240-4846-BF3F-548643A44037}" type="datetimeFigureOut">
              <a:rPr lang="ar-SA" smtClean="0"/>
              <a:t>15/04/36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wY-xWMam7o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/>
              <a:t>BCH 312 [PRACTICAL]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79513" y="1022736"/>
            <a:ext cx="842493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/>
              <a:t>Identification of the common laboratory glassware, pipettes and Equipment .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45856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7"/>
          <p:cNvPicPr>
            <a:picLocks noChangeArrowheads="1"/>
          </p:cNvPicPr>
          <p:nvPr/>
        </p:nvPicPr>
        <p:blipFill rotWithShape="1">
          <a:blip r:embed="rId3"/>
          <a:srcRect l="50000" t="2776" r="25000" b="6727"/>
          <a:stretch/>
        </p:blipFill>
        <p:spPr bwMode="auto">
          <a:xfrm>
            <a:off x="7400957" y="140883"/>
            <a:ext cx="987467" cy="42962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38" y="116632"/>
            <a:ext cx="3668082" cy="4655010"/>
          </a:xfrm>
          <a:prstGeom prst="rect">
            <a:avLst/>
          </a:prstGeom>
        </p:spPr>
      </p:pic>
      <p:cxnSp>
        <p:nvCxnSpPr>
          <p:cNvPr id="5" name="رابط مستقيم 4"/>
          <p:cNvCxnSpPr/>
          <p:nvPr/>
        </p:nvCxnSpPr>
        <p:spPr>
          <a:xfrm>
            <a:off x="4355976" y="188640"/>
            <a:ext cx="0" cy="6408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ستطيل 6"/>
          <p:cNvSpPr/>
          <p:nvPr/>
        </p:nvSpPr>
        <p:spPr>
          <a:xfrm>
            <a:off x="179512" y="5301208"/>
            <a:ext cx="37512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(a)Volumetric pipettes. [transfer ]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4932040" y="5805264"/>
            <a:ext cx="39503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(b)Graduated pipettes. [measuring]</a:t>
            </a:r>
            <a:endParaRPr lang="en-US" sz="2000" b="1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</p:txBody>
      </p:sp>
      <p:pic>
        <p:nvPicPr>
          <p:cNvPr id="9" name="صورة 7"/>
          <p:cNvPicPr>
            <a:picLocks noChangeArrowheads="1"/>
          </p:cNvPicPr>
          <p:nvPr/>
        </p:nvPicPr>
        <p:blipFill rotWithShape="1">
          <a:blip r:embed="rId3"/>
          <a:srcRect l="22861" t="2776" r="54278" b="6727"/>
          <a:stretch/>
        </p:blipFill>
        <p:spPr bwMode="auto">
          <a:xfrm>
            <a:off x="5037168" y="212891"/>
            <a:ext cx="902984" cy="42962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مستطيل 9"/>
          <p:cNvSpPr/>
          <p:nvPr/>
        </p:nvSpPr>
        <p:spPr>
          <a:xfrm>
            <a:off x="7094567" y="4571587"/>
            <a:ext cx="16002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Mohr pipette</a:t>
            </a:r>
            <a:endParaRPr lang="ar-SA" sz="2000" b="1" dirty="0">
              <a:solidFill>
                <a:schemeClr val="tx2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4427984" y="4590066"/>
            <a:ext cx="23785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Serological pipette</a:t>
            </a:r>
            <a:endParaRPr lang="ar-SA" sz="2000" b="1" dirty="0">
              <a:solidFill>
                <a:schemeClr val="tx2"/>
              </a:solidFill>
            </a:endParaRPr>
          </a:p>
        </p:txBody>
      </p:sp>
      <p:cxnSp>
        <p:nvCxnSpPr>
          <p:cNvPr id="13" name="رابط كسهم مستقيم 12"/>
          <p:cNvCxnSpPr/>
          <p:nvPr/>
        </p:nvCxnSpPr>
        <p:spPr>
          <a:xfrm flipV="1">
            <a:off x="6588224" y="5157193"/>
            <a:ext cx="648072" cy="544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flipH="1" flipV="1">
            <a:off x="6147792" y="5157192"/>
            <a:ext cx="440432" cy="5441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70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71600" y="620689"/>
            <a:ext cx="6624736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Smallest division of graduated pipette:</a:t>
            </a:r>
            <a:endParaRPr lang="en-US" sz="2800" dirty="0">
              <a:latin typeface="Calibri" panose="020F0502020204030204" pitchFamily="34" charset="0"/>
              <a:cs typeface="Aparajita" pitchFamily="34" charset="0"/>
            </a:endParaRPr>
          </a:p>
        </p:txBody>
      </p:sp>
      <p:pic>
        <p:nvPicPr>
          <p:cNvPr id="3" name="Picture 2" descr="http://wwwchem.uwimona.edu.jm/gifs/c10app6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428737"/>
            <a:ext cx="5467350" cy="2928957"/>
          </a:xfrm>
          <a:prstGeom prst="rect">
            <a:avLst/>
          </a:prstGeom>
          <a:noFill/>
        </p:spPr>
      </p:pic>
      <p:sp>
        <p:nvSpPr>
          <p:cNvPr id="4" name="TextBox 4"/>
          <p:cNvSpPr txBox="1"/>
          <p:nvPr/>
        </p:nvSpPr>
        <p:spPr>
          <a:xfrm>
            <a:off x="2000232" y="4000504"/>
            <a:ext cx="157163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5"/>
          <p:cNvSpPr txBox="1"/>
          <p:nvPr/>
        </p:nvSpPr>
        <p:spPr>
          <a:xfrm>
            <a:off x="5357818" y="4071942"/>
            <a:ext cx="150019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6"/>
          <p:cNvSpPr txBox="1"/>
          <p:nvPr/>
        </p:nvSpPr>
        <p:spPr>
          <a:xfrm>
            <a:off x="2000232" y="4643446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1ml </a:t>
            </a:r>
          </a:p>
          <a:p>
            <a:r>
              <a:rPr lang="en-US" dirty="0" smtClean="0"/>
              <a:t>10 </a:t>
            </a:r>
            <a:endParaRPr lang="en-US" dirty="0"/>
          </a:p>
        </p:txBody>
      </p:sp>
      <p:cxnSp>
        <p:nvCxnSpPr>
          <p:cNvPr id="7" name="Straight Connector 8"/>
          <p:cNvCxnSpPr>
            <a:stCxn id="6" idx="1"/>
            <a:endCxn id="6" idx="3"/>
          </p:cNvCxnSpPr>
          <p:nvPr/>
        </p:nvCxnSpPr>
        <p:spPr>
          <a:xfrm rot="10800000" flipH="1">
            <a:off x="2000232" y="4966612"/>
            <a:ext cx="57150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9"/>
          <p:cNvSpPr txBox="1"/>
          <p:nvPr/>
        </p:nvSpPr>
        <p:spPr>
          <a:xfrm>
            <a:off x="2500298" y="478632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= 0.1 ml</a:t>
            </a:r>
            <a:endParaRPr lang="en-US" dirty="0"/>
          </a:p>
        </p:txBody>
      </p:sp>
      <p:sp>
        <p:nvSpPr>
          <p:cNvPr id="9" name="TextBox 11"/>
          <p:cNvSpPr txBox="1"/>
          <p:nvPr/>
        </p:nvSpPr>
        <p:spPr>
          <a:xfrm>
            <a:off x="5429256" y="4572008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ml</a:t>
            </a:r>
          </a:p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" name="TextBox 12"/>
          <p:cNvSpPr txBox="1"/>
          <p:nvPr/>
        </p:nvSpPr>
        <p:spPr>
          <a:xfrm>
            <a:off x="6572264" y="471488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= 0.5 ml</a:t>
            </a:r>
            <a:endParaRPr lang="en-US" dirty="0"/>
          </a:p>
        </p:txBody>
      </p:sp>
      <p:cxnSp>
        <p:nvCxnSpPr>
          <p:cNvPr id="11" name="Straight Arrow Connector 14"/>
          <p:cNvCxnSpPr/>
          <p:nvPr/>
        </p:nvCxnSpPr>
        <p:spPr>
          <a:xfrm rot="5400000">
            <a:off x="2577807" y="4422267"/>
            <a:ext cx="41648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5"/>
          <p:cNvCxnSpPr/>
          <p:nvPr/>
        </p:nvCxnSpPr>
        <p:spPr>
          <a:xfrm rot="5400000">
            <a:off x="5864749" y="4350829"/>
            <a:ext cx="41648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23"/>
          <p:cNvCxnSpPr/>
          <p:nvPr/>
        </p:nvCxnSpPr>
        <p:spPr>
          <a:xfrm rot="10800000" flipH="1">
            <a:off x="6000760" y="4857760"/>
            <a:ext cx="57150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16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476672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u="sng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Steps of the Use of the pipettes:</a:t>
            </a:r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-The pipette is first washed with water ,then rinsed several times with a little of the solution to be used and finally filled to just above the mark , the liquid is allowed to fall to the mark .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The solution is allowed to drain into the appropriate vessel with the jet of the pipette touching the wall of the vessel .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After the flow of the liquid has stopped, the jet is held against the wall for some times and then removed . A certain amount of liquid will remain at the tip and this must not be "blown out".</a:t>
            </a:r>
            <a:endParaRPr lang="ar-SA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64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188641"/>
            <a:ext cx="6606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Aparajita" pitchFamily="34" charset="0"/>
              </a:rPr>
              <a:t>(2) Identification of the common laboratory Equipment: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76470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Aparajita" pitchFamily="34" charset="0"/>
              </a:rPr>
              <a:t>(A)Balance.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parajita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Aparajita" pitchFamily="34" charset="0"/>
              </a:rPr>
              <a:t>(B) pH meter.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Aparajita" pitchFamily="34" charset="0"/>
              </a:rPr>
              <a:t>(C) Spectrophotometer.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833876" y="4604844"/>
            <a:ext cx="14531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Aparajita" pitchFamily="34" charset="0"/>
              </a:rPr>
              <a:t> pH meter</a:t>
            </a:r>
          </a:p>
        </p:txBody>
      </p:sp>
      <p:pic>
        <p:nvPicPr>
          <p:cNvPr id="5" name="صورة 9" descr="تنزيل.jpg"/>
          <p:cNvPicPr>
            <a:picLocks noChangeAspect="1" noChangeArrowheads="1"/>
          </p:cNvPicPr>
          <p:nvPr/>
        </p:nvPicPr>
        <p:blipFill rotWithShape="1">
          <a:blip r:embed="rId2"/>
          <a:srcRect l="3491" t="5747" r="4911" b="7293"/>
          <a:stretch/>
        </p:blipFill>
        <p:spPr bwMode="auto">
          <a:xfrm>
            <a:off x="2339752" y="2492896"/>
            <a:ext cx="4253345" cy="192578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2713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544" y="1340768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•</a:t>
            </a:r>
            <a:r>
              <a:rPr lang="en-US" dirty="0">
                <a:latin typeface="Calibri" panose="020F0502020204030204" pitchFamily="34" charset="0"/>
              </a:rPr>
              <a:t>Hydrogen ion concentration of many solution is low and difficult to measure accurately.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•So, the term pH introduced as a way of expressing hydrogen ion concentration .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•PH define as the negative logarithm of the hydrogen ion concentration .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•PH = - log10 [H+]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63961" y="2034739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ar-SA" dirty="0">
              <a:latin typeface="Calibri" panose="020F0502020204030204" pitchFamily="34" charset="0"/>
            </a:endParaRPr>
          </a:p>
          <a:p>
            <a:pPr algn="l" rtl="0"/>
            <a:endParaRPr lang="ar-SA" dirty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•Since the PH determines many important aspects of the structure and activity of biological macromolecules and thus of the behavior of the cell and organisms .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• Note: PH range value (0 - 14) ,, the higher PH number , the lower the hydrogen ion concentration and vice versa..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9" t="76434" r="37786" b="6250"/>
          <a:stretch/>
        </p:blipFill>
        <p:spPr bwMode="auto">
          <a:xfrm>
            <a:off x="1132947" y="4149080"/>
            <a:ext cx="6507391" cy="2131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150055" y="116632"/>
            <a:ext cx="15381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Aparajita" pitchFamily="34" charset="0"/>
              </a:rPr>
              <a:t> pH meter: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690" y="808428"/>
            <a:ext cx="9157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anose="020F0502020204030204" pitchFamily="34" charset="0"/>
              </a:rPr>
              <a:t>• A </a:t>
            </a:r>
            <a:r>
              <a:rPr lang="en-US" b="1" dirty="0" smtClean="0">
                <a:latin typeface="Calibri" panose="020F0502020204030204" pitchFamily="34" charset="0"/>
              </a:rPr>
              <a:t>pH meter</a:t>
            </a:r>
            <a:r>
              <a:rPr lang="en-US" dirty="0" smtClean="0">
                <a:latin typeface="Calibri" panose="020F0502020204030204" pitchFamily="34" charset="0"/>
              </a:rPr>
              <a:t> is an electronic device used for measuring the pH (acidity or alkalinity) of a liquid.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alibri" panose="020F0502020204030204" pitchFamily="34" charset="0"/>
              <a:ea typeface="Times New Roman" pitchFamily="18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01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88641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•</a:t>
            </a:r>
            <a:r>
              <a:rPr lang="en-US" dirty="0">
                <a:latin typeface="Calibri" panose="020F0502020204030204" pitchFamily="34" charset="0"/>
              </a:rPr>
              <a:t>There are many ways in biochemical laboratory to measure PH value such as ; and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•litmus s paper,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• a field kit </a:t>
            </a: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• PH meter. The most accurate and reliable method is </a:t>
            </a:r>
            <a:endParaRPr lang="en-US" dirty="0" smtClean="0">
              <a:latin typeface="Calibri" panose="020F0502020204030204" pitchFamily="34" charset="0"/>
            </a:endParaRPr>
          </a:p>
          <a:p>
            <a:endParaRPr lang="ar-SA" dirty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Note: before use it needs to be calibrated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23" t="38730" r="28109" b="21722"/>
          <a:stretch/>
        </p:blipFill>
        <p:spPr bwMode="auto">
          <a:xfrm>
            <a:off x="6012160" y="2492896"/>
            <a:ext cx="2038662" cy="2893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3420380" cy="342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شكل بيضاوي 2"/>
          <p:cNvSpPr/>
          <p:nvPr/>
        </p:nvSpPr>
        <p:spPr>
          <a:xfrm>
            <a:off x="1907704" y="3429000"/>
            <a:ext cx="414046" cy="5104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flipV="1">
            <a:off x="2321750" y="3684223"/>
            <a:ext cx="3258362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ستطيل 6"/>
          <p:cNvSpPr/>
          <p:nvPr/>
        </p:nvSpPr>
        <p:spPr>
          <a:xfrm>
            <a:off x="5580112" y="5666605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dirty="0"/>
              <a:t>glass electrode </a:t>
            </a:r>
          </a:p>
        </p:txBody>
      </p:sp>
    </p:spTree>
    <p:extLst>
      <p:ext uri="{BB962C8B-B14F-4D97-AF65-F5344CB8AC3E}">
        <p14:creationId xmlns:p14="http://schemas.microsoft.com/office/powerpoint/2010/main" val="46673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87624" y="764704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Using a pH Meter 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043608" y="1340768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hlinkClick r:id="rId2"/>
              </a:rPr>
              <a:t>https://www.youtube.com/watch?v=vwY-xWMam7o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1222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6394" y="1196752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• Spectrophotometer </a:t>
            </a:r>
            <a:r>
              <a:rPr lang="en-US" dirty="0">
                <a:latin typeface="Calibri" panose="020F0502020204030204" pitchFamily="34" charset="0"/>
              </a:rPr>
              <a:t>is instrument used to measure the intensity of light at a given wavelength that is transmitted or absorbed by a sample.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23528" y="404664"/>
            <a:ext cx="2058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Spectrophotometer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58281" y="3885148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-Invisible range(ultraviolet) from 100 to 360 nm  [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Quartz cuvette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are used]</a:t>
            </a:r>
          </a:p>
          <a:p>
            <a:pPr algn="l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-Visible range (above 360 nm -700 nm)        [</a:t>
            </a:r>
            <a:r>
              <a:rPr lang="en-US" b="1" dirty="0" smtClean="0">
                <a:latin typeface="Calibri" panose="020F0502020204030204" pitchFamily="34" charset="0"/>
                <a:cs typeface="Aparajita" pitchFamily="34" charset="0"/>
              </a:rPr>
              <a:t>Glass or plastic cuvette 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are used]</a:t>
            </a:r>
          </a:p>
          <a:p>
            <a:pPr algn="l"/>
            <a:endParaRPr lang="en-US" b="1" u="sng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• </a:t>
            </a:r>
            <a:r>
              <a:rPr lang="en-US" b="1" u="sng" dirty="0" smtClean="0">
                <a:latin typeface="Calibri" panose="020F0502020204030204" pitchFamily="34" charset="0"/>
                <a:cs typeface="Aparajita" pitchFamily="34" charset="0"/>
              </a:rPr>
              <a:t>Blank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: contain everything except the compound to be measure. 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65042" y="3140968"/>
            <a:ext cx="49070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• 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Wavelength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in this instrument divided into:</a:t>
            </a: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6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431933"/>
            <a:ext cx="813690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latin typeface="Calibri" pitchFamily="34" charset="0"/>
              </a:rPr>
              <a:t>The </a:t>
            </a:r>
            <a:r>
              <a:rPr lang="en-US" sz="2000" b="1" dirty="0" smtClean="0">
                <a:latin typeface="Calibri" pitchFamily="34" charset="0"/>
              </a:rPr>
              <a:t>spectrophotometer: </a:t>
            </a:r>
            <a:r>
              <a:rPr lang="en-US" dirty="0" smtClean="0">
                <a:latin typeface="Calibri" pitchFamily="34" charset="0"/>
              </a:rPr>
              <a:t>it can be used to </a:t>
            </a:r>
            <a:r>
              <a:rPr lang="en-US" dirty="0">
                <a:latin typeface="Calibri" pitchFamily="34" charset="0"/>
              </a:rPr>
              <a:t>measure the amount of light absorbed by </a:t>
            </a:r>
            <a:r>
              <a:rPr lang="en-US" dirty="0" smtClean="0">
                <a:latin typeface="Calibri" pitchFamily="34" charset="0"/>
              </a:rPr>
              <a:t>a </a:t>
            </a:r>
            <a:r>
              <a:rPr lang="en-GB" dirty="0" smtClean="0">
                <a:latin typeface="Calibri" pitchFamily="34" charset="0"/>
              </a:rPr>
              <a:t>solution</a:t>
            </a:r>
            <a:r>
              <a:rPr lang="en-GB" smtClean="0">
                <a:latin typeface="Calibri" pitchFamily="34" charset="0"/>
              </a:rPr>
              <a:t>. 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-By using </a:t>
            </a:r>
            <a:r>
              <a:rPr lang="en-US" dirty="0" smtClean="0">
                <a:latin typeface="Calibri" pitchFamily="34" charset="0"/>
              </a:rPr>
              <a:t>the spectrophotometer, we can quantitatively measure absorbance, and this information can be used to determine the concentration of the absorbing molecule.</a:t>
            </a:r>
            <a:endParaRPr lang="ar-SA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M</a:t>
            </a:r>
            <a:r>
              <a:rPr lang="en-US" dirty="0" smtClean="0">
                <a:latin typeface="Calibri" pitchFamily="34" charset="0"/>
              </a:rPr>
              <a:t>ore </a:t>
            </a:r>
            <a:r>
              <a:rPr lang="en-US" dirty="0">
                <a:latin typeface="Calibri" pitchFamily="34" charset="0"/>
              </a:rPr>
              <a:t>concentrated solution will absorb more </a:t>
            </a:r>
            <a:r>
              <a:rPr lang="en-US" dirty="0" smtClean="0">
                <a:latin typeface="Calibri" pitchFamily="34" charset="0"/>
              </a:rPr>
              <a:t>light</a:t>
            </a:r>
            <a:r>
              <a:rPr lang="en-GB" dirty="0" smtClean="0">
                <a:latin typeface="Calibri" pitchFamily="34" charset="0"/>
              </a:rPr>
              <a:t> and transmits less</a:t>
            </a:r>
            <a:r>
              <a:rPr lang="en-GB" dirty="0" smtClean="0">
                <a:latin typeface="Calibri" pitchFamily="34" charset="0"/>
              </a:rPr>
              <a:t>.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So, the </a:t>
            </a:r>
            <a:r>
              <a:rPr lang="en-US" dirty="0" smtClean="0">
                <a:latin typeface="Calibri" pitchFamily="34" charset="0"/>
              </a:rPr>
              <a:t>more concentrated solution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high absorbance value.</a:t>
            </a:r>
          </a:p>
          <a:p>
            <a:pPr algn="l" rtl="0"/>
            <a:endParaRPr lang="en-US" dirty="0">
              <a:latin typeface="Calibri" pitchFamily="34" charset="0"/>
              <a:sym typeface="Wingdings" pitchFamily="2" charset="2"/>
            </a:endParaRPr>
          </a:p>
          <a:p>
            <a:pPr algn="l" rtl="0"/>
            <a:r>
              <a:rPr lang="en-US" dirty="0" smtClean="0">
                <a:latin typeface="Calibri" pitchFamily="34" charset="0"/>
                <a:sym typeface="Wingdings" pitchFamily="2" charset="2"/>
              </a:rPr>
              <a:t>And Less </a:t>
            </a:r>
            <a:r>
              <a:rPr lang="en-US" dirty="0" smtClean="0">
                <a:latin typeface="Calibri" pitchFamily="34" charset="0"/>
              </a:rPr>
              <a:t>concentrated solution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less absorbance value.</a:t>
            </a:r>
            <a:r>
              <a:rPr lang="en-US" dirty="0" smtClean="0">
                <a:latin typeface="Calibri" pitchFamily="34" charset="0"/>
              </a:rPr>
              <a:t> 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636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9781" t="36047" r="21157" b="27532"/>
          <a:stretch>
            <a:fillRect/>
          </a:stretch>
        </p:blipFill>
        <p:spPr bwMode="auto">
          <a:xfrm>
            <a:off x="445474" y="1052736"/>
            <a:ext cx="797926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2749730" y="4109010"/>
            <a:ext cx="3614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Calibri" pitchFamily="34" charset="0"/>
              </a:rPr>
              <a:t>How a spectrophotometer works</a:t>
            </a:r>
            <a:endParaRPr lang="ar-SA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69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620688"/>
            <a:ext cx="6918389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Objective: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-To be familiar with most used tools in biochemistry labs. </a:t>
            </a:r>
          </a:p>
        </p:txBody>
      </p:sp>
    </p:spTree>
    <p:extLst>
      <p:ext uri="{BB962C8B-B14F-4D97-AF65-F5344CB8AC3E}">
        <p14:creationId xmlns:p14="http://schemas.microsoft.com/office/powerpoint/2010/main" val="41234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8998153" cy="32689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2749730" y="5229200"/>
            <a:ext cx="3614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Calibri" pitchFamily="34" charset="0"/>
              </a:rPr>
              <a:t>How a spectrophotometer works</a:t>
            </a:r>
            <a:endParaRPr lang="ar-SA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29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1554" t="33094" r="62499" b="39344"/>
          <a:stretch>
            <a:fillRect/>
          </a:stretch>
        </p:blipFill>
        <p:spPr bwMode="auto">
          <a:xfrm>
            <a:off x="6660232" y="4581128"/>
            <a:ext cx="1584176" cy="164284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539552" y="3105835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http://www.youtube.com/watch?v=pxC6F7bK8CU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539552" y="2060848"/>
            <a:ext cx="518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Calibri" pitchFamily="34" charset="0"/>
              </a:rPr>
              <a:t>How does a spectrophotometer work? </a:t>
            </a:r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54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260648"/>
            <a:ext cx="71467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(1)Identification of the common laboratory </a:t>
            </a:r>
            <a:r>
              <a:rPr lang="en-US" sz="2400" b="1" u="sng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glassware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: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95536" y="1068432"/>
            <a:ext cx="5040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A- Conical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flasks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and beakers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</a:rPr>
              <a:t>: 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055898"/>
            <a:ext cx="1866900" cy="245745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395" y="3090104"/>
            <a:ext cx="2143125" cy="2143125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251520" y="1772817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They </a:t>
            </a:r>
            <a:r>
              <a:rPr lang="en-US" sz="2000" dirty="0">
                <a:latin typeface="Calibri" panose="020F0502020204030204" pitchFamily="34" charset="0"/>
              </a:rPr>
              <a:t>are used for mixing, transporting and </a:t>
            </a:r>
            <a:r>
              <a:rPr lang="en-US" sz="2000" dirty="0" smtClean="0">
                <a:latin typeface="Calibri" panose="020F0502020204030204" pitchFamily="34" charset="0"/>
              </a:rPr>
              <a:t>reacting, but </a:t>
            </a:r>
            <a:r>
              <a:rPr lang="en-US" sz="2000" dirty="0">
                <a:latin typeface="Calibri" panose="020F0502020204030204" pitchFamily="34" charset="0"/>
              </a:rPr>
              <a:t>not for accurate volume measurements. 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1391830" y="5609322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Conical flasks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6570863" y="5775844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Beaker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417350" y="5888062"/>
            <a:ext cx="1710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[</a:t>
            </a:r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Ehrlenmeyer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] 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6012160" y="2924944"/>
            <a:ext cx="2088232" cy="334372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1229703" y="2924944"/>
            <a:ext cx="2069817" cy="34764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742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332656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</a:rPr>
              <a:t>B- Graduated cylinders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[</a:t>
            </a:r>
            <a:r>
              <a:rPr lang="en-US" sz="2000" b="1" dirty="0" smtClean="0">
                <a:solidFill>
                  <a:schemeClr val="tx2"/>
                </a:solidFill>
              </a:rPr>
              <a:t>measuring </a:t>
            </a:r>
            <a:r>
              <a:rPr lang="en-US" sz="2000" b="1" dirty="0" smtClean="0">
                <a:solidFill>
                  <a:schemeClr val="tx2"/>
                </a:solidFill>
              </a:rPr>
              <a:t>cylinder</a:t>
            </a:r>
            <a:r>
              <a:rPr lang="en-US" sz="2000" dirty="0" smtClean="0">
                <a:solidFill>
                  <a:schemeClr val="tx2"/>
                </a:solidFill>
              </a:rPr>
              <a:t> ]:</a:t>
            </a:r>
            <a:endParaRPr lang="en-US" sz="2000" dirty="0" smtClean="0">
              <a:solidFill>
                <a:schemeClr val="tx2"/>
              </a:solidFill>
            </a:endParaRP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-Used to measure the volume of a liquid. Graduated cylinders are generally more accurate and precise than laboratory flasks and beakers.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-If </a:t>
            </a:r>
            <a:r>
              <a:rPr lang="en-US" sz="2000" dirty="0">
                <a:latin typeface="Calibri" panose="020F0502020204030204" pitchFamily="34" charset="0"/>
              </a:rPr>
              <a:t>greater accuracy is needed, use a pipet or volumetric flask</a:t>
            </a:r>
            <a:r>
              <a:rPr lang="en-US" sz="2000" dirty="0"/>
              <a:t>.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087" y="2465957"/>
            <a:ext cx="3294112" cy="3294112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491880" y="6011996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Graduated cylinders</a:t>
            </a:r>
            <a:endParaRPr lang="ar-SA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81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9076" y="260648"/>
            <a:ext cx="89749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C- Volumetric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flasks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</a:rPr>
              <a:t>: </a:t>
            </a:r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It </a:t>
            </a:r>
            <a:r>
              <a:rPr lang="en-US" dirty="0">
                <a:latin typeface="Calibri" panose="020F0502020204030204" pitchFamily="34" charset="0"/>
              </a:rPr>
              <a:t>is used to make up a solution of fixed volume very accurately. 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1506170"/>
            <a:ext cx="4762500" cy="47625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222936" y="5883949"/>
            <a:ext cx="2286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Volumetric flasks</a:t>
            </a:r>
            <a:endParaRPr lang="ar-SA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66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332656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D- Burettes :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A burette delivers measured volumes of liquid.  Burettes </a:t>
            </a:r>
            <a:r>
              <a:rPr lang="en-US" dirty="0">
                <a:latin typeface="Calibri" panose="020F0502020204030204" pitchFamily="34" charset="0"/>
              </a:rPr>
              <a:t>are used primarily for </a:t>
            </a:r>
            <a:r>
              <a:rPr lang="en-US" dirty="0" smtClean="0">
                <a:latin typeface="Calibri" panose="020F0502020204030204" pitchFamily="34" charset="0"/>
              </a:rPr>
              <a:t>titration. </a:t>
            </a:r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 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484784"/>
            <a:ext cx="4153644" cy="4153644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707904" y="5678728"/>
            <a:ext cx="1144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Burette</a:t>
            </a:r>
          </a:p>
        </p:txBody>
      </p:sp>
    </p:spTree>
    <p:extLst>
      <p:ext uri="{BB962C8B-B14F-4D97-AF65-F5344CB8AC3E}">
        <p14:creationId xmlns:p14="http://schemas.microsoft.com/office/powerpoint/2010/main" val="227654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67544" y="1196752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Are Tools commonly used to transport a measured volume of liquid. Pipettes come in several designs for various purposes with differing levels of accuracy and precision.</a:t>
            </a:r>
            <a:endParaRPr lang="ar-SA" dirty="0">
              <a:latin typeface="Calibri" panose="020F050202020403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476672"/>
            <a:ext cx="15937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</a:rPr>
              <a:t>E- Pipettes:</a:t>
            </a:r>
            <a:endParaRPr lang="ar-SA" sz="2000" dirty="0">
              <a:solidFill>
                <a:schemeClr val="tx2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67544" y="2828836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There are two main type of pipettes are used in biochemical laboratory: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(a)Volumetric or transfer pipettes.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(b)Graduated or measuring pipettes.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40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201101" cy="4396134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3805031" y="4998367"/>
            <a:ext cx="1382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tx2"/>
                </a:solidFill>
              </a:rPr>
              <a:t>Pipettes</a:t>
            </a:r>
            <a:endParaRPr lang="ar-SA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51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88640"/>
            <a:ext cx="8784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There are two main type of pipettes are used in biochemical laboratory:</a:t>
            </a:r>
          </a:p>
        </p:txBody>
      </p:sp>
      <p:cxnSp>
        <p:nvCxnSpPr>
          <p:cNvPr id="4" name="رابط بشكل مرفق 3"/>
          <p:cNvCxnSpPr/>
          <p:nvPr/>
        </p:nvCxnSpPr>
        <p:spPr>
          <a:xfrm>
            <a:off x="4716016" y="764704"/>
            <a:ext cx="3168352" cy="158417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بشكل مرفق 4"/>
          <p:cNvCxnSpPr/>
          <p:nvPr/>
        </p:nvCxnSpPr>
        <p:spPr>
          <a:xfrm rot="10800000" flipV="1">
            <a:off x="1187625" y="764704"/>
            <a:ext cx="3005025" cy="158417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ستطيل 10"/>
          <p:cNvSpPr/>
          <p:nvPr/>
        </p:nvSpPr>
        <p:spPr>
          <a:xfrm>
            <a:off x="179512" y="2564904"/>
            <a:ext cx="36693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(a)Volumetric pipettes. [transfer ]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5256406" y="2571354"/>
            <a:ext cx="3867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(b)Graduated pipettes. [measuring]</a:t>
            </a:r>
            <a:endParaRPr lang="en-US" sz="2000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07076" y="3825914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•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Are designed to deliver </a:t>
            </a:r>
            <a:r>
              <a:rPr lang="en-US" dirty="0" smtClean="0">
                <a:latin typeface="Calibri" panose="020F0502020204030204" pitchFamily="34" charset="0"/>
              </a:rPr>
              <a:t>accurately 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a fixed volume of  liquid.</a:t>
            </a:r>
            <a:endParaRPr lang="ar-SA" dirty="0">
              <a:latin typeface="Calibri" panose="020F0502020204030204" pitchFamily="34" charset="0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144016" y="469441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• More </a:t>
            </a:r>
            <a:r>
              <a:rPr lang="en-US" dirty="0">
                <a:latin typeface="Calibri" panose="020F0502020204030204" pitchFamily="34" charset="0"/>
              </a:rPr>
              <a:t>accurate than measuring </a:t>
            </a:r>
            <a:r>
              <a:rPr lang="en-US" dirty="0" smtClean="0">
                <a:latin typeface="Calibri" panose="020F0502020204030204" pitchFamily="34" charset="0"/>
              </a:rPr>
              <a:t>pipettes. 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107504" y="5733256"/>
            <a:ext cx="4230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• Not graduated. 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113567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•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consists of a </a:t>
            </a:r>
            <a:r>
              <a:rPr lang="en-US" dirty="0" err="1" smtClean="0">
                <a:latin typeface="Calibri" panose="020F0502020204030204" pitchFamily="34" charset="0"/>
                <a:cs typeface="Aparajita" pitchFamily="34" charset="0"/>
              </a:rPr>
              <a:t>cyclindrical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 bulb joined at both ends to narrowed glass tubing.</a:t>
            </a:r>
          </a:p>
        </p:txBody>
      </p:sp>
      <p:sp>
        <p:nvSpPr>
          <p:cNvPr id="18" name="مستطيل 17"/>
          <p:cNvSpPr/>
          <p:nvPr/>
        </p:nvSpPr>
        <p:spPr>
          <a:xfrm>
            <a:off x="5396275" y="3105835"/>
            <a:ext cx="3275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•Graduated. </a:t>
            </a:r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•Some are blown </a:t>
            </a:r>
            <a:r>
              <a:rPr lang="en-US" dirty="0" smtClean="0">
                <a:latin typeface="Calibri" panose="020F0502020204030204" pitchFamily="34" charset="0"/>
              </a:rPr>
              <a:t>out. </a:t>
            </a:r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•There are two types: Mohr and serological </a:t>
            </a:r>
          </a:p>
        </p:txBody>
      </p:sp>
      <p:sp>
        <p:nvSpPr>
          <p:cNvPr id="19" name="مستطيل 18"/>
          <p:cNvSpPr/>
          <p:nvPr/>
        </p:nvSpPr>
        <p:spPr>
          <a:xfrm>
            <a:off x="145976" y="5177605"/>
            <a:ext cx="1906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•</a:t>
            </a:r>
            <a:r>
              <a:rPr lang="en-US" dirty="0">
                <a:latin typeface="Calibri" panose="020F0502020204030204" pitchFamily="34" charset="0"/>
              </a:rPr>
              <a:t>Non-blown </a:t>
            </a:r>
            <a:r>
              <a:rPr lang="en-US" dirty="0" smtClean="0">
                <a:latin typeface="Calibri" panose="020F0502020204030204" pitchFamily="34" charset="0"/>
              </a:rPr>
              <a:t>out. 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85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أساسية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5565</TotalTime>
  <Words>836</Words>
  <Application>Microsoft Office PowerPoint</Application>
  <PresentationFormat>عرض على الشاشة (3:4)‏</PresentationFormat>
  <Paragraphs>111</Paragraphs>
  <Slides>21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لينة</cp:lastModifiedBy>
  <cp:revision>25</cp:revision>
  <dcterms:created xsi:type="dcterms:W3CDTF">2015-01-31T18:51:18Z</dcterms:created>
  <dcterms:modified xsi:type="dcterms:W3CDTF">2015-02-04T21:28:46Z</dcterms:modified>
</cp:coreProperties>
</file>