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67" r:id="rId4"/>
    <p:sldId id="262" r:id="rId5"/>
    <p:sldId id="258" r:id="rId6"/>
    <p:sldId id="268" r:id="rId7"/>
    <p:sldId id="259" r:id="rId8"/>
    <p:sldId id="260" r:id="rId9"/>
    <p:sldId id="261" r:id="rId10"/>
    <p:sldId id="264" r:id="rId11"/>
    <p:sldId id="263" r:id="rId12"/>
    <p:sldId id="270" r:id="rId13"/>
    <p:sldId id="265" r:id="rId14"/>
    <p:sldId id="269" r:id="rId15"/>
    <p:sldId id="271" r:id="rId16"/>
    <p:sldId id="272" r:id="rId17"/>
    <p:sldId id="273" r:id="rId18"/>
    <p:sldId id="274" r:id="rId19"/>
    <p:sldId id="275" r:id="rId20"/>
    <p:sldId id="266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نمط متوسط 1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نمط فاتح 2 - تميي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74" autoAdjust="0"/>
    <p:restoredTop sz="94660"/>
  </p:normalViewPr>
  <p:slideViewPr>
    <p:cSldViewPr>
      <p:cViewPr>
        <p:scale>
          <a:sx n="68" d="100"/>
          <a:sy n="68" d="100"/>
        </p:scale>
        <p:origin x="-14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KaDeY\Desktop\&#1575;&#1604;&#1575;&#1593;&#1575;&#1583;&#1577;\BCH333\&#1589;&#1608;&#1585;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BSA standard curve </a:t>
            </a:r>
            <a:endParaRPr lang="ar-SA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[Book1.xlsx]ورقة1!$A$2:$A$10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xVal>
          <c:yVal>
            <c:numRef>
              <c:f>[Book1.xlsx]ورقة1!$B$2:$B$10</c:f>
              <c:numCache>
                <c:formatCode>General</c:formatCode>
                <c:ptCount val="9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0.30000000000000016</c:v>
                </c:pt>
                <c:pt idx="4">
                  <c:v>0.4</c:v>
                </c:pt>
                <c:pt idx="5">
                  <c:v>0.5</c:v>
                </c:pt>
                <c:pt idx="6">
                  <c:v>0.60000000000000031</c:v>
                </c:pt>
                <c:pt idx="7">
                  <c:v>0.70000000000000029</c:v>
                </c:pt>
                <c:pt idx="8">
                  <c:v>0.8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801024"/>
        <c:axId val="86105088"/>
      </c:scatterChart>
      <c:valAx>
        <c:axId val="428010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BSA [mg/ml]</a:t>
                </a:r>
              </a:p>
              <a:p>
                <a:pPr>
                  <a:defRPr sz="1600"/>
                </a:pPr>
                <a:r>
                  <a:rPr lang="en-US" sz="1600"/>
                  <a:t>[known concentration of BSA] </a:t>
                </a:r>
                <a:endParaRPr lang="ar-SA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6105088"/>
        <c:crosses val="autoZero"/>
        <c:crossBetween val="midCat"/>
        <c:majorUnit val="1"/>
      </c:valAx>
      <c:valAx>
        <c:axId val="861050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O.D at....nm</a:t>
                </a:r>
                <a:endParaRPr lang="ar-SA" sz="18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2801024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5" name="رابط مستقيم 4"/>
        <cdr:cNvSpPr/>
      </cdr:nvSpPr>
      <cdr:spPr>
        <a:xfrm xmlns:a="http://schemas.openxmlformats.org/drawingml/2006/main">
          <a:off x="-395536" y="-2636912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ar-SA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13/11/35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13/11/35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13/11/35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13/11/35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13/11/35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13/11/35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13/11/35</a:t>
            </a:fld>
            <a:endParaRPr lang="ar-S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13/11/35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13/11/35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13/11/35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dirty="0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13/11/35</a:t>
            </a:fld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C38A32A-50E4-4B8E-BD50-4C843EDD4454}" type="datetimeFigureOut">
              <a:rPr lang="ar-SA" smtClean="0"/>
              <a:pPr/>
              <a:t>13/11/35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79512" y="1844824"/>
            <a:ext cx="8640960" cy="1470025"/>
          </a:xfrm>
        </p:spPr>
        <p:txBody>
          <a:bodyPr>
            <a:noAutofit/>
          </a:bodyPr>
          <a:lstStyle/>
          <a:p>
            <a:pPr algn="ctr" rtl="0"/>
            <a:r>
              <a:rPr lang="en-US" sz="2800" b="1" dirty="0" smtClean="0">
                <a:latin typeface="Calibri" pitchFamily="34" charset="0"/>
              </a:rPr>
              <a:t>Scanning spectrophotometry and spectrophotometric determination of </a:t>
            </a:r>
            <a:r>
              <a:rPr lang="en-GB" sz="2800" b="1" dirty="0" smtClean="0">
                <a:latin typeface="Calibri" pitchFamily="34" charset="0"/>
              </a:rPr>
              <a:t>concentration</a:t>
            </a:r>
            <a:endParaRPr lang="ar-SA" sz="2800" b="1" dirty="0">
              <a:latin typeface="Calibri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4953000" cy="1752600"/>
          </a:xfrm>
        </p:spPr>
        <p:txBody>
          <a:bodyPr>
            <a:normAutofit/>
          </a:bodyPr>
          <a:lstStyle/>
          <a:p>
            <a:endParaRPr lang="en-US" sz="3200" b="1" dirty="0" smtClean="0">
              <a:latin typeface="Calibri" pitchFamily="34" charset="0"/>
            </a:endParaRPr>
          </a:p>
          <a:p>
            <a:r>
              <a:rPr lang="en-US" sz="3200" b="1" dirty="0" smtClean="0">
                <a:latin typeface="Calibri" pitchFamily="34" charset="0"/>
              </a:rPr>
              <a:t>BCH 333 [practical]</a:t>
            </a:r>
            <a:endParaRPr lang="ar-SA" sz="32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9552" y="764704"/>
            <a:ext cx="820891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800" b="1" dirty="0" smtClean="0">
                <a:latin typeface="Calibri" pitchFamily="34" charset="0"/>
              </a:rPr>
              <a:t> </a:t>
            </a:r>
            <a:r>
              <a:rPr lang="en-US" sz="2800" b="1" dirty="0">
                <a:latin typeface="Calibri" pitchFamily="34" charset="0"/>
              </a:rPr>
              <a:t>Beer-Lambert </a:t>
            </a:r>
            <a:r>
              <a:rPr lang="en-US" sz="2800" b="1" dirty="0" smtClean="0">
                <a:latin typeface="Calibri" pitchFamily="34" charset="0"/>
              </a:rPr>
              <a:t>law:</a:t>
            </a:r>
          </a:p>
          <a:p>
            <a:pPr algn="l" rtl="0"/>
            <a:endParaRPr lang="en-GB" sz="2800" b="1" dirty="0" smtClean="0">
              <a:latin typeface="Calibri" pitchFamily="34" charset="0"/>
            </a:endParaRPr>
          </a:p>
          <a:p>
            <a:pPr algn="l" rtl="0"/>
            <a:r>
              <a:rPr lang="en-GB" sz="2000" b="1" dirty="0" smtClean="0">
                <a:latin typeface="Calibri" pitchFamily="34" charset="0"/>
              </a:rPr>
              <a:t>Principle</a:t>
            </a:r>
            <a:r>
              <a:rPr lang="en-GB" sz="2000" b="1" dirty="0">
                <a:latin typeface="Calibri" pitchFamily="34" charset="0"/>
              </a:rPr>
              <a:t>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The </a:t>
            </a:r>
            <a:r>
              <a:rPr lang="en-US" dirty="0">
                <a:latin typeface="Calibri" pitchFamily="34" charset="0"/>
              </a:rPr>
              <a:t>absorption of light by a solution is described by the Beer-Lambert law</a:t>
            </a:r>
            <a:r>
              <a:rPr lang="en-US" dirty="0" smtClean="0">
                <a:latin typeface="Calibri" pitchFamily="34" charset="0"/>
              </a:rPr>
              <a:t>:</a:t>
            </a: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The law implies that there is  </a:t>
            </a:r>
            <a:r>
              <a:rPr lang="en-US" sz="2000" dirty="0">
                <a:latin typeface="Calibri" pitchFamily="34" charset="0"/>
              </a:rPr>
              <a:t>linear relationship between absorbance and concentration of an absorbing </a:t>
            </a:r>
            <a:r>
              <a:rPr lang="en-US" sz="2000" dirty="0" smtClean="0">
                <a:latin typeface="Calibri" pitchFamily="34" charset="0"/>
              </a:rPr>
              <a:t>species.</a:t>
            </a: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A = 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GB" dirty="0" err="1">
                <a:latin typeface="Calibri" pitchFamily="34" charset="0"/>
              </a:rPr>
              <a:t>lc</a:t>
            </a:r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A= </a:t>
            </a:r>
            <a:r>
              <a:rPr lang="en-GB" dirty="0">
                <a:latin typeface="Calibri" pitchFamily="34" charset="0"/>
              </a:rPr>
              <a:t>is the </a:t>
            </a:r>
            <a:r>
              <a:rPr lang="en-GB" dirty="0" smtClean="0">
                <a:latin typeface="Calibri" pitchFamily="34" charset="0"/>
              </a:rPr>
              <a:t>absorbance.</a:t>
            </a:r>
          </a:p>
          <a:p>
            <a:pPr algn="l" rtl="0"/>
            <a:r>
              <a:rPr lang="el-GR" dirty="0" smtClean="0">
                <a:latin typeface="Calibri" pitchFamily="34" charset="0"/>
              </a:rPr>
              <a:t>ε </a:t>
            </a:r>
            <a:r>
              <a:rPr lang="el-GR" dirty="0">
                <a:latin typeface="Calibri" pitchFamily="34" charset="0"/>
              </a:rPr>
              <a:t>= </a:t>
            </a:r>
            <a:r>
              <a:rPr lang="en-GB" dirty="0">
                <a:latin typeface="Calibri" pitchFamily="34" charset="0"/>
              </a:rPr>
              <a:t>extinction(absorption) </a:t>
            </a:r>
            <a:r>
              <a:rPr lang="en-GB" dirty="0" smtClean="0">
                <a:latin typeface="Calibri" pitchFamily="34" charset="0"/>
              </a:rPr>
              <a:t>coefficient.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l = length of the light path through the solution.</a:t>
            </a:r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c = concentration of the absorbing </a:t>
            </a:r>
            <a:r>
              <a:rPr lang="en-US" dirty="0" smtClean="0">
                <a:latin typeface="Calibri" pitchFamily="34" charset="0"/>
              </a:rPr>
              <a:t>substance.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941797" y="5642084"/>
            <a:ext cx="574240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So, what does standard curve mean? </a:t>
            </a:r>
            <a:endParaRPr lang="ar-SA" sz="28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496" y="836713"/>
            <a:ext cx="856895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smtClean="0">
                <a:latin typeface="Calibri" pitchFamily="34" charset="0"/>
              </a:rPr>
              <a:t>A standard curve: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 It is a graph that  shows the relationship  between different </a:t>
            </a:r>
            <a:r>
              <a:rPr lang="en-US" u="sng" dirty="0" smtClean="0">
                <a:latin typeface="Calibri" pitchFamily="34" charset="0"/>
              </a:rPr>
              <a:t>known concentrations </a:t>
            </a:r>
            <a:r>
              <a:rPr lang="en-US" dirty="0" smtClean="0">
                <a:latin typeface="Calibri" pitchFamily="34" charset="0"/>
              </a:rPr>
              <a:t>of a substance and the absorbance at a </a:t>
            </a:r>
            <a:r>
              <a:rPr lang="en-US" u="sng" dirty="0" smtClean="0">
                <a:latin typeface="Calibri" pitchFamily="34" charset="0"/>
              </a:rPr>
              <a:t>specific wave length</a:t>
            </a:r>
            <a:r>
              <a:rPr lang="en-US" dirty="0" smtClean="0">
                <a:latin typeface="Calibri" pitchFamily="34" charset="0"/>
              </a:rPr>
              <a:t>. 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 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-Standard curve are most commonly used to determine the concentration of a substance, using </a:t>
            </a:r>
            <a:r>
              <a:rPr lang="en-US" dirty="0">
                <a:latin typeface="Calibri" pitchFamily="34" charset="0"/>
              </a:rPr>
              <a:t>serial dilution of solutions of </a:t>
            </a:r>
            <a:r>
              <a:rPr lang="en-US" dirty="0" smtClean="0">
                <a:latin typeface="Calibri" pitchFamily="34" charset="0"/>
              </a:rPr>
              <a:t> known concentrations.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-So, what is the principle of a standard curve???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So, what is standard solutions???</a:t>
            </a: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07504" y="5229200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latin typeface="Calibri" pitchFamily="34" charset="0"/>
              </a:rPr>
              <a:t>standard solution:</a:t>
            </a:r>
          </a:p>
          <a:p>
            <a:pPr algn="l" rtl="0"/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is a solution containing a precisely known concentration of an element or a substance. 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22061" y="1859340"/>
            <a:ext cx="833837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200" dirty="0" smtClean="0"/>
              <a:t>How to determine unknown concentration, </a:t>
            </a:r>
          </a:p>
          <a:p>
            <a:pPr algn="ctr" rtl="0"/>
            <a:r>
              <a:rPr lang="en-US" sz="3200" dirty="0" smtClean="0"/>
              <a:t>of a solution with known absorbance value?</a:t>
            </a:r>
          </a:p>
          <a:p>
            <a:pPr algn="ctr" rtl="0"/>
            <a:r>
              <a:rPr lang="en-US" sz="3200" dirty="0" smtClean="0"/>
              <a:t>  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181355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مخطط 5"/>
          <p:cNvGraphicFramePr/>
          <p:nvPr>
            <p:extLst>
              <p:ext uri="{D42A27DB-BD31-4B8C-83A1-F6EECF244321}">
                <p14:modId xmlns:p14="http://schemas.microsoft.com/office/powerpoint/2010/main" val="1686857307"/>
              </p:ext>
            </p:extLst>
          </p:nvPr>
        </p:nvGraphicFramePr>
        <p:xfrm>
          <a:off x="467544" y="836712"/>
          <a:ext cx="7704856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" name="رابط مستقيم 9"/>
          <p:cNvCxnSpPr/>
          <p:nvPr/>
        </p:nvCxnSpPr>
        <p:spPr>
          <a:xfrm>
            <a:off x="1187624" y="3573016"/>
            <a:ext cx="338437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572000" y="3573016"/>
            <a:ext cx="0" cy="216024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19"/>
          <p:cNvSpPr txBox="1"/>
          <p:nvPr/>
        </p:nvSpPr>
        <p:spPr>
          <a:xfrm>
            <a:off x="2411760" y="2348880"/>
            <a:ext cx="1872207" cy="52322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 rtl="0"/>
            <a:r>
              <a:rPr lang="en-GB" sz="1400" dirty="0" smtClean="0">
                <a:latin typeface="Calibri" pitchFamily="34" charset="0"/>
              </a:rPr>
              <a:t>Absorbance of the </a:t>
            </a:r>
          </a:p>
          <a:p>
            <a:pPr algn="ctr" rtl="0"/>
            <a:r>
              <a:rPr lang="en-GB" sz="1400" dirty="0" smtClean="0">
                <a:latin typeface="Calibri" pitchFamily="34" charset="0"/>
              </a:rPr>
              <a:t>” unknown  solution” </a:t>
            </a:r>
            <a:endParaRPr lang="ar-SA" sz="1400" dirty="0">
              <a:latin typeface="Calibri" pitchFamily="34" charset="0"/>
            </a:endParaRPr>
          </a:p>
        </p:txBody>
      </p:sp>
      <p:cxnSp>
        <p:nvCxnSpPr>
          <p:cNvPr id="25" name="رابط كسهم مستقيم 24"/>
          <p:cNvCxnSpPr/>
          <p:nvPr/>
        </p:nvCxnSpPr>
        <p:spPr>
          <a:xfrm flipH="1">
            <a:off x="1259632" y="2708920"/>
            <a:ext cx="1152128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مربع نص 25"/>
          <p:cNvSpPr txBox="1"/>
          <p:nvPr/>
        </p:nvSpPr>
        <p:spPr>
          <a:xfrm>
            <a:off x="5724128" y="4149080"/>
            <a:ext cx="1872207" cy="52322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 rtl="0"/>
            <a:r>
              <a:rPr lang="en-GB" sz="1400" dirty="0" smtClean="0">
                <a:latin typeface="Calibri" pitchFamily="34" charset="0"/>
              </a:rPr>
              <a:t>Concentration of the </a:t>
            </a:r>
          </a:p>
          <a:p>
            <a:pPr algn="ctr" rtl="0"/>
            <a:r>
              <a:rPr lang="en-GB" sz="1400" dirty="0" smtClean="0">
                <a:latin typeface="Calibri" pitchFamily="34" charset="0"/>
              </a:rPr>
              <a:t>” unknown solution” </a:t>
            </a:r>
            <a:endParaRPr lang="ar-SA" sz="1400" dirty="0">
              <a:latin typeface="Calibri" pitchFamily="34" charset="0"/>
            </a:endParaRPr>
          </a:p>
        </p:txBody>
      </p:sp>
      <p:cxnSp>
        <p:nvCxnSpPr>
          <p:cNvPr id="27" name="رابط كسهم مستقيم 26"/>
          <p:cNvCxnSpPr/>
          <p:nvPr/>
        </p:nvCxnSpPr>
        <p:spPr>
          <a:xfrm flipH="1">
            <a:off x="4572000" y="4509120"/>
            <a:ext cx="1152128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مربع نص 29"/>
          <p:cNvSpPr txBox="1"/>
          <p:nvPr/>
        </p:nvSpPr>
        <p:spPr>
          <a:xfrm>
            <a:off x="755968" y="116632"/>
            <a:ext cx="5183791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GB" dirty="0" smtClean="0">
                <a:latin typeface="Calibri" pitchFamily="34" charset="0"/>
              </a:rPr>
              <a:t>If the unknown solution has absorbance value =0.45, </a:t>
            </a:r>
          </a:p>
          <a:p>
            <a:pPr algn="l" rtl="0"/>
            <a:r>
              <a:rPr lang="en-GB" dirty="0" smtClean="0">
                <a:latin typeface="Calibri" pitchFamily="34" charset="0"/>
              </a:rPr>
              <a:t>the conc. From the curve will be ......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646374" y="477630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 smtClean="0">
                <a:latin typeface="Calibri" pitchFamily="34" charset="0"/>
              </a:rPr>
              <a:t>To determine the concentration </a:t>
            </a:r>
            <a:r>
              <a:rPr lang="en-US" dirty="0">
                <a:latin typeface="Calibri" pitchFamily="34" charset="0"/>
              </a:rPr>
              <a:t>of an unknown </a:t>
            </a:r>
            <a:r>
              <a:rPr lang="en-GB" dirty="0" smtClean="0">
                <a:latin typeface="Calibri" pitchFamily="34" charset="0"/>
              </a:rPr>
              <a:t>solution:</a:t>
            </a:r>
            <a:endParaRPr lang="ar-SA" dirty="0"/>
          </a:p>
        </p:txBody>
      </p:sp>
      <p:cxnSp>
        <p:nvCxnSpPr>
          <p:cNvPr id="5" name="رابط بشكل مرفق 4"/>
          <p:cNvCxnSpPr/>
          <p:nvPr/>
        </p:nvCxnSpPr>
        <p:spPr>
          <a:xfrm rot="10800000" flipV="1">
            <a:off x="323530" y="1484784"/>
            <a:ext cx="3456383" cy="85480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بشكل مرفق 12"/>
          <p:cNvCxnSpPr/>
          <p:nvPr/>
        </p:nvCxnSpPr>
        <p:spPr>
          <a:xfrm>
            <a:off x="4427984" y="1519884"/>
            <a:ext cx="3419190" cy="9010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19"/>
          <p:cNvSpPr txBox="1"/>
          <p:nvPr/>
        </p:nvSpPr>
        <p:spPr>
          <a:xfrm>
            <a:off x="107504" y="2708920"/>
            <a:ext cx="338437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latin typeface="Calibri" pitchFamily="34" charset="0"/>
              </a:rPr>
              <a:t>From </a:t>
            </a:r>
            <a:r>
              <a:rPr lang="en-US" b="1" dirty="0">
                <a:latin typeface="Calibri" pitchFamily="34" charset="0"/>
              </a:rPr>
              <a:t>standard </a:t>
            </a:r>
            <a:r>
              <a:rPr lang="en-US" b="1" dirty="0" smtClean="0">
                <a:latin typeface="Calibri" pitchFamily="34" charset="0"/>
              </a:rPr>
              <a:t>curve: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-Measure the absorbance of the “unknown solution” in order to determine the concentration.</a:t>
            </a:r>
          </a:p>
          <a:p>
            <a:pPr algn="l" rtl="0"/>
            <a:r>
              <a:rPr lang="en-US" dirty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</a:rPr>
              <a:t> …</a:t>
            </a:r>
            <a:endParaRPr lang="ar-SA" dirty="0">
              <a:latin typeface="Calibri" pitchFamily="34" charset="0"/>
            </a:endParaRPr>
          </a:p>
        </p:txBody>
      </p:sp>
      <p:sp>
        <p:nvSpPr>
          <p:cNvPr id="23" name="مستطيل 22"/>
          <p:cNvSpPr/>
          <p:nvPr/>
        </p:nvSpPr>
        <p:spPr>
          <a:xfrm>
            <a:off x="5772157" y="2636912"/>
            <a:ext cx="1954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itchFamily="34" charset="0"/>
              </a:rPr>
              <a:t>Beer-Lambert </a:t>
            </a:r>
            <a:r>
              <a:rPr lang="en-US" b="1" dirty="0" smtClean="0">
                <a:latin typeface="Calibri" pitchFamily="34" charset="0"/>
              </a:rPr>
              <a:t>law:</a:t>
            </a:r>
          </a:p>
        </p:txBody>
      </p:sp>
      <p:sp>
        <p:nvSpPr>
          <p:cNvPr id="24" name="مربع نص 23"/>
          <p:cNvSpPr txBox="1"/>
          <p:nvPr/>
        </p:nvSpPr>
        <p:spPr>
          <a:xfrm>
            <a:off x="4499992" y="3181618"/>
            <a:ext cx="3923928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latin typeface="Calibri" pitchFamily="34" charset="0"/>
              </a:rPr>
              <a:t>Using available information of any standard solution to determine the “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US" dirty="0" smtClean="0">
                <a:latin typeface="Calibri" pitchFamily="34" charset="0"/>
              </a:rPr>
              <a:t>”,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 then using these information to get the unknown concentration. Using:</a:t>
            </a:r>
            <a:r>
              <a:rPr lang="en-GB" dirty="0">
                <a:latin typeface="Calibri" pitchFamily="34" charset="0"/>
              </a:rPr>
              <a:t>A = 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GB" dirty="0" err="1">
                <a:latin typeface="Calibri" pitchFamily="34" charset="0"/>
              </a:rPr>
              <a:t>lc</a:t>
            </a:r>
            <a:endParaRPr lang="en-GB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Note: “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US" dirty="0" smtClean="0">
                <a:latin typeface="Calibri" pitchFamily="34" charset="0"/>
              </a:rPr>
              <a:t>” will changed  when the weave length changed. </a:t>
            </a:r>
            <a:endParaRPr lang="ar-SA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13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116632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/>
              <a:t>A-Absorption spectrum of </a:t>
            </a:r>
            <a:r>
              <a:rPr lang="en-US" b="1" dirty="0" err="1"/>
              <a:t>bromophenol</a:t>
            </a:r>
            <a:r>
              <a:rPr lang="en-US" b="1" dirty="0"/>
              <a:t> </a:t>
            </a:r>
            <a:r>
              <a:rPr lang="en-US" b="1" dirty="0" smtClean="0"/>
              <a:t>blue:</a:t>
            </a:r>
          </a:p>
          <a:p>
            <a:pPr algn="l" rtl="0"/>
            <a:endParaRPr lang="en-US" b="1" dirty="0"/>
          </a:p>
          <a:p>
            <a:pPr algn="l" rtl="0"/>
            <a:r>
              <a:rPr lang="en-US" sz="1600" dirty="0" smtClean="0"/>
              <a:t> Draw </a:t>
            </a:r>
            <a:r>
              <a:rPr lang="en-US" sz="1600" dirty="0"/>
              <a:t>a</a:t>
            </a:r>
            <a:r>
              <a:rPr lang="en-US" sz="1600" dirty="0" smtClean="0"/>
              <a:t>bsorption spectrum curve[</a:t>
            </a:r>
            <a:r>
              <a:rPr lang="en-US" sz="1600" dirty="0"/>
              <a:t>absorbance against </a:t>
            </a:r>
            <a:r>
              <a:rPr lang="en-US" sz="1600" dirty="0" smtClean="0"/>
              <a:t>wavelength] </a:t>
            </a:r>
            <a:r>
              <a:rPr lang="en-US" sz="1600" dirty="0"/>
              <a:t>of </a:t>
            </a:r>
            <a:r>
              <a:rPr lang="en-US" sz="1600" dirty="0" err="1"/>
              <a:t>bromophenol</a:t>
            </a:r>
            <a:r>
              <a:rPr lang="en-US" sz="1600" dirty="0"/>
              <a:t> blue </a:t>
            </a:r>
            <a:r>
              <a:rPr lang="en-US" b="1" dirty="0" smtClean="0"/>
              <a:t>then determine  </a:t>
            </a:r>
            <a:r>
              <a:rPr lang="en-US" dirty="0" err="1" smtClean="0">
                <a:latin typeface="Calibri" pitchFamily="34" charset="0"/>
              </a:rPr>
              <a:t>λmax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 algn="l" rtl="0"/>
            <a:endParaRPr lang="en-US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578573"/>
              </p:ext>
            </p:extLst>
          </p:nvPr>
        </p:nvGraphicFramePr>
        <p:xfrm>
          <a:off x="1619672" y="1609828"/>
          <a:ext cx="5400600" cy="5059532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3024336"/>
                <a:gridCol w="2376264"/>
              </a:tblGrid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Wave length [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n.m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Absorbance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0.105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0.110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0.120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0.167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0.251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0.334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0.357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460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0.306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0.203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0.113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0.056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0.037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0.038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580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0.051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0.055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620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0.019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1305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0" t="39229" r="45335" b="21054"/>
          <a:stretch/>
        </p:blipFill>
        <p:spPr bwMode="auto">
          <a:xfrm>
            <a:off x="827584" y="980728"/>
            <a:ext cx="7014551" cy="4120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364088" y="2790220"/>
            <a:ext cx="684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Calibri" pitchFamily="34" charset="0"/>
              </a:rPr>
              <a:t>λmax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539552" y="5445224"/>
            <a:ext cx="6212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err="1"/>
              <a:t>λmax</a:t>
            </a:r>
            <a:r>
              <a:rPr lang="en-US" dirty="0"/>
              <a:t> for </a:t>
            </a:r>
            <a:r>
              <a:rPr lang="en-US" dirty="0" err="1"/>
              <a:t>bromophenol</a:t>
            </a:r>
            <a:r>
              <a:rPr lang="en-US" dirty="0"/>
              <a:t> blue </a:t>
            </a:r>
            <a:r>
              <a:rPr lang="en-US" b="1" dirty="0" smtClean="0"/>
              <a:t>=440nm</a:t>
            </a:r>
            <a:endParaRPr lang="en-US" dirty="0"/>
          </a:p>
          <a:p>
            <a:pPr algn="l" rtl="0"/>
            <a:endParaRPr lang="ar-SA" dirty="0"/>
          </a:p>
        </p:txBody>
      </p:sp>
      <p:cxnSp>
        <p:nvCxnSpPr>
          <p:cNvPr id="7" name="رابط كسهم مستقيم 6"/>
          <p:cNvCxnSpPr/>
          <p:nvPr/>
        </p:nvCxnSpPr>
        <p:spPr>
          <a:xfrm flipH="1">
            <a:off x="4211960" y="3159552"/>
            <a:ext cx="1152128" cy="11335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41239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39552" y="332656"/>
            <a:ext cx="1857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en-US" b="1" dirty="0"/>
              <a:t>2. Standard curve</a:t>
            </a:r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539552" y="980728"/>
            <a:ext cx="3203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en-US" dirty="0"/>
              <a:t>a) Set up 8 test tubes as follows:</a:t>
            </a: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371468"/>
              </p:ext>
            </p:extLst>
          </p:nvPr>
        </p:nvGraphicFramePr>
        <p:xfrm>
          <a:off x="755576" y="1916832"/>
          <a:ext cx="7056784" cy="35984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7649"/>
                <a:gridCol w="1942148"/>
                <a:gridCol w="1072762"/>
                <a:gridCol w="1755851"/>
                <a:gridCol w="1268374"/>
              </a:tblGrid>
              <a:tr h="108819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Tube No.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7.5x10 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  <a:effectLst/>
                        </a:rPr>
                        <a:t>- 5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M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bromophenol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 blue (ml) [std.]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95% ethanol (ml)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0.1 M citrate buffer [pH 2.4] (ml)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Sample 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With unknown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concentration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(ml)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2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0 . 9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9 . 0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2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9 . 0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2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9 . 0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2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9 . 0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2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9 . 0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2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9 . 0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1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7 [unknown]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9 . 0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مستطيل 7"/>
          <p:cNvSpPr/>
          <p:nvPr/>
        </p:nvSpPr>
        <p:spPr>
          <a:xfrm>
            <a:off x="0" y="5661248"/>
            <a:ext cx="82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en-US" dirty="0"/>
              <a:t>b) Mix and measure the absorbance of all the tubes at 430 nm against a water </a:t>
            </a:r>
            <a:r>
              <a:rPr lang="en-US" u="sng" dirty="0"/>
              <a:t>blank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40430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529585"/>
              </p:ext>
            </p:extLst>
          </p:nvPr>
        </p:nvGraphicFramePr>
        <p:xfrm>
          <a:off x="899592" y="1556792"/>
          <a:ext cx="7200799" cy="3321585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584176"/>
                <a:gridCol w="2586482"/>
                <a:gridCol w="3030141"/>
              </a:tblGrid>
              <a:tr h="6434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Tube No.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Molar concentration of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bromophenol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blue x 10</a:t>
                      </a:r>
                      <a:r>
                        <a:rPr lang="en-US" sz="1600" baseline="30000" dirty="0">
                          <a:solidFill>
                            <a:schemeClr val="tx1"/>
                          </a:solidFill>
                          <a:effectLst/>
                        </a:rPr>
                        <a:t> - 6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Absorbance at 430 nm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5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0.75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0.171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5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0.391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1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0.806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5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1.243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5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1.639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5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1.996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3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800">
                          <a:effectLst/>
                        </a:rPr>
                        <a:t>7[unknown]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...................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1.505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539552" y="620688"/>
            <a:ext cx="933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en-US" b="1" dirty="0"/>
              <a:t>Results: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198342" y="4974820"/>
            <a:ext cx="83340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b-Plot a standard curve of absorbance against Molar concentration of </a:t>
            </a:r>
            <a:r>
              <a:rPr lang="en-US" dirty="0" err="1"/>
              <a:t>bromophenol</a:t>
            </a:r>
            <a:r>
              <a:rPr lang="en-US" dirty="0"/>
              <a:t> blue x10</a:t>
            </a:r>
            <a:r>
              <a:rPr lang="en-US" b="1" baseline="30000" dirty="0"/>
              <a:t> – 6</a:t>
            </a:r>
            <a:r>
              <a:rPr lang="en-US" b="1" dirty="0"/>
              <a:t>.</a:t>
            </a:r>
            <a:endParaRPr lang="en-US" dirty="0"/>
          </a:p>
          <a:p>
            <a:pPr algn="l" rtl="0"/>
            <a:r>
              <a:rPr lang="en-US" dirty="0"/>
              <a:t>c-From the curve determine the molar concentration of the unknown sample (tube </a:t>
            </a:r>
            <a:r>
              <a:rPr lang="en-US" dirty="0" smtClean="0"/>
              <a:t>7).</a:t>
            </a:r>
            <a:endParaRPr lang="en-US" dirty="0"/>
          </a:p>
          <a:p>
            <a:pPr algn="l" rtl="0"/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52924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90" t="45193" r="33953" b="17402"/>
          <a:stretch/>
        </p:blipFill>
        <p:spPr bwMode="auto">
          <a:xfrm>
            <a:off x="889056" y="980728"/>
            <a:ext cx="7183250" cy="4248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107504" y="5517232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 - Molar concentration of </a:t>
            </a:r>
            <a:r>
              <a:rPr lang="en-US" dirty="0" err="1"/>
              <a:t>bromophenol</a:t>
            </a:r>
            <a:r>
              <a:rPr lang="en-US" dirty="0"/>
              <a:t> blue in unknown sample (</a:t>
            </a:r>
            <a:r>
              <a:rPr lang="en-US" dirty="0" smtClean="0"/>
              <a:t>tube 7).=……… </a:t>
            </a:r>
            <a:r>
              <a:rPr lang="en-US" dirty="0"/>
              <a:t>x 10 </a:t>
            </a:r>
            <a:r>
              <a:rPr lang="en-US" baseline="30000" dirty="0"/>
              <a:t>–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20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>
                <a:latin typeface="Calibri" pitchFamily="34" charset="0"/>
              </a:rPr>
              <a:t>Objectives</a:t>
            </a:r>
            <a:r>
              <a:rPr lang="en-GB" b="1" dirty="0" smtClean="0">
                <a:latin typeface="Calibri" pitchFamily="34" charset="0"/>
              </a:rPr>
              <a:t>:</a:t>
            </a:r>
            <a:endParaRPr lang="ar-SA" dirty="0">
              <a:latin typeface="Calibri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496" y="2249424"/>
            <a:ext cx="8867328" cy="432511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000" dirty="0" smtClean="0">
                <a:latin typeface="Calibri" pitchFamily="34" charset="0"/>
              </a:rPr>
              <a:t>1. What is absorption spectrum and determination of </a:t>
            </a:r>
            <a:r>
              <a:rPr lang="en-US" sz="2000" dirty="0" err="1" smtClean="0">
                <a:latin typeface="Calibri" pitchFamily="34" charset="0"/>
              </a:rPr>
              <a:t>λmax</a:t>
            </a:r>
            <a:r>
              <a:rPr lang="en-US" sz="2000" dirty="0" smtClean="0">
                <a:latin typeface="Calibri" pitchFamily="34" charset="0"/>
              </a:rPr>
              <a:t>.</a:t>
            </a:r>
          </a:p>
          <a:p>
            <a:pPr algn="l" rtl="0">
              <a:buNone/>
            </a:pPr>
            <a:endParaRPr lang="en-US" sz="2000" dirty="0" smtClean="0">
              <a:latin typeface="Calibri" pitchFamily="34" charset="0"/>
            </a:endParaRPr>
          </a:p>
          <a:p>
            <a:pPr algn="l">
              <a:buNone/>
            </a:pPr>
            <a:r>
              <a:rPr lang="en-US" sz="2000" dirty="0" smtClean="0">
                <a:latin typeface="Calibri" pitchFamily="34" charset="0"/>
              </a:rPr>
              <a:t> 2. standard curve and determination of concentration of an unknown </a:t>
            </a:r>
            <a:r>
              <a:rPr lang="en-GB" sz="2000" dirty="0" smtClean="0">
                <a:latin typeface="Calibri" pitchFamily="34" charset="0"/>
              </a:rPr>
              <a:t>solution.</a:t>
            </a:r>
          </a:p>
          <a:p>
            <a:pPr algn="l">
              <a:buNone/>
            </a:pPr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11560" y="1268760"/>
            <a:ext cx="6817828" cy="563231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b="1" dirty="0" smtClean="0">
                <a:latin typeface="Calibri" pitchFamily="34" charset="0"/>
              </a:rPr>
              <a:t>Standard curve animation: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http://www.wellesley.edu/Biology/Concepts/Html/standardcurve.html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b="1" dirty="0" smtClean="0">
                <a:latin typeface="Calibri" pitchFamily="34" charset="0"/>
              </a:rPr>
              <a:t>Spectrophotometry Introduction:</a:t>
            </a: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http://www.youtube.com/watch?v=qbCZbP6_j48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b="1" dirty="0" smtClean="0">
                <a:latin typeface="Calibri" pitchFamily="34" charset="0"/>
              </a:rPr>
              <a:t>Spectrophotometry Example 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http://www.youtube.com/watch?v=VqAa_cmZ7OY&amp;feature=relmfu</a:t>
            </a: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r>
              <a:rPr lang="en-GB" b="1" dirty="0" smtClean="0">
                <a:latin typeface="Calibri" pitchFamily="34" charset="0"/>
              </a:rPr>
              <a:t> </a:t>
            </a: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1553" t="34078" r="62500" b="40328"/>
          <a:stretch>
            <a:fillRect/>
          </a:stretch>
        </p:blipFill>
        <p:spPr bwMode="auto">
          <a:xfrm>
            <a:off x="7308304" y="2204865"/>
            <a:ext cx="1046885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21553" t="33094" r="62500" b="40328"/>
          <a:stretch>
            <a:fillRect/>
          </a:stretch>
        </p:blipFill>
        <p:spPr bwMode="auto">
          <a:xfrm>
            <a:off x="7308304" y="3789040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21553" t="33094" r="62500" b="40328"/>
          <a:stretch>
            <a:fillRect/>
          </a:stretch>
        </p:blipFill>
        <p:spPr bwMode="auto">
          <a:xfrm>
            <a:off x="7308304" y="5517232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9781" t="36047" r="21157" b="27532"/>
          <a:stretch>
            <a:fillRect/>
          </a:stretch>
        </p:blipFill>
        <p:spPr bwMode="auto">
          <a:xfrm>
            <a:off x="323528" y="1268760"/>
            <a:ext cx="797926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2627784" y="4325034"/>
            <a:ext cx="3614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latin typeface="Calibri" pitchFamily="34" charset="0"/>
              </a:rPr>
              <a:t>How a spectrophotometer works</a:t>
            </a:r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764704"/>
            <a:ext cx="8136904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latin typeface="Calibri" pitchFamily="34" charset="0"/>
              </a:rPr>
              <a:t>The </a:t>
            </a:r>
            <a:r>
              <a:rPr lang="en-US" sz="2000" b="1" dirty="0" smtClean="0">
                <a:latin typeface="Calibri" pitchFamily="34" charset="0"/>
              </a:rPr>
              <a:t>spectrophotometer: </a:t>
            </a:r>
            <a:r>
              <a:rPr lang="en-US" dirty="0" smtClean="0">
                <a:latin typeface="Calibri" pitchFamily="34" charset="0"/>
              </a:rPr>
              <a:t>it can be used to </a:t>
            </a:r>
            <a:r>
              <a:rPr lang="en-US" dirty="0">
                <a:latin typeface="Calibri" pitchFamily="34" charset="0"/>
              </a:rPr>
              <a:t>measure the amount of light absorbed by </a:t>
            </a:r>
            <a:r>
              <a:rPr lang="en-US" dirty="0" smtClean="0">
                <a:latin typeface="Calibri" pitchFamily="34" charset="0"/>
              </a:rPr>
              <a:t>a </a:t>
            </a:r>
            <a:r>
              <a:rPr lang="en-GB" dirty="0" smtClean="0">
                <a:latin typeface="Calibri" pitchFamily="34" charset="0"/>
              </a:rPr>
              <a:t>solution. How?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-Using </a:t>
            </a:r>
            <a:r>
              <a:rPr lang="en-US" dirty="0" smtClean="0">
                <a:latin typeface="Calibri" pitchFamily="34" charset="0"/>
              </a:rPr>
              <a:t>the spectrophotometer, we can quantitatively measure absorbance, and this information can be used to determine the concentration of the absorbing molecule.</a:t>
            </a:r>
            <a:endParaRPr lang="ar-SA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</a:rPr>
              <a:t>A </a:t>
            </a:r>
            <a:r>
              <a:rPr lang="en-US" dirty="0">
                <a:latin typeface="Calibri" pitchFamily="34" charset="0"/>
              </a:rPr>
              <a:t>more concentrated solution will absorb more </a:t>
            </a:r>
            <a:r>
              <a:rPr lang="en-US" dirty="0" smtClean="0">
                <a:latin typeface="Calibri" pitchFamily="34" charset="0"/>
              </a:rPr>
              <a:t>light</a:t>
            </a:r>
            <a:r>
              <a:rPr lang="en-GB" dirty="0" smtClean="0">
                <a:latin typeface="Calibri" pitchFamily="34" charset="0"/>
              </a:rPr>
              <a:t> and transmits less .[why?]</a:t>
            </a: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So, the </a:t>
            </a:r>
            <a:r>
              <a:rPr lang="en-US" dirty="0" smtClean="0">
                <a:latin typeface="Calibri" pitchFamily="34" charset="0"/>
              </a:rPr>
              <a:t>more concentrated solution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 high absorbance value.</a:t>
            </a:r>
          </a:p>
          <a:p>
            <a:pPr algn="l" rtl="0"/>
            <a:endParaRPr lang="en-US" dirty="0">
              <a:latin typeface="Calibri" pitchFamily="34" charset="0"/>
              <a:sym typeface="Wingdings" pitchFamily="2" charset="2"/>
            </a:endParaRPr>
          </a:p>
          <a:p>
            <a:pPr algn="l" rtl="0"/>
            <a:r>
              <a:rPr lang="en-US" dirty="0" smtClean="0">
                <a:latin typeface="Calibri" pitchFamily="34" charset="0"/>
                <a:sym typeface="Wingdings" pitchFamily="2" charset="2"/>
              </a:rPr>
              <a:t>And Less </a:t>
            </a:r>
            <a:r>
              <a:rPr lang="en-US" dirty="0" smtClean="0">
                <a:latin typeface="Calibri" pitchFamily="34" charset="0"/>
              </a:rPr>
              <a:t>concentrated solution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 less absorbance value.</a:t>
            </a:r>
            <a:r>
              <a:rPr lang="en-US" dirty="0" smtClean="0">
                <a:latin typeface="Calibri" pitchFamily="34" charset="0"/>
              </a:rPr>
              <a:t> </a:t>
            </a:r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4499992" y="4005064"/>
            <a:ext cx="0" cy="43204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764704"/>
            <a:ext cx="849694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latin typeface="Calibri" pitchFamily="34" charset="0"/>
              </a:rPr>
              <a:t>Absorption spectrum:</a:t>
            </a:r>
          </a:p>
          <a:p>
            <a:pPr algn="l" rtl="0"/>
            <a:r>
              <a:rPr lang="en-GB" dirty="0" smtClean="0">
                <a:latin typeface="Calibri" pitchFamily="34" charset="0"/>
              </a:rPr>
              <a:t>The curve that display the action or </a:t>
            </a:r>
            <a:r>
              <a:rPr lang="en-GB" dirty="0" err="1" smtClean="0">
                <a:latin typeface="Calibri" pitchFamily="34" charset="0"/>
              </a:rPr>
              <a:t>behavior</a:t>
            </a:r>
            <a:r>
              <a:rPr lang="en-GB" dirty="0" smtClean="0">
                <a:latin typeface="Calibri" pitchFamily="34" charset="0"/>
              </a:rPr>
              <a:t> of absorption of  molecule[solute] at different  weave lengths. </a:t>
            </a:r>
            <a:r>
              <a:rPr lang="en-GB" dirty="0">
                <a:latin typeface="Calibri" pitchFamily="34" charset="0"/>
              </a:rPr>
              <a:t>E</a:t>
            </a:r>
            <a:r>
              <a:rPr lang="en-GB" dirty="0" smtClean="0">
                <a:latin typeface="Calibri" pitchFamily="34" charset="0"/>
              </a:rPr>
              <a:t>very molecule has its own </a:t>
            </a:r>
            <a:r>
              <a:rPr lang="en-US" dirty="0" smtClean="0">
                <a:latin typeface="Calibri" pitchFamily="34" charset="0"/>
              </a:rPr>
              <a:t>Absorption spectrum, So it’s act as fingerprint for each molecule.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l-GR" b="1" dirty="0" smtClean="0">
                <a:latin typeface="Calibri" pitchFamily="34" charset="0"/>
              </a:rPr>
              <a:t>λ</a:t>
            </a:r>
            <a:r>
              <a:rPr lang="en-GB" b="1" dirty="0" smtClean="0">
                <a:latin typeface="Calibri" pitchFamily="34" charset="0"/>
              </a:rPr>
              <a:t>max: </a:t>
            </a:r>
            <a:r>
              <a:rPr lang="en-GB" dirty="0" smtClean="0">
                <a:latin typeface="Calibri" pitchFamily="34" charset="0"/>
              </a:rPr>
              <a:t>it is the weave length at which the molecule has the  maximum absorbance at this weave length</a:t>
            </a:r>
            <a:r>
              <a:rPr lang="en-GB" dirty="0">
                <a:latin typeface="Calibri" pitchFamily="34" charset="0"/>
              </a:rPr>
              <a:t>.[best absorbance</a:t>
            </a:r>
            <a:r>
              <a:rPr lang="en-GB" dirty="0" smtClean="0">
                <a:latin typeface="Calibri" pitchFamily="34" charset="0"/>
              </a:rPr>
              <a:t>]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ctr" rtl="0"/>
            <a:r>
              <a:rPr lang="en-GB" dirty="0" smtClean="0">
                <a:latin typeface="Calibri" pitchFamily="34" charset="0"/>
              </a:rPr>
              <a:t>[</a:t>
            </a:r>
            <a:r>
              <a:rPr lang="en-GB" dirty="0">
                <a:latin typeface="Calibri" pitchFamily="34" charset="0"/>
              </a:rPr>
              <a:t>the wavelength of </a:t>
            </a:r>
            <a:r>
              <a:rPr lang="en-GB" dirty="0" smtClean="0">
                <a:latin typeface="Calibri" pitchFamily="34" charset="0"/>
              </a:rPr>
              <a:t>maximum absorption </a:t>
            </a:r>
            <a:r>
              <a:rPr lang="en-GB" dirty="0">
                <a:latin typeface="Calibri" pitchFamily="34" charset="0"/>
              </a:rPr>
              <a:t>(</a:t>
            </a:r>
            <a:r>
              <a:rPr lang="el-GR" dirty="0">
                <a:latin typeface="Calibri" pitchFamily="34" charset="0"/>
              </a:rPr>
              <a:t>λ</a:t>
            </a:r>
            <a:r>
              <a:rPr lang="en-GB" dirty="0">
                <a:latin typeface="Calibri" pitchFamily="34" charset="0"/>
              </a:rPr>
              <a:t>max)</a:t>
            </a:r>
            <a:r>
              <a:rPr lang="en-GB" dirty="0" smtClean="0">
                <a:latin typeface="Calibri" pitchFamily="34" charset="0"/>
              </a:rPr>
              <a:t>]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 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4" t="3761" r="19539" b="16972"/>
          <a:stretch/>
        </p:blipFill>
        <p:spPr>
          <a:xfrm>
            <a:off x="0" y="0"/>
            <a:ext cx="8640960" cy="5561316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1775752" y="6099198"/>
            <a:ext cx="5448479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dirty="0">
                <a:latin typeface="Calibri" pitchFamily="34" charset="0"/>
              </a:rPr>
              <a:t>Absorption </a:t>
            </a:r>
            <a:r>
              <a:rPr lang="en-US" dirty="0" smtClean="0">
                <a:latin typeface="Calibri" pitchFamily="34" charset="0"/>
              </a:rPr>
              <a:t>spectrum curve and </a:t>
            </a:r>
            <a:r>
              <a:rPr lang="en-US" dirty="0">
                <a:latin typeface="Calibri" pitchFamily="34" charset="0"/>
              </a:rPr>
              <a:t>determination of </a:t>
            </a:r>
            <a:r>
              <a:rPr lang="en-US" dirty="0" err="1">
                <a:latin typeface="Calibri" pitchFamily="34" charset="0"/>
              </a:rPr>
              <a:t>λmax</a:t>
            </a:r>
            <a:r>
              <a:rPr lang="en-US" dirty="0">
                <a:latin typeface="Calibri" pitchFamily="34" charset="0"/>
              </a:rPr>
              <a:t>.</a:t>
            </a:r>
          </a:p>
          <a:p>
            <a:pPr algn="ctr" rtl="0"/>
            <a:r>
              <a:rPr lang="en-US" b="1" dirty="0" smtClean="0">
                <a:latin typeface="Calibri" pitchFamily="34" charset="0"/>
              </a:rPr>
              <a:t> </a:t>
            </a:r>
            <a:endParaRPr lang="en-US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87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absorption-spectrum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500" y="116632"/>
            <a:ext cx="8988207" cy="655272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36512" y="908720"/>
            <a:ext cx="8807539" cy="286232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GB" sz="2000" b="1" dirty="0" smtClean="0">
                <a:latin typeface="Calibri" pitchFamily="34" charset="0"/>
              </a:rPr>
              <a:t>What is the benefit of studying  the </a:t>
            </a:r>
            <a:r>
              <a:rPr lang="en-US" sz="2000" b="1" dirty="0" smtClean="0">
                <a:latin typeface="Calibri" pitchFamily="34" charset="0"/>
              </a:rPr>
              <a:t>Absorption spectrum </a:t>
            </a:r>
            <a:r>
              <a:rPr lang="en-GB" sz="2000" b="1" dirty="0" smtClean="0">
                <a:latin typeface="Calibri" pitchFamily="34" charset="0"/>
              </a:rPr>
              <a:t>:  </a:t>
            </a:r>
          </a:p>
          <a:p>
            <a:pPr algn="l" rtl="0"/>
            <a:endParaRPr lang="en-GB" sz="2000" b="1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l-GR" sz="2000" dirty="0" smtClean="0">
                <a:latin typeface="Calibri" pitchFamily="34" charset="0"/>
              </a:rPr>
              <a:t>λ</a:t>
            </a:r>
            <a:r>
              <a:rPr lang="en-GB" sz="2000" dirty="0" smtClean="0">
                <a:latin typeface="Calibri" pitchFamily="34" charset="0"/>
              </a:rPr>
              <a:t>max.</a:t>
            </a:r>
          </a:p>
          <a:p>
            <a:pPr algn="l" rtl="0">
              <a:buFontTx/>
              <a:buChar char="-"/>
            </a:pPr>
            <a:endParaRPr lang="en-GB" sz="2000" b="1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GB" sz="2000" dirty="0">
                <a:latin typeface="Calibri" pitchFamily="34" charset="0"/>
              </a:rPr>
              <a:t>used to identify </a:t>
            </a:r>
            <a:r>
              <a:rPr lang="en-GB" sz="2000" dirty="0" smtClean="0">
                <a:latin typeface="Calibri" pitchFamily="34" charset="0"/>
              </a:rPr>
              <a:t>substances.</a:t>
            </a:r>
          </a:p>
          <a:p>
            <a:pPr algn="l" rtl="0">
              <a:buFontTx/>
              <a:buChar char="-"/>
            </a:pPr>
            <a:endParaRPr lang="en-GB" sz="2000" b="1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GB" sz="2000" dirty="0" smtClean="0">
                <a:latin typeface="Calibri" pitchFamily="34" charset="0"/>
              </a:rPr>
              <a:t>It also can be used to know if there is any contamination with another molecule.</a:t>
            </a:r>
          </a:p>
          <a:p>
            <a:pPr algn="l" rtl="0">
              <a:buFontTx/>
              <a:buChar char="-"/>
            </a:pPr>
            <a:endParaRPr lang="en-GB" sz="2000" b="1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endParaRPr lang="ar-SA" sz="20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1554" t="33094" r="62499" b="39344"/>
          <a:stretch>
            <a:fillRect/>
          </a:stretch>
        </p:blipFill>
        <p:spPr bwMode="auto">
          <a:xfrm>
            <a:off x="6660232" y="4581128"/>
            <a:ext cx="1584176" cy="164284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مستطيل 1"/>
          <p:cNvSpPr/>
          <p:nvPr/>
        </p:nvSpPr>
        <p:spPr>
          <a:xfrm>
            <a:off x="539552" y="3105835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http://www.youtube.com/watch?v=pxC6F7bK8CU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539552" y="2060848"/>
            <a:ext cx="5184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latin typeface="Calibri" pitchFamily="34" charset="0"/>
              </a:rPr>
              <a:t>How does a spectrophotometer work? 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مخصص 1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FFFF00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5196</TotalTime>
  <Words>862</Words>
  <Application>Microsoft Office PowerPoint</Application>
  <PresentationFormat>عرض على الشاشة (3:4)‏</PresentationFormat>
  <Paragraphs>238</Paragraphs>
  <Slides>20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تجاور</vt:lpstr>
      <vt:lpstr>Scanning spectrophotometry and spectrophotometric determination of concentration</vt:lpstr>
      <vt:lpstr>Objectives: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Scanning spectrophotometry and spectrophotometric determination of concentration</dc:title>
  <dc:creator>KaDeY</dc:creator>
  <cp:lastModifiedBy>لينة</cp:lastModifiedBy>
  <cp:revision>105</cp:revision>
  <dcterms:created xsi:type="dcterms:W3CDTF">2013-01-22T14:40:19Z</dcterms:created>
  <dcterms:modified xsi:type="dcterms:W3CDTF">2014-09-07T21:40:07Z</dcterms:modified>
</cp:coreProperties>
</file>