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72" r:id="rId1"/>
  </p:sldMasterIdLst>
  <p:notesMasterIdLst>
    <p:notesMasterId r:id="rId19"/>
  </p:notesMasterIdLst>
  <p:sldIdLst>
    <p:sldId id="256" r:id="rId2"/>
    <p:sldId id="257" r:id="rId3"/>
    <p:sldId id="267" r:id="rId4"/>
    <p:sldId id="262" r:id="rId5"/>
    <p:sldId id="258" r:id="rId6"/>
    <p:sldId id="268" r:id="rId7"/>
    <p:sldId id="259" r:id="rId8"/>
    <p:sldId id="260" r:id="rId9"/>
    <p:sldId id="261" r:id="rId10"/>
    <p:sldId id="272" r:id="rId11"/>
    <p:sldId id="264" r:id="rId12"/>
    <p:sldId id="263" r:id="rId13"/>
    <p:sldId id="270" r:id="rId14"/>
    <p:sldId id="265" r:id="rId15"/>
    <p:sldId id="269" r:id="rId16"/>
    <p:sldId id="271" r:id="rId17"/>
    <p:sldId id="266" r:id="rId18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نمط متوسط 2 - تميي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نمط متوسط 1 - تمييز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69012ECD-51FC-41F1-AA8D-1B2483CD663E}" styleName="نمط فاتح 2 - تمييز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5074" autoAdjust="0"/>
    <p:restoredTop sz="94660"/>
  </p:normalViewPr>
  <p:slideViewPr>
    <p:cSldViewPr>
      <p:cViewPr>
        <p:scale>
          <a:sx n="68" d="100"/>
          <a:sy n="68" d="100"/>
        </p:scale>
        <p:origin x="-1470" y="-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file:///C:\Users\KaDeY\Desktop\&#1575;&#1604;&#1575;&#1593;&#1575;&#1583;&#1577;\BCH333\&#1589;&#1608;&#1585;\Book1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ar-SA"/>
  <c:roundedCorners val="0"/>
  <mc:AlternateContent xmlns:mc="http://schemas.openxmlformats.org/markup-compatibility/2006">
    <mc:Choice xmlns:c14="http://schemas.microsoft.com/office/drawing/2007/8/2/chart" Requires="c14">
      <c14:style val="107"/>
    </mc:Choice>
    <mc:Fallback>
      <c:style val="7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GB"/>
              <a:t>BSA standard curve </a:t>
            </a:r>
            <a:endParaRPr lang="ar-SA"/>
          </a:p>
        </c:rich>
      </c:tx>
      <c:layout/>
      <c:overlay val="0"/>
    </c:title>
    <c:autoTitleDeleted val="0"/>
    <c:plotArea>
      <c:layout/>
      <c:scatterChart>
        <c:scatterStyle val="smoothMarker"/>
        <c:varyColors val="0"/>
        <c:ser>
          <c:idx val="0"/>
          <c:order val="0"/>
          <c:marker>
            <c:symbol val="none"/>
          </c:marker>
          <c:xVal>
            <c:numRef>
              <c:f>[Book1.xlsx]ورقة1!$A$2:$A$10</c:f>
              <c:numCache>
                <c:formatCode>General</c:formatCode>
                <c:ptCount val="9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</c:numCache>
            </c:numRef>
          </c:xVal>
          <c:yVal>
            <c:numRef>
              <c:f>[Book1.xlsx]ورقة1!$B$2:$B$10</c:f>
              <c:numCache>
                <c:formatCode>General</c:formatCode>
                <c:ptCount val="9"/>
                <c:pt idx="0">
                  <c:v>0</c:v>
                </c:pt>
                <c:pt idx="1">
                  <c:v>0.1</c:v>
                </c:pt>
                <c:pt idx="2">
                  <c:v>0.2</c:v>
                </c:pt>
                <c:pt idx="3">
                  <c:v>0.30000000000000016</c:v>
                </c:pt>
                <c:pt idx="4">
                  <c:v>0.4</c:v>
                </c:pt>
                <c:pt idx="5">
                  <c:v>0.5</c:v>
                </c:pt>
                <c:pt idx="6">
                  <c:v>0.60000000000000031</c:v>
                </c:pt>
                <c:pt idx="7">
                  <c:v>0.70000000000000029</c:v>
                </c:pt>
                <c:pt idx="8">
                  <c:v>0.8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97240192"/>
        <c:axId val="97242112"/>
      </c:scatterChart>
      <c:valAx>
        <c:axId val="97240192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1600"/>
                </a:pPr>
                <a:r>
                  <a:rPr lang="en-US" sz="1600"/>
                  <a:t>BSA [mg/ml]</a:t>
                </a:r>
              </a:p>
              <a:p>
                <a:pPr>
                  <a:defRPr sz="1600"/>
                </a:pPr>
                <a:r>
                  <a:rPr lang="en-US" sz="1600"/>
                  <a:t>[known concentration of BSA] </a:t>
                </a:r>
                <a:endParaRPr lang="ar-SA" sz="1600"/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97242112"/>
        <c:crosses val="autoZero"/>
        <c:crossBetween val="midCat"/>
        <c:majorUnit val="1"/>
      </c:valAx>
      <c:valAx>
        <c:axId val="97242112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 sz="1800"/>
                </a:pPr>
                <a:r>
                  <a:rPr lang="en-US" sz="1800"/>
                  <a:t>O.D at....nm</a:t>
                </a:r>
                <a:endParaRPr lang="ar-SA" sz="1800"/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97240192"/>
        <c:crosses val="autoZero"/>
        <c:crossBetween val="midCat"/>
      </c:valAx>
      <c:spPr>
        <a:ln>
          <a:solidFill>
            <a:schemeClr val="tx1"/>
          </a:solidFill>
        </a:ln>
      </c:spPr>
    </c:plotArea>
    <c:plotVisOnly val="1"/>
    <c:dispBlanksAs val="gap"/>
    <c:showDLblsOverMax val="0"/>
  </c:chart>
  <c:spPr>
    <a:solidFill>
      <a:schemeClr val="lt1"/>
    </a:solidFill>
    <a:ln w="25400" cap="flat" cmpd="sng" algn="ctr">
      <a:solidFill>
        <a:schemeClr val="accent5"/>
      </a:solidFill>
      <a:prstDash val="solid"/>
    </a:ln>
    <a:effectLst/>
  </c:spPr>
  <c:txPr>
    <a:bodyPr/>
    <a:lstStyle/>
    <a:p>
      <a:pPr>
        <a:defRPr>
          <a:solidFill>
            <a:schemeClr val="dk1"/>
          </a:solidFill>
          <a:latin typeface="+mn-lt"/>
          <a:ea typeface="+mn-ea"/>
          <a:cs typeface="+mn-cs"/>
        </a:defRPr>
      </a:pPr>
      <a:endParaRPr lang="ar-SA"/>
    </a:p>
  </c:txPr>
  <c:externalData r:id="rId1">
    <c:autoUpdate val="0"/>
  </c:externalData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</cdr:x>
      <cdr:y>0</cdr:y>
    </cdr:from>
    <cdr:to>
      <cdr:x>0</cdr:x>
      <cdr:y>0</cdr:y>
    </cdr:to>
    <cdr:sp macro="" textlink="">
      <cdr:nvSpPr>
        <cdr:cNvPr id="5" name="رابط مستقيم 4"/>
        <cdr:cNvSpPr/>
      </cdr:nvSpPr>
      <cdr:spPr>
        <a:xfrm xmlns:a="http://schemas.openxmlformats.org/drawingml/2006/main">
          <a:off x="-395536" y="-2636912"/>
          <a:ext cx="0" cy="0"/>
        </a:xfrm>
        <a:prstGeom xmlns:a="http://schemas.openxmlformats.org/drawingml/2006/main" prst="line">
          <a:avLst/>
        </a:prstGeom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ar-SA"/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C6A28A63-2BD9-4F33-B155-CE88317F570A}" type="datetimeFigureOut">
              <a:rPr lang="ar-SA" smtClean="0"/>
              <a:t>22/04/37</a:t>
            </a:fld>
            <a:endParaRPr lang="ar-SA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B7AC1824-1518-4695-BF2C-305F6F9FE693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4147433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AC1824-1518-4695-BF2C-305F6F9FE693}" type="slidenum">
              <a:rPr lang="ar-SA" smtClean="0"/>
              <a:t>12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4590327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38A32A-50E4-4B8E-BD50-4C843EDD4454}" type="datetimeFigureOut">
              <a:rPr lang="ar-SA" smtClean="0"/>
              <a:pPr/>
              <a:t>22/04/37</a:t>
            </a:fld>
            <a:endParaRPr lang="ar-S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B24FB-0E8E-4ACD-B1ED-52832964FC37}" type="slidenum">
              <a:rPr lang="ar-SA" smtClean="0"/>
              <a:pPr/>
              <a:t>‹#›</a:t>
            </a:fld>
            <a:endParaRPr lang="ar-SA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38A32A-50E4-4B8E-BD50-4C843EDD4454}" type="datetimeFigureOut">
              <a:rPr lang="ar-SA" smtClean="0"/>
              <a:pPr/>
              <a:t>22/04/37</a:t>
            </a:fld>
            <a:endParaRPr lang="ar-S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B24FB-0E8E-4ACD-B1ED-52832964FC37}" type="slidenum">
              <a:rPr lang="ar-SA" smtClean="0"/>
              <a:pPr/>
              <a:t>‹#›</a:t>
            </a:fld>
            <a:endParaRPr lang="ar-SA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38A32A-50E4-4B8E-BD50-4C843EDD4454}" type="datetimeFigureOut">
              <a:rPr lang="ar-SA" smtClean="0"/>
              <a:pPr/>
              <a:t>22/04/37</a:t>
            </a:fld>
            <a:endParaRPr lang="ar-S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B24FB-0E8E-4ACD-B1ED-52832964FC37}" type="slidenum">
              <a:rPr lang="ar-SA" smtClean="0"/>
              <a:pPr/>
              <a:t>‹#›</a:t>
            </a:fld>
            <a:endParaRPr lang="ar-SA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38A32A-50E4-4B8E-BD50-4C843EDD4454}" type="datetimeFigureOut">
              <a:rPr lang="ar-SA" smtClean="0"/>
              <a:pPr/>
              <a:t>22/04/37</a:t>
            </a:fld>
            <a:endParaRPr lang="ar-S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B24FB-0E8E-4ACD-B1ED-52832964FC37}" type="slidenum">
              <a:rPr lang="ar-SA" smtClean="0"/>
              <a:pPr/>
              <a:t>‹#›</a:t>
            </a:fld>
            <a:endParaRPr lang="ar-SA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38A32A-50E4-4B8E-BD50-4C843EDD4454}" type="datetimeFigureOut">
              <a:rPr lang="ar-SA" smtClean="0"/>
              <a:pPr/>
              <a:t>22/04/37</a:t>
            </a:fld>
            <a:endParaRPr lang="ar-S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B24FB-0E8E-4ACD-B1ED-52832964FC37}" type="slidenum">
              <a:rPr lang="ar-SA" smtClean="0"/>
              <a:pPr/>
              <a:t>‹#›</a:t>
            </a:fld>
            <a:endParaRPr lang="ar-SA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38A32A-50E4-4B8E-BD50-4C843EDD4454}" type="datetimeFigureOut">
              <a:rPr lang="ar-SA" smtClean="0"/>
              <a:pPr/>
              <a:t>22/04/37</a:t>
            </a:fld>
            <a:endParaRPr lang="ar-S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B24FB-0E8E-4ACD-B1ED-52832964FC37}" type="slidenum">
              <a:rPr lang="ar-SA" smtClean="0"/>
              <a:pPr/>
              <a:t>‹#›</a:t>
            </a:fld>
            <a:endParaRPr lang="ar-SA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38A32A-50E4-4B8E-BD50-4C843EDD4454}" type="datetimeFigureOut">
              <a:rPr lang="ar-SA" smtClean="0"/>
              <a:pPr/>
              <a:t>22/04/37</a:t>
            </a:fld>
            <a:endParaRPr lang="ar-SA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B24FB-0E8E-4ACD-B1ED-52832964FC37}" type="slidenum">
              <a:rPr lang="ar-SA" smtClean="0"/>
              <a:pPr/>
              <a:t>‹#›</a:t>
            </a:fld>
            <a:endParaRPr lang="ar-SA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38A32A-50E4-4B8E-BD50-4C843EDD4454}" type="datetimeFigureOut">
              <a:rPr lang="ar-SA" smtClean="0"/>
              <a:pPr/>
              <a:t>22/04/37</a:t>
            </a:fld>
            <a:endParaRPr lang="ar-S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B24FB-0E8E-4ACD-B1ED-52832964FC37}" type="slidenum">
              <a:rPr lang="ar-SA" smtClean="0"/>
              <a:pPr/>
              <a:t>‹#›</a:t>
            </a:fld>
            <a:endParaRPr lang="ar-SA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38A32A-50E4-4B8E-BD50-4C843EDD4454}" type="datetimeFigureOut">
              <a:rPr lang="ar-SA" smtClean="0"/>
              <a:pPr/>
              <a:t>22/04/37</a:t>
            </a:fld>
            <a:endParaRPr lang="ar-SA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B24FB-0E8E-4ACD-B1ED-52832964FC37}" type="slidenum">
              <a:rPr lang="ar-SA" smtClean="0"/>
              <a:pPr/>
              <a:t>‹#›</a:t>
            </a:fld>
            <a:endParaRPr lang="ar-SA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38A32A-50E4-4B8E-BD50-4C843EDD4454}" type="datetimeFigureOut">
              <a:rPr lang="ar-SA" smtClean="0"/>
              <a:pPr/>
              <a:t>22/04/37</a:t>
            </a:fld>
            <a:endParaRPr lang="ar-S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B24FB-0E8E-4ACD-B1ED-52832964FC37}" type="slidenum">
              <a:rPr lang="ar-SA" smtClean="0"/>
              <a:pPr/>
              <a:t>‹#›</a:t>
            </a:fld>
            <a:endParaRPr lang="ar-SA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ar-SA" dirty="0" smtClean="0"/>
              <a:t>انقر فوق الأيقونة لإضافة صورة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38A32A-50E4-4B8E-BD50-4C843EDD4454}" type="datetimeFigureOut">
              <a:rPr lang="ar-SA" smtClean="0"/>
              <a:pPr/>
              <a:t>22/04/37</a:t>
            </a:fld>
            <a:endParaRPr lang="ar-SA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7EB24FB-0E8E-4ACD-B1ED-52832964FC37}" type="slidenum">
              <a:rPr lang="ar-SA" smtClean="0"/>
              <a:pPr/>
              <a:t>‹#›</a:t>
            </a:fld>
            <a:endParaRPr lang="ar-SA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ar-SA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57EB24FB-0E8E-4ACD-B1ED-52832964FC37}" type="slidenum">
              <a:rPr lang="ar-SA" smtClean="0"/>
              <a:pPr/>
              <a:t>‹#›</a:t>
            </a:fld>
            <a:endParaRPr lang="ar-S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ar-SA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0C38A32A-50E4-4B8E-BD50-4C843EDD4454}" type="datetimeFigureOut">
              <a:rPr lang="ar-SA" smtClean="0"/>
              <a:pPr/>
              <a:t>22/04/37</a:t>
            </a:fld>
            <a:endParaRPr lang="ar-SA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1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r" defTabSz="914400" rtl="1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r" defTabSz="914400" rtl="1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r" defTabSz="914400" rtl="1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r" defTabSz="914400" rtl="1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r" defTabSz="914400" rtl="1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r" defTabSz="914400" rtl="1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r" defTabSz="914400" rtl="1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179512" y="1844824"/>
            <a:ext cx="8640960" cy="1470025"/>
          </a:xfrm>
        </p:spPr>
        <p:txBody>
          <a:bodyPr>
            <a:noAutofit/>
          </a:bodyPr>
          <a:lstStyle/>
          <a:p>
            <a:pPr algn="ctr" rtl="0"/>
            <a:r>
              <a:rPr lang="en-US" sz="2800" dirty="0" smtClean="0">
                <a:latin typeface="Calibri" pitchFamily="34" charset="0"/>
              </a:rPr>
              <a:t>Scanning spectrophotometry and spectrophotometric determination of </a:t>
            </a:r>
            <a:r>
              <a:rPr lang="en-GB" sz="2800" dirty="0" smtClean="0">
                <a:latin typeface="Calibri" pitchFamily="34" charset="0"/>
              </a:rPr>
              <a:t>concentration</a:t>
            </a:r>
            <a:endParaRPr lang="ar-SA" sz="2800" dirty="0">
              <a:latin typeface="Calibri" pitchFamily="34" charset="0"/>
            </a:endParaRP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467544" y="3933056"/>
            <a:ext cx="4953000" cy="1752600"/>
          </a:xfrm>
        </p:spPr>
        <p:txBody>
          <a:bodyPr>
            <a:normAutofit/>
          </a:bodyPr>
          <a:lstStyle/>
          <a:p>
            <a:endParaRPr lang="en-US" sz="3200" b="1" dirty="0" smtClean="0">
              <a:latin typeface="Calibri" pitchFamily="34" charset="0"/>
            </a:endParaRPr>
          </a:p>
          <a:p>
            <a:r>
              <a:rPr lang="en-US" sz="3200" b="1" dirty="0" smtClean="0">
                <a:latin typeface="Calibri" pitchFamily="34" charset="0"/>
              </a:rPr>
              <a:t>BCH 333 [practical]</a:t>
            </a:r>
            <a:endParaRPr lang="ar-SA" sz="3200" b="1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1005746" y="2605985"/>
            <a:ext cx="668779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b="1" dirty="0" smtClean="0">
                <a:latin typeface="Calibri" pitchFamily="34" charset="0"/>
              </a:rPr>
              <a:t>Standard </a:t>
            </a:r>
            <a:r>
              <a:rPr lang="en-US" sz="3600" b="1" dirty="0">
                <a:latin typeface="Calibri" pitchFamily="34" charset="0"/>
              </a:rPr>
              <a:t>curve of </a:t>
            </a:r>
            <a:r>
              <a:rPr lang="en-US" sz="3600" b="1" dirty="0" smtClean="0">
                <a:latin typeface="Calibri" pitchFamily="34" charset="0"/>
              </a:rPr>
              <a:t>Concentrations </a:t>
            </a:r>
            <a:endParaRPr lang="ar-SA" sz="3600" dirty="0"/>
          </a:p>
        </p:txBody>
      </p:sp>
    </p:spTree>
    <p:extLst>
      <p:ext uri="{BB962C8B-B14F-4D97-AF65-F5344CB8AC3E}">
        <p14:creationId xmlns:p14="http://schemas.microsoft.com/office/powerpoint/2010/main" val="258931167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179512" y="332656"/>
            <a:ext cx="8208912" cy="55399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GB" sz="2800" b="1" dirty="0" smtClean="0">
                <a:latin typeface="Calibri" pitchFamily="34" charset="0"/>
              </a:rPr>
              <a:t> </a:t>
            </a:r>
            <a:r>
              <a:rPr lang="en-US" sz="2800" b="1" dirty="0">
                <a:latin typeface="Calibri" pitchFamily="34" charset="0"/>
              </a:rPr>
              <a:t>Beer-Lambert </a:t>
            </a:r>
            <a:r>
              <a:rPr lang="en-US" sz="2800" b="1" dirty="0" smtClean="0">
                <a:latin typeface="Calibri" pitchFamily="34" charset="0"/>
              </a:rPr>
              <a:t>law:</a:t>
            </a:r>
          </a:p>
          <a:p>
            <a:pPr algn="l" rtl="0"/>
            <a:endParaRPr lang="en-GB" sz="2800" b="1" dirty="0" smtClean="0">
              <a:latin typeface="Calibri" pitchFamily="34" charset="0"/>
            </a:endParaRPr>
          </a:p>
          <a:p>
            <a:pPr algn="l" rtl="0"/>
            <a:r>
              <a:rPr lang="en-GB" sz="2000" b="1" dirty="0" smtClean="0">
                <a:latin typeface="Calibri" pitchFamily="34" charset="0"/>
              </a:rPr>
              <a:t>Principle</a:t>
            </a:r>
            <a:r>
              <a:rPr lang="en-GB" sz="2000" b="1" dirty="0">
                <a:latin typeface="Calibri" pitchFamily="34" charset="0"/>
              </a:rPr>
              <a:t>:</a:t>
            </a:r>
          </a:p>
          <a:p>
            <a:pPr algn="l" rtl="0"/>
            <a:endParaRPr lang="en-US" dirty="0" smtClean="0">
              <a:latin typeface="Calibri" pitchFamily="34" charset="0"/>
            </a:endParaRPr>
          </a:p>
          <a:p>
            <a:pPr algn="l" rtl="0"/>
            <a:r>
              <a:rPr lang="en-US" dirty="0" smtClean="0">
                <a:latin typeface="Calibri" pitchFamily="34" charset="0"/>
              </a:rPr>
              <a:t>The </a:t>
            </a:r>
            <a:r>
              <a:rPr lang="en-US" dirty="0">
                <a:latin typeface="Calibri" pitchFamily="34" charset="0"/>
              </a:rPr>
              <a:t>absorption of light by a solution is described by the Beer-Lambert </a:t>
            </a:r>
            <a:r>
              <a:rPr lang="en-US" dirty="0" smtClean="0">
                <a:latin typeface="Calibri" pitchFamily="34" charset="0"/>
              </a:rPr>
              <a:t>law as:</a:t>
            </a:r>
          </a:p>
          <a:p>
            <a:pPr algn="l" rtl="0"/>
            <a:endParaRPr lang="en-US" sz="2000" dirty="0" smtClean="0">
              <a:latin typeface="Calibri" pitchFamily="34" charset="0"/>
            </a:endParaRPr>
          </a:p>
          <a:p>
            <a:pPr algn="l" rtl="0"/>
            <a:r>
              <a:rPr lang="en-US" sz="2000" dirty="0" smtClean="0">
                <a:latin typeface="Calibri" pitchFamily="34" charset="0"/>
              </a:rPr>
              <a:t>There is  </a:t>
            </a:r>
            <a:r>
              <a:rPr lang="en-US" sz="2000" dirty="0">
                <a:latin typeface="Calibri" pitchFamily="34" charset="0"/>
              </a:rPr>
              <a:t>linear relationship between absorbance and concentration of an absorbing </a:t>
            </a:r>
            <a:r>
              <a:rPr lang="en-US" sz="2000" dirty="0" smtClean="0">
                <a:latin typeface="Calibri" pitchFamily="34" charset="0"/>
              </a:rPr>
              <a:t>species.</a:t>
            </a:r>
          </a:p>
          <a:p>
            <a:pPr algn="l" rtl="0"/>
            <a:endParaRPr lang="en-US" sz="2000" dirty="0">
              <a:latin typeface="Calibri" pitchFamily="34" charset="0"/>
            </a:endParaRPr>
          </a:p>
          <a:p>
            <a:pPr algn="l" rtl="0"/>
            <a:r>
              <a:rPr lang="en-GB" dirty="0">
                <a:latin typeface="Calibri" pitchFamily="34" charset="0"/>
              </a:rPr>
              <a:t>A = </a:t>
            </a:r>
            <a:r>
              <a:rPr lang="el-GR" dirty="0">
                <a:latin typeface="Calibri" pitchFamily="34" charset="0"/>
              </a:rPr>
              <a:t>ε</a:t>
            </a:r>
            <a:r>
              <a:rPr lang="en-GB" dirty="0" err="1">
                <a:latin typeface="Calibri" pitchFamily="34" charset="0"/>
              </a:rPr>
              <a:t>lc</a:t>
            </a:r>
            <a:endParaRPr lang="en-GB" dirty="0">
              <a:latin typeface="Calibri" pitchFamily="34" charset="0"/>
            </a:endParaRPr>
          </a:p>
          <a:p>
            <a:pPr algn="l" rtl="0"/>
            <a:endParaRPr lang="en-GB" dirty="0" smtClean="0">
              <a:latin typeface="Calibri" pitchFamily="34" charset="0"/>
            </a:endParaRPr>
          </a:p>
          <a:p>
            <a:pPr algn="l" rtl="0"/>
            <a:r>
              <a:rPr lang="en-GB" dirty="0" smtClean="0">
                <a:latin typeface="Calibri" pitchFamily="34" charset="0"/>
              </a:rPr>
              <a:t>A= </a:t>
            </a:r>
            <a:r>
              <a:rPr lang="en-GB" dirty="0">
                <a:latin typeface="Calibri" pitchFamily="34" charset="0"/>
              </a:rPr>
              <a:t>is the </a:t>
            </a:r>
            <a:r>
              <a:rPr lang="en-GB" dirty="0" smtClean="0">
                <a:latin typeface="Calibri" pitchFamily="34" charset="0"/>
              </a:rPr>
              <a:t>absorbance.</a:t>
            </a:r>
          </a:p>
          <a:p>
            <a:pPr algn="l" rtl="0"/>
            <a:r>
              <a:rPr lang="el-GR" dirty="0" smtClean="0">
                <a:latin typeface="Calibri" pitchFamily="34" charset="0"/>
              </a:rPr>
              <a:t>ε </a:t>
            </a:r>
            <a:r>
              <a:rPr lang="el-GR" dirty="0">
                <a:latin typeface="Calibri" pitchFamily="34" charset="0"/>
              </a:rPr>
              <a:t>= </a:t>
            </a:r>
            <a:r>
              <a:rPr lang="en-GB" dirty="0">
                <a:latin typeface="Calibri" pitchFamily="34" charset="0"/>
              </a:rPr>
              <a:t>extinction(absorption) </a:t>
            </a:r>
            <a:r>
              <a:rPr lang="en-GB" dirty="0" smtClean="0">
                <a:latin typeface="Calibri" pitchFamily="34" charset="0"/>
              </a:rPr>
              <a:t>coefficient.</a:t>
            </a:r>
          </a:p>
          <a:p>
            <a:pPr algn="l" rtl="0"/>
            <a:r>
              <a:rPr lang="en-US" dirty="0" smtClean="0">
                <a:latin typeface="Calibri" pitchFamily="34" charset="0"/>
              </a:rPr>
              <a:t>l = length of the light path through the solution.</a:t>
            </a:r>
            <a:endParaRPr lang="en-GB" dirty="0" smtClean="0">
              <a:latin typeface="Calibri" pitchFamily="34" charset="0"/>
            </a:endParaRPr>
          </a:p>
          <a:p>
            <a:pPr algn="l" rtl="0"/>
            <a:r>
              <a:rPr lang="en-US" dirty="0">
                <a:latin typeface="Calibri" pitchFamily="34" charset="0"/>
              </a:rPr>
              <a:t>c = concentration of the absorbing </a:t>
            </a:r>
            <a:r>
              <a:rPr lang="en-US" dirty="0" smtClean="0">
                <a:latin typeface="Calibri" pitchFamily="34" charset="0"/>
              </a:rPr>
              <a:t>substance.</a:t>
            </a:r>
          </a:p>
          <a:p>
            <a:pPr algn="l" rtl="0"/>
            <a:endParaRPr lang="en-US" dirty="0">
              <a:latin typeface="Calibri" pitchFamily="34" charset="0"/>
            </a:endParaRPr>
          </a:p>
          <a:p>
            <a:pPr algn="l" rtl="0"/>
            <a:endParaRPr lang="en-US" dirty="0" smtClean="0">
              <a:latin typeface="Calibri" pitchFamily="34" charset="0"/>
            </a:endParaRPr>
          </a:p>
          <a:p>
            <a:pPr algn="l" rtl="0"/>
            <a:endParaRPr lang="ar-SA" dirty="0">
              <a:latin typeface="Calibri" pitchFamily="34" charset="0"/>
            </a:endParaRPr>
          </a:p>
        </p:txBody>
      </p:sp>
      <p:sp>
        <p:nvSpPr>
          <p:cNvPr id="3" name="مربع نص 2"/>
          <p:cNvSpPr txBox="1"/>
          <p:nvPr/>
        </p:nvSpPr>
        <p:spPr>
          <a:xfrm>
            <a:off x="0" y="5921416"/>
            <a:ext cx="8417241" cy="523220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2800" b="1" dirty="0" smtClean="0">
                <a:latin typeface="Calibri" pitchFamily="34" charset="0"/>
              </a:rPr>
              <a:t>So, what does standard curve of concentrations mean? </a:t>
            </a:r>
            <a:endParaRPr lang="ar-SA" sz="2800" b="1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35496" y="836713"/>
            <a:ext cx="8568952" cy="44319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US" sz="2400" b="1" dirty="0" smtClean="0">
                <a:latin typeface="Calibri" pitchFamily="34" charset="0"/>
              </a:rPr>
              <a:t>A standard </a:t>
            </a:r>
            <a:r>
              <a:rPr lang="en-US" sz="2400" b="1" dirty="0">
                <a:latin typeface="Calibri" pitchFamily="34" charset="0"/>
              </a:rPr>
              <a:t>curve for </a:t>
            </a:r>
            <a:r>
              <a:rPr lang="en-US" sz="2400" b="1" u="sng" dirty="0" smtClean="0">
                <a:solidFill>
                  <a:srgbClr val="FF0000"/>
                </a:solidFill>
                <a:latin typeface="Calibri" pitchFamily="34" charset="0"/>
              </a:rPr>
              <a:t>concentrations</a:t>
            </a:r>
            <a:r>
              <a:rPr lang="en-US" sz="2400" b="1" dirty="0" smtClean="0">
                <a:latin typeface="Calibri" pitchFamily="34" charset="0"/>
              </a:rPr>
              <a:t>:</a:t>
            </a:r>
          </a:p>
          <a:p>
            <a:pPr algn="l" rtl="0"/>
            <a:endParaRPr lang="en-US" dirty="0" smtClean="0">
              <a:latin typeface="Calibri" pitchFamily="34" charset="0"/>
            </a:endParaRPr>
          </a:p>
          <a:p>
            <a:pPr algn="l" rtl="0"/>
            <a:r>
              <a:rPr lang="en-US" dirty="0" smtClean="0">
                <a:latin typeface="Calibri" pitchFamily="34" charset="0"/>
              </a:rPr>
              <a:t>- It is a graph that  shows the relationship  between different </a:t>
            </a:r>
            <a:r>
              <a:rPr lang="en-US" u="sng" dirty="0" smtClean="0">
                <a:solidFill>
                  <a:srgbClr val="FF0000"/>
                </a:solidFill>
                <a:latin typeface="Calibri" pitchFamily="34" charset="0"/>
              </a:rPr>
              <a:t>known concentrations</a:t>
            </a:r>
            <a:r>
              <a:rPr lang="en-US" u="sng" dirty="0" smtClean="0">
                <a:latin typeface="Calibri" pitchFamily="34" charset="0"/>
              </a:rPr>
              <a:t> </a:t>
            </a:r>
            <a:r>
              <a:rPr lang="en-US" dirty="0" smtClean="0">
                <a:latin typeface="Calibri" pitchFamily="34" charset="0"/>
              </a:rPr>
              <a:t>of a substance and </a:t>
            </a:r>
            <a:r>
              <a:rPr lang="en-US" u="sng" dirty="0" smtClean="0">
                <a:latin typeface="Calibri" pitchFamily="34" charset="0"/>
              </a:rPr>
              <a:t>the absorbance at a specific wave length</a:t>
            </a:r>
            <a:r>
              <a:rPr lang="en-US" dirty="0" smtClean="0">
                <a:latin typeface="Calibri" pitchFamily="34" charset="0"/>
              </a:rPr>
              <a:t>. </a:t>
            </a:r>
          </a:p>
          <a:p>
            <a:pPr algn="l" rtl="0"/>
            <a:r>
              <a:rPr lang="en-US" dirty="0" smtClean="0">
                <a:latin typeface="Calibri" pitchFamily="34" charset="0"/>
              </a:rPr>
              <a:t> </a:t>
            </a:r>
          </a:p>
          <a:p>
            <a:pPr algn="l" rtl="0"/>
            <a:r>
              <a:rPr lang="en-US" dirty="0" smtClean="0">
                <a:latin typeface="Calibri" pitchFamily="34" charset="0"/>
              </a:rPr>
              <a:t>-Standard curve are most commonly used to determine the concentration of a substance, using </a:t>
            </a:r>
            <a:r>
              <a:rPr lang="en-US" dirty="0">
                <a:latin typeface="Calibri" pitchFamily="34" charset="0"/>
              </a:rPr>
              <a:t>serial dilution of solutions of </a:t>
            </a:r>
            <a:r>
              <a:rPr lang="en-US" dirty="0" smtClean="0">
                <a:latin typeface="Calibri" pitchFamily="34" charset="0"/>
              </a:rPr>
              <a:t> known concentrations.</a:t>
            </a:r>
          </a:p>
          <a:p>
            <a:pPr algn="l" rtl="0"/>
            <a:endParaRPr lang="en-US" dirty="0" smtClean="0">
              <a:latin typeface="Calibri" pitchFamily="34" charset="0"/>
            </a:endParaRPr>
          </a:p>
          <a:p>
            <a:pPr algn="l" rtl="0"/>
            <a:endParaRPr lang="en-US" dirty="0" smtClean="0">
              <a:latin typeface="Calibri" pitchFamily="34" charset="0"/>
            </a:endParaRPr>
          </a:p>
          <a:p>
            <a:pPr algn="l" rtl="0"/>
            <a:r>
              <a:rPr lang="en-US" dirty="0" smtClean="0">
                <a:latin typeface="Calibri" pitchFamily="34" charset="0"/>
              </a:rPr>
              <a:t>-So, what is the principle of a standard curve </a:t>
            </a:r>
            <a:r>
              <a:rPr lang="en-US" dirty="0">
                <a:latin typeface="Calibri" pitchFamily="34" charset="0"/>
              </a:rPr>
              <a:t>concentrations</a:t>
            </a:r>
            <a:r>
              <a:rPr lang="en-US" dirty="0" smtClean="0">
                <a:latin typeface="Calibri" pitchFamily="34" charset="0"/>
              </a:rPr>
              <a:t>???</a:t>
            </a:r>
          </a:p>
          <a:p>
            <a:pPr algn="l" rtl="0"/>
            <a:endParaRPr lang="en-US" dirty="0">
              <a:latin typeface="Calibri" pitchFamily="34" charset="0"/>
            </a:endParaRPr>
          </a:p>
          <a:p>
            <a:pPr algn="l" rtl="0"/>
            <a:endParaRPr lang="en-US" dirty="0" smtClean="0">
              <a:latin typeface="Calibri" pitchFamily="34" charset="0"/>
            </a:endParaRPr>
          </a:p>
          <a:p>
            <a:pPr algn="l" rtl="0"/>
            <a:endParaRPr lang="en-US" dirty="0" smtClean="0">
              <a:latin typeface="Calibri" pitchFamily="34" charset="0"/>
            </a:endParaRPr>
          </a:p>
          <a:p>
            <a:pPr algn="l" rtl="0"/>
            <a:r>
              <a:rPr lang="en-US" dirty="0" smtClean="0">
                <a:latin typeface="Calibri" pitchFamily="34" charset="0"/>
              </a:rPr>
              <a:t>Wait….. what is standard solutions???</a:t>
            </a:r>
          </a:p>
          <a:p>
            <a:pPr algn="l" rtl="0"/>
            <a:endParaRPr lang="ar-SA" dirty="0">
              <a:latin typeface="Calibri" pitchFamily="34" charset="0"/>
            </a:endParaRPr>
          </a:p>
        </p:txBody>
      </p:sp>
      <p:sp>
        <p:nvSpPr>
          <p:cNvPr id="3" name="مستطيل 2"/>
          <p:cNvSpPr/>
          <p:nvPr/>
        </p:nvSpPr>
        <p:spPr>
          <a:xfrm>
            <a:off x="107504" y="5229200"/>
            <a:ext cx="864096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US" sz="2000" b="1" dirty="0" smtClean="0">
                <a:latin typeface="Calibri" pitchFamily="34" charset="0"/>
              </a:rPr>
              <a:t>Standard Solution:</a:t>
            </a:r>
          </a:p>
          <a:p>
            <a:pPr algn="l" rtl="0"/>
            <a:r>
              <a:rPr lang="en-US" sz="2000" dirty="0" smtClean="0">
                <a:latin typeface="Calibri" pitchFamily="34" charset="0"/>
              </a:rPr>
              <a:t> </a:t>
            </a:r>
            <a:r>
              <a:rPr lang="en-US" dirty="0" smtClean="0">
                <a:latin typeface="Calibri" pitchFamily="34" charset="0"/>
              </a:rPr>
              <a:t>is a solution containing a precisely </a:t>
            </a:r>
            <a:r>
              <a:rPr lang="en-US" u="sng" dirty="0" smtClean="0">
                <a:latin typeface="Calibri" pitchFamily="34" charset="0"/>
              </a:rPr>
              <a:t>known concentration </a:t>
            </a:r>
            <a:r>
              <a:rPr lang="en-US" dirty="0" smtClean="0">
                <a:latin typeface="Calibri" pitchFamily="34" charset="0"/>
              </a:rPr>
              <a:t>of an element or a substance. </a:t>
            </a:r>
            <a:endParaRPr lang="ar-SA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122061" y="1859340"/>
            <a:ext cx="8338372" cy="156966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 rtl="0"/>
            <a:r>
              <a:rPr lang="en-US" sz="3200" dirty="0" smtClean="0"/>
              <a:t>How to determine unknown concentration </a:t>
            </a:r>
          </a:p>
          <a:p>
            <a:pPr algn="ctr" rtl="0"/>
            <a:r>
              <a:rPr lang="en-US" sz="3200" dirty="0" smtClean="0"/>
              <a:t>of a solution with known absorbance value?</a:t>
            </a:r>
          </a:p>
          <a:p>
            <a:pPr algn="ctr" rtl="0"/>
            <a:r>
              <a:rPr lang="en-US" sz="3200" dirty="0" smtClean="0"/>
              <a:t>  </a:t>
            </a:r>
            <a:endParaRPr lang="ar-SA" sz="3200" dirty="0"/>
          </a:p>
        </p:txBody>
      </p:sp>
    </p:spTree>
    <p:extLst>
      <p:ext uri="{BB962C8B-B14F-4D97-AF65-F5344CB8AC3E}">
        <p14:creationId xmlns:p14="http://schemas.microsoft.com/office/powerpoint/2010/main" val="418135512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مخطط 5"/>
          <p:cNvGraphicFramePr/>
          <p:nvPr>
            <p:extLst>
              <p:ext uri="{D42A27DB-BD31-4B8C-83A1-F6EECF244321}">
                <p14:modId xmlns:p14="http://schemas.microsoft.com/office/powerpoint/2010/main" val="1686857307"/>
              </p:ext>
            </p:extLst>
          </p:nvPr>
        </p:nvGraphicFramePr>
        <p:xfrm>
          <a:off x="467544" y="836712"/>
          <a:ext cx="7704856" cy="58326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cxnSp>
        <p:nvCxnSpPr>
          <p:cNvPr id="10" name="رابط مستقيم 9"/>
          <p:cNvCxnSpPr/>
          <p:nvPr/>
        </p:nvCxnSpPr>
        <p:spPr>
          <a:xfrm>
            <a:off x="1187624" y="3573016"/>
            <a:ext cx="3384376" cy="0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رابط مستقيم 12"/>
          <p:cNvCxnSpPr/>
          <p:nvPr/>
        </p:nvCxnSpPr>
        <p:spPr>
          <a:xfrm>
            <a:off x="4572000" y="3573016"/>
            <a:ext cx="0" cy="2160240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مربع نص 19"/>
          <p:cNvSpPr txBox="1"/>
          <p:nvPr/>
        </p:nvSpPr>
        <p:spPr>
          <a:xfrm>
            <a:off x="2438226" y="2339588"/>
            <a:ext cx="2448272" cy="738664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txBody>
          <a:bodyPr wrap="square" rtlCol="1">
            <a:spAutoFit/>
          </a:bodyPr>
          <a:lstStyle/>
          <a:p>
            <a:pPr algn="ctr" rtl="0"/>
            <a:r>
              <a:rPr lang="en-GB" sz="1400" dirty="0" smtClean="0">
                <a:latin typeface="Calibri" pitchFamily="34" charset="0"/>
              </a:rPr>
              <a:t>Absorbance of the </a:t>
            </a:r>
          </a:p>
          <a:p>
            <a:pPr algn="ctr" rtl="0"/>
            <a:r>
              <a:rPr lang="en-GB" sz="1400" dirty="0">
                <a:latin typeface="Calibri" pitchFamily="34" charset="0"/>
              </a:rPr>
              <a:t>” </a:t>
            </a:r>
            <a:r>
              <a:rPr lang="en-GB" sz="1400" dirty="0" smtClean="0">
                <a:latin typeface="Calibri" pitchFamily="34" charset="0"/>
              </a:rPr>
              <a:t>solution with </a:t>
            </a:r>
            <a:r>
              <a:rPr lang="en-GB" sz="1400" dirty="0">
                <a:latin typeface="Calibri" pitchFamily="34" charset="0"/>
              </a:rPr>
              <a:t>unknown concentration” </a:t>
            </a:r>
            <a:endParaRPr lang="ar-SA" sz="1400" dirty="0">
              <a:latin typeface="Calibri" pitchFamily="34" charset="0"/>
            </a:endParaRPr>
          </a:p>
        </p:txBody>
      </p:sp>
      <p:cxnSp>
        <p:nvCxnSpPr>
          <p:cNvPr id="25" name="رابط كسهم مستقيم 24"/>
          <p:cNvCxnSpPr/>
          <p:nvPr/>
        </p:nvCxnSpPr>
        <p:spPr>
          <a:xfrm flipH="1">
            <a:off x="1259632" y="2708920"/>
            <a:ext cx="1152128" cy="7920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مربع نص 25"/>
          <p:cNvSpPr txBox="1"/>
          <p:nvPr/>
        </p:nvSpPr>
        <p:spPr>
          <a:xfrm>
            <a:off x="5724128" y="4149080"/>
            <a:ext cx="2088232" cy="738664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txBody>
          <a:bodyPr wrap="square" rtlCol="1">
            <a:spAutoFit/>
          </a:bodyPr>
          <a:lstStyle/>
          <a:p>
            <a:pPr algn="ctr" rtl="0"/>
            <a:r>
              <a:rPr lang="en-GB" sz="1400" dirty="0" smtClean="0">
                <a:latin typeface="Calibri" pitchFamily="34" charset="0"/>
              </a:rPr>
              <a:t>Concentration of the </a:t>
            </a:r>
          </a:p>
          <a:p>
            <a:pPr algn="ctr" rtl="0"/>
            <a:r>
              <a:rPr lang="en-GB" sz="1400" dirty="0" smtClean="0">
                <a:latin typeface="Calibri" pitchFamily="34" charset="0"/>
              </a:rPr>
              <a:t>” </a:t>
            </a:r>
            <a:r>
              <a:rPr lang="en-GB" sz="1400" dirty="0">
                <a:latin typeface="Calibri" pitchFamily="34" charset="0"/>
              </a:rPr>
              <a:t>solution with unknown concentration” </a:t>
            </a:r>
            <a:endParaRPr lang="ar-SA" sz="1400" dirty="0">
              <a:latin typeface="Calibri" pitchFamily="34" charset="0"/>
            </a:endParaRPr>
          </a:p>
        </p:txBody>
      </p:sp>
      <p:cxnSp>
        <p:nvCxnSpPr>
          <p:cNvPr id="27" name="رابط كسهم مستقيم 26"/>
          <p:cNvCxnSpPr/>
          <p:nvPr/>
        </p:nvCxnSpPr>
        <p:spPr>
          <a:xfrm flipH="1">
            <a:off x="4572000" y="4509120"/>
            <a:ext cx="1152128" cy="122413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مربع نص 29"/>
          <p:cNvSpPr txBox="1"/>
          <p:nvPr/>
        </p:nvSpPr>
        <p:spPr>
          <a:xfrm>
            <a:off x="755968" y="116632"/>
            <a:ext cx="6899325" cy="646331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l" rtl="0"/>
            <a:r>
              <a:rPr lang="en-GB" dirty="0" smtClean="0">
                <a:latin typeface="Calibri" pitchFamily="34" charset="0"/>
              </a:rPr>
              <a:t>If the unknown concentration of a solution has absorbance value =0.45, </a:t>
            </a:r>
          </a:p>
          <a:p>
            <a:pPr algn="l" rtl="0"/>
            <a:r>
              <a:rPr lang="en-GB" dirty="0" smtClean="0">
                <a:latin typeface="Calibri" pitchFamily="34" charset="0"/>
              </a:rPr>
              <a:t>the conc. From the curve will be ......??</a:t>
            </a:r>
            <a:endParaRPr lang="ar-SA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ستطيل 2"/>
          <p:cNvSpPr/>
          <p:nvPr/>
        </p:nvSpPr>
        <p:spPr>
          <a:xfrm>
            <a:off x="107504" y="477630"/>
            <a:ext cx="773967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rtl="0"/>
            <a:r>
              <a:rPr lang="en-US" dirty="0" smtClean="0">
                <a:latin typeface="Calibri" pitchFamily="34" charset="0"/>
              </a:rPr>
              <a:t>To determine the concentration </a:t>
            </a:r>
            <a:r>
              <a:rPr lang="en-US" dirty="0">
                <a:latin typeface="Calibri" pitchFamily="34" charset="0"/>
              </a:rPr>
              <a:t>of </a:t>
            </a:r>
            <a:r>
              <a:rPr lang="en-US" dirty="0" smtClean="0">
                <a:latin typeface="Calibri" pitchFamily="34" charset="0"/>
              </a:rPr>
              <a:t>a </a:t>
            </a:r>
            <a:r>
              <a:rPr lang="en-GB" dirty="0" smtClean="0">
                <a:latin typeface="Calibri" pitchFamily="34" charset="0"/>
              </a:rPr>
              <a:t>solution with “</a:t>
            </a:r>
            <a:r>
              <a:rPr lang="en-US" dirty="0" smtClean="0">
                <a:latin typeface="Calibri" pitchFamily="34" charset="0"/>
              </a:rPr>
              <a:t>an </a:t>
            </a:r>
            <a:r>
              <a:rPr lang="en-US" dirty="0">
                <a:latin typeface="Calibri" pitchFamily="34" charset="0"/>
              </a:rPr>
              <a:t>unknown</a:t>
            </a:r>
            <a:r>
              <a:rPr lang="en-GB" dirty="0" smtClean="0">
                <a:latin typeface="Calibri" pitchFamily="34" charset="0"/>
              </a:rPr>
              <a:t> </a:t>
            </a:r>
            <a:r>
              <a:rPr lang="en-US" dirty="0" smtClean="0">
                <a:latin typeface="Calibri" pitchFamily="34" charset="0"/>
              </a:rPr>
              <a:t>concentration”</a:t>
            </a:r>
            <a:r>
              <a:rPr lang="en-GB" dirty="0" smtClean="0">
                <a:latin typeface="Calibri" pitchFamily="34" charset="0"/>
              </a:rPr>
              <a:t>:</a:t>
            </a:r>
            <a:endParaRPr lang="ar-SA" dirty="0"/>
          </a:p>
        </p:txBody>
      </p:sp>
      <p:cxnSp>
        <p:nvCxnSpPr>
          <p:cNvPr id="5" name="رابط بشكل مرفق 4"/>
          <p:cNvCxnSpPr/>
          <p:nvPr/>
        </p:nvCxnSpPr>
        <p:spPr>
          <a:xfrm rot="10800000" flipV="1">
            <a:off x="323530" y="1484784"/>
            <a:ext cx="3456383" cy="854808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رابط بشكل مرفق 12"/>
          <p:cNvCxnSpPr/>
          <p:nvPr/>
        </p:nvCxnSpPr>
        <p:spPr>
          <a:xfrm>
            <a:off x="4427984" y="1519884"/>
            <a:ext cx="3419190" cy="901004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مربع نص 19"/>
          <p:cNvSpPr txBox="1"/>
          <p:nvPr/>
        </p:nvSpPr>
        <p:spPr>
          <a:xfrm>
            <a:off x="107504" y="2708920"/>
            <a:ext cx="3384376" cy="203132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b="1" dirty="0" smtClean="0">
                <a:latin typeface="Calibri" pitchFamily="34" charset="0"/>
              </a:rPr>
              <a:t>From </a:t>
            </a:r>
            <a:r>
              <a:rPr lang="en-US" b="1" dirty="0">
                <a:latin typeface="Calibri" pitchFamily="34" charset="0"/>
              </a:rPr>
              <a:t>standard </a:t>
            </a:r>
            <a:r>
              <a:rPr lang="en-US" b="1" dirty="0" smtClean="0">
                <a:latin typeface="Calibri" pitchFamily="34" charset="0"/>
              </a:rPr>
              <a:t>curve….:</a:t>
            </a:r>
            <a:endParaRPr lang="en-US" b="1" dirty="0" smtClean="0">
              <a:latin typeface="Calibri" pitchFamily="34" charset="0"/>
            </a:endParaRPr>
          </a:p>
          <a:p>
            <a:pPr algn="l" rtl="0"/>
            <a:endParaRPr lang="en-US" dirty="0">
              <a:latin typeface="Calibri" pitchFamily="34" charset="0"/>
            </a:endParaRPr>
          </a:p>
          <a:p>
            <a:pPr algn="l" rtl="0"/>
            <a:r>
              <a:rPr lang="en-US" dirty="0" smtClean="0">
                <a:latin typeface="Calibri" pitchFamily="34" charset="0"/>
              </a:rPr>
              <a:t>-Measure the absorbance of the “</a:t>
            </a:r>
            <a:r>
              <a:rPr lang="en-GB" dirty="0">
                <a:latin typeface="Calibri" pitchFamily="34" charset="0"/>
              </a:rPr>
              <a:t>solution with unknown concentration</a:t>
            </a:r>
            <a:r>
              <a:rPr lang="en-US" dirty="0" smtClean="0">
                <a:latin typeface="Calibri" pitchFamily="34" charset="0"/>
              </a:rPr>
              <a:t>” in order to determine the </a:t>
            </a:r>
            <a:r>
              <a:rPr lang="en-US" dirty="0" smtClean="0">
                <a:latin typeface="Calibri" pitchFamily="34" charset="0"/>
              </a:rPr>
              <a:t>concentration, from the curve. </a:t>
            </a:r>
            <a:endParaRPr lang="en-US" dirty="0" smtClean="0">
              <a:latin typeface="Calibri" pitchFamily="34" charset="0"/>
            </a:endParaRPr>
          </a:p>
        </p:txBody>
      </p:sp>
      <p:sp>
        <p:nvSpPr>
          <p:cNvPr id="23" name="مستطيل 22"/>
          <p:cNvSpPr/>
          <p:nvPr/>
        </p:nvSpPr>
        <p:spPr>
          <a:xfrm>
            <a:off x="5772157" y="2636912"/>
            <a:ext cx="195418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latin typeface="Calibri" pitchFamily="34" charset="0"/>
              </a:rPr>
              <a:t>Beer-Lambert </a:t>
            </a:r>
            <a:r>
              <a:rPr lang="en-US" b="1" dirty="0" smtClean="0">
                <a:latin typeface="Calibri" pitchFamily="34" charset="0"/>
              </a:rPr>
              <a:t>law:</a:t>
            </a:r>
          </a:p>
        </p:txBody>
      </p:sp>
      <p:sp>
        <p:nvSpPr>
          <p:cNvPr id="24" name="مربع نص 23"/>
          <p:cNvSpPr txBox="1"/>
          <p:nvPr/>
        </p:nvSpPr>
        <p:spPr>
          <a:xfrm>
            <a:off x="4499992" y="3181618"/>
            <a:ext cx="3923928" cy="2585323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dirty="0" smtClean="0">
                <a:latin typeface="Calibri" pitchFamily="34" charset="0"/>
              </a:rPr>
              <a:t>Using available information of any standard solution to determine the “</a:t>
            </a:r>
            <a:r>
              <a:rPr lang="el-GR" dirty="0">
                <a:latin typeface="Calibri" pitchFamily="34" charset="0"/>
              </a:rPr>
              <a:t>ε</a:t>
            </a:r>
            <a:r>
              <a:rPr lang="en-US" dirty="0" smtClean="0">
                <a:latin typeface="Calibri" pitchFamily="34" charset="0"/>
              </a:rPr>
              <a:t>”,</a:t>
            </a:r>
          </a:p>
          <a:p>
            <a:pPr algn="l" rtl="0"/>
            <a:endParaRPr lang="en-US" dirty="0">
              <a:latin typeface="Calibri" pitchFamily="34" charset="0"/>
            </a:endParaRPr>
          </a:p>
          <a:p>
            <a:pPr algn="l" rtl="0"/>
            <a:r>
              <a:rPr lang="en-US" dirty="0" smtClean="0">
                <a:latin typeface="Calibri" pitchFamily="34" charset="0"/>
              </a:rPr>
              <a:t> then using these information to get the unknown concentration. Using:</a:t>
            </a:r>
            <a:r>
              <a:rPr lang="en-GB" dirty="0">
                <a:latin typeface="Calibri" pitchFamily="34" charset="0"/>
              </a:rPr>
              <a:t>A = </a:t>
            </a:r>
            <a:r>
              <a:rPr lang="el-GR" dirty="0">
                <a:latin typeface="Calibri" pitchFamily="34" charset="0"/>
              </a:rPr>
              <a:t>ε</a:t>
            </a:r>
            <a:r>
              <a:rPr lang="en-GB" dirty="0" err="1">
                <a:latin typeface="Calibri" pitchFamily="34" charset="0"/>
              </a:rPr>
              <a:t>lc</a:t>
            </a:r>
            <a:endParaRPr lang="en-GB" dirty="0">
              <a:latin typeface="Calibri" pitchFamily="34" charset="0"/>
            </a:endParaRPr>
          </a:p>
          <a:p>
            <a:pPr algn="l" rtl="0"/>
            <a:endParaRPr lang="en-US" dirty="0" smtClean="0">
              <a:latin typeface="Calibri" pitchFamily="34" charset="0"/>
            </a:endParaRPr>
          </a:p>
          <a:p>
            <a:pPr algn="l" rtl="0"/>
            <a:endParaRPr lang="en-US" dirty="0" smtClean="0">
              <a:latin typeface="Calibri" pitchFamily="34" charset="0"/>
            </a:endParaRPr>
          </a:p>
          <a:p>
            <a:pPr algn="l" rtl="0"/>
            <a:r>
              <a:rPr lang="en-US" dirty="0" smtClean="0">
                <a:latin typeface="Calibri" pitchFamily="34" charset="0"/>
              </a:rPr>
              <a:t>Note: “</a:t>
            </a:r>
            <a:r>
              <a:rPr lang="el-GR" dirty="0">
                <a:latin typeface="Calibri" pitchFamily="34" charset="0"/>
              </a:rPr>
              <a:t>ε</a:t>
            </a:r>
            <a:r>
              <a:rPr lang="en-US" dirty="0" smtClean="0">
                <a:latin typeface="Calibri" pitchFamily="34" charset="0"/>
              </a:rPr>
              <a:t>” will changed  when the weave length changed. </a:t>
            </a:r>
            <a:endParaRPr lang="ar-SA" dirty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81133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491" t="15962" r="32755" b="577"/>
          <a:stretch/>
        </p:blipFill>
        <p:spPr bwMode="auto">
          <a:xfrm>
            <a:off x="2195736" y="260648"/>
            <a:ext cx="4261778" cy="61053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3369221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511715" y="548680"/>
            <a:ext cx="6513450" cy="4801314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l" rtl="0"/>
            <a:endParaRPr lang="en-GB" dirty="0">
              <a:latin typeface="Calibri" pitchFamily="34" charset="0"/>
            </a:endParaRPr>
          </a:p>
          <a:p>
            <a:pPr algn="l" rtl="0"/>
            <a:endParaRPr lang="en-GB" b="1" dirty="0" smtClean="0">
              <a:latin typeface="Calibri" pitchFamily="34" charset="0"/>
            </a:endParaRPr>
          </a:p>
          <a:p>
            <a:pPr algn="l" rtl="0"/>
            <a:endParaRPr lang="en-GB" b="1" dirty="0">
              <a:latin typeface="Calibri" pitchFamily="34" charset="0"/>
            </a:endParaRPr>
          </a:p>
          <a:p>
            <a:pPr algn="l" rtl="0"/>
            <a:r>
              <a:rPr lang="en-GB" b="1" dirty="0" smtClean="0">
                <a:latin typeface="Calibri" pitchFamily="34" charset="0"/>
              </a:rPr>
              <a:t>Spectrophotometry Introduction:</a:t>
            </a:r>
          </a:p>
          <a:p>
            <a:pPr algn="l" rtl="0"/>
            <a:endParaRPr lang="en-GB" b="1" dirty="0" smtClean="0">
              <a:latin typeface="Calibri" pitchFamily="34" charset="0"/>
            </a:endParaRPr>
          </a:p>
          <a:p>
            <a:pPr algn="l" rtl="0"/>
            <a:r>
              <a:rPr lang="en-GB" dirty="0" smtClean="0">
                <a:solidFill>
                  <a:schemeClr val="accent2">
                    <a:lumMod val="50000"/>
                  </a:schemeClr>
                </a:solidFill>
                <a:latin typeface="Calibri" pitchFamily="34" charset="0"/>
              </a:rPr>
              <a:t>http://www.youtube.com/watch?v=qbCZbP6_j48</a:t>
            </a:r>
          </a:p>
          <a:p>
            <a:pPr algn="l" rtl="0"/>
            <a:endParaRPr lang="en-GB" b="1" dirty="0">
              <a:latin typeface="Calibri" pitchFamily="34" charset="0"/>
            </a:endParaRPr>
          </a:p>
          <a:p>
            <a:pPr algn="l" rtl="0"/>
            <a:endParaRPr lang="en-GB" b="1" dirty="0" smtClean="0">
              <a:latin typeface="Calibri" pitchFamily="34" charset="0"/>
            </a:endParaRPr>
          </a:p>
          <a:p>
            <a:pPr algn="l" rtl="0"/>
            <a:endParaRPr lang="en-GB" b="1" dirty="0">
              <a:latin typeface="Calibri" pitchFamily="34" charset="0"/>
            </a:endParaRPr>
          </a:p>
          <a:p>
            <a:pPr algn="l" rtl="0"/>
            <a:r>
              <a:rPr lang="en-GB" b="1" dirty="0" smtClean="0">
                <a:latin typeface="Calibri" pitchFamily="34" charset="0"/>
              </a:rPr>
              <a:t>Spectrophotometry Example </a:t>
            </a:r>
          </a:p>
          <a:p>
            <a:pPr algn="l" rtl="0"/>
            <a:endParaRPr lang="en-GB" b="1" dirty="0">
              <a:latin typeface="Calibri" pitchFamily="34" charset="0"/>
            </a:endParaRPr>
          </a:p>
          <a:p>
            <a:pPr algn="l" rtl="0"/>
            <a:r>
              <a:rPr lang="en-GB" dirty="0" smtClean="0">
                <a:solidFill>
                  <a:schemeClr val="accent2">
                    <a:lumMod val="50000"/>
                  </a:schemeClr>
                </a:solidFill>
                <a:latin typeface="Calibri" pitchFamily="34" charset="0"/>
              </a:rPr>
              <a:t>http://www.youtube.com/watch?v=VqAa_cmZ7OY&amp;feature=relmfu</a:t>
            </a:r>
          </a:p>
          <a:p>
            <a:pPr algn="l" rtl="0"/>
            <a:endParaRPr lang="en-GB" b="1" dirty="0" smtClean="0">
              <a:latin typeface="Calibri" pitchFamily="34" charset="0"/>
            </a:endParaRPr>
          </a:p>
          <a:p>
            <a:pPr algn="l" rtl="0"/>
            <a:endParaRPr lang="en-GB" b="1" dirty="0">
              <a:latin typeface="Calibri" pitchFamily="34" charset="0"/>
            </a:endParaRPr>
          </a:p>
          <a:p>
            <a:pPr algn="l" rtl="0"/>
            <a:endParaRPr lang="en-GB" b="1" dirty="0" smtClean="0">
              <a:latin typeface="Calibri" pitchFamily="34" charset="0"/>
            </a:endParaRPr>
          </a:p>
          <a:p>
            <a:pPr algn="l" rtl="0"/>
            <a:r>
              <a:rPr lang="en-GB" b="1" dirty="0" smtClean="0">
                <a:latin typeface="Calibri" pitchFamily="34" charset="0"/>
              </a:rPr>
              <a:t> </a:t>
            </a:r>
          </a:p>
          <a:p>
            <a:pPr algn="l" rtl="0"/>
            <a:endParaRPr lang="ar-SA" dirty="0">
              <a:latin typeface="Calibri" pitchFamily="34" charset="0"/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 l="21553" t="33094" r="62500" b="40328"/>
          <a:stretch>
            <a:fillRect/>
          </a:stretch>
        </p:blipFill>
        <p:spPr bwMode="auto">
          <a:xfrm>
            <a:off x="6996812" y="1340768"/>
            <a:ext cx="1080120" cy="1080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3" cstate="print"/>
          <a:srcRect l="21553" t="33094" r="62500" b="40328"/>
          <a:stretch>
            <a:fillRect/>
          </a:stretch>
        </p:blipFill>
        <p:spPr bwMode="auto">
          <a:xfrm>
            <a:off x="6996812" y="3356992"/>
            <a:ext cx="1080120" cy="1080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800" b="1" dirty="0" smtClean="0">
                <a:latin typeface="Calibri" pitchFamily="34" charset="0"/>
              </a:rPr>
              <a:t>Objectives:</a:t>
            </a:r>
            <a:endParaRPr lang="ar-SA" dirty="0">
              <a:latin typeface="Calibri" pitchFamily="34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-118864" y="2204864"/>
            <a:ext cx="8867328" cy="4325112"/>
          </a:xfrm>
        </p:spPr>
        <p:txBody>
          <a:bodyPr>
            <a:normAutofit/>
          </a:bodyPr>
          <a:lstStyle/>
          <a:p>
            <a:pPr algn="l" rtl="0">
              <a:buNone/>
            </a:pPr>
            <a:r>
              <a:rPr lang="en-US" sz="2000" dirty="0" smtClean="0">
                <a:latin typeface="Calibri" pitchFamily="34" charset="0"/>
              </a:rPr>
              <a:t>1. What is absorption spectrum and determination of </a:t>
            </a:r>
            <a:r>
              <a:rPr lang="en-US" sz="2000" dirty="0" err="1" smtClean="0">
                <a:latin typeface="Calibri" pitchFamily="34" charset="0"/>
              </a:rPr>
              <a:t>λmax</a:t>
            </a:r>
            <a:r>
              <a:rPr lang="en-US" sz="2000" dirty="0" smtClean="0">
                <a:latin typeface="Calibri" pitchFamily="34" charset="0"/>
              </a:rPr>
              <a:t>.</a:t>
            </a:r>
          </a:p>
          <a:p>
            <a:pPr algn="l" rtl="0">
              <a:buNone/>
            </a:pPr>
            <a:endParaRPr lang="en-US" sz="2000" dirty="0" smtClean="0">
              <a:latin typeface="Calibri" pitchFamily="34" charset="0"/>
            </a:endParaRPr>
          </a:p>
          <a:p>
            <a:pPr algn="l">
              <a:buNone/>
            </a:pPr>
            <a:r>
              <a:rPr lang="en-US" sz="2000" dirty="0" smtClean="0">
                <a:latin typeface="Calibri" pitchFamily="34" charset="0"/>
              </a:rPr>
              <a:t> 2. Standard curve and determination of an unknown </a:t>
            </a:r>
            <a:r>
              <a:rPr lang="en-US" sz="2000" dirty="0">
                <a:latin typeface="Calibri" pitchFamily="34" charset="0"/>
              </a:rPr>
              <a:t>concentration </a:t>
            </a:r>
            <a:r>
              <a:rPr lang="en-US" sz="2000" dirty="0" smtClean="0">
                <a:latin typeface="Calibri" pitchFamily="34" charset="0"/>
              </a:rPr>
              <a:t> for a </a:t>
            </a:r>
            <a:r>
              <a:rPr lang="en-GB" sz="2000" dirty="0" smtClean="0">
                <a:latin typeface="Calibri" pitchFamily="34" charset="0"/>
              </a:rPr>
              <a:t>solution.</a:t>
            </a:r>
          </a:p>
          <a:p>
            <a:pPr algn="l">
              <a:buNone/>
            </a:pPr>
            <a:endParaRPr lang="ar-SA" sz="2000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 l="19781" t="36047" r="21157" b="27532"/>
          <a:stretch>
            <a:fillRect/>
          </a:stretch>
        </p:blipFill>
        <p:spPr bwMode="auto">
          <a:xfrm>
            <a:off x="323528" y="1268760"/>
            <a:ext cx="7979264" cy="2952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مستطيل 2"/>
          <p:cNvSpPr/>
          <p:nvPr/>
        </p:nvSpPr>
        <p:spPr>
          <a:xfrm>
            <a:off x="2454980" y="4325034"/>
            <a:ext cx="3787448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000" dirty="0" smtClean="0">
                <a:latin typeface="Calibri" pitchFamily="34" charset="0"/>
              </a:rPr>
              <a:t>How a spectrophotometer </a:t>
            </a:r>
            <a:r>
              <a:rPr lang="en-GB" sz="2000" dirty="0" smtClean="0">
                <a:latin typeface="Calibri" pitchFamily="34" charset="0"/>
              </a:rPr>
              <a:t>works.</a:t>
            </a:r>
          </a:p>
          <a:p>
            <a:pPr algn="ctr"/>
            <a:r>
              <a:rPr lang="en-GB" sz="2000" dirty="0" smtClean="0">
                <a:latin typeface="Calibri" pitchFamily="34" charset="0"/>
              </a:rPr>
              <a:t>(spectrophotometer components)</a:t>
            </a:r>
            <a:endParaRPr lang="ar-SA" sz="2000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107504" y="175275"/>
            <a:ext cx="8136904" cy="64940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US" sz="2000" b="1" dirty="0">
                <a:latin typeface="Calibri" pitchFamily="34" charset="0"/>
              </a:rPr>
              <a:t>S</a:t>
            </a:r>
            <a:r>
              <a:rPr lang="en-US" sz="2000" b="1" dirty="0" smtClean="0">
                <a:latin typeface="Calibri" pitchFamily="34" charset="0"/>
              </a:rPr>
              <a:t>pectrophotometer</a:t>
            </a:r>
            <a:r>
              <a:rPr lang="en-US" sz="2000" b="1" dirty="0" smtClean="0">
                <a:latin typeface="Calibri" pitchFamily="34" charset="0"/>
              </a:rPr>
              <a:t>: </a:t>
            </a:r>
            <a:r>
              <a:rPr lang="en-US" dirty="0" smtClean="0">
                <a:latin typeface="Calibri" pitchFamily="34" charset="0"/>
              </a:rPr>
              <a:t>it can be used to </a:t>
            </a:r>
            <a:r>
              <a:rPr lang="en-US" dirty="0">
                <a:latin typeface="Calibri" pitchFamily="34" charset="0"/>
              </a:rPr>
              <a:t>measure the amount of light absorbed by </a:t>
            </a:r>
            <a:r>
              <a:rPr lang="en-US" dirty="0" smtClean="0">
                <a:latin typeface="Calibri" pitchFamily="34" charset="0"/>
              </a:rPr>
              <a:t>a </a:t>
            </a:r>
            <a:r>
              <a:rPr lang="en-GB" dirty="0" smtClean="0">
                <a:latin typeface="Calibri" pitchFamily="34" charset="0"/>
              </a:rPr>
              <a:t>solution. How?</a:t>
            </a:r>
          </a:p>
          <a:p>
            <a:pPr algn="l" rtl="0"/>
            <a:endParaRPr lang="en-GB" dirty="0">
              <a:latin typeface="Calibri" pitchFamily="34" charset="0"/>
            </a:endParaRPr>
          </a:p>
          <a:p>
            <a:pPr algn="l" rtl="0"/>
            <a:endParaRPr lang="en-GB" dirty="0" smtClean="0">
              <a:latin typeface="Calibri" pitchFamily="34" charset="0"/>
            </a:endParaRPr>
          </a:p>
          <a:p>
            <a:pPr algn="l" rtl="0"/>
            <a:r>
              <a:rPr lang="en-GB" dirty="0" smtClean="0">
                <a:latin typeface="Calibri" pitchFamily="34" charset="0"/>
              </a:rPr>
              <a:t>-By using </a:t>
            </a:r>
            <a:r>
              <a:rPr lang="en-US" dirty="0" smtClean="0">
                <a:latin typeface="Calibri" pitchFamily="34" charset="0"/>
              </a:rPr>
              <a:t>the spectrophotometer, we can quantitatively measure absorbance, and this information can be used to determine the concentration of the absorbing molecule.</a:t>
            </a:r>
            <a:endParaRPr lang="ar-SA" dirty="0" smtClean="0">
              <a:latin typeface="Calibri" pitchFamily="34" charset="0"/>
            </a:endParaRPr>
          </a:p>
          <a:p>
            <a:pPr algn="l" rtl="0"/>
            <a:endParaRPr lang="en-GB" dirty="0" smtClean="0">
              <a:latin typeface="Calibri" pitchFamily="34" charset="0"/>
            </a:endParaRPr>
          </a:p>
          <a:p>
            <a:pPr algn="l" rtl="0"/>
            <a:endParaRPr lang="en-GB" dirty="0" smtClean="0">
              <a:latin typeface="Calibri" pitchFamily="34" charset="0"/>
            </a:endParaRPr>
          </a:p>
          <a:p>
            <a:pPr algn="l" rtl="0"/>
            <a:endParaRPr lang="en-GB" dirty="0">
              <a:latin typeface="Calibri" pitchFamily="34" charset="0"/>
            </a:endParaRPr>
          </a:p>
          <a:p>
            <a:pPr algn="l" rtl="0"/>
            <a:r>
              <a:rPr lang="en-GB" dirty="0" smtClean="0">
                <a:latin typeface="Calibri" pitchFamily="34" charset="0"/>
              </a:rPr>
              <a:t>-</a:t>
            </a:r>
            <a:r>
              <a:rPr lang="en-US" dirty="0">
                <a:latin typeface="Calibri" pitchFamily="34" charset="0"/>
              </a:rPr>
              <a:t>M</a:t>
            </a:r>
            <a:r>
              <a:rPr lang="en-US" dirty="0" smtClean="0">
                <a:latin typeface="Calibri" pitchFamily="34" charset="0"/>
              </a:rPr>
              <a:t>ore </a:t>
            </a:r>
            <a:r>
              <a:rPr lang="en-US" dirty="0">
                <a:latin typeface="Calibri" pitchFamily="34" charset="0"/>
              </a:rPr>
              <a:t>concentrated solution will absorb more </a:t>
            </a:r>
            <a:r>
              <a:rPr lang="en-US" dirty="0" smtClean="0">
                <a:latin typeface="Calibri" pitchFamily="34" charset="0"/>
              </a:rPr>
              <a:t>light</a:t>
            </a:r>
            <a:r>
              <a:rPr lang="en-GB" dirty="0" smtClean="0">
                <a:latin typeface="Calibri" pitchFamily="34" charset="0"/>
              </a:rPr>
              <a:t> and transmits less.[why?]</a:t>
            </a:r>
          </a:p>
          <a:p>
            <a:pPr algn="l" rtl="0"/>
            <a:endParaRPr lang="en-GB" dirty="0" smtClean="0">
              <a:latin typeface="Calibri" pitchFamily="34" charset="0"/>
            </a:endParaRPr>
          </a:p>
          <a:p>
            <a:pPr algn="l" rtl="0"/>
            <a:endParaRPr lang="en-GB" dirty="0">
              <a:latin typeface="Calibri" pitchFamily="34" charset="0"/>
            </a:endParaRPr>
          </a:p>
          <a:p>
            <a:pPr algn="l" rtl="0"/>
            <a:endParaRPr lang="en-GB" dirty="0" smtClean="0">
              <a:latin typeface="Calibri" pitchFamily="34" charset="0"/>
            </a:endParaRPr>
          </a:p>
          <a:p>
            <a:pPr algn="l" rtl="0"/>
            <a:endParaRPr lang="en-GB" dirty="0">
              <a:latin typeface="Calibri" pitchFamily="34" charset="0"/>
            </a:endParaRPr>
          </a:p>
          <a:p>
            <a:pPr algn="l" rtl="0"/>
            <a:r>
              <a:rPr lang="en-GB" dirty="0" smtClean="0">
                <a:latin typeface="Calibri" pitchFamily="34" charset="0"/>
              </a:rPr>
              <a:t>So, the </a:t>
            </a:r>
            <a:r>
              <a:rPr lang="en-US" dirty="0" smtClean="0">
                <a:latin typeface="Calibri" pitchFamily="34" charset="0"/>
              </a:rPr>
              <a:t>more concentrated solution </a:t>
            </a:r>
            <a:r>
              <a:rPr lang="en-US" dirty="0" smtClean="0">
                <a:latin typeface="Calibri" pitchFamily="34" charset="0"/>
                <a:sym typeface="Wingdings" pitchFamily="2" charset="2"/>
              </a:rPr>
              <a:t> high absorbance value.</a:t>
            </a:r>
          </a:p>
          <a:p>
            <a:pPr algn="l" rtl="0"/>
            <a:endParaRPr lang="en-US" dirty="0">
              <a:latin typeface="Calibri" pitchFamily="34" charset="0"/>
              <a:sym typeface="Wingdings" pitchFamily="2" charset="2"/>
            </a:endParaRPr>
          </a:p>
          <a:p>
            <a:pPr algn="l" rtl="0"/>
            <a:r>
              <a:rPr lang="en-US" dirty="0" smtClean="0">
                <a:latin typeface="Calibri" pitchFamily="34" charset="0"/>
                <a:sym typeface="Wingdings" pitchFamily="2" charset="2"/>
              </a:rPr>
              <a:t>And Less </a:t>
            </a:r>
            <a:r>
              <a:rPr lang="en-US" dirty="0" smtClean="0">
                <a:latin typeface="Calibri" pitchFamily="34" charset="0"/>
              </a:rPr>
              <a:t>concentrated solution </a:t>
            </a:r>
            <a:r>
              <a:rPr lang="en-US" dirty="0" smtClean="0">
                <a:latin typeface="Calibri" pitchFamily="34" charset="0"/>
                <a:sym typeface="Wingdings" pitchFamily="2" charset="2"/>
              </a:rPr>
              <a:t> less absorbance value.</a:t>
            </a:r>
            <a:r>
              <a:rPr lang="en-US" dirty="0" smtClean="0">
                <a:latin typeface="Calibri" pitchFamily="34" charset="0"/>
              </a:rPr>
              <a:t> </a:t>
            </a:r>
            <a:endParaRPr lang="en-GB" dirty="0" smtClean="0">
              <a:latin typeface="Calibri" pitchFamily="34" charset="0"/>
            </a:endParaRPr>
          </a:p>
          <a:p>
            <a:pPr algn="l" rtl="0"/>
            <a:endParaRPr lang="en-GB" dirty="0" smtClean="0">
              <a:latin typeface="Calibri" pitchFamily="34" charset="0"/>
            </a:endParaRPr>
          </a:p>
          <a:p>
            <a:pPr algn="l" rtl="0"/>
            <a:endParaRPr lang="en-GB" dirty="0">
              <a:latin typeface="Calibri" pitchFamily="34" charset="0"/>
            </a:endParaRPr>
          </a:p>
          <a:p>
            <a:pPr algn="l" rtl="0"/>
            <a:endParaRPr lang="en-GB" dirty="0" smtClean="0">
              <a:latin typeface="Calibri" pitchFamily="34" charset="0"/>
            </a:endParaRPr>
          </a:p>
          <a:p>
            <a:pPr algn="l" rtl="0"/>
            <a:endParaRPr lang="en-GB" dirty="0">
              <a:latin typeface="Calibri" pitchFamily="34" charset="0"/>
            </a:endParaRPr>
          </a:p>
          <a:p>
            <a:pPr algn="l" rtl="0"/>
            <a:endParaRPr lang="en-GB" dirty="0" smtClean="0">
              <a:latin typeface="Calibri" pitchFamily="34" charset="0"/>
            </a:endParaRPr>
          </a:p>
        </p:txBody>
      </p:sp>
      <p:cxnSp>
        <p:nvCxnSpPr>
          <p:cNvPr id="6" name="رابط كسهم مستقيم 5"/>
          <p:cNvCxnSpPr/>
          <p:nvPr/>
        </p:nvCxnSpPr>
        <p:spPr>
          <a:xfrm>
            <a:off x="4499992" y="3573016"/>
            <a:ext cx="0" cy="432048"/>
          </a:xfrm>
          <a:prstGeom prst="straightConnector1">
            <a:avLst/>
          </a:prstGeom>
          <a:ln w="38100"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107504" y="332656"/>
            <a:ext cx="8496944" cy="51398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US" sz="2000" b="1" dirty="0" smtClean="0">
                <a:latin typeface="Calibri" pitchFamily="34" charset="0"/>
              </a:rPr>
              <a:t>Absorption spectrum</a:t>
            </a:r>
            <a:r>
              <a:rPr lang="en-US" sz="2000" b="1" dirty="0" smtClean="0">
                <a:latin typeface="Calibri" pitchFamily="34" charset="0"/>
              </a:rPr>
              <a:t>:</a:t>
            </a:r>
          </a:p>
          <a:p>
            <a:pPr algn="l" rtl="0"/>
            <a:endParaRPr lang="en-US" sz="2000" b="1" dirty="0" smtClean="0">
              <a:latin typeface="Calibri" pitchFamily="34" charset="0"/>
            </a:endParaRPr>
          </a:p>
          <a:p>
            <a:pPr algn="l" rtl="0"/>
            <a:r>
              <a:rPr lang="en-GB" dirty="0" smtClean="0">
                <a:latin typeface="Calibri" pitchFamily="34" charset="0"/>
              </a:rPr>
              <a:t>The curve that display the action or </a:t>
            </a:r>
            <a:r>
              <a:rPr lang="en-GB" dirty="0" smtClean="0">
                <a:latin typeface="Calibri" pitchFamily="34" charset="0"/>
              </a:rPr>
              <a:t>behaviour </a:t>
            </a:r>
            <a:r>
              <a:rPr lang="en-GB" dirty="0" smtClean="0">
                <a:latin typeface="Calibri" pitchFamily="34" charset="0"/>
              </a:rPr>
              <a:t>of absorption of  molecule [solute] at different  weave </a:t>
            </a:r>
            <a:r>
              <a:rPr lang="en-GB" dirty="0" smtClean="0">
                <a:latin typeface="Calibri" pitchFamily="34" charset="0"/>
              </a:rPr>
              <a:t>lengths</a:t>
            </a:r>
            <a:r>
              <a:rPr lang="en-GB" dirty="0">
                <a:latin typeface="Calibri" pitchFamily="34" charset="0"/>
              </a:rPr>
              <a:t>,</a:t>
            </a:r>
            <a:r>
              <a:rPr lang="en-GB" dirty="0" smtClean="0">
                <a:latin typeface="Calibri" pitchFamily="34" charset="0"/>
              </a:rPr>
              <a:t> Known as </a:t>
            </a:r>
            <a:r>
              <a:rPr lang="en-US" dirty="0">
                <a:latin typeface="Calibri" pitchFamily="34" charset="0"/>
              </a:rPr>
              <a:t>Absorption </a:t>
            </a:r>
            <a:r>
              <a:rPr lang="en-US" dirty="0" smtClean="0">
                <a:latin typeface="Calibri" pitchFamily="34" charset="0"/>
              </a:rPr>
              <a:t>spectrum curve.</a:t>
            </a:r>
            <a:endParaRPr lang="en-GB" dirty="0" smtClean="0">
              <a:latin typeface="Calibri" pitchFamily="34" charset="0"/>
            </a:endParaRPr>
          </a:p>
          <a:p>
            <a:pPr algn="l" rtl="0"/>
            <a:endParaRPr lang="en-GB" dirty="0">
              <a:latin typeface="Calibri" pitchFamily="34" charset="0"/>
            </a:endParaRPr>
          </a:p>
          <a:p>
            <a:pPr algn="l" rtl="0"/>
            <a:r>
              <a:rPr lang="en-GB" dirty="0">
                <a:latin typeface="Calibri" pitchFamily="34" charset="0"/>
              </a:rPr>
              <a:t>-</a:t>
            </a:r>
            <a:r>
              <a:rPr lang="en-GB" dirty="0" smtClean="0">
                <a:latin typeface="Calibri" pitchFamily="34" charset="0"/>
              </a:rPr>
              <a:t>Every </a:t>
            </a:r>
            <a:r>
              <a:rPr lang="en-GB" dirty="0" smtClean="0">
                <a:latin typeface="Calibri" pitchFamily="34" charset="0"/>
              </a:rPr>
              <a:t>molecule has its own </a:t>
            </a:r>
            <a:r>
              <a:rPr lang="en-US" dirty="0" smtClean="0">
                <a:latin typeface="Calibri" pitchFamily="34" charset="0"/>
              </a:rPr>
              <a:t>Absorption spectrum, So it’s  considered as fingerprint for each molecule.</a:t>
            </a:r>
          </a:p>
          <a:p>
            <a:pPr algn="l" rtl="0"/>
            <a:endParaRPr lang="en-US" dirty="0" smtClean="0">
              <a:latin typeface="Calibri" pitchFamily="34" charset="0"/>
            </a:endParaRPr>
          </a:p>
          <a:p>
            <a:pPr algn="l" rtl="0"/>
            <a:endParaRPr lang="en-GB" dirty="0">
              <a:latin typeface="Calibri" pitchFamily="34" charset="0"/>
            </a:endParaRPr>
          </a:p>
          <a:p>
            <a:pPr algn="l" rtl="0"/>
            <a:endParaRPr lang="en-GB" dirty="0" smtClean="0">
              <a:latin typeface="Calibri" pitchFamily="34" charset="0"/>
            </a:endParaRPr>
          </a:p>
          <a:p>
            <a:pPr algn="l" rtl="0"/>
            <a:r>
              <a:rPr lang="el-GR" b="1" dirty="0" smtClean="0">
                <a:latin typeface="Calibri" pitchFamily="34" charset="0"/>
              </a:rPr>
              <a:t>λ</a:t>
            </a:r>
            <a:r>
              <a:rPr lang="en-GB" b="1" dirty="0" smtClean="0">
                <a:latin typeface="Calibri" pitchFamily="34" charset="0"/>
              </a:rPr>
              <a:t>max: </a:t>
            </a:r>
            <a:r>
              <a:rPr lang="en-GB" u="sng" dirty="0" smtClean="0">
                <a:latin typeface="Calibri" pitchFamily="34" charset="0"/>
              </a:rPr>
              <a:t>it is the weave length </a:t>
            </a:r>
            <a:r>
              <a:rPr lang="en-GB" dirty="0" smtClean="0">
                <a:latin typeface="Calibri" pitchFamily="34" charset="0"/>
              </a:rPr>
              <a:t>at which the molecule has the  maximum absorbance at this weave length</a:t>
            </a:r>
            <a:r>
              <a:rPr lang="en-GB" dirty="0">
                <a:latin typeface="Calibri" pitchFamily="34" charset="0"/>
              </a:rPr>
              <a:t>.[best absorbance</a:t>
            </a:r>
            <a:r>
              <a:rPr lang="en-GB" dirty="0" smtClean="0">
                <a:latin typeface="Calibri" pitchFamily="34" charset="0"/>
              </a:rPr>
              <a:t>]. It can be determined from </a:t>
            </a:r>
            <a:r>
              <a:rPr lang="en-US" dirty="0" smtClean="0">
                <a:latin typeface="Calibri" pitchFamily="34" charset="0"/>
              </a:rPr>
              <a:t>absorption spectrum curve.</a:t>
            </a:r>
            <a:r>
              <a:rPr lang="en-GB" dirty="0" smtClean="0">
                <a:latin typeface="Calibri" pitchFamily="34" charset="0"/>
              </a:rPr>
              <a:t> </a:t>
            </a:r>
          </a:p>
          <a:p>
            <a:pPr algn="l" rtl="0"/>
            <a:endParaRPr lang="en-GB" dirty="0">
              <a:latin typeface="Calibri" pitchFamily="34" charset="0"/>
            </a:endParaRPr>
          </a:p>
          <a:p>
            <a:pPr algn="ctr" rtl="0"/>
            <a:r>
              <a:rPr lang="en-GB" dirty="0" smtClean="0">
                <a:latin typeface="Calibri" pitchFamily="34" charset="0"/>
              </a:rPr>
              <a:t>[</a:t>
            </a:r>
            <a:r>
              <a:rPr lang="en-GB" u="sng" dirty="0">
                <a:latin typeface="Calibri" pitchFamily="34" charset="0"/>
              </a:rPr>
              <a:t>the wavelength </a:t>
            </a:r>
            <a:r>
              <a:rPr lang="en-GB" dirty="0">
                <a:latin typeface="Calibri" pitchFamily="34" charset="0"/>
              </a:rPr>
              <a:t>of </a:t>
            </a:r>
            <a:r>
              <a:rPr lang="en-GB" dirty="0" smtClean="0">
                <a:latin typeface="Calibri" pitchFamily="34" charset="0"/>
              </a:rPr>
              <a:t>maximum absorption </a:t>
            </a:r>
            <a:r>
              <a:rPr lang="en-GB" dirty="0">
                <a:latin typeface="Calibri" pitchFamily="34" charset="0"/>
              </a:rPr>
              <a:t>(</a:t>
            </a:r>
            <a:r>
              <a:rPr lang="el-GR" dirty="0">
                <a:latin typeface="Calibri" pitchFamily="34" charset="0"/>
              </a:rPr>
              <a:t>λ</a:t>
            </a:r>
            <a:r>
              <a:rPr lang="en-GB" dirty="0">
                <a:latin typeface="Calibri" pitchFamily="34" charset="0"/>
              </a:rPr>
              <a:t>max)</a:t>
            </a:r>
            <a:r>
              <a:rPr lang="en-GB" dirty="0" smtClean="0">
                <a:latin typeface="Calibri" pitchFamily="34" charset="0"/>
              </a:rPr>
              <a:t>]</a:t>
            </a:r>
          </a:p>
          <a:p>
            <a:pPr algn="l" rtl="0"/>
            <a:endParaRPr lang="en-GB" dirty="0">
              <a:latin typeface="Calibri" pitchFamily="34" charset="0"/>
            </a:endParaRPr>
          </a:p>
          <a:p>
            <a:pPr algn="l" rtl="0"/>
            <a:endParaRPr lang="en-GB" dirty="0" smtClean="0">
              <a:latin typeface="Calibri" pitchFamily="34" charset="0"/>
            </a:endParaRPr>
          </a:p>
          <a:p>
            <a:pPr algn="l" rtl="0"/>
            <a:endParaRPr lang="en-US" dirty="0">
              <a:latin typeface="Calibri" pitchFamily="34" charset="0"/>
            </a:endParaRPr>
          </a:p>
          <a:p>
            <a:pPr algn="l" rtl="0"/>
            <a:r>
              <a:rPr lang="en-US" dirty="0" smtClean="0">
                <a:latin typeface="Calibri" pitchFamily="34" charset="0"/>
              </a:rPr>
              <a:t> </a:t>
            </a:r>
            <a:endParaRPr lang="ar-SA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384" t="3761" r="19539" b="16972"/>
          <a:stretch/>
        </p:blipFill>
        <p:spPr>
          <a:xfrm>
            <a:off x="0" y="0"/>
            <a:ext cx="9144000" cy="5885072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3" name="مربع نص 2"/>
          <p:cNvSpPr txBox="1"/>
          <p:nvPr/>
        </p:nvSpPr>
        <p:spPr>
          <a:xfrm>
            <a:off x="1775752" y="6099198"/>
            <a:ext cx="5448479" cy="646331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ctr" rtl="0"/>
            <a:r>
              <a:rPr lang="en-US" dirty="0">
                <a:latin typeface="Calibri" pitchFamily="34" charset="0"/>
              </a:rPr>
              <a:t>Absorption </a:t>
            </a:r>
            <a:r>
              <a:rPr lang="en-US" dirty="0" smtClean="0">
                <a:latin typeface="Calibri" pitchFamily="34" charset="0"/>
              </a:rPr>
              <a:t>spectrum curve and </a:t>
            </a:r>
            <a:r>
              <a:rPr lang="en-US" dirty="0">
                <a:latin typeface="Calibri" pitchFamily="34" charset="0"/>
              </a:rPr>
              <a:t>determination of </a:t>
            </a:r>
            <a:r>
              <a:rPr lang="en-US" dirty="0" err="1">
                <a:latin typeface="Calibri" pitchFamily="34" charset="0"/>
              </a:rPr>
              <a:t>λmax</a:t>
            </a:r>
            <a:r>
              <a:rPr lang="en-US" dirty="0">
                <a:latin typeface="Calibri" pitchFamily="34" charset="0"/>
              </a:rPr>
              <a:t>.</a:t>
            </a:r>
          </a:p>
          <a:p>
            <a:pPr algn="ctr" rtl="0"/>
            <a:r>
              <a:rPr lang="en-US" b="1" dirty="0" smtClean="0">
                <a:latin typeface="Calibri" pitchFamily="34" charset="0"/>
              </a:rPr>
              <a:t> </a:t>
            </a:r>
            <a:endParaRPr lang="en-US" b="1" dirty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43871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 descr="absorption-spectrum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31692" y="23442"/>
            <a:ext cx="8280920" cy="6061022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sp>
        <p:nvSpPr>
          <p:cNvPr id="3" name="مربع نص 2"/>
          <p:cNvSpPr txBox="1"/>
          <p:nvPr/>
        </p:nvSpPr>
        <p:spPr>
          <a:xfrm>
            <a:off x="1763688" y="6196662"/>
            <a:ext cx="5126853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b="1" dirty="0">
                <a:latin typeface="Calibri" pitchFamily="34" charset="0"/>
              </a:rPr>
              <a:t>Absorption </a:t>
            </a:r>
            <a:r>
              <a:rPr lang="en-US" b="1" dirty="0" smtClean="0">
                <a:latin typeface="Calibri" pitchFamily="34" charset="0"/>
              </a:rPr>
              <a:t>spectrum curve for different molecules. 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-36512" y="908720"/>
            <a:ext cx="8807539" cy="286232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l" rtl="0"/>
            <a:r>
              <a:rPr lang="en-GB" sz="2000" b="1" dirty="0" smtClean="0">
                <a:latin typeface="Calibri" pitchFamily="34" charset="0"/>
              </a:rPr>
              <a:t>What is the benefit of studying  the </a:t>
            </a:r>
            <a:r>
              <a:rPr lang="en-US" sz="2000" b="1" dirty="0" smtClean="0">
                <a:latin typeface="Calibri" pitchFamily="34" charset="0"/>
              </a:rPr>
              <a:t>Absorption spectrum </a:t>
            </a:r>
            <a:r>
              <a:rPr lang="en-GB" sz="2000" b="1" dirty="0" smtClean="0">
                <a:latin typeface="Calibri" pitchFamily="34" charset="0"/>
              </a:rPr>
              <a:t>:  </a:t>
            </a:r>
          </a:p>
          <a:p>
            <a:pPr algn="l" rtl="0"/>
            <a:endParaRPr lang="en-GB" sz="2000" b="1" dirty="0">
              <a:latin typeface="Calibri" pitchFamily="34" charset="0"/>
            </a:endParaRPr>
          </a:p>
          <a:p>
            <a:pPr algn="l" rtl="0">
              <a:buFontTx/>
              <a:buChar char="-"/>
            </a:pPr>
            <a:r>
              <a:rPr lang="en-US" sz="2000" dirty="0" smtClean="0">
                <a:latin typeface="Calibri" pitchFamily="34" charset="0"/>
              </a:rPr>
              <a:t>Determine  </a:t>
            </a:r>
            <a:r>
              <a:rPr lang="el-GR" sz="2000" dirty="0" smtClean="0">
                <a:latin typeface="Calibri" pitchFamily="34" charset="0"/>
              </a:rPr>
              <a:t>λ</a:t>
            </a:r>
            <a:r>
              <a:rPr lang="en-GB" sz="2000" dirty="0" smtClean="0">
                <a:latin typeface="Calibri" pitchFamily="34" charset="0"/>
              </a:rPr>
              <a:t>max.</a:t>
            </a:r>
          </a:p>
          <a:p>
            <a:pPr algn="l" rtl="0">
              <a:buFontTx/>
              <a:buChar char="-"/>
            </a:pPr>
            <a:endParaRPr lang="en-GB" sz="2000" b="1" dirty="0">
              <a:latin typeface="Calibri" pitchFamily="34" charset="0"/>
            </a:endParaRPr>
          </a:p>
          <a:p>
            <a:pPr algn="l" rtl="0">
              <a:buFontTx/>
              <a:buChar char="-"/>
            </a:pPr>
            <a:r>
              <a:rPr lang="en-GB" sz="2000" dirty="0">
                <a:latin typeface="Calibri" pitchFamily="34" charset="0"/>
              </a:rPr>
              <a:t>U</a:t>
            </a:r>
            <a:r>
              <a:rPr lang="en-GB" sz="2000" dirty="0" smtClean="0">
                <a:latin typeface="Calibri" pitchFamily="34" charset="0"/>
              </a:rPr>
              <a:t>sed </a:t>
            </a:r>
            <a:r>
              <a:rPr lang="en-GB" sz="2000" dirty="0">
                <a:latin typeface="Calibri" pitchFamily="34" charset="0"/>
              </a:rPr>
              <a:t>to identify </a:t>
            </a:r>
            <a:r>
              <a:rPr lang="en-GB" sz="2000" dirty="0" smtClean="0">
                <a:latin typeface="Calibri" pitchFamily="34" charset="0"/>
              </a:rPr>
              <a:t>substances.</a:t>
            </a:r>
          </a:p>
          <a:p>
            <a:pPr algn="l" rtl="0">
              <a:buFontTx/>
              <a:buChar char="-"/>
            </a:pPr>
            <a:endParaRPr lang="en-GB" sz="2000" b="1" dirty="0">
              <a:latin typeface="Calibri" pitchFamily="34" charset="0"/>
            </a:endParaRPr>
          </a:p>
          <a:p>
            <a:pPr algn="l" rtl="0">
              <a:buFontTx/>
              <a:buChar char="-"/>
            </a:pPr>
            <a:r>
              <a:rPr lang="en-GB" sz="2000" dirty="0" smtClean="0">
                <a:latin typeface="Calibri" pitchFamily="34" charset="0"/>
              </a:rPr>
              <a:t>It also can be used to know if there is any contamination with another molecule.</a:t>
            </a:r>
          </a:p>
          <a:p>
            <a:pPr algn="l" rtl="0">
              <a:buFontTx/>
              <a:buChar char="-"/>
            </a:pPr>
            <a:endParaRPr lang="en-GB" sz="2000" b="1" dirty="0" smtClean="0">
              <a:latin typeface="Calibri" pitchFamily="34" charset="0"/>
            </a:endParaRPr>
          </a:p>
          <a:p>
            <a:pPr algn="l" rtl="0">
              <a:buFontTx/>
              <a:buChar char="-"/>
            </a:pPr>
            <a:endParaRPr lang="ar-SA" sz="2000" b="1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 l="21554" t="33094" r="62499" b="39344"/>
          <a:stretch>
            <a:fillRect/>
          </a:stretch>
        </p:blipFill>
        <p:spPr bwMode="auto">
          <a:xfrm>
            <a:off x="6660232" y="4581128"/>
            <a:ext cx="1584176" cy="1642849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2" name="مستطيل 1"/>
          <p:cNvSpPr/>
          <p:nvPr/>
        </p:nvSpPr>
        <p:spPr>
          <a:xfrm>
            <a:off x="539552" y="3105835"/>
            <a:ext cx="631844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US" dirty="0"/>
              <a:t>http://www.youtube.com/watch?v=pxC6F7bK8CU</a:t>
            </a:r>
            <a:endParaRPr lang="ar-SA" dirty="0"/>
          </a:p>
        </p:txBody>
      </p:sp>
      <p:sp>
        <p:nvSpPr>
          <p:cNvPr id="3" name="مستطيل 2"/>
          <p:cNvSpPr/>
          <p:nvPr/>
        </p:nvSpPr>
        <p:spPr>
          <a:xfrm>
            <a:off x="539552" y="2060848"/>
            <a:ext cx="518457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US" dirty="0">
                <a:latin typeface="Calibri" pitchFamily="34" charset="0"/>
              </a:rPr>
              <a:t>How does a spectrophotometer work? </a:t>
            </a:r>
            <a:endParaRPr lang="ar-SA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تجاور">
  <a:themeElements>
    <a:clrScheme name="مخصص 1">
      <a:dk1>
        <a:sysClr val="windowText" lastClr="000000"/>
      </a:dk1>
      <a:lt1>
        <a:sysClr val="window" lastClr="FFFFFF"/>
      </a:lt1>
      <a:dk2>
        <a:srgbClr val="303030"/>
      </a:dk2>
      <a:lt2>
        <a:srgbClr val="DEDEE0"/>
      </a:lt2>
      <a:accent1>
        <a:srgbClr val="FFFF00"/>
      </a:accent1>
      <a:accent2>
        <a:srgbClr val="726056"/>
      </a:accent2>
      <a:accent3>
        <a:srgbClr val="AC956E"/>
      </a:accent3>
      <a:accent4>
        <a:srgbClr val="808DA9"/>
      </a:accent4>
      <a:accent5>
        <a:srgbClr val="424E5B"/>
      </a:accent5>
      <a:accent6>
        <a:srgbClr val="730E00"/>
      </a:accent6>
      <a:hlink>
        <a:srgbClr val="D26900"/>
      </a:hlink>
      <a:folHlink>
        <a:srgbClr val="D89243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تجاور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Adjacency</Template>
  <TotalTime>5260</TotalTime>
  <Words>628</Words>
  <Application>Microsoft Office PowerPoint</Application>
  <PresentationFormat>عرض على الشاشة (3:4)‏</PresentationFormat>
  <Paragraphs>126</Paragraphs>
  <Slides>17</Slides>
  <Notes>1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17</vt:i4>
      </vt:variant>
    </vt:vector>
  </HeadingPairs>
  <TitlesOfParts>
    <vt:vector size="18" baseType="lpstr">
      <vt:lpstr>تجاور</vt:lpstr>
      <vt:lpstr>Scanning spectrophotometry and spectrophotometric determination of concentration</vt:lpstr>
      <vt:lpstr>Objectives: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Scanning spectrophotometry and spectrophotometric determination of concentration</dc:title>
  <dc:creator>KaDeY</dc:creator>
  <cp:lastModifiedBy>لينة</cp:lastModifiedBy>
  <cp:revision>112</cp:revision>
  <dcterms:created xsi:type="dcterms:W3CDTF">2013-01-22T14:40:19Z</dcterms:created>
  <dcterms:modified xsi:type="dcterms:W3CDTF">2016-02-01T06:57:18Z</dcterms:modified>
</cp:coreProperties>
</file>