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4" r:id="rId10"/>
    <p:sldId id="269" r:id="rId11"/>
    <p:sldId id="266" r:id="rId12"/>
    <p:sldId id="265" r:id="rId13"/>
    <p:sldId id="263" r:id="rId14"/>
    <p:sldId id="267" r:id="rId15"/>
    <p:sldId id="268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D8F8"/>
    <a:srgbClr val="F8966A"/>
    <a:srgbClr val="DAE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DeY\Desktop\&#1575;&#1604;&#1575;&#1593;&#1575;&#1583;&#1577;\BCH333\&#1589;&#1608;&#1585;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/>
              <a:t>BSA standard curve of concentration </a:t>
            </a:r>
            <a:endParaRPr lang="ar-SA" dirty="0"/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[Book1.xlsx]ورقة1!$A$2:$A$10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[Book1.xlsx]ورقة1!$B$2:$B$10</c:f>
              <c:numCache>
                <c:formatCode>General</c:formatCode>
                <c:ptCount val="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0.30000000000000016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285-4439-AB92-3DE0A48A43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240192"/>
        <c:axId val="97242112"/>
      </c:scatterChart>
      <c:valAx>
        <c:axId val="97240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BSA [mg/ml]</a:t>
                </a:r>
              </a:p>
              <a:p>
                <a:pPr>
                  <a:defRPr sz="1600"/>
                </a:pPr>
                <a:r>
                  <a:rPr lang="en-US" sz="1600"/>
                  <a:t>[known concentration of BSA] </a:t>
                </a:r>
                <a:endParaRPr lang="ar-SA" sz="16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97242112"/>
        <c:crosses val="autoZero"/>
        <c:crossBetween val="midCat"/>
        <c:majorUnit val="1"/>
      </c:valAx>
      <c:valAx>
        <c:axId val="972421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O.D at....nm</a:t>
                </a:r>
                <a:endParaRPr lang="ar-SA" sz="18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9724019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5" name="رابط مستقيم 4"/>
        <cdr:cNvSpPr/>
      </cdr:nvSpPr>
      <cdr:spPr>
        <a:xfrm xmlns:a="http://schemas.openxmlformats.org/drawingml/2006/main">
          <a:off x="-395536" y="-2636912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3078E9C-8553-45AB-A7FF-DA0AA2F266DD}" type="datetimeFigureOut">
              <a:rPr lang="ar-SA" smtClean="0"/>
              <a:t>16/05/38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35CB5FC-3F19-4C21-8E3E-B99E5977B7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5745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/>
              <a:t>المذكور كمثال هو احد التطبيقات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CB5FC-3F19-4C21-8E3E-B99E5977B7D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9353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CB5FC-3F19-4C21-8E3E-B99E5977B7D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0349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CB5FC-3F19-4C21-8E3E-B99E5977B7DC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4392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054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835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76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098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393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4757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3729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695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686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611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882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967D4-2051-4820-B234-6617D09ABC16}" type="datetimeFigureOut">
              <a:rPr lang="ar-SA" smtClean="0"/>
              <a:t>16/05/38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927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59632" y="2138964"/>
            <a:ext cx="7543800" cy="1307976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Calibri" pitchFamily="34" charset="0"/>
              </a:rPr>
              <a:t>Scanning spectrophotometry and spectrophotometric determination of </a:t>
            </a:r>
            <a:r>
              <a:rPr lang="en-GB" sz="4000" b="1" dirty="0">
                <a:latin typeface="Calibri" pitchFamily="34" charset="0"/>
              </a:rPr>
              <a:t>concentration</a:t>
            </a:r>
            <a:endParaRPr lang="ar-SA" sz="4000" b="1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19672" y="4584578"/>
            <a:ext cx="6461760" cy="1066800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BCH 333 [practical]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985997" y="329047"/>
            <a:ext cx="865943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/>
              <a:t>Lab# 1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992596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21554" t="33094" r="62499" b="39344"/>
          <a:stretch>
            <a:fillRect/>
          </a:stretch>
        </p:blipFill>
        <p:spPr bwMode="auto">
          <a:xfrm>
            <a:off x="6660232" y="4666471"/>
            <a:ext cx="1584176" cy="16428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539552" y="3191178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http://www.youtube.com/watch?v=pxC6F7bK8CU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539552" y="2146191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How does a spectrophotometer work?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483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228103" y="2564904"/>
            <a:ext cx="66877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Calibri" pitchFamily="34" charset="0"/>
              </a:rPr>
              <a:t>Standard curve of Concentrations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114357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79512" y="332656"/>
            <a:ext cx="871296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Principle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Standard curve of Concentrations</a:t>
            </a: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GB" sz="2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l" rt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Beer-Lambert law: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The absorption of light by a solution is described by the Beer-Lambert law as: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latin typeface="Calibri" pitchFamily="34" charset="0"/>
              </a:rPr>
              <a:t>There is  linear relationship between absorbance and concentration of an absorbing species.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A= is the absorbance.</a:t>
            </a:r>
          </a:p>
          <a:p>
            <a:pPr algn="l" rtl="0"/>
            <a:r>
              <a:rPr lang="el-GR" dirty="0">
                <a:latin typeface="Calibri" pitchFamily="34" charset="0"/>
              </a:rPr>
              <a:t>ε = </a:t>
            </a:r>
            <a:r>
              <a:rPr lang="en-GB" dirty="0">
                <a:latin typeface="Calibri" pitchFamily="34" charset="0"/>
              </a:rPr>
              <a:t>extinction(absorption) coefficient.</a:t>
            </a:r>
          </a:p>
          <a:p>
            <a:pPr algn="l" rtl="0"/>
            <a:r>
              <a:rPr lang="en-US" dirty="0">
                <a:latin typeface="Calibri" pitchFamily="34" charset="0"/>
              </a:rPr>
              <a:t>l = length of the light path through the solution.</a:t>
            </a:r>
            <a:endParaRPr lang="en-GB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c = concentration of the absorbing substance.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63379" y="5842097"/>
            <a:ext cx="841724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So, what does standard curve of concentrations mean? </a:t>
            </a:r>
            <a:endParaRPr lang="ar-SA" sz="2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983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0" y="398609"/>
            <a:ext cx="9144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 standard curve for </a:t>
            </a:r>
            <a:r>
              <a:rPr lang="en-US" sz="2400" b="1" u="sng" dirty="0">
                <a:solidFill>
                  <a:srgbClr val="FF0000"/>
                </a:solidFill>
                <a:latin typeface="Calibri" pitchFamily="34" charset="0"/>
              </a:rPr>
              <a:t>concentrations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 It is a graph that  shows the relationship  between different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known concentrations</a:t>
            </a:r>
            <a:r>
              <a:rPr lang="en-US" u="sng" dirty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of a substance and </a:t>
            </a:r>
            <a:r>
              <a:rPr lang="en-US" u="sng" dirty="0">
                <a:latin typeface="Calibri" pitchFamily="34" charset="0"/>
              </a:rPr>
              <a:t>the absorbance at a specific wave length</a:t>
            </a:r>
            <a:r>
              <a:rPr lang="en-US" dirty="0">
                <a:latin typeface="Calibri" pitchFamily="34" charset="0"/>
              </a:rPr>
              <a:t>. </a:t>
            </a:r>
          </a:p>
          <a:p>
            <a:pPr algn="l" rtl="0"/>
            <a:r>
              <a:rPr lang="en-US" dirty="0">
                <a:latin typeface="Calibri" pitchFamily="34" charset="0"/>
              </a:rPr>
              <a:t> </a:t>
            </a:r>
          </a:p>
          <a:p>
            <a:pPr algn="l" rtl="0"/>
            <a:r>
              <a:rPr lang="en-US" dirty="0">
                <a:latin typeface="Calibri" pitchFamily="34" charset="0"/>
              </a:rPr>
              <a:t>-Standard curve are most commonly used to determine the concentration of a substance, using serial dilution of solutions of  known concentrations.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-So, what is the principle of a standard curve concentrations???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Wait….. what is standard solutions???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7504" y="5229200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Standard Solution:</a:t>
            </a:r>
          </a:p>
          <a:p>
            <a:pPr algn="l" rtl="0"/>
            <a:r>
              <a:rPr lang="en-US" sz="2000" dirty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is a solution containing a precisely </a:t>
            </a:r>
            <a:r>
              <a:rPr lang="en-US" u="sng" dirty="0">
                <a:latin typeface="Calibri" pitchFamily="34" charset="0"/>
              </a:rPr>
              <a:t>known concentration </a:t>
            </a:r>
            <a:r>
              <a:rPr lang="en-US" dirty="0">
                <a:latin typeface="Calibri" pitchFamily="34" charset="0"/>
              </a:rPr>
              <a:t>of an element or a substance.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921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02814" y="1859340"/>
            <a:ext cx="833837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b="1" dirty="0"/>
              <a:t>How to determine unknown concentration </a:t>
            </a:r>
          </a:p>
          <a:p>
            <a:pPr algn="ctr" rtl="0"/>
            <a:r>
              <a:rPr lang="en-US" sz="3200" b="1" dirty="0"/>
              <a:t>of a solution with known absorbance value?</a:t>
            </a:r>
          </a:p>
          <a:p>
            <a:pPr algn="ctr" rtl="0"/>
            <a:r>
              <a:rPr lang="en-US" sz="3200" b="1" dirty="0"/>
              <a:t>  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434947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3286283816"/>
              </p:ext>
            </p:extLst>
          </p:nvPr>
        </p:nvGraphicFramePr>
        <p:xfrm>
          <a:off x="467544" y="836712"/>
          <a:ext cx="7704856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" name="رابط مستقيم 4"/>
          <p:cNvCxnSpPr/>
          <p:nvPr/>
        </p:nvCxnSpPr>
        <p:spPr>
          <a:xfrm>
            <a:off x="1187624" y="3573016"/>
            <a:ext cx="33843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4572000" y="3573016"/>
            <a:ext cx="0" cy="21602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2438226" y="2339588"/>
            <a:ext cx="2448272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>
                <a:latin typeface="Calibri" pitchFamily="34" charset="0"/>
              </a:rPr>
              <a:t>Absorbance of the </a:t>
            </a:r>
          </a:p>
          <a:p>
            <a:pPr algn="ctr" rtl="0"/>
            <a:r>
              <a:rPr lang="en-GB" sz="1400" dirty="0">
                <a:latin typeface="Calibri" pitchFamily="34" charset="0"/>
              </a:rPr>
              <a:t>” solution with unknown concentration”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8" name="رابط كسهم مستقيم 7"/>
          <p:cNvCxnSpPr/>
          <p:nvPr/>
        </p:nvCxnSpPr>
        <p:spPr>
          <a:xfrm flipH="1">
            <a:off x="1259632" y="2708920"/>
            <a:ext cx="1152128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5724128" y="4149080"/>
            <a:ext cx="2088232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>
                <a:latin typeface="Calibri" pitchFamily="34" charset="0"/>
              </a:rPr>
              <a:t>Concentration of the </a:t>
            </a:r>
          </a:p>
          <a:p>
            <a:pPr algn="ctr" rtl="0"/>
            <a:r>
              <a:rPr lang="en-GB" sz="1400" dirty="0">
                <a:latin typeface="Calibri" pitchFamily="34" charset="0"/>
              </a:rPr>
              <a:t>” solution with unknown concentration”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 flipH="1">
            <a:off x="4572000" y="4509120"/>
            <a:ext cx="1152128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755968" y="116632"/>
            <a:ext cx="689932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dirty="0">
                <a:latin typeface="Calibri" pitchFamily="34" charset="0"/>
              </a:rPr>
              <a:t>If the unknown concentration of a solution has absorbance value =0.45, </a:t>
            </a:r>
          </a:p>
          <a:p>
            <a:pPr algn="l" rtl="0"/>
            <a:r>
              <a:rPr lang="en-GB" dirty="0">
                <a:latin typeface="Calibri" pitchFamily="34" charset="0"/>
              </a:rPr>
              <a:t>the conc. From the curve will be ......??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710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6873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2217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>
                <a:solidFill>
                  <a:schemeClr val="accent5"/>
                </a:solidFill>
                <a:latin typeface="Calibri" pitchFamily="34" charset="0"/>
              </a:rPr>
              <a:t>To determine the concentration of a </a:t>
            </a:r>
            <a:r>
              <a:rPr lang="en-GB" sz="2400" b="1" dirty="0">
                <a:solidFill>
                  <a:schemeClr val="accent5"/>
                </a:solidFill>
                <a:latin typeface="Calibri" pitchFamily="34" charset="0"/>
              </a:rPr>
              <a:t>solution with </a:t>
            </a:r>
          </a:p>
          <a:p>
            <a:pPr algn="ctr" rtl="0"/>
            <a:r>
              <a:rPr lang="en-GB" sz="2400" b="1" dirty="0">
                <a:solidFill>
                  <a:schemeClr val="accent5"/>
                </a:solidFill>
                <a:latin typeface="Calibri" pitchFamily="34" charset="0"/>
              </a:rPr>
              <a:t>“</a:t>
            </a:r>
            <a:r>
              <a:rPr lang="en-US" sz="2400" b="1" dirty="0">
                <a:solidFill>
                  <a:schemeClr val="accent5"/>
                </a:solidFill>
                <a:latin typeface="Calibri" pitchFamily="34" charset="0"/>
              </a:rPr>
              <a:t>an unknown</a:t>
            </a:r>
            <a:r>
              <a:rPr lang="en-GB" sz="2400" b="1" dirty="0">
                <a:solidFill>
                  <a:schemeClr val="accent5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chemeClr val="accent5"/>
                </a:solidFill>
                <a:latin typeface="Calibri" pitchFamily="34" charset="0"/>
              </a:rPr>
              <a:t>concentration”</a:t>
            </a:r>
            <a:r>
              <a:rPr lang="en-GB" sz="2400" b="1" dirty="0">
                <a:solidFill>
                  <a:schemeClr val="accent5"/>
                </a:solidFill>
                <a:latin typeface="Calibri" pitchFamily="34" charset="0"/>
              </a:rPr>
              <a:t>:</a:t>
            </a:r>
            <a:endParaRPr lang="ar-SA" sz="2400" b="1" dirty="0">
              <a:solidFill>
                <a:schemeClr val="accent5"/>
              </a:solidFill>
            </a:endParaRPr>
          </a:p>
        </p:txBody>
      </p:sp>
      <p:cxnSp>
        <p:nvCxnSpPr>
          <p:cNvPr id="5" name="رابط بشكل مرفق 4"/>
          <p:cNvCxnSpPr/>
          <p:nvPr/>
        </p:nvCxnSpPr>
        <p:spPr>
          <a:xfrm rot="10800000" flipV="1">
            <a:off x="769768" y="1199225"/>
            <a:ext cx="3456383" cy="85480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بشكل مرفق 12"/>
          <p:cNvCxnSpPr/>
          <p:nvPr/>
        </p:nvCxnSpPr>
        <p:spPr>
          <a:xfrm>
            <a:off x="4995918" y="1199225"/>
            <a:ext cx="3419190" cy="90100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-1" y="2549853"/>
            <a:ext cx="4226151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5"/>
                </a:solidFill>
                <a:latin typeface="Calibri" pitchFamily="34" charset="0"/>
              </a:rPr>
              <a:t>From standard curve of concentration: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-Measure the absorbance of the “</a:t>
            </a:r>
            <a:r>
              <a:rPr lang="en-GB" dirty="0">
                <a:latin typeface="Calibri" pitchFamily="34" charset="0"/>
              </a:rPr>
              <a:t>solution with unknown concentration</a:t>
            </a:r>
            <a:r>
              <a:rPr lang="en-US" dirty="0">
                <a:latin typeface="Calibri" pitchFamily="34" charset="0"/>
              </a:rPr>
              <a:t>” in order to determine the concentration, from the curve.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5882380" y="2549853"/>
            <a:ext cx="2155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Calibri" pitchFamily="34" charset="0"/>
              </a:rPr>
              <a:t>Beer-Lambert law: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5220072" y="3169472"/>
            <a:ext cx="392392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Using available information of any standard solution to determine the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>
                <a:latin typeface="Calibri" pitchFamily="34" charset="0"/>
              </a:rPr>
              <a:t>”,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 then using these information to get the unknown concentration. Using:</a:t>
            </a:r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Note: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>
                <a:latin typeface="Calibri" pitchFamily="34" charset="0"/>
              </a:rPr>
              <a:t>” will changed  when the weave length changed.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045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1" t="15962" r="32755" b="577"/>
          <a:stretch/>
        </p:blipFill>
        <p:spPr bwMode="auto">
          <a:xfrm>
            <a:off x="2195736" y="260648"/>
            <a:ext cx="4261778" cy="610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804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511715" y="548680"/>
            <a:ext cx="6513450" cy="480131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>
                <a:latin typeface="Calibri" pitchFamily="34" charset="0"/>
              </a:rPr>
              <a:t>Spectrophotometry Introduction: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dirty="0">
                <a:solidFill>
                  <a:schemeClr val="accent5"/>
                </a:solidFill>
                <a:latin typeface="Calibri" pitchFamily="34" charset="0"/>
              </a:rPr>
              <a:t>http://www.youtube.com/watch?v=qbCZbP6_j48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>
                <a:latin typeface="Calibri" pitchFamily="34" charset="0"/>
              </a:rPr>
              <a:t>Spectrophotometry Example 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dirty="0">
                <a:solidFill>
                  <a:schemeClr val="accent5"/>
                </a:solidFill>
                <a:latin typeface="Calibri" pitchFamily="34" charset="0"/>
              </a:rPr>
              <a:t>http://www.youtube.com/watch?v=VqAa_cmZ7OY&amp;feature=relmfu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>
                <a:latin typeface="Calibri" pitchFamily="34" charset="0"/>
              </a:rPr>
              <a:t> 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 l="21553" t="33094" r="62500" b="40328"/>
          <a:stretch>
            <a:fillRect/>
          </a:stretch>
        </p:blipFill>
        <p:spPr bwMode="auto">
          <a:xfrm>
            <a:off x="6996812" y="134076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 l="21553" t="33094" r="62500" b="40328"/>
          <a:stretch>
            <a:fillRect/>
          </a:stretch>
        </p:blipFill>
        <p:spPr bwMode="auto">
          <a:xfrm>
            <a:off x="6996812" y="3356992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698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" y="836712"/>
            <a:ext cx="9144000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Objectives: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>
              <a:buNone/>
            </a:pPr>
            <a:r>
              <a:rPr lang="en-US" dirty="0">
                <a:latin typeface="Calibri" pitchFamily="34" charset="0"/>
              </a:rPr>
              <a:t>1. What is absorption spectrum and determination of </a:t>
            </a:r>
            <a:r>
              <a:rPr lang="en-US" dirty="0" err="1">
                <a:latin typeface="Calibri" pitchFamily="34" charset="0"/>
              </a:rPr>
              <a:t>λmax</a:t>
            </a:r>
            <a:r>
              <a:rPr lang="en-US" dirty="0">
                <a:latin typeface="Calibri" pitchFamily="34" charset="0"/>
              </a:rPr>
              <a:t>.</a:t>
            </a:r>
          </a:p>
          <a:p>
            <a:pPr algn="l" rtl="0">
              <a:buNone/>
            </a:pPr>
            <a:endParaRPr lang="en-US" dirty="0">
              <a:latin typeface="Calibri" pitchFamily="34" charset="0"/>
            </a:endParaRPr>
          </a:p>
          <a:p>
            <a:pPr algn="l">
              <a:buNone/>
            </a:pPr>
            <a:r>
              <a:rPr lang="en-US" dirty="0">
                <a:latin typeface="Calibri" pitchFamily="34" charset="0"/>
              </a:rPr>
              <a:t> 2. Standard curve of known concentration and determine  the concentration  for a </a:t>
            </a:r>
            <a:r>
              <a:rPr lang="en-GB" dirty="0">
                <a:latin typeface="Calibri" pitchFamily="34" charset="0"/>
              </a:rPr>
              <a:t>solution “with unknown concentration”.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838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19781" t="36047" r="21157" b="27532"/>
          <a:stretch>
            <a:fillRect/>
          </a:stretch>
        </p:blipFill>
        <p:spPr bwMode="auto">
          <a:xfrm>
            <a:off x="611560" y="1268760"/>
            <a:ext cx="7979264" cy="295232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2656760" y="4325034"/>
            <a:ext cx="37874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Calibri" pitchFamily="34" charset="0"/>
              </a:rPr>
              <a:t>How a spectrophotometer works.</a:t>
            </a:r>
          </a:p>
          <a:p>
            <a:pPr algn="ctr"/>
            <a:r>
              <a:rPr lang="en-GB" sz="2000" dirty="0">
                <a:latin typeface="Calibri" pitchFamily="34" charset="0"/>
              </a:rPr>
              <a:t>(spectrophotometer components)</a:t>
            </a:r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592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175275"/>
            <a:ext cx="9144000" cy="6422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Spectrophotometer: </a:t>
            </a:r>
            <a:r>
              <a:rPr lang="en-US" dirty="0">
                <a:latin typeface="Calibri" pitchFamily="34" charset="0"/>
              </a:rPr>
              <a:t>it can be used to measure the amount of light absorbed by a </a:t>
            </a:r>
            <a:r>
              <a:rPr lang="en-GB" dirty="0">
                <a:latin typeface="Calibri" pitchFamily="34" charset="0"/>
              </a:rPr>
              <a:t>solution. How?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-By using </a:t>
            </a:r>
            <a:r>
              <a:rPr lang="en-US" dirty="0">
                <a:latin typeface="Calibri" pitchFamily="34" charset="0"/>
              </a:rPr>
              <a:t>the spectrophotometer, we can </a:t>
            </a:r>
            <a:r>
              <a:rPr lang="en-US" u="sng" dirty="0">
                <a:latin typeface="Calibri" pitchFamily="34" charset="0"/>
              </a:rPr>
              <a:t>quantitatively</a:t>
            </a:r>
            <a:r>
              <a:rPr lang="en-US" dirty="0">
                <a:latin typeface="Calibri" pitchFamily="34" charset="0"/>
              </a:rPr>
              <a:t> measure the absorbance, and this information can be used to determine the concentration of the absorbing molecule.</a:t>
            </a:r>
            <a:endParaRPr lang="ar-SA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More concentrated solution will absorb more light</a:t>
            </a:r>
            <a:r>
              <a:rPr lang="en-GB" dirty="0">
                <a:latin typeface="Calibri" pitchFamily="34" charset="0"/>
              </a:rPr>
              <a:t> and transmits less.[why?]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So, the </a:t>
            </a:r>
            <a:r>
              <a:rPr lang="en-US" dirty="0">
                <a:latin typeface="Calibri" pitchFamily="34" charset="0"/>
              </a:rPr>
              <a:t>more concentrated solution </a:t>
            </a:r>
            <a:r>
              <a:rPr lang="en-US" dirty="0">
                <a:latin typeface="Calibri" pitchFamily="34" charset="0"/>
                <a:sym typeface="Wingdings" pitchFamily="2" charset="2"/>
              </a:rPr>
              <a:t> high absorbance value.</a:t>
            </a:r>
          </a:p>
          <a:p>
            <a:pPr algn="l" rtl="0"/>
            <a:endParaRPr lang="en-US" dirty="0">
              <a:latin typeface="Calibri" pitchFamily="34" charset="0"/>
              <a:sym typeface="Wingdings" pitchFamily="2" charset="2"/>
            </a:endParaRPr>
          </a:p>
          <a:p>
            <a:pPr algn="l" rtl="0"/>
            <a:r>
              <a:rPr lang="en-US" dirty="0">
                <a:latin typeface="Calibri" pitchFamily="34" charset="0"/>
                <a:sym typeface="Wingdings" pitchFamily="2" charset="2"/>
              </a:rPr>
              <a:t>And Less </a:t>
            </a:r>
            <a:r>
              <a:rPr lang="en-US" dirty="0">
                <a:latin typeface="Calibri" pitchFamily="34" charset="0"/>
              </a:rPr>
              <a:t>concentrated solution </a:t>
            </a:r>
            <a:r>
              <a:rPr lang="en-US" dirty="0">
                <a:latin typeface="Calibri" pitchFamily="34" charset="0"/>
                <a:sym typeface="Wingdings" pitchFamily="2" charset="2"/>
              </a:rPr>
              <a:t> less absorbance value.</a:t>
            </a:r>
            <a:r>
              <a:rPr lang="en-US" dirty="0">
                <a:latin typeface="Calibri" pitchFamily="34" charset="0"/>
              </a:rPr>
              <a:t> 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</p:txBody>
      </p:sp>
      <p:cxnSp>
        <p:nvCxnSpPr>
          <p:cNvPr id="5" name="رابط كسهم مستقيم 4"/>
          <p:cNvCxnSpPr>
            <a:cxnSpLocks/>
          </p:cNvCxnSpPr>
          <p:nvPr/>
        </p:nvCxnSpPr>
        <p:spPr>
          <a:xfrm>
            <a:off x="4499992" y="3284984"/>
            <a:ext cx="0" cy="446294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960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697976" y="2204864"/>
            <a:ext cx="57480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4800" b="1" dirty="0">
                <a:latin typeface="Calibri" pitchFamily="34" charset="0"/>
              </a:rPr>
              <a:t>Absorption spectrum</a:t>
            </a:r>
          </a:p>
        </p:txBody>
      </p:sp>
    </p:spTree>
    <p:extLst>
      <p:ext uri="{BB962C8B-B14F-4D97-AF65-F5344CB8AC3E}">
        <p14:creationId xmlns:p14="http://schemas.microsoft.com/office/powerpoint/2010/main" val="73066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057"/>
            <a:ext cx="9144000" cy="6858000"/>
          </a:xfrm>
          <a:prstGeom prst="rect">
            <a:avLst/>
          </a:prstGeom>
        </p:spPr>
      </p:pic>
      <p:sp>
        <p:nvSpPr>
          <p:cNvPr id="11" name="مستطيل 10"/>
          <p:cNvSpPr/>
          <p:nvPr/>
        </p:nvSpPr>
        <p:spPr>
          <a:xfrm>
            <a:off x="35496" y="332656"/>
            <a:ext cx="9036496" cy="5400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Absorption spectrum:</a:t>
            </a:r>
          </a:p>
          <a:p>
            <a:pPr algn="l" rtl="0"/>
            <a:endParaRPr lang="en-US" sz="2000" b="1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The curve that display the action or behaviour of absorption of  molecule [solute] at different  weave lengths, Known as </a:t>
            </a:r>
            <a:r>
              <a:rPr lang="en-US" dirty="0">
                <a:latin typeface="Calibri" pitchFamily="34" charset="0"/>
              </a:rPr>
              <a:t>Absorption spectrum curve.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-Every molecule has its own </a:t>
            </a:r>
            <a:r>
              <a:rPr lang="en-US" dirty="0">
                <a:latin typeface="Calibri" pitchFamily="34" charset="0"/>
              </a:rPr>
              <a:t>Absorption spectrum, So it’s  considered as fingerprint for each molecule.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l-GR" sz="2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λ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max: </a:t>
            </a:r>
            <a:r>
              <a:rPr lang="en-GB" u="sng" dirty="0">
                <a:latin typeface="Calibri" pitchFamily="34" charset="0"/>
              </a:rPr>
              <a:t>it is the weave length, </a:t>
            </a:r>
            <a:r>
              <a:rPr lang="en-GB" dirty="0">
                <a:latin typeface="Calibri" pitchFamily="34" charset="0"/>
              </a:rPr>
              <a:t>at which the molecule has the  maximum absorbance at this weave length.[best absorbance]. It can be determined from </a:t>
            </a:r>
            <a:r>
              <a:rPr lang="en-US" dirty="0">
                <a:latin typeface="Calibri" pitchFamily="34" charset="0"/>
              </a:rPr>
              <a:t>absorption spectrum curve.</a:t>
            </a:r>
            <a:r>
              <a:rPr lang="en-GB" dirty="0">
                <a:latin typeface="Calibri" pitchFamily="34" charset="0"/>
              </a:rPr>
              <a:t> 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ctr" rtl="0"/>
            <a:r>
              <a:rPr lang="en-GB" dirty="0">
                <a:latin typeface="Calibri" pitchFamily="34" charset="0"/>
              </a:rPr>
              <a:t>[</a:t>
            </a:r>
            <a:r>
              <a:rPr lang="en-GB" u="sng" dirty="0">
                <a:latin typeface="Calibri" pitchFamily="34" charset="0"/>
              </a:rPr>
              <a:t>The wavelength </a:t>
            </a:r>
            <a:r>
              <a:rPr lang="en-GB" dirty="0">
                <a:latin typeface="Calibri" pitchFamily="34" charset="0"/>
              </a:rPr>
              <a:t>of maximum absorption (</a:t>
            </a:r>
            <a:r>
              <a:rPr lang="el-GR" dirty="0">
                <a:latin typeface="Calibri" pitchFamily="34" charset="0"/>
              </a:rPr>
              <a:t>λ</a:t>
            </a:r>
            <a:r>
              <a:rPr lang="en-GB" dirty="0">
                <a:latin typeface="Calibri" pitchFamily="34" charset="0"/>
              </a:rPr>
              <a:t>max)]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291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4" t="3761" r="19539" b="16972"/>
          <a:stretch/>
        </p:blipFill>
        <p:spPr>
          <a:xfrm>
            <a:off x="0" y="44624"/>
            <a:ext cx="9144000" cy="5885072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مربع نص 4"/>
          <p:cNvSpPr txBox="1"/>
          <p:nvPr/>
        </p:nvSpPr>
        <p:spPr>
          <a:xfrm>
            <a:off x="1775752" y="6099198"/>
            <a:ext cx="544847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>
                <a:latin typeface="Calibri" pitchFamily="34" charset="0"/>
              </a:rPr>
              <a:t>Absorption spectrum curve and determination of </a:t>
            </a:r>
            <a:r>
              <a:rPr lang="en-US" dirty="0" err="1">
                <a:latin typeface="Calibri" pitchFamily="34" charset="0"/>
              </a:rPr>
              <a:t>λmax</a:t>
            </a:r>
            <a:r>
              <a:rPr lang="en-US" dirty="0">
                <a:latin typeface="Calibri" pitchFamily="34" charset="0"/>
              </a:rPr>
              <a:t>.</a:t>
            </a:r>
          </a:p>
          <a:p>
            <a:pPr algn="ctr" rtl="0"/>
            <a:r>
              <a:rPr lang="en-US" b="1" dirty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8010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صورة 3" descr="absorption-spectrum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2274"/>
            <a:ext cx="8280920" cy="6061022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مربع نص 4"/>
          <p:cNvSpPr txBox="1"/>
          <p:nvPr/>
        </p:nvSpPr>
        <p:spPr>
          <a:xfrm>
            <a:off x="1763688" y="6196662"/>
            <a:ext cx="512685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Absorption spectrum curve for different molecules. 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772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-36512" y="908720"/>
            <a:ext cx="8618321" cy="29238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What is the benefit of studying  the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Absorption spectrum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:  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Determine  </a:t>
            </a:r>
            <a:r>
              <a:rPr lang="el-GR" sz="2000" dirty="0">
                <a:latin typeface="Calibri" pitchFamily="34" charset="0"/>
              </a:rPr>
              <a:t>λ</a:t>
            </a:r>
            <a:r>
              <a:rPr lang="en-GB" sz="2000" dirty="0">
                <a:latin typeface="Calibri" pitchFamily="34" charset="0"/>
              </a:rPr>
              <a:t>max.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>
                <a:latin typeface="Calibri" pitchFamily="34" charset="0"/>
              </a:rPr>
              <a:t>Used to identify substances.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dirty="0">
                <a:latin typeface="Calibri" pitchFamily="34" charset="0"/>
              </a:rPr>
              <a:t>It also can be used to know if there is any contamination with another molecule.</a:t>
            </a:r>
          </a:p>
          <a:p>
            <a:pPr algn="l" rtl="0">
              <a:buFontTx/>
              <a:buChar char="-"/>
            </a:pPr>
            <a:endParaRPr lang="en-GB" sz="2000" b="1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ar-SA" sz="20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0564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7131</TotalTime>
  <Words>699</Words>
  <Application>Microsoft Office PowerPoint</Application>
  <PresentationFormat>عرض على الشاشة (4:3)</PresentationFormat>
  <Paragraphs>132</Paragraphs>
  <Slides>18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نسق Office</vt:lpstr>
      <vt:lpstr>Scanning spectrophotometry and spectrophotometric determination of concentration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Immunoelectrophoresis</dc:title>
  <dc:creator>لينة</dc:creator>
  <cp:lastModifiedBy>لينة</cp:lastModifiedBy>
  <cp:revision>36</cp:revision>
  <dcterms:created xsi:type="dcterms:W3CDTF">2013-11-19T17:45:55Z</dcterms:created>
  <dcterms:modified xsi:type="dcterms:W3CDTF">2017-02-12T20:09:39Z</dcterms:modified>
</cp:coreProperties>
</file>