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13"/>
  </p:notesMasterIdLst>
  <p:sldIdLst>
    <p:sldId id="256" r:id="rId2"/>
    <p:sldId id="264" r:id="rId3"/>
    <p:sldId id="257" r:id="rId4"/>
    <p:sldId id="258" r:id="rId5"/>
    <p:sldId id="268" r:id="rId6"/>
    <p:sldId id="269" r:id="rId7"/>
    <p:sldId id="270" r:id="rId8"/>
    <p:sldId id="271" r:id="rId9"/>
    <p:sldId id="265" r:id="rId10"/>
    <p:sldId id="263" r:id="rId11"/>
    <p:sldId id="262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B2F9AE2-5329-412F-AB10-547DE6F0523B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756F151-C9D3-489D-953F-E8B50EFF8B7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6C58D1-2575-476D-A998-5FF6D6D08CD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76672"/>
            <a:ext cx="8077200" cy="1673352"/>
          </a:xfrm>
        </p:spPr>
        <p:txBody>
          <a:bodyPr/>
          <a:lstStyle/>
          <a:p>
            <a:r>
              <a:rPr lang="en-US" dirty="0" smtClean="0"/>
              <a:t>Factors affecting bacterial growth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52936"/>
            <a:ext cx="6660232" cy="201622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Oxygen requirement</a:t>
            </a:r>
          </a:p>
          <a:p>
            <a:r>
              <a:rPr lang="en-US" sz="3200" dirty="0" smtClean="0"/>
              <a:t>Salt tolerance</a:t>
            </a:r>
          </a:p>
          <a:p>
            <a:r>
              <a:rPr lang="en-US" sz="3200" dirty="0" smtClean="0"/>
              <a:t>Temperature </a:t>
            </a:r>
          </a:p>
          <a:p>
            <a:r>
              <a:rPr lang="en-US" sz="3200" dirty="0" smtClean="0"/>
              <a:t>pH requirements</a:t>
            </a:r>
            <a:endParaRPr lang="ar-SA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Factors that affect microbial growth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algn="l" rtl="0"/>
            <a:r>
              <a:rPr lang="en-US" dirty="0">
                <a:latin typeface="Bell MT" pitchFamily="18" charset="0"/>
              </a:rPr>
              <a:t>Temperature	</a:t>
            </a:r>
          </a:p>
          <a:p>
            <a:pPr lvl="1" algn="l" rtl="0"/>
            <a:r>
              <a:rPr lang="en-US" dirty="0" smtClean="0">
                <a:latin typeface="Bell MT" pitchFamily="18" charset="0"/>
              </a:rPr>
              <a:t>Psychrophiles :  </a:t>
            </a:r>
            <a:r>
              <a:rPr lang="en-US" dirty="0">
                <a:latin typeface="Bell MT" pitchFamily="18" charset="0"/>
              </a:rPr>
              <a:t>(cold loving microbes )</a:t>
            </a:r>
          </a:p>
          <a:p>
            <a:pPr lvl="2" algn="l" rtl="0"/>
            <a:r>
              <a:rPr lang="en-US" dirty="0">
                <a:latin typeface="Bell MT" pitchFamily="18" charset="0"/>
              </a:rPr>
              <a:t>range           </a:t>
            </a:r>
            <a:r>
              <a:rPr lang="en-US" dirty="0" smtClean="0">
                <a:latin typeface="Bell MT" pitchFamily="18" charset="0"/>
              </a:rPr>
              <a:t>-10C  </a:t>
            </a:r>
            <a:r>
              <a:rPr lang="en-US" dirty="0">
                <a:latin typeface="Bell MT" pitchFamily="18" charset="0"/>
              </a:rPr>
              <a:t>-  20 </a:t>
            </a:r>
            <a:r>
              <a:rPr lang="en-US" dirty="0" smtClean="0">
                <a:latin typeface="Bell MT" pitchFamily="18" charset="0"/>
              </a:rPr>
              <a:t>C </a:t>
            </a:r>
            <a:endParaRPr lang="en-US" dirty="0">
              <a:latin typeface="Bell MT" pitchFamily="18" charset="0"/>
            </a:endParaRPr>
          </a:p>
          <a:p>
            <a:pPr lvl="1" algn="l" rtl="0"/>
            <a:r>
              <a:rPr lang="en-US" dirty="0" smtClean="0">
                <a:latin typeface="Bell MT" pitchFamily="18" charset="0"/>
              </a:rPr>
              <a:t>Mesophiles :   </a:t>
            </a:r>
            <a:r>
              <a:rPr lang="en-US" dirty="0">
                <a:latin typeface="Bell MT" pitchFamily="18" charset="0"/>
              </a:rPr>
              <a:t>(moderate temp. loving microbes)</a:t>
            </a:r>
          </a:p>
          <a:p>
            <a:pPr lvl="2" algn="l" rtl="0"/>
            <a:r>
              <a:rPr lang="en-US" dirty="0">
                <a:latin typeface="Bell MT" pitchFamily="18" charset="0"/>
              </a:rPr>
              <a:t>range            20 C   -  </a:t>
            </a:r>
            <a:r>
              <a:rPr lang="en-US" dirty="0" smtClean="0">
                <a:latin typeface="Bell MT" pitchFamily="18" charset="0"/>
              </a:rPr>
              <a:t>45 C (most pathogens)</a:t>
            </a:r>
            <a:endParaRPr lang="en-US" dirty="0">
              <a:latin typeface="Bell MT" pitchFamily="18" charset="0"/>
            </a:endParaRPr>
          </a:p>
          <a:p>
            <a:pPr lvl="1" algn="l" rtl="0"/>
            <a:r>
              <a:rPr lang="en-US" dirty="0" smtClean="0">
                <a:latin typeface="Bell MT" pitchFamily="18" charset="0"/>
              </a:rPr>
              <a:t>Thermophiles :    </a:t>
            </a:r>
            <a:r>
              <a:rPr lang="en-US" dirty="0">
                <a:latin typeface="Bell MT" pitchFamily="18" charset="0"/>
              </a:rPr>
              <a:t>(heat loving </a:t>
            </a:r>
            <a:r>
              <a:rPr lang="en-US" dirty="0" smtClean="0">
                <a:latin typeface="Bell MT" pitchFamily="18" charset="0"/>
              </a:rPr>
              <a:t>microbes</a:t>
            </a:r>
            <a:endParaRPr lang="en-US" dirty="0">
              <a:latin typeface="Bell MT" pitchFamily="18" charset="0"/>
            </a:endParaRPr>
          </a:p>
          <a:p>
            <a:pPr lvl="2" algn="l" rtl="0"/>
            <a:r>
              <a:rPr lang="en-US" dirty="0">
                <a:latin typeface="Bell MT" pitchFamily="18" charset="0"/>
              </a:rPr>
              <a:t>range            </a:t>
            </a:r>
            <a:r>
              <a:rPr lang="en-US" dirty="0" smtClean="0">
                <a:latin typeface="Bell MT" pitchFamily="18" charset="0"/>
              </a:rPr>
              <a:t>45 </a:t>
            </a:r>
            <a:r>
              <a:rPr lang="en-US" dirty="0">
                <a:latin typeface="Bell MT" pitchFamily="18" charset="0"/>
              </a:rPr>
              <a:t>C  - </a:t>
            </a:r>
            <a:r>
              <a:rPr lang="en-US" dirty="0" smtClean="0">
                <a:latin typeface="Bell MT" pitchFamily="18" charset="0"/>
              </a:rPr>
              <a:t>100C</a:t>
            </a:r>
            <a:endParaRPr lang="en-US" dirty="0">
              <a:latin typeface="Bell MT" pitchFamily="18" charset="0"/>
            </a:endParaRPr>
          </a:p>
          <a:p>
            <a:pPr lvl="2" algn="l" rtl="0">
              <a:buNone/>
            </a:pPr>
            <a:endParaRPr lang="en-US" dirty="0" smtClean="0"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 bldLvl="3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219200"/>
          </a:xfrm>
        </p:spPr>
        <p:txBody>
          <a:bodyPr/>
          <a:lstStyle/>
          <a:p>
            <a:pPr eaLnBrk="1" hangingPunct="1"/>
            <a:r>
              <a:rPr lang="en-US" sz="3200" smtClean="0"/>
              <a:t>Classification of bacteria based on temperature</a:t>
            </a:r>
          </a:p>
        </p:txBody>
      </p:sp>
      <p:pic>
        <p:nvPicPr>
          <p:cNvPr id="23556" name="Picture 3" descr="growth temps rev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536" y="1628800"/>
            <a:ext cx="7259638" cy="4800600"/>
          </a:xfrm>
          <a:noFill/>
        </p:spPr>
      </p:pic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299164-2C9B-45AA-803F-65D5DBD496CC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Factors that affect microbial growth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>
                <a:latin typeface="Bell MT" pitchFamily="18" charset="0"/>
                <a:cs typeface="Arabic Typesetting" pitchFamily="66" charset="-78"/>
              </a:rPr>
              <a:t>Moisture	</a:t>
            </a:r>
          </a:p>
          <a:p>
            <a:pPr lvl="1" algn="l" rtl="0">
              <a:lnSpc>
                <a:spcPct val="150000"/>
              </a:lnSpc>
            </a:pPr>
            <a:r>
              <a:rPr lang="en-US" dirty="0">
                <a:latin typeface="Bell MT" pitchFamily="18" charset="0"/>
                <a:cs typeface="Arabic Typesetting" pitchFamily="66" charset="-78"/>
              </a:rPr>
              <a:t>All living organisms need water for normal metabolic </a:t>
            </a:r>
            <a:r>
              <a:rPr lang="en-US" dirty="0" smtClean="0">
                <a:latin typeface="Bell MT" pitchFamily="18" charset="0"/>
                <a:cs typeface="Arabic Typesetting" pitchFamily="66" charset="-78"/>
              </a:rPr>
              <a:t>processes.</a:t>
            </a:r>
            <a:endParaRPr lang="en-US" dirty="0">
              <a:latin typeface="Bell MT" pitchFamily="18" charset="0"/>
              <a:cs typeface="Arabic Typesetting" pitchFamily="66" charset="-78"/>
            </a:endParaRPr>
          </a:p>
          <a:p>
            <a:pPr lvl="1" algn="l" rtl="0">
              <a:lnSpc>
                <a:spcPct val="150000"/>
              </a:lnSpc>
            </a:pPr>
            <a:r>
              <a:rPr lang="en-US" dirty="0">
                <a:latin typeface="Bell MT" pitchFamily="18" charset="0"/>
                <a:cs typeface="Arabic Typesetting" pitchFamily="66" charset="-78"/>
              </a:rPr>
              <a:t>Moisture </a:t>
            </a:r>
            <a:r>
              <a:rPr lang="en-US" dirty="0" smtClean="0">
                <a:latin typeface="Bell MT" pitchFamily="18" charset="0"/>
                <a:cs typeface="Arabic Typesetting" pitchFamily="66" charset="-78"/>
              </a:rPr>
              <a:t> is necessary </a:t>
            </a:r>
            <a:r>
              <a:rPr lang="en-US" dirty="0">
                <a:latin typeface="Bell MT" pitchFamily="18" charset="0"/>
                <a:cs typeface="Arabic Typesetting" pitchFamily="66" charset="-78"/>
              </a:rPr>
              <a:t>for growing and reproduction </a:t>
            </a:r>
            <a:r>
              <a:rPr lang="en-US" dirty="0" smtClean="0">
                <a:latin typeface="Bell MT" pitchFamily="18" charset="0"/>
                <a:cs typeface="Arabic Typesetting" pitchFamily="66" charset="-78"/>
              </a:rPr>
              <a:t>of bacteria.</a:t>
            </a:r>
            <a:endParaRPr lang="en-US" dirty="0">
              <a:latin typeface="Bell MT" pitchFamily="18" charset="0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Oxygen requirement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3"/>
            <a:ext cx="8363272" cy="4844008"/>
          </a:xfrm>
        </p:spPr>
        <p:txBody>
          <a:bodyPr>
            <a:normAutofit fontScale="85000" lnSpcReduction="10000"/>
          </a:bodyPr>
          <a:lstStyle/>
          <a:p>
            <a:pPr algn="l" rtl="0">
              <a:buNone/>
            </a:pPr>
            <a:r>
              <a:rPr lang="en-US" sz="2800" b="1" dirty="0" smtClean="0">
                <a:latin typeface="Bell MT" pitchFamily="18" charset="0"/>
                <a:ea typeface="Batang" pitchFamily="18" charset="-127"/>
                <a:cs typeface="Arabic Typesetting" pitchFamily="66" charset="-78"/>
              </a:rPr>
              <a:t>Bacteria are divided according to Oxygen requirement:</a:t>
            </a:r>
          </a:p>
          <a:p>
            <a:pPr algn="l" rtl="0">
              <a:buNone/>
            </a:pPr>
            <a:endParaRPr lang="en-US" sz="2800" dirty="0" smtClean="0">
              <a:latin typeface="Bell MT" pitchFamily="18" charset="0"/>
              <a:ea typeface="Batang" pitchFamily="18" charset="-127"/>
              <a:cs typeface="Arabic Typesetting" pitchFamily="66" charset="-78"/>
            </a:endParaRP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ea typeface="Batang" pitchFamily="18" charset="-127"/>
                <a:cs typeface="Arabic Typesetting" pitchFamily="66" charset="-78"/>
              </a:rPr>
              <a:t>Obligate (Strict) aerobes:</a:t>
            </a:r>
            <a:r>
              <a:rPr lang="en-US" sz="2800" dirty="0" smtClean="0">
                <a:latin typeface="Bell MT" pitchFamily="18" charset="0"/>
                <a:ea typeface="Batang" pitchFamily="18" charset="-127"/>
                <a:cs typeface="Arabic Typesetting" pitchFamily="66" charset="-78"/>
              </a:rPr>
              <a:t> grow only in presence of oxygen.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ea typeface="Batang" pitchFamily="18" charset="-127"/>
                <a:cs typeface="Arabic Typesetting" pitchFamily="66" charset="-78"/>
              </a:rPr>
              <a:t>Obligate (Strict) anaerobes:</a:t>
            </a:r>
            <a:r>
              <a:rPr lang="en-US" sz="2800" dirty="0" smtClean="0">
                <a:latin typeface="Bell MT" pitchFamily="18" charset="0"/>
                <a:ea typeface="Batang" pitchFamily="18" charset="-127"/>
                <a:cs typeface="Arabic Typesetting" pitchFamily="66" charset="-78"/>
              </a:rPr>
              <a:t> grow only in absence of oxygen.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ea typeface="Batang" pitchFamily="18" charset="-127"/>
                <a:cs typeface="Arabic Typesetting" pitchFamily="66" charset="-78"/>
              </a:rPr>
              <a:t>Facultative anaerobes: </a:t>
            </a:r>
            <a:r>
              <a:rPr lang="en-US" sz="2800" dirty="0" smtClean="0">
                <a:latin typeface="Bell MT" pitchFamily="18" charset="0"/>
                <a:ea typeface="Batang" pitchFamily="18" charset="-127"/>
                <a:cs typeface="Arabic Typesetting" pitchFamily="66" charset="-78"/>
              </a:rPr>
              <a:t>grow in presence or absence of oxygen.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ea typeface="Batang" pitchFamily="18" charset="-127"/>
                <a:cs typeface="Arabic Typesetting" pitchFamily="66" charset="-78"/>
              </a:rPr>
              <a:t>Microaerophilic organisms:</a:t>
            </a:r>
            <a:r>
              <a:rPr lang="en-US" sz="2800" dirty="0" smtClean="0">
                <a:latin typeface="Bell MT" pitchFamily="18" charset="0"/>
                <a:ea typeface="Batang" pitchFamily="18" charset="-127"/>
                <a:cs typeface="Arabic Typesetting" pitchFamily="66" charset="-78"/>
              </a:rPr>
              <a:t> grow in small amount of oxygen. </a:t>
            </a:r>
            <a:endParaRPr lang="ar-SA" sz="2800" dirty="0">
              <a:latin typeface="Bell MT" pitchFamily="18" charset="0"/>
              <a:ea typeface="Batang" pitchFamily="18" charset="-127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Oxygen requirement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O2  conc.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High</a:t>
            </a:r>
          </a:p>
          <a:p>
            <a:pPr algn="l" rtl="0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Low 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 descr="hist24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76872"/>
            <a:ext cx="5943034" cy="330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1547664" y="3429000"/>
            <a:ext cx="0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4000" dirty="0" err="1" smtClean="0"/>
              <a:t>GasPak</a:t>
            </a:r>
            <a:r>
              <a:rPr lang="en-US" sz="4000" dirty="0" smtClean="0"/>
              <a:t> Anaerobic Technique</a:t>
            </a:r>
            <a:endParaRPr lang="ar-SA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59"/>
          </a:xfrm>
        </p:spPr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Bell MT" pitchFamily="18" charset="0"/>
              </a:rPr>
              <a:t>This system uses a </a:t>
            </a:r>
            <a:r>
              <a:rPr lang="en-US" sz="2800" dirty="0" err="1" smtClean="0">
                <a:latin typeface="Bell MT" pitchFamily="18" charset="0"/>
              </a:rPr>
              <a:t>GasPak</a:t>
            </a:r>
            <a:r>
              <a:rPr lang="en-US" sz="2800" dirty="0" smtClean="0">
                <a:latin typeface="Bell MT" pitchFamily="18" charset="0"/>
              </a:rPr>
              <a:t>  generator, that generate H2 and CO2 upon the addition of water</a:t>
            </a:r>
            <a:r>
              <a:rPr lang="en-US" sz="2800" dirty="0" smtClean="0">
                <a:latin typeface="Bell MT" pitchFamily="18" charset="0"/>
              </a:rPr>
              <a:t>. </a:t>
            </a:r>
            <a:r>
              <a:rPr lang="en-US" sz="2800" dirty="0" smtClean="0">
                <a:latin typeface="Bell MT" pitchFamily="18" charset="0"/>
              </a:rPr>
              <a:t>I</a:t>
            </a:r>
            <a:r>
              <a:rPr lang="en-US" sz="2800" dirty="0" smtClean="0">
                <a:latin typeface="Bell MT" pitchFamily="18" charset="0"/>
              </a:rPr>
              <a:t>t </a:t>
            </a:r>
            <a:r>
              <a:rPr lang="en-US" sz="2800" smtClean="0">
                <a:latin typeface="Bell MT" pitchFamily="18" charset="0"/>
              </a:rPr>
              <a:t>should be in </a:t>
            </a:r>
            <a:r>
              <a:rPr lang="en-US" sz="2800" dirty="0" smtClean="0">
                <a:latin typeface="Bell MT" pitchFamily="18" charset="0"/>
              </a:rPr>
              <a:t>sealed jar.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Bell MT" pitchFamily="18" charset="0"/>
              </a:rPr>
              <a:t>Place  the anaerobic indicator strip inside the anaerobic jar, and expose it so that the wick is visible from outside. </a:t>
            </a:r>
            <a:r>
              <a:rPr lang="en-US" sz="2400" dirty="0" err="1" smtClean="0">
                <a:latin typeface="Bell MT" pitchFamily="18" charset="0"/>
              </a:rPr>
              <a:t>Methylene</a:t>
            </a:r>
            <a:r>
              <a:rPr lang="en-US" sz="2400" dirty="0" smtClean="0">
                <a:latin typeface="Bell MT" pitchFamily="18" charset="0"/>
              </a:rPr>
              <a:t> blue is blue in the presence of oxygen but is colorless in an anaerobic environment. 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Bell MT" pitchFamily="18" charset="0"/>
              </a:rPr>
              <a:t>A Palladium catalyst in the lid of the jar is to increase the reaction between H2 and O2 to form H2O.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Bell MT" pitchFamily="18" charset="0"/>
              </a:rPr>
              <a:t>Incubate at 37°C, for 24- 48 hrs.</a:t>
            </a:r>
            <a:endParaRPr lang="ar-SA" sz="2800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anaerobic j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4824536" cy="5159652"/>
          </a:xfrm>
        </p:spPr>
      </p:pic>
      <p:pic>
        <p:nvPicPr>
          <p:cNvPr id="5" name="Picture 4" descr="Gaspak indicat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924944"/>
            <a:ext cx="3474720" cy="14752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 Tolerance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Bell MT" pitchFamily="18" charset="0"/>
                <a:cs typeface="Arial" pitchFamily="34" charset="0"/>
              </a:rPr>
              <a:t>The effect to which salt concentration causes changes in bacterial growth depends on the osmotic balance required for such growth.</a:t>
            </a: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Bell MT" pitchFamily="18" charset="0"/>
              <a:cs typeface="Arial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Bell MT" pitchFamily="18" charset="0"/>
                <a:cs typeface="Arial" pitchFamily="34" charset="0"/>
              </a:rPr>
              <a:t>Some bacteria require a high level of salt to grow, whereas other bacteria would be killed in high levels of salt.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222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>
                <a:latin typeface="Bell MT" pitchFamily="18" charset="0"/>
                <a:cs typeface="Arial" pitchFamily="34" charset="0"/>
              </a:rPr>
              <a:t>Low salt conc.=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1% </a:t>
            </a:r>
            <a:r>
              <a:rPr lang="en-US" sz="2800" dirty="0" err="1" smtClean="0">
                <a:latin typeface="Bell MT" pitchFamily="18" charset="0"/>
                <a:cs typeface="Arial" pitchFamily="34" charset="0"/>
              </a:rPr>
              <a:t>NaCl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 </a:t>
            </a:r>
            <a:r>
              <a:rPr lang="en-US" sz="2000" dirty="0" smtClean="0">
                <a:latin typeface="Bell MT" pitchFamily="18" charset="0"/>
                <a:cs typeface="Arial" pitchFamily="34" charset="0"/>
              </a:rPr>
              <a:t>(1 g of </a:t>
            </a:r>
            <a:r>
              <a:rPr lang="en-US" sz="2000" dirty="0" err="1" smtClean="0">
                <a:latin typeface="Bell MT" pitchFamily="18" charset="0"/>
                <a:cs typeface="Arial" pitchFamily="34" charset="0"/>
              </a:rPr>
              <a:t>NaCl</a:t>
            </a:r>
            <a:r>
              <a:rPr lang="en-US" sz="2000" dirty="0" smtClean="0">
                <a:latin typeface="Bell MT" pitchFamily="18" charset="0"/>
                <a:cs typeface="Arial" pitchFamily="34" charset="0"/>
              </a:rPr>
              <a:t> in 100 g of NA). </a:t>
            </a:r>
          </a:p>
          <a:p>
            <a:pPr marL="633222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>
                <a:latin typeface="Bell MT" pitchFamily="18" charset="0"/>
                <a:cs typeface="Arial" pitchFamily="34" charset="0"/>
              </a:rPr>
              <a:t>Moderate salt conc.= 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5% </a:t>
            </a:r>
            <a:r>
              <a:rPr lang="en-US" sz="2800" dirty="0" err="1" smtClean="0">
                <a:latin typeface="Bell MT" pitchFamily="18" charset="0"/>
                <a:cs typeface="Arial" pitchFamily="34" charset="0"/>
              </a:rPr>
              <a:t>NaCl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 </a:t>
            </a:r>
            <a:r>
              <a:rPr lang="en-US" sz="2000" dirty="0" smtClean="0">
                <a:latin typeface="Bell MT" pitchFamily="18" charset="0"/>
                <a:cs typeface="Arial" pitchFamily="34" charset="0"/>
              </a:rPr>
              <a:t>(5 g of </a:t>
            </a:r>
            <a:r>
              <a:rPr lang="en-US" sz="2000" dirty="0" err="1" smtClean="0">
                <a:latin typeface="Bell MT" pitchFamily="18" charset="0"/>
                <a:cs typeface="Arial" pitchFamily="34" charset="0"/>
              </a:rPr>
              <a:t>NaCl</a:t>
            </a:r>
            <a:r>
              <a:rPr lang="en-US" sz="2000" dirty="0" smtClean="0">
                <a:latin typeface="Bell MT" pitchFamily="18" charset="0"/>
                <a:cs typeface="Arial" pitchFamily="34" charset="0"/>
              </a:rPr>
              <a:t> in 100 g of NA).</a:t>
            </a:r>
          </a:p>
          <a:p>
            <a:pPr marL="633222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>
                <a:latin typeface="Bell MT" pitchFamily="18" charset="0"/>
                <a:cs typeface="Arial" pitchFamily="34" charset="0"/>
              </a:rPr>
              <a:t>High salt conc./ </a:t>
            </a:r>
            <a:r>
              <a:rPr lang="en-US" sz="2800" b="1" dirty="0" err="1" smtClean="0">
                <a:latin typeface="Bell MT" pitchFamily="18" charset="0"/>
                <a:cs typeface="Arial" pitchFamily="34" charset="0"/>
              </a:rPr>
              <a:t>halophilic</a:t>
            </a:r>
            <a:r>
              <a:rPr lang="en-US" sz="2800" b="1" dirty="0" smtClean="0">
                <a:latin typeface="Bell MT" pitchFamily="18" charset="0"/>
                <a:cs typeface="Arial" pitchFamily="34" charset="0"/>
              </a:rPr>
              <a:t>=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 9% </a:t>
            </a:r>
            <a:r>
              <a:rPr lang="en-US" sz="2800" dirty="0" err="1" smtClean="0">
                <a:latin typeface="Bell MT" pitchFamily="18" charset="0"/>
                <a:cs typeface="Arial" pitchFamily="34" charset="0"/>
              </a:rPr>
              <a:t>NaCl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 </a:t>
            </a:r>
            <a:r>
              <a:rPr lang="en-US" sz="2000" dirty="0" smtClean="0">
                <a:latin typeface="Bell MT" pitchFamily="18" charset="0"/>
                <a:cs typeface="Arial" pitchFamily="34" charset="0"/>
              </a:rPr>
              <a:t>(9 g of </a:t>
            </a:r>
            <a:r>
              <a:rPr lang="en-US" sz="2000" dirty="0" err="1" smtClean="0">
                <a:latin typeface="Bell MT" pitchFamily="18" charset="0"/>
                <a:cs typeface="Arial" pitchFamily="34" charset="0"/>
              </a:rPr>
              <a:t>NaCl</a:t>
            </a:r>
            <a:r>
              <a:rPr lang="en-US" sz="2000" dirty="0" smtClean="0">
                <a:latin typeface="Bell MT" pitchFamily="18" charset="0"/>
                <a:cs typeface="Arial" pitchFamily="34" charset="0"/>
              </a:rPr>
              <a:t> in 100 g of NA).</a:t>
            </a:r>
          </a:p>
          <a:p>
            <a:pPr algn="l" rtl="0">
              <a:lnSpc>
                <a:spcPct val="150000"/>
              </a:lnSpc>
              <a:buNone/>
            </a:pPr>
            <a:endParaRPr lang="ar-SA" sz="2800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800" dirty="0">
                <a:latin typeface="Bell MT" pitchFamily="18" charset="0"/>
                <a:cs typeface="Arial" pitchFamily="34" charset="0"/>
              </a:rPr>
              <a:t>Most bacteria grow between pH 6.5 - pH 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7.5 (neutral pH) especially pathogenic and food spoilage bacteria.</a:t>
            </a:r>
          </a:p>
          <a:p>
            <a:pPr algn="l" rtl="0"/>
            <a:r>
              <a:rPr lang="en-US" sz="2800" dirty="0" smtClean="0">
                <a:latin typeface="Bell MT" pitchFamily="18" charset="0"/>
                <a:cs typeface="Arial" pitchFamily="34" charset="0"/>
              </a:rPr>
              <a:t>Optimum pH range is usually quite narrow so that small changes in the pH can have large effects on the growth rate of the organism</a:t>
            </a:r>
            <a:r>
              <a:rPr lang="en-US" sz="2800" dirty="0">
                <a:latin typeface="Bell MT" pitchFamily="18" charset="0"/>
                <a:cs typeface="Arial" pitchFamily="34" charset="0"/>
              </a:rPr>
              <a:t>.</a:t>
            </a:r>
          </a:p>
          <a:p>
            <a:pPr algn="l" rtl="0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cs typeface="Arial" pitchFamily="34" charset="0"/>
              </a:rPr>
              <a:t>Acidophilic microbes :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very </a:t>
            </a:r>
            <a:r>
              <a:rPr lang="en-US" sz="2800" dirty="0">
                <a:latin typeface="Bell MT" pitchFamily="18" charset="0"/>
                <a:cs typeface="Arial" pitchFamily="34" charset="0"/>
              </a:rPr>
              <a:t>few can grow 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below pH 4.0 ( yeast and molds have much greater tolerance to acidic pH)</a:t>
            </a:r>
            <a:endParaRPr lang="en-US" sz="2800" dirty="0">
              <a:latin typeface="Bell MT" pitchFamily="18" charset="0"/>
              <a:cs typeface="Arial" pitchFamily="34" charset="0"/>
            </a:endParaRPr>
          </a:p>
          <a:p>
            <a:pPr algn="l" rtl="0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cs typeface="Arial" pitchFamily="34" charset="0"/>
              </a:rPr>
              <a:t>Alkalophilic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cs typeface="Arial" pitchFamily="34" charset="0"/>
              </a:rPr>
              <a:t>microbes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cs typeface="Arial" pitchFamily="34" charset="0"/>
              </a:rPr>
              <a:t>: </a:t>
            </a:r>
            <a:r>
              <a:rPr lang="en-US" sz="2800" dirty="0" smtClean="0">
                <a:latin typeface="Bell MT" pitchFamily="18" charset="0"/>
                <a:cs typeface="Arial" pitchFamily="34" charset="0"/>
              </a:rPr>
              <a:t>very few can grow above pH 8.0</a:t>
            </a:r>
            <a:endParaRPr lang="en-US" sz="2800" dirty="0">
              <a:latin typeface="Bell MT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2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362</TotalTime>
  <Words>376</Words>
  <Application>Microsoft Office PowerPoint</Application>
  <PresentationFormat>On-screen Show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Factors affecting bacterial growth</vt:lpstr>
      <vt:lpstr>Factors that affect microbial growth</vt:lpstr>
      <vt:lpstr>Oxygen requirement</vt:lpstr>
      <vt:lpstr>Oxygen requirement</vt:lpstr>
      <vt:lpstr>GasPak Anaerobic Technique</vt:lpstr>
      <vt:lpstr>Slide 6</vt:lpstr>
      <vt:lpstr>Salt Tolerance </vt:lpstr>
      <vt:lpstr>Slide 8</vt:lpstr>
      <vt:lpstr>pH</vt:lpstr>
      <vt:lpstr>Factors that affect microbial growth</vt:lpstr>
      <vt:lpstr>Classification of bacteria based on temperature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affecting bacterial growth</dc:title>
  <cp:lastModifiedBy>Najola</cp:lastModifiedBy>
  <cp:revision>45</cp:revision>
  <dcterms:modified xsi:type="dcterms:W3CDTF">2011-12-20T20:42:40Z</dcterms:modified>
</cp:coreProperties>
</file>