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90" r:id="rId9"/>
    <p:sldId id="291" r:id="rId10"/>
    <p:sldId id="268" r:id="rId11"/>
    <p:sldId id="269" r:id="rId12"/>
    <p:sldId id="270" r:id="rId13"/>
    <p:sldId id="271" r:id="rId14"/>
    <p:sldId id="273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80" autoAdjust="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CB93449-F098-4C43-BA83-41B82AA33B4C}" type="datetimeFigureOut">
              <a:rPr lang="ar-SA" smtClean="0"/>
              <a:pPr/>
              <a:t>28/06/1432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B9D573C-A11B-4778-B3B4-1B7BF6F1504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CC53C7D4-86EE-4E4C-A590-940DFC5C22CB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Nosocomical</a:t>
            </a:r>
            <a:r>
              <a:rPr lang="en-US" dirty="0" smtClean="0"/>
              <a:t> Infections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CLS 212 medical microbiology </a:t>
            </a:r>
          </a:p>
          <a:p>
            <a:r>
              <a:rPr lang="en-US" dirty="0" smtClean="0"/>
              <a:t>Mrs. </a:t>
            </a:r>
            <a:r>
              <a:rPr lang="en-US" dirty="0" err="1" smtClean="0"/>
              <a:t>Basmah</a:t>
            </a:r>
            <a:r>
              <a:rPr lang="en-US" dirty="0" smtClean="0"/>
              <a:t> Al-</a:t>
            </a:r>
            <a:r>
              <a:rPr lang="en-US" dirty="0" err="1" smtClean="0"/>
              <a:t>Maarik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534400" cy="1143000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</a:rPr>
              <a:t>Sites of the most common </a:t>
            </a:r>
            <a:r>
              <a:rPr lang="en-US" b="1" dirty="0" err="1" smtClean="0">
                <a:solidFill>
                  <a:srgbClr val="FF0000"/>
                </a:solidFill>
              </a:rPr>
              <a:t>nosocomial</a:t>
            </a:r>
            <a:r>
              <a:rPr lang="en-US" b="1" dirty="0" smtClean="0">
                <a:solidFill>
                  <a:srgbClr val="FF0000"/>
                </a:solidFill>
              </a:rPr>
              <a:t> infections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slide0114_image0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38600" y="2133600"/>
            <a:ext cx="4251088" cy="4389437"/>
          </a:xfrm>
        </p:spPr>
      </p:pic>
      <p:sp>
        <p:nvSpPr>
          <p:cNvPr id="5" name="TextBox 4"/>
          <p:cNvSpPr txBox="1"/>
          <p:nvPr/>
        </p:nvSpPr>
        <p:spPr>
          <a:xfrm>
            <a:off x="457200" y="2209800"/>
            <a:ext cx="33528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1- Urinary tract Infection</a:t>
            </a:r>
          </a:p>
          <a:p>
            <a:r>
              <a:rPr lang="en-US" dirty="0" smtClean="0"/>
              <a:t>2- Respiratory tract Infection</a:t>
            </a:r>
          </a:p>
          <a:p>
            <a:r>
              <a:rPr lang="en-US" dirty="0" smtClean="0"/>
              <a:t>3- Surgical sites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Sites of the most common </a:t>
            </a:r>
            <a:r>
              <a:rPr lang="en-US" b="1" dirty="0" err="1" smtClean="0">
                <a:solidFill>
                  <a:srgbClr val="FF0000"/>
                </a:solidFill>
              </a:rPr>
              <a:t>nosocomial</a:t>
            </a:r>
            <a:r>
              <a:rPr lang="en-US" b="1" dirty="0" smtClean="0">
                <a:solidFill>
                  <a:srgbClr val="FF0000"/>
                </a:solidFill>
              </a:rPr>
              <a:t> infections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35480"/>
            <a:ext cx="8458200" cy="492252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1-Urinary tract infections:</a:t>
            </a:r>
          </a:p>
          <a:p>
            <a:pPr algn="l" rtl="0">
              <a:buNone/>
            </a:pPr>
            <a:r>
              <a:rPr lang="en-US" sz="2400" dirty="0" smtClean="0"/>
              <a:t> This is the most common </a:t>
            </a:r>
            <a:r>
              <a:rPr lang="en-US" sz="2400" dirty="0" err="1" smtClean="0"/>
              <a:t>nosocomial</a:t>
            </a:r>
            <a:r>
              <a:rPr lang="en-US" sz="2400" dirty="0" smtClean="0"/>
              <a:t> </a:t>
            </a:r>
          </a:p>
          <a:p>
            <a:pPr algn="l" rtl="0">
              <a:buNone/>
            </a:pPr>
            <a:r>
              <a:rPr lang="en-US" sz="2400" dirty="0" smtClean="0"/>
              <a:t>infection </a:t>
            </a:r>
            <a:r>
              <a:rPr lang="en-US" sz="2400" dirty="0" smtClean="0">
                <a:solidFill>
                  <a:srgbClr val="FF0000"/>
                </a:solidFill>
              </a:rPr>
              <a:t>80%</a:t>
            </a:r>
            <a:r>
              <a:rPr lang="en-US" sz="2400" dirty="0" smtClean="0"/>
              <a:t> of infections are associated </a:t>
            </a:r>
          </a:p>
          <a:p>
            <a:pPr algn="l" rtl="0">
              <a:buNone/>
            </a:pPr>
            <a:r>
              <a:rPr lang="en-US" sz="2400" dirty="0" smtClean="0"/>
              <a:t>with the use of an indwelling bladder </a:t>
            </a:r>
          </a:p>
          <a:p>
            <a:pPr algn="l" rtl="0">
              <a:buNone/>
            </a:pPr>
            <a:r>
              <a:rPr lang="en-US" sz="2400" dirty="0" smtClean="0"/>
              <a:t>catheter . 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The bacteria responsible arise from the gut flora either normal </a:t>
            </a:r>
            <a:r>
              <a:rPr lang="en-US" sz="2400" dirty="0" smtClean="0">
                <a:solidFill>
                  <a:srgbClr val="00B050"/>
                </a:solidFill>
              </a:rPr>
              <a:t>(</a:t>
            </a:r>
            <a:r>
              <a:rPr lang="en-US" sz="2400" i="1" dirty="0" smtClean="0">
                <a:solidFill>
                  <a:srgbClr val="00B050"/>
                </a:solidFill>
              </a:rPr>
              <a:t>Escherichia coli</a:t>
            </a:r>
            <a:r>
              <a:rPr lang="en-US" sz="2400" dirty="0" smtClean="0">
                <a:solidFill>
                  <a:srgbClr val="00B050"/>
                </a:solidFill>
              </a:rPr>
              <a:t>) </a:t>
            </a:r>
            <a:r>
              <a:rPr lang="en-US" sz="2400" dirty="0" smtClean="0"/>
              <a:t>or acquired in hospital </a:t>
            </a:r>
            <a:r>
              <a:rPr lang="en-US" sz="2400" dirty="0" smtClean="0">
                <a:solidFill>
                  <a:srgbClr val="00B050"/>
                </a:solidFill>
              </a:rPr>
              <a:t>(</a:t>
            </a:r>
            <a:r>
              <a:rPr lang="en-US" sz="2400" dirty="0" err="1" smtClean="0">
                <a:solidFill>
                  <a:srgbClr val="00B050"/>
                </a:solidFill>
              </a:rPr>
              <a:t>multiresistant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Klebsiella</a:t>
            </a:r>
            <a:r>
              <a:rPr lang="en-US" sz="2400" dirty="0" smtClean="0">
                <a:solidFill>
                  <a:srgbClr val="00B050"/>
                </a:solidFill>
              </a:rPr>
              <a:t>). </a:t>
            </a:r>
            <a:r>
              <a:rPr lang="en-US" sz="2400" dirty="0" smtClean="0"/>
              <a:t>positive quantitative urine culture (≥105 microorganisms/ml, with a maximum of 2 isolated microbial species). </a:t>
            </a:r>
            <a:endParaRPr lang="ar-SA" sz="2400" dirty="0"/>
          </a:p>
        </p:txBody>
      </p:sp>
      <p:pic>
        <p:nvPicPr>
          <p:cNvPr id="4" name="Content Placeholder 3" descr="Picture2.png"/>
          <p:cNvPicPr>
            <a:picLocks noChangeAspect="1"/>
          </p:cNvPicPr>
          <p:nvPr/>
        </p:nvPicPr>
        <p:blipFill>
          <a:blip r:embed="rId2" cstate="print"/>
          <a:srcRect b="10156"/>
          <a:stretch>
            <a:fillRect/>
          </a:stretch>
        </p:blipFill>
        <p:spPr>
          <a:xfrm>
            <a:off x="5867400" y="2286000"/>
            <a:ext cx="2857500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b="1" dirty="0" smtClean="0">
                <a:solidFill>
                  <a:srgbClr val="FF0000"/>
                </a:solidFill>
              </a:rPr>
              <a:t>Sites of the most common </a:t>
            </a:r>
            <a:r>
              <a:rPr lang="en-US" b="1" dirty="0" err="1" smtClean="0">
                <a:solidFill>
                  <a:srgbClr val="FF0000"/>
                </a:solidFill>
              </a:rPr>
              <a:t>nosocomial</a:t>
            </a:r>
            <a:r>
              <a:rPr lang="en-US" b="1" dirty="0" smtClean="0">
                <a:solidFill>
                  <a:srgbClr val="FF0000"/>
                </a:solidFill>
              </a:rPr>
              <a:t> infections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2-Surgical site infections: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they are also frequent: the incidence varies from 0.5 to 15% depending on the type of operation and underlying patient status. </a:t>
            </a:r>
          </a:p>
        </p:txBody>
      </p:sp>
      <p:pic>
        <p:nvPicPr>
          <p:cNvPr id="4" name="Picture 3" descr="surgical-w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209800"/>
            <a:ext cx="3271838" cy="214007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Sites of the most common </a:t>
            </a:r>
            <a:r>
              <a:rPr lang="en-US" b="1" dirty="0" err="1" smtClean="0">
                <a:solidFill>
                  <a:srgbClr val="FF0000"/>
                </a:solidFill>
              </a:rPr>
              <a:t>nosocomial</a:t>
            </a:r>
            <a:r>
              <a:rPr lang="en-US" b="1" dirty="0" smtClean="0">
                <a:solidFill>
                  <a:srgbClr val="FF0000"/>
                </a:solidFill>
              </a:rPr>
              <a:t> infections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419600" cy="4389120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3- Respiratory tract infections: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most important are patients on ventilators in intensive care units, where the rate of pneumonia is 3% per day. </a:t>
            </a:r>
            <a:endParaRPr lang="ar-SA" dirty="0"/>
          </a:p>
        </p:txBody>
      </p:sp>
      <p:pic>
        <p:nvPicPr>
          <p:cNvPr id="4" name="Picture 3" descr="Respiratory tract infections 1_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057400"/>
            <a:ext cx="3990975" cy="309412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US" b="1" dirty="0" smtClean="0"/>
              <a:t>Problems of </a:t>
            </a:r>
            <a:r>
              <a:rPr lang="en-US" b="1" dirty="0" err="1" smtClean="0"/>
              <a:t>nosocomial</a:t>
            </a:r>
            <a:r>
              <a:rPr lang="en-US" b="1" dirty="0" smtClean="0"/>
              <a:t> infections: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sz="2400" dirty="0" err="1" smtClean="0"/>
              <a:t>Nosocomial</a:t>
            </a:r>
            <a:r>
              <a:rPr lang="en-US" sz="2400" dirty="0" smtClean="0"/>
              <a:t> infections will become more important as public health problem , as it causes :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</a:rPr>
              <a:t>1- Additional suffering.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</a:rPr>
              <a:t>2- Prolong hospital stay.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</a:rPr>
              <a:t>3- Increase the cost of care significantly.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i="1" dirty="0" err="1" smtClean="0">
                <a:solidFill>
                  <a:srgbClr val="7030A0"/>
                </a:solidFill>
              </a:rPr>
              <a:t>Nosocomial</a:t>
            </a:r>
            <a:r>
              <a:rPr lang="en-US" i="1" dirty="0" smtClean="0">
                <a:solidFill>
                  <a:srgbClr val="7030A0"/>
                </a:solidFill>
              </a:rPr>
              <a:t> infections are important contributors to morbidity and mortality.</a:t>
            </a:r>
            <a:endParaRPr lang="ar-SA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Major Factors Causing </a:t>
            </a:r>
            <a:r>
              <a:rPr lang="en-US" sz="3600" b="1" dirty="0" err="1" smtClean="0">
                <a:solidFill>
                  <a:srgbClr val="FF0000"/>
                </a:solidFill>
              </a:rPr>
              <a:t>Nosocomial</a:t>
            </a:r>
            <a:r>
              <a:rPr lang="en-US" sz="3600" b="1" dirty="0" smtClean="0">
                <a:solidFill>
                  <a:srgbClr val="FF0000"/>
                </a:solidFill>
              </a:rPr>
              <a:t> Infections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8686800" cy="4922520"/>
          </a:xfrm>
        </p:spPr>
        <p:txBody>
          <a:bodyPr>
            <a:normAutofit fontScale="92500" lnSpcReduction="10000"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US" dirty="0" smtClean="0"/>
              <a:t>Increase </a:t>
            </a:r>
            <a:r>
              <a:rPr lang="en-US" dirty="0"/>
              <a:t>number of drug </a:t>
            </a:r>
            <a:r>
              <a:rPr lang="en-US" dirty="0" smtClean="0"/>
              <a:t>resistant</a:t>
            </a:r>
          </a:p>
          <a:p>
            <a:pPr marL="514350" lvl="0" indent="-514350" algn="l" rtl="0">
              <a:buNone/>
            </a:pPr>
            <a:r>
              <a:rPr lang="en-US" dirty="0" smtClean="0"/>
              <a:t> </a:t>
            </a:r>
            <a:r>
              <a:rPr lang="en-US" dirty="0"/>
              <a:t>pathogens </a:t>
            </a:r>
            <a:r>
              <a:rPr lang="en-US" dirty="0" smtClean="0"/>
              <a:t>(due to misuse </a:t>
            </a:r>
            <a:r>
              <a:rPr lang="en-US" dirty="0"/>
              <a:t>of </a:t>
            </a:r>
            <a:r>
              <a:rPr lang="en-US" dirty="0" smtClean="0"/>
              <a:t>antibiotics</a:t>
            </a:r>
            <a:r>
              <a:rPr lang="en-US" dirty="0"/>
              <a:t>).</a:t>
            </a:r>
          </a:p>
          <a:p>
            <a:pPr lvl="0" algn="l" rtl="0"/>
            <a:endParaRPr lang="en-US" sz="2200" dirty="0" smtClean="0"/>
          </a:p>
          <a:p>
            <a:pPr lvl="0" algn="l" rtl="0"/>
            <a:r>
              <a:rPr lang="en-US" sz="2200" dirty="0" smtClean="0"/>
              <a:t>About 70% of </a:t>
            </a:r>
            <a:r>
              <a:rPr lang="en-US" sz="2200" dirty="0" err="1" smtClean="0"/>
              <a:t>nosocomial</a:t>
            </a:r>
            <a:r>
              <a:rPr lang="en-US" sz="2200" dirty="0" smtClean="0"/>
              <a:t> infections </a:t>
            </a:r>
          </a:p>
          <a:p>
            <a:pPr lvl="0" algn="l" rtl="0">
              <a:buNone/>
            </a:pPr>
            <a:r>
              <a:rPr lang="en-US" sz="2200" dirty="0" smtClean="0"/>
              <a:t>involve drug-resistant bacteria </a:t>
            </a:r>
          </a:p>
          <a:p>
            <a:pPr lvl="0" algn="l" rtl="0">
              <a:buNone/>
            </a:pPr>
            <a:r>
              <a:rPr lang="en-US" sz="2200" b="1" dirty="0" smtClean="0">
                <a:solidFill>
                  <a:srgbClr val="00B050"/>
                </a:solidFill>
              </a:rPr>
              <a:t>(VRE: </a:t>
            </a:r>
            <a:r>
              <a:rPr lang="en-US" sz="2200" b="1" dirty="0" err="1" smtClean="0">
                <a:solidFill>
                  <a:srgbClr val="0070C0"/>
                </a:solidFill>
              </a:rPr>
              <a:t>Vancomycin</a:t>
            </a:r>
            <a:r>
              <a:rPr lang="en-US" sz="2200" b="1" dirty="0" smtClean="0">
                <a:solidFill>
                  <a:srgbClr val="0070C0"/>
                </a:solidFill>
              </a:rPr>
              <a:t> Resistant </a:t>
            </a:r>
            <a:r>
              <a:rPr lang="en-US" sz="2200" b="1" dirty="0" err="1" smtClean="0">
                <a:solidFill>
                  <a:srgbClr val="0070C0"/>
                </a:solidFill>
              </a:rPr>
              <a:t>Enterococcus</a:t>
            </a:r>
            <a:r>
              <a:rPr lang="en-US" sz="2200" b="1" dirty="0" smtClean="0">
                <a:solidFill>
                  <a:srgbClr val="00B050"/>
                </a:solidFill>
              </a:rPr>
              <a:t>, </a:t>
            </a:r>
          </a:p>
          <a:p>
            <a:pPr lvl="0" algn="l" rtl="0">
              <a:buNone/>
            </a:pPr>
            <a:r>
              <a:rPr lang="en-US" sz="2200" b="1" dirty="0" smtClean="0">
                <a:solidFill>
                  <a:srgbClr val="00B050"/>
                </a:solidFill>
              </a:rPr>
              <a:t>MRSA: </a:t>
            </a:r>
            <a:r>
              <a:rPr lang="en-US" sz="2200" b="1" dirty="0" err="1" smtClean="0">
                <a:solidFill>
                  <a:srgbClr val="0070C0"/>
                </a:solidFill>
              </a:rPr>
              <a:t>Methicillin</a:t>
            </a:r>
            <a:r>
              <a:rPr lang="en-US" sz="2200" b="1" dirty="0" smtClean="0">
                <a:solidFill>
                  <a:srgbClr val="0070C0"/>
                </a:solidFill>
              </a:rPr>
              <a:t> Resistant </a:t>
            </a:r>
            <a:r>
              <a:rPr lang="en-US" sz="2200" b="1" i="1" dirty="0" smtClean="0">
                <a:solidFill>
                  <a:srgbClr val="0070C0"/>
                </a:solidFill>
              </a:rPr>
              <a:t>S. </a:t>
            </a:r>
            <a:r>
              <a:rPr lang="en-US" sz="2200" b="1" i="1" dirty="0" err="1" smtClean="0">
                <a:solidFill>
                  <a:srgbClr val="0070C0"/>
                </a:solidFill>
              </a:rPr>
              <a:t>aureus</a:t>
            </a:r>
            <a:r>
              <a:rPr lang="en-US" sz="2200" b="1" dirty="0" smtClean="0">
                <a:solidFill>
                  <a:srgbClr val="00B050"/>
                </a:solidFill>
              </a:rPr>
              <a:t>, </a:t>
            </a:r>
          </a:p>
          <a:p>
            <a:pPr lvl="0" algn="l" rtl="0">
              <a:buNone/>
            </a:pPr>
            <a:r>
              <a:rPr lang="en-US" sz="2200" b="1" dirty="0" smtClean="0">
                <a:solidFill>
                  <a:srgbClr val="00B050"/>
                </a:solidFill>
              </a:rPr>
              <a:t>MRSE: </a:t>
            </a:r>
            <a:r>
              <a:rPr lang="en-US" sz="2200" b="1" dirty="0" err="1" smtClean="0">
                <a:solidFill>
                  <a:srgbClr val="0070C0"/>
                </a:solidFill>
              </a:rPr>
              <a:t>Methicillin</a:t>
            </a:r>
            <a:r>
              <a:rPr lang="en-US" sz="2200" b="1" dirty="0" smtClean="0">
                <a:solidFill>
                  <a:srgbClr val="0070C0"/>
                </a:solidFill>
              </a:rPr>
              <a:t> Resistant </a:t>
            </a:r>
            <a:r>
              <a:rPr lang="en-US" sz="2200" b="1" i="1" dirty="0" smtClean="0">
                <a:solidFill>
                  <a:srgbClr val="0070C0"/>
                </a:solidFill>
              </a:rPr>
              <a:t>S. </a:t>
            </a:r>
            <a:r>
              <a:rPr lang="en-US" sz="2200" b="1" i="1" dirty="0" err="1" smtClean="0">
                <a:solidFill>
                  <a:srgbClr val="0070C0"/>
                </a:solidFill>
              </a:rPr>
              <a:t>epidermidis</a:t>
            </a:r>
            <a:r>
              <a:rPr lang="en-US" sz="2200" b="1" dirty="0" smtClean="0">
                <a:solidFill>
                  <a:srgbClr val="00B050"/>
                </a:solidFill>
              </a:rPr>
              <a:t> , </a:t>
            </a:r>
          </a:p>
          <a:p>
            <a:pPr lvl="0" algn="l" rtl="0">
              <a:buNone/>
            </a:pPr>
            <a:r>
              <a:rPr lang="en-US" sz="2200" b="1" dirty="0" smtClean="0">
                <a:solidFill>
                  <a:srgbClr val="00B050"/>
                </a:solidFill>
              </a:rPr>
              <a:t>MDRTB: </a:t>
            </a:r>
            <a:r>
              <a:rPr lang="en-US" sz="2200" b="1" dirty="0" smtClean="0">
                <a:solidFill>
                  <a:srgbClr val="0070C0"/>
                </a:solidFill>
              </a:rPr>
              <a:t>Multi-Drug Resistant </a:t>
            </a:r>
            <a:r>
              <a:rPr lang="en-US" sz="2200" b="1" i="1" dirty="0" smtClean="0">
                <a:solidFill>
                  <a:srgbClr val="0070C0"/>
                </a:solidFill>
              </a:rPr>
              <a:t>Mycobacterium Tb</a:t>
            </a:r>
            <a:r>
              <a:rPr lang="en-US" sz="2200" b="1" dirty="0" smtClean="0">
                <a:solidFill>
                  <a:srgbClr val="00B050"/>
                </a:solidFill>
              </a:rPr>
              <a:t>)</a:t>
            </a:r>
            <a:r>
              <a:rPr lang="en-US" sz="2200" dirty="0" smtClean="0"/>
              <a:t>,</a:t>
            </a:r>
          </a:p>
          <a:p>
            <a:pPr lvl="0" algn="l" rtl="0">
              <a:buNone/>
            </a:pPr>
            <a:r>
              <a:rPr lang="en-US" sz="2200" dirty="0" smtClean="0"/>
              <a:t> which are common in hospitals and nursing homes as a result of the many antimicrobial agents that are used there.</a:t>
            </a:r>
          </a:p>
          <a:p>
            <a:pPr lvl="0" algn="l" rtl="0"/>
            <a:endParaRPr lang="en-US" sz="2200" dirty="0" smtClean="0"/>
          </a:p>
          <a:p>
            <a:pPr lvl="0" algn="l" rtl="0"/>
            <a:r>
              <a:rPr lang="en-US" sz="2200" dirty="0" smtClean="0"/>
              <a:t>Drug resistant microbes can be other than bacteria like:, viruses (HIV), fungi (</a:t>
            </a:r>
            <a:r>
              <a:rPr lang="en-US" sz="2200" i="1" dirty="0" smtClean="0"/>
              <a:t>Candida spp.</a:t>
            </a:r>
            <a:r>
              <a:rPr lang="en-US" sz="2200" dirty="0" smtClean="0"/>
              <a:t>), or protozoa (malaria).</a:t>
            </a:r>
          </a:p>
          <a:p>
            <a:pPr algn="l" rtl="0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295400"/>
            <a:ext cx="2919410" cy="32499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Major Factors Causing </a:t>
            </a:r>
            <a:r>
              <a:rPr lang="en-US" sz="3600" b="1" dirty="0" err="1" smtClean="0">
                <a:solidFill>
                  <a:srgbClr val="FF0000"/>
                </a:solidFill>
              </a:rPr>
              <a:t>Nosocomial</a:t>
            </a:r>
            <a:r>
              <a:rPr lang="en-US" sz="3600" b="1" dirty="0" smtClean="0">
                <a:solidFill>
                  <a:srgbClr val="FF0000"/>
                </a:solidFill>
              </a:rPr>
              <a:t> Infections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algn="l" rtl="0">
              <a:buAutoNum type="arabicPeriod" startAt="2"/>
            </a:pPr>
            <a:r>
              <a:rPr lang="en-US" dirty="0" smtClean="0"/>
              <a:t>Increase number of </a:t>
            </a:r>
            <a:r>
              <a:rPr lang="en-US" dirty="0" err="1" smtClean="0"/>
              <a:t>immunocompromised</a:t>
            </a:r>
            <a:r>
              <a:rPr lang="en-US" dirty="0" smtClean="0"/>
              <a:t> </a:t>
            </a:r>
            <a:endParaRPr lang="en-US" dirty="0" smtClean="0"/>
          </a:p>
          <a:p>
            <a:pPr marL="514350" lvl="0" indent="-514350" algn="l" rtl="0">
              <a:buNone/>
            </a:pPr>
            <a:r>
              <a:rPr lang="en-US" dirty="0" smtClean="0"/>
              <a:t>  </a:t>
            </a:r>
            <a:r>
              <a:rPr lang="en-US" dirty="0" smtClean="0"/>
              <a:t>patients.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818006" y="1896978"/>
            <a:ext cx="4151193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Major Factors Causing </a:t>
            </a:r>
            <a:r>
              <a:rPr lang="en-US" sz="3600" b="1" dirty="0" err="1" smtClean="0">
                <a:solidFill>
                  <a:srgbClr val="FF0000"/>
                </a:solidFill>
              </a:rPr>
              <a:t>Nosocomial</a:t>
            </a:r>
            <a:r>
              <a:rPr lang="en-US" sz="3600" b="1" dirty="0" smtClean="0">
                <a:solidFill>
                  <a:srgbClr val="FF0000"/>
                </a:solidFill>
              </a:rPr>
              <a:t> Infections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>
              <a:buNone/>
            </a:pPr>
            <a:r>
              <a:rPr lang="en-US" dirty="0" smtClean="0"/>
              <a:t>3. The performance of invasive medical and  therapeutic procedures (vascular and urinary catheter or anything that crosses protective barriers).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3" descr="Pictu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3214686"/>
            <a:ext cx="3714997" cy="34609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Content Placeholder 3" descr="Picture2.png"/>
          <p:cNvPicPr>
            <a:picLocks noChangeAspect="1"/>
          </p:cNvPicPr>
          <p:nvPr/>
        </p:nvPicPr>
        <p:blipFill>
          <a:blip r:embed="rId3" cstate="print"/>
          <a:srcRect b="10156"/>
          <a:stretch>
            <a:fillRect/>
          </a:stretch>
        </p:blipFill>
        <p:spPr>
          <a:xfrm>
            <a:off x="1500166" y="4429132"/>
            <a:ext cx="2857500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Major Factors Causing </a:t>
            </a:r>
            <a:r>
              <a:rPr lang="en-US" sz="3600" b="1" dirty="0" err="1" smtClean="0">
                <a:solidFill>
                  <a:srgbClr val="FF0000"/>
                </a:solidFill>
              </a:rPr>
              <a:t>Nosocomial</a:t>
            </a:r>
            <a:r>
              <a:rPr lang="en-US" sz="3600" b="1" dirty="0" smtClean="0">
                <a:solidFill>
                  <a:srgbClr val="FF0000"/>
                </a:solidFill>
              </a:rPr>
              <a:t> Infections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lvl="0" algn="l" rtl="0">
              <a:buNone/>
            </a:pPr>
            <a:r>
              <a:rPr lang="en-US" dirty="0" smtClean="0"/>
              <a:t>4.  Not following infection control guidelines.</a:t>
            </a:r>
          </a:p>
          <a:p>
            <a:endParaRPr lang="en-US" dirty="0"/>
          </a:p>
        </p:txBody>
      </p:sp>
      <p:pic>
        <p:nvPicPr>
          <p:cNvPr id="4" name="Content Placeholder 3" descr="pictur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2714620"/>
            <a:ext cx="3071834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14356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can we do??</a:t>
            </a:r>
            <a:endParaRPr lang="en-US" sz="5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496531" y="3004403"/>
            <a:ext cx="2824168" cy="395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i="1" dirty="0" smtClean="0"/>
              <a:t>What's meant by </a:t>
            </a:r>
            <a:r>
              <a:rPr lang="en-US" b="1" i="1" dirty="0" err="1" smtClean="0"/>
              <a:t>Nosocomial</a:t>
            </a:r>
            <a:r>
              <a:rPr lang="en-US" b="1" i="1" dirty="0" smtClean="0"/>
              <a:t> Infections?</a:t>
            </a:r>
            <a:endParaRPr lang="ar-S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Any infection causing illness </a:t>
            </a:r>
            <a:r>
              <a:rPr lang="en-US" i="1" dirty="0" smtClean="0">
                <a:solidFill>
                  <a:srgbClr val="C00000"/>
                </a:solidFill>
              </a:rPr>
              <a:t>that wasn't present </a:t>
            </a:r>
            <a:r>
              <a:rPr lang="en-US" dirty="0" smtClean="0"/>
              <a:t>(or in its incubation period) when the subject entered the hospital or received treatment in outpatient clinic.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This type of infection is also known </a:t>
            </a:r>
            <a:r>
              <a:rPr lang="en-US" i="1" dirty="0" smtClean="0">
                <a:solidFill>
                  <a:srgbClr val="FF0000"/>
                </a:solidFill>
              </a:rPr>
              <a:t>as a hospital-acquired infection</a:t>
            </a:r>
            <a:r>
              <a:rPr lang="en-US" dirty="0" smtClean="0"/>
              <a:t> (or more generically healthcare-associated infections).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>
                <a:solidFill>
                  <a:srgbClr val="00B050"/>
                </a:solidFill>
              </a:rPr>
              <a:t>Infections are considered </a:t>
            </a:r>
            <a:r>
              <a:rPr lang="en-US" dirty="0" err="1" smtClean="0">
                <a:solidFill>
                  <a:srgbClr val="00B050"/>
                </a:solidFill>
              </a:rPr>
              <a:t>nosocomial</a:t>
            </a:r>
            <a:r>
              <a:rPr lang="en-US" dirty="0" smtClean="0">
                <a:solidFill>
                  <a:srgbClr val="00B050"/>
                </a:solidFill>
              </a:rPr>
              <a:t> if they first appear </a:t>
            </a:r>
            <a:r>
              <a:rPr lang="en-US" dirty="0" smtClean="0">
                <a:solidFill>
                  <a:srgbClr val="FF0000"/>
                </a:solidFill>
              </a:rPr>
              <a:t>48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hours or more after hospital admission or within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30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days after discharge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8228012" cy="1084248"/>
          </a:xfrm>
          <a:ln/>
        </p:spPr>
        <p:txBody>
          <a:bodyPr lIns="90000" tIns="46800" rIns="90000" bIns="46800" anchorCtr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FF0000"/>
                </a:solidFill>
              </a:rPr>
              <a:t>Prevention and Control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5612" y="1285861"/>
            <a:ext cx="8402667" cy="5357850"/>
          </a:xfrm>
          <a:ln/>
        </p:spPr>
        <p:txBody>
          <a:bodyPr lIns="90000" tIns="46800" rIns="90000" bIns="46800">
            <a:normAutofit fontScale="92500" lnSpcReduction="10000"/>
          </a:bodyPr>
          <a:lstStyle/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    The </a:t>
            </a:r>
            <a:r>
              <a:rPr lang="en-US" dirty="0"/>
              <a:t>basic responsibility of any good hospital remain with establishment of good infection control </a:t>
            </a:r>
            <a:r>
              <a:rPr lang="en-US" dirty="0" smtClean="0"/>
              <a:t>guidelines, </a:t>
            </a:r>
            <a:r>
              <a:rPr lang="en-US" dirty="0"/>
              <a:t>which can always be achieved </a:t>
            </a:r>
            <a:r>
              <a:rPr lang="en-US" dirty="0" smtClean="0"/>
              <a:t>with: </a:t>
            </a: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>
              <a:solidFill>
                <a:srgbClr val="00B050"/>
              </a:solidFill>
            </a:endParaRPr>
          </a:p>
          <a:p>
            <a:pPr marL="341313" indent="-341313" algn="l">
              <a:buClrTx/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>
                <a:solidFill>
                  <a:srgbClr val="00B050"/>
                </a:solidFill>
              </a:rPr>
              <a:t>   </a:t>
            </a:r>
            <a:r>
              <a:rPr lang="en-US" dirty="0" smtClean="0">
                <a:solidFill>
                  <a:srgbClr val="00B050"/>
                </a:solidFill>
              </a:rPr>
              <a:t>1. </a:t>
            </a:r>
            <a:r>
              <a:rPr lang="en-US" dirty="0">
                <a:solidFill>
                  <a:srgbClr val="00B050"/>
                </a:solidFill>
              </a:rPr>
              <a:t>An infection control </a:t>
            </a:r>
            <a:r>
              <a:rPr lang="en-US" dirty="0" smtClean="0">
                <a:solidFill>
                  <a:srgbClr val="00B050"/>
                </a:solidFill>
              </a:rPr>
              <a:t>committee.</a:t>
            </a:r>
            <a:endParaRPr lang="en-US" dirty="0">
              <a:solidFill>
                <a:srgbClr val="00B050"/>
              </a:solidFill>
            </a:endParaRPr>
          </a:p>
          <a:p>
            <a:pPr marL="341313" indent="-341313" algn="l">
              <a:buClrTx/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00B050"/>
                </a:solidFill>
              </a:rPr>
              <a:t>   2. </a:t>
            </a:r>
            <a:r>
              <a:rPr lang="en-US" dirty="0">
                <a:solidFill>
                  <a:srgbClr val="00B050"/>
                </a:solidFill>
              </a:rPr>
              <a:t>An Infection </a:t>
            </a:r>
            <a:r>
              <a:rPr lang="en-US" dirty="0" smtClean="0">
                <a:solidFill>
                  <a:srgbClr val="00B050"/>
                </a:solidFill>
              </a:rPr>
              <a:t>control team.</a:t>
            </a: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    </a:t>
            </a: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dirty="0" smtClean="0">
                <a:solidFill>
                  <a:srgbClr val="FF0000"/>
                </a:solidFill>
              </a:rPr>
              <a:t>    </a:t>
            </a:r>
            <a:r>
              <a:rPr lang="en-US" b="1" u="sng" dirty="0" smtClean="0">
                <a:solidFill>
                  <a:srgbClr val="FF0000"/>
                </a:solidFill>
              </a:rPr>
              <a:t>Functions of the Infection Control Department:</a:t>
            </a: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  - </a:t>
            </a:r>
            <a:r>
              <a:rPr lang="en-US" b="1" dirty="0" smtClean="0">
                <a:solidFill>
                  <a:srgbClr val="0070C0"/>
                </a:solidFill>
              </a:rPr>
              <a:t>To do surveillance and infection monitoring of hygiene practices.</a:t>
            </a:r>
          </a:p>
          <a:p>
            <a:pPr marL="341313" indent="-341313" algn="l"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b="1" dirty="0" smtClean="0">
                <a:solidFill>
                  <a:srgbClr val="0070C0"/>
                </a:solidFill>
              </a:rPr>
              <a:t>  - Educate the Medical and Paramedical staff on policies relating to prevention of infection, and safe procedures. </a:t>
            </a:r>
          </a:p>
          <a:p>
            <a:pPr marL="341313" indent="-341313">
              <a:buClrTx/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>
              <a:solidFill>
                <a:srgbClr val="00B050"/>
              </a:solidFill>
            </a:endParaRPr>
          </a:p>
          <a:p>
            <a:pPr marL="341313" indent="-341313">
              <a:buClrTx/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b="1" dirty="0">
              <a:solidFill>
                <a:srgbClr val="00B050"/>
              </a:solidFill>
            </a:endParaRPr>
          </a:p>
          <a:p>
            <a:pPr marL="341313" indent="-341313">
              <a:spcBef>
                <a:spcPts val="400"/>
              </a:spcBef>
              <a:buClrTx/>
              <a:buSzTx/>
              <a:buFontTx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IN" sz="1600" b="1" dirty="0">
              <a:solidFill>
                <a:srgbClr val="66FFC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</a:rPr>
              <a:t>Hand Hygiene</a:t>
            </a:r>
            <a:endParaRPr lang="en-US" b="1" dirty="0">
              <a:solidFill>
                <a:srgbClr val="FF3399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381776" y="2475952"/>
            <a:ext cx="423757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71538" y="1500174"/>
            <a:ext cx="7000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Hands are the most common vehicle of transmission of organisms</a:t>
            </a:r>
            <a:endParaRPr lang="en-US" sz="24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31" b="6787"/>
          <a:stretch>
            <a:fillRect/>
          </a:stretch>
        </p:blipFill>
        <p:spPr bwMode="auto">
          <a:xfrm>
            <a:off x="1643042" y="285727"/>
            <a:ext cx="5572164" cy="63894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</a:rPr>
              <a:t>Personal Protective Equipment</a:t>
            </a:r>
            <a:endParaRPr lang="en-US" b="1" dirty="0">
              <a:solidFill>
                <a:srgbClr val="FF3399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>
              <a:buNone/>
            </a:pPr>
            <a:r>
              <a:rPr lang="en-US" dirty="0" smtClean="0"/>
              <a:t>Wearing protective measures when needed: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Gloves.</a:t>
            </a:r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Masks.</a:t>
            </a:r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Gowns.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31307"/>
            <a:ext cx="3112328" cy="39695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b="1" dirty="0" smtClean="0">
                <a:solidFill>
                  <a:srgbClr val="FF3399"/>
                </a:solidFill>
              </a:rPr>
              <a:t>Disinfection and Sterilization Techniques</a:t>
            </a:r>
            <a:endParaRPr lang="en-US" sz="3600" b="1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All equipments, instruments, and hospital  facilities should be kept sterile at all times.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Use of disposable syringes, needles, catheters and drainage bags then proper disposal of them.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Disinfection of surgical instruments, crockery,  walls, floors, and furniture by appropriate chemicals.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Basic cleaning, waste disposal, and laundry should be carried out regularly.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8228012" cy="1144588"/>
          </a:xfrm>
          <a:ln/>
        </p:spPr>
        <p:txBody>
          <a:bodyPr lIns="90000" tIns="46800" rIns="90000" bIns="46800" anchorCtr="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000" b="1" dirty="0" smtClean="0">
                <a:solidFill>
                  <a:srgbClr val="FF3399"/>
                </a:solidFill>
              </a:rPr>
              <a:t>Isolating Infectious Patients</a:t>
            </a:r>
            <a:endParaRPr lang="en-US" sz="4000" b="1" dirty="0">
              <a:solidFill>
                <a:srgbClr val="FF3399"/>
              </a:solidFill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3520" y="1571612"/>
            <a:ext cx="4107080" cy="45720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643050"/>
            <a:ext cx="4038600" cy="4911725"/>
          </a:xfrm>
          <a:ln/>
        </p:spPr>
        <p:txBody>
          <a:bodyPr lIns="90000" tIns="46800" rIns="90000" bIns="46800">
            <a:normAutofit fontScale="92500" lnSpcReduction="20000"/>
          </a:bodyPr>
          <a:lstStyle/>
          <a:p>
            <a:pPr marL="341313" indent="-341313" algn="l" rtl="0">
              <a:lnSpc>
                <a:spcPct val="90000"/>
              </a:lnSpc>
              <a:spcBef>
                <a:spcPts val="600"/>
              </a:spcBef>
              <a:buClr>
                <a:srgbClr val="FFCC66"/>
              </a:buClr>
              <a:buSzPct val="80000"/>
              <a:buFont typeface="Wingdings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000" dirty="0" smtClean="0"/>
              <a:t>Isolation of the source of infection to </a:t>
            </a:r>
            <a:r>
              <a:rPr lang="en-US" sz="3000" dirty="0"/>
              <a:t>protect the susceptible or </a:t>
            </a:r>
            <a:r>
              <a:rPr lang="en-US" sz="3000" dirty="0" err="1"/>
              <a:t>immunocompromised</a:t>
            </a:r>
            <a:r>
              <a:rPr lang="en-US" sz="3000" dirty="0"/>
              <a:t>.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Clr>
                <a:srgbClr val="FFCC66"/>
              </a:buClr>
              <a:buSzPct val="80000"/>
              <a:buFont typeface="Wingdings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000" dirty="0" smtClean="0"/>
          </a:p>
          <a:p>
            <a:pPr marL="341313" indent="-341313" algn="l" rtl="0">
              <a:lnSpc>
                <a:spcPct val="90000"/>
              </a:lnSpc>
              <a:spcBef>
                <a:spcPts val="600"/>
              </a:spcBef>
              <a:buClr>
                <a:srgbClr val="FFCC66"/>
              </a:buClr>
              <a:buSzPct val="80000"/>
              <a:buFont typeface="Wingdings" charset="2"/>
              <a:buChar char="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000" dirty="0" smtClean="0"/>
              <a:t>It </a:t>
            </a:r>
            <a:r>
              <a:rPr lang="en-US" sz="3000" dirty="0"/>
              <a:t>needs a highly disciplined approach by all staff to ensure that none of the barriers to transmission are breached.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ClrTx/>
              <a:buSzTx/>
              <a:buFontTx/>
              <a:buChar char="ㅇ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dirty="0"/>
          </a:p>
          <a:p>
            <a:pPr marL="341313" indent="-341313">
              <a:lnSpc>
                <a:spcPct val="90000"/>
              </a:lnSpc>
              <a:spcBef>
                <a:spcPts val="350"/>
              </a:spcBef>
              <a:buClr>
                <a:srgbClr val="FFCC66"/>
              </a:buClr>
              <a:buSzPct val="80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400" b="1" dirty="0">
              <a:solidFill>
                <a:srgbClr val="FFFF00"/>
              </a:solidFill>
            </a:endParaRP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ClrTx/>
              <a:buSz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dirty="0"/>
              <a:t> 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ClrTx/>
              <a:buSzTx/>
              <a:buFontTx/>
              <a:buChar char="f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IN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>
                <a:solidFill>
                  <a:srgbClr val="FF3399"/>
                </a:solidFill>
              </a:rPr>
              <a:t>Air filtration</a:t>
            </a:r>
            <a:endParaRPr lang="en-US" b="1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    In some critical situations such as bone marrow transplant units, where air borne contamination with environmental fungal spores is a problem the efficiency of an air filtration may be increased and laminar airflow maintained as barrier around the patient.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524000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rgbClr val="FF0000"/>
                </a:solidFill>
              </a:rPr>
              <a:t>WHO notes that the rate of </a:t>
            </a:r>
            <a:r>
              <a:rPr lang="en-US" sz="3600" b="1" dirty="0" err="1" smtClean="0">
                <a:solidFill>
                  <a:srgbClr val="FF0000"/>
                </a:solidFill>
              </a:rPr>
              <a:t>nosocomial</a:t>
            </a:r>
            <a:r>
              <a:rPr lang="en-US" sz="3600" b="1" dirty="0" smtClean="0">
                <a:solidFill>
                  <a:srgbClr val="FF0000"/>
                </a:solidFill>
              </a:rPr>
              <a:t> infections will continue to rise as a result of four factors :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19400"/>
            <a:ext cx="5334000" cy="3048000"/>
          </a:xfrm>
        </p:spPr>
        <p:txBody>
          <a:bodyPr/>
          <a:lstStyle/>
          <a:p>
            <a:pPr algn="l" rtl="0"/>
            <a:r>
              <a:rPr lang="en-US" dirty="0" smtClean="0"/>
              <a:t>Crowded hospital conditions </a:t>
            </a:r>
          </a:p>
          <a:p>
            <a:pPr algn="l" rtl="0"/>
            <a:r>
              <a:rPr lang="en-US" dirty="0" smtClean="0"/>
              <a:t>Increasing number of people with compromised immune systems </a:t>
            </a:r>
          </a:p>
          <a:p>
            <a:pPr algn="l" rtl="0"/>
            <a:r>
              <a:rPr lang="en-US" dirty="0" smtClean="0"/>
              <a:t>New microorganisms </a:t>
            </a:r>
          </a:p>
          <a:p>
            <a:pPr algn="l" rtl="0"/>
            <a:r>
              <a:rPr lang="en-US" dirty="0" smtClean="0"/>
              <a:t>Increasing bacterial resistance</a:t>
            </a:r>
            <a:endParaRPr lang="ar-S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t="5660"/>
          <a:stretch>
            <a:fillRect/>
          </a:stretch>
        </p:blipFill>
        <p:spPr bwMode="auto">
          <a:xfrm>
            <a:off x="5638800" y="2133600"/>
            <a:ext cx="3362324" cy="43910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There are five main routes of transmission</a:t>
            </a:r>
            <a:r>
              <a:rPr lang="en-US" dirty="0" smtClean="0"/>
              <a:t>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7338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1-Contact</a:t>
            </a:r>
          </a:p>
          <a:p>
            <a:pPr algn="l" rtl="0"/>
            <a:r>
              <a:rPr lang="en-US" dirty="0" smtClean="0"/>
              <a:t> 2-Droplet </a:t>
            </a:r>
          </a:p>
          <a:p>
            <a:pPr algn="l" rtl="0"/>
            <a:r>
              <a:rPr lang="en-US" dirty="0" smtClean="0"/>
              <a:t>3-Airborne </a:t>
            </a:r>
          </a:p>
          <a:p>
            <a:pPr algn="l" rtl="0"/>
            <a:r>
              <a:rPr lang="en-US" dirty="0" smtClean="0"/>
              <a:t>4-Common vehicle </a:t>
            </a:r>
          </a:p>
          <a:p>
            <a:pPr algn="l" rtl="0"/>
            <a:r>
              <a:rPr lang="en-US" dirty="0" smtClean="0"/>
              <a:t>5-Vectorborne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i="1" dirty="0" smtClean="0">
                <a:solidFill>
                  <a:srgbClr val="7030A0"/>
                </a:solidFill>
              </a:rPr>
              <a:t>Note: The same microorganism may be transmitted by more than one route</a:t>
            </a:r>
            <a:endParaRPr lang="ar-SA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Methods of </a:t>
            </a:r>
            <a:r>
              <a:rPr lang="en-US" b="1" dirty="0" err="1" smtClean="0"/>
              <a:t>transmition</a:t>
            </a:r>
            <a:r>
              <a:rPr lang="en-US" b="1" dirty="0" smtClean="0"/>
              <a:t> in the health care setting: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35480"/>
            <a:ext cx="8534400" cy="4389120"/>
          </a:xfrm>
        </p:spPr>
        <p:txBody>
          <a:bodyPr>
            <a:normAutofit fontScale="92500" lnSpcReduction="20000"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i="1" dirty="0" smtClean="0">
                <a:solidFill>
                  <a:srgbClr val="FF0000"/>
                </a:solidFill>
              </a:rPr>
              <a:t>Droplet transmission</a:t>
            </a:r>
            <a:r>
              <a:rPr lang="en-US" dirty="0" smtClean="0"/>
              <a:t>:</a:t>
            </a:r>
          </a:p>
          <a:p>
            <a:pPr algn="l" rtl="0">
              <a:buNone/>
            </a:pPr>
            <a:r>
              <a:rPr lang="en-US" dirty="0" smtClean="0"/>
              <a:t> • Droplets generated by coughing, </a:t>
            </a:r>
          </a:p>
          <a:p>
            <a:pPr algn="l" rtl="0">
              <a:buNone/>
            </a:pPr>
            <a:r>
              <a:rPr lang="en-US" dirty="0" smtClean="0"/>
              <a:t>sneezing, or respiratory tract procedures </a:t>
            </a:r>
          </a:p>
          <a:p>
            <a:pPr algn="l" rtl="0">
              <a:buNone/>
            </a:pPr>
            <a:r>
              <a:rPr lang="en-US" dirty="0" smtClean="0"/>
              <a:t>such as </a:t>
            </a:r>
            <a:r>
              <a:rPr lang="en-US" dirty="0" err="1" smtClean="0"/>
              <a:t>bronchoscopy</a:t>
            </a:r>
            <a:r>
              <a:rPr lang="en-US" dirty="0" smtClean="0"/>
              <a:t>, or suction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i="1" dirty="0" smtClean="0">
                <a:solidFill>
                  <a:srgbClr val="FF0000"/>
                </a:solidFill>
              </a:rPr>
              <a:t>Vector transmission</a:t>
            </a:r>
            <a:r>
              <a:rPr lang="en-US" dirty="0" smtClean="0"/>
              <a:t>:</a:t>
            </a:r>
          </a:p>
          <a:p>
            <a:pPr algn="l" rtl="0">
              <a:buNone/>
            </a:pPr>
            <a:r>
              <a:rPr lang="en-US" dirty="0" smtClean="0"/>
              <a:t>Transmitted through insects and Other </a:t>
            </a:r>
          </a:p>
          <a:p>
            <a:pPr algn="l" rtl="0">
              <a:buNone/>
            </a:pPr>
            <a:r>
              <a:rPr lang="en-US" dirty="0" smtClean="0"/>
              <a:t>invertebrate animals (e.g. mosquitoes can</a:t>
            </a:r>
          </a:p>
          <a:p>
            <a:pPr algn="l" rtl="0">
              <a:buNone/>
            </a:pPr>
            <a:r>
              <a:rPr lang="en-US" dirty="0" smtClean="0"/>
              <a:t> transmit malaria and yellow fever, fleas can</a:t>
            </a:r>
          </a:p>
          <a:p>
            <a:pPr algn="l" rtl="0">
              <a:buNone/>
            </a:pPr>
            <a:r>
              <a:rPr lang="en-US" dirty="0" smtClean="0"/>
              <a:t> transmit plague) </a:t>
            </a:r>
            <a:endParaRPr lang="ar-SA" dirty="0" smtClean="0"/>
          </a:p>
          <a:p>
            <a:pPr algn="l" rtl="0">
              <a:buFont typeface="Wingdings" pitchFamily="2" charset="2"/>
              <a:buChar char="q"/>
            </a:pPr>
            <a:endParaRPr lang="en-US" dirty="0" smtClean="0"/>
          </a:p>
          <a:p>
            <a:pPr algn="l" rtl="0">
              <a:buNone/>
            </a:pPr>
            <a:endParaRPr lang="ar-SA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r="2829"/>
          <a:stretch>
            <a:fillRect/>
          </a:stretch>
        </p:blipFill>
        <p:spPr bwMode="auto">
          <a:xfrm>
            <a:off x="6019800" y="1066800"/>
            <a:ext cx="2461019" cy="281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4" descr="insec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0350" y="4038600"/>
            <a:ext cx="2533650" cy="25336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534400" cy="57912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i="1" dirty="0" smtClean="0">
                <a:solidFill>
                  <a:srgbClr val="FF0000"/>
                </a:solidFill>
              </a:rPr>
              <a:t>Airborne transmission</a:t>
            </a:r>
            <a:r>
              <a:rPr lang="en-US" b="1" dirty="0" smtClean="0"/>
              <a:t>:</a:t>
            </a:r>
          </a:p>
          <a:p>
            <a:pPr algn="l" rtl="0">
              <a:buNone/>
            </a:pPr>
            <a:r>
              <a:rPr lang="en-US" dirty="0" smtClean="0"/>
              <a:t> • Tiny droplet nuclei </a:t>
            </a:r>
          </a:p>
          <a:p>
            <a:pPr algn="l" rtl="0">
              <a:buNone/>
            </a:pPr>
            <a:r>
              <a:rPr lang="en-US" dirty="0" smtClean="0"/>
              <a:t>(≤5 microns)</a:t>
            </a:r>
          </a:p>
          <a:p>
            <a:pPr algn="l" rtl="0">
              <a:buNone/>
            </a:pPr>
            <a:r>
              <a:rPr lang="en-US" dirty="0" smtClean="0"/>
              <a:t> that remain suspended</a:t>
            </a:r>
          </a:p>
          <a:p>
            <a:pPr algn="l" rtl="0">
              <a:buNone/>
            </a:pPr>
            <a:r>
              <a:rPr lang="en-US" dirty="0" smtClean="0"/>
              <a:t> in the air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Font typeface="Wingdings" pitchFamily="2" charset="2"/>
              <a:buChar char="q"/>
            </a:pPr>
            <a:r>
              <a:rPr lang="en-US" i="1" dirty="0" smtClean="0">
                <a:solidFill>
                  <a:srgbClr val="FF0000"/>
                </a:solidFill>
              </a:rPr>
              <a:t>Common vehicle transmission</a:t>
            </a:r>
            <a:r>
              <a:rPr lang="en-US" dirty="0" smtClean="0"/>
              <a:t>: </a:t>
            </a:r>
          </a:p>
          <a:p>
            <a:pPr algn="l" rtl="0">
              <a:buNone/>
            </a:pPr>
            <a:r>
              <a:rPr lang="en-US" dirty="0" smtClean="0"/>
              <a:t>• </a:t>
            </a:r>
            <a:r>
              <a:rPr lang="en-US" sz="2400" dirty="0" smtClean="0"/>
              <a:t>Transmitted indirectly by material contaminated</a:t>
            </a:r>
          </a:p>
          <a:p>
            <a:pPr algn="l" rtl="0">
              <a:buNone/>
            </a:pPr>
            <a:r>
              <a:rPr lang="en-US" sz="2400" dirty="0" smtClean="0"/>
              <a:t> with the infectious (e.g. contaminated food, blood </a:t>
            </a:r>
          </a:p>
          <a:p>
            <a:pPr algn="l" rtl="0">
              <a:buNone/>
            </a:pPr>
            <a:r>
              <a:rPr lang="en-US" sz="2400" dirty="0" smtClean="0"/>
              <a:t>products, water or contaminated instruments and other items)</a:t>
            </a:r>
            <a:endParaRPr lang="ar-SA" sz="2400" dirty="0"/>
          </a:p>
        </p:txBody>
      </p:sp>
      <p:pic>
        <p:nvPicPr>
          <p:cNvPr id="4" name="Picture 3" descr="sneez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1295400"/>
            <a:ext cx="3429000" cy="2271713"/>
          </a:xfrm>
          <a:prstGeom prst="rect">
            <a:avLst/>
          </a:prstGeom>
        </p:spPr>
      </p:pic>
      <p:pic>
        <p:nvPicPr>
          <p:cNvPr id="5" name="Picture 4" descr="ist2_737671_blood_transfusion_b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3886200"/>
            <a:ext cx="1652016" cy="187953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04088"/>
            <a:ext cx="8991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Why do </a:t>
            </a:r>
            <a:r>
              <a:rPr lang="en-US" b="1" dirty="0" err="1" smtClean="0">
                <a:solidFill>
                  <a:srgbClr val="FF0000"/>
                </a:solidFill>
              </a:rPr>
              <a:t>nosocomial</a:t>
            </a:r>
            <a:r>
              <a:rPr lang="en-US" b="1" dirty="0" smtClean="0">
                <a:solidFill>
                  <a:srgbClr val="FF0000"/>
                </a:solidFill>
              </a:rPr>
              <a:t> infections occur?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935480"/>
            <a:ext cx="8915400" cy="4770120"/>
          </a:xfrm>
        </p:spPr>
        <p:txBody>
          <a:bodyPr/>
          <a:lstStyle/>
          <a:p>
            <a:pPr algn="l" rtl="0"/>
            <a:r>
              <a:rPr lang="en-US" dirty="0" smtClean="0"/>
              <a:t>Pathological agents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6" name="Picture 5" descr="bacteria-cart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599" y="2819400"/>
            <a:ext cx="5132015" cy="37401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b="1" dirty="0" smtClean="0">
                <a:solidFill>
                  <a:srgbClr val="FF0000"/>
                </a:solidFill>
              </a:rPr>
              <a:t>Pathogens Most Commonly Associated with </a:t>
            </a:r>
            <a:r>
              <a:rPr lang="en-US" sz="3600" b="1" dirty="0" err="1" smtClean="0">
                <a:solidFill>
                  <a:srgbClr val="FF0000"/>
                </a:solidFill>
              </a:rPr>
              <a:t>Nosocomial</a:t>
            </a:r>
            <a:r>
              <a:rPr lang="en-US" sz="3600" b="1" dirty="0" smtClean="0">
                <a:solidFill>
                  <a:srgbClr val="FF0000"/>
                </a:solidFill>
              </a:rPr>
              <a:t> Infections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r>
              <a:rPr lang="en-US" dirty="0" smtClean="0"/>
              <a:t>   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</a:rPr>
              <a:t>The </a:t>
            </a:r>
            <a:r>
              <a:rPr lang="en-US" dirty="0">
                <a:solidFill>
                  <a:srgbClr val="00B050"/>
                </a:solidFill>
              </a:rPr>
              <a:t>following seven bacteria are the most common causes of </a:t>
            </a:r>
            <a:r>
              <a:rPr lang="en-US" dirty="0" err="1">
                <a:solidFill>
                  <a:srgbClr val="00B050"/>
                </a:solidFill>
              </a:rPr>
              <a:t>nosocomial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infections: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sz="3000" b="1" dirty="0" smtClean="0">
                <a:solidFill>
                  <a:srgbClr val="0070C0"/>
                </a:solidFill>
              </a:rPr>
              <a:t>Gram Positive Bacteria</a:t>
            </a:r>
            <a:endParaRPr lang="en-US" sz="3000" b="1" dirty="0">
              <a:solidFill>
                <a:srgbClr val="0070C0"/>
              </a:solidFill>
            </a:endParaRPr>
          </a:p>
          <a:p>
            <a:pPr lvl="0" algn="l" rtl="0"/>
            <a:r>
              <a:rPr lang="en-US" sz="2800" i="1" dirty="0"/>
              <a:t>Staphylococcus </a:t>
            </a:r>
            <a:r>
              <a:rPr lang="en-US" sz="2800" i="1" dirty="0" err="1"/>
              <a:t>aureus</a:t>
            </a:r>
            <a:r>
              <a:rPr lang="en-US" sz="2800" i="1" dirty="0"/>
              <a:t>.</a:t>
            </a:r>
            <a:endParaRPr lang="en-US" sz="2800" dirty="0"/>
          </a:p>
          <a:p>
            <a:pPr lvl="0" algn="l" rtl="0"/>
            <a:r>
              <a:rPr lang="en-US" sz="2800" i="1" dirty="0" err="1"/>
              <a:t>Coagulase</a:t>
            </a:r>
            <a:r>
              <a:rPr lang="en-US" sz="2800" i="1" dirty="0"/>
              <a:t>-negative Staphylococci (CNS).</a:t>
            </a:r>
            <a:endParaRPr lang="en-US" sz="2800" dirty="0"/>
          </a:p>
          <a:p>
            <a:pPr lvl="0" algn="l" rtl="0"/>
            <a:r>
              <a:rPr lang="en-US" sz="2800" i="1" dirty="0" err="1"/>
              <a:t>Enterococcus</a:t>
            </a:r>
            <a:r>
              <a:rPr lang="en-US" sz="2800" i="1" dirty="0"/>
              <a:t> spp</a:t>
            </a:r>
            <a:r>
              <a:rPr lang="en-US" sz="2800" i="1" dirty="0" smtClean="0"/>
              <a:t>.</a:t>
            </a:r>
          </a:p>
          <a:p>
            <a:pPr algn="l" rtl="0">
              <a:buNone/>
            </a:pPr>
            <a:endParaRPr lang="en-US" sz="3000" b="1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r>
              <a:rPr lang="en-US" sz="3000" b="1" dirty="0" smtClean="0">
                <a:solidFill>
                  <a:srgbClr val="0070C0"/>
                </a:solidFill>
              </a:rPr>
              <a:t>Gram Negative Bacteria</a:t>
            </a:r>
            <a:endParaRPr lang="en-US" sz="3000" dirty="0">
              <a:solidFill>
                <a:srgbClr val="0070C0"/>
              </a:solidFill>
            </a:endParaRPr>
          </a:p>
          <a:p>
            <a:pPr lvl="0" algn="l" rtl="0"/>
            <a:r>
              <a:rPr lang="en-US" sz="2800" i="1" dirty="0"/>
              <a:t>Escherichia coli (E. coli).</a:t>
            </a:r>
            <a:endParaRPr lang="en-US" sz="2800" dirty="0"/>
          </a:p>
          <a:p>
            <a:pPr lvl="0" algn="l" rtl="0"/>
            <a:r>
              <a:rPr lang="en-US" sz="2800" i="1" dirty="0"/>
              <a:t>Pseudomonas </a:t>
            </a:r>
            <a:r>
              <a:rPr lang="en-US" sz="2800" i="1" dirty="0" err="1"/>
              <a:t>aeruginosa</a:t>
            </a:r>
            <a:endParaRPr lang="en-US" sz="2800" dirty="0"/>
          </a:p>
          <a:p>
            <a:pPr lvl="0" algn="l" rtl="0"/>
            <a:r>
              <a:rPr lang="en-US" sz="2800" i="1" dirty="0" err="1"/>
              <a:t>Enterobacter</a:t>
            </a:r>
            <a:r>
              <a:rPr lang="en-US" sz="2800" i="1" dirty="0"/>
              <a:t> spp.</a:t>
            </a:r>
            <a:endParaRPr lang="en-US" sz="2800" dirty="0"/>
          </a:p>
          <a:p>
            <a:pPr lvl="0" algn="l" rtl="0"/>
            <a:r>
              <a:rPr lang="en-US" sz="2800" i="1" dirty="0" err="1"/>
              <a:t>Klebsiella</a:t>
            </a:r>
            <a:r>
              <a:rPr lang="en-US" sz="2800" i="1" dirty="0"/>
              <a:t> spp.</a:t>
            </a:r>
            <a:endParaRPr lang="en-US" sz="2800" dirty="0"/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3200" b="1" dirty="0" smtClean="0">
                <a:solidFill>
                  <a:srgbClr val="FF0000"/>
                </a:solidFill>
              </a:rPr>
              <a:t>Pathogens Most Commonly Associated with </a:t>
            </a:r>
            <a:r>
              <a:rPr lang="en-US" sz="3200" b="1" dirty="0" err="1" smtClean="0">
                <a:solidFill>
                  <a:srgbClr val="FF0000"/>
                </a:solidFill>
              </a:rPr>
              <a:t>Nosocomial</a:t>
            </a:r>
            <a:r>
              <a:rPr lang="en-US" sz="3200" b="1" dirty="0" smtClean="0">
                <a:solidFill>
                  <a:srgbClr val="FF0000"/>
                </a:solidFill>
              </a:rPr>
              <a:t> Infections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Viruses</a:t>
            </a:r>
          </a:p>
          <a:p>
            <a:pPr algn="l" rtl="0"/>
            <a:r>
              <a:rPr lang="en-US" dirty="0" smtClean="0"/>
              <a:t>Herpes simplex virus (HSV)</a:t>
            </a:r>
          </a:p>
          <a:p>
            <a:pPr algn="l" rtl="0"/>
            <a:r>
              <a:rPr lang="en-US" dirty="0" smtClean="0"/>
              <a:t>Cytomegalovirus (CMV)</a:t>
            </a:r>
          </a:p>
          <a:p>
            <a:pPr algn="l" rtl="0"/>
            <a:r>
              <a:rPr lang="en-US" dirty="0" smtClean="0"/>
              <a:t>Hepatitis B &amp; Hepatitis C</a:t>
            </a:r>
          </a:p>
          <a:p>
            <a:pPr algn="l" rtl="0"/>
            <a:r>
              <a:rPr lang="en-US" dirty="0" smtClean="0"/>
              <a:t>HIV </a:t>
            </a:r>
          </a:p>
          <a:p>
            <a:pPr algn="l" rtl="0">
              <a:buNone/>
            </a:pPr>
            <a:r>
              <a:rPr lang="en-US" dirty="0" smtClean="0"/>
              <a:t>   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 Fungi </a:t>
            </a:r>
          </a:p>
          <a:p>
            <a:pPr algn="l" rtl="0"/>
            <a:r>
              <a:rPr lang="en-US" dirty="0" smtClean="0"/>
              <a:t>Candida spp.</a:t>
            </a:r>
          </a:p>
          <a:p>
            <a:pPr algn="l" rtl="0"/>
            <a:r>
              <a:rPr lang="en-US" dirty="0" err="1" smtClean="0"/>
              <a:t>Aspergillus</a:t>
            </a:r>
            <a:r>
              <a:rPr lang="en-US" dirty="0" smtClean="0"/>
              <a:t> spp.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</TotalTime>
  <Words>987</Words>
  <Application>Microsoft Office PowerPoint</Application>
  <PresentationFormat>On-screen Show (4:3)</PresentationFormat>
  <Paragraphs>158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Flow</vt:lpstr>
      <vt:lpstr>Nosocomical Infections</vt:lpstr>
      <vt:lpstr>What's meant by Nosocomial Infections?</vt:lpstr>
      <vt:lpstr>WHO notes that the rate of nosocomial infections will continue to rise as a result of four factors : </vt:lpstr>
      <vt:lpstr>There are five main routes of transmission:</vt:lpstr>
      <vt:lpstr>Methods of transmition in the health care setting: </vt:lpstr>
      <vt:lpstr>Slide 6</vt:lpstr>
      <vt:lpstr>Why do nosocomial infections occur?</vt:lpstr>
      <vt:lpstr>Pathogens Most Commonly Associated with Nosocomial Infections</vt:lpstr>
      <vt:lpstr>Pathogens Most Commonly Associated with Nosocomial Infections</vt:lpstr>
      <vt:lpstr>Sites of the most common nosocomial infections</vt:lpstr>
      <vt:lpstr>Sites of the most common nosocomial infections</vt:lpstr>
      <vt:lpstr>Sites of the most common nosocomial infections</vt:lpstr>
      <vt:lpstr>Sites of the most common nosocomial infections</vt:lpstr>
      <vt:lpstr>Problems of nosocomial infections:</vt:lpstr>
      <vt:lpstr>Major Factors Causing Nosocomial Infections</vt:lpstr>
      <vt:lpstr>Major Factors Causing Nosocomial Infections</vt:lpstr>
      <vt:lpstr>Major Factors Causing Nosocomial Infections</vt:lpstr>
      <vt:lpstr>Major Factors Causing Nosocomial Infections</vt:lpstr>
      <vt:lpstr>What can we do??</vt:lpstr>
      <vt:lpstr>Prevention and Control</vt:lpstr>
      <vt:lpstr>Hand Hygiene</vt:lpstr>
      <vt:lpstr>Slide 22</vt:lpstr>
      <vt:lpstr>Personal Protective Equipment</vt:lpstr>
      <vt:lpstr>Disinfection and Sterilization Techniques</vt:lpstr>
      <vt:lpstr>Isolating Infectious Patients</vt:lpstr>
      <vt:lpstr>Air filtration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Nosocomical Infections</dc:title>
  <dc:creator>basmah</dc:creator>
  <cp:lastModifiedBy>ksu</cp:lastModifiedBy>
  <cp:revision>3</cp:revision>
  <dcterms:created xsi:type="dcterms:W3CDTF">2006-08-16T00:00:00Z</dcterms:created>
  <dcterms:modified xsi:type="dcterms:W3CDTF">2011-05-31T10:42:56Z</dcterms:modified>
</cp:coreProperties>
</file>