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sldIdLst>
    <p:sldId id="256" r:id="rId2"/>
    <p:sldId id="264" r:id="rId3"/>
    <p:sldId id="265" r:id="rId4"/>
    <p:sldId id="275" r:id="rId5"/>
    <p:sldId id="259" r:id="rId6"/>
    <p:sldId id="284" r:id="rId7"/>
    <p:sldId id="283" r:id="rId8"/>
    <p:sldId id="276" r:id="rId9"/>
    <p:sldId id="281" r:id="rId10"/>
    <p:sldId id="270" r:id="rId11"/>
    <p:sldId id="271" r:id="rId12"/>
    <p:sldId id="278" r:id="rId13"/>
    <p:sldId id="269" r:id="rId14"/>
    <p:sldId id="279" r:id="rId15"/>
    <p:sldId id="286" r:id="rId16"/>
    <p:sldId id="285" r:id="rId17"/>
    <p:sldId id="272" r:id="rId18"/>
    <p:sldId id="274" r:id="rId19"/>
    <p:sldId id="273"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68" d="100"/>
          <a:sy n="68" d="100"/>
        </p:scale>
        <p:origin x="-122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466C3E2-A9E9-470B-8CBD-CA969E82FC08}" type="datetimeFigureOut">
              <a:rPr lang="ar-SA" smtClean="0"/>
              <a:t>13/01/1437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37B4C04-600F-4D19-B419-1EFA89ED2CDC}"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66C3E2-A9E9-470B-8CBD-CA969E82FC08}" type="datetimeFigureOut">
              <a:rPr lang="ar-SA" smtClean="0"/>
              <a:t>13/01/1437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37B4C04-600F-4D19-B419-1EFA89ED2CDC}"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66C3E2-A9E9-470B-8CBD-CA969E82FC08}" type="datetimeFigureOut">
              <a:rPr lang="ar-SA" smtClean="0"/>
              <a:t>13/01/1437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37B4C04-600F-4D19-B419-1EFA89ED2CDC}"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466C3E2-A9E9-470B-8CBD-CA969E82FC08}" type="datetimeFigureOut">
              <a:rPr lang="ar-SA" smtClean="0"/>
              <a:t>13/01/1437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37B4C04-600F-4D19-B419-1EFA89ED2CDC}"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1466C3E2-A9E9-470B-8CBD-CA969E82FC08}" type="datetimeFigureOut">
              <a:rPr lang="ar-SA" smtClean="0"/>
              <a:t>13/01/1437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37B4C04-600F-4D19-B419-1EFA89ED2CDC}"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466C3E2-A9E9-470B-8CBD-CA969E82FC08}" type="datetimeFigureOut">
              <a:rPr lang="ar-SA" smtClean="0"/>
              <a:t>13/01/1437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37B4C04-600F-4D19-B419-1EFA89ED2CDC}" type="slidenum">
              <a:rPr lang="ar-SA" smtClean="0"/>
              <a:t>‹#›</a:t>
            </a:fld>
            <a:endParaRPr lang="ar-SA"/>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466C3E2-A9E9-470B-8CBD-CA969E82FC08}" type="datetimeFigureOut">
              <a:rPr lang="ar-SA" smtClean="0"/>
              <a:t>13/01/1437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37B4C04-600F-4D19-B419-1EFA89ED2CDC}"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66C3E2-A9E9-470B-8CBD-CA969E82FC08}" type="datetimeFigureOut">
              <a:rPr lang="ar-SA" smtClean="0"/>
              <a:t>13/01/1437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37B4C04-600F-4D19-B419-1EFA89ED2CDC}"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66C3E2-A9E9-470B-8CBD-CA969E82FC08}" type="datetimeFigureOut">
              <a:rPr lang="ar-SA" smtClean="0"/>
              <a:t>13/01/1437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37B4C04-600F-4D19-B419-1EFA89ED2CDC}"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1466C3E2-A9E9-470B-8CBD-CA969E82FC08}" type="datetimeFigureOut">
              <a:rPr lang="ar-SA" smtClean="0"/>
              <a:t>13/01/1437</a:t>
            </a:fld>
            <a:endParaRPr lang="ar-SA"/>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ar-SA"/>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437B4C04-600F-4D19-B419-1EFA89ED2CDC}"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66C3E2-A9E9-470B-8CBD-CA969E82FC08}" type="datetimeFigureOut">
              <a:rPr lang="ar-SA" smtClean="0"/>
              <a:t>13/01/1437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37B4C04-600F-4D19-B419-1EFA89ED2CDC}"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1466C3E2-A9E9-470B-8CBD-CA969E82FC08}" type="datetimeFigureOut">
              <a:rPr lang="ar-SA" smtClean="0"/>
              <a:t>13/01/1437</a:t>
            </a:fld>
            <a:endParaRPr lang="ar-SA"/>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ar-SA"/>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437B4C04-600F-4D19-B419-1EFA89ED2CDC}"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coursera.org/"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hyperlink" Target="http://ar.wikipedia.org/wiki/%D9%85%D9%88%D8%B3%D9%88%D8%B9%D8%A9_%D8%A7%D9%84%D9%85%D8%B9%D8%B1%D9%81%D8%A9" TargetMode="External"/><Relationship Id="rId13" Type="http://schemas.openxmlformats.org/officeDocument/2006/relationships/hyperlink" Target="http://ar.wikipedia.org/wiki/%D8%A7%D9%84%D9%85%D9%83%D8%AA%D8%A8%D8%A9_%D8%A7%D9%84%D8%B1%D9%82%D9%85%D9%8A%D8%A9_%D8%A7%D9%84%D8%B9%D8%A7%D9%84%D9%85%D9%8A%D8%A9" TargetMode="External"/><Relationship Id="rId3" Type="http://schemas.openxmlformats.org/officeDocument/2006/relationships/hyperlink" Target="http://www.econtent.org.sa/Pages/Default.aspx" TargetMode="External"/><Relationship Id="rId7" Type="http://schemas.openxmlformats.org/officeDocument/2006/relationships/hyperlink" Target="http://ar.wikipedia.org/wiki/%D9%88%D9%8A%D9%83%D9%8A%D8%A8%D9%8A%D8%AF%D9%8A%D8%A7_%D8%A7%D9%84%D8%B9%D8%B1%D8%A8%D9%8A%D8%A9" TargetMode="External"/><Relationship Id="rId12" Type="http://schemas.openxmlformats.org/officeDocument/2006/relationships/hyperlink" Target="http://ar.wikipedia.org/wiki/%D9%85%D8%A4%D8%B3%D8%B3%D8%A9_%D9%85%D8%AD%D9%85%D8%AF_%D8%A8%D9%86_%D8%B1%D8%A7%D8%B4%D8%AF_%D8%A2%D9%84_%D9%85%D9%83%D8%AA%D9%88%D9%85" TargetMode="External"/><Relationship Id="rId2" Type="http://schemas.openxmlformats.org/officeDocument/2006/relationships/hyperlink" Target="http://ar.wikipedia.org/wiki/%D9%85%D8%A8%D8%A7%D8%AF%D8%B1%D8%A9_%D8%A7%D9%84%D9%85%D9%84%D9%83_%D8%B9%D8%A8%D8%AF_%D8%A7%D9%84%D9%84%D9%87_%D9%84%D9%84%D9%85%D8%AD%D8%AA%D9%88%D9%89_%D8%A7%D9%84%D8%B9%D8%B1%D8%A8%D9%8A" TargetMode="External"/><Relationship Id="rId1" Type="http://schemas.openxmlformats.org/officeDocument/2006/relationships/slideLayout" Target="../slideLayouts/slideLayout7.xml"/><Relationship Id="rId6" Type="http://schemas.openxmlformats.org/officeDocument/2006/relationships/hyperlink" Target="http://addtowikipedia.com/" TargetMode="External"/><Relationship Id="rId11" Type="http://schemas.openxmlformats.org/officeDocument/2006/relationships/hyperlink" Target="http://ar.wikipedia.org/wiki/%D9%85%D9%83%D8%AA%D8%A8%D8%A9_%D8%A7%D9%84%D8%B9%D8%B1%D8%A8" TargetMode="External"/><Relationship Id="rId5" Type="http://schemas.openxmlformats.org/officeDocument/2006/relationships/hyperlink" Target="http://www.arabicwebdays.com/front/index.aspx" TargetMode="External"/><Relationship Id="rId10" Type="http://schemas.openxmlformats.org/officeDocument/2006/relationships/hyperlink" Target="http://ar.wikipedia.org/wiki/%D9%85%D9%88%D9%82%D8%B9_%D8%AF%D8%A7%D8%B1_%D8%A7%D9%84%D9%83%D8%AA%D8%A8" TargetMode="External"/><Relationship Id="rId4" Type="http://schemas.openxmlformats.org/officeDocument/2006/relationships/hyperlink" Target="http://taghreedat.com/" TargetMode="External"/><Relationship Id="rId9" Type="http://schemas.openxmlformats.org/officeDocument/2006/relationships/hyperlink" Target="http://ar.wikipedia.org/wiki/%D9%85%D8%B4%D8%B1%D9%88%D8%B9%D8%A7%D8%AA_%D8%B9%D8%B1%D8%A8%D9%8A%D8%A9" TargetMode="External"/><Relationship Id="rId14" Type="http://schemas.openxmlformats.org/officeDocument/2006/relationships/hyperlink" Target="http://ar.wikipedia.org/wiki/%D8%A7%D9%84%D8%A3%D8%B5%D9%88%D8%A7%D8%AA_%D8%A7%D9%84%D8%B9%D8%A7%D9%84%D9%85%D9%8A%D8%A9"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المحتوى العربي ومستقبل الإعلام الجديد</a:t>
            </a:r>
            <a:endParaRPr lang="ar-SA" dirty="0"/>
          </a:p>
        </p:txBody>
      </p:sp>
      <p:sp>
        <p:nvSpPr>
          <p:cNvPr id="3" name="Subtitle 2"/>
          <p:cNvSpPr>
            <a:spLocks noGrp="1"/>
          </p:cNvSpPr>
          <p:nvPr>
            <p:ph type="subTitle" idx="1"/>
          </p:nvPr>
        </p:nvSpPr>
        <p:spPr/>
        <p:txBody>
          <a:bodyPr/>
          <a:lstStyle/>
          <a:p>
            <a:endParaRPr lang="ar-S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22425" y="365125"/>
            <a:ext cx="7521575" cy="549275"/>
          </a:xfrm>
        </p:spPr>
        <p:txBody>
          <a:bodyPr/>
          <a:lstStyle/>
          <a:p>
            <a:pPr algn="r" rtl="1"/>
            <a:r>
              <a:rPr lang="ar-SA" dirty="0">
                <a:cs typeface="AL-Majd" pitchFamily="2" charset="-78"/>
              </a:rPr>
              <a:t/>
            </a:r>
            <a:br>
              <a:rPr lang="ar-SA" dirty="0">
                <a:cs typeface="AL-Majd" pitchFamily="2" charset="-78"/>
              </a:rPr>
            </a:br>
            <a:endParaRPr lang="en-GB" dirty="0">
              <a:cs typeface="AL-Majd" pitchFamily="2" charset="-78"/>
            </a:endParaRPr>
          </a:p>
        </p:txBody>
      </p:sp>
      <p:sp>
        <p:nvSpPr>
          <p:cNvPr id="3" name="Content Placeholder 2"/>
          <p:cNvSpPr>
            <a:spLocks noGrp="1"/>
          </p:cNvSpPr>
          <p:nvPr>
            <p:ph sz="half" idx="4294967295"/>
          </p:nvPr>
        </p:nvSpPr>
        <p:spPr>
          <a:xfrm>
            <a:off x="755576" y="404664"/>
            <a:ext cx="3200400" cy="5328592"/>
          </a:xfrm>
        </p:spPr>
        <p:txBody>
          <a:bodyPr>
            <a:noAutofit/>
          </a:bodyPr>
          <a:lstStyle/>
          <a:p>
            <a:pPr algn="r" rtl="1"/>
            <a:r>
              <a:rPr lang="ar-SA" sz="2400" b="0" dirty="0" smtClean="0">
                <a:solidFill>
                  <a:srgbClr val="FF0000"/>
                </a:solidFill>
              </a:rPr>
              <a:t>5.ضعف </a:t>
            </a:r>
            <a:r>
              <a:rPr lang="ar-SA" sz="2400" b="0" dirty="0">
                <a:solidFill>
                  <a:srgbClr val="FF0000"/>
                </a:solidFill>
              </a:rPr>
              <a:t>حجم الجانب الاقتصادي، و ضعف حجم سوق الإعلانات </a:t>
            </a:r>
            <a:r>
              <a:rPr lang="ar-SA" sz="2400" b="0" dirty="0" smtClean="0">
                <a:solidFill>
                  <a:srgbClr val="FF0000"/>
                </a:solidFill>
              </a:rPr>
              <a:t>الإلكترونية:</a:t>
            </a:r>
          </a:p>
          <a:p>
            <a:pPr algn="r" rtl="1"/>
            <a:r>
              <a:rPr lang="ar-SA" sz="2400" b="0" dirty="0" smtClean="0"/>
              <a:t>لم تتجه الشركات بعد بقوة للإعلان في الإنترنت على الرغم من مزايا الإعلان الإلتروني، مما خلق ضعفاً في المحتوى العربي بسبب غياب التمويل اللازم لإنتاج المواد عالية الاحترافية.</a:t>
            </a:r>
          </a:p>
        </p:txBody>
      </p:sp>
      <p:pic>
        <p:nvPicPr>
          <p:cNvPr id="2050" name="Picture 2" descr="C:\Users\lolo\Downloads\phot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548680"/>
            <a:ext cx="4032448" cy="5364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15381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187624" y="548680"/>
            <a:ext cx="7521575" cy="3579812"/>
          </a:xfrm>
        </p:spPr>
        <p:txBody>
          <a:bodyPr>
            <a:normAutofit/>
          </a:bodyPr>
          <a:lstStyle/>
          <a:p>
            <a:pPr algn="r" rtl="1"/>
            <a:r>
              <a:rPr lang="ar-SA" sz="3200" b="0" dirty="0" smtClean="0">
                <a:solidFill>
                  <a:srgbClr val="FF0000"/>
                </a:solidFill>
              </a:rPr>
              <a:t>6.عدم </a:t>
            </a:r>
            <a:r>
              <a:rPr lang="ar-SA" sz="3200" b="0" dirty="0">
                <a:solidFill>
                  <a:srgbClr val="FF0000"/>
                </a:solidFill>
              </a:rPr>
              <a:t>إجادة المستخدمين للغات </a:t>
            </a:r>
            <a:r>
              <a:rPr lang="ar-SA" sz="3200" b="0" dirty="0" smtClean="0">
                <a:solidFill>
                  <a:srgbClr val="FF0000"/>
                </a:solidFill>
              </a:rPr>
              <a:t>الأخرى:</a:t>
            </a:r>
          </a:p>
          <a:p>
            <a:pPr algn="r" rtl="1"/>
            <a:r>
              <a:rPr lang="ar-SA" sz="3200" b="0" dirty="0" smtClean="0"/>
              <a:t>تتوفر العديد من المواد بلغات أخرى، و أهمها الإنجليزية، والمستخدمين في دول العالم العربي لا ترتفع فيهم نسبة الإجادة بهذه اللغة، لذا قد يحرمون من الاستفادة منها</a:t>
            </a:r>
            <a:r>
              <a:rPr lang="ar-SA" sz="3200" b="0" dirty="0" smtClean="0">
                <a:solidFill>
                  <a:srgbClr val="FF0000"/>
                </a:solidFill>
              </a:rPr>
              <a:t>.</a:t>
            </a:r>
            <a:endParaRPr lang="ar-SA" sz="3200" b="0" dirty="0" smtClean="0"/>
          </a:p>
          <a:p>
            <a:pPr algn="r" rtl="1"/>
            <a:endParaRPr lang="ar-SA" sz="3200" b="0" dirty="0"/>
          </a:p>
          <a:p>
            <a:pPr algn="r" rtl="1"/>
            <a:endParaRPr lang="en-GB" sz="3200" b="0" dirty="0"/>
          </a:p>
        </p:txBody>
      </p:sp>
    </p:spTree>
    <p:extLst>
      <p:ext uri="{BB962C8B-B14F-4D97-AF65-F5344CB8AC3E}">
        <p14:creationId xmlns:p14="http://schemas.microsoft.com/office/powerpoint/2010/main" val="29901712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algn="r" rtl="1"/>
            <a:r>
              <a:rPr lang="ar-SA" sz="2800" dirty="0" smtClean="0">
                <a:solidFill>
                  <a:srgbClr val="FF0000"/>
                </a:solidFill>
              </a:rPr>
              <a:t>7.ضعف </a:t>
            </a:r>
            <a:r>
              <a:rPr lang="ar-SA" sz="2800" dirty="0">
                <a:solidFill>
                  <a:srgbClr val="FF0000"/>
                </a:solidFill>
              </a:rPr>
              <a:t>وعي الأفراد و المستخدمين لتمحيص المواد و الرسائل الإعلامية </a:t>
            </a:r>
          </a:p>
          <a:p>
            <a:pPr algn="r"/>
            <a:r>
              <a:rPr lang="ar-SA" sz="2800" dirty="0" smtClean="0"/>
              <a:t>يتعرض المستخدمين للإعلام الجديد بدون تمحيص للرسائل الإعلامية ، ومصادرها، وبالتالي أصبح الإنترنت و الإعلام الجديد مصدراً للإشاعات .</a:t>
            </a:r>
            <a:endParaRPr lang="en-GB" sz="2800" dirty="0"/>
          </a:p>
        </p:txBody>
      </p:sp>
    </p:spTree>
    <p:extLst>
      <p:ext uri="{BB962C8B-B14F-4D97-AF65-F5344CB8AC3E}">
        <p14:creationId xmlns:p14="http://schemas.microsoft.com/office/powerpoint/2010/main" val="36332251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marL="0" indent="0" algn="r" rtl="1">
              <a:buNone/>
            </a:pPr>
            <a:r>
              <a:rPr lang="ar-SA" sz="2400" dirty="0" smtClean="0">
                <a:solidFill>
                  <a:srgbClr val="00B050"/>
                </a:solidFill>
              </a:rPr>
              <a:t>ب.العوائق المتعلقة بالجانب التقني:</a:t>
            </a:r>
          </a:p>
          <a:p>
            <a:pPr marL="0" indent="0" algn="r" rtl="1">
              <a:buNone/>
            </a:pPr>
            <a:r>
              <a:rPr lang="ar-SA" sz="2400" dirty="0" smtClean="0">
                <a:solidFill>
                  <a:srgbClr val="FF0000"/>
                </a:solidFill>
              </a:rPr>
              <a:t>1.عدم توفر الخدمة ذات الإمكانيات العالية، وضعف البنية التحتية التي تحوي شبكات الاتصال</a:t>
            </a:r>
          </a:p>
          <a:p>
            <a:pPr algn="r" rtl="1"/>
            <a:r>
              <a:rPr lang="ar-SA" sz="2400" dirty="0" smtClean="0"/>
              <a:t>تشير التقارير الصادرة عن هيئة الاتصالات، وعن برنامج الأمم المتحدة الإنمائي إلى ضعف البنية التقنية في العالم العربي ، من حيث الاتصالات، وتوفير بنية الخدمات ، ممايخلق فجوة معرفية بين العالم العربي والعالم ككل، وبين الفئات المختلفة في العالم العربي.</a:t>
            </a:r>
            <a:endParaRPr lang="ar-SA" sz="2400" dirty="0"/>
          </a:p>
          <a:p>
            <a:pPr algn="r" rtl="1"/>
            <a:endParaRPr lang="en-GB" sz="2400" dirty="0"/>
          </a:p>
        </p:txBody>
      </p:sp>
    </p:spTree>
    <p:extLst>
      <p:ext uri="{BB962C8B-B14F-4D97-AF65-F5344CB8AC3E}">
        <p14:creationId xmlns:p14="http://schemas.microsoft.com/office/powerpoint/2010/main" val="26328005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187624" y="1124744"/>
            <a:ext cx="7520940" cy="3579849"/>
          </a:xfrm>
        </p:spPr>
        <p:txBody>
          <a:bodyPr>
            <a:normAutofit/>
          </a:bodyPr>
          <a:lstStyle/>
          <a:p>
            <a:pPr algn="r" rtl="1"/>
            <a:endParaRPr lang="ar-SA" sz="2800" dirty="0" smtClean="0">
              <a:solidFill>
                <a:srgbClr val="FF0000"/>
              </a:solidFill>
            </a:endParaRPr>
          </a:p>
          <a:p>
            <a:pPr algn="r" rtl="1"/>
            <a:r>
              <a:rPr lang="ar-SA" sz="2800" dirty="0" smtClean="0">
                <a:solidFill>
                  <a:srgbClr val="FF0000"/>
                </a:solidFill>
              </a:rPr>
              <a:t>2.عائق </a:t>
            </a:r>
            <a:r>
              <a:rPr lang="ar-SA" sz="2800" dirty="0">
                <a:solidFill>
                  <a:srgbClr val="FF0000"/>
                </a:solidFill>
              </a:rPr>
              <a:t>غياب العنصر البشري </a:t>
            </a:r>
            <a:r>
              <a:rPr lang="ar-SA" sz="2800" dirty="0" smtClean="0">
                <a:solidFill>
                  <a:srgbClr val="FF0000"/>
                </a:solidFill>
              </a:rPr>
              <a:t>المبرمج </a:t>
            </a:r>
            <a:r>
              <a:rPr lang="ar-SA" sz="2800" dirty="0">
                <a:solidFill>
                  <a:srgbClr val="FF0000"/>
                </a:solidFill>
              </a:rPr>
              <a:t>المبتكر</a:t>
            </a:r>
          </a:p>
          <a:p>
            <a:pPr algn="r" rtl="1"/>
            <a:r>
              <a:rPr lang="ar-SA" sz="2800" dirty="0" smtClean="0"/>
              <a:t>على الرغم من أن الإنترنت يتيح الفرصة للمبرمجين بالابتكار ، ويخلق لديهم الفرصة لطرح الأفكار ، إلا أن الإسهام العربي في البرامج والمواقع المختلفة لازال ضعيفاً.</a:t>
            </a:r>
            <a:endParaRPr lang="en-GB" sz="2800" dirty="0"/>
          </a:p>
        </p:txBody>
      </p:sp>
    </p:spTree>
    <p:extLst>
      <p:ext uri="{BB962C8B-B14F-4D97-AF65-F5344CB8AC3E}">
        <p14:creationId xmlns:p14="http://schemas.microsoft.com/office/powerpoint/2010/main" val="4738185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cs typeface="+mn-cs"/>
              </a:rPr>
              <a:t>ويب 3 أو الويب الدلالي أو الويب الذكي </a:t>
            </a:r>
            <a:endParaRPr lang="en-US" dirty="0">
              <a:cs typeface="+mn-cs"/>
            </a:endParaRPr>
          </a:p>
        </p:txBody>
      </p:sp>
      <p:sp>
        <p:nvSpPr>
          <p:cNvPr id="3" name="عنصر نائب للمحتوى 2"/>
          <p:cNvSpPr>
            <a:spLocks noGrp="1"/>
          </p:cNvSpPr>
          <p:nvPr>
            <p:ph idx="1"/>
          </p:nvPr>
        </p:nvSpPr>
        <p:spPr/>
        <p:txBody>
          <a:bodyPr>
            <a:normAutofit/>
          </a:bodyPr>
          <a:lstStyle/>
          <a:p>
            <a:pPr algn="r"/>
            <a:r>
              <a:rPr lang="ar-SA" sz="2400" dirty="0" smtClean="0"/>
              <a:t>ترى كيف سيكون الجيل الثالث للإنترنت .</a:t>
            </a:r>
          </a:p>
          <a:p>
            <a:pPr algn="r"/>
            <a:endParaRPr lang="ar-SA" sz="2400" dirty="0"/>
          </a:p>
          <a:p>
            <a:pPr algn="r"/>
            <a:r>
              <a:rPr lang="ar-SA" sz="2400" dirty="0" smtClean="0"/>
              <a:t>يشير مصطلح ويب 3 إلى جيل ثالث من الانترنت يضم مجموعة من الخدمات (وهو ما يمكن أن نطلق عليه ويب ذكي)</a:t>
            </a:r>
          </a:p>
          <a:p>
            <a:pPr algn="r"/>
            <a:r>
              <a:rPr lang="ar-SA" sz="2400" dirty="0" smtClean="0"/>
              <a:t>انترنت </a:t>
            </a:r>
            <a:r>
              <a:rPr lang="ar-SA" sz="2400" dirty="0" smtClean="0"/>
              <a:t>تستطيع الوصول فيه إلى المعلومة التي تريدها فورا(بدون الحاجة إلى النظر في صفحات نتائج قوقل و التنقل بينها وفتح عشرات الصفحات )</a:t>
            </a:r>
          </a:p>
          <a:p>
            <a:pPr algn="r"/>
            <a:endParaRPr lang="ar-SA" sz="2400" dirty="0"/>
          </a:p>
        </p:txBody>
      </p:sp>
    </p:spTree>
    <p:extLst>
      <p:ext uri="{BB962C8B-B14F-4D97-AF65-F5344CB8AC3E}">
        <p14:creationId xmlns:p14="http://schemas.microsoft.com/office/powerpoint/2010/main" val="13676962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pPr algn="r" rtl="1"/>
            <a:r>
              <a:rPr lang="ar-SA" sz="2400" dirty="0"/>
              <a:t>لم يتبلور هذا الويب بعد، ولكن هناك عدة رؤى لهذه المرحلة الجديدة من الإعلام الجديد :</a:t>
            </a:r>
          </a:p>
          <a:p>
            <a:pPr algn="r" rtl="1"/>
            <a:r>
              <a:rPr lang="ar-SA" sz="2400" dirty="0">
                <a:solidFill>
                  <a:srgbClr val="00B050"/>
                </a:solidFill>
              </a:rPr>
              <a:t>السيناريو الأول:</a:t>
            </a:r>
          </a:p>
          <a:p>
            <a:pPr algn="r" rtl="1">
              <a:buFontTx/>
              <a:buChar char="-"/>
            </a:pPr>
            <a:r>
              <a:rPr lang="ar-SA" sz="2400" dirty="0"/>
              <a:t>سيرتبط هذا الويب </a:t>
            </a:r>
            <a:r>
              <a:rPr lang="ar-SA" sz="2400" u="sng" dirty="0"/>
              <a:t>ب</a:t>
            </a:r>
            <a:r>
              <a:rPr lang="ar-SA" sz="2400" u="sng" dirty="0" smtClean="0"/>
              <a:t>: الذكاء </a:t>
            </a:r>
            <a:r>
              <a:rPr lang="ar-SA" sz="2400" u="sng" dirty="0"/>
              <a:t>الصناعي، </a:t>
            </a:r>
            <a:r>
              <a:rPr lang="ar-SA" sz="2400" dirty="0"/>
              <a:t>و هو البرامج الحاسوبية التي تحاول محاكاة القدرات البشرية ، كالتعلم ، والاستنتاج، و ردة الفعل على أمور لم تبرمج عليها الآلة، والتفكير المنطقي، والتخطيط، فويب 3 امتداد للويب </a:t>
            </a:r>
            <a:r>
              <a:rPr lang="ar-SA" sz="2400" dirty="0" smtClean="0"/>
              <a:t>2</a:t>
            </a:r>
            <a:r>
              <a:rPr lang="ar-SA" sz="2400" dirty="0"/>
              <a:t>.</a:t>
            </a:r>
            <a:endParaRPr lang="en-US" sz="2400" dirty="0"/>
          </a:p>
        </p:txBody>
      </p:sp>
    </p:spTree>
    <p:extLst>
      <p:ext uri="{BB962C8B-B14F-4D97-AF65-F5344CB8AC3E}">
        <p14:creationId xmlns:p14="http://schemas.microsoft.com/office/powerpoint/2010/main" val="32771468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algn="r" rtl="1"/>
            <a:r>
              <a:rPr lang="ar-SA" sz="2800" dirty="0">
                <a:solidFill>
                  <a:srgbClr val="00B050"/>
                </a:solidFill>
              </a:rPr>
              <a:t> </a:t>
            </a:r>
            <a:r>
              <a:rPr lang="ar-SA" sz="2800" dirty="0" smtClean="0">
                <a:solidFill>
                  <a:srgbClr val="00B050"/>
                </a:solidFill>
              </a:rPr>
              <a:t>السيناريو الثاني:</a:t>
            </a:r>
          </a:p>
          <a:p>
            <a:pPr algn="r" rtl="1"/>
            <a:r>
              <a:rPr lang="ar-SA" sz="2800" dirty="0" smtClean="0"/>
              <a:t>قدرة </a:t>
            </a:r>
            <a:r>
              <a:rPr lang="ar-SA" sz="2800" dirty="0"/>
              <a:t>الويب 3.0 على تبويب وتصنيف المعلومات. وهناك بالفعل الكثير من العمل الذي يجري في فكرة الويب القادر على تبويب وتصنيف المعلومات ؛ حيث يتم تصنيف جميع المعلومات وتخزينها بطريقة يمكن للكمبيوتر </a:t>
            </a:r>
            <a:r>
              <a:rPr lang="ar-SA" sz="2800" u="sng" dirty="0"/>
              <a:t>فهمها</a:t>
            </a:r>
            <a:r>
              <a:rPr lang="ar-SA" sz="2800" dirty="0"/>
              <a:t> فضلاً عن الإنسان وكثيراً ما نجد في هذا مزيجاً من </a:t>
            </a:r>
            <a:r>
              <a:rPr lang="ar-SA" sz="2800" u="sng" dirty="0"/>
              <a:t>الذكاء الاصطناعي، ، لكنه تركز على فهم المعاني و دلالات الألفاظ </a:t>
            </a:r>
            <a:r>
              <a:rPr lang="ar-SA" sz="2800" u="sng" dirty="0" smtClean="0"/>
              <a:t>البشرية </a:t>
            </a:r>
            <a:r>
              <a:rPr lang="ar-SA" sz="2800" dirty="0" smtClean="0"/>
              <a:t>.</a:t>
            </a:r>
          </a:p>
          <a:p>
            <a:pPr algn="r" rtl="1"/>
            <a:endParaRPr lang="ar-SA" sz="2800" dirty="0"/>
          </a:p>
        </p:txBody>
      </p:sp>
    </p:spTree>
    <p:extLst>
      <p:ext uri="{BB962C8B-B14F-4D97-AF65-F5344CB8AC3E}">
        <p14:creationId xmlns:p14="http://schemas.microsoft.com/office/powerpoint/2010/main" val="9951826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algn="r" rtl="1"/>
            <a:r>
              <a:rPr lang="ar-SA" sz="2400" dirty="0" smtClean="0">
                <a:solidFill>
                  <a:srgbClr val="00B050"/>
                </a:solidFill>
              </a:rPr>
              <a:t>-السيناريو الثالث:</a:t>
            </a:r>
          </a:p>
          <a:p>
            <a:pPr algn="r" rtl="1"/>
            <a:r>
              <a:rPr lang="ar-SA" sz="2400" dirty="0" smtClean="0"/>
              <a:t>التركيز </a:t>
            </a:r>
            <a:r>
              <a:rPr lang="ar-SA" sz="2400" dirty="0"/>
              <a:t>على بناء عالم افتراضي «متكامل» داخل الإنترنت، فويب 3 هو عبارة عن تحويل كل المواقع لحياة افتراضية جديدة، فمثلاً: إن أردت أن تدخل إلى موقع تسوق، فستدخل كشخص لمحل تسوق، وتجري محادثات مع الزائرين، والبائعين.و يعتبر مثل هذا التطور فكرة بعيدة المنال لعدم تطور البنية التقنية والبرامجية بشكل كامل، ولتكلفتها العالية، وربما يكون هذا السناريو مطروحاً في ويب 4.</a:t>
            </a:r>
          </a:p>
          <a:p>
            <a:endParaRPr lang="en-GB" sz="2400" dirty="0"/>
          </a:p>
        </p:txBody>
      </p:sp>
    </p:spTree>
    <p:extLst>
      <p:ext uri="{BB962C8B-B14F-4D97-AF65-F5344CB8AC3E}">
        <p14:creationId xmlns:p14="http://schemas.microsoft.com/office/powerpoint/2010/main" val="19860511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395536" y="1100628"/>
            <a:ext cx="8424936" cy="4704636"/>
          </a:xfrm>
        </p:spPr>
        <p:txBody>
          <a:bodyPr>
            <a:noAutofit/>
          </a:bodyPr>
          <a:lstStyle/>
          <a:p>
            <a:pPr marL="0" indent="0" algn="just" rtl="1"/>
            <a:r>
              <a:rPr lang="ar-SA" sz="2400" dirty="0" smtClean="0">
                <a:solidFill>
                  <a:srgbClr val="00B050"/>
                </a:solidFill>
              </a:rPr>
              <a:t>السيناريو الرابع:</a:t>
            </a:r>
          </a:p>
          <a:p>
            <a:pPr marL="0" indent="0" algn="just" rtl="1"/>
            <a:r>
              <a:rPr lang="ar-SA" sz="2400" dirty="0" smtClean="0"/>
              <a:t>السيناريو الأقرب هو أن تنطلق ويب 3 من الهواتف المحمولة، لتتحول الهواتف إلى منصة تدير كامل الحياة ، من الترفيه،للتعليم، والتواصل  الاجتماعي،للخدمات المختلفة</a:t>
            </a:r>
            <a:r>
              <a:rPr lang="ar-SA" sz="2400" dirty="0"/>
              <a:t>،  ويسمى:  </a:t>
            </a:r>
            <a:r>
              <a:rPr lang="ar-SA" sz="2400" dirty="0" smtClean="0"/>
              <a:t>"</a:t>
            </a:r>
            <a:r>
              <a:rPr lang="ar-SA" sz="2400" dirty="0"/>
              <a:t>إنترنت </a:t>
            </a:r>
            <a:r>
              <a:rPr lang="ar-SA" sz="2400" dirty="0" smtClean="0"/>
              <a:t>الأشياء"</a:t>
            </a:r>
            <a:r>
              <a:rPr lang="en-GB" sz="2400" dirty="0" smtClean="0"/>
              <a:t>The </a:t>
            </a:r>
            <a:r>
              <a:rPr lang="en-GB" sz="2400" dirty="0"/>
              <a:t>Internet of </a:t>
            </a:r>
            <a:r>
              <a:rPr lang="en-GB" sz="2400" dirty="0" smtClean="0"/>
              <a:t>Things.</a:t>
            </a:r>
            <a:r>
              <a:rPr lang="ar-SA" sz="2400" dirty="0" smtClean="0"/>
              <a:t> ، و يعنى أن يركز الإنترنت والإعلام الجديد على تحسس احتياجاتك، وتقديمها لك عبر أنظمة مترابطة.</a:t>
            </a:r>
          </a:p>
          <a:p>
            <a:pPr marL="0" indent="0" algn="just" rtl="1"/>
            <a:r>
              <a:rPr lang="ar-SA" sz="2400" dirty="0" smtClean="0"/>
              <a:t>وقد قطع ويب 3 شوطاً كبيراً في هذا السيناريو الذي تميل له الكثير من الأبحاث التي تتحدث عن مستقبل الإعلام، وتعد قوقل الشركة الرائدة في تقديم هذه الخدمات، كما ابتكرت أبل نظام يسمح بدراسة الأماكن وتحسسها، ويتوقع أن يتم البدء بذلك في عام 2014. </a:t>
            </a:r>
          </a:p>
          <a:p>
            <a:pPr marL="0" indent="0" algn="just" rtl="1"/>
            <a:r>
              <a:rPr lang="ar-SA" sz="2400" dirty="0"/>
              <a:t>مثلا وجود نافذة منزل متصلة بالويب وتصل إلى الحالة الجوية للمكان الموجودة فيه وتغير</a:t>
            </a:r>
            <a:endParaRPr lang="ar-SA" sz="2400" dirty="0" smtClean="0"/>
          </a:p>
          <a:p>
            <a:pPr algn="just" rtl="1">
              <a:buFontTx/>
              <a:buChar char="-"/>
            </a:pPr>
            <a:endParaRPr lang="en-GB" sz="2400" dirty="0"/>
          </a:p>
        </p:txBody>
      </p:sp>
    </p:spTree>
    <p:extLst>
      <p:ext uri="{BB962C8B-B14F-4D97-AF65-F5344CB8AC3E}">
        <p14:creationId xmlns:p14="http://schemas.microsoft.com/office/powerpoint/2010/main" val="9123077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solidFill>
                  <a:srgbClr val="00B050"/>
                </a:solidFill>
                <a:cs typeface="+mn-cs"/>
              </a:rPr>
              <a:t>نظرة عامة على الإعلام الجديد في العالم العربي</a:t>
            </a:r>
            <a:endParaRPr lang="en-GB" b="1" dirty="0">
              <a:solidFill>
                <a:srgbClr val="00B050"/>
              </a:solidFill>
              <a:cs typeface="+mn-cs"/>
            </a:endParaRPr>
          </a:p>
        </p:txBody>
      </p:sp>
      <p:sp>
        <p:nvSpPr>
          <p:cNvPr id="3" name="Content Placeholder 2"/>
          <p:cNvSpPr>
            <a:spLocks noGrp="1"/>
          </p:cNvSpPr>
          <p:nvPr>
            <p:ph idx="1"/>
          </p:nvPr>
        </p:nvSpPr>
        <p:spPr>
          <a:xfrm>
            <a:off x="755576" y="980728"/>
            <a:ext cx="8069520" cy="3960440"/>
          </a:xfrm>
        </p:spPr>
        <p:txBody>
          <a:bodyPr>
            <a:normAutofit/>
          </a:bodyPr>
          <a:lstStyle/>
          <a:p>
            <a:pPr algn="just" rtl="1">
              <a:buFont typeface="Arial" pitchFamily="34" charset="0"/>
              <a:buChar char="•"/>
            </a:pPr>
            <a:r>
              <a:rPr lang="ar-SA" sz="2400" dirty="0" smtClean="0"/>
              <a:t>يشكل العالم العربي حوالي 10% من إجمالي مساحة العالم، ويشغله حوالي 4.5% من سكان العالم</a:t>
            </a:r>
            <a:r>
              <a:rPr lang="en-US" sz="2400" dirty="0"/>
              <a:t> </a:t>
            </a:r>
            <a:r>
              <a:rPr lang="ar-SA" sz="2400" dirty="0" smtClean="0"/>
              <a:t>.</a:t>
            </a:r>
          </a:p>
          <a:p>
            <a:pPr algn="just" rtl="1">
              <a:buFont typeface="Arial" pitchFamily="34" charset="0"/>
              <a:buChar char="•"/>
            </a:pPr>
            <a:r>
              <a:rPr lang="ar-SA" sz="2400" dirty="0" smtClean="0"/>
              <a:t>أول دولة عربية دخل لها الإنترنت هي تونس ، وذلك في عام 1991م.</a:t>
            </a:r>
          </a:p>
          <a:p>
            <a:pPr algn="just" rtl="1">
              <a:buFont typeface="Arial" pitchFamily="34" charset="0"/>
              <a:buChar char="•"/>
            </a:pPr>
            <a:r>
              <a:rPr lang="ar-SA" sz="2400" dirty="0" smtClean="0"/>
              <a:t>مقارنة بدخول الإنترنت في أمريكا عام 1985، هناك فجوة زمانية أدت لفجوة معرفية</a:t>
            </a:r>
          </a:p>
          <a:p>
            <a:pPr algn="r" rtl="1"/>
            <a:r>
              <a:rPr lang="ar-SA" sz="2400" dirty="0" smtClean="0"/>
              <a:t>-تعد </a:t>
            </a:r>
            <a:r>
              <a:rPr lang="ar-SA" sz="2400" dirty="0"/>
              <a:t>نسبة المحتوى العربي </a:t>
            </a:r>
            <a:r>
              <a:rPr lang="ar-SA" sz="2400" dirty="0" smtClean="0"/>
              <a:t>1%إلى  </a:t>
            </a:r>
            <a:r>
              <a:rPr lang="ar-SA" sz="2400" dirty="0"/>
              <a:t>3 % من باقي المحتويات في العالم.</a:t>
            </a:r>
            <a:endParaRPr lang="en-US" sz="2400" dirty="0"/>
          </a:p>
          <a:p>
            <a:pPr algn="just" rtl="1">
              <a:lnSpc>
                <a:spcPct val="150000"/>
              </a:lnSpc>
              <a:buFont typeface="Arial" pitchFamily="34" charset="0"/>
              <a:buChar char="•"/>
            </a:pPr>
            <a:endParaRPr lang="ar-SA" sz="2400" dirty="0" smtClean="0"/>
          </a:p>
          <a:p>
            <a:pPr algn="just" rtl="1">
              <a:lnSpc>
                <a:spcPct val="150000"/>
              </a:lnSpc>
              <a:buFontTx/>
              <a:buChar char="-"/>
            </a:pPr>
            <a:endParaRPr lang="ar-SA" sz="2400" dirty="0" smtClean="0"/>
          </a:p>
        </p:txBody>
      </p:sp>
    </p:spTree>
    <p:extLst>
      <p:ext uri="{BB962C8B-B14F-4D97-AF65-F5344CB8AC3E}">
        <p14:creationId xmlns:p14="http://schemas.microsoft.com/office/powerpoint/2010/main" val="511161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79512" y="404664"/>
            <a:ext cx="8716963" cy="4372000"/>
          </a:xfrm>
        </p:spPr>
        <p:txBody>
          <a:bodyPr>
            <a:normAutofit/>
          </a:bodyPr>
          <a:lstStyle/>
          <a:p>
            <a:pPr algn="r" rtl="1"/>
            <a:r>
              <a:rPr lang="ar-SA" sz="2400" u="sng" dirty="0" smtClean="0"/>
              <a:t>أهم الإشكاليات و العوائق التي تواجه الإعلام الجديد في العالم العربي:</a:t>
            </a:r>
            <a:endParaRPr lang="en-US" sz="2400" u="sng" dirty="0" smtClean="0"/>
          </a:p>
          <a:p>
            <a:pPr algn="r" rtl="1"/>
            <a:endParaRPr lang="ar-SA" sz="2400" dirty="0" smtClean="0"/>
          </a:p>
          <a:p>
            <a:pPr algn="r" rtl="1"/>
            <a:r>
              <a:rPr lang="ar-SA" sz="2400" b="0" u="sng" dirty="0" smtClean="0">
                <a:solidFill>
                  <a:schemeClr val="accent3"/>
                </a:solidFill>
              </a:rPr>
              <a:t>أ.العوائق المتعلقة بالمحتوى:</a:t>
            </a:r>
          </a:p>
          <a:p>
            <a:pPr algn="r" rtl="1"/>
            <a:r>
              <a:rPr lang="ar-SA" sz="2400" b="0" dirty="0" smtClean="0">
                <a:solidFill>
                  <a:srgbClr val="FF0000"/>
                </a:solidFill>
              </a:rPr>
              <a:t>1.عائق ضعف استغلال إمكانيات الإعلام الجديد:</a:t>
            </a:r>
            <a:endParaRPr lang="en-GB" sz="2400" b="0" dirty="0" smtClean="0">
              <a:solidFill>
                <a:srgbClr val="FF0000"/>
              </a:solidFill>
            </a:endParaRPr>
          </a:p>
          <a:p>
            <a:pPr algn="r" rtl="1"/>
            <a:r>
              <a:rPr lang="ar-SA" sz="2400" b="0" dirty="0" smtClean="0"/>
              <a:t> </a:t>
            </a:r>
          </a:p>
          <a:p>
            <a:pPr algn="r" rtl="1"/>
            <a:r>
              <a:rPr lang="ar-SA" sz="2400" b="0" dirty="0" smtClean="0"/>
              <a:t>للإعلام الجديد  العديد من الخصائص و الإمكانيات التي بإمكانها خلق فرص جديدة للمستخدم العربي، و من أهم هذه الخصائص :التفاعلية، هذه الخصيصة لم يتم استخدامها بشكل كامل في المحت</a:t>
            </a:r>
            <a:r>
              <a:rPr lang="ar-SA" sz="2400" b="0" dirty="0"/>
              <a:t>و</a:t>
            </a:r>
            <a:r>
              <a:rPr lang="ar-SA" sz="2400" b="0" dirty="0" smtClean="0"/>
              <a:t>ى العربي.</a:t>
            </a:r>
          </a:p>
          <a:p>
            <a:pPr algn="r" rtl="1"/>
            <a:r>
              <a:rPr lang="ar-SA" sz="2400" b="0" dirty="0" smtClean="0"/>
              <a:t>ومن الأمثلة على المحتويات الأجنبية المميزة والتي تتمتع بدرجة فاعلية كبيرة: موقع </a:t>
            </a:r>
            <a:r>
              <a:rPr lang="en-GB" sz="2400" b="0" dirty="0" err="1" smtClean="0">
                <a:hlinkClick r:id="rId2"/>
              </a:rPr>
              <a:t>courser</a:t>
            </a:r>
            <a:r>
              <a:rPr lang="en-GB" sz="2400" b="0" dirty="0" err="1">
                <a:hlinkClick r:id="rId2"/>
              </a:rPr>
              <a:t>a</a:t>
            </a:r>
            <a:r>
              <a:rPr lang="ar-SA" sz="2400" b="0" dirty="0" smtClean="0">
                <a:hlinkClick r:id="rId2"/>
              </a:rPr>
              <a:t> </a:t>
            </a:r>
            <a:r>
              <a:rPr lang="ar-SA" sz="2400" b="0" dirty="0" smtClean="0"/>
              <a:t>وتفاعل الطلاب فيه.</a:t>
            </a:r>
          </a:p>
          <a:p>
            <a:pPr algn="r" rtl="1"/>
            <a:endParaRPr lang="ar-SA" sz="1800" dirty="0" smtClean="0"/>
          </a:p>
        </p:txBody>
      </p:sp>
    </p:spTree>
    <p:extLst>
      <p:ext uri="{BB962C8B-B14F-4D97-AF65-F5344CB8AC3E}">
        <p14:creationId xmlns:p14="http://schemas.microsoft.com/office/powerpoint/2010/main" val="22359038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67544" y="404664"/>
            <a:ext cx="8169647" cy="4176464"/>
          </a:xfrm>
        </p:spPr>
        <p:txBody>
          <a:bodyPr>
            <a:noAutofit/>
          </a:bodyPr>
          <a:lstStyle/>
          <a:p>
            <a:pPr algn="r" rtl="1"/>
            <a:r>
              <a:rPr lang="ar-SA" sz="2400" b="0" dirty="0" smtClean="0">
                <a:solidFill>
                  <a:srgbClr val="FF0000"/>
                </a:solidFill>
              </a:rPr>
              <a:t>2.عائق </a:t>
            </a:r>
            <a:r>
              <a:rPr lang="ar-SA" sz="2400" b="0" dirty="0">
                <a:solidFill>
                  <a:srgbClr val="FF0000"/>
                </a:solidFill>
              </a:rPr>
              <a:t>ضعف </a:t>
            </a:r>
            <a:r>
              <a:rPr lang="ar-SA" sz="2400" b="0" dirty="0" smtClean="0">
                <a:solidFill>
                  <a:srgbClr val="FF0000"/>
                </a:solidFill>
              </a:rPr>
              <a:t>المحتوى العربي (المضمون نفسه) :</a:t>
            </a:r>
          </a:p>
          <a:p>
            <a:pPr algn="r" rtl="1"/>
            <a:r>
              <a:rPr lang="ar-SA" sz="2400" b="0" dirty="0" smtClean="0"/>
              <a:t>المحتوى العربي :هو </a:t>
            </a:r>
            <a:r>
              <a:rPr lang="ar-SA" sz="2400" b="0" dirty="0"/>
              <a:t>مجموع مواقع وصفحات الويب التي كتبت باللغة العربية أو الفيديوهات أو الموسيقى أو الكتب أو غيرها على الإنترنت. وهو يمثل 3% من محتوى الإنترنت بكل </a:t>
            </a:r>
            <a:r>
              <a:rPr lang="ar-SA" sz="2400" b="0" dirty="0" smtClean="0"/>
              <a:t>اللغات.</a:t>
            </a:r>
          </a:p>
          <a:p>
            <a:pPr algn="r" rtl="1"/>
            <a:r>
              <a:rPr lang="ar-SA" sz="2400" b="0" dirty="0" smtClean="0">
                <a:solidFill>
                  <a:srgbClr val="00B050"/>
                </a:solidFill>
              </a:rPr>
              <a:t>ما سبب إشكالية ضعف المستموى العربي ؟!</a:t>
            </a:r>
          </a:p>
          <a:p>
            <a:pPr algn="r" rtl="1"/>
            <a:r>
              <a:rPr lang="ar-SA" sz="2400" b="0" dirty="0" smtClean="0"/>
              <a:t>-انتشار ظاهرة النسخ واللصق، وضعف ابتكار محتوى عربي.</a:t>
            </a:r>
          </a:p>
          <a:p>
            <a:pPr algn="r" rtl="1"/>
            <a:r>
              <a:rPr lang="ar-SA" sz="2400" b="0" dirty="0" smtClean="0"/>
              <a:t> -خصوصية اللغة العربية من ناحية الاشتقاقات، وتعدد اللهجات، ودخول لغة (العربيزي)</a:t>
            </a:r>
          </a:p>
          <a:p>
            <a:pPr algn="r" rtl="1"/>
            <a:r>
              <a:rPr lang="ar-SA" sz="2400" b="0" dirty="0" smtClean="0"/>
              <a:t>-غياب المعلومات التخصصية،  كالمعلومات الطبية ، و  العلوم المتخصصة بشكل عام.</a:t>
            </a:r>
          </a:p>
          <a:p>
            <a:pPr algn="r" rtl="1"/>
            <a:endParaRPr lang="ar-SA" sz="2400" dirty="0" smtClean="0"/>
          </a:p>
          <a:p>
            <a:pPr algn="r" rtl="1"/>
            <a:endParaRPr lang="en-GB" sz="2400" dirty="0"/>
          </a:p>
        </p:txBody>
      </p:sp>
    </p:spTree>
    <p:extLst>
      <p:ext uri="{BB962C8B-B14F-4D97-AF65-F5344CB8AC3E}">
        <p14:creationId xmlns:p14="http://schemas.microsoft.com/office/powerpoint/2010/main" val="13404551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23528" y="260647"/>
            <a:ext cx="8496944" cy="4824537"/>
          </a:xfrm>
        </p:spPr>
        <p:txBody>
          <a:bodyPr>
            <a:normAutofit fontScale="92500" lnSpcReduction="20000"/>
          </a:bodyPr>
          <a:lstStyle/>
          <a:p>
            <a:pPr algn="r" rtl="1"/>
            <a:r>
              <a:rPr lang="ar-SA" sz="2000" dirty="0">
                <a:solidFill>
                  <a:srgbClr val="00B050"/>
                </a:solidFill>
              </a:rPr>
              <a:t>ظهرت عديد من المبادرات لتنمية المحتوى العربي على الإنترنت منها</a:t>
            </a:r>
            <a:r>
              <a:rPr lang="ar-SA" sz="2000" dirty="0" smtClean="0">
                <a:solidFill>
                  <a:srgbClr val="00B050"/>
                </a:solidFill>
              </a:rPr>
              <a:t>:</a:t>
            </a:r>
          </a:p>
          <a:p>
            <a:pPr algn="r" rtl="1"/>
            <a:r>
              <a:rPr lang="ar-SA" sz="2000" dirty="0">
                <a:hlinkClick r:id="rId2" tooltip="مبادرة الملك عبد الله للمحتوى العربي"/>
              </a:rPr>
              <a:t>مبادرة الملك عبد الله للمحتوى </a:t>
            </a:r>
            <a:r>
              <a:rPr lang="ar-SA" sz="2000" dirty="0" smtClean="0">
                <a:hlinkClick r:id="rId2" tooltip="مبادرة الملك عبد الله للمحتوى العربي"/>
              </a:rPr>
              <a:t>العربي</a:t>
            </a:r>
            <a:r>
              <a:rPr lang="ar-SA" sz="2000" dirty="0" smtClean="0"/>
              <a:t>  </a:t>
            </a:r>
            <a:r>
              <a:rPr lang="en-GB" sz="2000" dirty="0">
                <a:hlinkClick r:id="rId3"/>
              </a:rPr>
              <a:t>http://</a:t>
            </a:r>
            <a:r>
              <a:rPr lang="en-GB" sz="2000" dirty="0" smtClean="0">
                <a:hlinkClick r:id="rId3"/>
              </a:rPr>
              <a:t>www.econtent.org.sa/Pages/Default.aspx</a:t>
            </a:r>
            <a:endParaRPr lang="ar-SA" sz="2000" dirty="0" smtClean="0"/>
          </a:p>
          <a:p>
            <a:pPr algn="r" rtl="1"/>
            <a:r>
              <a:rPr lang="ar-SA" sz="2000" dirty="0" smtClean="0"/>
              <a:t>مبادرة </a:t>
            </a:r>
            <a:r>
              <a:rPr lang="ar-SA" sz="2000" dirty="0" err="1" smtClean="0"/>
              <a:t>تغريدات</a:t>
            </a:r>
            <a:r>
              <a:rPr lang="ar-SA" sz="2000" dirty="0" smtClean="0"/>
              <a:t> </a:t>
            </a:r>
            <a:r>
              <a:rPr lang="en-GB" sz="2000" dirty="0">
                <a:hlinkClick r:id="rId4"/>
              </a:rPr>
              <a:t>http://taghreedat.com</a:t>
            </a:r>
            <a:r>
              <a:rPr lang="en-GB" sz="2000" dirty="0" smtClean="0">
                <a:hlinkClick r:id="rId4"/>
              </a:rPr>
              <a:t>/</a:t>
            </a:r>
            <a:endParaRPr lang="ar-SA" sz="2000" dirty="0" smtClean="0"/>
          </a:p>
          <a:p>
            <a:pPr algn="r" rtl="1"/>
            <a:r>
              <a:rPr lang="ar-SA" sz="2000" dirty="0" smtClean="0">
                <a:hlinkClick r:id="rId5"/>
              </a:rPr>
              <a:t>أيام </a:t>
            </a:r>
            <a:r>
              <a:rPr lang="ar-SA" sz="2000" dirty="0">
                <a:hlinkClick r:id="rId5"/>
              </a:rPr>
              <a:t>الإنترنت </a:t>
            </a:r>
            <a:endParaRPr lang="en-GB" sz="2000" dirty="0" smtClean="0"/>
          </a:p>
          <a:p>
            <a:pPr algn="r" rtl="1"/>
            <a:r>
              <a:rPr lang="ar-SA" sz="2000" dirty="0" smtClean="0"/>
              <a:t>مشروع</a:t>
            </a:r>
            <a:r>
              <a:rPr lang="ar-SA" sz="2000" dirty="0"/>
              <a:t> </a:t>
            </a:r>
            <a:r>
              <a:rPr lang="ar-SA" sz="2000" dirty="0">
                <a:hlinkClick r:id="rId6"/>
              </a:rPr>
              <a:t>"أضف للبشرية.. أضف لويكيبيديا"</a:t>
            </a:r>
            <a:endParaRPr lang="ar-SA" sz="2000" dirty="0"/>
          </a:p>
          <a:p>
            <a:pPr algn="r" rtl="1"/>
            <a:r>
              <a:rPr lang="ar-SA" sz="2000" dirty="0">
                <a:hlinkClick r:id="rId7" tooltip="ويكيبيديا العربية"/>
              </a:rPr>
              <a:t>ويكيبيديا العربية</a:t>
            </a:r>
            <a:endParaRPr lang="ar-SA" sz="2000" dirty="0"/>
          </a:p>
          <a:p>
            <a:pPr algn="r" rtl="1"/>
            <a:r>
              <a:rPr lang="ar-SA" sz="2000" dirty="0">
                <a:hlinkClick r:id="rId8" tooltip="موسوعة المعرفة"/>
              </a:rPr>
              <a:t>موسوعة المعرفة</a:t>
            </a:r>
            <a:endParaRPr lang="ar-SA" sz="2000" dirty="0"/>
          </a:p>
          <a:p>
            <a:pPr algn="r" rtl="1"/>
            <a:r>
              <a:rPr lang="ar-SA" sz="2000" dirty="0" smtClean="0">
                <a:hlinkClick r:id="rId9" tooltip="مشروعات عربية"/>
              </a:rPr>
              <a:t>مشروعات </a:t>
            </a:r>
            <a:r>
              <a:rPr lang="ar-SA" sz="2000" dirty="0">
                <a:hlinkClick r:id="rId9" tooltip="مشروعات عربية"/>
              </a:rPr>
              <a:t>عربية</a:t>
            </a:r>
            <a:endParaRPr lang="ar-SA" sz="2000" dirty="0"/>
          </a:p>
          <a:p>
            <a:pPr algn="r" rtl="1"/>
            <a:r>
              <a:rPr lang="ar-SA" sz="2000" dirty="0">
                <a:hlinkClick r:id="rId10" tooltip="موقع دار الكتب"/>
              </a:rPr>
              <a:t>موقع دار </a:t>
            </a:r>
            <a:r>
              <a:rPr lang="ar-SA" sz="2000" dirty="0" smtClean="0">
                <a:hlinkClick r:id="rId10" tooltip="موقع دار الكتب"/>
              </a:rPr>
              <a:t>الكتب</a:t>
            </a:r>
            <a:endParaRPr lang="ar-SA" sz="2000" dirty="0"/>
          </a:p>
          <a:p>
            <a:pPr algn="r" rtl="1"/>
            <a:r>
              <a:rPr lang="ar-SA" sz="2000" dirty="0">
                <a:hlinkClick r:id="rId11" tooltip="مكتبة العرب"/>
              </a:rPr>
              <a:t>مكتبة العرب</a:t>
            </a:r>
            <a:r>
              <a:rPr lang="ar-SA" sz="2000" dirty="0"/>
              <a:t>، </a:t>
            </a:r>
            <a:endParaRPr lang="ar-SA" sz="2000" dirty="0" smtClean="0"/>
          </a:p>
          <a:p>
            <a:pPr algn="r" rtl="1"/>
            <a:r>
              <a:rPr lang="ar-SA" sz="2000" dirty="0" smtClean="0"/>
              <a:t>مبادرة</a:t>
            </a:r>
            <a:r>
              <a:rPr lang="ar-SA" sz="2000" dirty="0"/>
              <a:t> </a:t>
            </a:r>
            <a:r>
              <a:rPr lang="ar-SA" sz="2000" dirty="0">
                <a:hlinkClick r:id="rId12" tooltip="مؤسسة محمد بن راشد آل مكتوم"/>
              </a:rPr>
              <a:t>لمؤسسة محمد بن راشد آل مكتوم</a:t>
            </a:r>
            <a:r>
              <a:rPr lang="ar-SA" sz="2000" dirty="0"/>
              <a:t> تتمثل في مكتبة إلكترونية ضخمة تضم كتباً وأعمالاً شعرية وسيراً ذاتية ودوريات ومقالات متاحة مجانا.</a:t>
            </a:r>
          </a:p>
          <a:p>
            <a:pPr algn="r" rtl="1"/>
            <a:r>
              <a:rPr lang="ar-SA" sz="2000" dirty="0">
                <a:hlinkClick r:id="rId13" tooltip="المكتبة الرقمية العالمية"/>
              </a:rPr>
              <a:t>المكتبة الرقمية العالمية</a:t>
            </a:r>
            <a:endParaRPr lang="ar-SA" sz="2000" dirty="0"/>
          </a:p>
          <a:p>
            <a:pPr algn="r" rtl="1"/>
            <a:r>
              <a:rPr lang="ar-SA" sz="2000" dirty="0">
                <a:hlinkClick r:id="rId14" tooltip="الأصوات العالمية"/>
              </a:rPr>
              <a:t>الأصوات العالمية</a:t>
            </a:r>
            <a:endParaRPr lang="ar-SA" sz="2000" dirty="0"/>
          </a:p>
          <a:p>
            <a:pPr algn="r" rtl="1"/>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467544" y="1196752"/>
            <a:ext cx="8496944" cy="3579849"/>
          </a:xfrm>
        </p:spPr>
        <p:txBody>
          <a:bodyPr>
            <a:normAutofit/>
          </a:bodyPr>
          <a:lstStyle/>
          <a:p>
            <a:pPr algn="r" rtl="1"/>
            <a:r>
              <a:rPr lang="ar-SA" sz="2000" dirty="0" smtClean="0">
                <a:solidFill>
                  <a:srgbClr val="00B050"/>
                </a:solidFill>
              </a:rPr>
              <a:t>مبادرة الملك عبدالله للمحتوى العربي:</a:t>
            </a:r>
          </a:p>
          <a:p>
            <a:pPr algn="r" rtl="1"/>
            <a:r>
              <a:rPr lang="ar-SA" sz="2000" dirty="0" smtClean="0"/>
              <a:t>هو مشروع تحت إشراف مدينة الملك عبدالعزيز للعلوم و التقنية، ويهدف إلى إثراء المحتوى العربي.</a:t>
            </a:r>
          </a:p>
          <a:p>
            <a:pPr algn="r" rtl="1"/>
            <a:r>
              <a:rPr lang="ar-SA" sz="2000" dirty="0" smtClean="0">
                <a:solidFill>
                  <a:srgbClr val="00B050"/>
                </a:solidFill>
              </a:rPr>
              <a:t>من أهم مشاريعه:</a:t>
            </a:r>
          </a:p>
          <a:p>
            <a:pPr algn="r" rtl="1"/>
            <a:r>
              <a:rPr lang="ar-SA" sz="2000" dirty="0" smtClean="0"/>
              <a:t>-تعريب مجلة نيتشر ، وجعله متاحاً ومجانياً للمستخدمين.</a:t>
            </a:r>
          </a:p>
          <a:p>
            <a:pPr algn="r" rtl="1"/>
            <a:r>
              <a:rPr lang="ar-SA" sz="2000" dirty="0" smtClean="0"/>
              <a:t>-منافسات لإثراء المحتوى العربي</a:t>
            </a:r>
            <a:endParaRPr lang="en-GB" sz="2000" dirty="0" smtClean="0"/>
          </a:p>
          <a:p>
            <a:pPr algn="r" rtl="1"/>
            <a:r>
              <a:rPr lang="ar-SA" sz="2000" dirty="0" smtClean="0"/>
              <a:t>-ويكي  العربية</a:t>
            </a:r>
          </a:p>
          <a:p>
            <a:pPr algn="r" rtl="1"/>
            <a:r>
              <a:rPr lang="ar-SA" sz="2000" dirty="0" smtClean="0"/>
              <a:t>-نظام بحث عربي(نبع)</a:t>
            </a:r>
          </a:p>
          <a:p>
            <a:pPr algn="r" rtl="1"/>
            <a:r>
              <a:rPr lang="ar-SA" sz="2000" dirty="0" smtClean="0"/>
              <a:t>-تطوير محتويات المدونات العربية</a:t>
            </a:r>
            <a:endParaRPr lang="ar-SA" sz="2000" dirty="0"/>
          </a:p>
        </p:txBody>
      </p:sp>
    </p:spTree>
    <p:extLst>
      <p:ext uri="{BB962C8B-B14F-4D97-AF65-F5344CB8AC3E}">
        <p14:creationId xmlns:p14="http://schemas.microsoft.com/office/powerpoint/2010/main" val="33494117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a:xfrm>
            <a:off x="323528" y="1100628"/>
            <a:ext cx="8496944" cy="5856764"/>
          </a:xfrm>
        </p:spPr>
        <p:txBody>
          <a:bodyPr>
            <a:noAutofit/>
          </a:bodyPr>
          <a:lstStyle/>
          <a:p>
            <a:pPr algn="r" rtl="1"/>
            <a:r>
              <a:rPr lang="ar-SA" sz="2000" b="1" dirty="0">
                <a:solidFill>
                  <a:srgbClr val="00B050"/>
                </a:solidFill>
              </a:rPr>
              <a:t>مبادرة تغريدات</a:t>
            </a:r>
            <a:r>
              <a:rPr lang="ar-SA" sz="2000" dirty="0">
                <a:solidFill>
                  <a:srgbClr val="00B050"/>
                </a:solidFill>
              </a:rPr>
              <a:t> </a:t>
            </a:r>
            <a:r>
              <a:rPr lang="en-US" sz="2000" dirty="0" err="1" smtClean="0">
                <a:solidFill>
                  <a:srgbClr val="00B050"/>
                </a:solidFill>
              </a:rPr>
              <a:t>Taghreeda</a:t>
            </a:r>
            <a:r>
              <a:rPr lang="en-GB" sz="2000" dirty="0" smtClean="0">
                <a:solidFill>
                  <a:srgbClr val="00B050"/>
                </a:solidFill>
              </a:rPr>
              <a:t>T</a:t>
            </a:r>
            <a:r>
              <a:rPr lang="en-US" sz="2000" dirty="0" smtClean="0">
                <a:solidFill>
                  <a:srgbClr val="00B050"/>
                </a:solidFill>
              </a:rPr>
              <a:t> </a:t>
            </a:r>
          </a:p>
          <a:p>
            <a:pPr algn="r" rtl="1"/>
            <a:r>
              <a:rPr lang="ar-SA" sz="2000" dirty="0" smtClean="0"/>
              <a:t>هي </a:t>
            </a:r>
            <a:r>
              <a:rPr lang="ar-SA" sz="2000" dirty="0"/>
              <a:t>مبادرة عربية ودولية مدعومة من قبل المنطقة الإعلامية في أبوظبي </a:t>
            </a:r>
            <a:r>
              <a:rPr lang="ar-SA" sz="2000" dirty="0" smtClean="0"/>
              <a:t>وتمتد </a:t>
            </a:r>
            <a:r>
              <a:rPr lang="ar-SA" sz="2000" dirty="0"/>
              <a:t>المبادرة إلى جميع الدول العربية والجاليات العربية في أوروبا وأمريكا وأستراليا </a:t>
            </a:r>
            <a:r>
              <a:rPr lang="ar-SA" sz="2000" dirty="0" smtClean="0"/>
              <a:t>بهدف </a:t>
            </a:r>
            <a:r>
              <a:rPr lang="ar-SA" sz="2000" dirty="0"/>
              <a:t>دعم المحتوى العربي الرقمي بكافة أشكاله </a:t>
            </a:r>
            <a:r>
              <a:rPr lang="ar-SA" sz="2000" dirty="0" smtClean="0"/>
              <a:t>وصوره، ومن أهم مشاريع مبادرة تغريدات:</a:t>
            </a:r>
          </a:p>
          <a:p>
            <a:pPr algn="r" rtl="1">
              <a:buFontTx/>
              <a:buChar char="-"/>
            </a:pPr>
            <a:r>
              <a:rPr lang="ar-SA" sz="2000" dirty="0" smtClean="0"/>
              <a:t>تعريب فيديوهات اليوتيوب.</a:t>
            </a:r>
          </a:p>
          <a:p>
            <a:pPr algn="r" rtl="1">
              <a:buFontTx/>
              <a:buChar char="-"/>
            </a:pPr>
            <a:r>
              <a:rPr lang="ar-SA" sz="2000" dirty="0" smtClean="0"/>
              <a:t>تعريب محتوى موقع كورسيرا</a:t>
            </a:r>
          </a:p>
          <a:p>
            <a:pPr algn="r" rtl="1">
              <a:buFontTx/>
              <a:buChar char="-"/>
            </a:pPr>
            <a:r>
              <a:rPr lang="ar-SA" sz="2000" dirty="0" smtClean="0"/>
              <a:t>إثراء مكتبة ويكيبيدا بالصور.</a:t>
            </a:r>
          </a:p>
          <a:p>
            <a:pPr algn="r" rtl="1">
              <a:buFontTx/>
              <a:buChar char="-"/>
            </a:pPr>
            <a:r>
              <a:rPr lang="ar-SA" sz="2000" dirty="0" smtClean="0"/>
              <a:t>مشروع </a:t>
            </a:r>
            <a:r>
              <a:rPr lang="ar-SA" sz="2000" dirty="0" smtClean="0"/>
              <a:t>تعريب فيديوهات أكاديمية خان</a:t>
            </a:r>
          </a:p>
        </p:txBody>
      </p:sp>
    </p:spTree>
    <p:extLst>
      <p:ext uri="{BB962C8B-B14F-4D97-AF65-F5344CB8AC3E}">
        <p14:creationId xmlns:p14="http://schemas.microsoft.com/office/powerpoint/2010/main" val="24090762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Autofit/>
          </a:bodyPr>
          <a:lstStyle/>
          <a:p>
            <a:pPr algn="r" rtl="1"/>
            <a:r>
              <a:rPr lang="ar-SA" sz="2400" dirty="0" smtClean="0">
                <a:solidFill>
                  <a:srgbClr val="FF0000"/>
                </a:solidFill>
              </a:rPr>
              <a:t>3.عائق </a:t>
            </a:r>
            <a:r>
              <a:rPr lang="ar-SA" sz="2400" dirty="0">
                <a:solidFill>
                  <a:srgbClr val="FF0000"/>
                </a:solidFill>
              </a:rPr>
              <a:t>نوعية </a:t>
            </a:r>
            <a:r>
              <a:rPr lang="ar-SA" sz="2400" dirty="0" smtClean="0">
                <a:solidFill>
                  <a:srgbClr val="FF0000"/>
                </a:solidFill>
              </a:rPr>
              <a:t>الاستخدام:</a:t>
            </a:r>
          </a:p>
          <a:p>
            <a:pPr algn="r" rtl="1"/>
            <a:r>
              <a:rPr lang="ar-SA" sz="2400" dirty="0" smtClean="0"/>
              <a:t>هناك العديد من الإشكاليات تتعلق بنوعية استخدام الشخص العربي للإعلام الجديد، من أهمها:</a:t>
            </a:r>
          </a:p>
          <a:p>
            <a:pPr algn="r" rtl="1">
              <a:buFontTx/>
              <a:buChar char="-"/>
            </a:pPr>
            <a:r>
              <a:rPr lang="ar-SA" sz="2400" dirty="0" smtClean="0"/>
              <a:t>التركيزفي استخدام الإعلام الجديد على الترفيه ، والتسلية .</a:t>
            </a:r>
          </a:p>
          <a:p>
            <a:pPr algn="r" rtl="1"/>
            <a:r>
              <a:rPr lang="ar-SA" sz="2400" dirty="0" smtClean="0"/>
              <a:t>-ضعف الأخلاقيات و الذوقيات العامة، ويمكن ملاحظة ذلك من خلال التعليقات.</a:t>
            </a:r>
            <a:endParaRPr lang="ar-SA" sz="2400" dirty="0"/>
          </a:p>
          <a:p>
            <a:pPr algn="r" rtl="1"/>
            <a:endParaRPr lang="en-GB" sz="2400" dirty="0"/>
          </a:p>
        </p:txBody>
      </p:sp>
    </p:spTree>
    <p:extLst>
      <p:ext uri="{BB962C8B-B14F-4D97-AF65-F5344CB8AC3E}">
        <p14:creationId xmlns:p14="http://schemas.microsoft.com/office/powerpoint/2010/main" val="7586424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algn="r" rtl="1"/>
            <a:r>
              <a:rPr lang="ar-SA" sz="2400" dirty="0" smtClean="0">
                <a:solidFill>
                  <a:srgbClr val="FF0000"/>
                </a:solidFill>
              </a:rPr>
              <a:t>4.ضعف الوعي بحقوق الملكية الفكرية:</a:t>
            </a:r>
          </a:p>
          <a:p>
            <a:pPr algn="r" rtl="1"/>
            <a:r>
              <a:rPr lang="ar-SA" sz="2400" dirty="0" smtClean="0"/>
              <a:t>مع انتشار ظاهرة النسخ واللصق، لم يكن هناك وعي بقضية الملكية الفكرية ، لذا فقد فقدت حقوق الكثيرين من المؤلفين للمواد، والمنتجين لها. وتزامن هذا مع غياب الوعي بتسجيل حقوق الملكية الفكرية، و  آلية الشكاوى والمرافعات.</a:t>
            </a:r>
          </a:p>
        </p:txBody>
      </p:sp>
    </p:spTree>
    <p:extLst>
      <p:ext uri="{BB962C8B-B14F-4D97-AF65-F5344CB8AC3E}">
        <p14:creationId xmlns:p14="http://schemas.microsoft.com/office/powerpoint/2010/main" val="219606737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730</TotalTime>
  <Words>924</Words>
  <Application>Microsoft Office PowerPoint</Application>
  <PresentationFormat>On-screen Show (4:3)</PresentationFormat>
  <Paragraphs>81</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Angles</vt:lpstr>
      <vt:lpstr>المحتوى العربي ومستقبل الإعلام الجديد</vt:lpstr>
      <vt:lpstr>نظرة عامة على الإعلام الجديد في العالم العربي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ويب 3 أو الويب الدلالي أو الويب الذكي </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المحتوى العربي ومستقبل الإعلام الجديد</dc:title>
  <dc:creator>MediaLab5-7</dc:creator>
  <cp:lastModifiedBy>Nada Nasser Alahmari</cp:lastModifiedBy>
  <cp:revision>61</cp:revision>
  <dcterms:created xsi:type="dcterms:W3CDTF">2014-12-03T09:17:31Z</dcterms:created>
  <dcterms:modified xsi:type="dcterms:W3CDTF">2015-10-26T04:46:21Z</dcterms:modified>
</cp:coreProperties>
</file>