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4" r:id="rId6"/>
    <p:sldId id="260" r:id="rId7"/>
    <p:sldId id="261" r:id="rId8"/>
    <p:sldId id="265" r:id="rId9"/>
    <p:sldId id="266" r:id="rId10"/>
    <p:sldId id="267" r:id="rId11"/>
    <p:sldId id="268" r:id="rId12"/>
    <p:sldId id="269" r:id="rId13"/>
    <p:sldId id="270" r:id="rId14"/>
    <p:sldId id="274" r:id="rId15"/>
    <p:sldId id="272" r:id="rId16"/>
    <p:sldId id="273" r:id="rId17"/>
    <p:sldId id="275" r:id="rId18"/>
    <p:sldId id="276" r:id="rId19"/>
    <p:sldId id="277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845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6F178BB-8C6A-420A-8918-CC7E3B5789CF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E95DCD1-94A0-4BAE-AF93-AE770CCAA1F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F178BB-8C6A-420A-8918-CC7E3B5789CF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95DCD1-94A0-4BAE-AF93-AE770CCAA1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6F178BB-8C6A-420A-8918-CC7E3B5789CF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E95DCD1-94A0-4BAE-AF93-AE770CCAA1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F178BB-8C6A-420A-8918-CC7E3B5789CF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95DCD1-94A0-4BAE-AF93-AE770CCAA1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6F178BB-8C6A-420A-8918-CC7E3B5789CF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CE95DCD1-94A0-4BAE-AF93-AE770CCAA1F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F178BB-8C6A-420A-8918-CC7E3B5789CF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95DCD1-94A0-4BAE-AF93-AE770CCAA1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F178BB-8C6A-420A-8918-CC7E3B5789CF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95DCD1-94A0-4BAE-AF93-AE770CCAA1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F178BB-8C6A-420A-8918-CC7E3B5789CF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95DCD1-94A0-4BAE-AF93-AE770CCAA1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6F178BB-8C6A-420A-8918-CC7E3B5789CF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95DCD1-94A0-4BAE-AF93-AE770CCAA1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F178BB-8C6A-420A-8918-CC7E3B5789CF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95DCD1-94A0-4BAE-AF93-AE770CCAA1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F178BB-8C6A-420A-8918-CC7E3B5789CF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95DCD1-94A0-4BAE-AF93-AE770CCAA1F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6F178BB-8C6A-420A-8918-CC7E3B5789CF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E95DCD1-94A0-4BAE-AF93-AE770CCAA1F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REPETITION STATEMENTS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DO…WHILE </a:t>
            </a:r>
            <a:endParaRPr lang="en-US" dirty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8429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692696"/>
            <a:ext cx="7920880" cy="576304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+mj-lt"/>
                <a:cs typeface="Vrinda" panose="020B0502040204020203" pitchFamily="34" charset="0"/>
              </a:rPr>
              <a:t>Consider the following code:</a:t>
            </a:r>
          </a:p>
          <a:p>
            <a:endParaRPr lang="en-US" dirty="0">
              <a:latin typeface="+mj-lt"/>
              <a:cs typeface="Vrinda" panose="020B0502040204020203" pitchFamily="34" charset="0"/>
            </a:endParaRPr>
          </a:p>
          <a:p>
            <a:endParaRPr lang="en-US" dirty="0" smtClean="0">
              <a:latin typeface="+mj-lt"/>
              <a:cs typeface="Vrinda" panose="020B0502040204020203" pitchFamily="34" charset="0"/>
            </a:endParaRPr>
          </a:p>
          <a:p>
            <a:endParaRPr lang="en-US" dirty="0">
              <a:latin typeface="+mj-lt"/>
              <a:cs typeface="Vrinda" panose="020B0502040204020203" pitchFamily="34" charset="0"/>
            </a:endParaRPr>
          </a:p>
          <a:p>
            <a:endParaRPr lang="en-US" dirty="0" smtClean="0">
              <a:latin typeface="+mj-lt"/>
              <a:cs typeface="Vrinda" panose="020B0502040204020203" pitchFamily="34" charset="0"/>
            </a:endParaRPr>
          </a:p>
          <a:p>
            <a:endParaRPr lang="en-US" dirty="0" smtClean="0">
              <a:latin typeface="+mj-lt"/>
              <a:cs typeface="Vrinda" panose="020B0502040204020203" pitchFamily="34" charset="0"/>
            </a:endParaRPr>
          </a:p>
          <a:p>
            <a:endParaRPr lang="en-US" dirty="0" smtClean="0">
              <a:latin typeface="+mj-lt"/>
              <a:cs typeface="Vrinda" panose="020B0502040204020203" pitchFamily="34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 fontScale="90000"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8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. 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The 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break statement within loops – Example 1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2" name="Rounded Rectangle 1"/>
          <p:cNvSpPr/>
          <p:nvPr/>
        </p:nvSpPr>
        <p:spPr>
          <a:xfrm>
            <a:off x="539552" y="1268760"/>
            <a:ext cx="6912768" cy="3744416"/>
          </a:xfrm>
          <a:prstGeom prst="roundRect">
            <a:avLst/>
          </a:prstGeom>
          <a:noFill/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0000CC"/>
                </a:solidFill>
              </a:rPr>
              <a:t>#include &lt;</a:t>
            </a:r>
            <a:r>
              <a:rPr lang="en-US" dirty="0" err="1" smtClean="0">
                <a:solidFill>
                  <a:srgbClr val="0000CC"/>
                </a:solidFill>
              </a:rPr>
              <a:t>stdio.h</a:t>
            </a:r>
            <a:r>
              <a:rPr lang="en-US" dirty="0" smtClean="0">
                <a:solidFill>
                  <a:srgbClr val="0000CC"/>
                </a:solidFill>
              </a:rPr>
              <a:t>&gt;</a:t>
            </a:r>
          </a:p>
          <a:p>
            <a:r>
              <a:rPr lang="en-US" dirty="0" err="1">
                <a:solidFill>
                  <a:srgbClr val="0000CC"/>
                </a:solidFill>
              </a:rPr>
              <a:t>i</a:t>
            </a:r>
            <a:r>
              <a:rPr lang="en-US" dirty="0" err="1" smtClean="0">
                <a:solidFill>
                  <a:srgbClr val="0000CC"/>
                </a:solidFill>
              </a:rPr>
              <a:t>nt</a:t>
            </a:r>
            <a:r>
              <a:rPr lang="en-US" dirty="0" smtClean="0">
                <a:solidFill>
                  <a:srgbClr val="0000CC"/>
                </a:solidFill>
              </a:rPr>
              <a:t> main (void)</a:t>
            </a:r>
          </a:p>
          <a:p>
            <a:r>
              <a:rPr lang="en-US" dirty="0" smtClean="0">
                <a:solidFill>
                  <a:srgbClr val="0000CC"/>
                </a:solidFill>
              </a:rPr>
              <a:t>{</a:t>
            </a:r>
          </a:p>
          <a:p>
            <a:r>
              <a:rPr lang="en-US" dirty="0">
                <a:solidFill>
                  <a:srgbClr val="0000CC"/>
                </a:solidFill>
              </a:rPr>
              <a:t> </a:t>
            </a:r>
            <a:r>
              <a:rPr lang="en-US" dirty="0" smtClean="0">
                <a:solidFill>
                  <a:srgbClr val="0000CC"/>
                </a:solidFill>
              </a:rPr>
              <a:t>  </a:t>
            </a:r>
            <a:r>
              <a:rPr lang="en-US" dirty="0" err="1" smtClean="0">
                <a:solidFill>
                  <a:srgbClr val="0000CC"/>
                </a:solidFill>
              </a:rPr>
              <a:t>int</a:t>
            </a:r>
            <a:r>
              <a:rPr lang="en-US" dirty="0" smtClean="0">
                <a:solidFill>
                  <a:srgbClr val="0000CC"/>
                </a:solidFill>
              </a:rPr>
              <a:t> x; </a:t>
            </a:r>
            <a:r>
              <a:rPr lang="en-US" dirty="0" smtClean="0">
                <a:solidFill>
                  <a:srgbClr val="00B0F0"/>
                </a:solidFill>
              </a:rPr>
              <a:t>// to be used as a counter</a:t>
            </a:r>
          </a:p>
          <a:p>
            <a:r>
              <a:rPr lang="en-US" dirty="0">
                <a:solidFill>
                  <a:srgbClr val="00B0F0"/>
                </a:solidFill>
              </a:rPr>
              <a:t> </a:t>
            </a:r>
            <a:r>
              <a:rPr lang="en-US" dirty="0" smtClean="0">
                <a:solidFill>
                  <a:srgbClr val="00B0F0"/>
                </a:solidFill>
              </a:rPr>
              <a:t>  </a:t>
            </a:r>
            <a:r>
              <a:rPr lang="en-US" dirty="0" smtClean="0">
                <a:solidFill>
                  <a:srgbClr val="0000CC"/>
                </a:solidFill>
              </a:rPr>
              <a:t>for (x = 1; x &lt;= 10; x++)</a:t>
            </a:r>
          </a:p>
          <a:p>
            <a:r>
              <a:rPr lang="en-US" dirty="0" smtClean="0">
                <a:solidFill>
                  <a:srgbClr val="0000CC"/>
                </a:solidFill>
              </a:rPr>
              <a:t>     { if (x == 5)</a:t>
            </a:r>
          </a:p>
          <a:p>
            <a:r>
              <a:rPr lang="en-US" dirty="0" smtClean="0">
                <a:solidFill>
                  <a:srgbClr val="0000CC"/>
                </a:solidFill>
              </a:rPr>
              <a:t>         break; </a:t>
            </a:r>
            <a:r>
              <a:rPr lang="en-US" dirty="0" smtClean="0">
                <a:solidFill>
                  <a:srgbClr val="00B0F0"/>
                </a:solidFill>
              </a:rPr>
              <a:t>// break loop only when x equals 5</a:t>
            </a:r>
          </a:p>
          <a:p>
            <a:r>
              <a:rPr lang="en-US" dirty="0">
                <a:solidFill>
                  <a:srgbClr val="0000CC"/>
                </a:solidFill>
              </a:rPr>
              <a:t> </a:t>
            </a:r>
            <a:r>
              <a:rPr lang="en-US" dirty="0" smtClean="0">
                <a:solidFill>
                  <a:srgbClr val="0000CC"/>
                </a:solidFill>
              </a:rPr>
              <a:t>      </a:t>
            </a:r>
            <a:r>
              <a:rPr lang="en-US" dirty="0" err="1" smtClean="0">
                <a:solidFill>
                  <a:srgbClr val="0000CC"/>
                </a:solidFill>
              </a:rPr>
              <a:t>printf</a:t>
            </a:r>
            <a:r>
              <a:rPr lang="en-US" dirty="0" smtClean="0">
                <a:solidFill>
                  <a:srgbClr val="0000CC"/>
                </a:solidFill>
              </a:rPr>
              <a:t> (“%d”, x); </a:t>
            </a:r>
          </a:p>
          <a:p>
            <a:r>
              <a:rPr lang="en-US" dirty="0">
                <a:solidFill>
                  <a:srgbClr val="0000CC"/>
                </a:solidFill>
              </a:rPr>
              <a:t> </a:t>
            </a:r>
            <a:r>
              <a:rPr lang="en-US" dirty="0" smtClean="0">
                <a:solidFill>
                  <a:srgbClr val="0000CC"/>
                </a:solidFill>
              </a:rPr>
              <a:t>    } </a:t>
            </a:r>
            <a:r>
              <a:rPr lang="en-US" dirty="0" smtClean="0">
                <a:solidFill>
                  <a:srgbClr val="00B0F0"/>
                </a:solidFill>
              </a:rPr>
              <a:t>// end for</a:t>
            </a:r>
          </a:p>
          <a:p>
            <a:r>
              <a:rPr lang="en-US" dirty="0">
                <a:solidFill>
                  <a:srgbClr val="0000CC"/>
                </a:solidFill>
              </a:rPr>
              <a:t> </a:t>
            </a:r>
            <a:r>
              <a:rPr lang="en-US" dirty="0" smtClean="0">
                <a:solidFill>
                  <a:srgbClr val="0000CC"/>
                </a:solidFill>
              </a:rPr>
              <a:t>  </a:t>
            </a:r>
            <a:r>
              <a:rPr lang="en-US" dirty="0" err="1" smtClean="0">
                <a:solidFill>
                  <a:srgbClr val="0000CC"/>
                </a:solidFill>
              </a:rPr>
              <a:t>printf</a:t>
            </a:r>
            <a:r>
              <a:rPr lang="en-US" dirty="0" smtClean="0">
                <a:solidFill>
                  <a:srgbClr val="0000CC"/>
                </a:solidFill>
              </a:rPr>
              <a:t> (“\</a:t>
            </a:r>
            <a:r>
              <a:rPr lang="en-US" dirty="0" err="1" smtClean="0">
                <a:solidFill>
                  <a:srgbClr val="0000CC"/>
                </a:solidFill>
              </a:rPr>
              <a:t>nBroke</a:t>
            </a:r>
            <a:r>
              <a:rPr lang="en-US" dirty="0" smtClean="0">
                <a:solidFill>
                  <a:srgbClr val="0000CC"/>
                </a:solidFill>
              </a:rPr>
              <a:t> out of loop at x equals %d\n”, x);</a:t>
            </a:r>
          </a:p>
          <a:p>
            <a:r>
              <a:rPr lang="en-US" dirty="0">
                <a:solidFill>
                  <a:srgbClr val="0000CC"/>
                </a:solidFill>
              </a:rPr>
              <a:t> </a:t>
            </a:r>
            <a:r>
              <a:rPr lang="en-US" dirty="0" smtClean="0">
                <a:solidFill>
                  <a:srgbClr val="0000CC"/>
                </a:solidFill>
              </a:rPr>
              <a:t>  return (0);</a:t>
            </a:r>
          </a:p>
          <a:p>
            <a:r>
              <a:rPr lang="en-US" dirty="0">
                <a:solidFill>
                  <a:srgbClr val="0000CC"/>
                </a:solidFill>
              </a:rPr>
              <a:t> </a:t>
            </a:r>
            <a:r>
              <a:rPr lang="en-US" dirty="0" smtClean="0">
                <a:solidFill>
                  <a:srgbClr val="0000CC"/>
                </a:solidFill>
              </a:rPr>
              <a:t>} </a:t>
            </a:r>
            <a:r>
              <a:rPr lang="en-US" dirty="0" smtClean="0">
                <a:solidFill>
                  <a:srgbClr val="00B0F0"/>
                </a:solidFill>
              </a:rPr>
              <a:t>// end of main</a:t>
            </a:r>
            <a:r>
              <a:rPr lang="en-US" dirty="0" smtClean="0">
                <a:solidFill>
                  <a:srgbClr val="0000CC"/>
                </a:solidFill>
              </a:rPr>
              <a:t>  </a:t>
            </a:r>
          </a:p>
          <a:p>
            <a:r>
              <a:rPr lang="en-US" dirty="0" smtClean="0">
                <a:solidFill>
                  <a:srgbClr val="0000CC"/>
                </a:solidFill>
              </a:rPr>
              <a:t>      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611560" y="5013176"/>
            <a:ext cx="6840760" cy="432048"/>
          </a:xfrm>
          <a:prstGeom prst="round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/>
              <a:t>OUTPUT</a:t>
            </a:r>
            <a:endParaRPr lang="en-US" b="1" dirty="0"/>
          </a:p>
        </p:txBody>
      </p:sp>
      <p:sp>
        <p:nvSpPr>
          <p:cNvPr id="7" name="Rounded Rectangle 6"/>
          <p:cNvSpPr/>
          <p:nvPr/>
        </p:nvSpPr>
        <p:spPr>
          <a:xfrm>
            <a:off x="611560" y="5445224"/>
            <a:ext cx="6840760" cy="1008112"/>
          </a:xfrm>
          <a:prstGeom prst="roundRect">
            <a:avLst/>
          </a:prstGeom>
          <a:noFill/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00B0F0"/>
                </a:solidFill>
              </a:rPr>
              <a:t>1 2 3 4</a:t>
            </a:r>
          </a:p>
          <a:p>
            <a:r>
              <a:rPr lang="en-US" dirty="0" smtClean="0">
                <a:solidFill>
                  <a:srgbClr val="00B0F0"/>
                </a:solidFill>
              </a:rPr>
              <a:t>Broke out of loop at x equals 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123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692696"/>
            <a:ext cx="7920880" cy="576304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+mj-lt"/>
                <a:cs typeface="Vrinda" panose="020B0502040204020203" pitchFamily="34" charset="0"/>
              </a:rPr>
              <a:t>Consider the following code:</a:t>
            </a:r>
          </a:p>
          <a:p>
            <a:endParaRPr lang="en-US" dirty="0">
              <a:latin typeface="+mj-lt"/>
              <a:cs typeface="Vrinda" panose="020B0502040204020203" pitchFamily="34" charset="0"/>
            </a:endParaRPr>
          </a:p>
          <a:p>
            <a:endParaRPr lang="en-US" dirty="0" smtClean="0">
              <a:latin typeface="+mj-lt"/>
              <a:cs typeface="Vrinda" panose="020B0502040204020203" pitchFamily="34" charset="0"/>
            </a:endParaRPr>
          </a:p>
          <a:p>
            <a:endParaRPr lang="en-US" dirty="0">
              <a:latin typeface="+mj-lt"/>
              <a:cs typeface="Vrinda" panose="020B0502040204020203" pitchFamily="34" charset="0"/>
            </a:endParaRPr>
          </a:p>
          <a:p>
            <a:endParaRPr lang="en-US" dirty="0" smtClean="0">
              <a:latin typeface="+mj-lt"/>
              <a:cs typeface="Vrinda" panose="020B0502040204020203" pitchFamily="34" charset="0"/>
            </a:endParaRPr>
          </a:p>
          <a:p>
            <a:pPr marL="0" indent="0">
              <a:buNone/>
            </a:pPr>
            <a:endParaRPr lang="en-US" dirty="0" smtClean="0">
              <a:latin typeface="+mj-lt"/>
              <a:cs typeface="Vrinda" panose="020B0502040204020203" pitchFamily="34" charset="0"/>
            </a:endParaRPr>
          </a:p>
          <a:p>
            <a:endParaRPr lang="en-US" dirty="0" smtClean="0">
              <a:latin typeface="+mj-lt"/>
              <a:cs typeface="Vrinda" panose="020B0502040204020203" pitchFamily="34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136904" cy="444664"/>
          </a:xfrm>
        </p:spPr>
        <p:txBody>
          <a:bodyPr>
            <a:normAutofit fontScale="90000"/>
          </a:bodyPr>
          <a:lstStyle/>
          <a:p>
            <a:r>
              <a:rPr lang="en-US" sz="2300" dirty="0">
                <a:solidFill>
                  <a:srgbClr val="24B5A1"/>
                </a:solidFill>
                <a:latin typeface="Arial"/>
              </a:rPr>
              <a:t>9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. 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The 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break statement within loops – Example 2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2" name="Rounded Rectangle 1"/>
          <p:cNvSpPr/>
          <p:nvPr/>
        </p:nvSpPr>
        <p:spPr>
          <a:xfrm>
            <a:off x="539552" y="1268760"/>
            <a:ext cx="7488832" cy="5184576"/>
          </a:xfrm>
          <a:prstGeom prst="roundRect">
            <a:avLst/>
          </a:prstGeom>
          <a:noFill/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0000CC"/>
                </a:solidFill>
              </a:rPr>
              <a:t>#include &lt;</a:t>
            </a:r>
            <a:r>
              <a:rPr lang="en-US" dirty="0" err="1" smtClean="0">
                <a:solidFill>
                  <a:srgbClr val="0000CC"/>
                </a:solidFill>
              </a:rPr>
              <a:t>stdio.h</a:t>
            </a:r>
            <a:r>
              <a:rPr lang="en-US" dirty="0" smtClean="0">
                <a:solidFill>
                  <a:srgbClr val="0000CC"/>
                </a:solidFill>
              </a:rPr>
              <a:t>&gt;</a:t>
            </a:r>
          </a:p>
          <a:p>
            <a:r>
              <a:rPr lang="en-US" dirty="0" err="1">
                <a:solidFill>
                  <a:srgbClr val="0000CC"/>
                </a:solidFill>
              </a:rPr>
              <a:t>i</a:t>
            </a:r>
            <a:r>
              <a:rPr lang="en-US" dirty="0" err="1" smtClean="0">
                <a:solidFill>
                  <a:srgbClr val="0000CC"/>
                </a:solidFill>
              </a:rPr>
              <a:t>nt</a:t>
            </a:r>
            <a:r>
              <a:rPr lang="en-US" dirty="0" smtClean="0">
                <a:solidFill>
                  <a:srgbClr val="0000CC"/>
                </a:solidFill>
              </a:rPr>
              <a:t> main (void)</a:t>
            </a:r>
          </a:p>
          <a:p>
            <a:r>
              <a:rPr lang="en-US" dirty="0" smtClean="0">
                <a:solidFill>
                  <a:srgbClr val="0000CC"/>
                </a:solidFill>
              </a:rPr>
              <a:t>{</a:t>
            </a:r>
          </a:p>
          <a:p>
            <a:r>
              <a:rPr lang="en-US" dirty="0">
                <a:solidFill>
                  <a:srgbClr val="0000CC"/>
                </a:solidFill>
              </a:rPr>
              <a:t> </a:t>
            </a:r>
            <a:r>
              <a:rPr lang="en-US" dirty="0" smtClean="0">
                <a:solidFill>
                  <a:srgbClr val="0000CC"/>
                </a:solidFill>
              </a:rPr>
              <a:t>  </a:t>
            </a:r>
            <a:r>
              <a:rPr lang="en-US" dirty="0" err="1" smtClean="0">
                <a:solidFill>
                  <a:srgbClr val="0000CC"/>
                </a:solidFill>
              </a:rPr>
              <a:t>int</a:t>
            </a:r>
            <a:r>
              <a:rPr lang="en-US" dirty="0" smtClean="0">
                <a:solidFill>
                  <a:srgbClr val="0000CC"/>
                </a:solidFill>
              </a:rPr>
              <a:t> x, number; </a:t>
            </a:r>
          </a:p>
          <a:p>
            <a:r>
              <a:rPr lang="en-US" dirty="0">
                <a:solidFill>
                  <a:srgbClr val="0000CC"/>
                </a:solidFill>
              </a:rPr>
              <a:t> </a:t>
            </a:r>
            <a:r>
              <a:rPr lang="en-US" dirty="0" smtClean="0">
                <a:solidFill>
                  <a:srgbClr val="0000CC"/>
                </a:solidFill>
              </a:rPr>
              <a:t>  for (x = 1; x &lt;= 10; x++)</a:t>
            </a:r>
          </a:p>
          <a:p>
            <a:r>
              <a:rPr lang="en-US" dirty="0">
                <a:solidFill>
                  <a:srgbClr val="0000CC"/>
                </a:solidFill>
              </a:rPr>
              <a:t> </a:t>
            </a:r>
            <a:r>
              <a:rPr lang="en-US" dirty="0" smtClean="0">
                <a:solidFill>
                  <a:srgbClr val="0000CC"/>
                </a:solidFill>
              </a:rPr>
              <a:t>    {</a:t>
            </a:r>
          </a:p>
          <a:p>
            <a:r>
              <a:rPr lang="en-US" dirty="0" smtClean="0">
                <a:solidFill>
                  <a:srgbClr val="0000CC"/>
                </a:solidFill>
              </a:rPr>
              <a:t>       </a:t>
            </a:r>
            <a:r>
              <a:rPr lang="en-US" dirty="0" err="1" smtClean="0">
                <a:solidFill>
                  <a:srgbClr val="0000CC"/>
                </a:solidFill>
              </a:rPr>
              <a:t>printf</a:t>
            </a:r>
            <a:r>
              <a:rPr lang="en-US" dirty="0" smtClean="0">
                <a:solidFill>
                  <a:srgbClr val="0000CC"/>
                </a:solidFill>
              </a:rPr>
              <a:t> (“Enter an integer, 0 exits the program\n”);</a:t>
            </a:r>
          </a:p>
          <a:p>
            <a:r>
              <a:rPr lang="en-US" dirty="0">
                <a:solidFill>
                  <a:srgbClr val="0000CC"/>
                </a:solidFill>
              </a:rPr>
              <a:t> </a:t>
            </a:r>
            <a:r>
              <a:rPr lang="en-US" dirty="0" smtClean="0">
                <a:solidFill>
                  <a:srgbClr val="0000CC"/>
                </a:solidFill>
              </a:rPr>
              <a:t>      </a:t>
            </a:r>
            <a:r>
              <a:rPr lang="en-US" dirty="0" err="1" smtClean="0">
                <a:solidFill>
                  <a:srgbClr val="0000CC"/>
                </a:solidFill>
              </a:rPr>
              <a:t>scanf</a:t>
            </a:r>
            <a:r>
              <a:rPr lang="en-US" dirty="0" smtClean="0">
                <a:solidFill>
                  <a:srgbClr val="0000CC"/>
                </a:solidFill>
              </a:rPr>
              <a:t> (“%d”, &amp;number);</a:t>
            </a:r>
          </a:p>
          <a:p>
            <a:r>
              <a:rPr lang="en-US" dirty="0">
                <a:solidFill>
                  <a:srgbClr val="0000CC"/>
                </a:solidFill>
              </a:rPr>
              <a:t> </a:t>
            </a:r>
            <a:r>
              <a:rPr lang="en-US" dirty="0" smtClean="0">
                <a:solidFill>
                  <a:srgbClr val="0000CC"/>
                </a:solidFill>
              </a:rPr>
              <a:t>      if (number == 0)</a:t>
            </a:r>
          </a:p>
          <a:p>
            <a:r>
              <a:rPr lang="en-US" dirty="0" smtClean="0">
                <a:solidFill>
                  <a:srgbClr val="0000CC"/>
                </a:solidFill>
              </a:rPr>
              <a:t>         </a:t>
            </a:r>
            <a:r>
              <a:rPr lang="en-US" dirty="0" smtClean="0">
                <a:solidFill>
                  <a:srgbClr val="FF0000"/>
                </a:solidFill>
              </a:rPr>
              <a:t>break;</a:t>
            </a:r>
            <a:r>
              <a:rPr lang="en-US" dirty="0" smtClean="0">
                <a:solidFill>
                  <a:srgbClr val="0000CC"/>
                </a:solidFill>
              </a:rPr>
              <a:t> </a:t>
            </a:r>
            <a:r>
              <a:rPr lang="en-US" dirty="0" smtClean="0">
                <a:solidFill>
                  <a:srgbClr val="00B0F0"/>
                </a:solidFill>
              </a:rPr>
              <a:t>// break loop only user enters 0</a:t>
            </a:r>
          </a:p>
          <a:p>
            <a:r>
              <a:rPr lang="en-US" dirty="0" smtClean="0">
                <a:solidFill>
                  <a:srgbClr val="0000CC"/>
                </a:solidFill>
              </a:rPr>
              <a:t>       sum += number; </a:t>
            </a:r>
            <a:r>
              <a:rPr lang="en-US" dirty="0" smtClean="0">
                <a:solidFill>
                  <a:srgbClr val="00B0F0"/>
                </a:solidFill>
              </a:rPr>
              <a:t>// executes if number != 0</a:t>
            </a:r>
          </a:p>
          <a:p>
            <a:r>
              <a:rPr lang="en-US" dirty="0" smtClean="0">
                <a:solidFill>
                  <a:srgbClr val="0000CC"/>
                </a:solidFill>
              </a:rPr>
              <a:t>       </a:t>
            </a:r>
            <a:r>
              <a:rPr lang="en-US" dirty="0" err="1" smtClean="0">
                <a:solidFill>
                  <a:srgbClr val="0000CC"/>
                </a:solidFill>
              </a:rPr>
              <a:t>printf</a:t>
            </a:r>
            <a:r>
              <a:rPr lang="en-US" dirty="0" smtClean="0">
                <a:solidFill>
                  <a:srgbClr val="0000CC"/>
                </a:solidFill>
              </a:rPr>
              <a:t> (“%</a:t>
            </a:r>
            <a:r>
              <a:rPr lang="en-US" dirty="0" err="1" smtClean="0">
                <a:solidFill>
                  <a:srgbClr val="0000CC"/>
                </a:solidFill>
              </a:rPr>
              <a:t>d%d</a:t>
            </a:r>
            <a:r>
              <a:rPr lang="en-US" dirty="0" smtClean="0">
                <a:solidFill>
                  <a:srgbClr val="0000CC"/>
                </a:solidFill>
              </a:rPr>
              <a:t>”, x, number); </a:t>
            </a:r>
          </a:p>
          <a:p>
            <a:r>
              <a:rPr lang="en-US" dirty="0">
                <a:solidFill>
                  <a:srgbClr val="0000CC"/>
                </a:solidFill>
              </a:rPr>
              <a:t> </a:t>
            </a:r>
            <a:r>
              <a:rPr lang="en-US" dirty="0" smtClean="0">
                <a:solidFill>
                  <a:srgbClr val="0000CC"/>
                </a:solidFill>
              </a:rPr>
              <a:t>    }</a:t>
            </a:r>
            <a:r>
              <a:rPr lang="en-US" dirty="0" smtClean="0">
                <a:solidFill>
                  <a:srgbClr val="00B0F0"/>
                </a:solidFill>
              </a:rPr>
              <a:t> // end for</a:t>
            </a:r>
          </a:p>
          <a:p>
            <a:r>
              <a:rPr lang="en-US" dirty="0">
                <a:solidFill>
                  <a:srgbClr val="00B0F0"/>
                </a:solidFill>
              </a:rPr>
              <a:t> </a:t>
            </a:r>
            <a:r>
              <a:rPr lang="en-US" dirty="0" smtClean="0">
                <a:solidFill>
                  <a:srgbClr val="00B0F0"/>
                </a:solidFill>
              </a:rPr>
              <a:t>  // if loop is broken, then x &lt;= 10, and number = 0</a:t>
            </a:r>
          </a:p>
          <a:p>
            <a:r>
              <a:rPr lang="en-US" dirty="0">
                <a:solidFill>
                  <a:srgbClr val="0000CC"/>
                </a:solidFill>
              </a:rPr>
              <a:t> </a:t>
            </a:r>
            <a:r>
              <a:rPr lang="en-US" dirty="0" smtClean="0">
                <a:solidFill>
                  <a:srgbClr val="0000CC"/>
                </a:solidFill>
              </a:rPr>
              <a:t>  </a:t>
            </a:r>
            <a:r>
              <a:rPr lang="en-US" dirty="0" err="1" smtClean="0">
                <a:solidFill>
                  <a:srgbClr val="0000CC"/>
                </a:solidFill>
              </a:rPr>
              <a:t>printf</a:t>
            </a:r>
            <a:r>
              <a:rPr lang="en-US" dirty="0" smtClean="0">
                <a:solidFill>
                  <a:srgbClr val="0000CC"/>
                </a:solidFill>
              </a:rPr>
              <a:t> (“\n sum = %d, x = %d, number = %d”, sum, x, number);</a:t>
            </a:r>
          </a:p>
          <a:p>
            <a:r>
              <a:rPr lang="en-US" dirty="0">
                <a:solidFill>
                  <a:srgbClr val="0000CC"/>
                </a:solidFill>
              </a:rPr>
              <a:t> </a:t>
            </a:r>
            <a:r>
              <a:rPr lang="en-US" dirty="0" smtClean="0">
                <a:solidFill>
                  <a:srgbClr val="0000CC"/>
                </a:solidFill>
              </a:rPr>
              <a:t>  return (0);</a:t>
            </a:r>
          </a:p>
          <a:p>
            <a:r>
              <a:rPr lang="en-US" dirty="0">
                <a:solidFill>
                  <a:srgbClr val="0000CC"/>
                </a:solidFill>
              </a:rPr>
              <a:t> </a:t>
            </a:r>
            <a:r>
              <a:rPr lang="en-US" dirty="0" smtClean="0">
                <a:solidFill>
                  <a:srgbClr val="0000CC"/>
                </a:solidFill>
              </a:rPr>
              <a:t>} </a:t>
            </a:r>
            <a:r>
              <a:rPr lang="en-US" dirty="0" smtClean="0">
                <a:solidFill>
                  <a:srgbClr val="00B0F0"/>
                </a:solidFill>
              </a:rPr>
              <a:t>// end of main</a:t>
            </a:r>
            <a:r>
              <a:rPr lang="en-US" dirty="0" smtClean="0">
                <a:solidFill>
                  <a:srgbClr val="0000CC"/>
                </a:solidFill>
              </a:rPr>
              <a:t>  </a:t>
            </a:r>
          </a:p>
          <a:p>
            <a:r>
              <a:rPr lang="en-US" dirty="0" smtClean="0">
                <a:solidFill>
                  <a:srgbClr val="0000CC"/>
                </a:solidFill>
              </a:rPr>
              <a:t>      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415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692696"/>
            <a:ext cx="7920880" cy="5763040"/>
          </a:xfrm>
        </p:spPr>
        <p:txBody>
          <a:bodyPr>
            <a:normAutofit/>
          </a:bodyPr>
          <a:lstStyle/>
          <a:p>
            <a:pPr algn="just"/>
            <a:r>
              <a:rPr lang="en-US" dirty="0" smtClean="0">
                <a:latin typeface="+mj-lt"/>
                <a:cs typeface="Vrinda" panose="020B0502040204020203" pitchFamily="34" charset="0"/>
              </a:rPr>
              <a:t>The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+mj-lt"/>
                <a:cs typeface="Vrinda" panose="020B0502040204020203" pitchFamily="34" charset="0"/>
              </a:rPr>
              <a:t>continue</a:t>
            </a:r>
            <a:r>
              <a:rPr lang="en-US" dirty="0" smtClean="0">
                <a:latin typeface="+mj-lt"/>
                <a:cs typeface="Vrinda" panose="020B0502040204020203" pitchFamily="34" charset="0"/>
              </a:rPr>
              <a:t> statement is executed within a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+mj-lt"/>
                <a:cs typeface="Vrinda" panose="020B0502040204020203" pitchFamily="34" charset="0"/>
              </a:rPr>
              <a:t>for</a:t>
            </a:r>
            <a:r>
              <a:rPr lang="en-US" dirty="0" smtClean="0">
                <a:latin typeface="+mj-lt"/>
                <a:cs typeface="Vrinda" panose="020B0502040204020203" pitchFamily="34" charset="0"/>
              </a:rPr>
              <a:t>,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+mj-lt"/>
                <a:cs typeface="Vrinda" panose="020B0502040204020203" pitchFamily="34" charset="0"/>
              </a:rPr>
              <a:t>while</a:t>
            </a:r>
            <a:r>
              <a:rPr lang="en-US" dirty="0" smtClean="0">
                <a:latin typeface="+mj-lt"/>
                <a:cs typeface="Vrinda" panose="020B0502040204020203" pitchFamily="34" charset="0"/>
              </a:rPr>
              <a:t>,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+mj-lt"/>
                <a:cs typeface="Vrinda" panose="020B0502040204020203" pitchFamily="34" charset="0"/>
              </a:rPr>
              <a:t>do…while </a:t>
            </a:r>
            <a:r>
              <a:rPr lang="en-US" dirty="0" smtClean="0">
                <a:latin typeface="+mj-lt"/>
                <a:cs typeface="Vrinda" panose="020B0502040204020203" pitchFamily="34" charset="0"/>
              </a:rPr>
              <a:t>loops.</a:t>
            </a:r>
          </a:p>
          <a:p>
            <a:pPr algn="just"/>
            <a:r>
              <a:rPr lang="en-US" dirty="0" smtClean="0">
                <a:latin typeface="+mj-lt"/>
                <a:cs typeface="Vrinda" panose="020B0502040204020203" pitchFamily="34" charset="0"/>
              </a:rPr>
              <a:t>In all cases, it skips the remaining of the statements in the body loop, checks the condition and starts a new iteration if the condition is true.</a:t>
            </a:r>
          </a:p>
          <a:p>
            <a:pPr algn="just"/>
            <a:r>
              <a:rPr lang="en-US" dirty="0" smtClean="0">
                <a:latin typeface="+mj-lt"/>
                <a:cs typeface="Vrinda" panose="020B0502040204020203" pitchFamily="34" charset="0"/>
              </a:rPr>
              <a:t>Like the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+mj-lt"/>
                <a:cs typeface="Vrinda" panose="020B0502040204020203" pitchFamily="34" charset="0"/>
              </a:rPr>
              <a:t>break </a:t>
            </a:r>
            <a:r>
              <a:rPr lang="en-US" dirty="0" smtClean="0">
                <a:latin typeface="+mj-lt"/>
                <a:cs typeface="Vrinda" panose="020B0502040204020203" pitchFamily="34" charset="0"/>
              </a:rPr>
              <a:t>statement, it is generally coupled with an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+mj-lt"/>
                <a:cs typeface="Vrinda" panose="020B0502040204020203" pitchFamily="34" charset="0"/>
              </a:rPr>
              <a:t>if </a:t>
            </a:r>
            <a:r>
              <a:rPr lang="en-US" dirty="0" smtClean="0">
                <a:latin typeface="+mj-lt"/>
                <a:cs typeface="Vrinda" panose="020B0502040204020203" pitchFamily="34" charset="0"/>
              </a:rPr>
              <a:t>statement.</a:t>
            </a:r>
          </a:p>
          <a:p>
            <a:pPr algn="just"/>
            <a:endParaRPr lang="en-US" dirty="0">
              <a:latin typeface="+mj-lt"/>
              <a:cs typeface="Vrinda" panose="020B0502040204020203" pitchFamily="34" charset="0"/>
            </a:endParaRPr>
          </a:p>
          <a:p>
            <a:pPr algn="just"/>
            <a:endParaRPr lang="en-US" dirty="0" smtClean="0">
              <a:latin typeface="+mj-lt"/>
              <a:cs typeface="Vrinda" panose="020B0502040204020203" pitchFamily="34" charset="0"/>
            </a:endParaRPr>
          </a:p>
          <a:p>
            <a:pPr algn="just"/>
            <a:endParaRPr lang="en-US" dirty="0">
              <a:latin typeface="+mj-lt"/>
              <a:cs typeface="Vrinda" panose="020B0502040204020203" pitchFamily="34" charset="0"/>
            </a:endParaRPr>
          </a:p>
          <a:p>
            <a:pPr algn="just"/>
            <a:endParaRPr lang="en-US" dirty="0" smtClean="0">
              <a:latin typeface="+mj-lt"/>
              <a:cs typeface="Vrinda" panose="020B0502040204020203" pitchFamily="34" charset="0"/>
            </a:endParaRPr>
          </a:p>
          <a:p>
            <a:pPr algn="just"/>
            <a:endParaRPr lang="en-US" dirty="0" smtClean="0">
              <a:latin typeface="+mj-lt"/>
              <a:cs typeface="Vrinda" panose="020B0502040204020203" pitchFamily="34" charset="0"/>
            </a:endParaRPr>
          </a:p>
          <a:p>
            <a:pPr algn="just"/>
            <a:endParaRPr lang="en-US" dirty="0" smtClean="0">
              <a:latin typeface="+mj-lt"/>
              <a:cs typeface="Vrinda" panose="020B0502040204020203" pitchFamily="34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10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. 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The 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continue statement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1451124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692696"/>
            <a:ext cx="7920880" cy="5763040"/>
          </a:xfrm>
        </p:spPr>
        <p:txBody>
          <a:bodyPr>
            <a:normAutofit/>
          </a:bodyPr>
          <a:lstStyle/>
          <a:p>
            <a:pPr algn="just"/>
            <a:r>
              <a:rPr lang="en-US" dirty="0" smtClean="0">
                <a:latin typeface="+mj-lt"/>
                <a:cs typeface="Vrinda" panose="020B0502040204020203" pitchFamily="34" charset="0"/>
              </a:rPr>
              <a:t>Consider the following code fragment:</a:t>
            </a:r>
            <a:endParaRPr lang="en-US" dirty="0">
              <a:latin typeface="+mj-lt"/>
              <a:cs typeface="Vrinda" panose="020B0502040204020203" pitchFamily="34" charset="0"/>
            </a:endParaRPr>
          </a:p>
          <a:p>
            <a:pPr algn="just"/>
            <a:endParaRPr lang="en-US" dirty="0" smtClean="0">
              <a:latin typeface="+mj-lt"/>
              <a:cs typeface="Vrinda" panose="020B0502040204020203" pitchFamily="34" charset="0"/>
            </a:endParaRPr>
          </a:p>
          <a:p>
            <a:pPr algn="just"/>
            <a:endParaRPr lang="en-US" dirty="0">
              <a:latin typeface="+mj-lt"/>
              <a:cs typeface="Vrinda" panose="020B0502040204020203" pitchFamily="34" charset="0"/>
            </a:endParaRPr>
          </a:p>
          <a:p>
            <a:pPr algn="just"/>
            <a:endParaRPr lang="en-US" dirty="0" smtClean="0">
              <a:latin typeface="+mj-lt"/>
              <a:cs typeface="Vrinda" panose="020B0502040204020203" pitchFamily="34" charset="0"/>
            </a:endParaRPr>
          </a:p>
          <a:p>
            <a:pPr algn="just"/>
            <a:endParaRPr lang="en-US" dirty="0" smtClean="0">
              <a:latin typeface="+mj-lt"/>
              <a:cs typeface="Vrinda" panose="020B0502040204020203" pitchFamily="34" charset="0"/>
            </a:endParaRPr>
          </a:p>
          <a:p>
            <a:pPr algn="just"/>
            <a:endParaRPr lang="en-US" dirty="0" smtClean="0">
              <a:latin typeface="+mj-lt"/>
              <a:cs typeface="Vrinda" panose="020B0502040204020203" pitchFamily="34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11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. 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The 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continue statement – example (1)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2" name="Rounded Rectangle 1"/>
          <p:cNvSpPr/>
          <p:nvPr/>
        </p:nvSpPr>
        <p:spPr>
          <a:xfrm>
            <a:off x="611560" y="1268760"/>
            <a:ext cx="7272808" cy="4104456"/>
          </a:xfrm>
          <a:prstGeom prst="roundRect">
            <a:avLst/>
          </a:prstGeom>
          <a:noFill/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0000CC"/>
                </a:solidFill>
              </a:rPr>
              <a:t>#include &lt;</a:t>
            </a:r>
            <a:r>
              <a:rPr lang="en-US" dirty="0" err="1" smtClean="0">
                <a:solidFill>
                  <a:srgbClr val="0000CC"/>
                </a:solidFill>
              </a:rPr>
              <a:t>stdio.h</a:t>
            </a:r>
            <a:r>
              <a:rPr lang="en-US" dirty="0" smtClean="0">
                <a:solidFill>
                  <a:srgbClr val="0000CC"/>
                </a:solidFill>
              </a:rPr>
              <a:t>&gt;</a:t>
            </a:r>
          </a:p>
          <a:p>
            <a:r>
              <a:rPr lang="en-US" dirty="0" err="1" smtClean="0">
                <a:solidFill>
                  <a:srgbClr val="0000CC"/>
                </a:solidFill>
              </a:rPr>
              <a:t>Int</a:t>
            </a:r>
            <a:r>
              <a:rPr lang="en-US" dirty="0" smtClean="0">
                <a:solidFill>
                  <a:srgbClr val="0000CC"/>
                </a:solidFill>
              </a:rPr>
              <a:t> main (void)</a:t>
            </a:r>
          </a:p>
          <a:p>
            <a:r>
              <a:rPr lang="en-US" dirty="0" smtClean="0">
                <a:solidFill>
                  <a:srgbClr val="0000CC"/>
                </a:solidFill>
              </a:rPr>
              <a:t>{</a:t>
            </a:r>
          </a:p>
          <a:p>
            <a:r>
              <a:rPr lang="en-US" dirty="0">
                <a:solidFill>
                  <a:srgbClr val="0000CC"/>
                </a:solidFill>
              </a:rPr>
              <a:t> </a:t>
            </a:r>
            <a:r>
              <a:rPr lang="en-US" dirty="0" smtClean="0">
                <a:solidFill>
                  <a:srgbClr val="0000CC"/>
                </a:solidFill>
              </a:rPr>
              <a:t> </a:t>
            </a:r>
            <a:r>
              <a:rPr lang="en-US" dirty="0" err="1" smtClean="0">
                <a:solidFill>
                  <a:srgbClr val="0000CC"/>
                </a:solidFill>
              </a:rPr>
              <a:t>int</a:t>
            </a:r>
            <a:r>
              <a:rPr lang="en-US" dirty="0" smtClean="0">
                <a:solidFill>
                  <a:srgbClr val="0000CC"/>
                </a:solidFill>
              </a:rPr>
              <a:t> x; </a:t>
            </a:r>
            <a:r>
              <a:rPr lang="en-US" dirty="0" smtClean="0">
                <a:solidFill>
                  <a:srgbClr val="00B0F0"/>
                </a:solidFill>
              </a:rPr>
              <a:t>// counter</a:t>
            </a:r>
          </a:p>
          <a:p>
            <a:r>
              <a:rPr lang="en-US" dirty="0">
                <a:solidFill>
                  <a:srgbClr val="0000CC"/>
                </a:solidFill>
              </a:rPr>
              <a:t> </a:t>
            </a:r>
            <a:r>
              <a:rPr lang="en-US" dirty="0" smtClean="0">
                <a:solidFill>
                  <a:srgbClr val="0000CC"/>
                </a:solidFill>
              </a:rPr>
              <a:t> for (x = 1; x &lt;= 10; x++)</a:t>
            </a:r>
          </a:p>
          <a:p>
            <a:r>
              <a:rPr lang="en-US" dirty="0">
                <a:solidFill>
                  <a:srgbClr val="0000CC"/>
                </a:solidFill>
              </a:rPr>
              <a:t> </a:t>
            </a:r>
            <a:r>
              <a:rPr lang="en-US" dirty="0" smtClean="0">
                <a:solidFill>
                  <a:srgbClr val="0000CC"/>
                </a:solidFill>
              </a:rPr>
              <a:t>   {</a:t>
            </a:r>
          </a:p>
          <a:p>
            <a:r>
              <a:rPr lang="en-US" dirty="0">
                <a:solidFill>
                  <a:srgbClr val="0000CC"/>
                </a:solidFill>
              </a:rPr>
              <a:t> </a:t>
            </a:r>
            <a:r>
              <a:rPr lang="en-US" dirty="0" smtClean="0">
                <a:solidFill>
                  <a:srgbClr val="0000CC"/>
                </a:solidFill>
              </a:rPr>
              <a:t>     if (x == 5)</a:t>
            </a:r>
          </a:p>
          <a:p>
            <a:r>
              <a:rPr lang="en-US" dirty="0">
                <a:solidFill>
                  <a:srgbClr val="0000CC"/>
                </a:solidFill>
              </a:rPr>
              <a:t> </a:t>
            </a:r>
            <a:r>
              <a:rPr lang="en-US" dirty="0" smtClean="0">
                <a:solidFill>
                  <a:srgbClr val="0000CC"/>
                </a:solidFill>
              </a:rPr>
              <a:t>        </a:t>
            </a:r>
            <a:r>
              <a:rPr lang="en-US" dirty="0" smtClean="0">
                <a:solidFill>
                  <a:srgbClr val="FF0000"/>
                </a:solidFill>
              </a:rPr>
              <a:t>continue;</a:t>
            </a:r>
            <a:r>
              <a:rPr lang="en-US" dirty="0" smtClean="0">
                <a:solidFill>
                  <a:srgbClr val="0000CC"/>
                </a:solidFill>
              </a:rPr>
              <a:t> </a:t>
            </a:r>
            <a:r>
              <a:rPr lang="en-US" dirty="0" smtClean="0">
                <a:solidFill>
                  <a:srgbClr val="00B0F0"/>
                </a:solidFill>
              </a:rPr>
              <a:t>// restart a new iteration</a:t>
            </a:r>
          </a:p>
          <a:p>
            <a:r>
              <a:rPr lang="en-US" dirty="0">
                <a:solidFill>
                  <a:srgbClr val="0000CC"/>
                </a:solidFill>
              </a:rPr>
              <a:t> </a:t>
            </a:r>
            <a:r>
              <a:rPr lang="en-US" dirty="0" smtClean="0">
                <a:solidFill>
                  <a:srgbClr val="0000CC"/>
                </a:solidFill>
              </a:rPr>
              <a:t>     </a:t>
            </a:r>
            <a:r>
              <a:rPr lang="en-US" dirty="0" err="1" smtClean="0">
                <a:solidFill>
                  <a:srgbClr val="0000CC"/>
                </a:solidFill>
              </a:rPr>
              <a:t>printf</a:t>
            </a:r>
            <a:r>
              <a:rPr lang="en-US" dirty="0" smtClean="0">
                <a:solidFill>
                  <a:srgbClr val="0000CC"/>
                </a:solidFill>
              </a:rPr>
              <a:t> (“%d”, x);</a:t>
            </a:r>
          </a:p>
          <a:p>
            <a:r>
              <a:rPr lang="en-US" dirty="0">
                <a:solidFill>
                  <a:srgbClr val="0000CC"/>
                </a:solidFill>
              </a:rPr>
              <a:t> </a:t>
            </a:r>
            <a:r>
              <a:rPr lang="en-US" dirty="0" smtClean="0">
                <a:solidFill>
                  <a:srgbClr val="0000CC"/>
                </a:solidFill>
              </a:rPr>
              <a:t>  } </a:t>
            </a:r>
            <a:r>
              <a:rPr lang="en-US" dirty="0" smtClean="0">
                <a:solidFill>
                  <a:srgbClr val="00B0F0"/>
                </a:solidFill>
              </a:rPr>
              <a:t>// end for</a:t>
            </a:r>
          </a:p>
          <a:p>
            <a:r>
              <a:rPr lang="en-US" dirty="0">
                <a:solidFill>
                  <a:srgbClr val="0000CC"/>
                </a:solidFill>
              </a:rPr>
              <a:t> </a:t>
            </a:r>
            <a:r>
              <a:rPr lang="en-US" dirty="0" smtClean="0">
                <a:solidFill>
                  <a:srgbClr val="0000CC"/>
                </a:solidFill>
              </a:rPr>
              <a:t>  </a:t>
            </a:r>
            <a:r>
              <a:rPr lang="en-US" dirty="0" err="1" smtClean="0">
                <a:solidFill>
                  <a:srgbClr val="0000CC"/>
                </a:solidFill>
              </a:rPr>
              <a:t>printf</a:t>
            </a:r>
            <a:r>
              <a:rPr lang="en-US" dirty="0" smtClean="0">
                <a:solidFill>
                  <a:srgbClr val="0000CC"/>
                </a:solidFill>
              </a:rPr>
              <a:t> (\n Used continue to skip printing the value 5 \n”);</a:t>
            </a:r>
          </a:p>
          <a:p>
            <a:r>
              <a:rPr lang="en-US" dirty="0">
                <a:solidFill>
                  <a:srgbClr val="0000CC"/>
                </a:solidFill>
              </a:rPr>
              <a:t> </a:t>
            </a:r>
            <a:r>
              <a:rPr lang="en-US" dirty="0" smtClean="0">
                <a:solidFill>
                  <a:srgbClr val="0000CC"/>
                </a:solidFill>
              </a:rPr>
              <a:t>  return (0);</a:t>
            </a:r>
          </a:p>
          <a:p>
            <a:r>
              <a:rPr lang="en-US" dirty="0" smtClean="0">
                <a:solidFill>
                  <a:srgbClr val="0000CC"/>
                </a:solidFill>
              </a:rPr>
              <a:t>} </a:t>
            </a:r>
            <a:r>
              <a:rPr lang="en-US" dirty="0" smtClean="0">
                <a:solidFill>
                  <a:srgbClr val="00B0F0"/>
                </a:solidFill>
              </a:rPr>
              <a:t>// end of main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611560" y="5373216"/>
            <a:ext cx="7272808" cy="322578"/>
          </a:xfrm>
          <a:prstGeom prst="round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/>
              <a:t>OUTPUT</a:t>
            </a:r>
            <a:endParaRPr lang="en-US" b="1" dirty="0"/>
          </a:p>
        </p:txBody>
      </p:sp>
      <p:sp>
        <p:nvSpPr>
          <p:cNvPr id="7" name="Rounded Rectangle 6"/>
          <p:cNvSpPr/>
          <p:nvPr/>
        </p:nvSpPr>
        <p:spPr>
          <a:xfrm>
            <a:off x="611560" y="5695794"/>
            <a:ext cx="7272808" cy="752682"/>
          </a:xfrm>
          <a:prstGeom prst="roundRect">
            <a:avLst/>
          </a:prstGeom>
          <a:noFill/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00B0F0"/>
                </a:solidFill>
              </a:rPr>
              <a:t>1 2 3 4 6 7 8 9 10</a:t>
            </a:r>
          </a:p>
          <a:p>
            <a:r>
              <a:rPr lang="en-US" dirty="0" smtClean="0">
                <a:solidFill>
                  <a:srgbClr val="00B0F0"/>
                </a:solidFill>
              </a:rPr>
              <a:t>Used continue to skip printing the value 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9477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7239000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12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. example (2)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10" name="Rounded Rectangle 9"/>
          <p:cNvSpPr/>
          <p:nvPr/>
        </p:nvSpPr>
        <p:spPr>
          <a:xfrm>
            <a:off x="179512" y="476672"/>
            <a:ext cx="7920880" cy="1152128"/>
          </a:xfrm>
          <a:prstGeom prst="roundRect">
            <a:avLst/>
          </a:prstGeom>
          <a:solidFill>
            <a:srgbClr val="FFFF0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sz="2000" dirty="0">
                <a:solidFill>
                  <a:srgbClr val="0000CC"/>
                </a:solidFill>
                <a:cs typeface="Vrinda" panose="020B0502040204020203" pitchFamily="34" charset="0"/>
              </a:rPr>
              <a:t>Write a complete program that outputs the sum of odd numbers, and the sum of even numbers. If the number is negative skip it. The user should enter 0 to end his data entry.</a:t>
            </a:r>
            <a:endParaRPr lang="en-US" sz="2000" dirty="0">
              <a:solidFill>
                <a:srgbClr val="0000CC"/>
              </a:solidFill>
              <a:cs typeface="Vrinda" panose="020B0502040204020203" pitchFamily="34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179512" y="1700808"/>
            <a:ext cx="7920880" cy="576064"/>
          </a:xfrm>
          <a:prstGeom prst="round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sz="2000" b="1" dirty="0" smtClean="0">
                <a:solidFill>
                  <a:schemeClr val="bg1"/>
                </a:solidFill>
                <a:cs typeface="Vrinda" panose="020B0502040204020203" pitchFamily="34" charset="0"/>
              </a:rPr>
              <a:t>How to recognize that a number x is even?</a:t>
            </a:r>
            <a:endParaRPr lang="en-US" sz="2000" b="1" dirty="0">
              <a:solidFill>
                <a:schemeClr val="bg1"/>
              </a:solidFill>
              <a:cs typeface="Vrinda" panose="020B0502040204020203" pitchFamily="34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179512" y="2276872"/>
            <a:ext cx="7920880" cy="57606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sz="2000" b="1" dirty="0" smtClean="0">
                <a:solidFill>
                  <a:srgbClr val="0000CC"/>
                </a:solidFill>
                <a:cs typeface="Vrinda" panose="020B0502040204020203" pitchFamily="34" charset="0"/>
              </a:rPr>
              <a:t>x % 2 = 0</a:t>
            </a:r>
            <a:endParaRPr lang="en-US" sz="2000" b="1" dirty="0">
              <a:solidFill>
                <a:srgbClr val="0000CC"/>
              </a:solidFill>
              <a:cs typeface="Vrinda" panose="020B0502040204020203" pitchFamily="34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179512" y="2924944"/>
            <a:ext cx="7920880" cy="576064"/>
          </a:xfrm>
          <a:prstGeom prst="round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sz="2000" b="1" dirty="0" smtClean="0">
                <a:solidFill>
                  <a:schemeClr val="bg1"/>
                </a:solidFill>
                <a:cs typeface="Vrinda" panose="020B0502040204020203" pitchFamily="34" charset="0"/>
              </a:rPr>
              <a:t>How to recognize that a number x is odd?</a:t>
            </a:r>
            <a:endParaRPr lang="en-US" sz="2000" b="1" dirty="0">
              <a:solidFill>
                <a:schemeClr val="bg1"/>
              </a:solidFill>
              <a:cs typeface="Vrinda" panose="020B0502040204020203" pitchFamily="34" charset="0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179512" y="3501008"/>
            <a:ext cx="7920880" cy="57606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sz="2000" b="1" dirty="0" smtClean="0">
                <a:solidFill>
                  <a:srgbClr val="0000CC"/>
                </a:solidFill>
                <a:cs typeface="Vrinda" panose="020B0502040204020203" pitchFamily="34" charset="0"/>
              </a:rPr>
              <a:t>x % 2 != 0</a:t>
            </a:r>
            <a:endParaRPr lang="en-US" sz="2000" b="1" dirty="0">
              <a:solidFill>
                <a:srgbClr val="0000CC"/>
              </a:solidFill>
              <a:cs typeface="Vrinda" panose="020B0502040204020203" pitchFamily="34" charset="0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179512" y="4149080"/>
            <a:ext cx="7920880" cy="576064"/>
          </a:xfrm>
          <a:prstGeom prst="round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sz="2000" b="1" dirty="0" smtClean="0">
                <a:solidFill>
                  <a:schemeClr val="bg1"/>
                </a:solidFill>
                <a:cs typeface="Vrinda" panose="020B0502040204020203" pitchFamily="34" charset="0"/>
              </a:rPr>
              <a:t>How to recognize that a number x is positive?</a:t>
            </a:r>
            <a:endParaRPr lang="en-US" sz="2000" b="1" dirty="0">
              <a:solidFill>
                <a:schemeClr val="bg1"/>
              </a:solidFill>
              <a:cs typeface="Vrinda" panose="020B0502040204020203" pitchFamily="34" charset="0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179512" y="4725144"/>
            <a:ext cx="7920880" cy="57606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sz="2000" b="1" dirty="0" smtClean="0">
                <a:solidFill>
                  <a:srgbClr val="0000CC"/>
                </a:solidFill>
                <a:cs typeface="Vrinda" panose="020B0502040204020203" pitchFamily="34" charset="0"/>
              </a:rPr>
              <a:t>x &gt; 0</a:t>
            </a:r>
            <a:endParaRPr lang="en-US" sz="2000" b="1" dirty="0">
              <a:solidFill>
                <a:srgbClr val="0000CC"/>
              </a:solidFill>
              <a:cs typeface="Vrinda" panose="020B0502040204020203" pitchFamily="34" charset="0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179512" y="5373216"/>
            <a:ext cx="7920880" cy="576064"/>
          </a:xfrm>
          <a:prstGeom prst="round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sz="2000" b="1" dirty="0" smtClean="0">
                <a:solidFill>
                  <a:schemeClr val="bg1"/>
                </a:solidFill>
                <a:cs typeface="Vrinda" panose="020B0502040204020203" pitchFamily="34" charset="0"/>
              </a:rPr>
              <a:t>How to recognize that a number x is negative?</a:t>
            </a:r>
            <a:endParaRPr lang="en-US" sz="2000" b="1" dirty="0">
              <a:solidFill>
                <a:schemeClr val="bg1"/>
              </a:solidFill>
              <a:cs typeface="Vrinda" panose="020B0502040204020203" pitchFamily="34" charset="0"/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179512" y="5949280"/>
            <a:ext cx="7920880" cy="57606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sz="2000" b="1" dirty="0" smtClean="0">
                <a:solidFill>
                  <a:srgbClr val="0000CC"/>
                </a:solidFill>
                <a:cs typeface="Vrinda" panose="020B0502040204020203" pitchFamily="34" charset="0"/>
              </a:rPr>
              <a:t>x &lt; 0</a:t>
            </a:r>
            <a:endParaRPr lang="en-US" sz="2000" b="1" dirty="0">
              <a:solidFill>
                <a:srgbClr val="0000CC"/>
              </a:solidFill>
              <a:cs typeface="Vrinda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1279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7239000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12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. Example 2 – </a:t>
            </a:r>
            <a:r>
              <a:rPr lang="en-US" sz="2300" dirty="0" err="1" smtClean="0">
                <a:solidFill>
                  <a:srgbClr val="24B5A1"/>
                </a:solidFill>
                <a:latin typeface="Arial"/>
              </a:rPr>
              <a:t>cnt’d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10" name="Rounded Rectangle 9"/>
          <p:cNvSpPr/>
          <p:nvPr/>
        </p:nvSpPr>
        <p:spPr>
          <a:xfrm>
            <a:off x="179512" y="476672"/>
            <a:ext cx="7920880" cy="1152128"/>
          </a:xfrm>
          <a:prstGeom prst="roundRect">
            <a:avLst/>
          </a:prstGeom>
          <a:solidFill>
            <a:srgbClr val="FFFF0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sz="2000" dirty="0">
                <a:solidFill>
                  <a:srgbClr val="0000CC"/>
                </a:solidFill>
                <a:cs typeface="Vrinda" panose="020B0502040204020203" pitchFamily="34" charset="0"/>
              </a:rPr>
              <a:t>Write a complete program that </a:t>
            </a:r>
            <a:r>
              <a:rPr lang="en-US" sz="2000" dirty="0" smtClean="0">
                <a:solidFill>
                  <a:srgbClr val="0000CC"/>
                </a:solidFill>
                <a:cs typeface="Vrinda" panose="020B0502040204020203" pitchFamily="34" charset="0"/>
              </a:rPr>
              <a:t>outputs </a:t>
            </a:r>
            <a:r>
              <a:rPr lang="en-US" sz="2000" dirty="0">
                <a:solidFill>
                  <a:srgbClr val="0000CC"/>
                </a:solidFill>
                <a:cs typeface="Vrinda" panose="020B0502040204020203" pitchFamily="34" charset="0"/>
              </a:rPr>
              <a:t>the sum of odd numbers, and the sum of even numbers. If the number is negative skip it. The user should enter 0 to end his data entry.</a:t>
            </a:r>
            <a:endParaRPr lang="en-US" sz="2000" dirty="0">
              <a:solidFill>
                <a:srgbClr val="0000CC"/>
              </a:solidFill>
              <a:cs typeface="Vrinda" panose="020B0502040204020203" pitchFamily="34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179512" y="1700808"/>
            <a:ext cx="7920880" cy="576064"/>
          </a:xfrm>
          <a:prstGeom prst="round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sz="2000" b="1" dirty="0" smtClean="0">
                <a:solidFill>
                  <a:schemeClr val="bg1"/>
                </a:solidFill>
                <a:cs typeface="Vrinda" panose="020B0502040204020203" pitchFamily="34" charset="0"/>
              </a:rPr>
              <a:t>The user should enter 0 to end his data entry</a:t>
            </a:r>
            <a:endParaRPr lang="en-US" sz="2000" b="1" dirty="0">
              <a:solidFill>
                <a:schemeClr val="bg1"/>
              </a:solidFill>
              <a:cs typeface="Vrinda" panose="020B0502040204020203" pitchFamily="34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179512" y="2276872"/>
            <a:ext cx="7920880" cy="57606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sz="2000" b="1" dirty="0" smtClean="0">
                <a:solidFill>
                  <a:srgbClr val="0000CC"/>
                </a:solidFill>
                <a:cs typeface="Vrinda" panose="020B0502040204020203" pitchFamily="34" charset="0"/>
              </a:rPr>
              <a:t>while (x != 0)</a:t>
            </a:r>
            <a:endParaRPr lang="en-US" sz="2000" b="1" dirty="0">
              <a:solidFill>
                <a:srgbClr val="0000CC"/>
              </a:solidFill>
              <a:cs typeface="Vrinda" panose="020B0502040204020203" pitchFamily="34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179512" y="2924944"/>
            <a:ext cx="7920880" cy="576064"/>
          </a:xfrm>
          <a:prstGeom prst="round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sz="2000" b="1" dirty="0" smtClean="0">
                <a:solidFill>
                  <a:schemeClr val="bg1"/>
                </a:solidFill>
                <a:cs typeface="Vrinda" panose="020B0502040204020203" pitchFamily="34" charset="0"/>
              </a:rPr>
              <a:t>If the number is negative skip it</a:t>
            </a:r>
            <a:endParaRPr lang="en-US" sz="2000" b="1" dirty="0">
              <a:solidFill>
                <a:schemeClr val="bg1"/>
              </a:solidFill>
              <a:cs typeface="Vrinda" panose="020B0502040204020203" pitchFamily="34" charset="0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179512" y="3501008"/>
            <a:ext cx="7920880" cy="57606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sz="2000" b="1" dirty="0" smtClean="0">
                <a:solidFill>
                  <a:srgbClr val="0000CC"/>
                </a:solidFill>
                <a:cs typeface="Vrinda" panose="020B0502040204020203" pitchFamily="34" charset="0"/>
              </a:rPr>
              <a:t>if (x &lt; 0) continue;</a:t>
            </a:r>
            <a:endParaRPr lang="en-US" sz="2000" b="1" dirty="0">
              <a:solidFill>
                <a:srgbClr val="0000CC"/>
              </a:solidFill>
              <a:cs typeface="Vrinda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4215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7239000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12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. Example 2 – </a:t>
            </a:r>
            <a:r>
              <a:rPr lang="en-US" sz="2300" dirty="0" err="1" smtClean="0">
                <a:solidFill>
                  <a:srgbClr val="24B5A1"/>
                </a:solidFill>
                <a:latin typeface="Arial"/>
              </a:rPr>
              <a:t>cnt’d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2" name="Rounded Rectangle 1"/>
          <p:cNvSpPr/>
          <p:nvPr/>
        </p:nvSpPr>
        <p:spPr>
          <a:xfrm>
            <a:off x="179512" y="548680"/>
            <a:ext cx="8208912" cy="6093850"/>
          </a:xfrm>
          <a:prstGeom prst="roundRect">
            <a:avLst/>
          </a:prstGeom>
          <a:solidFill>
            <a:schemeClr val="bg2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dirty="0" smtClean="0">
                <a:solidFill>
                  <a:srgbClr val="0000CC"/>
                </a:solidFill>
              </a:rPr>
              <a:t>#include &lt;</a:t>
            </a:r>
            <a:r>
              <a:rPr lang="en-US" dirty="0" err="1" smtClean="0">
                <a:solidFill>
                  <a:srgbClr val="0000CC"/>
                </a:solidFill>
              </a:rPr>
              <a:t>stdio.h</a:t>
            </a:r>
            <a:r>
              <a:rPr lang="en-US" dirty="0" smtClean="0">
                <a:solidFill>
                  <a:srgbClr val="0000CC"/>
                </a:solidFill>
              </a:rPr>
              <a:t>&gt;</a:t>
            </a:r>
          </a:p>
          <a:p>
            <a:pPr algn="just"/>
            <a:r>
              <a:rPr lang="en-US" dirty="0" err="1" smtClean="0">
                <a:solidFill>
                  <a:srgbClr val="0000CC"/>
                </a:solidFill>
              </a:rPr>
              <a:t>int</a:t>
            </a:r>
            <a:r>
              <a:rPr lang="en-US" dirty="0" smtClean="0">
                <a:solidFill>
                  <a:srgbClr val="0000CC"/>
                </a:solidFill>
              </a:rPr>
              <a:t> main (void)</a:t>
            </a:r>
          </a:p>
          <a:p>
            <a:pPr algn="just"/>
            <a:r>
              <a:rPr lang="en-US" dirty="0" smtClean="0">
                <a:solidFill>
                  <a:srgbClr val="0000CC"/>
                </a:solidFill>
              </a:rPr>
              <a:t>{</a:t>
            </a:r>
          </a:p>
          <a:p>
            <a:pPr algn="just"/>
            <a:r>
              <a:rPr lang="en-US" dirty="0">
                <a:solidFill>
                  <a:srgbClr val="0000CC"/>
                </a:solidFill>
              </a:rPr>
              <a:t> </a:t>
            </a:r>
            <a:r>
              <a:rPr lang="en-US" dirty="0" smtClean="0">
                <a:solidFill>
                  <a:srgbClr val="0000CC"/>
                </a:solidFill>
              </a:rPr>
              <a:t> </a:t>
            </a:r>
            <a:r>
              <a:rPr lang="en-US" dirty="0" err="1" smtClean="0">
                <a:solidFill>
                  <a:srgbClr val="0000CC"/>
                </a:solidFill>
              </a:rPr>
              <a:t>int</a:t>
            </a:r>
            <a:r>
              <a:rPr lang="en-US" dirty="0" smtClean="0">
                <a:solidFill>
                  <a:srgbClr val="0000CC"/>
                </a:solidFill>
              </a:rPr>
              <a:t> number = -1; </a:t>
            </a:r>
            <a:r>
              <a:rPr lang="en-US" dirty="0" smtClean="0">
                <a:solidFill>
                  <a:srgbClr val="00B0F0"/>
                </a:solidFill>
              </a:rPr>
              <a:t>// initialize with a non-zero value to enter the loop</a:t>
            </a:r>
          </a:p>
          <a:p>
            <a:pPr algn="just"/>
            <a:r>
              <a:rPr lang="en-US" dirty="0">
                <a:solidFill>
                  <a:srgbClr val="0000CC"/>
                </a:solidFill>
              </a:rPr>
              <a:t> </a:t>
            </a:r>
            <a:r>
              <a:rPr lang="en-US" dirty="0" smtClean="0">
                <a:solidFill>
                  <a:srgbClr val="0000CC"/>
                </a:solidFill>
              </a:rPr>
              <a:t> </a:t>
            </a:r>
            <a:r>
              <a:rPr lang="en-US" dirty="0" err="1" smtClean="0">
                <a:solidFill>
                  <a:srgbClr val="0000CC"/>
                </a:solidFill>
              </a:rPr>
              <a:t>int</a:t>
            </a:r>
            <a:r>
              <a:rPr lang="en-US" dirty="0" smtClean="0">
                <a:solidFill>
                  <a:srgbClr val="0000CC"/>
                </a:solidFill>
              </a:rPr>
              <a:t> </a:t>
            </a:r>
            <a:r>
              <a:rPr lang="en-US" dirty="0" err="1" smtClean="0">
                <a:solidFill>
                  <a:srgbClr val="0000CC"/>
                </a:solidFill>
              </a:rPr>
              <a:t>sumodd</a:t>
            </a:r>
            <a:r>
              <a:rPr lang="en-US" dirty="0" smtClean="0">
                <a:solidFill>
                  <a:srgbClr val="0000CC"/>
                </a:solidFill>
              </a:rPr>
              <a:t> = 0, </a:t>
            </a:r>
            <a:r>
              <a:rPr lang="en-US" dirty="0" err="1" smtClean="0">
                <a:solidFill>
                  <a:srgbClr val="0000CC"/>
                </a:solidFill>
              </a:rPr>
              <a:t>sumeven</a:t>
            </a:r>
            <a:r>
              <a:rPr lang="en-US" dirty="0" smtClean="0">
                <a:solidFill>
                  <a:srgbClr val="0000CC"/>
                </a:solidFill>
              </a:rPr>
              <a:t> = 0;</a:t>
            </a:r>
          </a:p>
          <a:p>
            <a:pPr algn="just"/>
            <a:r>
              <a:rPr lang="en-US" dirty="0" smtClean="0">
                <a:solidFill>
                  <a:srgbClr val="0000CC"/>
                </a:solidFill>
              </a:rPr>
              <a:t>  while (number != 0)</a:t>
            </a:r>
          </a:p>
          <a:p>
            <a:pPr algn="just"/>
            <a:r>
              <a:rPr lang="en-US" dirty="0">
                <a:solidFill>
                  <a:srgbClr val="0000CC"/>
                </a:solidFill>
              </a:rPr>
              <a:t>  </a:t>
            </a:r>
            <a:r>
              <a:rPr lang="en-US" dirty="0" smtClean="0">
                <a:solidFill>
                  <a:srgbClr val="0000CC"/>
                </a:solidFill>
              </a:rPr>
              <a:t>   { </a:t>
            </a:r>
          </a:p>
          <a:p>
            <a:pPr algn="just"/>
            <a:r>
              <a:rPr lang="en-US" dirty="0" smtClean="0">
                <a:solidFill>
                  <a:srgbClr val="0000CC"/>
                </a:solidFill>
              </a:rPr>
              <a:t>       </a:t>
            </a:r>
            <a:r>
              <a:rPr lang="en-US" dirty="0" err="1" smtClean="0">
                <a:solidFill>
                  <a:srgbClr val="0000CC"/>
                </a:solidFill>
              </a:rPr>
              <a:t>printf</a:t>
            </a:r>
            <a:r>
              <a:rPr lang="en-US" dirty="0" smtClean="0">
                <a:solidFill>
                  <a:srgbClr val="0000CC"/>
                </a:solidFill>
              </a:rPr>
              <a:t> (“Enter number\n”);		</a:t>
            </a:r>
          </a:p>
          <a:p>
            <a:pPr algn="just"/>
            <a:r>
              <a:rPr lang="en-US" dirty="0" smtClean="0">
                <a:solidFill>
                  <a:srgbClr val="0000CC"/>
                </a:solidFill>
              </a:rPr>
              <a:t>       </a:t>
            </a:r>
            <a:r>
              <a:rPr lang="en-US" dirty="0" err="1" smtClean="0">
                <a:solidFill>
                  <a:srgbClr val="0000CC"/>
                </a:solidFill>
              </a:rPr>
              <a:t>scanf</a:t>
            </a:r>
            <a:r>
              <a:rPr lang="en-US" dirty="0" smtClean="0">
                <a:solidFill>
                  <a:srgbClr val="0000CC"/>
                </a:solidFill>
              </a:rPr>
              <a:t> (“%d”, &amp;number);</a:t>
            </a:r>
            <a:r>
              <a:rPr lang="en-US" dirty="0" smtClean="0">
                <a:solidFill>
                  <a:srgbClr val="0000CC"/>
                </a:solidFill>
              </a:rPr>
              <a:t>       </a:t>
            </a:r>
          </a:p>
          <a:p>
            <a:pPr algn="just"/>
            <a:r>
              <a:rPr lang="en-US" dirty="0">
                <a:solidFill>
                  <a:srgbClr val="0000CC"/>
                </a:solidFill>
              </a:rPr>
              <a:t> </a:t>
            </a:r>
            <a:r>
              <a:rPr lang="en-US" dirty="0" smtClean="0">
                <a:solidFill>
                  <a:srgbClr val="0000CC"/>
                </a:solidFill>
              </a:rPr>
              <a:t>      if (number &lt; 0)</a:t>
            </a:r>
          </a:p>
          <a:p>
            <a:pPr algn="just"/>
            <a:r>
              <a:rPr lang="en-US" dirty="0">
                <a:solidFill>
                  <a:srgbClr val="0000CC"/>
                </a:solidFill>
              </a:rPr>
              <a:t> </a:t>
            </a:r>
            <a:r>
              <a:rPr lang="en-US" dirty="0" smtClean="0">
                <a:solidFill>
                  <a:srgbClr val="0000CC"/>
                </a:solidFill>
              </a:rPr>
              <a:t>          continue;</a:t>
            </a:r>
          </a:p>
          <a:p>
            <a:pPr algn="just"/>
            <a:r>
              <a:rPr lang="en-US" dirty="0">
                <a:solidFill>
                  <a:srgbClr val="0000CC"/>
                </a:solidFill>
              </a:rPr>
              <a:t> </a:t>
            </a:r>
            <a:r>
              <a:rPr lang="en-US" dirty="0" smtClean="0">
                <a:solidFill>
                  <a:srgbClr val="0000CC"/>
                </a:solidFill>
              </a:rPr>
              <a:t>      if ((number % 2) == 0)</a:t>
            </a:r>
          </a:p>
          <a:p>
            <a:pPr algn="just"/>
            <a:r>
              <a:rPr lang="en-US" dirty="0">
                <a:solidFill>
                  <a:srgbClr val="0000CC"/>
                </a:solidFill>
              </a:rPr>
              <a:t> </a:t>
            </a:r>
            <a:r>
              <a:rPr lang="en-US" dirty="0" smtClean="0">
                <a:solidFill>
                  <a:srgbClr val="0000CC"/>
                </a:solidFill>
              </a:rPr>
              <a:t>         </a:t>
            </a:r>
            <a:r>
              <a:rPr lang="en-US" dirty="0" err="1" smtClean="0">
                <a:solidFill>
                  <a:srgbClr val="0000CC"/>
                </a:solidFill>
              </a:rPr>
              <a:t>sumeven</a:t>
            </a:r>
            <a:r>
              <a:rPr lang="en-US" dirty="0" smtClean="0">
                <a:solidFill>
                  <a:srgbClr val="0000CC"/>
                </a:solidFill>
              </a:rPr>
              <a:t> += number;</a:t>
            </a:r>
          </a:p>
          <a:p>
            <a:pPr algn="just"/>
            <a:r>
              <a:rPr lang="en-US" dirty="0">
                <a:solidFill>
                  <a:srgbClr val="0000CC"/>
                </a:solidFill>
              </a:rPr>
              <a:t> </a:t>
            </a:r>
            <a:r>
              <a:rPr lang="en-US" dirty="0" smtClean="0">
                <a:solidFill>
                  <a:srgbClr val="0000CC"/>
                </a:solidFill>
              </a:rPr>
              <a:t>      else</a:t>
            </a:r>
          </a:p>
          <a:p>
            <a:pPr algn="just"/>
            <a:r>
              <a:rPr lang="en-US" dirty="0">
                <a:solidFill>
                  <a:srgbClr val="0000CC"/>
                </a:solidFill>
              </a:rPr>
              <a:t> </a:t>
            </a:r>
            <a:r>
              <a:rPr lang="en-US" dirty="0" smtClean="0">
                <a:solidFill>
                  <a:srgbClr val="0000CC"/>
                </a:solidFill>
              </a:rPr>
              <a:t>         </a:t>
            </a:r>
            <a:r>
              <a:rPr lang="en-US" dirty="0" err="1" smtClean="0">
                <a:solidFill>
                  <a:srgbClr val="0000CC"/>
                </a:solidFill>
              </a:rPr>
              <a:t>sumodd</a:t>
            </a:r>
            <a:r>
              <a:rPr lang="en-US" dirty="0" smtClean="0">
                <a:solidFill>
                  <a:srgbClr val="0000CC"/>
                </a:solidFill>
              </a:rPr>
              <a:t> += number;</a:t>
            </a:r>
          </a:p>
          <a:p>
            <a:pPr algn="just"/>
            <a:r>
              <a:rPr lang="en-US" dirty="0">
                <a:solidFill>
                  <a:srgbClr val="0000CC"/>
                </a:solidFill>
              </a:rPr>
              <a:t> </a:t>
            </a:r>
            <a:r>
              <a:rPr lang="en-US" dirty="0" smtClean="0">
                <a:solidFill>
                  <a:srgbClr val="0000CC"/>
                </a:solidFill>
              </a:rPr>
              <a:t>     } // end while</a:t>
            </a:r>
          </a:p>
          <a:p>
            <a:pPr algn="just"/>
            <a:r>
              <a:rPr lang="en-US" dirty="0" smtClean="0">
                <a:solidFill>
                  <a:srgbClr val="0000CC"/>
                </a:solidFill>
              </a:rPr>
              <a:t> </a:t>
            </a:r>
            <a:r>
              <a:rPr lang="en-US" dirty="0" err="1" smtClean="0">
                <a:solidFill>
                  <a:srgbClr val="0000CC"/>
                </a:solidFill>
              </a:rPr>
              <a:t>printf</a:t>
            </a:r>
            <a:r>
              <a:rPr lang="en-US" dirty="0" smtClean="0">
                <a:solidFill>
                  <a:srgbClr val="0000CC"/>
                </a:solidFill>
              </a:rPr>
              <a:t> (“Sum odd = %d, sum even = %d”, </a:t>
            </a:r>
            <a:r>
              <a:rPr lang="en-US" dirty="0" err="1" smtClean="0">
                <a:solidFill>
                  <a:srgbClr val="0000CC"/>
                </a:solidFill>
              </a:rPr>
              <a:t>sumodd</a:t>
            </a:r>
            <a:r>
              <a:rPr lang="en-US" dirty="0" smtClean="0">
                <a:solidFill>
                  <a:srgbClr val="0000CC"/>
                </a:solidFill>
              </a:rPr>
              <a:t>, </a:t>
            </a:r>
            <a:r>
              <a:rPr lang="en-US" dirty="0" err="1" smtClean="0">
                <a:solidFill>
                  <a:srgbClr val="0000CC"/>
                </a:solidFill>
              </a:rPr>
              <a:t>sumeven</a:t>
            </a:r>
            <a:r>
              <a:rPr lang="en-US" dirty="0" smtClean="0">
                <a:solidFill>
                  <a:srgbClr val="0000CC"/>
                </a:solidFill>
              </a:rPr>
              <a:t>);</a:t>
            </a:r>
          </a:p>
          <a:p>
            <a:pPr algn="just"/>
            <a:r>
              <a:rPr lang="en-US" dirty="0">
                <a:solidFill>
                  <a:srgbClr val="0000CC"/>
                </a:solidFill>
              </a:rPr>
              <a:t> </a:t>
            </a:r>
            <a:r>
              <a:rPr lang="en-US" dirty="0" smtClean="0">
                <a:solidFill>
                  <a:srgbClr val="0000CC"/>
                </a:solidFill>
              </a:rPr>
              <a:t>return (0); </a:t>
            </a:r>
          </a:p>
          <a:p>
            <a:pPr algn="just"/>
            <a:r>
              <a:rPr lang="en-US" dirty="0" smtClean="0">
                <a:solidFill>
                  <a:srgbClr val="0000CC"/>
                </a:solidFill>
              </a:rPr>
              <a:t>} // end main</a:t>
            </a:r>
          </a:p>
          <a:p>
            <a:pPr algn="just"/>
            <a:r>
              <a:rPr lang="en-US" dirty="0">
                <a:solidFill>
                  <a:srgbClr val="0000CC"/>
                </a:solidFill>
              </a:rPr>
              <a:t> </a:t>
            </a:r>
            <a:r>
              <a:rPr lang="en-US" dirty="0" smtClean="0">
                <a:solidFill>
                  <a:srgbClr val="0000CC"/>
                </a:solidFill>
              </a:rPr>
              <a:t>      </a:t>
            </a:r>
          </a:p>
          <a:p>
            <a:pPr algn="just"/>
            <a:r>
              <a:rPr lang="en-US" dirty="0">
                <a:solidFill>
                  <a:srgbClr val="0000CC"/>
                </a:solidFill>
              </a:rPr>
              <a:t> </a:t>
            </a:r>
            <a:r>
              <a:rPr lang="en-US" dirty="0" smtClean="0">
                <a:solidFill>
                  <a:srgbClr val="0000CC"/>
                </a:solidFill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1183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692696"/>
            <a:ext cx="7920880" cy="5763040"/>
          </a:xfrm>
        </p:spPr>
        <p:txBody>
          <a:bodyPr>
            <a:normAutofit/>
          </a:bodyPr>
          <a:lstStyle/>
          <a:p>
            <a:pPr algn="just"/>
            <a:r>
              <a:rPr lang="en-US" dirty="0" smtClean="0">
                <a:latin typeface="+mj-lt"/>
                <a:cs typeface="Vrinda" panose="020B0502040204020203" pitchFamily="34" charset="0"/>
              </a:rPr>
              <a:t>An infinite loop is a loop whose condition is never satisfied.</a:t>
            </a:r>
          </a:p>
          <a:p>
            <a:pPr algn="just"/>
            <a:r>
              <a:rPr lang="en-US" dirty="0" smtClean="0">
                <a:latin typeface="+mj-lt"/>
                <a:cs typeface="Vrinda" panose="020B0502040204020203" pitchFamily="34" charset="0"/>
              </a:rPr>
              <a:t>The previous example could be rewritten as follows:</a:t>
            </a:r>
          </a:p>
          <a:p>
            <a:pPr algn="just"/>
            <a:endParaRPr lang="en-US" dirty="0">
              <a:latin typeface="+mj-lt"/>
              <a:cs typeface="Vrinda" panose="020B0502040204020203" pitchFamily="34" charset="0"/>
            </a:endParaRPr>
          </a:p>
          <a:p>
            <a:pPr algn="just"/>
            <a:endParaRPr lang="en-US" dirty="0" smtClean="0">
              <a:latin typeface="+mj-lt"/>
              <a:cs typeface="Vrinda" panose="020B0502040204020203" pitchFamily="34" charset="0"/>
            </a:endParaRPr>
          </a:p>
          <a:p>
            <a:pPr algn="just"/>
            <a:endParaRPr lang="en-US" dirty="0">
              <a:latin typeface="+mj-lt"/>
              <a:cs typeface="Vrinda" panose="020B0502040204020203" pitchFamily="34" charset="0"/>
            </a:endParaRPr>
          </a:p>
          <a:p>
            <a:pPr algn="just"/>
            <a:endParaRPr lang="en-US" dirty="0" smtClean="0">
              <a:latin typeface="+mj-lt"/>
              <a:cs typeface="Vrinda" panose="020B0502040204020203" pitchFamily="34" charset="0"/>
            </a:endParaRPr>
          </a:p>
          <a:p>
            <a:pPr algn="just"/>
            <a:endParaRPr lang="en-US" dirty="0" smtClean="0">
              <a:latin typeface="+mj-lt"/>
              <a:cs typeface="Vrinda" panose="020B0502040204020203" pitchFamily="34" charset="0"/>
            </a:endParaRPr>
          </a:p>
          <a:p>
            <a:pPr algn="just"/>
            <a:endParaRPr lang="en-US" dirty="0" smtClean="0">
              <a:latin typeface="+mj-lt"/>
              <a:cs typeface="Vrinda" panose="020B0502040204020203" pitchFamily="34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13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. Infinite loops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1706352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14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. Example 2 – another solution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6" name="Rounded Rectangle 5"/>
          <p:cNvSpPr/>
          <p:nvPr/>
        </p:nvSpPr>
        <p:spPr>
          <a:xfrm>
            <a:off x="179512" y="620688"/>
            <a:ext cx="7920880" cy="6051558"/>
          </a:xfrm>
          <a:prstGeom prst="roundRect">
            <a:avLst/>
          </a:prstGeom>
          <a:solidFill>
            <a:schemeClr val="bg2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dirty="0" smtClean="0">
                <a:solidFill>
                  <a:srgbClr val="0000CC"/>
                </a:solidFill>
              </a:rPr>
              <a:t>#include &lt;</a:t>
            </a:r>
            <a:r>
              <a:rPr lang="en-US" dirty="0" err="1" smtClean="0">
                <a:solidFill>
                  <a:srgbClr val="0000CC"/>
                </a:solidFill>
              </a:rPr>
              <a:t>stdio.h</a:t>
            </a:r>
            <a:r>
              <a:rPr lang="en-US" dirty="0" smtClean="0">
                <a:solidFill>
                  <a:srgbClr val="0000CC"/>
                </a:solidFill>
              </a:rPr>
              <a:t>&gt;</a:t>
            </a:r>
          </a:p>
          <a:p>
            <a:pPr algn="just"/>
            <a:r>
              <a:rPr lang="en-US" dirty="0" err="1" smtClean="0">
                <a:solidFill>
                  <a:srgbClr val="0000CC"/>
                </a:solidFill>
              </a:rPr>
              <a:t>int</a:t>
            </a:r>
            <a:r>
              <a:rPr lang="en-US" dirty="0" smtClean="0">
                <a:solidFill>
                  <a:srgbClr val="0000CC"/>
                </a:solidFill>
              </a:rPr>
              <a:t> main (void)</a:t>
            </a:r>
          </a:p>
          <a:p>
            <a:pPr algn="just"/>
            <a:r>
              <a:rPr lang="en-US" dirty="0" smtClean="0">
                <a:solidFill>
                  <a:srgbClr val="0000CC"/>
                </a:solidFill>
              </a:rPr>
              <a:t>{</a:t>
            </a:r>
          </a:p>
          <a:p>
            <a:pPr algn="just"/>
            <a:r>
              <a:rPr lang="en-US" dirty="0">
                <a:solidFill>
                  <a:srgbClr val="0000CC"/>
                </a:solidFill>
              </a:rPr>
              <a:t> </a:t>
            </a:r>
            <a:r>
              <a:rPr lang="en-US" dirty="0" smtClean="0">
                <a:solidFill>
                  <a:srgbClr val="0000CC"/>
                </a:solidFill>
              </a:rPr>
              <a:t> </a:t>
            </a:r>
            <a:r>
              <a:rPr lang="en-US" dirty="0" err="1" smtClean="0">
                <a:solidFill>
                  <a:srgbClr val="0000CC"/>
                </a:solidFill>
              </a:rPr>
              <a:t>int</a:t>
            </a:r>
            <a:r>
              <a:rPr lang="en-US" dirty="0" smtClean="0">
                <a:solidFill>
                  <a:srgbClr val="0000CC"/>
                </a:solidFill>
              </a:rPr>
              <a:t> number, </a:t>
            </a:r>
            <a:r>
              <a:rPr lang="en-US" dirty="0" err="1" smtClean="0">
                <a:solidFill>
                  <a:srgbClr val="0000CC"/>
                </a:solidFill>
              </a:rPr>
              <a:t>sumodd</a:t>
            </a:r>
            <a:r>
              <a:rPr lang="en-US" dirty="0" smtClean="0">
                <a:solidFill>
                  <a:srgbClr val="0000CC"/>
                </a:solidFill>
              </a:rPr>
              <a:t> = 0, </a:t>
            </a:r>
            <a:r>
              <a:rPr lang="en-US" dirty="0" err="1" smtClean="0">
                <a:solidFill>
                  <a:srgbClr val="0000CC"/>
                </a:solidFill>
              </a:rPr>
              <a:t>sumeven</a:t>
            </a:r>
            <a:r>
              <a:rPr lang="en-US" dirty="0" smtClean="0">
                <a:solidFill>
                  <a:srgbClr val="0000CC"/>
                </a:solidFill>
              </a:rPr>
              <a:t> = 0;</a:t>
            </a:r>
          </a:p>
          <a:p>
            <a:pPr algn="just"/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int</a:t>
            </a:r>
            <a:r>
              <a:rPr lang="en-US" dirty="0" smtClean="0">
                <a:solidFill>
                  <a:srgbClr val="FF0000"/>
                </a:solidFill>
              </a:rPr>
              <a:t> loop = 1;</a:t>
            </a:r>
            <a:r>
              <a:rPr lang="en-US" dirty="0" smtClean="0">
                <a:solidFill>
                  <a:srgbClr val="0000CC"/>
                </a:solidFill>
              </a:rPr>
              <a:t> </a:t>
            </a:r>
            <a:r>
              <a:rPr lang="en-US" dirty="0" smtClean="0">
                <a:solidFill>
                  <a:srgbClr val="00B0F0"/>
                </a:solidFill>
              </a:rPr>
              <a:t>// used to enter the loop</a:t>
            </a:r>
          </a:p>
          <a:p>
            <a:pPr algn="just"/>
            <a:r>
              <a:rPr lang="en-US" dirty="0" smtClean="0">
                <a:solidFill>
                  <a:srgbClr val="0000CC"/>
                </a:solidFill>
              </a:rPr>
              <a:t>  while </a:t>
            </a:r>
            <a:r>
              <a:rPr lang="en-US" dirty="0" smtClean="0">
                <a:solidFill>
                  <a:srgbClr val="FF0000"/>
                </a:solidFill>
              </a:rPr>
              <a:t>(loop == 1)</a:t>
            </a:r>
          </a:p>
          <a:p>
            <a:pPr algn="just"/>
            <a:r>
              <a:rPr lang="en-US" dirty="0">
                <a:solidFill>
                  <a:srgbClr val="0000CC"/>
                </a:solidFill>
              </a:rPr>
              <a:t>  </a:t>
            </a:r>
            <a:r>
              <a:rPr lang="en-US" dirty="0" smtClean="0">
                <a:solidFill>
                  <a:srgbClr val="0000CC"/>
                </a:solidFill>
              </a:rPr>
              <a:t>   { </a:t>
            </a:r>
          </a:p>
          <a:p>
            <a:pPr algn="just"/>
            <a:r>
              <a:rPr lang="en-US" dirty="0" smtClean="0">
                <a:solidFill>
                  <a:srgbClr val="0000CC"/>
                </a:solidFill>
              </a:rPr>
              <a:t>       </a:t>
            </a:r>
            <a:r>
              <a:rPr lang="en-US" dirty="0" err="1" smtClean="0">
                <a:solidFill>
                  <a:srgbClr val="0000CC"/>
                </a:solidFill>
              </a:rPr>
              <a:t>printf</a:t>
            </a:r>
            <a:r>
              <a:rPr lang="en-US" dirty="0" smtClean="0">
                <a:solidFill>
                  <a:srgbClr val="0000CC"/>
                </a:solidFill>
              </a:rPr>
              <a:t> (“Enter number&gt; ”);		</a:t>
            </a:r>
          </a:p>
          <a:p>
            <a:pPr algn="just"/>
            <a:r>
              <a:rPr lang="en-US" dirty="0" smtClean="0">
                <a:solidFill>
                  <a:srgbClr val="0000CC"/>
                </a:solidFill>
              </a:rPr>
              <a:t>       </a:t>
            </a:r>
            <a:r>
              <a:rPr lang="en-US" dirty="0" err="1" smtClean="0">
                <a:solidFill>
                  <a:srgbClr val="0000CC"/>
                </a:solidFill>
              </a:rPr>
              <a:t>scanf</a:t>
            </a:r>
            <a:r>
              <a:rPr lang="en-US" dirty="0" smtClean="0">
                <a:solidFill>
                  <a:srgbClr val="0000CC"/>
                </a:solidFill>
              </a:rPr>
              <a:t> (“%d”, &amp;number);</a:t>
            </a:r>
            <a:r>
              <a:rPr lang="en-US" dirty="0" smtClean="0">
                <a:solidFill>
                  <a:srgbClr val="0000CC"/>
                </a:solidFill>
              </a:rPr>
              <a:t>       </a:t>
            </a:r>
          </a:p>
          <a:p>
            <a:pPr algn="just"/>
            <a:r>
              <a:rPr lang="en-US" dirty="0">
                <a:solidFill>
                  <a:srgbClr val="0000CC"/>
                </a:solidFill>
              </a:rPr>
              <a:t> </a:t>
            </a:r>
            <a:r>
              <a:rPr lang="en-US" dirty="0" smtClean="0">
                <a:solidFill>
                  <a:srgbClr val="0000CC"/>
                </a:solidFill>
              </a:rPr>
              <a:t>      </a:t>
            </a:r>
            <a:r>
              <a:rPr lang="en-US" dirty="0" smtClean="0">
                <a:solidFill>
                  <a:srgbClr val="FF0000"/>
                </a:solidFill>
              </a:rPr>
              <a:t>if (number == 0)</a:t>
            </a:r>
          </a:p>
          <a:p>
            <a:pPr algn="just"/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         break;</a:t>
            </a:r>
          </a:p>
          <a:p>
            <a:pPr algn="just"/>
            <a:r>
              <a:rPr lang="en-US" dirty="0">
                <a:solidFill>
                  <a:srgbClr val="0000CC"/>
                </a:solidFill>
              </a:rPr>
              <a:t> </a:t>
            </a:r>
            <a:r>
              <a:rPr lang="en-US" dirty="0" smtClean="0">
                <a:solidFill>
                  <a:srgbClr val="0000CC"/>
                </a:solidFill>
              </a:rPr>
              <a:t>      if (number &lt; 0)</a:t>
            </a:r>
          </a:p>
          <a:p>
            <a:pPr algn="just"/>
            <a:r>
              <a:rPr lang="en-US" dirty="0">
                <a:solidFill>
                  <a:srgbClr val="0000CC"/>
                </a:solidFill>
              </a:rPr>
              <a:t> </a:t>
            </a:r>
            <a:r>
              <a:rPr lang="en-US" dirty="0" smtClean="0">
                <a:solidFill>
                  <a:srgbClr val="0000CC"/>
                </a:solidFill>
              </a:rPr>
              <a:t>          continue;</a:t>
            </a:r>
          </a:p>
          <a:p>
            <a:pPr algn="just"/>
            <a:r>
              <a:rPr lang="en-US" dirty="0">
                <a:solidFill>
                  <a:srgbClr val="0000CC"/>
                </a:solidFill>
              </a:rPr>
              <a:t> </a:t>
            </a:r>
            <a:r>
              <a:rPr lang="en-US" dirty="0" smtClean="0">
                <a:solidFill>
                  <a:srgbClr val="0000CC"/>
                </a:solidFill>
              </a:rPr>
              <a:t>      if ((number % 2) == 0)</a:t>
            </a:r>
          </a:p>
          <a:p>
            <a:pPr algn="just"/>
            <a:r>
              <a:rPr lang="en-US" dirty="0">
                <a:solidFill>
                  <a:srgbClr val="0000CC"/>
                </a:solidFill>
              </a:rPr>
              <a:t> </a:t>
            </a:r>
            <a:r>
              <a:rPr lang="en-US" dirty="0" smtClean="0">
                <a:solidFill>
                  <a:srgbClr val="0000CC"/>
                </a:solidFill>
              </a:rPr>
              <a:t>         </a:t>
            </a:r>
            <a:r>
              <a:rPr lang="en-US" dirty="0" err="1" smtClean="0">
                <a:solidFill>
                  <a:srgbClr val="0000CC"/>
                </a:solidFill>
              </a:rPr>
              <a:t>sumeven</a:t>
            </a:r>
            <a:r>
              <a:rPr lang="en-US" dirty="0" smtClean="0">
                <a:solidFill>
                  <a:srgbClr val="0000CC"/>
                </a:solidFill>
              </a:rPr>
              <a:t> += number;</a:t>
            </a:r>
          </a:p>
          <a:p>
            <a:pPr algn="just"/>
            <a:r>
              <a:rPr lang="en-US" dirty="0">
                <a:solidFill>
                  <a:srgbClr val="0000CC"/>
                </a:solidFill>
              </a:rPr>
              <a:t> </a:t>
            </a:r>
            <a:r>
              <a:rPr lang="en-US" dirty="0" smtClean="0">
                <a:solidFill>
                  <a:srgbClr val="0000CC"/>
                </a:solidFill>
              </a:rPr>
              <a:t>      else</a:t>
            </a:r>
          </a:p>
          <a:p>
            <a:pPr algn="just"/>
            <a:r>
              <a:rPr lang="en-US" dirty="0">
                <a:solidFill>
                  <a:srgbClr val="0000CC"/>
                </a:solidFill>
              </a:rPr>
              <a:t> </a:t>
            </a:r>
            <a:r>
              <a:rPr lang="en-US" dirty="0" smtClean="0">
                <a:solidFill>
                  <a:srgbClr val="0000CC"/>
                </a:solidFill>
              </a:rPr>
              <a:t>         </a:t>
            </a:r>
            <a:r>
              <a:rPr lang="en-US" dirty="0" err="1" smtClean="0">
                <a:solidFill>
                  <a:srgbClr val="0000CC"/>
                </a:solidFill>
              </a:rPr>
              <a:t>sumodd</a:t>
            </a:r>
            <a:r>
              <a:rPr lang="en-US" dirty="0" smtClean="0">
                <a:solidFill>
                  <a:srgbClr val="0000CC"/>
                </a:solidFill>
              </a:rPr>
              <a:t> += number;</a:t>
            </a:r>
          </a:p>
          <a:p>
            <a:pPr algn="just"/>
            <a:r>
              <a:rPr lang="en-US" dirty="0">
                <a:solidFill>
                  <a:srgbClr val="0000CC"/>
                </a:solidFill>
              </a:rPr>
              <a:t> </a:t>
            </a:r>
            <a:r>
              <a:rPr lang="en-US" dirty="0" smtClean="0">
                <a:solidFill>
                  <a:srgbClr val="0000CC"/>
                </a:solidFill>
              </a:rPr>
              <a:t>     } // end while</a:t>
            </a:r>
          </a:p>
          <a:p>
            <a:pPr algn="just"/>
            <a:r>
              <a:rPr lang="en-US" dirty="0">
                <a:solidFill>
                  <a:srgbClr val="0000CC"/>
                </a:solidFill>
              </a:rPr>
              <a:t> </a:t>
            </a:r>
            <a:r>
              <a:rPr lang="en-US" dirty="0" smtClean="0">
                <a:solidFill>
                  <a:srgbClr val="0000CC"/>
                </a:solidFill>
              </a:rPr>
              <a:t> </a:t>
            </a:r>
            <a:r>
              <a:rPr lang="en-US" dirty="0">
                <a:solidFill>
                  <a:srgbClr val="0000CC"/>
                </a:solidFill>
              </a:rPr>
              <a:t> </a:t>
            </a:r>
            <a:r>
              <a:rPr lang="en-US" dirty="0" err="1" smtClean="0">
                <a:solidFill>
                  <a:srgbClr val="0000CC"/>
                </a:solidFill>
              </a:rPr>
              <a:t>printf</a:t>
            </a:r>
            <a:r>
              <a:rPr lang="en-US" dirty="0" smtClean="0">
                <a:solidFill>
                  <a:srgbClr val="0000CC"/>
                </a:solidFill>
              </a:rPr>
              <a:t> (“Sum odd = %d, sum even = %d”, </a:t>
            </a:r>
            <a:r>
              <a:rPr lang="en-US" dirty="0" err="1" smtClean="0">
                <a:solidFill>
                  <a:srgbClr val="0000CC"/>
                </a:solidFill>
              </a:rPr>
              <a:t>sumodd</a:t>
            </a:r>
            <a:r>
              <a:rPr lang="en-US" dirty="0" smtClean="0">
                <a:solidFill>
                  <a:srgbClr val="0000CC"/>
                </a:solidFill>
              </a:rPr>
              <a:t>, </a:t>
            </a:r>
            <a:r>
              <a:rPr lang="en-US" dirty="0" err="1" smtClean="0">
                <a:solidFill>
                  <a:srgbClr val="0000CC"/>
                </a:solidFill>
              </a:rPr>
              <a:t>sumeven</a:t>
            </a:r>
            <a:r>
              <a:rPr lang="en-US" dirty="0" smtClean="0">
                <a:solidFill>
                  <a:srgbClr val="0000CC"/>
                </a:solidFill>
              </a:rPr>
              <a:t>); </a:t>
            </a:r>
          </a:p>
          <a:p>
            <a:pPr algn="just"/>
            <a:r>
              <a:rPr lang="en-US" dirty="0" smtClean="0">
                <a:solidFill>
                  <a:srgbClr val="0000CC"/>
                </a:solidFill>
              </a:rPr>
              <a:t>} // end main</a:t>
            </a:r>
          </a:p>
          <a:p>
            <a:pPr algn="just"/>
            <a:r>
              <a:rPr lang="en-US" dirty="0">
                <a:solidFill>
                  <a:srgbClr val="0000CC"/>
                </a:solidFill>
              </a:rPr>
              <a:t> </a:t>
            </a:r>
            <a:r>
              <a:rPr lang="en-US" dirty="0" smtClean="0">
                <a:solidFill>
                  <a:srgbClr val="0000CC"/>
                </a:solidFill>
              </a:rPr>
              <a:t>      </a:t>
            </a:r>
          </a:p>
          <a:p>
            <a:pPr algn="just"/>
            <a:r>
              <a:rPr lang="en-US" dirty="0">
                <a:solidFill>
                  <a:srgbClr val="0000CC"/>
                </a:solidFill>
              </a:rPr>
              <a:t> </a:t>
            </a:r>
            <a:r>
              <a:rPr lang="en-US" dirty="0" smtClean="0">
                <a:solidFill>
                  <a:srgbClr val="0000CC"/>
                </a:solidFill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6066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15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. self-check exercise 2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2" name="Rounded Rectangle 1"/>
          <p:cNvSpPr/>
          <p:nvPr/>
        </p:nvSpPr>
        <p:spPr>
          <a:xfrm>
            <a:off x="179512" y="692696"/>
            <a:ext cx="8352928" cy="1152128"/>
          </a:xfrm>
          <a:prstGeom prst="roundRect">
            <a:avLst/>
          </a:prstGeom>
          <a:solidFill>
            <a:srgbClr val="FFFF0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0000CC"/>
                </a:solidFill>
              </a:rPr>
              <a:t>Write a complete program that allows the user to enter values and prints out number of positive values, and the number of negative values entered. In your program, use a sentinel-controlled loop using zero as the sentinel value.</a:t>
            </a:r>
            <a:endParaRPr lang="en-US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5117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692696"/>
            <a:ext cx="7920880" cy="576304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0000FF"/>
                </a:solidFill>
                <a:latin typeface="Vrinda" panose="020B0502040204020203" pitchFamily="34" charset="0"/>
                <a:cs typeface="Vrinda" panose="020B0502040204020203" pitchFamily="34" charset="0"/>
              </a:rPr>
              <a:t>do</a:t>
            </a:r>
            <a:endParaRPr lang="en-US" dirty="0" smtClean="0">
              <a:solidFill>
                <a:srgbClr val="0000FF"/>
              </a:solidFill>
              <a:latin typeface="Vrinda" panose="020B0502040204020203" pitchFamily="34" charset="0"/>
              <a:cs typeface="Vrinda" panose="020B0502040204020203" pitchFamily="34" charset="0"/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0000FF"/>
                </a:solidFill>
                <a:latin typeface="Vrinda" panose="020B0502040204020203" pitchFamily="34" charset="0"/>
                <a:cs typeface="Vrinda" panose="020B0502040204020203" pitchFamily="34" charset="0"/>
              </a:rPr>
              <a:t>{</a:t>
            </a:r>
          </a:p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  <a:latin typeface="Vrinda" panose="020B0502040204020203" pitchFamily="34" charset="0"/>
                <a:cs typeface="Vrinda" panose="020B0502040204020203" pitchFamily="34" charset="0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Vrinda" panose="020B0502040204020203" pitchFamily="34" charset="0"/>
                <a:cs typeface="Vrinda" panose="020B0502040204020203" pitchFamily="34" charset="0"/>
              </a:rPr>
              <a:t> statement 1</a:t>
            </a:r>
          </a:p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  <a:latin typeface="Vrinda" panose="020B0502040204020203" pitchFamily="34" charset="0"/>
                <a:cs typeface="Vrinda" panose="020B0502040204020203" pitchFamily="34" charset="0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Vrinda" panose="020B0502040204020203" pitchFamily="34" charset="0"/>
                <a:cs typeface="Vrinda" panose="020B0502040204020203" pitchFamily="34" charset="0"/>
              </a:rPr>
              <a:t> statement 2</a:t>
            </a:r>
          </a:p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  <a:latin typeface="Vrinda" panose="020B0502040204020203" pitchFamily="34" charset="0"/>
                <a:cs typeface="Vrinda" panose="020B0502040204020203" pitchFamily="34" charset="0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Vrinda" panose="020B0502040204020203" pitchFamily="34" charset="0"/>
                <a:cs typeface="Vrinda" panose="020B0502040204020203" pitchFamily="34" charset="0"/>
              </a:rPr>
              <a:t> -----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00FF"/>
                </a:solidFill>
                <a:latin typeface="Vrinda" panose="020B0502040204020203" pitchFamily="34" charset="0"/>
                <a:cs typeface="Vrinda" panose="020B0502040204020203" pitchFamily="34" charset="0"/>
              </a:rPr>
              <a:t>} </a:t>
            </a:r>
            <a:r>
              <a:rPr lang="en-US" dirty="0" smtClean="0">
                <a:solidFill>
                  <a:srgbClr val="0000FF"/>
                </a:solidFill>
                <a:latin typeface="Vrinda" panose="020B0502040204020203" pitchFamily="34" charset="0"/>
                <a:cs typeface="Vrinda" panose="020B0502040204020203" pitchFamily="34" charset="0"/>
              </a:rPr>
              <a:t>while (condition)</a:t>
            </a:r>
            <a:endParaRPr lang="en-US" dirty="0" smtClean="0">
              <a:solidFill>
                <a:srgbClr val="0000FF"/>
              </a:solidFill>
              <a:latin typeface="Vrinda" panose="020B0502040204020203" pitchFamily="34" charset="0"/>
              <a:cs typeface="Vrinda" panose="020B0502040204020203" pitchFamily="34" charset="0"/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0000FF"/>
                </a:solidFill>
                <a:latin typeface="Vrinda" panose="020B0502040204020203" pitchFamily="34" charset="0"/>
                <a:cs typeface="Vrinda" panose="020B0502040204020203" pitchFamily="34" charset="0"/>
              </a:rPr>
              <a:t>statement n</a:t>
            </a:r>
          </a:p>
          <a:p>
            <a:pPr marL="0" indent="0">
              <a:buNone/>
            </a:pPr>
            <a:endParaRPr lang="en-US" dirty="0">
              <a:latin typeface="Vrinda" panose="020B0502040204020203" pitchFamily="34" charset="0"/>
              <a:cs typeface="Vrinda" panose="020B0502040204020203" pitchFamily="34" charset="0"/>
            </a:endParaRPr>
          </a:p>
          <a:p>
            <a:r>
              <a:rPr lang="en-US" dirty="0" smtClean="0">
                <a:latin typeface="+mj-lt"/>
                <a:cs typeface="Vrinda" panose="020B0502040204020203" pitchFamily="34" charset="0"/>
              </a:rPr>
              <a:t>The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+mj-lt"/>
                <a:cs typeface="Vrinda" panose="020B0502040204020203" pitchFamily="34" charset="0"/>
              </a:rPr>
              <a:t>do…while</a:t>
            </a:r>
            <a:r>
              <a:rPr lang="en-US" dirty="0" smtClean="0">
                <a:latin typeface="+mj-lt"/>
                <a:cs typeface="Vrinda" panose="020B0502040204020203" pitchFamily="34" charset="0"/>
              </a:rPr>
              <a:t> executes the body loop </a:t>
            </a:r>
            <a:r>
              <a:rPr lang="en-US" u="sng" dirty="0" smtClean="0">
                <a:latin typeface="+mj-lt"/>
                <a:cs typeface="Vrinda" panose="020B0502040204020203" pitchFamily="34" charset="0"/>
              </a:rPr>
              <a:t>then</a:t>
            </a:r>
            <a:r>
              <a:rPr lang="en-US" dirty="0" smtClean="0">
                <a:latin typeface="+mj-lt"/>
                <a:cs typeface="Vrinda" panose="020B0502040204020203" pitchFamily="34" charset="0"/>
              </a:rPr>
              <a:t> it evaluates the condition.</a:t>
            </a:r>
            <a:endParaRPr lang="en-US" dirty="0" smtClean="0">
              <a:latin typeface="+mj-lt"/>
              <a:cs typeface="Vrinda" panose="020B0502040204020203" pitchFamily="34" charset="0"/>
            </a:endParaRPr>
          </a:p>
          <a:p>
            <a:r>
              <a:rPr lang="en-US" dirty="0" smtClean="0">
                <a:latin typeface="+mj-lt"/>
                <a:cs typeface="Vrinda" panose="020B0502040204020203" pitchFamily="34" charset="0"/>
              </a:rPr>
              <a:t>If the condition is true, the execution of the body loop repeats. Otherwise, it goes to </a:t>
            </a:r>
            <a:r>
              <a:rPr lang="en-US" i="1" dirty="0" smtClean="0">
                <a:latin typeface="+mj-lt"/>
                <a:cs typeface="Vrinda" panose="020B0502040204020203" pitchFamily="34" charset="0"/>
              </a:rPr>
              <a:t>statement n</a:t>
            </a:r>
            <a:r>
              <a:rPr lang="en-US" dirty="0" smtClean="0">
                <a:latin typeface="+mj-lt"/>
                <a:cs typeface="Vrinda" panose="020B0502040204020203" pitchFamily="34" charset="0"/>
              </a:rPr>
              <a:t>.</a:t>
            </a:r>
            <a:endParaRPr lang="en-US" dirty="0">
              <a:latin typeface="+mj-lt"/>
              <a:cs typeface="Vrinda" panose="020B0502040204020203" pitchFamily="34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1. The 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DO…WHILE 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STATEMENT – SYNTAX 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2134588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692696"/>
            <a:ext cx="7920880" cy="576304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+mj-lt"/>
                <a:cs typeface="Vrinda" panose="020B0502040204020203" pitchFamily="34" charset="0"/>
              </a:rPr>
              <a:t>The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+mj-lt"/>
                <a:cs typeface="Vrinda" panose="020B0502040204020203" pitchFamily="34" charset="0"/>
              </a:rPr>
              <a:t>do…while</a:t>
            </a:r>
            <a:r>
              <a:rPr lang="en-US" dirty="0" smtClean="0">
                <a:latin typeface="+mj-lt"/>
                <a:cs typeface="Vrinda" panose="020B0502040204020203" pitchFamily="34" charset="0"/>
              </a:rPr>
              <a:t> statement is used in case you want the loop body to execute at least once.</a:t>
            </a:r>
          </a:p>
          <a:p>
            <a:r>
              <a:rPr lang="en-US" dirty="0" smtClean="0">
                <a:latin typeface="+mj-lt"/>
                <a:cs typeface="Vrinda" panose="020B0502040204020203" pitchFamily="34" charset="0"/>
              </a:rPr>
              <a:t>Example displaying a menu, and waiting the input from the user.</a:t>
            </a:r>
            <a:r>
              <a:rPr lang="en-US" dirty="0">
                <a:latin typeface="+mj-lt"/>
                <a:cs typeface="Vrinda" panose="020B0502040204020203" pitchFamily="34" charset="0"/>
              </a:rPr>
              <a:t> </a:t>
            </a:r>
            <a:r>
              <a:rPr lang="en-US" dirty="0" smtClean="0">
                <a:latin typeface="+mj-lt"/>
                <a:cs typeface="Vrinda" panose="020B0502040204020203" pitchFamily="34" charset="0"/>
              </a:rPr>
              <a:t>Consider the following example:</a:t>
            </a:r>
          </a:p>
          <a:p>
            <a:endParaRPr lang="en-US" dirty="0">
              <a:latin typeface="+mj-lt"/>
              <a:cs typeface="Vrinda" panose="020B0502040204020203" pitchFamily="34" charset="0"/>
            </a:endParaRPr>
          </a:p>
          <a:p>
            <a:endParaRPr lang="en-US" dirty="0" smtClean="0">
              <a:latin typeface="+mj-lt"/>
              <a:cs typeface="Vrinda" panose="020B0502040204020203" pitchFamily="34" charset="0"/>
            </a:endParaRPr>
          </a:p>
          <a:p>
            <a:endParaRPr lang="en-US" dirty="0">
              <a:latin typeface="+mj-lt"/>
              <a:cs typeface="Vrinda" panose="020B0502040204020203" pitchFamily="34" charset="0"/>
            </a:endParaRPr>
          </a:p>
          <a:p>
            <a:endParaRPr lang="en-US" dirty="0" smtClean="0">
              <a:latin typeface="+mj-lt"/>
              <a:cs typeface="Vrinda" panose="020B0502040204020203" pitchFamily="34" charset="0"/>
            </a:endParaRPr>
          </a:p>
          <a:p>
            <a:endParaRPr lang="en-US" dirty="0">
              <a:latin typeface="+mj-lt"/>
              <a:cs typeface="Vrinda" panose="020B0502040204020203" pitchFamily="34" charset="0"/>
            </a:endParaRPr>
          </a:p>
          <a:p>
            <a:endParaRPr lang="en-US" dirty="0" smtClean="0">
              <a:latin typeface="+mj-lt"/>
              <a:cs typeface="Vrinda" panose="020B0502040204020203" pitchFamily="34" charset="0"/>
            </a:endParaRPr>
          </a:p>
          <a:p>
            <a:endParaRPr lang="en-US" dirty="0" smtClean="0">
              <a:latin typeface="+mj-lt"/>
              <a:cs typeface="Vrinda" panose="020B0502040204020203" pitchFamily="34" charset="0"/>
            </a:endParaRPr>
          </a:p>
          <a:p>
            <a:endParaRPr lang="en-US" dirty="0" smtClean="0">
              <a:latin typeface="+mj-lt"/>
              <a:cs typeface="Vrinda" panose="020B0502040204020203" pitchFamily="34" charset="0"/>
            </a:endParaRPr>
          </a:p>
          <a:p>
            <a:r>
              <a:rPr lang="en-US" dirty="0" smtClean="0">
                <a:latin typeface="+mj-lt"/>
                <a:cs typeface="Vrinda" panose="020B0502040204020203" pitchFamily="34" charset="0"/>
              </a:rPr>
              <a:t>The above menu should be displayed to the user at least once </a:t>
            </a:r>
            <a:r>
              <a:rPr lang="en-US" dirty="0" smtClean="0">
                <a:latin typeface="+mj-lt"/>
                <a:cs typeface="Vrinda" panose="020B0502040204020203" pitchFamily="34" charset="0"/>
                <a:sym typeface="Wingdings" panose="05000000000000000000" pitchFamily="2" charset="2"/>
              </a:rPr>
              <a:t> Use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+mj-lt"/>
                <a:cs typeface="Vrinda" panose="020B0502040204020203" pitchFamily="34" charset="0"/>
                <a:sym typeface="Wingdings" panose="05000000000000000000" pitchFamily="2" charset="2"/>
              </a:rPr>
              <a:t>do…while</a:t>
            </a:r>
            <a:endParaRPr lang="en-US" dirty="0" smtClean="0">
              <a:solidFill>
                <a:schemeClr val="tx2">
                  <a:lumMod val="75000"/>
                </a:schemeClr>
              </a:solidFill>
              <a:latin typeface="+mj-lt"/>
              <a:cs typeface="Vrinda" panose="020B0502040204020203" pitchFamily="34" charset="0"/>
            </a:endParaRPr>
          </a:p>
          <a:p>
            <a:pPr marL="0" indent="0">
              <a:buNone/>
            </a:pPr>
            <a:endParaRPr lang="en-US" dirty="0" smtClean="0">
              <a:latin typeface="+mj-lt"/>
              <a:cs typeface="Vrinda" panose="020B0502040204020203" pitchFamily="34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>
                <a:solidFill>
                  <a:srgbClr val="24B5A1"/>
                </a:solidFill>
                <a:latin typeface="Arial"/>
              </a:rPr>
              <a:t>2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. 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The 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DO…WHILE 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STATEMENT – 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why??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2" name="Rounded Rectangle 1"/>
          <p:cNvSpPr/>
          <p:nvPr/>
        </p:nvSpPr>
        <p:spPr>
          <a:xfrm>
            <a:off x="971600" y="2204864"/>
            <a:ext cx="6552728" cy="2592288"/>
          </a:xfrm>
          <a:prstGeom prst="roundRect">
            <a:avLst/>
          </a:prstGeom>
          <a:noFill/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00B0F0"/>
                </a:solidFill>
              </a:rPr>
              <a:t>// Display a menu</a:t>
            </a:r>
          </a:p>
          <a:p>
            <a:r>
              <a:rPr lang="en-US" dirty="0" smtClean="0">
                <a:solidFill>
                  <a:srgbClr val="00B0F0"/>
                </a:solidFill>
              </a:rPr>
              <a:t>// These are the available options:</a:t>
            </a:r>
          </a:p>
          <a:p>
            <a:r>
              <a:rPr lang="en-US" dirty="0" err="1" smtClean="0">
                <a:solidFill>
                  <a:srgbClr val="0000CC"/>
                </a:solidFill>
              </a:rPr>
              <a:t>printf</a:t>
            </a:r>
            <a:r>
              <a:rPr lang="en-US" dirty="0" smtClean="0">
                <a:solidFill>
                  <a:srgbClr val="0000CC"/>
                </a:solidFill>
              </a:rPr>
              <a:t> (“R: Residential Customer\n”);</a:t>
            </a:r>
          </a:p>
          <a:p>
            <a:r>
              <a:rPr lang="en-US" dirty="0" err="1" smtClean="0">
                <a:solidFill>
                  <a:srgbClr val="0000CC"/>
                </a:solidFill>
              </a:rPr>
              <a:t>printf</a:t>
            </a:r>
            <a:r>
              <a:rPr lang="en-US" dirty="0" smtClean="0">
                <a:solidFill>
                  <a:srgbClr val="0000CC"/>
                </a:solidFill>
              </a:rPr>
              <a:t> (“C: Commercial Customer\n”);</a:t>
            </a:r>
          </a:p>
          <a:p>
            <a:r>
              <a:rPr lang="en-US" dirty="0" err="1" smtClean="0">
                <a:solidFill>
                  <a:srgbClr val="0000CC"/>
                </a:solidFill>
              </a:rPr>
              <a:t>printf</a:t>
            </a:r>
            <a:r>
              <a:rPr lang="en-US" dirty="0" smtClean="0">
                <a:solidFill>
                  <a:srgbClr val="0000CC"/>
                </a:solidFill>
              </a:rPr>
              <a:t> (“I: Industrial Customer\n”);</a:t>
            </a:r>
          </a:p>
          <a:p>
            <a:r>
              <a:rPr lang="en-US" dirty="0" smtClean="0">
                <a:solidFill>
                  <a:srgbClr val="00B0F0"/>
                </a:solidFill>
              </a:rPr>
              <a:t>// Instruct the user to enter his option</a:t>
            </a:r>
          </a:p>
          <a:p>
            <a:r>
              <a:rPr lang="en-US" dirty="0" err="1" smtClean="0">
                <a:solidFill>
                  <a:srgbClr val="0000CC"/>
                </a:solidFill>
              </a:rPr>
              <a:t>printf</a:t>
            </a:r>
            <a:r>
              <a:rPr lang="en-US" dirty="0" smtClean="0">
                <a:solidFill>
                  <a:srgbClr val="0000CC"/>
                </a:solidFill>
              </a:rPr>
              <a:t> (“Enter the user code&gt; “);</a:t>
            </a:r>
          </a:p>
          <a:p>
            <a:r>
              <a:rPr lang="en-US" dirty="0" err="1" smtClean="0">
                <a:solidFill>
                  <a:srgbClr val="0000CC"/>
                </a:solidFill>
              </a:rPr>
              <a:t>scanf</a:t>
            </a:r>
            <a:r>
              <a:rPr lang="en-US" dirty="0" smtClean="0">
                <a:solidFill>
                  <a:srgbClr val="0000CC"/>
                </a:solidFill>
              </a:rPr>
              <a:t> (“%c”, &amp;code);</a:t>
            </a:r>
          </a:p>
          <a:p>
            <a:endParaRPr lang="en-US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0602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692696"/>
            <a:ext cx="7920880" cy="576304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+mj-lt"/>
                <a:cs typeface="Vrinda" panose="020B0502040204020203" pitchFamily="34" charset="0"/>
              </a:rPr>
              <a:t>An option should be also added as a SENTINEL to exit from the loop.</a:t>
            </a:r>
            <a:endParaRPr lang="en-US" dirty="0">
              <a:latin typeface="+mj-lt"/>
              <a:cs typeface="Vrinda" panose="020B0502040204020203" pitchFamily="34" charset="0"/>
            </a:endParaRPr>
          </a:p>
          <a:p>
            <a:endParaRPr lang="en-US" dirty="0" smtClean="0">
              <a:latin typeface="+mj-lt"/>
              <a:cs typeface="Vrinda" panose="020B0502040204020203" pitchFamily="34" charset="0"/>
            </a:endParaRPr>
          </a:p>
          <a:p>
            <a:endParaRPr lang="en-US" dirty="0">
              <a:latin typeface="+mj-lt"/>
              <a:cs typeface="Vrinda" panose="020B0502040204020203" pitchFamily="34" charset="0"/>
            </a:endParaRPr>
          </a:p>
          <a:p>
            <a:endParaRPr lang="en-US" dirty="0" smtClean="0">
              <a:latin typeface="+mj-lt"/>
              <a:cs typeface="Vrinda" panose="020B0502040204020203" pitchFamily="34" charset="0"/>
            </a:endParaRPr>
          </a:p>
          <a:p>
            <a:endParaRPr lang="en-US" dirty="0">
              <a:latin typeface="+mj-lt"/>
              <a:cs typeface="Vrinda" panose="020B0502040204020203" pitchFamily="34" charset="0"/>
            </a:endParaRPr>
          </a:p>
          <a:p>
            <a:endParaRPr lang="en-US" dirty="0" smtClean="0">
              <a:latin typeface="+mj-lt"/>
              <a:cs typeface="Vrinda" panose="020B0502040204020203" pitchFamily="34" charset="0"/>
            </a:endParaRPr>
          </a:p>
          <a:p>
            <a:endParaRPr lang="en-US" dirty="0" smtClean="0">
              <a:latin typeface="+mj-lt"/>
              <a:cs typeface="Vrinda" panose="020B0502040204020203" pitchFamily="34" charset="0"/>
            </a:endParaRPr>
          </a:p>
          <a:p>
            <a:endParaRPr lang="en-US" dirty="0" smtClean="0">
              <a:latin typeface="+mj-lt"/>
              <a:cs typeface="Vrinda" panose="020B0502040204020203" pitchFamily="34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3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. 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The 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DO…WHILE 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STATEMENT 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– example (1)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2" name="Rounded Rectangle 1"/>
          <p:cNvSpPr/>
          <p:nvPr/>
        </p:nvSpPr>
        <p:spPr>
          <a:xfrm>
            <a:off x="971600" y="1916832"/>
            <a:ext cx="6552728" cy="3888432"/>
          </a:xfrm>
          <a:prstGeom prst="roundRect">
            <a:avLst/>
          </a:prstGeom>
          <a:noFill/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>
                <a:solidFill>
                  <a:srgbClr val="FF0000"/>
                </a:solidFill>
              </a:rPr>
              <a:t>d</a:t>
            </a:r>
            <a:r>
              <a:rPr lang="en-US" dirty="0" smtClean="0">
                <a:solidFill>
                  <a:srgbClr val="FF0000"/>
                </a:solidFill>
              </a:rPr>
              <a:t>o </a:t>
            </a:r>
          </a:p>
          <a:p>
            <a:r>
              <a:rPr lang="en-US" dirty="0">
                <a:solidFill>
                  <a:srgbClr val="FF0000"/>
                </a:solidFill>
              </a:rPr>
              <a:t>{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00B0F0"/>
                </a:solidFill>
              </a:rPr>
              <a:t>// Display a menu</a:t>
            </a:r>
          </a:p>
          <a:p>
            <a:r>
              <a:rPr lang="en-US" dirty="0" smtClean="0">
                <a:solidFill>
                  <a:srgbClr val="00B0F0"/>
                </a:solidFill>
              </a:rPr>
              <a:t>// These are the available options:</a:t>
            </a:r>
          </a:p>
          <a:p>
            <a:r>
              <a:rPr lang="en-US" dirty="0" err="1" smtClean="0">
                <a:solidFill>
                  <a:srgbClr val="0000CC"/>
                </a:solidFill>
              </a:rPr>
              <a:t>printf</a:t>
            </a:r>
            <a:r>
              <a:rPr lang="en-US" dirty="0" smtClean="0">
                <a:solidFill>
                  <a:srgbClr val="0000CC"/>
                </a:solidFill>
              </a:rPr>
              <a:t> (“R: Residential Customer\n”);</a:t>
            </a:r>
          </a:p>
          <a:p>
            <a:r>
              <a:rPr lang="en-US" dirty="0" err="1" smtClean="0">
                <a:solidFill>
                  <a:srgbClr val="0000CC"/>
                </a:solidFill>
              </a:rPr>
              <a:t>printf</a:t>
            </a:r>
            <a:r>
              <a:rPr lang="en-US" dirty="0" smtClean="0">
                <a:solidFill>
                  <a:srgbClr val="0000CC"/>
                </a:solidFill>
              </a:rPr>
              <a:t> (“C: Commercial Customer\n”);</a:t>
            </a:r>
          </a:p>
          <a:p>
            <a:r>
              <a:rPr lang="en-US" dirty="0" err="1" smtClean="0">
                <a:solidFill>
                  <a:srgbClr val="0000CC"/>
                </a:solidFill>
              </a:rPr>
              <a:t>printf</a:t>
            </a:r>
            <a:r>
              <a:rPr lang="en-US" dirty="0" smtClean="0">
                <a:solidFill>
                  <a:srgbClr val="0000CC"/>
                </a:solidFill>
              </a:rPr>
              <a:t> (“I: Industrial Customer\n”);</a:t>
            </a:r>
          </a:p>
          <a:p>
            <a:r>
              <a:rPr lang="en-US" dirty="0" err="1" smtClean="0">
                <a:solidFill>
                  <a:srgbClr val="FF0000"/>
                </a:solidFill>
              </a:rPr>
              <a:t>printf</a:t>
            </a:r>
            <a:r>
              <a:rPr lang="en-US" dirty="0" smtClean="0">
                <a:solidFill>
                  <a:srgbClr val="FF0000"/>
                </a:solidFill>
              </a:rPr>
              <a:t> (“X: to exit \n”);</a:t>
            </a:r>
          </a:p>
          <a:p>
            <a:r>
              <a:rPr lang="en-US" dirty="0" smtClean="0">
                <a:solidFill>
                  <a:srgbClr val="00B0F0"/>
                </a:solidFill>
              </a:rPr>
              <a:t>// Instruct the user to enter his option</a:t>
            </a:r>
          </a:p>
          <a:p>
            <a:r>
              <a:rPr lang="en-US" dirty="0" err="1" smtClean="0">
                <a:solidFill>
                  <a:srgbClr val="0000CC"/>
                </a:solidFill>
              </a:rPr>
              <a:t>printf</a:t>
            </a:r>
            <a:r>
              <a:rPr lang="en-US" dirty="0" smtClean="0">
                <a:solidFill>
                  <a:srgbClr val="0000CC"/>
                </a:solidFill>
              </a:rPr>
              <a:t> (“Enter the user code&gt; “);</a:t>
            </a:r>
          </a:p>
          <a:p>
            <a:r>
              <a:rPr lang="en-US" dirty="0" err="1" smtClean="0">
                <a:solidFill>
                  <a:srgbClr val="0000CC"/>
                </a:solidFill>
              </a:rPr>
              <a:t>scanf</a:t>
            </a:r>
            <a:r>
              <a:rPr lang="en-US" dirty="0" smtClean="0">
                <a:solidFill>
                  <a:srgbClr val="0000CC"/>
                </a:solidFill>
              </a:rPr>
              <a:t> (“%c”, &amp;code);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} while ((code != ‘X’) ||(code != ‘x’))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1745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4664"/>
            <a:ext cx="7239000" cy="6336704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1400" dirty="0">
                <a:solidFill>
                  <a:srgbClr val="0000CC"/>
                </a:solidFill>
              </a:rPr>
              <a:t>#include &lt;</a:t>
            </a:r>
            <a:r>
              <a:rPr lang="en-US" sz="1400" dirty="0" err="1">
                <a:solidFill>
                  <a:srgbClr val="0000CC"/>
                </a:solidFill>
              </a:rPr>
              <a:t>stdio.h</a:t>
            </a:r>
            <a:r>
              <a:rPr lang="en-US" sz="1400" dirty="0">
                <a:solidFill>
                  <a:srgbClr val="0000CC"/>
                </a:solidFill>
              </a:rPr>
              <a:t>&gt;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400" dirty="0" err="1" smtClean="0">
                <a:solidFill>
                  <a:srgbClr val="00B050"/>
                </a:solidFill>
              </a:rPr>
              <a:t>int</a:t>
            </a:r>
            <a:r>
              <a:rPr lang="en-US" sz="1400" dirty="0" smtClean="0">
                <a:solidFill>
                  <a:srgbClr val="00B050"/>
                </a:solidFill>
              </a:rPr>
              <a:t> </a:t>
            </a:r>
            <a:r>
              <a:rPr lang="en-US" sz="1400" dirty="0">
                <a:solidFill>
                  <a:srgbClr val="00B050"/>
                </a:solidFill>
              </a:rPr>
              <a:t>main (void</a:t>
            </a:r>
            <a:r>
              <a:rPr lang="en-US" sz="1400" dirty="0" smtClean="0">
                <a:solidFill>
                  <a:srgbClr val="00B050"/>
                </a:solidFill>
              </a:rPr>
              <a:t>) {</a:t>
            </a:r>
            <a:endParaRPr lang="en-US" sz="1400" dirty="0">
              <a:solidFill>
                <a:srgbClr val="00B05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1400" dirty="0" smtClean="0">
                <a:solidFill>
                  <a:srgbClr val="0000CC"/>
                </a:solidFill>
              </a:rPr>
              <a:t>char </a:t>
            </a:r>
            <a:r>
              <a:rPr lang="en-US" sz="1400" dirty="0">
                <a:solidFill>
                  <a:srgbClr val="0000CC"/>
                </a:solidFill>
              </a:rPr>
              <a:t>code;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400" dirty="0" smtClean="0">
                <a:solidFill>
                  <a:srgbClr val="0000CC"/>
                </a:solidFill>
              </a:rPr>
              <a:t>double </a:t>
            </a:r>
            <a:r>
              <a:rPr lang="en-US" sz="1400" dirty="0">
                <a:solidFill>
                  <a:srgbClr val="0000CC"/>
                </a:solidFill>
              </a:rPr>
              <a:t>consumption, </a:t>
            </a:r>
            <a:r>
              <a:rPr lang="en-US" sz="1400" dirty="0" err="1">
                <a:solidFill>
                  <a:srgbClr val="0000CC"/>
                </a:solidFill>
              </a:rPr>
              <a:t>amount_due</a:t>
            </a:r>
            <a:r>
              <a:rPr lang="en-US" sz="1400" dirty="0">
                <a:solidFill>
                  <a:srgbClr val="0000CC"/>
                </a:solidFill>
              </a:rPr>
              <a:t>;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400" dirty="0" smtClean="0">
                <a:solidFill>
                  <a:srgbClr val="FF0000"/>
                </a:solidFill>
              </a:rPr>
              <a:t>do {</a:t>
            </a:r>
            <a:r>
              <a:rPr lang="en-US" sz="1400" dirty="0" smtClean="0">
                <a:solidFill>
                  <a:srgbClr val="0000CC"/>
                </a:solidFill>
              </a:rPr>
              <a:t> </a:t>
            </a:r>
            <a:r>
              <a:rPr lang="en-US" sz="1400" dirty="0" err="1" smtClean="0">
                <a:solidFill>
                  <a:srgbClr val="0000CC"/>
                </a:solidFill>
              </a:rPr>
              <a:t>printf</a:t>
            </a:r>
            <a:r>
              <a:rPr lang="en-US" sz="1400" dirty="0" smtClean="0">
                <a:solidFill>
                  <a:srgbClr val="0000CC"/>
                </a:solidFill>
              </a:rPr>
              <a:t> </a:t>
            </a:r>
            <a:r>
              <a:rPr lang="en-US" sz="1400" dirty="0">
                <a:solidFill>
                  <a:srgbClr val="0000CC"/>
                </a:solidFill>
              </a:rPr>
              <a:t>(“R: Residential Customer\n”);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400" dirty="0">
                <a:solidFill>
                  <a:srgbClr val="0000CC"/>
                </a:solidFill>
              </a:rPr>
              <a:t>     </a:t>
            </a:r>
            <a:r>
              <a:rPr lang="en-US" sz="1400" dirty="0" smtClean="0">
                <a:solidFill>
                  <a:srgbClr val="0000CC"/>
                </a:solidFill>
              </a:rPr>
              <a:t> </a:t>
            </a:r>
            <a:r>
              <a:rPr lang="en-US" sz="1400" dirty="0" err="1" smtClean="0">
                <a:solidFill>
                  <a:srgbClr val="0000CC"/>
                </a:solidFill>
              </a:rPr>
              <a:t>printf</a:t>
            </a:r>
            <a:r>
              <a:rPr lang="en-US" sz="1400" dirty="0" smtClean="0">
                <a:solidFill>
                  <a:srgbClr val="0000CC"/>
                </a:solidFill>
              </a:rPr>
              <a:t> </a:t>
            </a:r>
            <a:r>
              <a:rPr lang="en-US" sz="1400" dirty="0">
                <a:solidFill>
                  <a:srgbClr val="0000CC"/>
                </a:solidFill>
              </a:rPr>
              <a:t>(“C: Commercial Customer\n”);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400" dirty="0">
                <a:solidFill>
                  <a:srgbClr val="0000CC"/>
                </a:solidFill>
              </a:rPr>
              <a:t>     </a:t>
            </a:r>
            <a:r>
              <a:rPr lang="en-US" sz="1400" dirty="0" smtClean="0">
                <a:solidFill>
                  <a:srgbClr val="0000CC"/>
                </a:solidFill>
              </a:rPr>
              <a:t> </a:t>
            </a:r>
            <a:r>
              <a:rPr lang="en-US" sz="1400" dirty="0" err="1" smtClean="0">
                <a:solidFill>
                  <a:srgbClr val="0000CC"/>
                </a:solidFill>
              </a:rPr>
              <a:t>printf</a:t>
            </a:r>
            <a:r>
              <a:rPr lang="en-US" sz="1400" dirty="0" smtClean="0">
                <a:solidFill>
                  <a:srgbClr val="0000CC"/>
                </a:solidFill>
              </a:rPr>
              <a:t> </a:t>
            </a:r>
            <a:r>
              <a:rPr lang="en-US" sz="1400" dirty="0">
                <a:solidFill>
                  <a:srgbClr val="0000CC"/>
                </a:solidFill>
              </a:rPr>
              <a:t>(“I: Industrial Customer\n”);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400" dirty="0">
                <a:solidFill>
                  <a:srgbClr val="0000CC"/>
                </a:solidFill>
              </a:rPr>
              <a:t>     </a:t>
            </a:r>
            <a:r>
              <a:rPr lang="en-US" sz="1400" dirty="0" smtClean="0">
                <a:solidFill>
                  <a:srgbClr val="0000CC"/>
                </a:solidFill>
              </a:rPr>
              <a:t> </a:t>
            </a:r>
            <a:r>
              <a:rPr lang="en-US" sz="1400" dirty="0" err="1" smtClean="0">
                <a:solidFill>
                  <a:srgbClr val="0000CC"/>
                </a:solidFill>
              </a:rPr>
              <a:t>printf</a:t>
            </a:r>
            <a:r>
              <a:rPr lang="en-US" sz="1400" dirty="0" smtClean="0">
                <a:solidFill>
                  <a:srgbClr val="0000CC"/>
                </a:solidFill>
              </a:rPr>
              <a:t> </a:t>
            </a:r>
            <a:r>
              <a:rPr lang="en-US" sz="1400" dirty="0">
                <a:solidFill>
                  <a:srgbClr val="0000CC"/>
                </a:solidFill>
              </a:rPr>
              <a:t>(“X: to exit \n”);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400" dirty="0" smtClean="0">
                <a:solidFill>
                  <a:srgbClr val="0000CC"/>
                </a:solidFill>
              </a:rPr>
              <a:t>      </a:t>
            </a:r>
            <a:r>
              <a:rPr lang="en-US" sz="1400" dirty="0" err="1" smtClean="0">
                <a:solidFill>
                  <a:srgbClr val="0000CC"/>
                </a:solidFill>
              </a:rPr>
              <a:t>printf</a:t>
            </a:r>
            <a:r>
              <a:rPr lang="en-US" sz="1400" dirty="0" smtClean="0">
                <a:solidFill>
                  <a:srgbClr val="0000CC"/>
                </a:solidFill>
              </a:rPr>
              <a:t> </a:t>
            </a:r>
            <a:r>
              <a:rPr lang="en-US" sz="1400" dirty="0">
                <a:solidFill>
                  <a:srgbClr val="0000CC"/>
                </a:solidFill>
              </a:rPr>
              <a:t>(“Enter the user code&gt; </a:t>
            </a:r>
            <a:r>
              <a:rPr lang="en-US" sz="1400" dirty="0" smtClean="0">
                <a:solidFill>
                  <a:srgbClr val="0000CC"/>
                </a:solidFill>
              </a:rPr>
              <a:t>“); 		</a:t>
            </a:r>
            <a:r>
              <a:rPr lang="en-US" sz="1400" dirty="0" err="1" smtClean="0">
                <a:solidFill>
                  <a:srgbClr val="0000CC"/>
                </a:solidFill>
              </a:rPr>
              <a:t>scanf</a:t>
            </a:r>
            <a:r>
              <a:rPr lang="en-US" sz="1400" dirty="0" smtClean="0">
                <a:solidFill>
                  <a:srgbClr val="0000CC"/>
                </a:solidFill>
              </a:rPr>
              <a:t> </a:t>
            </a:r>
            <a:r>
              <a:rPr lang="en-US" sz="1400" dirty="0">
                <a:solidFill>
                  <a:srgbClr val="0000CC"/>
                </a:solidFill>
              </a:rPr>
              <a:t>(“%c”, &amp;code);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400" dirty="0" smtClean="0">
                <a:solidFill>
                  <a:srgbClr val="0000CC"/>
                </a:solidFill>
              </a:rPr>
              <a:t>      </a:t>
            </a:r>
            <a:r>
              <a:rPr lang="en-US" sz="1400" dirty="0" err="1" smtClean="0">
                <a:solidFill>
                  <a:srgbClr val="0000CC"/>
                </a:solidFill>
              </a:rPr>
              <a:t>printf</a:t>
            </a:r>
            <a:r>
              <a:rPr lang="en-US" sz="1400" dirty="0" smtClean="0">
                <a:solidFill>
                  <a:srgbClr val="0000CC"/>
                </a:solidFill>
              </a:rPr>
              <a:t> </a:t>
            </a:r>
            <a:r>
              <a:rPr lang="en-US" sz="1400" dirty="0">
                <a:solidFill>
                  <a:srgbClr val="0000CC"/>
                </a:solidFill>
              </a:rPr>
              <a:t>(“Enter consumption in KWH&gt; </a:t>
            </a:r>
            <a:r>
              <a:rPr lang="en-US" sz="1400" dirty="0" smtClean="0">
                <a:solidFill>
                  <a:srgbClr val="0000CC"/>
                </a:solidFill>
              </a:rPr>
              <a:t>“);	</a:t>
            </a:r>
            <a:r>
              <a:rPr lang="en-US" sz="1400" dirty="0" err="1">
                <a:solidFill>
                  <a:srgbClr val="0000CC"/>
                </a:solidFill>
              </a:rPr>
              <a:t>scanf</a:t>
            </a:r>
            <a:r>
              <a:rPr lang="en-US" sz="1400" dirty="0">
                <a:solidFill>
                  <a:srgbClr val="0000CC"/>
                </a:solidFill>
              </a:rPr>
              <a:t> (“%f”, &amp;consumption);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400" dirty="0" smtClean="0">
                <a:solidFill>
                  <a:srgbClr val="0000CC"/>
                </a:solidFill>
              </a:rPr>
              <a:t>      </a:t>
            </a:r>
            <a:r>
              <a:rPr lang="en-US" sz="1400" dirty="0" smtClean="0">
                <a:solidFill>
                  <a:srgbClr val="00B0F0"/>
                </a:solidFill>
              </a:rPr>
              <a:t>switch </a:t>
            </a:r>
            <a:r>
              <a:rPr lang="en-US" sz="1400" dirty="0">
                <a:solidFill>
                  <a:srgbClr val="00B0F0"/>
                </a:solidFill>
              </a:rPr>
              <a:t>(code</a:t>
            </a:r>
            <a:r>
              <a:rPr lang="en-US" sz="1400" dirty="0" smtClean="0">
                <a:solidFill>
                  <a:srgbClr val="00B0F0"/>
                </a:solidFill>
              </a:rPr>
              <a:t>) {</a:t>
            </a:r>
            <a:endParaRPr lang="en-US" sz="1400" dirty="0">
              <a:solidFill>
                <a:srgbClr val="00B0F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1400" dirty="0" smtClean="0">
                <a:solidFill>
                  <a:srgbClr val="0000CC"/>
                </a:solidFill>
              </a:rPr>
              <a:t>         case </a:t>
            </a:r>
            <a:r>
              <a:rPr lang="en-US" sz="1400" dirty="0">
                <a:solidFill>
                  <a:srgbClr val="0000CC"/>
                </a:solidFill>
              </a:rPr>
              <a:t>‘R’: </a:t>
            </a:r>
            <a:r>
              <a:rPr lang="en-US" sz="1400" dirty="0" err="1">
                <a:solidFill>
                  <a:srgbClr val="0000CC"/>
                </a:solidFill>
              </a:rPr>
              <a:t>amount_due</a:t>
            </a:r>
            <a:r>
              <a:rPr lang="en-US" sz="1400" dirty="0">
                <a:solidFill>
                  <a:srgbClr val="0000CC"/>
                </a:solidFill>
              </a:rPr>
              <a:t> = 5 * consumption</a:t>
            </a:r>
            <a:r>
              <a:rPr lang="en-US" sz="1400" dirty="0" smtClean="0">
                <a:solidFill>
                  <a:srgbClr val="0000CC"/>
                </a:solidFill>
              </a:rPr>
              <a:t>;	</a:t>
            </a:r>
            <a:r>
              <a:rPr lang="en-US" sz="1400" dirty="0">
                <a:solidFill>
                  <a:srgbClr val="0000CC"/>
                </a:solidFill>
              </a:rPr>
              <a:t> break;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400" dirty="0" smtClean="0">
                <a:solidFill>
                  <a:srgbClr val="0000CC"/>
                </a:solidFill>
              </a:rPr>
              <a:t>         case </a:t>
            </a:r>
            <a:r>
              <a:rPr lang="en-US" sz="1400" dirty="0">
                <a:solidFill>
                  <a:srgbClr val="0000CC"/>
                </a:solidFill>
              </a:rPr>
              <a:t>‘C’: </a:t>
            </a:r>
            <a:r>
              <a:rPr lang="en-US" sz="1400" dirty="0" err="1">
                <a:solidFill>
                  <a:srgbClr val="0000CC"/>
                </a:solidFill>
              </a:rPr>
              <a:t>amount_due</a:t>
            </a:r>
            <a:r>
              <a:rPr lang="en-US" sz="1400" dirty="0">
                <a:solidFill>
                  <a:srgbClr val="0000CC"/>
                </a:solidFill>
              </a:rPr>
              <a:t> = 10 * consumption</a:t>
            </a:r>
            <a:r>
              <a:rPr lang="en-US" sz="1400" dirty="0" smtClean="0">
                <a:solidFill>
                  <a:srgbClr val="0000CC"/>
                </a:solidFill>
              </a:rPr>
              <a:t>;	</a:t>
            </a:r>
            <a:r>
              <a:rPr lang="en-US" sz="1400" dirty="0">
                <a:solidFill>
                  <a:srgbClr val="0000CC"/>
                </a:solidFill>
              </a:rPr>
              <a:t>break;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400" dirty="0" smtClean="0">
                <a:solidFill>
                  <a:srgbClr val="0000CC"/>
                </a:solidFill>
              </a:rPr>
              <a:t>          case </a:t>
            </a:r>
            <a:r>
              <a:rPr lang="en-US" sz="1400" dirty="0">
                <a:solidFill>
                  <a:srgbClr val="0000CC"/>
                </a:solidFill>
              </a:rPr>
              <a:t>‘I’: </a:t>
            </a:r>
            <a:r>
              <a:rPr lang="en-US" sz="1400" dirty="0" err="1">
                <a:solidFill>
                  <a:srgbClr val="0000CC"/>
                </a:solidFill>
              </a:rPr>
              <a:t>amount_due</a:t>
            </a:r>
            <a:r>
              <a:rPr lang="en-US" sz="1400" dirty="0">
                <a:solidFill>
                  <a:srgbClr val="0000CC"/>
                </a:solidFill>
              </a:rPr>
              <a:t> = 15 * consumption</a:t>
            </a:r>
            <a:r>
              <a:rPr lang="en-US" sz="1400" dirty="0" smtClean="0">
                <a:solidFill>
                  <a:srgbClr val="0000CC"/>
                </a:solidFill>
              </a:rPr>
              <a:t>;	</a:t>
            </a:r>
            <a:r>
              <a:rPr lang="en-US" sz="1400" dirty="0">
                <a:solidFill>
                  <a:srgbClr val="0000CC"/>
                </a:solidFill>
              </a:rPr>
              <a:t>break;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400" dirty="0" smtClean="0">
                <a:solidFill>
                  <a:srgbClr val="0000CC"/>
                </a:solidFill>
              </a:rPr>
              <a:t>          case </a:t>
            </a:r>
            <a:r>
              <a:rPr lang="en-US" sz="1400" dirty="0">
                <a:solidFill>
                  <a:srgbClr val="0000CC"/>
                </a:solidFill>
              </a:rPr>
              <a:t>‘X’: break;   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400" dirty="0">
                <a:solidFill>
                  <a:srgbClr val="0000CC"/>
                </a:solidFill>
              </a:rPr>
              <a:t>         default : </a:t>
            </a:r>
            <a:r>
              <a:rPr lang="en-US" sz="1400" dirty="0" err="1">
                <a:solidFill>
                  <a:srgbClr val="0000CC"/>
                </a:solidFill>
              </a:rPr>
              <a:t>printf</a:t>
            </a:r>
            <a:r>
              <a:rPr lang="en-US" sz="1400" dirty="0">
                <a:solidFill>
                  <a:srgbClr val="0000CC"/>
                </a:solidFill>
              </a:rPr>
              <a:t> (“Invalid input \n</a:t>
            </a:r>
            <a:r>
              <a:rPr lang="en-US" sz="1400" dirty="0" smtClean="0">
                <a:solidFill>
                  <a:srgbClr val="0000CC"/>
                </a:solidFill>
              </a:rPr>
              <a:t>”);	</a:t>
            </a:r>
            <a:r>
              <a:rPr lang="en-US" sz="1400" dirty="0">
                <a:solidFill>
                  <a:srgbClr val="0000CC"/>
                </a:solidFill>
              </a:rPr>
              <a:t>break;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400" dirty="0" smtClean="0">
                <a:solidFill>
                  <a:srgbClr val="0000CC"/>
                </a:solidFill>
              </a:rPr>
              <a:t>       </a:t>
            </a:r>
            <a:r>
              <a:rPr lang="en-US" sz="1400" dirty="0" smtClean="0">
                <a:solidFill>
                  <a:srgbClr val="00B0F0"/>
                </a:solidFill>
              </a:rPr>
              <a:t>} </a:t>
            </a:r>
            <a:r>
              <a:rPr lang="en-US" sz="1400" dirty="0">
                <a:solidFill>
                  <a:srgbClr val="00B0F0"/>
                </a:solidFill>
              </a:rPr>
              <a:t>// end of switch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400" dirty="0">
                <a:solidFill>
                  <a:srgbClr val="0000CC"/>
                </a:solidFill>
              </a:rPr>
              <a:t>       </a:t>
            </a:r>
            <a:r>
              <a:rPr lang="en-US" sz="1400" dirty="0" err="1">
                <a:solidFill>
                  <a:srgbClr val="0000CC"/>
                </a:solidFill>
              </a:rPr>
              <a:t>printf</a:t>
            </a:r>
            <a:r>
              <a:rPr lang="en-US" sz="1400" dirty="0">
                <a:solidFill>
                  <a:srgbClr val="0000CC"/>
                </a:solidFill>
              </a:rPr>
              <a:t> (“Due amount = SR 6.1%f\n”, </a:t>
            </a:r>
            <a:r>
              <a:rPr lang="en-US" sz="1400" dirty="0" err="1">
                <a:solidFill>
                  <a:srgbClr val="0000CC"/>
                </a:solidFill>
              </a:rPr>
              <a:t>amount_due</a:t>
            </a:r>
            <a:r>
              <a:rPr lang="en-US" sz="1400" dirty="0">
                <a:solidFill>
                  <a:srgbClr val="0000CC"/>
                </a:solidFill>
              </a:rPr>
              <a:t>);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400" dirty="0">
                <a:solidFill>
                  <a:srgbClr val="FF0000"/>
                </a:solidFill>
              </a:rPr>
              <a:t> </a:t>
            </a:r>
            <a:r>
              <a:rPr lang="en-US" sz="1400" dirty="0" smtClean="0">
                <a:solidFill>
                  <a:srgbClr val="FF0000"/>
                </a:solidFill>
              </a:rPr>
              <a:t>   } </a:t>
            </a:r>
            <a:r>
              <a:rPr lang="en-US" sz="1400" dirty="0">
                <a:solidFill>
                  <a:srgbClr val="FF0000"/>
                </a:solidFill>
              </a:rPr>
              <a:t>while ((code != ‘X’) ||(code != ‘x’))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400" dirty="0">
                <a:solidFill>
                  <a:srgbClr val="0000CC"/>
                </a:solidFill>
              </a:rPr>
              <a:t> </a:t>
            </a:r>
            <a:r>
              <a:rPr lang="en-US" sz="1400" dirty="0" smtClean="0">
                <a:solidFill>
                  <a:srgbClr val="0000CC"/>
                </a:solidFill>
              </a:rPr>
              <a:t>  return </a:t>
            </a:r>
            <a:r>
              <a:rPr lang="en-US" sz="1400" dirty="0">
                <a:solidFill>
                  <a:srgbClr val="0000CC"/>
                </a:solidFill>
              </a:rPr>
              <a:t>(0);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400" dirty="0">
                <a:solidFill>
                  <a:srgbClr val="00B050"/>
                </a:solidFill>
              </a:rPr>
              <a:t>}// end of main</a:t>
            </a:r>
          </a:p>
          <a:p>
            <a:pPr marL="514350" indent="-514350">
              <a:buFont typeface="+mj-lt"/>
              <a:buAutoNum type="arabicPeriod"/>
            </a:pPr>
            <a:endParaRPr lang="en-US" sz="1400" dirty="0">
              <a:solidFill>
                <a:srgbClr val="0000CC"/>
              </a:solidFill>
            </a:endParaRPr>
          </a:p>
          <a:p>
            <a:endParaRPr lang="en-US" sz="1400" dirty="0">
              <a:solidFill>
                <a:srgbClr val="0000CC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32008"/>
            <a:ext cx="9001000" cy="372656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3. example (1) - complete solution   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 flipH="1">
            <a:off x="1187624" y="3501008"/>
            <a:ext cx="144016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187624" y="3501008"/>
            <a:ext cx="0" cy="1728192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187624" y="5229200"/>
            <a:ext cx="144016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899592" y="1772816"/>
            <a:ext cx="14401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99592" y="1772816"/>
            <a:ext cx="0" cy="40324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899592" y="5805264"/>
            <a:ext cx="28803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55576" y="836712"/>
            <a:ext cx="216024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755576" y="836712"/>
            <a:ext cx="0" cy="5544616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55576" y="6381328"/>
            <a:ext cx="216024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 rot="5400000">
            <a:off x="5622113" y="2691687"/>
            <a:ext cx="53038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/>
                <a:solidFill>
                  <a:schemeClr val="accent3"/>
                </a:solidFill>
              </a:rPr>
              <a:t>Note the braces</a:t>
            </a:r>
            <a:endParaRPr lang="en-US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168530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692696"/>
            <a:ext cx="7920880" cy="576304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+mj-lt"/>
                <a:cs typeface="Vrinda" panose="020B0502040204020203" pitchFamily="34" charset="0"/>
              </a:rPr>
              <a:t>Both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+mj-lt"/>
                <a:cs typeface="Vrinda" panose="020B0502040204020203" pitchFamily="34" charset="0"/>
              </a:rPr>
              <a:t>for</a:t>
            </a:r>
            <a:r>
              <a:rPr lang="en-US" dirty="0" smtClean="0">
                <a:latin typeface="+mj-lt"/>
                <a:cs typeface="Vrinda" panose="020B0502040204020203" pitchFamily="34" charset="0"/>
              </a:rPr>
              <a:t> and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+mj-lt"/>
                <a:cs typeface="Vrinda" panose="020B0502040204020203" pitchFamily="34" charset="0"/>
              </a:rPr>
              <a:t>while</a:t>
            </a:r>
            <a:r>
              <a:rPr lang="en-US" dirty="0" smtClean="0">
                <a:latin typeface="+mj-lt"/>
                <a:cs typeface="Vrinda" panose="020B0502040204020203" pitchFamily="34" charset="0"/>
              </a:rPr>
              <a:t> statements evaluate the condition before deciding to execute the loop body or not.</a:t>
            </a:r>
          </a:p>
          <a:p>
            <a:r>
              <a:rPr lang="en-US" dirty="0" smtClean="0">
                <a:latin typeface="+mj-lt"/>
                <a:cs typeface="Vrinda" panose="020B0502040204020203" pitchFamily="34" charset="0"/>
              </a:rPr>
              <a:t>The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+mj-lt"/>
                <a:cs typeface="Vrinda" panose="020B0502040204020203" pitchFamily="34" charset="0"/>
              </a:rPr>
              <a:t>do…while</a:t>
            </a:r>
            <a:r>
              <a:rPr lang="en-US" dirty="0" smtClean="0">
                <a:latin typeface="+mj-lt"/>
                <a:cs typeface="Vrinda" panose="020B0502040204020203" pitchFamily="34" charset="0"/>
              </a:rPr>
              <a:t> statement executes the loop body then evaluates the condition to check if it should be re-executed or not.</a:t>
            </a:r>
          </a:p>
          <a:p>
            <a:r>
              <a:rPr lang="en-US" dirty="0" smtClean="0">
                <a:latin typeface="+mj-lt"/>
                <a:cs typeface="Vrinda" panose="020B0502040204020203" pitchFamily="34" charset="0"/>
              </a:rPr>
              <a:t>If you don’t know the number of iterations, use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+mj-lt"/>
                <a:cs typeface="Vrinda" panose="020B0502040204020203" pitchFamily="34" charset="0"/>
              </a:rPr>
              <a:t>while</a:t>
            </a:r>
            <a:r>
              <a:rPr lang="en-US" dirty="0" smtClean="0">
                <a:latin typeface="+mj-lt"/>
                <a:cs typeface="Vrinda" panose="020B0502040204020203" pitchFamily="34" charset="0"/>
              </a:rPr>
              <a:t> or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+mj-lt"/>
                <a:cs typeface="Vrinda" panose="020B0502040204020203" pitchFamily="34" charset="0"/>
              </a:rPr>
              <a:t>do…while</a:t>
            </a:r>
            <a:r>
              <a:rPr lang="en-US" dirty="0" smtClean="0">
                <a:latin typeface="+mj-lt"/>
                <a:cs typeface="Vrinda" panose="020B0502040204020203" pitchFamily="34" charset="0"/>
              </a:rPr>
              <a:t>.</a:t>
            </a:r>
          </a:p>
          <a:p>
            <a:r>
              <a:rPr lang="en-US" dirty="0" smtClean="0">
                <a:latin typeface="+mj-lt"/>
                <a:cs typeface="Vrinda" panose="020B0502040204020203" pitchFamily="34" charset="0"/>
              </a:rPr>
              <a:t>A problem solved with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+mj-lt"/>
                <a:cs typeface="Vrinda" panose="020B0502040204020203" pitchFamily="34" charset="0"/>
              </a:rPr>
              <a:t>for</a:t>
            </a:r>
            <a:r>
              <a:rPr lang="en-US" dirty="0" smtClean="0">
                <a:latin typeface="+mj-lt"/>
                <a:cs typeface="Vrinda" panose="020B0502040204020203" pitchFamily="34" charset="0"/>
              </a:rPr>
              <a:t>, can also be solved using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+mj-lt"/>
                <a:cs typeface="Vrinda" panose="020B0502040204020203" pitchFamily="34" charset="0"/>
              </a:rPr>
              <a:t>while</a:t>
            </a:r>
            <a:r>
              <a:rPr lang="en-US" dirty="0" smtClean="0">
                <a:latin typeface="+mj-lt"/>
                <a:cs typeface="Vrinda" panose="020B0502040204020203" pitchFamily="34" charset="0"/>
              </a:rPr>
              <a:t>.</a:t>
            </a:r>
            <a:endParaRPr lang="en-US" dirty="0">
              <a:latin typeface="+mj-lt"/>
              <a:cs typeface="Vrinda" panose="020B0502040204020203" pitchFamily="34" charset="0"/>
            </a:endParaRPr>
          </a:p>
          <a:p>
            <a:endParaRPr lang="en-US" dirty="0" smtClean="0">
              <a:latin typeface="+mj-lt"/>
              <a:cs typeface="Vrinda" panose="020B0502040204020203" pitchFamily="34" charset="0"/>
            </a:endParaRPr>
          </a:p>
          <a:p>
            <a:endParaRPr lang="en-US" dirty="0">
              <a:latin typeface="+mj-lt"/>
              <a:cs typeface="Vrinda" panose="020B0502040204020203" pitchFamily="34" charset="0"/>
            </a:endParaRPr>
          </a:p>
          <a:p>
            <a:endParaRPr lang="en-US" dirty="0" smtClean="0">
              <a:latin typeface="+mj-lt"/>
              <a:cs typeface="Vrinda" panose="020B0502040204020203" pitchFamily="34" charset="0"/>
            </a:endParaRPr>
          </a:p>
          <a:p>
            <a:endParaRPr lang="en-US" dirty="0">
              <a:latin typeface="+mj-lt"/>
              <a:cs typeface="Vrinda" panose="020B0502040204020203" pitchFamily="34" charset="0"/>
            </a:endParaRPr>
          </a:p>
          <a:p>
            <a:endParaRPr lang="en-US" dirty="0" smtClean="0">
              <a:latin typeface="+mj-lt"/>
              <a:cs typeface="Vrinda" panose="020B0502040204020203" pitchFamily="34" charset="0"/>
            </a:endParaRPr>
          </a:p>
          <a:p>
            <a:endParaRPr lang="en-US" dirty="0" smtClean="0">
              <a:latin typeface="+mj-lt"/>
              <a:cs typeface="Vrinda" panose="020B0502040204020203" pitchFamily="34" charset="0"/>
            </a:endParaRPr>
          </a:p>
          <a:p>
            <a:endParaRPr lang="en-US" dirty="0" smtClean="0">
              <a:latin typeface="+mj-lt"/>
              <a:cs typeface="Vrinda" panose="020B0502040204020203" pitchFamily="34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>
                <a:solidFill>
                  <a:srgbClr val="24B5A1"/>
                </a:solidFill>
                <a:latin typeface="Arial"/>
              </a:rPr>
              <a:t>4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. 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The 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DO…WHILE 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STATEMENT 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– </a:t>
            </a:r>
            <a:r>
              <a:rPr lang="en-US" sz="2300" cap="none" dirty="0" smtClean="0">
                <a:solidFill>
                  <a:srgbClr val="24B5A1"/>
                </a:solidFill>
                <a:latin typeface="Arial"/>
              </a:rPr>
              <a:t>vs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. for &amp; while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3540500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5. 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self-check exercise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6" name="Rounded Rectangle 5"/>
          <p:cNvSpPr/>
          <p:nvPr/>
        </p:nvSpPr>
        <p:spPr>
          <a:xfrm>
            <a:off x="179512" y="692696"/>
            <a:ext cx="8784976" cy="1224136"/>
          </a:xfrm>
          <a:prstGeom prst="roundRect">
            <a:avLst/>
          </a:prstGeom>
          <a:solidFill>
            <a:srgbClr val="FFFF0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0000CC"/>
                </a:solidFill>
              </a:rPr>
              <a:t>Write a complete program that displays a menu to perform an arithmetic operation between two non-integer numbers. The user should select one of the following symbols: +, -, *, /, and %. The menu should contain a sentinel to exit from the program.</a:t>
            </a:r>
            <a:endParaRPr lang="en-US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5700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692696"/>
            <a:ext cx="7920880" cy="576304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>
              <a:latin typeface="+mj-lt"/>
              <a:cs typeface="Vrinda" panose="020B0502040204020203" pitchFamily="34" charset="0"/>
            </a:endParaRPr>
          </a:p>
          <a:p>
            <a:endParaRPr lang="en-US" dirty="0">
              <a:latin typeface="+mj-lt"/>
              <a:cs typeface="Vrinda" panose="020B0502040204020203" pitchFamily="34" charset="0"/>
            </a:endParaRPr>
          </a:p>
          <a:p>
            <a:endParaRPr lang="en-US" dirty="0" smtClean="0">
              <a:latin typeface="+mj-lt"/>
              <a:cs typeface="Vrinda" panose="020B0502040204020203" pitchFamily="34" charset="0"/>
            </a:endParaRPr>
          </a:p>
          <a:p>
            <a:endParaRPr lang="en-US" dirty="0">
              <a:latin typeface="+mj-lt"/>
              <a:cs typeface="Vrinda" panose="020B0502040204020203" pitchFamily="34" charset="0"/>
            </a:endParaRPr>
          </a:p>
          <a:p>
            <a:endParaRPr lang="en-US" dirty="0" smtClean="0">
              <a:latin typeface="+mj-lt"/>
              <a:cs typeface="Vrinda" panose="020B0502040204020203" pitchFamily="34" charset="0"/>
            </a:endParaRPr>
          </a:p>
          <a:p>
            <a:endParaRPr lang="en-US" dirty="0" smtClean="0">
              <a:latin typeface="+mj-lt"/>
              <a:cs typeface="Vrinda" panose="020B0502040204020203" pitchFamily="34" charset="0"/>
            </a:endParaRPr>
          </a:p>
          <a:p>
            <a:endParaRPr lang="en-US" dirty="0" smtClean="0">
              <a:latin typeface="+mj-lt"/>
              <a:cs typeface="Vrinda" panose="020B0502040204020203" pitchFamily="34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6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. 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The 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break statement – revisited 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2" name="Rounded Rectangle 1"/>
          <p:cNvSpPr/>
          <p:nvPr/>
        </p:nvSpPr>
        <p:spPr>
          <a:xfrm>
            <a:off x="467544" y="764704"/>
            <a:ext cx="6264696" cy="4752528"/>
          </a:xfrm>
          <a:prstGeom prst="roundRect">
            <a:avLst/>
          </a:prstGeom>
          <a:noFill/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err="1">
                <a:solidFill>
                  <a:srgbClr val="0000CC"/>
                </a:solidFill>
              </a:rPr>
              <a:t>p</a:t>
            </a:r>
            <a:r>
              <a:rPr lang="en-US" dirty="0" err="1" smtClean="0">
                <a:solidFill>
                  <a:srgbClr val="0000CC"/>
                </a:solidFill>
              </a:rPr>
              <a:t>rintf</a:t>
            </a:r>
            <a:r>
              <a:rPr lang="en-US" dirty="0" smtClean="0">
                <a:solidFill>
                  <a:srgbClr val="0000CC"/>
                </a:solidFill>
              </a:rPr>
              <a:t> (“Enter customer code&gt; “);</a:t>
            </a:r>
          </a:p>
          <a:p>
            <a:r>
              <a:rPr lang="en-US" dirty="0" err="1">
                <a:solidFill>
                  <a:srgbClr val="0000CC"/>
                </a:solidFill>
              </a:rPr>
              <a:t>s</a:t>
            </a:r>
            <a:r>
              <a:rPr lang="en-US" dirty="0" err="1" smtClean="0">
                <a:solidFill>
                  <a:srgbClr val="0000CC"/>
                </a:solidFill>
              </a:rPr>
              <a:t>canf</a:t>
            </a:r>
            <a:r>
              <a:rPr lang="en-US" dirty="0" smtClean="0">
                <a:solidFill>
                  <a:srgbClr val="0000CC"/>
                </a:solidFill>
              </a:rPr>
              <a:t> (“%c”, &amp;code);</a:t>
            </a:r>
          </a:p>
          <a:p>
            <a:r>
              <a:rPr lang="en-US" dirty="0">
                <a:solidFill>
                  <a:srgbClr val="0000CC"/>
                </a:solidFill>
              </a:rPr>
              <a:t>s</a:t>
            </a:r>
            <a:r>
              <a:rPr lang="en-US" dirty="0" smtClean="0">
                <a:solidFill>
                  <a:srgbClr val="0000CC"/>
                </a:solidFill>
              </a:rPr>
              <a:t>witch (code)</a:t>
            </a:r>
          </a:p>
          <a:p>
            <a:r>
              <a:rPr lang="en-US" dirty="0">
                <a:solidFill>
                  <a:srgbClr val="0000CC"/>
                </a:solidFill>
              </a:rPr>
              <a:t> </a:t>
            </a:r>
            <a:r>
              <a:rPr lang="en-US" dirty="0" smtClean="0">
                <a:solidFill>
                  <a:srgbClr val="0000CC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{</a:t>
            </a:r>
          </a:p>
          <a:p>
            <a:r>
              <a:rPr lang="en-US" dirty="0">
                <a:solidFill>
                  <a:srgbClr val="0000CC"/>
                </a:solidFill>
              </a:rPr>
              <a:t> </a:t>
            </a:r>
            <a:r>
              <a:rPr lang="en-US" dirty="0" smtClean="0">
                <a:solidFill>
                  <a:srgbClr val="0000CC"/>
                </a:solidFill>
              </a:rPr>
              <a:t>   case ‘R’: </a:t>
            </a:r>
            <a:r>
              <a:rPr lang="en-US" dirty="0" err="1" smtClean="0">
                <a:solidFill>
                  <a:srgbClr val="0000CC"/>
                </a:solidFill>
              </a:rPr>
              <a:t>amount_due</a:t>
            </a:r>
            <a:r>
              <a:rPr lang="en-US" dirty="0" smtClean="0">
                <a:solidFill>
                  <a:srgbClr val="0000CC"/>
                </a:solidFill>
              </a:rPr>
              <a:t> = 5 * consumption;</a:t>
            </a:r>
          </a:p>
          <a:p>
            <a:r>
              <a:rPr lang="en-US" dirty="0">
                <a:solidFill>
                  <a:srgbClr val="0000CC"/>
                </a:solidFill>
              </a:rPr>
              <a:t> </a:t>
            </a:r>
            <a:r>
              <a:rPr lang="en-US" dirty="0" smtClean="0">
                <a:solidFill>
                  <a:srgbClr val="0000CC"/>
                </a:solidFill>
              </a:rPr>
              <a:t>                  break;</a:t>
            </a:r>
          </a:p>
          <a:p>
            <a:r>
              <a:rPr lang="en-US" dirty="0">
                <a:solidFill>
                  <a:srgbClr val="0000CC"/>
                </a:solidFill>
              </a:rPr>
              <a:t> </a:t>
            </a:r>
            <a:r>
              <a:rPr lang="en-US" dirty="0" smtClean="0">
                <a:solidFill>
                  <a:srgbClr val="0000CC"/>
                </a:solidFill>
              </a:rPr>
              <a:t>   case ‘C’: </a:t>
            </a:r>
            <a:r>
              <a:rPr lang="en-US" dirty="0" err="1" smtClean="0">
                <a:solidFill>
                  <a:srgbClr val="0000CC"/>
                </a:solidFill>
              </a:rPr>
              <a:t>amount_due</a:t>
            </a:r>
            <a:r>
              <a:rPr lang="en-US" dirty="0" smtClean="0">
                <a:solidFill>
                  <a:srgbClr val="0000CC"/>
                </a:solidFill>
              </a:rPr>
              <a:t> = 10 * consumption;</a:t>
            </a:r>
          </a:p>
          <a:p>
            <a:r>
              <a:rPr lang="en-US" dirty="0">
                <a:solidFill>
                  <a:srgbClr val="0000CC"/>
                </a:solidFill>
              </a:rPr>
              <a:t> </a:t>
            </a:r>
            <a:r>
              <a:rPr lang="en-US" dirty="0" smtClean="0">
                <a:solidFill>
                  <a:srgbClr val="0000CC"/>
                </a:solidFill>
              </a:rPr>
              <a:t>                  break;</a:t>
            </a:r>
          </a:p>
          <a:p>
            <a:r>
              <a:rPr lang="en-US" dirty="0">
                <a:solidFill>
                  <a:srgbClr val="0000CC"/>
                </a:solidFill>
              </a:rPr>
              <a:t> </a:t>
            </a:r>
            <a:r>
              <a:rPr lang="en-US" dirty="0" smtClean="0">
                <a:solidFill>
                  <a:srgbClr val="0000CC"/>
                </a:solidFill>
              </a:rPr>
              <a:t>   case ‘I’: </a:t>
            </a:r>
            <a:r>
              <a:rPr lang="en-US" dirty="0" err="1" smtClean="0">
                <a:solidFill>
                  <a:srgbClr val="0000CC"/>
                </a:solidFill>
              </a:rPr>
              <a:t>amount_due</a:t>
            </a:r>
            <a:r>
              <a:rPr lang="en-US" dirty="0" smtClean="0">
                <a:solidFill>
                  <a:srgbClr val="0000CC"/>
                </a:solidFill>
              </a:rPr>
              <a:t> = 15 * consumption;</a:t>
            </a:r>
          </a:p>
          <a:p>
            <a:r>
              <a:rPr lang="en-US" dirty="0">
                <a:solidFill>
                  <a:srgbClr val="0000CC"/>
                </a:solidFill>
              </a:rPr>
              <a:t> </a:t>
            </a:r>
            <a:r>
              <a:rPr lang="en-US" dirty="0" smtClean="0">
                <a:solidFill>
                  <a:srgbClr val="0000CC"/>
                </a:solidFill>
              </a:rPr>
              <a:t>                 break;</a:t>
            </a:r>
          </a:p>
          <a:p>
            <a:r>
              <a:rPr lang="en-US" dirty="0">
                <a:solidFill>
                  <a:srgbClr val="0000CC"/>
                </a:solidFill>
              </a:rPr>
              <a:t> </a:t>
            </a:r>
            <a:r>
              <a:rPr lang="en-US" dirty="0" smtClean="0">
                <a:solidFill>
                  <a:srgbClr val="0000CC"/>
                </a:solidFill>
              </a:rPr>
              <a:t>   case ‘X’: break;</a:t>
            </a:r>
          </a:p>
          <a:p>
            <a:r>
              <a:rPr lang="en-US" dirty="0">
                <a:solidFill>
                  <a:srgbClr val="0000CC"/>
                </a:solidFill>
              </a:rPr>
              <a:t> </a:t>
            </a:r>
            <a:r>
              <a:rPr lang="en-US" dirty="0" smtClean="0">
                <a:solidFill>
                  <a:srgbClr val="0000CC"/>
                </a:solidFill>
              </a:rPr>
              <a:t>   default: </a:t>
            </a:r>
            <a:r>
              <a:rPr lang="en-US" dirty="0" err="1" smtClean="0">
                <a:solidFill>
                  <a:srgbClr val="0000CC"/>
                </a:solidFill>
              </a:rPr>
              <a:t>printf</a:t>
            </a:r>
            <a:r>
              <a:rPr lang="en-US" dirty="0" smtClean="0">
                <a:solidFill>
                  <a:srgbClr val="0000CC"/>
                </a:solidFill>
              </a:rPr>
              <a:t> (“invalid input\n”);</a:t>
            </a:r>
          </a:p>
          <a:p>
            <a:r>
              <a:rPr lang="en-US" dirty="0">
                <a:solidFill>
                  <a:srgbClr val="0000CC"/>
                </a:solidFill>
              </a:rPr>
              <a:t> </a:t>
            </a:r>
            <a:r>
              <a:rPr lang="en-US" dirty="0" smtClean="0">
                <a:solidFill>
                  <a:srgbClr val="0000CC"/>
                </a:solidFill>
              </a:rPr>
              <a:t>                 break;</a:t>
            </a:r>
          </a:p>
          <a:p>
            <a:r>
              <a:rPr lang="en-US" dirty="0">
                <a:solidFill>
                  <a:srgbClr val="0000CC"/>
                </a:solidFill>
              </a:rPr>
              <a:t> </a:t>
            </a:r>
            <a:r>
              <a:rPr lang="en-US" dirty="0" smtClean="0">
                <a:solidFill>
                  <a:srgbClr val="0000CC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}</a:t>
            </a:r>
          </a:p>
          <a:p>
            <a:r>
              <a:rPr lang="en-US" dirty="0" err="1" smtClean="0">
                <a:solidFill>
                  <a:srgbClr val="0000CC"/>
                </a:solidFill>
              </a:rPr>
              <a:t>printf</a:t>
            </a:r>
            <a:r>
              <a:rPr lang="en-US" dirty="0" smtClean="0">
                <a:solidFill>
                  <a:srgbClr val="0000CC"/>
                </a:solidFill>
              </a:rPr>
              <a:t> (“Due amount = SR 6.1%f\n”, </a:t>
            </a:r>
            <a:r>
              <a:rPr lang="en-US" dirty="0" err="1" smtClean="0">
                <a:solidFill>
                  <a:srgbClr val="0000CC"/>
                </a:solidFill>
              </a:rPr>
              <a:t>amount_due</a:t>
            </a:r>
            <a:r>
              <a:rPr lang="en-US" dirty="0" smtClean="0">
                <a:solidFill>
                  <a:srgbClr val="0000CC"/>
                </a:solidFill>
              </a:rPr>
              <a:t>);</a:t>
            </a:r>
            <a:endParaRPr lang="en-US" dirty="0">
              <a:solidFill>
                <a:srgbClr val="0000CC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683568" y="2564904"/>
            <a:ext cx="12961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683568" y="2564904"/>
            <a:ext cx="0" cy="25202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683568" y="5085184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891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692696"/>
            <a:ext cx="7920880" cy="576304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+mj-lt"/>
                <a:cs typeface="Vrinda" panose="020B0502040204020203" pitchFamily="34" charset="0"/>
              </a:rPr>
              <a:t>The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+mj-lt"/>
                <a:cs typeface="Vrinda" panose="020B0502040204020203" pitchFamily="34" charset="0"/>
              </a:rPr>
              <a:t>break</a:t>
            </a:r>
            <a:r>
              <a:rPr lang="en-US" dirty="0" smtClean="0">
                <a:latin typeface="+mj-lt"/>
                <a:cs typeface="Vrinda" panose="020B0502040204020203" pitchFamily="34" charset="0"/>
              </a:rPr>
              <a:t> statement may be executed in a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+mj-lt"/>
                <a:cs typeface="Vrinda" panose="020B0502040204020203" pitchFamily="34" charset="0"/>
              </a:rPr>
              <a:t>for</a:t>
            </a:r>
            <a:r>
              <a:rPr lang="en-US" dirty="0" smtClean="0">
                <a:latin typeface="+mj-lt"/>
                <a:cs typeface="Vrinda" panose="020B0502040204020203" pitchFamily="34" charset="0"/>
              </a:rPr>
              <a:t>,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+mj-lt"/>
                <a:cs typeface="Vrinda" panose="020B0502040204020203" pitchFamily="34" charset="0"/>
              </a:rPr>
              <a:t>while</a:t>
            </a:r>
            <a:r>
              <a:rPr lang="en-US" dirty="0" smtClean="0">
                <a:latin typeface="+mj-lt"/>
                <a:cs typeface="Vrinda" panose="020B0502040204020203" pitchFamily="34" charset="0"/>
              </a:rPr>
              <a:t>,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+mj-lt"/>
                <a:cs typeface="Vrinda" panose="020B0502040204020203" pitchFamily="34" charset="0"/>
              </a:rPr>
              <a:t>do…while</a:t>
            </a:r>
            <a:r>
              <a:rPr lang="en-US" dirty="0" smtClean="0">
                <a:latin typeface="+mj-lt"/>
                <a:cs typeface="Vrinda" panose="020B0502040204020203" pitchFamily="34" charset="0"/>
              </a:rPr>
              <a:t>, and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+mj-lt"/>
                <a:cs typeface="Vrinda" panose="020B0502040204020203" pitchFamily="34" charset="0"/>
              </a:rPr>
              <a:t>switch </a:t>
            </a:r>
            <a:r>
              <a:rPr lang="en-US" dirty="0" smtClean="0">
                <a:latin typeface="+mj-lt"/>
                <a:cs typeface="Vrinda" panose="020B0502040204020203" pitchFamily="34" charset="0"/>
              </a:rPr>
              <a:t>commands.</a:t>
            </a:r>
          </a:p>
          <a:p>
            <a:r>
              <a:rPr lang="en-US" dirty="0" smtClean="0">
                <a:latin typeface="+mj-lt"/>
                <a:cs typeface="Vrinda" panose="020B0502040204020203" pitchFamily="34" charset="0"/>
              </a:rPr>
              <a:t>In all cases, it causes an </a:t>
            </a:r>
            <a:r>
              <a:rPr lang="en-US" u="sng" dirty="0" smtClean="0">
                <a:latin typeface="+mj-lt"/>
                <a:cs typeface="Vrinda" panose="020B0502040204020203" pitchFamily="34" charset="0"/>
              </a:rPr>
              <a:t>immediate</a:t>
            </a:r>
            <a:r>
              <a:rPr lang="en-US" dirty="0" smtClean="0">
                <a:latin typeface="+mj-lt"/>
                <a:cs typeface="Vrinda" panose="020B0502040204020203" pitchFamily="34" charset="0"/>
              </a:rPr>
              <a:t> exit from that statement.</a:t>
            </a:r>
          </a:p>
          <a:p>
            <a:r>
              <a:rPr lang="en-US" dirty="0" smtClean="0">
                <a:latin typeface="+mj-lt"/>
                <a:cs typeface="Vrinda" panose="020B0502040204020203" pitchFamily="34" charset="0"/>
              </a:rPr>
              <a:t>Execution continues with the next statement immediately.</a:t>
            </a:r>
          </a:p>
          <a:p>
            <a:r>
              <a:rPr lang="en-US" dirty="0" smtClean="0">
                <a:latin typeface="+mj-lt"/>
                <a:cs typeface="Vrinda" panose="020B0502040204020203" pitchFamily="34" charset="0"/>
              </a:rPr>
              <a:t>Therefore, a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+mj-lt"/>
                <a:cs typeface="Vrinda" panose="020B0502040204020203" pitchFamily="34" charset="0"/>
              </a:rPr>
              <a:t>break</a:t>
            </a:r>
            <a:r>
              <a:rPr lang="en-US" dirty="0" smtClean="0">
                <a:latin typeface="+mj-lt"/>
                <a:cs typeface="Vrinda" panose="020B0502040204020203" pitchFamily="34" charset="0"/>
              </a:rPr>
              <a:t> statement is used to exit early from a loop (or a switch).</a:t>
            </a:r>
            <a:endParaRPr lang="en-US" dirty="0">
              <a:latin typeface="+mj-lt"/>
              <a:cs typeface="Vrinda" panose="020B0502040204020203" pitchFamily="34" charset="0"/>
            </a:endParaRPr>
          </a:p>
          <a:p>
            <a:r>
              <a:rPr lang="en-US" dirty="0" smtClean="0">
                <a:latin typeface="+mj-lt"/>
                <a:cs typeface="Vrinda" panose="020B0502040204020203" pitchFamily="34" charset="0"/>
              </a:rPr>
              <a:t>In general, a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+mj-lt"/>
                <a:cs typeface="Vrinda" panose="020B0502040204020203" pitchFamily="34" charset="0"/>
              </a:rPr>
              <a:t>break </a:t>
            </a:r>
            <a:r>
              <a:rPr lang="en-US" dirty="0" smtClean="0">
                <a:latin typeface="+mj-lt"/>
                <a:cs typeface="Vrinda" panose="020B0502040204020203" pitchFamily="34" charset="0"/>
              </a:rPr>
              <a:t>statement is executed after checking a specific condition. Therefore, it is found with an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+mj-lt"/>
                <a:cs typeface="Vrinda" panose="020B0502040204020203" pitchFamily="34" charset="0"/>
              </a:rPr>
              <a:t>if </a:t>
            </a:r>
            <a:r>
              <a:rPr lang="en-US" dirty="0" smtClean="0">
                <a:latin typeface="+mj-lt"/>
                <a:cs typeface="Vrinda" panose="020B0502040204020203" pitchFamily="34" charset="0"/>
              </a:rPr>
              <a:t>statement in a loop.</a:t>
            </a:r>
          </a:p>
          <a:p>
            <a:endParaRPr lang="en-US" dirty="0">
              <a:latin typeface="+mj-lt"/>
              <a:cs typeface="Vrinda" panose="020B0502040204020203" pitchFamily="34" charset="0"/>
            </a:endParaRPr>
          </a:p>
          <a:p>
            <a:endParaRPr lang="en-US" dirty="0" smtClean="0">
              <a:latin typeface="+mj-lt"/>
              <a:cs typeface="Vrinda" panose="020B0502040204020203" pitchFamily="34" charset="0"/>
            </a:endParaRPr>
          </a:p>
          <a:p>
            <a:endParaRPr lang="en-US" dirty="0">
              <a:latin typeface="+mj-lt"/>
              <a:cs typeface="Vrinda" panose="020B0502040204020203" pitchFamily="34" charset="0"/>
            </a:endParaRPr>
          </a:p>
          <a:p>
            <a:endParaRPr lang="en-US" dirty="0" smtClean="0">
              <a:latin typeface="+mj-lt"/>
              <a:cs typeface="Vrinda" panose="020B0502040204020203" pitchFamily="34" charset="0"/>
            </a:endParaRPr>
          </a:p>
          <a:p>
            <a:endParaRPr lang="en-US" dirty="0" smtClean="0">
              <a:latin typeface="+mj-lt"/>
              <a:cs typeface="Vrinda" panose="020B0502040204020203" pitchFamily="34" charset="0"/>
            </a:endParaRPr>
          </a:p>
          <a:p>
            <a:endParaRPr lang="en-US" dirty="0" smtClean="0">
              <a:latin typeface="+mj-lt"/>
              <a:cs typeface="Vrinda" panose="020B0502040204020203" pitchFamily="34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>
                <a:solidFill>
                  <a:srgbClr val="24B5A1"/>
                </a:solidFill>
                <a:latin typeface="Arial"/>
              </a:rPr>
              <a:t>7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. 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The 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break statement within loops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3130661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351</TotalTime>
  <Words>1602</Words>
  <Application>Microsoft Office PowerPoint</Application>
  <PresentationFormat>On-screen Show (4:3)</PresentationFormat>
  <Paragraphs>280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Opulent</vt:lpstr>
      <vt:lpstr>REPETITION STATEMENTS</vt:lpstr>
      <vt:lpstr>1. The DO…WHILE STATEMENT – SYNTAX </vt:lpstr>
      <vt:lpstr>2. The DO…WHILE STATEMENT – why??</vt:lpstr>
      <vt:lpstr>3. The DO…WHILE STATEMENT – example (1)</vt:lpstr>
      <vt:lpstr>3. example (1) - complete solution   </vt:lpstr>
      <vt:lpstr>4. The DO…WHILE STATEMENT – vs. for &amp; while</vt:lpstr>
      <vt:lpstr>5. self-check exercise</vt:lpstr>
      <vt:lpstr>6. The break statement – revisited </vt:lpstr>
      <vt:lpstr>7. The break statement within loops</vt:lpstr>
      <vt:lpstr>8. The break statement within loops – Example 1</vt:lpstr>
      <vt:lpstr>9. The break statement within loops – Example 2</vt:lpstr>
      <vt:lpstr>10. The continue statement</vt:lpstr>
      <vt:lpstr>11. The continue statement – example (1)</vt:lpstr>
      <vt:lpstr>12. example (2)</vt:lpstr>
      <vt:lpstr>12. Example 2 – cnt’d</vt:lpstr>
      <vt:lpstr>12. Example 2 – cnt’d</vt:lpstr>
      <vt:lpstr>13. Infinite loops</vt:lpstr>
      <vt:lpstr>14. Example 2 – another solution</vt:lpstr>
      <vt:lpstr>15. self-check exercise 2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Soha S.Zaghloul</dc:creator>
  <cp:lastModifiedBy>Soha S.Zaghloul</cp:lastModifiedBy>
  <cp:revision>26</cp:revision>
  <dcterms:created xsi:type="dcterms:W3CDTF">2014-10-15T14:04:41Z</dcterms:created>
  <dcterms:modified xsi:type="dcterms:W3CDTF">2014-10-15T19:55:47Z</dcterms:modified>
</cp:coreProperties>
</file>