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9" r:id="rId4"/>
    <p:sldId id="261" r:id="rId5"/>
    <p:sldId id="263" r:id="rId6"/>
    <p:sldId id="258" r:id="rId7"/>
    <p:sldId id="260" r:id="rId8"/>
    <p:sldId id="262"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81"/>
  </p:normalViewPr>
  <p:slideViewPr>
    <p:cSldViewPr snapToGrid="0" snapToObjects="1">
      <p:cViewPr varScale="1">
        <p:scale>
          <a:sx n="91" d="100"/>
          <a:sy n="91" d="100"/>
        </p:scale>
        <p:origin x="84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FB70F-C72F-C74F-96CA-9C557CA7E3B8}" type="datetimeFigureOut">
              <a:rPr lang="en-US" smtClean="0"/>
              <a:t>5/1/18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5BF36C-46A0-F645-9790-1E3D1317FFB4}" type="slidenum">
              <a:rPr lang="en-US" smtClean="0"/>
              <a:t>‹#›</a:t>
            </a:fld>
            <a:endParaRPr lang="en-US"/>
          </a:p>
        </p:txBody>
      </p:sp>
    </p:spTree>
    <p:extLst>
      <p:ext uri="{BB962C8B-B14F-4D97-AF65-F5344CB8AC3E}">
        <p14:creationId xmlns:p14="http://schemas.microsoft.com/office/powerpoint/2010/main" val="536651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15BF36C-46A0-F645-9790-1E3D1317FFB4}" type="slidenum">
              <a:rPr lang="en-US" smtClean="0"/>
              <a:t>7</a:t>
            </a:fld>
            <a:endParaRPr lang="en-US"/>
          </a:p>
        </p:txBody>
      </p:sp>
    </p:spTree>
    <p:extLst>
      <p:ext uri="{BB962C8B-B14F-4D97-AF65-F5344CB8AC3E}">
        <p14:creationId xmlns:p14="http://schemas.microsoft.com/office/powerpoint/2010/main" val="74392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7124B29-4F6D-E045-87D3-52C4B5E8468A}" type="datetime1">
              <a:rPr lang="en-US" smtClean="0"/>
              <a:t>5/1/18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2A5A5A-02F2-BE4B-BE64-3A83D666738A}" type="datetime1">
              <a:rPr lang="en-US" smtClean="0"/>
              <a:t>5/1/18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475F1D-256F-544E-9E03-AE3DAB977D93}" type="datetime1">
              <a:rPr lang="en-US" smtClean="0"/>
              <a:t>5/1/18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A3E26E-AB42-7642-AD89-FB4E6A4B379A}" type="datetime1">
              <a:rPr lang="en-US" smtClean="0"/>
              <a:t>5/1/18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1EB2CC-7005-E840-901E-8EFFFF960ADF}" type="datetime1">
              <a:rPr lang="en-US" smtClean="0"/>
              <a:t>5/1/18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6C91AE9-2742-6140-98F9-F0B8DE6D1807}" type="datetime1">
              <a:rPr lang="en-US" smtClean="0"/>
              <a:t>5/1/18</a:t>
            </a:fld>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573B992-0E6A-1747-970D-49E37CECE7AD}" type="datetime1">
              <a:rPr lang="en-US" smtClean="0"/>
              <a:t>5/1/18</a:t>
            </a:fld>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319E4A-2642-DC47-ADCC-564EECAA3441}" type="datetime1">
              <a:rPr lang="en-US" smtClean="0"/>
              <a:t>5/1/18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0174A0-DF01-3D46-9663-8BE236C7B0F6}" type="datetime1">
              <a:rPr lang="en-US" smtClean="0"/>
              <a:t>5/1/18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4980EB-DA1D-C44F-A11F-DC9DF028FDD8}" type="datetime1">
              <a:rPr lang="en-US" smtClean="0"/>
              <a:t>5/1/18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1D586D-9E52-F94B-9341-CC0824F959AF}" type="datetime1">
              <a:rPr lang="en-US" smtClean="0"/>
              <a:t>5/1/18</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08304E7-B16B-E34C-9A02-CBA51ABD54CB}" type="datetime1">
              <a:rPr lang="en-US" smtClean="0"/>
              <a:t>5/1/18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1A88B5-1F6F-5942-B655-298B0B86FC16}" type="datetime1">
              <a:rPr lang="en-US" smtClean="0"/>
              <a:t>5/1/18</a:t>
            </a:fld>
            <a:endParaRPr lang="en-US" dirty="0"/>
          </a:p>
        </p:txBody>
      </p:sp>
      <p:sp>
        <p:nvSpPr>
          <p:cNvPr id="8" name="Footer Placeholder 7"/>
          <p:cNvSpPr>
            <a:spLocks noGrp="1"/>
          </p:cNvSpPr>
          <p:nvPr>
            <p:ph type="ftr" sz="quarter" idx="11"/>
          </p:nvPr>
        </p:nvSpPr>
        <p:spPr/>
        <p:txBody>
          <a:bodyPr/>
          <a:lstStyle/>
          <a:p>
            <a:r>
              <a:rPr lang="ar-SA" smtClean="0"/>
              <a:t>إعداد: أ. ديمه العمار</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34D60F2-9801-B741-A6CA-5AD4D13F0731}" type="datetime1">
              <a:rPr lang="en-US" smtClean="0"/>
              <a:t>5/1/18</a:t>
            </a:fld>
            <a:endParaRPr lang="en-US" dirty="0"/>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0D5061D3-F97C-A342-ACA6-9E6DF7C14F85}" type="datetime1">
              <a:rPr lang="en-US" smtClean="0"/>
              <a:t>5/1/18</a:t>
            </a:fld>
            <a:endParaRPr lang="en-US" dirty="0"/>
          </a:p>
        </p:txBody>
      </p:sp>
      <p:sp>
        <p:nvSpPr>
          <p:cNvPr id="3" name="Footer Placeholder 2"/>
          <p:cNvSpPr>
            <a:spLocks noGrp="1"/>
          </p:cNvSpPr>
          <p:nvPr>
            <p:ph type="ftr" sz="quarter" idx="11"/>
          </p:nvPr>
        </p:nvSpPr>
        <p:spPr/>
        <p:txBody>
          <a:bodyPr/>
          <a:lstStyle/>
          <a:p>
            <a:r>
              <a:rPr lang="ar-SA" smtClean="0"/>
              <a:t>إعداد: أ. ديمه العمار</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F56926-E45B-FA4F-A2D8-1573D4BCD14D}" type="datetime1">
              <a:rPr lang="en-US" smtClean="0"/>
              <a:t>5/1/18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EDC21C-811C-1E4F-98AF-7685D871E456}" type="datetime1">
              <a:rPr lang="en-US" smtClean="0"/>
              <a:t>5/1/18</a:t>
            </a:fld>
            <a:endParaRPr lang="en-US" dirty="0"/>
          </a:p>
        </p:txBody>
      </p:sp>
      <p:sp>
        <p:nvSpPr>
          <p:cNvPr id="6" name="Footer Placeholder 5"/>
          <p:cNvSpPr>
            <a:spLocks noGrp="1"/>
          </p:cNvSpPr>
          <p:nvPr>
            <p:ph type="ftr" sz="quarter" idx="11"/>
          </p:nvPr>
        </p:nvSpPr>
        <p:spPr/>
        <p:txBody>
          <a:bodyPr/>
          <a:lstStyle/>
          <a:p>
            <a:r>
              <a:rPr lang="ar-SA" smtClean="0"/>
              <a:t>إعداد: أ. ديمه العمار</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741B5C4-EC09-4B48-BA96-7CFBFD5BFDC5}" type="datetime1">
              <a:rPr lang="en-US" smtClean="0"/>
              <a:t>5/1/18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r>
              <a:rPr lang="ar-SA" smtClean="0"/>
              <a:t>إعداد: أ. ديمه العمار</a:t>
            </a:r>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376987"/>
            <a:ext cx="8689976" cy="2509213"/>
          </a:xfrm>
        </p:spPr>
        <p:txBody>
          <a:bodyPr/>
          <a:lstStyle/>
          <a:p>
            <a:pPr rtl="1"/>
            <a:r>
              <a:rPr lang="ar-SA" dirty="0">
                <a:latin typeface="Tahoma" charset="0"/>
                <a:ea typeface="Tahoma" charset="0"/>
                <a:cs typeface="Tahoma" charset="0"/>
              </a:rPr>
              <a:t>التمويل الدولي (قصير الأجل/ طويل الأجل)</a:t>
            </a:r>
            <a:r>
              <a:rPr lang="en-US" dirty="0"/>
              <a:t/>
            </a:r>
            <a:br>
              <a:rPr lang="en-US" dirty="0"/>
            </a:br>
            <a:endParaRPr lang="en-US" dirty="0"/>
          </a:p>
        </p:txBody>
      </p:sp>
      <p:sp>
        <p:nvSpPr>
          <p:cNvPr id="3" name="Subtitle 2"/>
          <p:cNvSpPr>
            <a:spLocks noGrp="1"/>
          </p:cNvSpPr>
          <p:nvPr>
            <p:ph type="subTitle" idx="1"/>
          </p:nvPr>
        </p:nvSpPr>
        <p:spPr/>
        <p:txBody>
          <a:bodyPr/>
          <a:lstStyle/>
          <a:p>
            <a:pPr marL="0" indent="0" algn="ctr" defTabSz="914400" rtl="1" eaLnBrk="1" latinLnBrk="0" hangingPunct="1">
              <a:lnSpc>
                <a:spcPct val="120000"/>
              </a:lnSpc>
              <a:spcBef>
                <a:spcPts val="1000"/>
              </a:spcBef>
              <a:buClr>
                <a:schemeClr val="tx1"/>
              </a:buClr>
              <a:buFont typeface="Arial" panose="020B0604020202020204" pitchFamily="34" charset="0"/>
              <a:buNone/>
            </a:pPr>
            <a:r>
              <a:rPr lang="ar-SA" dirty="0" smtClean="0">
                <a:latin typeface="Tahoma" charset="0"/>
                <a:ea typeface="Tahoma" charset="0"/>
                <a:cs typeface="Tahoma" charset="0"/>
              </a:rPr>
              <a:t>صندوق النقد الدولي، البنك الدولي</a:t>
            </a:r>
          </a:p>
          <a:p>
            <a:pPr marL="0" indent="0" algn="ctr" defTabSz="914400" rtl="1" eaLnBrk="1" latinLnBrk="0" hangingPunct="1">
              <a:lnSpc>
                <a:spcPct val="120000"/>
              </a:lnSpc>
              <a:spcBef>
                <a:spcPts val="1000"/>
              </a:spcBef>
              <a:buClr>
                <a:schemeClr val="tx1"/>
              </a:buClr>
              <a:buFont typeface="Arial" panose="020B0604020202020204" pitchFamily="34" charset="0"/>
              <a:buNone/>
            </a:pP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Tree>
    <p:extLst>
      <p:ext uri="{BB962C8B-B14F-4D97-AF65-F5344CB8AC3E}">
        <p14:creationId xmlns:p14="http://schemas.microsoft.com/office/powerpoint/2010/main" val="1842515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9784" y="164893"/>
            <a:ext cx="11677337" cy="1334123"/>
          </a:xfrm>
        </p:spPr>
        <p:txBody>
          <a:bodyPr/>
          <a:lstStyle/>
          <a:p>
            <a:pPr algn="r" defTabSz="914400" rtl="1" eaLnBrk="1" latinLnBrk="0" hangingPunct="1">
              <a:lnSpc>
                <a:spcPct val="90000"/>
              </a:lnSpc>
              <a:spcBef>
                <a:spcPct val="0"/>
              </a:spcBef>
              <a:buNone/>
            </a:pPr>
            <a:r>
              <a:rPr lang="ar-SA" b="1" dirty="0" smtClean="0">
                <a:solidFill>
                  <a:srgbClr val="FF0000"/>
                </a:solidFill>
                <a:latin typeface="Tahoma" charset="0"/>
                <a:ea typeface="Tahoma" charset="0"/>
                <a:cs typeface="Tahoma" charset="0"/>
              </a:rPr>
              <a:t>١/البنك الدولي </a:t>
            </a:r>
            <a:r>
              <a:rPr lang="en-GB" b="1" dirty="0" smtClean="0">
                <a:solidFill>
                  <a:srgbClr val="FF0000"/>
                </a:solidFill>
                <a:latin typeface="Tahoma" charset="0"/>
                <a:ea typeface="Tahoma" charset="0"/>
                <a:cs typeface="Tahoma" charset="0"/>
              </a:rPr>
              <a:t> World Bank</a:t>
            </a:r>
            <a:r>
              <a:rPr lang="ar-SA" b="1" dirty="0" smtClean="0">
                <a:solidFill>
                  <a:srgbClr val="FF0000"/>
                </a:solidFill>
                <a:latin typeface="Tahoma" charset="0"/>
                <a:ea typeface="Tahoma" charset="0"/>
                <a:cs typeface="Tahoma" charset="0"/>
              </a:rPr>
              <a:t>:</a:t>
            </a:r>
            <a:r>
              <a:rPr lang="ar-SA" dirty="0" smtClean="0">
                <a:latin typeface="Tahoma" charset="0"/>
                <a:ea typeface="Tahoma" charset="0"/>
                <a:cs typeface="Tahoma" charset="0"/>
              </a:rPr>
              <a:t/>
            </a:r>
            <a:br>
              <a:rPr lang="ar-SA" dirty="0" smtClean="0">
                <a:latin typeface="Tahoma" charset="0"/>
                <a:ea typeface="Tahoma" charset="0"/>
                <a:cs typeface="Tahoma" charset="0"/>
              </a:rPr>
            </a:br>
            <a:r>
              <a:rPr lang="ar-SA" dirty="0" smtClean="0">
                <a:latin typeface="Tahoma" charset="0"/>
                <a:ea typeface="Tahoma" charset="0"/>
                <a:cs typeface="Tahoma" charset="0"/>
              </a:rPr>
              <a:t>مؤسسة تهتم أساسًا بنواحي التنمية الاقتصادية الدولية.</a:t>
            </a:r>
            <a:endParaRPr lang="en-US" dirty="0">
              <a:latin typeface="Tahoma" charset="0"/>
              <a:ea typeface="Tahoma" charset="0"/>
              <a:cs typeface="Tahoma" charset="0"/>
            </a:endParaRPr>
          </a:p>
        </p:txBody>
      </p:sp>
      <p:sp>
        <p:nvSpPr>
          <p:cNvPr id="3" name="Content Placeholder 2"/>
          <p:cNvSpPr>
            <a:spLocks noGrp="1"/>
          </p:cNvSpPr>
          <p:nvPr>
            <p:ph sz="quarter" idx="13"/>
          </p:nvPr>
        </p:nvSpPr>
        <p:spPr>
          <a:xfrm>
            <a:off x="179882" y="1499016"/>
            <a:ext cx="11707318" cy="5464492"/>
          </a:xfrm>
        </p:spPr>
        <p:txBody>
          <a:bodyPr>
            <a:normAutofit/>
          </a:bodyPr>
          <a:lstStyle/>
          <a:p>
            <a:pPr marL="0" indent="0" algn="r" defTabSz="914400" rtl="1" eaLnBrk="1" latinLnBrk="0" hangingPunct="1">
              <a:lnSpc>
                <a:spcPct val="120000"/>
              </a:lnSpc>
              <a:spcBef>
                <a:spcPts val="1000"/>
              </a:spcBef>
              <a:buClr>
                <a:schemeClr val="tx1"/>
              </a:buClr>
              <a:buNone/>
            </a:pPr>
            <a:r>
              <a:rPr lang="ar-SA" sz="3200" b="1" dirty="0" smtClean="0">
                <a:solidFill>
                  <a:srgbClr val="FF0000"/>
                </a:solidFill>
                <a:latin typeface="Tahoma" charset="0"/>
                <a:ea typeface="Tahoma" charset="0"/>
                <a:cs typeface="Tahoma" charset="0"/>
              </a:rPr>
              <a:t>أهداف البنك الدولي:</a:t>
            </a:r>
          </a:p>
          <a:p>
            <a:pPr marL="514350" indent="-514350" algn="r" defTabSz="914400" rtl="1" eaLnBrk="1" latinLnBrk="0" hangingPunct="1">
              <a:lnSpc>
                <a:spcPct val="120000"/>
              </a:lnSpc>
              <a:spcBef>
                <a:spcPts val="1000"/>
              </a:spcBef>
              <a:buClr>
                <a:schemeClr val="tx1"/>
              </a:buClr>
              <a:buFont typeface="+mj-lt"/>
              <a:buAutoNum type="arabicPeriod"/>
            </a:pPr>
            <a:r>
              <a:rPr lang="ar-SA" sz="3200" dirty="0" smtClean="0">
                <a:latin typeface="Tahoma" charset="0"/>
                <a:ea typeface="Tahoma" charset="0"/>
                <a:cs typeface="Tahoma" charset="0"/>
              </a:rPr>
              <a:t>تمويل وتشجيع التنمية الاقتصادية.           </a:t>
            </a:r>
          </a:p>
          <a:p>
            <a:pPr marL="514350" indent="-514350" algn="r" defTabSz="914400" rtl="1" eaLnBrk="1" latinLnBrk="0" hangingPunct="1">
              <a:lnSpc>
                <a:spcPct val="120000"/>
              </a:lnSpc>
              <a:spcBef>
                <a:spcPts val="1000"/>
              </a:spcBef>
              <a:buClr>
                <a:schemeClr val="tx1"/>
              </a:buClr>
              <a:buFont typeface="+mj-lt"/>
              <a:buAutoNum type="arabicPeriod"/>
            </a:pPr>
            <a:r>
              <a:rPr lang="ar-SA" sz="3200" dirty="0" smtClean="0">
                <a:latin typeface="Tahoma" charset="0"/>
                <a:ea typeface="Tahoma" charset="0"/>
                <a:cs typeface="Tahoma" charset="0"/>
              </a:rPr>
              <a:t>مساعدة الدول ذات الدخول المنخفضة حول العالم (الدول النامية).</a:t>
            </a:r>
          </a:p>
          <a:p>
            <a:pPr marL="514350" indent="-514350" algn="r" defTabSz="914400" rtl="1" eaLnBrk="1" latinLnBrk="0" hangingPunct="1">
              <a:lnSpc>
                <a:spcPct val="120000"/>
              </a:lnSpc>
              <a:spcBef>
                <a:spcPts val="1000"/>
              </a:spcBef>
              <a:buClr>
                <a:schemeClr val="tx1"/>
              </a:buClr>
              <a:buFont typeface="+mj-lt"/>
              <a:buAutoNum type="arabicPeriod"/>
            </a:pPr>
            <a:r>
              <a:rPr lang="ar-SA" sz="3200" dirty="0" smtClean="0">
                <a:latin typeface="Tahoma" charset="0"/>
                <a:ea typeface="Tahoma" charset="0"/>
                <a:cs typeface="Tahoma" charset="0"/>
              </a:rPr>
              <a:t>إقراض الدول النامية لغرض زيادة إنتاجها وتقدمها الاقتصادي والاجتماعي.</a:t>
            </a:r>
          </a:p>
          <a:p>
            <a:pPr marL="514350" indent="-514350" algn="r" defTabSz="914400" rtl="1" eaLnBrk="1" latinLnBrk="0" hangingPunct="1">
              <a:lnSpc>
                <a:spcPct val="120000"/>
              </a:lnSpc>
              <a:spcBef>
                <a:spcPts val="1000"/>
              </a:spcBef>
              <a:buClr>
                <a:schemeClr val="tx1"/>
              </a:buClr>
              <a:buFont typeface="+mj-lt"/>
              <a:buAutoNum type="arabicPeriod"/>
            </a:pPr>
            <a:endParaRPr lang="ar-SA" sz="3200" dirty="0" smtClean="0">
              <a:latin typeface="Tahoma" charset="0"/>
              <a:ea typeface="Tahoma" charset="0"/>
              <a:cs typeface="Tahoma"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2</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Tree>
    <p:extLst>
      <p:ext uri="{BB962C8B-B14F-4D97-AF65-F5344CB8AC3E}">
        <p14:creationId xmlns:p14="http://schemas.microsoft.com/office/powerpoint/2010/main" val="1379135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949" y="478302"/>
            <a:ext cx="11859064" cy="1294228"/>
          </a:xfrm>
        </p:spPr>
        <p:txBody>
          <a:bodyPr/>
          <a:lstStyle/>
          <a:p>
            <a:pPr algn="r" rtl="1"/>
            <a:r>
              <a:rPr lang="ar-SA" b="1" dirty="0">
                <a:solidFill>
                  <a:srgbClr val="FF0000"/>
                </a:solidFill>
                <a:latin typeface="Tahoma" charset="0"/>
                <a:ea typeface="Tahoma" charset="0"/>
                <a:cs typeface="Tahoma" charset="0"/>
              </a:rPr>
              <a:t>الحجم </a:t>
            </a:r>
            <a:r>
              <a:rPr lang="ar-SA" b="1" dirty="0" smtClean="0">
                <a:solidFill>
                  <a:srgbClr val="FF0000"/>
                </a:solidFill>
                <a:latin typeface="Tahoma" charset="0"/>
                <a:ea typeface="Tahoma" charset="0"/>
                <a:cs typeface="Tahoma" charset="0"/>
              </a:rPr>
              <a:t>والهيكل:</a:t>
            </a:r>
            <a:br>
              <a:rPr lang="ar-SA" b="1" dirty="0" smtClean="0">
                <a:solidFill>
                  <a:srgbClr val="FF0000"/>
                </a:solidFill>
                <a:latin typeface="Tahoma" charset="0"/>
                <a:ea typeface="Tahoma" charset="0"/>
                <a:cs typeface="Tahoma" charset="0"/>
              </a:rPr>
            </a:br>
            <a:endParaRPr lang="en-US" dirty="0"/>
          </a:p>
        </p:txBody>
      </p:sp>
      <p:sp>
        <p:nvSpPr>
          <p:cNvPr id="3" name="Content Placeholder 2"/>
          <p:cNvSpPr>
            <a:spLocks noGrp="1"/>
          </p:cNvSpPr>
          <p:nvPr>
            <p:ph sz="quarter" idx="13"/>
          </p:nvPr>
        </p:nvSpPr>
        <p:spPr>
          <a:xfrm>
            <a:off x="1" y="478302"/>
            <a:ext cx="12056012" cy="6379698"/>
          </a:xfrm>
        </p:spPr>
        <p:txBody>
          <a:bodyPr>
            <a:normAutofit fontScale="62500" lnSpcReduction="20000"/>
          </a:bodyPr>
          <a:lstStyle/>
          <a:p>
            <a:pPr marL="0" indent="0" algn="r" defTabSz="914400" rtl="1" eaLnBrk="1" latinLnBrk="0" hangingPunct="1">
              <a:lnSpc>
                <a:spcPct val="120000"/>
              </a:lnSpc>
              <a:spcBef>
                <a:spcPts val="1000"/>
              </a:spcBef>
              <a:buClr>
                <a:schemeClr val="tx1"/>
              </a:buClr>
              <a:buNone/>
            </a:pPr>
            <a:endParaRPr lang="ar-SA" sz="3900" dirty="0" smtClean="0">
              <a:latin typeface="Tahoma" charset="0"/>
              <a:ea typeface="Tahoma" charset="0"/>
              <a:cs typeface="Tahoma" charset="0"/>
            </a:endParaRPr>
          </a:p>
          <a:p>
            <a:pPr marL="0" indent="0" algn="r" defTabSz="914400" rtl="1" eaLnBrk="1" latinLnBrk="0" hangingPunct="1">
              <a:lnSpc>
                <a:spcPct val="120000"/>
              </a:lnSpc>
              <a:spcBef>
                <a:spcPts val="1000"/>
              </a:spcBef>
              <a:buClr>
                <a:schemeClr val="tx1"/>
              </a:buClr>
              <a:buNone/>
            </a:pPr>
            <a:endParaRPr lang="ar-SA" sz="4500" dirty="0">
              <a:latin typeface="Tahoma" charset="0"/>
              <a:ea typeface="Tahoma" charset="0"/>
              <a:cs typeface="Tahoma" charset="0"/>
            </a:endParaRPr>
          </a:p>
          <a:p>
            <a:pPr marL="0" indent="0" algn="r" defTabSz="914400" rtl="1" eaLnBrk="1" latinLnBrk="0" hangingPunct="1">
              <a:lnSpc>
                <a:spcPct val="120000"/>
              </a:lnSpc>
              <a:spcBef>
                <a:spcPts val="1000"/>
              </a:spcBef>
              <a:buClr>
                <a:schemeClr val="tx1"/>
              </a:buClr>
              <a:buNone/>
            </a:pPr>
            <a:r>
              <a:rPr lang="ar-SA" sz="4500" dirty="0" smtClean="0">
                <a:latin typeface="Tahoma" charset="0"/>
                <a:ea typeface="Tahoma" charset="0"/>
                <a:cs typeface="Tahoma" charset="0"/>
              </a:rPr>
              <a:t>يبلغ عدد الموظفين في البنك الدولي ما يزيد عن ٧٠٠٠ موظف، وهيكله أكثر تعقيدًا من هيكل صندوق النقد الدولي فهو يتكون من مؤسستين رئيسيتين هما:</a:t>
            </a:r>
          </a:p>
          <a:p>
            <a:pPr marL="0" indent="0" algn="r" defTabSz="914400" rtl="1" eaLnBrk="1" latinLnBrk="0" hangingPunct="1">
              <a:lnSpc>
                <a:spcPct val="120000"/>
              </a:lnSpc>
              <a:spcBef>
                <a:spcPts val="1000"/>
              </a:spcBef>
              <a:buClr>
                <a:schemeClr val="tx1"/>
              </a:buClr>
              <a:buNone/>
            </a:pPr>
            <a:r>
              <a:rPr lang="ar-SA" sz="4500" dirty="0" smtClean="0">
                <a:latin typeface="Tahoma" charset="0"/>
                <a:ea typeface="Tahoma" charset="0"/>
                <a:cs typeface="Tahoma" charset="0"/>
              </a:rPr>
              <a:t>١- البنك الدولي للإنشاء والتعمير.  </a:t>
            </a:r>
          </a:p>
          <a:p>
            <a:pPr marL="0" indent="0" algn="r" defTabSz="914400" rtl="1" eaLnBrk="1" latinLnBrk="0" hangingPunct="1">
              <a:lnSpc>
                <a:spcPct val="120000"/>
              </a:lnSpc>
              <a:spcBef>
                <a:spcPts val="1000"/>
              </a:spcBef>
              <a:buClr>
                <a:schemeClr val="tx1"/>
              </a:buClr>
              <a:buNone/>
            </a:pPr>
            <a:r>
              <a:rPr lang="ar-SA" sz="4500" dirty="0" smtClean="0">
                <a:latin typeface="Tahoma" charset="0"/>
                <a:ea typeface="Tahoma" charset="0"/>
                <a:cs typeface="Tahoma" charset="0"/>
              </a:rPr>
              <a:t>٢-المؤسسة الدولية للتنمية.</a:t>
            </a:r>
          </a:p>
          <a:p>
            <a:pPr marL="0" indent="0" algn="r" defTabSz="914400" rtl="1" eaLnBrk="1" latinLnBrk="0" hangingPunct="1">
              <a:lnSpc>
                <a:spcPct val="120000"/>
              </a:lnSpc>
              <a:spcBef>
                <a:spcPts val="1000"/>
              </a:spcBef>
              <a:buClr>
                <a:schemeClr val="tx1"/>
              </a:buClr>
              <a:buNone/>
            </a:pPr>
            <a:r>
              <a:rPr lang="ar-SA" sz="4500" dirty="0" smtClean="0">
                <a:latin typeface="Tahoma" charset="0"/>
                <a:ea typeface="Tahoma" charset="0"/>
                <a:cs typeface="Tahoma" charset="0"/>
              </a:rPr>
              <a:t>بالإضافة إلى مؤسسات زميلة منفصلة عنه قانونيًّا وماليًّا وهي:</a:t>
            </a:r>
          </a:p>
          <a:p>
            <a:pPr marL="0" indent="0" algn="r" defTabSz="914400" rtl="1" eaLnBrk="1" latinLnBrk="0" hangingPunct="1">
              <a:lnSpc>
                <a:spcPct val="120000"/>
              </a:lnSpc>
              <a:spcBef>
                <a:spcPts val="1000"/>
              </a:spcBef>
              <a:buClr>
                <a:schemeClr val="tx1"/>
              </a:buClr>
              <a:buNone/>
            </a:pPr>
            <a:r>
              <a:rPr lang="ar-SA" sz="4500" dirty="0" smtClean="0">
                <a:latin typeface="Tahoma" charset="0"/>
                <a:ea typeface="Tahoma" charset="0"/>
                <a:cs typeface="Tahoma" charset="0"/>
              </a:rPr>
              <a:t>١-مؤسّسة التمويل الدولية: وظيفتها تمويل المؤسسات الخاصّة في الأقطار النّامية.</a:t>
            </a:r>
          </a:p>
          <a:p>
            <a:pPr marL="0" indent="0" algn="r" defTabSz="914400" rtl="1" eaLnBrk="1" latinLnBrk="0" hangingPunct="1">
              <a:lnSpc>
                <a:spcPct val="120000"/>
              </a:lnSpc>
              <a:spcBef>
                <a:spcPts val="1000"/>
              </a:spcBef>
              <a:buClr>
                <a:schemeClr val="tx1"/>
              </a:buClr>
              <a:buNone/>
            </a:pPr>
            <a:r>
              <a:rPr lang="ar-SA" sz="4500" dirty="0" smtClean="0">
                <a:latin typeface="Tahoma" charset="0"/>
                <a:ea typeface="Tahoma" charset="0"/>
                <a:cs typeface="Tahoma" charset="0"/>
              </a:rPr>
              <a:t>٢-مركز تسوية منازعات الاستثمار.</a:t>
            </a:r>
          </a:p>
          <a:p>
            <a:pPr marL="0" indent="0" algn="r" defTabSz="914400" rtl="1" eaLnBrk="1" latinLnBrk="0" hangingPunct="1">
              <a:lnSpc>
                <a:spcPct val="120000"/>
              </a:lnSpc>
              <a:spcBef>
                <a:spcPts val="1000"/>
              </a:spcBef>
              <a:buClr>
                <a:schemeClr val="tx1"/>
              </a:buClr>
              <a:buNone/>
            </a:pPr>
            <a:r>
              <a:rPr lang="ar-SA" sz="4500" dirty="0" smtClean="0">
                <a:latin typeface="Tahoma" charset="0"/>
                <a:ea typeface="Tahoma" charset="0"/>
                <a:cs typeface="Tahoma" charset="0"/>
              </a:rPr>
              <a:t>٣-الوكالة متعددة الأطراف لضمان الاستثمار.</a:t>
            </a:r>
          </a:p>
          <a:p>
            <a:pPr marL="0" indent="0" algn="r" defTabSz="914400" rtl="1" eaLnBrk="1" latinLnBrk="0" hangingPunct="1">
              <a:lnSpc>
                <a:spcPct val="120000"/>
              </a:lnSpc>
              <a:spcBef>
                <a:spcPts val="1000"/>
              </a:spcBef>
              <a:buClr>
                <a:schemeClr val="tx1"/>
              </a:buClr>
              <a:buNone/>
            </a:pPr>
            <a:r>
              <a:rPr lang="ar-SA" sz="4500" dirty="0" smtClean="0">
                <a:latin typeface="Tahoma" charset="0"/>
                <a:ea typeface="Tahoma" charset="0"/>
                <a:cs typeface="Tahoma" charset="0"/>
              </a:rPr>
              <a:t>بالإضافة إلى ٤٠ مكتبًا منتشرين حول العالم.</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en-US" sz="3200" dirty="0">
              <a:latin typeface="Tahoma" charset="0"/>
              <a:ea typeface="Tahoma" charset="0"/>
              <a:cs typeface="Tahoma" charset="0"/>
            </a:endParaRPr>
          </a:p>
        </p:txBody>
      </p:sp>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sp>
        <p:nvSpPr>
          <p:cNvPr id="6" name="Footer Placeholder 5"/>
          <p:cNvSpPr>
            <a:spLocks noGrp="1"/>
          </p:cNvSpPr>
          <p:nvPr>
            <p:ph type="ftr" sz="quarter" idx="11"/>
          </p:nvPr>
        </p:nvSpPr>
        <p:spPr/>
        <p:txBody>
          <a:bodyPr/>
          <a:lstStyle/>
          <a:p>
            <a:r>
              <a:rPr lang="ar-SA" dirty="0" smtClean="0"/>
              <a:t>إعداد: </a:t>
            </a:r>
            <a:r>
              <a:rPr lang="ar-SA" dirty="0" err="1" smtClean="0"/>
              <a:t>أ</a:t>
            </a:r>
            <a:r>
              <a:rPr lang="ar-SA" dirty="0" smtClean="0"/>
              <a:t>. ديمه العمار</a:t>
            </a:r>
            <a:endParaRPr lang="en-US" dirty="0"/>
          </a:p>
        </p:txBody>
      </p:sp>
    </p:spTree>
    <p:extLst>
      <p:ext uri="{BB962C8B-B14F-4D97-AF65-F5344CB8AC3E}">
        <p14:creationId xmlns:p14="http://schemas.microsoft.com/office/powerpoint/2010/main" val="897644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695" y="0"/>
            <a:ext cx="11043763" cy="1153551"/>
          </a:xfrm>
        </p:spPr>
        <p:txBody>
          <a:bodyPr/>
          <a:lstStyle/>
          <a:p>
            <a:pPr algn="r" defTabSz="914400" rtl="1" eaLnBrk="1" latinLnBrk="0" hangingPunct="1">
              <a:lnSpc>
                <a:spcPct val="90000"/>
              </a:lnSpc>
              <a:spcBef>
                <a:spcPct val="0"/>
              </a:spcBef>
              <a:buNone/>
            </a:pPr>
            <a:r>
              <a:rPr lang="ar-SA" b="1" dirty="0" smtClean="0">
                <a:solidFill>
                  <a:srgbClr val="FF0000"/>
                </a:solidFill>
                <a:latin typeface="Tahoma" charset="0"/>
                <a:ea typeface="Tahoma" charset="0"/>
                <a:cs typeface="Tahoma" charset="0"/>
              </a:rPr>
              <a:t>مصادر التمويل:</a:t>
            </a:r>
            <a:endParaRPr lang="en-US" b="1" dirty="0">
              <a:solidFill>
                <a:srgbClr val="FF0000"/>
              </a:solidFill>
              <a:latin typeface="Tahoma" charset="0"/>
              <a:ea typeface="Tahoma" charset="0"/>
              <a:cs typeface="Tahoma" charset="0"/>
            </a:endParaRPr>
          </a:p>
        </p:txBody>
      </p:sp>
      <p:sp>
        <p:nvSpPr>
          <p:cNvPr id="3" name="Content Placeholder 2"/>
          <p:cNvSpPr>
            <a:spLocks noGrp="1"/>
          </p:cNvSpPr>
          <p:nvPr>
            <p:ph sz="quarter" idx="13"/>
          </p:nvPr>
        </p:nvSpPr>
        <p:spPr>
          <a:xfrm>
            <a:off x="211015" y="928468"/>
            <a:ext cx="11704319" cy="5725550"/>
          </a:xfrm>
        </p:spPr>
        <p:txBody>
          <a:bodyPr>
            <a:normAutofit fontScale="92500"/>
          </a:bodyPr>
          <a:lstStyle/>
          <a:p>
            <a:pPr marL="0" indent="0" algn="r" defTabSz="914400" rtl="1" eaLnBrk="1" latinLnBrk="0" hangingPunct="1">
              <a:lnSpc>
                <a:spcPct val="120000"/>
              </a:lnSpc>
              <a:spcBef>
                <a:spcPts val="1000"/>
              </a:spcBef>
              <a:buClr>
                <a:schemeClr val="tx1"/>
              </a:buClr>
              <a:buNone/>
            </a:pPr>
            <a:r>
              <a:rPr lang="ar-SA" sz="2800" dirty="0" smtClean="0">
                <a:latin typeface="Tahoma" charset="0"/>
                <a:ea typeface="Tahoma" charset="0"/>
                <a:cs typeface="Tahoma" charset="0"/>
              </a:rPr>
              <a:t>البنك الدولي بنك استثماري يقوم بدور الوساطة بين المستثمرين والمتلقين للاستثمارات، فيقترض من طرف ويقرض الطرف الآخر. وأصحاب الملكية هم حكومات الدول الأعضاء (١٧٧) دولة المالكين للأسهم في رأس مال البنك.</a:t>
            </a:r>
          </a:p>
          <a:p>
            <a:pPr marL="0" indent="0" algn="r" defTabSz="914400" rtl="1" eaLnBrk="1" latinLnBrk="0" hangingPunct="1">
              <a:lnSpc>
                <a:spcPct val="120000"/>
              </a:lnSpc>
              <a:spcBef>
                <a:spcPts val="1000"/>
              </a:spcBef>
              <a:buClr>
                <a:schemeClr val="tx1"/>
              </a:buClr>
              <a:buNone/>
            </a:pPr>
            <a:r>
              <a:rPr lang="ar-SA" sz="2800" dirty="0" smtClean="0">
                <a:latin typeface="Tahoma" charset="0"/>
                <a:ea typeface="Tahoma" charset="0"/>
                <a:cs typeface="Tahoma" charset="0"/>
              </a:rPr>
              <a:t>١-ويحصل على معظم أمواله عن طريق الاقتراض من السوق من خلال إصدار السندات (سندات درجة أولى) أي مضمونة التسديد ويتم طرحها للأفراد ومؤسسات القطاع الخاص في أكثر من ١٠٠ دولة. </a:t>
            </a:r>
          </a:p>
          <a:p>
            <a:pPr marL="0" indent="0" algn="r" defTabSz="914400" rtl="1" eaLnBrk="1" latinLnBrk="0" hangingPunct="1">
              <a:lnSpc>
                <a:spcPct val="120000"/>
              </a:lnSpc>
              <a:spcBef>
                <a:spcPts val="1000"/>
              </a:spcBef>
              <a:buClr>
                <a:schemeClr val="tx1"/>
              </a:buClr>
              <a:buNone/>
            </a:pPr>
            <a:r>
              <a:rPr lang="ar-SA" sz="2800" dirty="0" smtClean="0">
                <a:latin typeface="Tahoma" charset="0"/>
                <a:ea typeface="Tahoma" charset="0"/>
                <a:cs typeface="Tahoma" charset="0"/>
              </a:rPr>
              <a:t>٢-عن طريق مصادر تمويل مؤسسة التنمية الدولية (أيدا) وهي المؤسسة التابعة للبنك فيأتي من المنح التي تتبرع بها هذه الدول.</a:t>
            </a:r>
          </a:p>
          <a:p>
            <a:pPr marL="0" indent="0" algn="r" defTabSz="914400" rtl="1" eaLnBrk="1" latinLnBrk="0" hangingPunct="1">
              <a:lnSpc>
                <a:spcPct val="120000"/>
              </a:lnSpc>
              <a:spcBef>
                <a:spcPts val="1000"/>
              </a:spcBef>
              <a:buClr>
                <a:schemeClr val="tx1"/>
              </a:buClr>
              <a:buNone/>
            </a:pPr>
            <a:r>
              <a:rPr lang="ar-SA" sz="2800" dirty="0" smtClean="0">
                <a:latin typeface="Tahoma" charset="0"/>
                <a:ea typeface="Tahoma" charset="0"/>
                <a:cs typeface="Tahoma" charset="0"/>
              </a:rPr>
              <a:t>٣- عن طريق الاقتراض من أسواق رأس المال الدولية.</a:t>
            </a:r>
          </a:p>
          <a:p>
            <a:pPr marL="0" indent="0" algn="r" defTabSz="914400" rtl="1" eaLnBrk="1" latinLnBrk="0" hangingPunct="1">
              <a:lnSpc>
                <a:spcPct val="120000"/>
              </a:lnSpc>
              <a:spcBef>
                <a:spcPts val="1000"/>
              </a:spcBef>
              <a:buClr>
                <a:schemeClr val="tx1"/>
              </a:buClr>
              <a:buNone/>
            </a:pPr>
            <a:r>
              <a:rPr lang="ar-SA" sz="2800" dirty="0" smtClean="0">
                <a:latin typeface="Tahoma" charset="0"/>
                <a:ea typeface="Tahoma" charset="0"/>
                <a:cs typeface="Tahoma" charset="0"/>
              </a:rPr>
              <a:t>٤-عن طريق بيع سندات وأذونات مباشرة إلى الحكومات ووكالاتها ومصارفها المركزية.</a:t>
            </a:r>
          </a:p>
          <a:p>
            <a:pPr marL="0" indent="0" algn="r" defTabSz="914400" rtl="1" eaLnBrk="1" latinLnBrk="0" hangingPunct="1">
              <a:lnSpc>
                <a:spcPct val="120000"/>
              </a:lnSpc>
              <a:spcBef>
                <a:spcPts val="1000"/>
              </a:spcBef>
              <a:buClr>
                <a:schemeClr val="tx1"/>
              </a:buClr>
              <a:buNone/>
            </a:pPr>
            <a:endParaRPr lang="ar-SA" sz="2800" dirty="0" smtClean="0">
              <a:latin typeface="Tahoma" charset="0"/>
              <a:ea typeface="Tahoma" charset="0"/>
              <a:cs typeface="Tahoma"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Tree>
    <p:extLst>
      <p:ext uri="{BB962C8B-B14F-4D97-AF65-F5344CB8AC3E}">
        <p14:creationId xmlns:p14="http://schemas.microsoft.com/office/powerpoint/2010/main" val="593952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6905" y="98475"/>
            <a:ext cx="6077243" cy="1195753"/>
          </a:xfrm>
        </p:spPr>
        <p:txBody>
          <a:bodyPr/>
          <a:lstStyle/>
          <a:p>
            <a:pPr algn="r" defTabSz="914400" rtl="1" eaLnBrk="1" latinLnBrk="0" hangingPunct="1">
              <a:lnSpc>
                <a:spcPct val="90000"/>
              </a:lnSpc>
              <a:spcBef>
                <a:spcPct val="0"/>
              </a:spcBef>
              <a:buNone/>
            </a:pPr>
            <a:r>
              <a:rPr lang="ar-SA" b="1" dirty="0" smtClean="0">
                <a:solidFill>
                  <a:srgbClr val="FF0000"/>
                </a:solidFill>
                <a:latin typeface="Tahoma" charset="0"/>
                <a:ea typeface="Tahoma" charset="0"/>
                <a:cs typeface="Tahoma" charset="0"/>
              </a:rPr>
              <a:t>الأقطار المتلقّية للتمويل:</a:t>
            </a:r>
            <a:r>
              <a:rPr lang="ar-SA" dirty="0" smtClean="0"/>
              <a:t/>
            </a:r>
            <a:br>
              <a:rPr lang="ar-SA" dirty="0" smtClean="0"/>
            </a:br>
            <a:endParaRPr lang="en-US" dirty="0"/>
          </a:p>
        </p:txBody>
      </p:sp>
      <p:sp>
        <p:nvSpPr>
          <p:cNvPr id="3" name="Content Placeholder 2"/>
          <p:cNvSpPr>
            <a:spLocks noGrp="1"/>
          </p:cNvSpPr>
          <p:nvPr>
            <p:ph sz="quarter" idx="13"/>
          </p:nvPr>
        </p:nvSpPr>
        <p:spPr>
          <a:xfrm>
            <a:off x="211015" y="829994"/>
            <a:ext cx="11873133" cy="5795889"/>
          </a:xfrm>
        </p:spPr>
        <p:txBody>
          <a:bodyPr>
            <a:normAutofit/>
          </a:bodyPr>
          <a:lstStyle/>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١- يقترض منه حكومات الدول النامية ذات السمعة الائتمانية الطّيبة وتتناسب شروط قروض البنك الدولي مع درجة الفقر للدولة المقترضة أي أن الدولة الأشد فقرآ تحصل على القرض بشروط أسهل، وتحمل هذه القروض سعر فائدة وينبغي سداد هذه القروض خلال مدة تتراوح بين ١٢-١٥ عامًا. </a:t>
            </a:r>
          </a:p>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٢- أما المؤسسة الدولية للتنمية (التابعة للبنك الدولي) فلا تقرض إلا حكومات الدول النّامية الفقيرة التي يقلّ متوسط نصيب الفرد فيها من إجمالي الناتج القومي عم ١٣٠٥ دولار سنويًّا، وهي تقدم قروضها بدون فوائد ويتراوح أجل سدادها بين ٣٥-٤٠ عامًا. </a:t>
            </a:r>
          </a:p>
        </p:txBody>
      </p:sp>
      <p:sp>
        <p:nvSpPr>
          <p:cNvPr id="4" name="Footer Placeholder 3"/>
          <p:cNvSpPr>
            <a:spLocks noGrp="1"/>
          </p:cNvSpPr>
          <p:nvPr>
            <p:ph type="ftr" sz="quarter" idx="11"/>
          </p:nvPr>
        </p:nvSpPr>
        <p:spPr/>
        <p:txBody>
          <a:bodyPr/>
          <a:lstStyle/>
          <a:p>
            <a:r>
              <a:rPr lang="ar-SA" smtClean="0"/>
              <a:t>إعداد: أ.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225298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34912"/>
            <a:ext cx="11168297" cy="892030"/>
          </a:xfrm>
        </p:spPr>
        <p:txBody>
          <a:bodyPr>
            <a:normAutofit fontScale="90000"/>
          </a:bodyPr>
          <a:lstStyle/>
          <a:p>
            <a:pPr algn="r" defTabSz="914400" rtl="1" eaLnBrk="1" latinLnBrk="0" hangingPunct="1">
              <a:lnSpc>
                <a:spcPct val="90000"/>
              </a:lnSpc>
              <a:spcBef>
                <a:spcPct val="0"/>
              </a:spcBef>
              <a:buNone/>
            </a:pPr>
            <a:r>
              <a:rPr lang="ar-SA" b="1" dirty="0" smtClean="0">
                <a:solidFill>
                  <a:srgbClr val="FF0000"/>
                </a:solidFill>
                <a:latin typeface="Tahoma" charset="0"/>
                <a:ea typeface="Tahoma" charset="0"/>
                <a:cs typeface="Tahoma" charset="0"/>
              </a:rPr>
              <a:t>٢/صندوق النقد الدولي</a:t>
            </a:r>
            <a:r>
              <a:rPr lang="en-GB" b="1" dirty="0" smtClean="0">
                <a:solidFill>
                  <a:srgbClr val="FF0000"/>
                </a:solidFill>
                <a:latin typeface="Tahoma" charset="0"/>
                <a:ea typeface="Tahoma" charset="0"/>
                <a:cs typeface="Tahoma" charset="0"/>
              </a:rPr>
              <a:t> </a:t>
            </a:r>
            <a:r>
              <a:rPr lang="en-GB" sz="3200" b="1" dirty="0" smtClean="0">
                <a:solidFill>
                  <a:srgbClr val="FF0000"/>
                </a:solidFill>
                <a:latin typeface="Tahoma" charset="0"/>
                <a:ea typeface="Tahoma" charset="0"/>
                <a:cs typeface="Tahoma" charset="0"/>
              </a:rPr>
              <a:t>IMF </a:t>
            </a:r>
            <a:r>
              <a:rPr lang="en-GB" sz="2700" b="1" dirty="0" smtClean="0">
                <a:solidFill>
                  <a:srgbClr val="FF0000"/>
                </a:solidFill>
                <a:latin typeface="Tahoma" charset="0"/>
                <a:ea typeface="Tahoma" charset="0"/>
                <a:cs typeface="Tahoma" charset="0"/>
              </a:rPr>
              <a:t>International  monetary fund </a:t>
            </a:r>
            <a:r>
              <a:rPr lang="ar-SA" sz="2700" b="1" dirty="0" smtClean="0">
                <a:solidFill>
                  <a:srgbClr val="FF0000"/>
                </a:solidFill>
                <a:latin typeface="Tahoma" charset="0"/>
                <a:ea typeface="Tahoma" charset="0"/>
                <a:cs typeface="Tahoma" charset="0"/>
              </a:rPr>
              <a:t>:</a:t>
            </a:r>
            <a:endParaRPr lang="en-US" sz="2700" b="1" dirty="0">
              <a:solidFill>
                <a:srgbClr val="FF0000"/>
              </a:solidFill>
              <a:latin typeface="Tahoma" charset="0"/>
              <a:ea typeface="Tahoma" charset="0"/>
              <a:cs typeface="Tahoma" charset="0"/>
            </a:endParaRPr>
          </a:p>
        </p:txBody>
      </p:sp>
      <p:sp>
        <p:nvSpPr>
          <p:cNvPr id="3" name="Content Placeholder 2"/>
          <p:cNvSpPr>
            <a:spLocks noGrp="1"/>
          </p:cNvSpPr>
          <p:nvPr>
            <p:ph sz="quarter" idx="13"/>
          </p:nvPr>
        </p:nvSpPr>
        <p:spPr>
          <a:xfrm>
            <a:off x="211016" y="829994"/>
            <a:ext cx="11871056" cy="5750686"/>
          </a:xfrm>
        </p:spPr>
        <p:txBody>
          <a:bodyPr>
            <a:normAutofit fontScale="92500" lnSpcReduction="10000"/>
          </a:bodyPr>
          <a:lstStyle/>
          <a:p>
            <a:pPr marL="0" indent="0" algn="r" defTabSz="914400" rtl="1" eaLnBrk="1" latinLnBrk="0" hangingPunct="1">
              <a:lnSpc>
                <a:spcPct val="120000"/>
              </a:lnSpc>
              <a:spcBef>
                <a:spcPts val="1000"/>
              </a:spcBef>
              <a:buClr>
                <a:schemeClr val="tx1"/>
              </a:buClr>
              <a:buNone/>
            </a:pPr>
            <a:r>
              <a:rPr lang="ar-SA" sz="3200" dirty="0" smtClean="0">
                <a:latin typeface="Tahoma" charset="0"/>
                <a:ea typeface="Tahoma" charset="0"/>
                <a:cs typeface="Tahoma" charset="0"/>
              </a:rPr>
              <a:t>مؤسسة تعاونية مهمتها الحفاظ على سلامة نظام المدفوعات والتحصيلات بين الدول.</a:t>
            </a:r>
          </a:p>
          <a:p>
            <a:pPr marL="0" indent="0" algn="r" defTabSz="914400" rtl="1" eaLnBrk="1" latinLnBrk="0" hangingPunct="1">
              <a:lnSpc>
                <a:spcPct val="120000"/>
              </a:lnSpc>
              <a:spcBef>
                <a:spcPts val="1000"/>
              </a:spcBef>
              <a:buClr>
                <a:schemeClr val="tx1"/>
              </a:buClr>
              <a:buNone/>
            </a:pPr>
            <a:endParaRPr lang="ar-SA" dirty="0">
              <a:latin typeface="Tahoma" charset="0"/>
              <a:ea typeface="Tahoma" charset="0"/>
              <a:cs typeface="Tahoma" charset="0"/>
            </a:endParaRPr>
          </a:p>
          <a:p>
            <a:pPr marL="0" indent="0" algn="r" defTabSz="914400" rtl="1" eaLnBrk="1" latinLnBrk="0" hangingPunct="1">
              <a:lnSpc>
                <a:spcPct val="120000"/>
              </a:lnSpc>
              <a:spcBef>
                <a:spcPts val="1000"/>
              </a:spcBef>
              <a:buClr>
                <a:schemeClr val="tx1"/>
              </a:buClr>
              <a:buNone/>
            </a:pPr>
            <a:r>
              <a:rPr lang="ar-SA" sz="3200" b="1" dirty="0" smtClean="0">
                <a:solidFill>
                  <a:srgbClr val="FF0000"/>
                </a:solidFill>
                <a:latin typeface="Tahoma" charset="0"/>
                <a:ea typeface="Tahoma" charset="0"/>
                <a:cs typeface="Tahoma" charset="0"/>
              </a:rPr>
              <a:t>أهداف صندوق النقد الدولي:</a:t>
            </a:r>
          </a:p>
          <a:p>
            <a:pPr marL="514350" indent="-514350" algn="r" defTabSz="914400" rtl="1" eaLnBrk="1" latinLnBrk="0" hangingPunct="1">
              <a:lnSpc>
                <a:spcPct val="120000"/>
              </a:lnSpc>
              <a:spcBef>
                <a:spcPts val="1000"/>
              </a:spcBef>
              <a:buClr>
                <a:schemeClr val="tx1"/>
              </a:buClr>
              <a:buFont typeface="+mj-lt"/>
              <a:buAutoNum type="arabicPeriod"/>
            </a:pPr>
            <a:r>
              <a:rPr lang="ar-SA" sz="3200" dirty="0" smtClean="0">
                <a:latin typeface="Tahoma" charset="0"/>
                <a:ea typeface="Tahoma" charset="0"/>
                <a:cs typeface="Tahoma" charset="0"/>
              </a:rPr>
              <a:t>يقوم بإدارة مجمع للنقود يمكن للأعضاء الاقتراض منه حين يواجهون مشكلات. </a:t>
            </a:r>
          </a:p>
          <a:p>
            <a:pPr marL="514350" indent="-514350" algn="r" defTabSz="914400" rtl="1" eaLnBrk="1" latinLnBrk="0" hangingPunct="1">
              <a:lnSpc>
                <a:spcPct val="120000"/>
              </a:lnSpc>
              <a:spcBef>
                <a:spcPts val="1000"/>
              </a:spcBef>
              <a:buClr>
                <a:schemeClr val="tx1"/>
              </a:buClr>
              <a:buFont typeface="+mj-lt"/>
              <a:buAutoNum type="arabicPeriod"/>
            </a:pPr>
            <a:r>
              <a:rPr lang="ar-SA" sz="3200" dirty="0" smtClean="0">
                <a:latin typeface="Tahoma" charset="0"/>
                <a:ea typeface="Tahoma" charset="0"/>
                <a:cs typeface="Tahoma" charset="0"/>
              </a:rPr>
              <a:t>الإشراف على السياسات النقدية وسياسات سعر الصرف للدول الأعضاء.</a:t>
            </a:r>
          </a:p>
          <a:p>
            <a:pPr marL="514350" indent="-514350" algn="r" defTabSz="914400" rtl="1" eaLnBrk="1" latinLnBrk="0" hangingPunct="1">
              <a:lnSpc>
                <a:spcPct val="120000"/>
              </a:lnSpc>
              <a:spcBef>
                <a:spcPts val="1000"/>
              </a:spcBef>
              <a:buClr>
                <a:schemeClr val="tx1"/>
              </a:buClr>
              <a:buFont typeface="+mj-lt"/>
              <a:buAutoNum type="arabicPeriod"/>
            </a:pPr>
            <a:r>
              <a:rPr lang="ar-SA" sz="3200" dirty="0" smtClean="0">
                <a:latin typeface="Tahoma" charset="0"/>
                <a:ea typeface="Tahoma" charset="0"/>
                <a:cs typeface="Tahoma" charset="0"/>
              </a:rPr>
              <a:t>الأمين على تنفيذ مدونة قواعد السلوك</a:t>
            </a:r>
            <a:r>
              <a:rPr lang="en-GB" sz="3200" dirty="0" smtClean="0">
                <a:latin typeface="Tahoma" charset="0"/>
                <a:ea typeface="Tahoma" charset="0"/>
                <a:cs typeface="Tahoma" charset="0"/>
              </a:rPr>
              <a:t> </a:t>
            </a:r>
            <a:r>
              <a:rPr lang="ar-SA" sz="3200" dirty="0" smtClean="0">
                <a:latin typeface="Tahoma" charset="0"/>
                <a:ea typeface="Tahoma" charset="0"/>
                <a:cs typeface="Tahoma" charset="0"/>
              </a:rPr>
              <a:t> والتي تسمح للأعضاء بحرية صرف عملاتهم بعملات أجنبية بدون قيود وإخطار الصندوق بأي تغيير في  السياسات المالية قد تؤثر على اقتصاديات الدول الأعضاء الأخرين  .</a:t>
            </a:r>
          </a:p>
          <a:p>
            <a:pPr marL="0" indent="0" algn="r" defTabSz="914400" rtl="1" eaLnBrk="1" latinLnBrk="0" hangingPunct="1">
              <a:lnSpc>
                <a:spcPct val="120000"/>
              </a:lnSpc>
              <a:spcBef>
                <a:spcPts val="1000"/>
              </a:spcBef>
              <a:buClr>
                <a:schemeClr val="tx1"/>
              </a:buClr>
              <a:buNone/>
            </a:pPr>
            <a:endParaRPr lang="en-US" sz="3200" b="1" dirty="0">
              <a:solidFill>
                <a:srgbClr val="FF0000"/>
              </a:solidFill>
              <a:latin typeface="Tahoma" charset="0"/>
              <a:ea typeface="Tahoma" charset="0"/>
              <a:cs typeface="Tahoma"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6</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Tree>
    <p:extLst>
      <p:ext uri="{BB962C8B-B14F-4D97-AF65-F5344CB8AC3E}">
        <p14:creationId xmlns:p14="http://schemas.microsoft.com/office/powerpoint/2010/main" val="1774840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
            <a:ext cx="11985674" cy="1392701"/>
          </a:xfrm>
        </p:spPr>
        <p:txBody>
          <a:bodyPr/>
          <a:lstStyle/>
          <a:p>
            <a:pPr algn="r" rtl="1"/>
            <a:r>
              <a:rPr lang="ar-SA" b="1" dirty="0">
                <a:solidFill>
                  <a:srgbClr val="FF0000"/>
                </a:solidFill>
                <a:latin typeface="Tahoma" charset="0"/>
                <a:ea typeface="Tahoma" charset="0"/>
                <a:cs typeface="Tahoma" charset="0"/>
              </a:rPr>
              <a:t>الحجم والهيكل:</a:t>
            </a:r>
            <a:endParaRPr lang="en-US" dirty="0"/>
          </a:p>
        </p:txBody>
      </p:sp>
      <p:sp>
        <p:nvSpPr>
          <p:cNvPr id="3" name="Content Placeholder 2"/>
          <p:cNvSpPr>
            <a:spLocks noGrp="1"/>
          </p:cNvSpPr>
          <p:nvPr>
            <p:ph sz="quarter" idx="13"/>
          </p:nvPr>
        </p:nvSpPr>
        <p:spPr>
          <a:xfrm>
            <a:off x="2" y="1097280"/>
            <a:ext cx="11985674" cy="5556738"/>
          </a:xfrm>
        </p:spPr>
        <p:txBody>
          <a:bodyPr>
            <a:normAutofit/>
          </a:bodyPr>
          <a:lstStyle/>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r>
              <a:rPr lang="ar-SA" sz="3200" dirty="0" smtClean="0">
                <a:latin typeface="Tahoma" charset="0"/>
                <a:ea typeface="Tahoma" charset="0"/>
                <a:cs typeface="Tahoma" charset="0"/>
              </a:rPr>
              <a:t>صندوق النقد الدولي مؤسسة صغيرة الحجم يبلغ موظفيها عدد ٢١٥٠ موظفًا ومعظم موظفيه المدنيين هم من الاقتصاديين والخبراء الماليين، كما أن ليس لديه مؤسسات أخرى تابعة ومقره الرئيسي في واشنطن العاصمة ويتبعه ٣ مكاتب في باريس وجنيف ومقر الأمم المتحدة في نيويورك. </a:t>
            </a:r>
            <a:endParaRPr lang="en-US" sz="3200" dirty="0">
              <a:latin typeface="Tahoma" charset="0"/>
              <a:ea typeface="Tahoma" charset="0"/>
              <a:cs typeface="Tahoma"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7</a:t>
            </a:fld>
            <a:endParaRPr lang="en-US" dirty="0"/>
          </a:p>
        </p:txBody>
      </p:sp>
      <p:sp>
        <p:nvSpPr>
          <p:cNvPr id="5" name="Footer Placeholder 4"/>
          <p:cNvSpPr>
            <a:spLocks noGrp="1"/>
          </p:cNvSpPr>
          <p:nvPr>
            <p:ph type="ftr" sz="quarter" idx="11"/>
          </p:nvPr>
        </p:nvSpPr>
        <p:spPr/>
        <p:txBody>
          <a:bodyPr/>
          <a:lstStyle/>
          <a:p>
            <a:r>
              <a:rPr lang="ar-SA" smtClean="0"/>
              <a:t>إعداد: أ. ديمه العمار</a:t>
            </a:r>
            <a:endParaRPr lang="en-US" dirty="0"/>
          </a:p>
        </p:txBody>
      </p:sp>
    </p:spTree>
    <p:extLst>
      <p:ext uri="{BB962C8B-B14F-4D97-AF65-F5344CB8AC3E}">
        <p14:creationId xmlns:p14="http://schemas.microsoft.com/office/powerpoint/2010/main" val="643550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
            <a:ext cx="11128170" cy="1266091"/>
          </a:xfrm>
        </p:spPr>
        <p:txBody>
          <a:bodyPr/>
          <a:lstStyle/>
          <a:p>
            <a:pPr algn="r" rtl="1"/>
            <a:r>
              <a:rPr lang="ar-SA" b="1" dirty="0">
                <a:solidFill>
                  <a:srgbClr val="FF0000"/>
                </a:solidFill>
                <a:latin typeface="Tahoma" charset="0"/>
                <a:ea typeface="Tahoma" charset="0"/>
                <a:cs typeface="Tahoma" charset="0"/>
              </a:rPr>
              <a:t>مصادر التمويل:</a:t>
            </a:r>
            <a:r>
              <a:rPr lang="ar-SA" dirty="0"/>
              <a:t> </a:t>
            </a:r>
            <a:endParaRPr lang="en-US" dirty="0"/>
          </a:p>
        </p:txBody>
      </p:sp>
      <p:sp>
        <p:nvSpPr>
          <p:cNvPr id="3" name="Content Placeholder 2"/>
          <p:cNvSpPr>
            <a:spLocks noGrp="1"/>
          </p:cNvSpPr>
          <p:nvPr>
            <p:ph sz="quarter" idx="13"/>
          </p:nvPr>
        </p:nvSpPr>
        <p:spPr>
          <a:xfrm>
            <a:off x="126609" y="914400"/>
            <a:ext cx="11915335" cy="5697415"/>
          </a:xfrm>
        </p:spPr>
        <p:txBody>
          <a:bodyPr>
            <a:normAutofit fontScale="92500" lnSpcReduction="10000"/>
          </a:bodyPr>
          <a:lstStyle/>
          <a:p>
            <a:pPr marL="0" indent="0" algn="r" rtl="1">
              <a:buNone/>
            </a:pPr>
            <a:r>
              <a:rPr lang="ar-SA" sz="3200" dirty="0" smtClean="0">
                <a:latin typeface="Tahoma" charset="0"/>
                <a:ea typeface="Tahoma" charset="0"/>
                <a:cs typeface="Tahoma" charset="0"/>
              </a:rPr>
              <a:t>عكس البنك الدولي، فإن الصندوق ليس مصرفًا ولا  يقوم بأعمال الوساطة بين المستثمرين والمتلقين للاستثمارات ولكن لديه موارد ضخمة تحت تصرّفه وتأتي من:</a:t>
            </a:r>
          </a:p>
          <a:p>
            <a:pPr marL="0" indent="0" algn="r" rtl="1">
              <a:buNone/>
            </a:pPr>
            <a:r>
              <a:rPr lang="ar-SA" sz="3200" dirty="0" smtClean="0">
                <a:latin typeface="Tahoma" charset="0"/>
                <a:ea typeface="Tahoma" charset="0"/>
                <a:cs typeface="Tahoma" charset="0"/>
              </a:rPr>
              <a:t>١- اكتتابات الحصص.</a:t>
            </a:r>
          </a:p>
          <a:p>
            <a:pPr marL="0" indent="0" algn="r" rtl="1">
              <a:buNone/>
            </a:pPr>
            <a:r>
              <a:rPr lang="ar-SA" sz="3200" dirty="0" smtClean="0">
                <a:latin typeface="Tahoma" charset="0"/>
                <a:ea typeface="Tahoma" charset="0"/>
                <a:cs typeface="Tahoma" charset="0"/>
              </a:rPr>
              <a:t>٢- رسوم العضوية التي يدفعها أعضاء الصندوق البالغ عددهم ١٧٩ دولة.</a:t>
            </a:r>
          </a:p>
          <a:p>
            <a:pPr marL="0" indent="0" algn="r" rtl="1">
              <a:buNone/>
            </a:pPr>
            <a:r>
              <a:rPr lang="ar-SA" sz="3200" dirty="0" smtClean="0">
                <a:latin typeface="Tahoma" charset="0"/>
                <a:ea typeface="Tahoma" charset="0"/>
                <a:cs typeface="Tahoma" charset="0"/>
              </a:rPr>
              <a:t>٣- الصندوق يعمل كأنه اتحاد انتمائي تعاوني لديه مجمع مشترك للموارد متاح أمام كل الأعضاء (يتكون من الإجمالي الكلي لمساهمات الدول الأعضاء) لغرض مساعدتهم وقت الحاجة.</a:t>
            </a:r>
          </a:p>
          <a:p>
            <a:pPr marL="0" indent="0" algn="r" rtl="1">
              <a:buNone/>
            </a:pPr>
            <a:r>
              <a:rPr lang="ar-SA" sz="3200" dirty="0" smtClean="0">
                <a:latin typeface="Tahoma" charset="0"/>
                <a:ea typeface="Tahoma" charset="0"/>
                <a:cs typeface="Tahoma" charset="0"/>
              </a:rPr>
              <a:t>٤- قد يقترض من هيئات رسمية في ظروف خاصّة مقيدة للغاية (وليس من الأسواق الماليّة).</a:t>
            </a:r>
          </a:p>
        </p:txBody>
      </p:sp>
      <p:sp>
        <p:nvSpPr>
          <p:cNvPr id="4" name="Footer Placeholder 3"/>
          <p:cNvSpPr>
            <a:spLocks noGrp="1"/>
          </p:cNvSpPr>
          <p:nvPr>
            <p:ph type="ftr" sz="quarter" idx="11"/>
          </p:nvPr>
        </p:nvSpPr>
        <p:spPr>
          <a:xfrm>
            <a:off x="913775" y="5883275"/>
            <a:ext cx="3911444" cy="365125"/>
          </a:xfrm>
        </p:spPr>
        <p:txBody>
          <a:bodyPr/>
          <a:lstStyle/>
          <a:p>
            <a:r>
              <a:rPr lang="ar-SA" dirty="0" smtClean="0"/>
              <a:t>إعداد: </a:t>
            </a:r>
            <a:r>
              <a:rPr lang="ar-SA" dirty="0" err="1" smtClean="0"/>
              <a:t>أ</a:t>
            </a:r>
            <a:r>
              <a:rPr lang="ar-SA" dirty="0" smtClean="0"/>
              <a:t>.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512120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9618" y="0"/>
            <a:ext cx="6340466" cy="1069145"/>
          </a:xfrm>
        </p:spPr>
        <p:txBody>
          <a:bodyPr/>
          <a:lstStyle/>
          <a:p>
            <a:pPr algn="r" rtl="1"/>
            <a:r>
              <a:rPr lang="ar-SA" b="1" dirty="0">
                <a:solidFill>
                  <a:srgbClr val="FF0000"/>
                </a:solidFill>
                <a:latin typeface="Tahoma" charset="0"/>
                <a:ea typeface="Tahoma" charset="0"/>
                <a:cs typeface="Tahoma" charset="0"/>
              </a:rPr>
              <a:t>الأقطار المتلقّية للتمويل:</a:t>
            </a:r>
            <a:endParaRPr lang="en-US" dirty="0"/>
          </a:p>
        </p:txBody>
      </p:sp>
      <p:sp>
        <p:nvSpPr>
          <p:cNvPr id="3" name="Content Placeholder 2"/>
          <p:cNvSpPr>
            <a:spLocks noGrp="1"/>
          </p:cNvSpPr>
          <p:nvPr>
            <p:ph sz="quarter" idx="13"/>
          </p:nvPr>
        </p:nvSpPr>
        <p:spPr>
          <a:xfrm>
            <a:off x="140677" y="731520"/>
            <a:ext cx="11939407" cy="6126480"/>
          </a:xfrm>
        </p:spPr>
        <p:txBody>
          <a:bodyPr>
            <a:noAutofit/>
          </a:bodyPr>
          <a:lstStyle/>
          <a:p>
            <a:pPr marL="0" indent="0" algn="r" defTabSz="914400" rtl="1" eaLnBrk="1" latinLnBrk="0" hangingPunct="1">
              <a:lnSpc>
                <a:spcPct val="120000"/>
              </a:lnSpc>
              <a:spcBef>
                <a:spcPts val="1000"/>
              </a:spcBef>
              <a:buClr>
                <a:schemeClr val="tx1"/>
              </a:buClr>
              <a:buNone/>
            </a:pPr>
            <a:r>
              <a:rPr lang="ar-SA" sz="2800" dirty="0" smtClean="0">
                <a:latin typeface="Tahoma" charset="0"/>
                <a:ea typeface="Tahoma" charset="0"/>
                <a:cs typeface="Tahoma" charset="0"/>
              </a:rPr>
              <a:t>١- كل الدول الأعضاء الغنية والفقيرة لها الحق في الحصول على تسهيلات من صندوق النقد الدولي و يلتزم الأعضاء بالسداد للحفاظ على سلامة النظام النقدي الدولي واستقراره وقد تمكنت الدول الأعضاء من استغلال موارد الصندوق لإصلاح أوضاعها الاقتصاديّة دون المساس باقتصاديّات بقيّة الأعضاء.</a:t>
            </a:r>
          </a:p>
          <a:p>
            <a:pPr marL="0" indent="0" algn="r" defTabSz="914400" rtl="1" eaLnBrk="1" latinLnBrk="0" hangingPunct="1">
              <a:lnSpc>
                <a:spcPct val="120000"/>
              </a:lnSpc>
              <a:spcBef>
                <a:spcPts val="1000"/>
              </a:spcBef>
              <a:buClr>
                <a:schemeClr val="tx1"/>
              </a:buClr>
              <a:buNone/>
            </a:pPr>
            <a:r>
              <a:rPr lang="ar-SA" sz="2800" dirty="0" smtClean="0">
                <a:latin typeface="Tahoma" charset="0"/>
                <a:ea typeface="Tahoma" charset="0"/>
                <a:cs typeface="Tahoma" charset="0"/>
              </a:rPr>
              <a:t>٢- تسمح قواعد العضوية لكل دولة عضوة بالحصول على دعم مؤقت عندما تواجه مشكلة في سداد التزاماتها الماليّة وحتّى التغلّب على هذه المشكلة التي يشار إليها بمصطلح (عجز ميزان المدفوعات) علمًا بأن هذه المشكلات لا تتعلق بمتوسط نصيب الفرد من الناتج المحلي الإجمالي للدولة العضوة أو بحجم اقتصادها وعادة يتم سداد القروض خلال فترة لا تتجاوز ١٠ سنوات كحد أقصى. </a:t>
            </a:r>
          </a:p>
          <a:p>
            <a:pPr marL="0" indent="0" algn="r" defTabSz="914400" rtl="1" eaLnBrk="1" latinLnBrk="0" hangingPunct="1">
              <a:lnSpc>
                <a:spcPct val="120000"/>
              </a:lnSpc>
              <a:spcBef>
                <a:spcPts val="1000"/>
              </a:spcBef>
              <a:buClr>
                <a:schemeClr val="tx1"/>
              </a:buClr>
              <a:buNone/>
            </a:pPr>
            <a:r>
              <a:rPr lang="ar-SA" sz="2800" dirty="0" smtClean="0">
                <a:latin typeface="Tahoma" charset="0"/>
                <a:ea typeface="Tahoma" charset="0"/>
                <a:cs typeface="Tahoma" charset="0"/>
              </a:rPr>
              <a:t>٣- سعر الفائدة أقل من أسعار السوق ولكن شروط الإقراض أصعب من شروط المؤسسة الدولية للتنمية. </a:t>
            </a:r>
            <a:endParaRPr lang="en-US" sz="2800" dirty="0">
              <a:latin typeface="Tahoma" charset="0"/>
              <a:ea typeface="Tahoma" charset="0"/>
              <a:cs typeface="Tahoma" charset="0"/>
            </a:endParaRPr>
          </a:p>
        </p:txBody>
      </p:sp>
      <p:sp>
        <p:nvSpPr>
          <p:cNvPr id="4" name="Footer Placeholder 3"/>
          <p:cNvSpPr>
            <a:spLocks noGrp="1"/>
          </p:cNvSpPr>
          <p:nvPr>
            <p:ph type="ftr" sz="quarter" idx="11"/>
          </p:nvPr>
        </p:nvSpPr>
        <p:spPr/>
        <p:txBody>
          <a:bodyPr/>
          <a:lstStyle/>
          <a:p>
            <a:r>
              <a:rPr lang="ar-SA" dirty="0" smtClean="0"/>
              <a:t>إعداد: </a:t>
            </a:r>
            <a:r>
              <a:rPr lang="ar-SA" dirty="0" err="1" smtClean="0"/>
              <a:t>أ</a:t>
            </a:r>
            <a:r>
              <a:rPr lang="ar-SA" dirty="0" smtClean="0"/>
              <a:t>. ديمه العمار</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605391100"/>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375</TotalTime>
  <Words>750</Words>
  <Application>Microsoft Macintosh PowerPoint</Application>
  <PresentationFormat>Widescreen</PresentationFormat>
  <Paragraphs>65</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Tahoma</vt:lpstr>
      <vt:lpstr>Times New Roman</vt:lpstr>
      <vt:lpstr>Tw Cen MT</vt:lpstr>
      <vt:lpstr>Arial</vt:lpstr>
      <vt:lpstr>Droplet</vt:lpstr>
      <vt:lpstr>التمويل الدولي (قصير الأجل/ طويل الأجل) </vt:lpstr>
      <vt:lpstr>١/البنك الدولي  World Bank: مؤسسة تهتم أساسًا بنواحي التنمية الاقتصادية الدولية.</vt:lpstr>
      <vt:lpstr>الحجم والهيكل: </vt:lpstr>
      <vt:lpstr>مصادر التمويل:</vt:lpstr>
      <vt:lpstr>الأقطار المتلقّية للتمويل: </vt:lpstr>
      <vt:lpstr>٢/صندوق النقد الدولي IMF International  monetary fund :</vt:lpstr>
      <vt:lpstr>الحجم والهيكل:</vt:lpstr>
      <vt:lpstr>مصادر التمويل: </vt:lpstr>
      <vt:lpstr>الأقطار المتلقّية للتمويل:</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التمويل الدولي (قصير الأجل/ طويل الأجل) </dc:title>
  <dc:creator>deemah alammar</dc:creator>
  <cp:lastModifiedBy>deemah alammar</cp:lastModifiedBy>
  <cp:revision>25</cp:revision>
  <dcterms:created xsi:type="dcterms:W3CDTF">2018-05-01T13:04:12Z</dcterms:created>
  <dcterms:modified xsi:type="dcterms:W3CDTF">2018-05-01T19:19:42Z</dcterms:modified>
</cp:coreProperties>
</file>