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8" r:id="rId2"/>
    <p:sldId id="257" r:id="rId3"/>
    <p:sldId id="278" r:id="rId4"/>
    <p:sldId id="258" r:id="rId5"/>
    <p:sldId id="262" r:id="rId6"/>
    <p:sldId id="263" r:id="rId7"/>
    <p:sldId id="267" r:id="rId8"/>
    <p:sldId id="266" r:id="rId9"/>
    <p:sldId id="264" r:id="rId10"/>
    <p:sldId id="259" r:id="rId11"/>
    <p:sldId id="286" r:id="rId12"/>
    <p:sldId id="287" r:id="rId1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2DC343-7AE8-4F60-ADDF-CCBEDE870A6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fld id="{75BBACB7-A1F9-4FA9-B270-21795A0E41CD}" type="datetimeFigureOut">
              <a:rPr lang="en-US"/>
              <a:pPr/>
              <a:t>1/19/2014</a:t>
            </a:fld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fld id="{3EB3ACCD-5A5E-49AA-A415-E32FE1138E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94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45CD14B-10F0-4E23-A515-8F8AEADB8227}" type="slidenum">
              <a:rPr lang="ar-SA">
                <a:latin typeface="Calibri" panose="020F0502020204030204" pitchFamily="34" charset="0"/>
              </a:rPr>
              <a:pPr/>
              <a:t>1</a:t>
            </a:fld>
            <a:endParaRPr 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98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Figure: 14-07</a:t>
            </a:r>
          </a:p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Title:</a:t>
            </a:r>
          </a:p>
          <a:p>
            <a:r>
              <a:rPr lang="en-US">
                <a:solidFill>
                  <a:srgbClr val="000000"/>
                </a:solidFill>
              </a:rPr>
              <a:t>The genetic code dictionary.</a:t>
            </a:r>
          </a:p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Caption:</a:t>
            </a:r>
          </a:p>
          <a:p>
            <a:r>
              <a:rPr lang="en-US">
                <a:solidFill>
                  <a:srgbClr val="000000"/>
                </a:solidFill>
              </a:rPr>
              <a:t>If we know what a given mRNA codon is, how can we find out what amino acid it codes for? This dictionary of the genetic code offers a way. In Figure 14.5, you saw that the codon CGU coded for the amino acid arginine (arg). Looking that up here, C is the first base (go to the C row along the “first base” line), G is the second base (go to the G column under the “second base” line) and U is the third (go to the codon parallel with the U in the “third base” line). </a:t>
            </a:r>
          </a:p>
          <a:p>
            <a:endParaRPr lang="en-US">
              <a:solidFill>
                <a:srgbClr val="000000"/>
              </a:solidFill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30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38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9ECBB-630F-44FF-BBBD-9F75A7309F8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B5013-BDB7-4815-B16C-048DFCCBD9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5591-B35C-4605-B762-A03EE54682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1C2CE-2BDD-4E2D-99D1-78D486273B4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E47F-1E65-477B-B9D4-EA52F69B6C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101F8-E2A8-4C93-8DFC-FE18C641F89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532D-FF1C-44C4-9F3C-DC88BB1C661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23832-3FC3-4E41-BE78-AEA2A8948A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73753-BAAC-4DDE-BD62-31EA676C9E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D260E-A6F8-4FB9-991F-6BCA4C1F291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D3F80-51BE-4349-AFB1-20EB5E49CBD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77580-121E-44EF-B9C0-ADD4BA248DE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B0DF95-6D66-40AA-8629-327AD9D1E5D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9"/>
          <p:cNvSpPr>
            <a:spLocks noGrp="1"/>
          </p:cNvSpPr>
          <p:nvPr>
            <p:ph type="ctrTitle"/>
          </p:nvPr>
        </p:nvSpPr>
        <p:spPr>
          <a:xfrm>
            <a:off x="3511550" y="1009650"/>
            <a:ext cx="2171700" cy="1384300"/>
          </a:xfrm>
        </p:spPr>
        <p:txBody>
          <a:bodyPr/>
          <a:lstStyle/>
          <a:p>
            <a:pPr eaLnBrk="1" hangingPunct="1"/>
            <a:r>
              <a:rPr lang="en-US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9600" y="4094163"/>
            <a:ext cx="5572125" cy="1711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100" b="1" dirty="0" smtClean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BCH 101 (General Biochemistry)</a:t>
            </a:r>
            <a:endParaRPr lang="ar-SA" sz="2100" b="1" dirty="0">
              <a:solidFill>
                <a:srgbClr val="FFFF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1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Chapter </a:t>
            </a:r>
            <a:r>
              <a:rPr lang="en-US" sz="2100" b="1" dirty="0" smtClean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10: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PT Bold Heading" pitchFamily="2" charset="-78"/>
              </a:rPr>
              <a:t>أيض الأحماض </a:t>
            </a:r>
            <a:r>
              <a:rPr lang="ar-SA" sz="2400" b="1" dirty="0">
                <a:solidFill>
                  <a:srgbClr val="FFFF00"/>
                </a:solidFill>
                <a:latin typeface="Times New Roman" pitchFamily="18" charset="0"/>
                <a:cs typeface="PT Bold Heading" pitchFamily="2" charset="-78"/>
              </a:rPr>
              <a:t>النووية</a:t>
            </a:r>
            <a:r>
              <a:rPr lang="ar-SA" sz="24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24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KW" sz="2400" b="1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NUCLEIC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ACIDS METABOLISM</a:t>
            </a:r>
            <a:endParaRPr lang="ar-SA" sz="2100" b="1" dirty="0">
              <a:solidFill>
                <a:srgbClr val="00B05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ar-SA" sz="2100" b="1" dirty="0">
              <a:solidFill>
                <a:schemeClr val="accent6">
                  <a:lumMod val="60000"/>
                  <a:lumOff val="4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Moon 7"/>
          <p:cNvSpPr/>
          <p:nvPr/>
        </p:nvSpPr>
        <p:spPr>
          <a:xfrm rot="5400000">
            <a:off x="2709068" y="-1851818"/>
            <a:ext cx="3725863" cy="9144000"/>
          </a:xfrm>
          <a:prstGeom prst="moon">
            <a:avLst>
              <a:gd name="adj" fmla="val 43366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077" name="Picture 4" descr="C:\Users\Admin\AppData\Local\Temp\SNAGHTMLb486764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2454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C:\Users\Admin\AppData\Local\Temp\SNAGHTMLb49d034.PN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0255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 descr="C:\Users\Admin\AppData\Local\Temp\SNAGHTMLb4b1b57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45745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2179638" y="2519363"/>
            <a:ext cx="4524375" cy="1246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 Saud University</a:t>
            </a:r>
            <a: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 Science</a:t>
            </a:r>
            <a: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5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of Biochemistry</a:t>
            </a:r>
            <a:endParaRPr lang="en-US" sz="1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81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3" y="1985963"/>
            <a:ext cx="17573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50825" y="6294438"/>
            <a:ext cx="8748713" cy="37465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rtl="0" fontAlgn="auto">
              <a:spcBef>
                <a:spcPts val="0"/>
              </a:spcBef>
              <a:defRPr/>
            </a:pPr>
            <a:r>
              <a:rPr lang="en-US" sz="2800" b="1" i="1" cap="none" dirty="0" smtClean="0">
                <a:solidFill>
                  <a:srgbClr val="00FF00"/>
                </a:solidFill>
                <a:latin typeface="Monotype Corsiva" panose="03010101010201010101" pitchFamily="66" charset="0"/>
              </a:rPr>
              <a:t>Prepared by  Dr. </a:t>
            </a:r>
            <a:r>
              <a:rPr lang="en-US" sz="2800" b="1" i="1" cap="none" dirty="0" err="1" smtClean="0">
                <a:solidFill>
                  <a:srgbClr val="00FF00"/>
                </a:solidFill>
                <a:latin typeface="Monotype Corsiva" panose="03010101010201010101" pitchFamily="66" charset="0"/>
              </a:rPr>
              <a:t>Farid</a:t>
            </a:r>
            <a:r>
              <a:rPr lang="en-US" sz="2800" b="1" i="1" cap="none" dirty="0" smtClean="0">
                <a:solidFill>
                  <a:srgbClr val="00FF00"/>
                </a:solidFill>
                <a:latin typeface="Monotype Corsiva" panose="03010101010201010101" pitchFamily="66" charset="0"/>
              </a:rPr>
              <a:t> </a:t>
            </a:r>
            <a:r>
              <a:rPr lang="en-US" sz="2800" b="1" i="1" cap="none" dirty="0" err="1" smtClean="0">
                <a:solidFill>
                  <a:srgbClr val="00FF00"/>
                </a:solidFill>
                <a:latin typeface="Monotype Corsiva" panose="03010101010201010101" pitchFamily="66" charset="0"/>
              </a:rPr>
              <a:t>Ataya</a:t>
            </a:r>
            <a:r>
              <a:rPr lang="en-US" sz="2800" b="1" i="1" cap="none" dirty="0" smtClean="0">
                <a:solidFill>
                  <a:srgbClr val="00FF00"/>
                </a:solidFill>
                <a:latin typeface="Monotype Corsiva" panose="03010101010201010101" pitchFamily="66" charset="0"/>
              </a:rPr>
              <a:t>			                 http://faculty.ksu.edu.sa/75112</a:t>
            </a:r>
            <a:endParaRPr lang="ar-SA" sz="2800" b="1" i="1" dirty="0">
              <a:solidFill>
                <a:srgbClr val="00FF00"/>
              </a:solidFill>
              <a:latin typeface="Monotype Corsiva" panose="03010101010201010101" pitchFamily="66" charset="0"/>
            </a:endParaRPr>
          </a:p>
          <a:p>
            <a:pPr rtl="0" fontAlgn="auto">
              <a:spcBef>
                <a:spcPts val="0"/>
              </a:spcBef>
              <a:defRPr/>
            </a:pPr>
            <a:endParaRPr lang="ar-SA" sz="1350" b="1" dirty="0">
              <a:solidFill>
                <a:srgbClr val="00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07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86800" cy="1143000"/>
          </a:xfrm>
        </p:spPr>
        <p:txBody>
          <a:bodyPr/>
          <a:lstStyle/>
          <a:p>
            <a:pPr eaLnBrk="1" hangingPunct="1"/>
            <a:r>
              <a:rPr lang="ar-SA" sz="4000" smtClean="0"/>
              <a:t>أنواع إنزيم البوليميريز</a:t>
            </a:r>
            <a:br>
              <a:rPr lang="ar-SA" sz="4000" smtClean="0"/>
            </a:br>
            <a:r>
              <a:rPr lang="ar-SA" sz="4000" smtClean="0"/>
              <a:t>(الانزيم المضاعف للـ </a:t>
            </a:r>
            <a:r>
              <a:rPr lang="en-US" sz="4000" smtClean="0"/>
              <a:t>DNA</a:t>
            </a:r>
            <a:r>
              <a:rPr lang="ar-SA" sz="4000" smtClean="0"/>
              <a:t>)</a:t>
            </a:r>
            <a:endParaRPr lang="en-US" sz="40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b="1" smtClean="0"/>
              <a:t>يوجد ثلاثة أنواع من الإنزيم وجميعها يحتاج إلى باديء عبارة عن قطعة من </a:t>
            </a:r>
            <a:r>
              <a:rPr lang="en-US" b="1" smtClean="0"/>
              <a:t>:RNA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DNA polymerase I</a:t>
            </a:r>
            <a:r>
              <a:rPr lang="ar-SA" smtClean="0"/>
              <a:t> يقوم بتحفيز إضافة نيوكليوتيد للسلسلة النامية للـ </a:t>
            </a:r>
            <a:r>
              <a:rPr lang="en-US" smtClean="0"/>
              <a:t>DNA </a:t>
            </a:r>
            <a:r>
              <a:rPr lang="ar-SA" smtClean="0"/>
              <a:t> كما يقوم بإصلاح وترميم التالف منه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DNA polymerase II </a:t>
            </a:r>
            <a:r>
              <a:rPr lang="ar-SA" smtClean="0"/>
              <a:t>غير معروف الوظيفة ويعتقد أنه يقوم بإصلاح وترميم التالف من الـ </a:t>
            </a:r>
            <a:r>
              <a:rPr lang="en-US" smtClean="0"/>
              <a:t>DNA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DNA polymerase III</a:t>
            </a:r>
            <a:r>
              <a:rPr lang="ar-SA" smtClean="0"/>
              <a:t> وظيفته تجميع قطع الـ </a:t>
            </a:r>
            <a:r>
              <a:rPr lang="en-US" smtClean="0"/>
              <a:t>DNA</a:t>
            </a:r>
            <a:r>
              <a:rPr lang="ar-SA" smtClean="0"/>
              <a:t> المكونة الجديدة</a:t>
            </a:r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6063" cy="6861175"/>
          </a:xfrm>
          <a:prstGeom prst="rect">
            <a:avLst/>
          </a:prstGeom>
          <a:noFill/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550988" y="1131888"/>
            <a:ext cx="3349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U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3406775" y="1131888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C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5291138" y="1131888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7158038" y="1131888"/>
            <a:ext cx="3349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454025" y="1898650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U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447675" y="2973388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C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447675" y="4037013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442913" y="5122863"/>
            <a:ext cx="3349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8277225" y="2263775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8283575" y="2012950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8283575" y="1760538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C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8277225" y="1509713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U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8277225" y="5500688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8283575" y="5248275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8283575" y="4997450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C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8277225" y="4745038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U</a:t>
            </a:r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8277225" y="4413250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</a:t>
            </a:r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8283575" y="4162425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</a:t>
            </a:r>
          </a:p>
        </p:txBody>
      </p:sp>
      <p:sp>
        <p:nvSpPr>
          <p:cNvPr id="50197" name="Text Box 21"/>
          <p:cNvSpPr txBox="1">
            <a:spLocks noChangeArrowheads="1"/>
          </p:cNvSpPr>
          <p:nvPr/>
        </p:nvSpPr>
        <p:spPr bwMode="auto">
          <a:xfrm>
            <a:off x="8283575" y="3910013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C</a:t>
            </a:r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8277225" y="3659188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U</a:t>
            </a:r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8277225" y="3327400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</a:t>
            </a:r>
          </a:p>
        </p:txBody>
      </p:sp>
      <p:sp>
        <p:nvSpPr>
          <p:cNvPr id="50200" name="Text Box 24"/>
          <p:cNvSpPr txBox="1">
            <a:spLocks noChangeArrowheads="1"/>
          </p:cNvSpPr>
          <p:nvPr/>
        </p:nvSpPr>
        <p:spPr bwMode="auto">
          <a:xfrm>
            <a:off x="8283575" y="3076575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</a:t>
            </a:r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8283575" y="2824163"/>
            <a:ext cx="323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C</a:t>
            </a:r>
          </a:p>
        </p:txBody>
      </p:sp>
      <p:sp>
        <p:nvSpPr>
          <p:cNvPr id="50202" name="Text Box 26"/>
          <p:cNvSpPr txBox="1">
            <a:spLocks noChangeArrowheads="1"/>
          </p:cNvSpPr>
          <p:nvPr/>
        </p:nvSpPr>
        <p:spPr bwMode="auto">
          <a:xfrm>
            <a:off x="8277225" y="2573338"/>
            <a:ext cx="3349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U</a:t>
            </a:r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>
            <a:off x="830263" y="1504950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830263" y="1757363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05" name="Text Box 29"/>
          <p:cNvSpPr txBox="1">
            <a:spLocks noChangeArrowheads="1"/>
          </p:cNvSpPr>
          <p:nvPr/>
        </p:nvSpPr>
        <p:spPr bwMode="auto">
          <a:xfrm>
            <a:off x="828675" y="2012950"/>
            <a:ext cx="66198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06" name="Text Box 30"/>
          <p:cNvSpPr txBox="1">
            <a:spLocks noChangeArrowheads="1"/>
          </p:cNvSpPr>
          <p:nvPr/>
        </p:nvSpPr>
        <p:spPr bwMode="auto">
          <a:xfrm>
            <a:off x="830263" y="2259013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07" name="Text Box 31"/>
          <p:cNvSpPr txBox="1">
            <a:spLocks noChangeArrowheads="1"/>
          </p:cNvSpPr>
          <p:nvPr/>
        </p:nvSpPr>
        <p:spPr bwMode="auto">
          <a:xfrm>
            <a:off x="836613" y="257333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836613" y="2824163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830263" y="3076575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0" name="Text Box 34"/>
          <p:cNvSpPr txBox="1">
            <a:spLocks noChangeArrowheads="1"/>
          </p:cNvSpPr>
          <p:nvPr/>
        </p:nvSpPr>
        <p:spPr bwMode="auto">
          <a:xfrm>
            <a:off x="830263" y="3327400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1" name="Text Box 35"/>
          <p:cNvSpPr txBox="1">
            <a:spLocks noChangeArrowheads="1"/>
          </p:cNvSpPr>
          <p:nvPr/>
        </p:nvSpPr>
        <p:spPr bwMode="auto">
          <a:xfrm>
            <a:off x="836613" y="365918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2" name="Text Box 36"/>
          <p:cNvSpPr txBox="1">
            <a:spLocks noChangeArrowheads="1"/>
          </p:cNvSpPr>
          <p:nvPr/>
        </p:nvSpPr>
        <p:spPr bwMode="auto">
          <a:xfrm>
            <a:off x="830263" y="3910013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3" name="Text Box 37"/>
          <p:cNvSpPr txBox="1">
            <a:spLocks noChangeArrowheads="1"/>
          </p:cNvSpPr>
          <p:nvPr/>
        </p:nvSpPr>
        <p:spPr bwMode="auto">
          <a:xfrm>
            <a:off x="830263" y="4162425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4" name="Text Box 38"/>
          <p:cNvSpPr txBox="1">
            <a:spLocks noChangeArrowheads="1"/>
          </p:cNvSpPr>
          <p:nvPr/>
        </p:nvSpPr>
        <p:spPr bwMode="auto">
          <a:xfrm>
            <a:off x="830263" y="4413250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5" name="Text Box 39"/>
          <p:cNvSpPr txBox="1">
            <a:spLocks noChangeArrowheads="1"/>
          </p:cNvSpPr>
          <p:nvPr/>
        </p:nvSpPr>
        <p:spPr bwMode="auto">
          <a:xfrm>
            <a:off x="830263" y="4745038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6" name="Text Box 40"/>
          <p:cNvSpPr txBox="1">
            <a:spLocks noChangeArrowheads="1"/>
          </p:cNvSpPr>
          <p:nvPr/>
        </p:nvSpPr>
        <p:spPr bwMode="auto">
          <a:xfrm>
            <a:off x="830263" y="4997450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7" name="Text Box 41"/>
          <p:cNvSpPr txBox="1">
            <a:spLocks noChangeArrowheads="1"/>
          </p:cNvSpPr>
          <p:nvPr/>
        </p:nvSpPr>
        <p:spPr bwMode="auto">
          <a:xfrm>
            <a:off x="830263" y="5248275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8" name="Text Box 42"/>
          <p:cNvSpPr txBox="1">
            <a:spLocks noChangeArrowheads="1"/>
          </p:cNvSpPr>
          <p:nvPr/>
        </p:nvSpPr>
        <p:spPr bwMode="auto">
          <a:xfrm>
            <a:off x="830263" y="5500688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19" name="AutoShape 43"/>
          <p:cNvSpPr>
            <a:spLocks/>
          </p:cNvSpPr>
          <p:nvPr/>
        </p:nvSpPr>
        <p:spPr bwMode="auto">
          <a:xfrm>
            <a:off x="1541463" y="1612900"/>
            <a:ext cx="136525" cy="400050"/>
          </a:xfrm>
          <a:prstGeom prst="rightBrace">
            <a:avLst>
              <a:gd name="adj1" fmla="val 2441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20" name="AutoShape 44"/>
          <p:cNvSpPr>
            <a:spLocks/>
          </p:cNvSpPr>
          <p:nvPr/>
        </p:nvSpPr>
        <p:spPr bwMode="auto">
          <a:xfrm>
            <a:off x="1547813" y="3773488"/>
            <a:ext cx="136525" cy="663575"/>
          </a:xfrm>
          <a:prstGeom prst="rightBrace">
            <a:avLst>
              <a:gd name="adj1" fmla="val 40504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21" name="AutoShape 45"/>
          <p:cNvSpPr>
            <a:spLocks/>
          </p:cNvSpPr>
          <p:nvPr/>
        </p:nvSpPr>
        <p:spPr bwMode="auto">
          <a:xfrm>
            <a:off x="1538288" y="2698750"/>
            <a:ext cx="249237" cy="903288"/>
          </a:xfrm>
          <a:prstGeom prst="rightBrace">
            <a:avLst>
              <a:gd name="adj1" fmla="val 3020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22" name="Text Box 46"/>
          <p:cNvSpPr txBox="1">
            <a:spLocks noChangeArrowheads="1"/>
          </p:cNvSpPr>
          <p:nvPr/>
        </p:nvSpPr>
        <p:spPr bwMode="auto">
          <a:xfrm>
            <a:off x="1824038" y="1624013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phe</a:t>
            </a:r>
          </a:p>
        </p:txBody>
      </p:sp>
      <p:sp>
        <p:nvSpPr>
          <p:cNvPr id="50223" name="Text Box 47"/>
          <p:cNvSpPr txBox="1">
            <a:spLocks noChangeArrowheads="1"/>
          </p:cNvSpPr>
          <p:nvPr/>
        </p:nvSpPr>
        <p:spPr bwMode="auto">
          <a:xfrm>
            <a:off x="1858963" y="2127250"/>
            <a:ext cx="50323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leu</a:t>
            </a:r>
          </a:p>
        </p:txBody>
      </p:sp>
      <p:sp>
        <p:nvSpPr>
          <p:cNvPr id="50224" name="Text Box 48"/>
          <p:cNvSpPr txBox="1">
            <a:spLocks noChangeArrowheads="1"/>
          </p:cNvSpPr>
          <p:nvPr/>
        </p:nvSpPr>
        <p:spPr bwMode="auto">
          <a:xfrm>
            <a:off x="1852613" y="2954338"/>
            <a:ext cx="50323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leu</a:t>
            </a:r>
          </a:p>
        </p:txBody>
      </p:sp>
      <p:sp>
        <p:nvSpPr>
          <p:cNvPr id="50225" name="AutoShape 49"/>
          <p:cNvSpPr>
            <a:spLocks/>
          </p:cNvSpPr>
          <p:nvPr/>
        </p:nvSpPr>
        <p:spPr bwMode="auto">
          <a:xfrm>
            <a:off x="1549400" y="2116138"/>
            <a:ext cx="134938" cy="400050"/>
          </a:xfrm>
          <a:prstGeom prst="rightBrace">
            <a:avLst>
              <a:gd name="adj1" fmla="val 2470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26" name="Text Box 50"/>
          <p:cNvSpPr txBox="1">
            <a:spLocks noChangeArrowheads="1"/>
          </p:cNvSpPr>
          <p:nvPr/>
        </p:nvSpPr>
        <p:spPr bwMode="auto">
          <a:xfrm>
            <a:off x="1887538" y="3922713"/>
            <a:ext cx="4365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ile</a:t>
            </a:r>
          </a:p>
        </p:txBody>
      </p:sp>
      <p:sp>
        <p:nvSpPr>
          <p:cNvPr id="50227" name="Text Box 51"/>
          <p:cNvSpPr txBox="1">
            <a:spLocks noChangeArrowheads="1"/>
          </p:cNvSpPr>
          <p:nvPr/>
        </p:nvSpPr>
        <p:spPr bwMode="auto">
          <a:xfrm>
            <a:off x="1423988" y="4421188"/>
            <a:ext cx="12763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500">
                <a:latin typeface="Arial Black" pitchFamily="34" charset="0"/>
              </a:rPr>
              <a:t>met (start)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28" name="AutoShape 52"/>
          <p:cNvSpPr>
            <a:spLocks/>
          </p:cNvSpPr>
          <p:nvPr/>
        </p:nvSpPr>
        <p:spPr bwMode="auto">
          <a:xfrm>
            <a:off x="1547813" y="4848225"/>
            <a:ext cx="249237" cy="903288"/>
          </a:xfrm>
          <a:prstGeom prst="rightBrace">
            <a:avLst>
              <a:gd name="adj1" fmla="val 3020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29" name="Text Box 53"/>
          <p:cNvSpPr txBox="1">
            <a:spLocks noChangeArrowheads="1"/>
          </p:cNvSpPr>
          <p:nvPr/>
        </p:nvSpPr>
        <p:spPr bwMode="auto">
          <a:xfrm>
            <a:off x="1858963" y="5111750"/>
            <a:ext cx="4921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val</a:t>
            </a:r>
          </a:p>
        </p:txBody>
      </p:sp>
      <p:sp>
        <p:nvSpPr>
          <p:cNvPr id="50230" name="Text Box 54"/>
          <p:cNvSpPr txBox="1">
            <a:spLocks noChangeArrowheads="1"/>
          </p:cNvSpPr>
          <p:nvPr/>
        </p:nvSpPr>
        <p:spPr bwMode="auto">
          <a:xfrm>
            <a:off x="2681288" y="1509713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1" name="Text Box 55"/>
          <p:cNvSpPr txBox="1">
            <a:spLocks noChangeArrowheads="1"/>
          </p:cNvSpPr>
          <p:nvPr/>
        </p:nvSpPr>
        <p:spPr bwMode="auto">
          <a:xfrm>
            <a:off x="2681288" y="1760538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2" name="Text Box 56"/>
          <p:cNvSpPr txBox="1">
            <a:spLocks noChangeArrowheads="1"/>
          </p:cNvSpPr>
          <p:nvPr/>
        </p:nvSpPr>
        <p:spPr bwMode="auto">
          <a:xfrm>
            <a:off x="2681288" y="20129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3" name="Text Box 57"/>
          <p:cNvSpPr txBox="1">
            <a:spLocks noChangeArrowheads="1"/>
          </p:cNvSpPr>
          <p:nvPr/>
        </p:nvSpPr>
        <p:spPr bwMode="auto">
          <a:xfrm>
            <a:off x="2681288" y="2263775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4" name="Text Box 58"/>
          <p:cNvSpPr txBox="1">
            <a:spLocks noChangeArrowheads="1"/>
          </p:cNvSpPr>
          <p:nvPr/>
        </p:nvSpPr>
        <p:spPr bwMode="auto">
          <a:xfrm>
            <a:off x="2686050" y="2573338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5" name="Text Box 59"/>
          <p:cNvSpPr txBox="1">
            <a:spLocks noChangeArrowheads="1"/>
          </p:cNvSpPr>
          <p:nvPr/>
        </p:nvSpPr>
        <p:spPr bwMode="auto">
          <a:xfrm>
            <a:off x="2692400" y="2824163"/>
            <a:ext cx="6397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6" name="Text Box 60"/>
          <p:cNvSpPr txBox="1">
            <a:spLocks noChangeArrowheads="1"/>
          </p:cNvSpPr>
          <p:nvPr/>
        </p:nvSpPr>
        <p:spPr bwMode="auto">
          <a:xfrm>
            <a:off x="2686050" y="3076575"/>
            <a:ext cx="6397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7" name="Text Box 61"/>
          <p:cNvSpPr txBox="1">
            <a:spLocks noChangeArrowheads="1"/>
          </p:cNvSpPr>
          <p:nvPr/>
        </p:nvSpPr>
        <p:spPr bwMode="auto">
          <a:xfrm>
            <a:off x="2686050" y="332740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8" name="Text Box 62"/>
          <p:cNvSpPr txBox="1">
            <a:spLocks noChangeArrowheads="1"/>
          </p:cNvSpPr>
          <p:nvPr/>
        </p:nvSpPr>
        <p:spPr bwMode="auto">
          <a:xfrm>
            <a:off x="2681288" y="3659188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39" name="Text Box 63"/>
          <p:cNvSpPr txBox="1">
            <a:spLocks noChangeArrowheads="1"/>
          </p:cNvSpPr>
          <p:nvPr/>
        </p:nvSpPr>
        <p:spPr bwMode="auto">
          <a:xfrm>
            <a:off x="2692400" y="3910013"/>
            <a:ext cx="6397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40" name="Text Box 64"/>
          <p:cNvSpPr txBox="1">
            <a:spLocks noChangeArrowheads="1"/>
          </p:cNvSpPr>
          <p:nvPr/>
        </p:nvSpPr>
        <p:spPr bwMode="auto">
          <a:xfrm>
            <a:off x="2692400" y="4162425"/>
            <a:ext cx="6397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41" name="Text Box 65"/>
          <p:cNvSpPr txBox="1">
            <a:spLocks noChangeArrowheads="1"/>
          </p:cNvSpPr>
          <p:nvPr/>
        </p:nvSpPr>
        <p:spPr bwMode="auto">
          <a:xfrm>
            <a:off x="2681288" y="44132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42" name="Text Box 66"/>
          <p:cNvSpPr txBox="1">
            <a:spLocks noChangeArrowheads="1"/>
          </p:cNvSpPr>
          <p:nvPr/>
        </p:nvSpPr>
        <p:spPr bwMode="auto">
          <a:xfrm>
            <a:off x="2681288" y="474503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43" name="Text Box 67"/>
          <p:cNvSpPr txBox="1">
            <a:spLocks noChangeArrowheads="1"/>
          </p:cNvSpPr>
          <p:nvPr/>
        </p:nvSpPr>
        <p:spPr bwMode="auto">
          <a:xfrm>
            <a:off x="2686050" y="49974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44" name="Text Box 68"/>
          <p:cNvSpPr txBox="1">
            <a:spLocks noChangeArrowheads="1"/>
          </p:cNvSpPr>
          <p:nvPr/>
        </p:nvSpPr>
        <p:spPr bwMode="auto">
          <a:xfrm>
            <a:off x="2681288" y="5248275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45" name="Text Box 69"/>
          <p:cNvSpPr txBox="1">
            <a:spLocks noChangeArrowheads="1"/>
          </p:cNvSpPr>
          <p:nvPr/>
        </p:nvSpPr>
        <p:spPr bwMode="auto">
          <a:xfrm>
            <a:off x="2681288" y="550068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46" name="AutoShape 70"/>
          <p:cNvSpPr>
            <a:spLocks/>
          </p:cNvSpPr>
          <p:nvPr/>
        </p:nvSpPr>
        <p:spPr bwMode="auto">
          <a:xfrm>
            <a:off x="3376613" y="1612900"/>
            <a:ext cx="249237" cy="903288"/>
          </a:xfrm>
          <a:prstGeom prst="rightBrace">
            <a:avLst>
              <a:gd name="adj1" fmla="val 3020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47" name="AutoShape 71"/>
          <p:cNvSpPr>
            <a:spLocks/>
          </p:cNvSpPr>
          <p:nvPr/>
        </p:nvSpPr>
        <p:spPr bwMode="auto">
          <a:xfrm>
            <a:off x="3376613" y="2687638"/>
            <a:ext cx="249237" cy="903287"/>
          </a:xfrm>
          <a:prstGeom prst="rightBrace">
            <a:avLst>
              <a:gd name="adj1" fmla="val 3020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48" name="AutoShape 72"/>
          <p:cNvSpPr>
            <a:spLocks/>
          </p:cNvSpPr>
          <p:nvPr/>
        </p:nvSpPr>
        <p:spPr bwMode="auto">
          <a:xfrm>
            <a:off x="3376613" y="3762375"/>
            <a:ext cx="249237" cy="903288"/>
          </a:xfrm>
          <a:prstGeom prst="rightBrace">
            <a:avLst>
              <a:gd name="adj1" fmla="val 3020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49" name="AutoShape 73"/>
          <p:cNvSpPr>
            <a:spLocks/>
          </p:cNvSpPr>
          <p:nvPr/>
        </p:nvSpPr>
        <p:spPr bwMode="auto">
          <a:xfrm>
            <a:off x="3376613" y="4852988"/>
            <a:ext cx="249237" cy="903287"/>
          </a:xfrm>
          <a:prstGeom prst="rightBrace">
            <a:avLst>
              <a:gd name="adj1" fmla="val 3020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50" name="Text Box 74"/>
          <p:cNvSpPr txBox="1">
            <a:spLocks noChangeArrowheads="1"/>
          </p:cNvSpPr>
          <p:nvPr/>
        </p:nvSpPr>
        <p:spPr bwMode="auto">
          <a:xfrm>
            <a:off x="3778250" y="1874838"/>
            <a:ext cx="5143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ser</a:t>
            </a:r>
          </a:p>
        </p:txBody>
      </p:sp>
      <p:sp>
        <p:nvSpPr>
          <p:cNvPr id="50251" name="Text Box 75"/>
          <p:cNvSpPr txBox="1">
            <a:spLocks noChangeArrowheads="1"/>
          </p:cNvSpPr>
          <p:nvPr/>
        </p:nvSpPr>
        <p:spPr bwMode="auto">
          <a:xfrm>
            <a:off x="3778250" y="2949575"/>
            <a:ext cx="5270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pro</a:t>
            </a:r>
          </a:p>
        </p:txBody>
      </p:sp>
      <p:sp>
        <p:nvSpPr>
          <p:cNvPr id="50252" name="Text Box 76"/>
          <p:cNvSpPr txBox="1">
            <a:spLocks noChangeArrowheads="1"/>
          </p:cNvSpPr>
          <p:nvPr/>
        </p:nvSpPr>
        <p:spPr bwMode="auto">
          <a:xfrm>
            <a:off x="3800475" y="4024313"/>
            <a:ext cx="4810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thr</a:t>
            </a:r>
          </a:p>
        </p:txBody>
      </p:sp>
      <p:sp>
        <p:nvSpPr>
          <p:cNvPr id="50253" name="Text Box 77"/>
          <p:cNvSpPr txBox="1">
            <a:spLocks noChangeArrowheads="1"/>
          </p:cNvSpPr>
          <p:nvPr/>
        </p:nvSpPr>
        <p:spPr bwMode="auto">
          <a:xfrm>
            <a:off x="3789363" y="5122863"/>
            <a:ext cx="50323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ala</a:t>
            </a:r>
          </a:p>
        </p:txBody>
      </p:sp>
      <p:sp>
        <p:nvSpPr>
          <p:cNvPr id="50254" name="Text Box 78"/>
          <p:cNvSpPr txBox="1">
            <a:spLocks noChangeArrowheads="1"/>
          </p:cNvSpPr>
          <p:nvPr/>
        </p:nvSpPr>
        <p:spPr bwMode="auto">
          <a:xfrm>
            <a:off x="4576763" y="1509713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55" name="Text Box 79"/>
          <p:cNvSpPr txBox="1">
            <a:spLocks noChangeArrowheads="1"/>
          </p:cNvSpPr>
          <p:nvPr/>
        </p:nvSpPr>
        <p:spPr bwMode="auto">
          <a:xfrm>
            <a:off x="4576763" y="1760538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56" name="Text Box 80"/>
          <p:cNvSpPr txBox="1">
            <a:spLocks noChangeArrowheads="1"/>
          </p:cNvSpPr>
          <p:nvPr/>
        </p:nvSpPr>
        <p:spPr bwMode="auto">
          <a:xfrm>
            <a:off x="4576763" y="20129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57" name="Text Box 81"/>
          <p:cNvSpPr txBox="1">
            <a:spLocks noChangeArrowheads="1"/>
          </p:cNvSpPr>
          <p:nvPr/>
        </p:nvSpPr>
        <p:spPr bwMode="auto">
          <a:xfrm>
            <a:off x="4576763" y="2263775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58" name="Text Box 82"/>
          <p:cNvSpPr txBox="1">
            <a:spLocks noChangeArrowheads="1"/>
          </p:cNvSpPr>
          <p:nvPr/>
        </p:nvSpPr>
        <p:spPr bwMode="auto">
          <a:xfrm>
            <a:off x="4583113" y="2573338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59" name="Text Box 83"/>
          <p:cNvSpPr txBox="1">
            <a:spLocks noChangeArrowheads="1"/>
          </p:cNvSpPr>
          <p:nvPr/>
        </p:nvSpPr>
        <p:spPr bwMode="auto">
          <a:xfrm>
            <a:off x="4576763" y="2824163"/>
            <a:ext cx="6397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0" name="Text Box 84"/>
          <p:cNvSpPr txBox="1">
            <a:spLocks noChangeArrowheads="1"/>
          </p:cNvSpPr>
          <p:nvPr/>
        </p:nvSpPr>
        <p:spPr bwMode="auto">
          <a:xfrm>
            <a:off x="4587875" y="3076575"/>
            <a:ext cx="6397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1" name="Text Box 85"/>
          <p:cNvSpPr txBox="1">
            <a:spLocks noChangeArrowheads="1"/>
          </p:cNvSpPr>
          <p:nvPr/>
        </p:nvSpPr>
        <p:spPr bwMode="auto">
          <a:xfrm>
            <a:off x="4576763" y="332740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2" name="Text Box 86"/>
          <p:cNvSpPr txBox="1">
            <a:spLocks noChangeArrowheads="1"/>
          </p:cNvSpPr>
          <p:nvPr/>
        </p:nvSpPr>
        <p:spPr bwMode="auto">
          <a:xfrm>
            <a:off x="4576763" y="3659188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3" name="Text Box 87"/>
          <p:cNvSpPr txBox="1">
            <a:spLocks noChangeArrowheads="1"/>
          </p:cNvSpPr>
          <p:nvPr/>
        </p:nvSpPr>
        <p:spPr bwMode="auto">
          <a:xfrm>
            <a:off x="4587875" y="3910013"/>
            <a:ext cx="6397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4" name="Text Box 88"/>
          <p:cNvSpPr txBox="1">
            <a:spLocks noChangeArrowheads="1"/>
          </p:cNvSpPr>
          <p:nvPr/>
        </p:nvSpPr>
        <p:spPr bwMode="auto">
          <a:xfrm>
            <a:off x="4583113" y="44132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5" name="Text Box 89"/>
          <p:cNvSpPr txBox="1">
            <a:spLocks noChangeArrowheads="1"/>
          </p:cNvSpPr>
          <p:nvPr/>
        </p:nvSpPr>
        <p:spPr bwMode="auto">
          <a:xfrm>
            <a:off x="4587875" y="4173538"/>
            <a:ext cx="6397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6" name="Text Box 90"/>
          <p:cNvSpPr txBox="1">
            <a:spLocks noChangeArrowheads="1"/>
          </p:cNvSpPr>
          <p:nvPr/>
        </p:nvSpPr>
        <p:spPr bwMode="auto">
          <a:xfrm>
            <a:off x="4572000" y="4745038"/>
            <a:ext cx="66198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7" name="Text Box 91"/>
          <p:cNvSpPr txBox="1">
            <a:spLocks noChangeArrowheads="1"/>
          </p:cNvSpPr>
          <p:nvPr/>
        </p:nvSpPr>
        <p:spPr bwMode="auto">
          <a:xfrm>
            <a:off x="4576763" y="49974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8" name="Text Box 92"/>
          <p:cNvSpPr txBox="1">
            <a:spLocks noChangeArrowheads="1"/>
          </p:cNvSpPr>
          <p:nvPr/>
        </p:nvSpPr>
        <p:spPr bwMode="auto">
          <a:xfrm>
            <a:off x="4576763" y="5248275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69" name="Text Box 93"/>
          <p:cNvSpPr txBox="1">
            <a:spLocks noChangeArrowheads="1"/>
          </p:cNvSpPr>
          <p:nvPr/>
        </p:nvSpPr>
        <p:spPr bwMode="auto">
          <a:xfrm>
            <a:off x="4576763" y="550068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70" name="AutoShape 94"/>
          <p:cNvSpPr>
            <a:spLocks/>
          </p:cNvSpPr>
          <p:nvPr/>
        </p:nvSpPr>
        <p:spPr bwMode="auto">
          <a:xfrm>
            <a:off x="5310188" y="2641600"/>
            <a:ext cx="136525" cy="400050"/>
          </a:xfrm>
          <a:prstGeom prst="rightBrace">
            <a:avLst>
              <a:gd name="adj1" fmla="val 2441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71" name="AutoShape 95"/>
          <p:cNvSpPr>
            <a:spLocks/>
          </p:cNvSpPr>
          <p:nvPr/>
        </p:nvSpPr>
        <p:spPr bwMode="auto">
          <a:xfrm>
            <a:off x="5318125" y="3144838"/>
            <a:ext cx="134938" cy="400050"/>
          </a:xfrm>
          <a:prstGeom prst="rightBrace">
            <a:avLst>
              <a:gd name="adj1" fmla="val 2470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72" name="AutoShape 96"/>
          <p:cNvSpPr>
            <a:spLocks/>
          </p:cNvSpPr>
          <p:nvPr/>
        </p:nvSpPr>
        <p:spPr bwMode="auto">
          <a:xfrm>
            <a:off x="5310188" y="4852988"/>
            <a:ext cx="136525" cy="400050"/>
          </a:xfrm>
          <a:prstGeom prst="rightBrace">
            <a:avLst>
              <a:gd name="adj1" fmla="val 2441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73" name="AutoShape 97"/>
          <p:cNvSpPr>
            <a:spLocks/>
          </p:cNvSpPr>
          <p:nvPr/>
        </p:nvSpPr>
        <p:spPr bwMode="auto">
          <a:xfrm>
            <a:off x="5318125" y="5356225"/>
            <a:ext cx="134938" cy="400050"/>
          </a:xfrm>
          <a:prstGeom prst="rightBrace">
            <a:avLst>
              <a:gd name="adj1" fmla="val 2470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74" name="AutoShape 98"/>
          <p:cNvSpPr>
            <a:spLocks/>
          </p:cNvSpPr>
          <p:nvPr/>
        </p:nvSpPr>
        <p:spPr bwMode="auto">
          <a:xfrm>
            <a:off x="5321300" y="3762375"/>
            <a:ext cx="134938" cy="400050"/>
          </a:xfrm>
          <a:prstGeom prst="rightBrace">
            <a:avLst>
              <a:gd name="adj1" fmla="val 2470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75" name="AutoShape 99"/>
          <p:cNvSpPr>
            <a:spLocks/>
          </p:cNvSpPr>
          <p:nvPr/>
        </p:nvSpPr>
        <p:spPr bwMode="auto">
          <a:xfrm>
            <a:off x="5327650" y="4265613"/>
            <a:ext cx="136525" cy="400050"/>
          </a:xfrm>
          <a:prstGeom prst="rightBrace">
            <a:avLst>
              <a:gd name="adj1" fmla="val 2441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76" name="AutoShape 100"/>
          <p:cNvSpPr>
            <a:spLocks/>
          </p:cNvSpPr>
          <p:nvPr/>
        </p:nvSpPr>
        <p:spPr bwMode="auto">
          <a:xfrm>
            <a:off x="5322888" y="1612900"/>
            <a:ext cx="134937" cy="400050"/>
          </a:xfrm>
          <a:prstGeom prst="rightBrace">
            <a:avLst>
              <a:gd name="adj1" fmla="val 2470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77" name="Text Box 101"/>
          <p:cNvSpPr txBox="1">
            <a:spLocks noChangeArrowheads="1"/>
          </p:cNvSpPr>
          <p:nvPr/>
        </p:nvSpPr>
        <p:spPr bwMode="auto">
          <a:xfrm>
            <a:off x="5678488" y="1619250"/>
            <a:ext cx="4699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tyr</a:t>
            </a:r>
          </a:p>
        </p:txBody>
      </p:sp>
      <p:sp>
        <p:nvSpPr>
          <p:cNvPr id="50278" name="Text Box 102"/>
          <p:cNvSpPr txBox="1">
            <a:spLocks noChangeArrowheads="1"/>
          </p:cNvSpPr>
          <p:nvPr/>
        </p:nvSpPr>
        <p:spPr bwMode="auto">
          <a:xfrm>
            <a:off x="5581650" y="20129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stop</a:t>
            </a:r>
          </a:p>
        </p:txBody>
      </p:sp>
      <p:sp>
        <p:nvSpPr>
          <p:cNvPr id="50279" name="Text Box 103"/>
          <p:cNvSpPr txBox="1">
            <a:spLocks noChangeArrowheads="1"/>
          </p:cNvSpPr>
          <p:nvPr/>
        </p:nvSpPr>
        <p:spPr bwMode="auto">
          <a:xfrm>
            <a:off x="5581650" y="2263775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stop</a:t>
            </a:r>
          </a:p>
        </p:txBody>
      </p:sp>
      <p:sp>
        <p:nvSpPr>
          <p:cNvPr id="50280" name="Text Box 104"/>
          <p:cNvSpPr txBox="1">
            <a:spLocks noChangeArrowheads="1"/>
          </p:cNvSpPr>
          <p:nvPr/>
        </p:nvSpPr>
        <p:spPr bwMode="auto">
          <a:xfrm>
            <a:off x="5662613" y="2652713"/>
            <a:ext cx="4921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his</a:t>
            </a:r>
          </a:p>
        </p:txBody>
      </p:sp>
      <p:sp>
        <p:nvSpPr>
          <p:cNvPr id="50281" name="Text Box 105"/>
          <p:cNvSpPr txBox="1">
            <a:spLocks noChangeArrowheads="1"/>
          </p:cNvSpPr>
          <p:nvPr/>
        </p:nvSpPr>
        <p:spPr bwMode="auto">
          <a:xfrm>
            <a:off x="5656263" y="3155950"/>
            <a:ext cx="50323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gln</a:t>
            </a:r>
          </a:p>
        </p:txBody>
      </p:sp>
      <p:sp>
        <p:nvSpPr>
          <p:cNvPr id="50282" name="Text Box 106"/>
          <p:cNvSpPr txBox="1">
            <a:spLocks noChangeArrowheads="1"/>
          </p:cNvSpPr>
          <p:nvPr/>
        </p:nvSpPr>
        <p:spPr bwMode="auto">
          <a:xfrm>
            <a:off x="5634038" y="3773488"/>
            <a:ext cx="5603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asn</a:t>
            </a:r>
          </a:p>
        </p:txBody>
      </p:sp>
      <p:sp>
        <p:nvSpPr>
          <p:cNvPr id="50283" name="Text Box 107"/>
          <p:cNvSpPr txBox="1">
            <a:spLocks noChangeArrowheads="1"/>
          </p:cNvSpPr>
          <p:nvPr/>
        </p:nvSpPr>
        <p:spPr bwMode="auto">
          <a:xfrm>
            <a:off x="5673725" y="4276725"/>
            <a:ext cx="4810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lys</a:t>
            </a:r>
          </a:p>
        </p:txBody>
      </p:sp>
      <p:sp>
        <p:nvSpPr>
          <p:cNvPr id="50284" name="Text Box 108"/>
          <p:cNvSpPr txBox="1">
            <a:spLocks noChangeArrowheads="1"/>
          </p:cNvSpPr>
          <p:nvPr/>
        </p:nvSpPr>
        <p:spPr bwMode="auto">
          <a:xfrm>
            <a:off x="5627688" y="4870450"/>
            <a:ext cx="5603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asp</a:t>
            </a:r>
          </a:p>
        </p:txBody>
      </p:sp>
      <p:sp>
        <p:nvSpPr>
          <p:cNvPr id="50285" name="Text Box 109"/>
          <p:cNvSpPr txBox="1">
            <a:spLocks noChangeArrowheads="1"/>
          </p:cNvSpPr>
          <p:nvPr/>
        </p:nvSpPr>
        <p:spPr bwMode="auto">
          <a:xfrm>
            <a:off x="5656263" y="5373688"/>
            <a:ext cx="50323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glu</a:t>
            </a:r>
          </a:p>
        </p:txBody>
      </p:sp>
      <p:sp>
        <p:nvSpPr>
          <p:cNvPr id="50286" name="Text Box 110"/>
          <p:cNvSpPr txBox="1">
            <a:spLocks noChangeArrowheads="1"/>
          </p:cNvSpPr>
          <p:nvPr/>
        </p:nvSpPr>
        <p:spPr bwMode="auto">
          <a:xfrm>
            <a:off x="6438900" y="1509713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87" name="Text Box 111"/>
          <p:cNvSpPr txBox="1">
            <a:spLocks noChangeArrowheads="1"/>
          </p:cNvSpPr>
          <p:nvPr/>
        </p:nvSpPr>
        <p:spPr bwMode="auto">
          <a:xfrm>
            <a:off x="6443663" y="176053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88" name="Text Box 112"/>
          <p:cNvSpPr txBox="1">
            <a:spLocks noChangeArrowheads="1"/>
          </p:cNvSpPr>
          <p:nvPr/>
        </p:nvSpPr>
        <p:spPr bwMode="auto">
          <a:xfrm>
            <a:off x="6450013" y="2012950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89" name="Text Box 113"/>
          <p:cNvSpPr txBox="1">
            <a:spLocks noChangeArrowheads="1"/>
          </p:cNvSpPr>
          <p:nvPr/>
        </p:nvSpPr>
        <p:spPr bwMode="auto">
          <a:xfrm>
            <a:off x="6438900" y="2263775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U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0" name="Text Box 114"/>
          <p:cNvSpPr txBox="1">
            <a:spLocks noChangeArrowheads="1"/>
          </p:cNvSpPr>
          <p:nvPr/>
        </p:nvSpPr>
        <p:spPr bwMode="auto">
          <a:xfrm>
            <a:off x="6450013" y="257333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1" name="Text Box 115"/>
          <p:cNvSpPr txBox="1">
            <a:spLocks noChangeArrowheads="1"/>
          </p:cNvSpPr>
          <p:nvPr/>
        </p:nvSpPr>
        <p:spPr bwMode="auto">
          <a:xfrm>
            <a:off x="6450013" y="2824163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2" name="Text Box 116"/>
          <p:cNvSpPr txBox="1">
            <a:spLocks noChangeArrowheads="1"/>
          </p:cNvSpPr>
          <p:nvPr/>
        </p:nvSpPr>
        <p:spPr bwMode="auto">
          <a:xfrm>
            <a:off x="6450013" y="3076575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3" name="Text Box 117"/>
          <p:cNvSpPr txBox="1">
            <a:spLocks noChangeArrowheads="1"/>
          </p:cNvSpPr>
          <p:nvPr/>
        </p:nvSpPr>
        <p:spPr bwMode="auto">
          <a:xfrm>
            <a:off x="6450013" y="3327400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C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4" name="Text Box 118"/>
          <p:cNvSpPr txBox="1">
            <a:spLocks noChangeArrowheads="1"/>
          </p:cNvSpPr>
          <p:nvPr/>
        </p:nvSpPr>
        <p:spPr bwMode="auto">
          <a:xfrm>
            <a:off x="6450013" y="365918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5" name="Text Box 119"/>
          <p:cNvSpPr txBox="1">
            <a:spLocks noChangeArrowheads="1"/>
          </p:cNvSpPr>
          <p:nvPr/>
        </p:nvSpPr>
        <p:spPr bwMode="auto">
          <a:xfrm>
            <a:off x="6456363" y="3910013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6" name="Text Box 120"/>
          <p:cNvSpPr txBox="1">
            <a:spLocks noChangeArrowheads="1"/>
          </p:cNvSpPr>
          <p:nvPr/>
        </p:nvSpPr>
        <p:spPr bwMode="auto">
          <a:xfrm>
            <a:off x="6450013" y="4173538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7" name="Text Box 121"/>
          <p:cNvSpPr txBox="1">
            <a:spLocks noChangeArrowheads="1"/>
          </p:cNvSpPr>
          <p:nvPr/>
        </p:nvSpPr>
        <p:spPr bwMode="auto">
          <a:xfrm>
            <a:off x="6450013" y="4402138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A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8" name="Text Box 122"/>
          <p:cNvSpPr txBox="1">
            <a:spLocks noChangeArrowheads="1"/>
          </p:cNvSpPr>
          <p:nvPr/>
        </p:nvSpPr>
        <p:spPr bwMode="auto">
          <a:xfrm>
            <a:off x="6438900" y="4745038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U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299" name="Text Box 123"/>
          <p:cNvSpPr txBox="1">
            <a:spLocks noChangeArrowheads="1"/>
          </p:cNvSpPr>
          <p:nvPr/>
        </p:nvSpPr>
        <p:spPr bwMode="auto">
          <a:xfrm>
            <a:off x="6450013" y="4997450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C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300" name="Text Box 124"/>
          <p:cNvSpPr txBox="1">
            <a:spLocks noChangeArrowheads="1"/>
          </p:cNvSpPr>
          <p:nvPr/>
        </p:nvSpPr>
        <p:spPr bwMode="auto">
          <a:xfrm>
            <a:off x="6450013" y="5248275"/>
            <a:ext cx="6619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A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301" name="Text Box 125"/>
          <p:cNvSpPr txBox="1">
            <a:spLocks noChangeArrowheads="1"/>
          </p:cNvSpPr>
          <p:nvPr/>
        </p:nvSpPr>
        <p:spPr bwMode="auto">
          <a:xfrm>
            <a:off x="6443663" y="5500688"/>
            <a:ext cx="6731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solidFill>
                  <a:srgbClr val="CE082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336699"/>
                </a:solidFill>
                <a:latin typeface="Arial Black" pitchFamily="34" charset="0"/>
              </a:rPr>
              <a:t>G</a:t>
            </a:r>
            <a:r>
              <a:rPr lang="en-US" sz="1600">
                <a:solidFill>
                  <a:srgbClr val="2A882A"/>
                </a:solidFill>
                <a:latin typeface="Arial Black" pitchFamily="34" charset="0"/>
              </a:rPr>
              <a:t>G</a:t>
            </a:r>
            <a:endParaRPr lang="en-US" sz="1600">
              <a:latin typeface="Arial Black" pitchFamily="34" charset="0"/>
            </a:endParaRPr>
          </a:p>
        </p:txBody>
      </p:sp>
      <p:sp>
        <p:nvSpPr>
          <p:cNvPr id="50302" name="AutoShape 126"/>
          <p:cNvSpPr>
            <a:spLocks/>
          </p:cNvSpPr>
          <p:nvPr/>
        </p:nvSpPr>
        <p:spPr bwMode="auto">
          <a:xfrm>
            <a:off x="7110413" y="2687638"/>
            <a:ext cx="250825" cy="903287"/>
          </a:xfrm>
          <a:prstGeom prst="rightBrace">
            <a:avLst>
              <a:gd name="adj1" fmla="val 3001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303" name="AutoShape 127"/>
          <p:cNvSpPr>
            <a:spLocks/>
          </p:cNvSpPr>
          <p:nvPr/>
        </p:nvSpPr>
        <p:spPr bwMode="auto">
          <a:xfrm>
            <a:off x="7121525" y="4864100"/>
            <a:ext cx="249238" cy="903288"/>
          </a:xfrm>
          <a:prstGeom prst="rightBrace">
            <a:avLst>
              <a:gd name="adj1" fmla="val 3020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304" name="AutoShape 128"/>
          <p:cNvSpPr>
            <a:spLocks/>
          </p:cNvSpPr>
          <p:nvPr/>
        </p:nvSpPr>
        <p:spPr bwMode="auto">
          <a:xfrm>
            <a:off x="7150100" y="3762375"/>
            <a:ext cx="134938" cy="400050"/>
          </a:xfrm>
          <a:prstGeom prst="rightBrace">
            <a:avLst>
              <a:gd name="adj1" fmla="val 2470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305" name="AutoShape 129"/>
          <p:cNvSpPr>
            <a:spLocks/>
          </p:cNvSpPr>
          <p:nvPr/>
        </p:nvSpPr>
        <p:spPr bwMode="auto">
          <a:xfrm>
            <a:off x="7156450" y="4265613"/>
            <a:ext cx="136525" cy="400050"/>
          </a:xfrm>
          <a:prstGeom prst="rightBrace">
            <a:avLst>
              <a:gd name="adj1" fmla="val 24419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306" name="AutoShape 130"/>
          <p:cNvSpPr>
            <a:spLocks/>
          </p:cNvSpPr>
          <p:nvPr/>
        </p:nvSpPr>
        <p:spPr bwMode="auto">
          <a:xfrm>
            <a:off x="7150100" y="1624013"/>
            <a:ext cx="134938" cy="400050"/>
          </a:xfrm>
          <a:prstGeom prst="rightBrace">
            <a:avLst>
              <a:gd name="adj1" fmla="val 2470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307" name="Text Box 131"/>
          <p:cNvSpPr txBox="1">
            <a:spLocks noChangeArrowheads="1"/>
          </p:cNvSpPr>
          <p:nvPr/>
        </p:nvSpPr>
        <p:spPr bwMode="auto">
          <a:xfrm>
            <a:off x="7523163" y="1635125"/>
            <a:ext cx="5492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cys</a:t>
            </a:r>
          </a:p>
        </p:txBody>
      </p:sp>
      <p:sp>
        <p:nvSpPr>
          <p:cNvPr id="50308" name="Text Box 132"/>
          <p:cNvSpPr txBox="1">
            <a:spLocks noChangeArrowheads="1"/>
          </p:cNvSpPr>
          <p:nvPr/>
        </p:nvSpPr>
        <p:spPr bwMode="auto">
          <a:xfrm>
            <a:off x="7466013" y="2012950"/>
            <a:ext cx="6508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stop</a:t>
            </a:r>
          </a:p>
        </p:txBody>
      </p:sp>
      <p:sp>
        <p:nvSpPr>
          <p:cNvPr id="50309" name="Text Box 133"/>
          <p:cNvSpPr txBox="1">
            <a:spLocks noChangeArrowheads="1"/>
          </p:cNvSpPr>
          <p:nvPr/>
        </p:nvSpPr>
        <p:spPr bwMode="auto">
          <a:xfrm>
            <a:off x="7558088" y="2263775"/>
            <a:ext cx="48101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trp</a:t>
            </a:r>
          </a:p>
        </p:txBody>
      </p:sp>
      <p:sp>
        <p:nvSpPr>
          <p:cNvPr id="50310" name="Text Box 134"/>
          <p:cNvSpPr txBox="1">
            <a:spLocks noChangeArrowheads="1"/>
          </p:cNvSpPr>
          <p:nvPr/>
        </p:nvSpPr>
        <p:spPr bwMode="auto">
          <a:xfrm>
            <a:off x="7534275" y="2949575"/>
            <a:ext cx="5270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arg</a:t>
            </a:r>
          </a:p>
        </p:txBody>
      </p:sp>
      <p:sp>
        <p:nvSpPr>
          <p:cNvPr id="50311" name="Text Box 135"/>
          <p:cNvSpPr txBox="1">
            <a:spLocks noChangeArrowheads="1"/>
          </p:cNvSpPr>
          <p:nvPr/>
        </p:nvSpPr>
        <p:spPr bwMode="auto">
          <a:xfrm>
            <a:off x="7534275" y="3762375"/>
            <a:ext cx="5143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ser</a:t>
            </a:r>
          </a:p>
        </p:txBody>
      </p:sp>
      <p:sp>
        <p:nvSpPr>
          <p:cNvPr id="50312" name="Text Box 136"/>
          <p:cNvSpPr txBox="1">
            <a:spLocks noChangeArrowheads="1"/>
          </p:cNvSpPr>
          <p:nvPr/>
        </p:nvSpPr>
        <p:spPr bwMode="auto">
          <a:xfrm>
            <a:off x="7534275" y="4276725"/>
            <a:ext cx="5270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arg</a:t>
            </a:r>
          </a:p>
        </p:txBody>
      </p:sp>
      <p:sp>
        <p:nvSpPr>
          <p:cNvPr id="50313" name="Text Box 137"/>
          <p:cNvSpPr txBox="1">
            <a:spLocks noChangeArrowheads="1"/>
          </p:cNvSpPr>
          <p:nvPr/>
        </p:nvSpPr>
        <p:spPr bwMode="auto">
          <a:xfrm>
            <a:off x="7546975" y="5133975"/>
            <a:ext cx="4921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gly</a:t>
            </a:r>
          </a:p>
        </p:txBody>
      </p:sp>
      <p:sp>
        <p:nvSpPr>
          <p:cNvPr id="50314" name="Text Box 138"/>
          <p:cNvSpPr txBox="1">
            <a:spLocks noChangeArrowheads="1"/>
          </p:cNvSpPr>
          <p:nvPr/>
        </p:nvSpPr>
        <p:spPr bwMode="auto">
          <a:xfrm rot="-5400000">
            <a:off x="-423069" y="3467894"/>
            <a:ext cx="12938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First Base</a:t>
            </a:r>
          </a:p>
        </p:txBody>
      </p:sp>
      <p:sp>
        <p:nvSpPr>
          <p:cNvPr id="50315" name="Text Box 139"/>
          <p:cNvSpPr txBox="1">
            <a:spLocks noChangeArrowheads="1"/>
          </p:cNvSpPr>
          <p:nvPr/>
        </p:nvSpPr>
        <p:spPr bwMode="auto">
          <a:xfrm rot="5400000">
            <a:off x="8226425" y="3494088"/>
            <a:ext cx="13620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>
                <a:latin typeface="Arial Black" pitchFamily="34" charset="0"/>
              </a:rPr>
              <a:t>Third Base</a:t>
            </a:r>
          </a:p>
        </p:txBody>
      </p:sp>
      <p:sp>
        <p:nvSpPr>
          <p:cNvPr id="50316" name="Text Box 140"/>
          <p:cNvSpPr txBox="1">
            <a:spLocks noChangeArrowheads="1"/>
          </p:cNvSpPr>
          <p:nvPr/>
        </p:nvSpPr>
        <p:spPr bwMode="auto">
          <a:xfrm>
            <a:off x="3721100" y="704850"/>
            <a:ext cx="161131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69" tIns="41134" rIns="82269" bIns="41134">
            <a:spAutoFit/>
          </a:bodyPr>
          <a:lstStyle/>
          <a:p>
            <a:pPr algn="l" defTabSz="822325" rtl="0" eaLnBrk="0" hangingPunct="0"/>
            <a:r>
              <a:rPr lang="en-US" sz="1600" dirty="0">
                <a:latin typeface="Arial Black" pitchFamily="34" charset="0"/>
              </a:rPr>
              <a:t>Second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 b="3246"/>
          <a:stretch>
            <a:fillRect/>
          </a:stretch>
        </p:blipFill>
        <p:spPr bwMode="auto">
          <a:xfrm>
            <a:off x="1524000" y="1209675"/>
            <a:ext cx="5486400" cy="5291138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382000" cy="579438"/>
          </a:xfrm>
        </p:spPr>
        <p:txBody>
          <a:bodyPr>
            <a:spAutoFit/>
          </a:bodyPr>
          <a:lstStyle/>
          <a:p>
            <a:pPr algn="ctr"/>
            <a:r>
              <a:rPr lang="ar-SA" smtClean="0"/>
              <a:t>تدريب على ترجمة الشفرة الوراثية</a:t>
            </a:r>
            <a:endParaRPr lang="en-US" smtClean="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7162800" y="6172200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/>
            <a:r>
              <a:rPr lang="en-US" sz="1200">
                <a:latin typeface="Times New Roman" pitchFamily="18" charset="0"/>
              </a:rPr>
              <a:t>Figure 10.8B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2744788" y="4953000"/>
            <a:ext cx="6413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>
              <a:lnSpc>
                <a:spcPct val="90000"/>
              </a:lnSpc>
            </a:pPr>
            <a:r>
              <a:rPr lang="en-US" sz="1200" b="1"/>
              <a:t>Start</a:t>
            </a:r>
            <a:br>
              <a:rPr lang="en-US" sz="1200" b="1"/>
            </a:br>
            <a:r>
              <a:rPr lang="en-US" sz="1200" b="1"/>
              <a:t>codon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752600" y="4343400"/>
            <a:ext cx="514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lnSpc>
                <a:spcPct val="90000"/>
              </a:lnSpc>
            </a:pPr>
            <a:r>
              <a:rPr lang="en-US" sz="1200" b="1"/>
              <a:t>RNA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5029200" y="1143000"/>
            <a:ext cx="15652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lnSpc>
                <a:spcPct val="90000"/>
              </a:lnSpc>
            </a:pPr>
            <a:r>
              <a:rPr lang="en-US" sz="1200" b="1"/>
              <a:t>Transcribed strand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6064250" y="4953000"/>
            <a:ext cx="6413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 eaLnBrk="0" hangingPunct="0">
              <a:lnSpc>
                <a:spcPct val="90000"/>
              </a:lnSpc>
            </a:pPr>
            <a:r>
              <a:rPr lang="en-US" sz="1200" b="1"/>
              <a:t>Stop</a:t>
            </a:r>
            <a:br>
              <a:rPr lang="en-US" sz="1200" b="1"/>
            </a:br>
            <a:r>
              <a:rPr lang="en-US" sz="1200" b="1"/>
              <a:t>codon</a:t>
            </a:r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 rot="16200000">
            <a:off x="2971800" y="4343400"/>
            <a:ext cx="228600" cy="990600"/>
          </a:xfrm>
          <a:prstGeom prst="leftBrace">
            <a:avLst>
              <a:gd name="adj1" fmla="val 17835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4784725" y="5181600"/>
            <a:ext cx="10048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lnSpc>
                <a:spcPct val="90000"/>
              </a:lnSpc>
            </a:pPr>
            <a:r>
              <a:rPr lang="en-US" sz="1200" b="1"/>
              <a:t>Translation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800600" y="3124200"/>
            <a:ext cx="11572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lnSpc>
                <a:spcPct val="90000"/>
              </a:lnSpc>
            </a:pPr>
            <a:r>
              <a:rPr lang="en-US" sz="1200" b="1"/>
              <a:t>Transcription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1752600" y="2057400"/>
            <a:ext cx="514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lnSpc>
                <a:spcPct val="90000"/>
              </a:lnSpc>
            </a:pPr>
            <a:r>
              <a:rPr lang="en-US" sz="1200" b="1"/>
              <a:t>DNA</a:t>
            </a:r>
          </a:p>
        </p:txBody>
      </p:sp>
      <p:sp>
        <p:nvSpPr>
          <p:cNvPr id="53261" name="AutoShape 13"/>
          <p:cNvSpPr>
            <a:spLocks/>
          </p:cNvSpPr>
          <p:nvPr/>
        </p:nvSpPr>
        <p:spPr bwMode="auto">
          <a:xfrm rot="16200000">
            <a:off x="4038600" y="4343400"/>
            <a:ext cx="228600" cy="990600"/>
          </a:xfrm>
          <a:prstGeom prst="leftBrace">
            <a:avLst>
              <a:gd name="adj1" fmla="val 17835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2" name="AutoShape 14"/>
          <p:cNvSpPr>
            <a:spLocks/>
          </p:cNvSpPr>
          <p:nvPr/>
        </p:nvSpPr>
        <p:spPr bwMode="auto">
          <a:xfrm rot="16200000">
            <a:off x="5181600" y="4343400"/>
            <a:ext cx="228600" cy="990600"/>
          </a:xfrm>
          <a:prstGeom prst="leftBrace">
            <a:avLst>
              <a:gd name="adj1" fmla="val 17835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AutoShape 15"/>
          <p:cNvSpPr>
            <a:spLocks/>
          </p:cNvSpPr>
          <p:nvPr/>
        </p:nvSpPr>
        <p:spPr bwMode="auto">
          <a:xfrm rot="16200000">
            <a:off x="6248400" y="4343400"/>
            <a:ext cx="228600" cy="990600"/>
          </a:xfrm>
          <a:prstGeom prst="leftBrace">
            <a:avLst>
              <a:gd name="adj1" fmla="val 17835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1217613" y="6096000"/>
            <a:ext cx="1047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0" eaLnBrk="0" hangingPunct="0">
              <a:lnSpc>
                <a:spcPct val="90000"/>
              </a:lnSpc>
            </a:pPr>
            <a:r>
              <a:rPr lang="en-US" sz="1200" b="1"/>
              <a:t>Polypeptide</a:t>
            </a:r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 flipH="1">
            <a:off x="4648200" y="1295400"/>
            <a:ext cx="381000" cy="381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5706070"/>
            <a:ext cx="8610600" cy="603250"/>
            <a:chOff x="192" y="3600"/>
            <a:chExt cx="5424" cy="528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92" y="3600"/>
              <a:ext cx="542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lang="en-US" sz="3200">
                  <a:solidFill>
                    <a:srgbClr val="000000"/>
                  </a:solidFill>
                  <a:latin typeface="Times New Roman" pitchFamily="18" charset="0"/>
                </a:rPr>
                <a:t>RNA                       DNA</a:t>
              </a:r>
              <a:r>
                <a:rPr lang="ar-SA" sz="3200">
                  <a:solidFill>
                    <a:srgbClr val="000000"/>
                  </a:solidFill>
                  <a:latin typeface="Times New Roman" pitchFamily="18" charset="0"/>
                </a:rPr>
                <a:t>  </a:t>
              </a:r>
              <a:r>
                <a:rPr lang="en-US" sz="3200">
                  <a:solidFill>
                    <a:srgbClr val="000000"/>
                  </a:solidFill>
                  <a:latin typeface="Times New Roman" pitchFamily="18" charset="0"/>
                </a:rPr>
                <a:t>          </a:t>
              </a:r>
              <a:r>
                <a:rPr lang="ar-SA" sz="3200">
                  <a:solidFill>
                    <a:srgbClr val="000000"/>
                  </a:solidFill>
                  <a:latin typeface="Times New Roman" pitchFamily="18" charset="0"/>
                </a:rPr>
                <a:t>  </a:t>
              </a:r>
              <a:r>
                <a:rPr lang="en-US" sz="3200">
                  <a:solidFill>
                    <a:srgbClr val="000000"/>
                  </a:solidFill>
                  <a:latin typeface="Times New Roman" pitchFamily="18" charset="0"/>
                </a:rPr>
                <a:t>             </a:t>
              </a:r>
              <a:r>
                <a:rPr lang="ar-SA" sz="3200">
                  <a:solidFill>
                    <a:srgbClr val="000000"/>
                  </a:solidFill>
                  <a:latin typeface="Times New Roman (Arabic)" charset="0"/>
                </a:rPr>
                <a:t>البروتينات </a:t>
              </a:r>
              <a:r>
                <a:rPr lang="ar-SA" sz="32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ar-SA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H="1">
              <a:off x="3671" y="3840"/>
              <a:ext cx="99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Line 5"/>
            <p:cNvSpPr>
              <a:spLocks noChangeShapeType="1"/>
            </p:cNvSpPr>
            <p:nvPr/>
          </p:nvSpPr>
          <p:spPr bwMode="auto">
            <a:xfrm flipH="1">
              <a:off x="1638" y="3840"/>
              <a:ext cx="99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51643" y="592138"/>
            <a:ext cx="8093882" cy="144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ar-SA" sz="5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الحامض النووي </a:t>
            </a:r>
            <a:r>
              <a:rPr lang="ar-SA" sz="5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الريبوزي</a:t>
            </a:r>
            <a:r>
              <a:rPr lang="en-US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RNA</a:t>
            </a:r>
            <a:endParaRPr lang="ar-SA" sz="54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ثلاثة أنواع من </a:t>
            </a:r>
            <a:r>
              <a:rPr lang="ar-SA" sz="2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الـ</a:t>
            </a:r>
            <a:r>
              <a:rPr lang="ar-SA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RNA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193476" y="2492896"/>
            <a:ext cx="56076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1- حامض نووي </a:t>
            </a:r>
            <a:r>
              <a:rPr lang="ar-SA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ريبوزي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 رسول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m-RNA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 </a:t>
            </a: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584717" y="3140968"/>
            <a:ext cx="5205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2- حامض نووي </a:t>
            </a:r>
            <a:r>
              <a:rPr lang="ar-SA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ريبوزي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 ناقل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t-RNA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 </a:t>
            </a: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650167" y="3789363"/>
            <a:ext cx="61398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3- حامض نووي </a:t>
            </a:r>
            <a:r>
              <a:rPr lang="ar-SA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ريبوزي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 </a:t>
            </a:r>
            <a:r>
              <a:rPr lang="ar-SA" sz="2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ريبوسومي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r-RNA</a:t>
            </a:r>
            <a:r>
              <a:rPr lang="ar-S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PT Bold Heading" pitchFamily="2" charset="-78"/>
              </a:rPr>
              <a:t> </a:t>
            </a:r>
            <a:endParaRPr 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07950" y="4686235"/>
            <a:ext cx="88360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2400" b="1" dirty="0" smtClean="0"/>
              <a:t>يحكم العلاقة بين </a:t>
            </a:r>
            <a:r>
              <a:rPr lang="ar-SA" sz="2400" b="1" dirty="0" err="1" smtClean="0"/>
              <a:t>الـ</a:t>
            </a:r>
            <a:r>
              <a:rPr lang="ar-SA" sz="2400" b="1" dirty="0" smtClean="0"/>
              <a:t>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ar-SA" sz="2400" b="1" dirty="0" smtClean="0"/>
              <a:t> و </a:t>
            </a:r>
            <a:r>
              <a:rPr lang="ar-SA" sz="2400" b="1" dirty="0" err="1" smtClean="0"/>
              <a:t>الـ</a:t>
            </a:r>
            <a:r>
              <a:rPr lang="ar-SA" sz="2400" b="1" dirty="0" smtClean="0"/>
              <a:t>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RNA</a:t>
            </a:r>
            <a:r>
              <a:rPr lang="ar-SA" sz="2400" b="1" dirty="0" smtClean="0"/>
              <a:t> والبروتينات ما يسمى </a:t>
            </a:r>
            <a:r>
              <a:rPr lang="ar-SA" sz="2400" b="1" dirty="0" err="1" smtClean="0"/>
              <a:t>بـــــــ</a:t>
            </a:r>
            <a:endParaRPr lang="ar-SA" sz="2400" b="1" dirty="0" smtClean="0"/>
          </a:p>
          <a:p>
            <a:pPr algn="l" rtl="0"/>
            <a:r>
              <a:rPr lang="en-US" sz="2400" b="1" dirty="0" smtClean="0">
                <a:solidFill>
                  <a:srgbClr val="002060"/>
                </a:solidFill>
              </a:rPr>
              <a:t>Central </a:t>
            </a:r>
            <a:r>
              <a:rPr lang="en-US" sz="2400" b="1" dirty="0">
                <a:solidFill>
                  <a:srgbClr val="002060"/>
                </a:solidFill>
              </a:rPr>
              <a:t>Dogma of Molecular Genetics </a:t>
            </a:r>
            <a:r>
              <a:rPr lang="ar-SA" sz="2400" b="1" dirty="0" smtClean="0">
                <a:solidFill>
                  <a:srgbClr val="002060"/>
                </a:solidFill>
              </a:rPr>
              <a:t>المبدأ </a:t>
            </a:r>
            <a:r>
              <a:rPr lang="ar-SA" sz="2400" b="1" dirty="0">
                <a:solidFill>
                  <a:srgbClr val="002060"/>
                </a:solidFill>
              </a:rPr>
              <a:t>المركزي للجينات </a:t>
            </a:r>
            <a:r>
              <a:rPr lang="ar-SA" sz="2400" b="1" dirty="0" err="1">
                <a:solidFill>
                  <a:srgbClr val="002060"/>
                </a:solidFill>
              </a:rPr>
              <a:t>الجزيئية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3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utoUpdateAnimBg="0"/>
      <p:bldP spid="3080" grpId="0" autoUpdateAnimBg="0"/>
      <p:bldP spid="308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ar-SA" b="1" smtClean="0"/>
              <a:t>تعريفات</a:t>
            </a:r>
            <a:endParaRPr lang="en-US" b="1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738" y="1268413"/>
            <a:ext cx="8507412" cy="48529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ar-SA" sz="2400" b="1" dirty="0" smtClean="0"/>
              <a:t>التضاعف </a:t>
            </a:r>
            <a:r>
              <a:rPr lang="en-US" sz="2400" b="1" dirty="0" smtClean="0"/>
              <a:t>Replication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400" dirty="0" smtClean="0"/>
              <a:t>يحدث في </a:t>
            </a:r>
            <a:r>
              <a:rPr lang="ar-SA" sz="2400" dirty="0" err="1" smtClean="0"/>
              <a:t>الـ</a:t>
            </a:r>
            <a:r>
              <a:rPr lang="ar-SA" sz="2400" dirty="0" smtClean="0"/>
              <a:t> </a:t>
            </a:r>
            <a:r>
              <a:rPr lang="en-US" sz="2400" dirty="0" smtClean="0"/>
              <a:t>DNA</a:t>
            </a:r>
            <a:r>
              <a:rPr lang="ar-SA" sz="2400" dirty="0" smtClean="0"/>
              <a:t> وفيه يتم إنشاء نسخة مطابقة للمادة </a:t>
            </a:r>
            <a:r>
              <a:rPr lang="ar-SA" sz="2400" dirty="0" err="1" smtClean="0"/>
              <a:t>الوراثية</a:t>
            </a:r>
            <a:r>
              <a:rPr lang="ar-SA" sz="2400" dirty="0" smtClean="0"/>
              <a:t> الموجودة في </a:t>
            </a:r>
            <a:r>
              <a:rPr lang="ar-SA" sz="2400" dirty="0" err="1" smtClean="0"/>
              <a:t>الكروموسوم</a:t>
            </a:r>
            <a:r>
              <a:rPr lang="ar-SA" sz="2400" dirty="0" smtClean="0"/>
              <a:t> تمهيداً </a:t>
            </a:r>
            <a:r>
              <a:rPr lang="ar-SA" sz="2400" dirty="0" err="1" smtClean="0"/>
              <a:t>لإنقسام</a:t>
            </a:r>
            <a:r>
              <a:rPr lang="ar-SA" sz="2400" dirty="0" smtClean="0"/>
              <a:t> الخلية لخليتين يحتوي كل منها على نفس العدد من </a:t>
            </a:r>
            <a:r>
              <a:rPr lang="ar-SA" sz="2400" dirty="0" err="1" smtClean="0"/>
              <a:t>الكروموسومات</a:t>
            </a:r>
            <a:r>
              <a:rPr lang="ar-SA" sz="24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ar-SA" sz="2400" dirty="0" smtClean="0"/>
          </a:p>
          <a:p>
            <a:pPr eaLnBrk="1" hangingPunct="1">
              <a:lnSpc>
                <a:spcPct val="80000"/>
              </a:lnSpc>
            </a:pPr>
            <a:r>
              <a:rPr lang="ar-SA" sz="2400" b="1" dirty="0" smtClean="0"/>
              <a:t>النسخ </a:t>
            </a:r>
            <a:r>
              <a:rPr lang="en-US" sz="2400" b="1" dirty="0" smtClean="0"/>
              <a:t>Transcription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400" dirty="0" smtClean="0"/>
              <a:t>وفيه يتم عمل نسخة لجزء من </a:t>
            </a:r>
            <a:r>
              <a:rPr lang="ar-SA" sz="2400" dirty="0" err="1" smtClean="0"/>
              <a:t>الـ</a:t>
            </a:r>
            <a:r>
              <a:rPr lang="ar-SA" sz="2400" dirty="0" smtClean="0"/>
              <a:t> </a:t>
            </a:r>
            <a:r>
              <a:rPr lang="en-US" sz="2400" dirty="0" smtClean="0"/>
              <a:t>DNA </a:t>
            </a:r>
            <a:r>
              <a:rPr lang="ar-SA" sz="2400" dirty="0" smtClean="0"/>
              <a:t>الموجود غالباً في النواة والمحتوي على مورث (</a:t>
            </a:r>
            <a:r>
              <a:rPr lang="ar-SA" sz="2400" dirty="0" err="1" smtClean="0"/>
              <a:t>جين</a:t>
            </a:r>
            <a:r>
              <a:rPr lang="ar-SA" sz="2400" dirty="0" smtClean="0"/>
              <a:t>) أو مجموعة من المورثات لينتج </a:t>
            </a:r>
            <a:r>
              <a:rPr lang="en-US" sz="2400" dirty="0" smtClean="0"/>
              <a:t>mRNA</a:t>
            </a:r>
            <a:r>
              <a:rPr lang="ar-SA" sz="2400" dirty="0" smtClean="0"/>
              <a:t> الذي ينتقل بعد ذلك </a:t>
            </a:r>
            <a:r>
              <a:rPr lang="ar-SA" sz="2400" dirty="0" err="1" smtClean="0"/>
              <a:t>للسيتوبلازم</a:t>
            </a:r>
            <a:r>
              <a:rPr lang="ar-SA" sz="24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ar-SA" sz="2400" dirty="0" smtClean="0"/>
          </a:p>
          <a:p>
            <a:pPr eaLnBrk="1" hangingPunct="1">
              <a:lnSpc>
                <a:spcPct val="80000"/>
              </a:lnSpc>
            </a:pPr>
            <a:r>
              <a:rPr lang="ar-SA" sz="2400" b="1" dirty="0" smtClean="0"/>
              <a:t>الترجمة </a:t>
            </a:r>
            <a:r>
              <a:rPr lang="en-US" sz="2400" b="1" dirty="0" smtClean="0"/>
              <a:t>Translation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2400" dirty="0" smtClean="0"/>
              <a:t>وفيها يتم ترجمة الشفرة </a:t>
            </a:r>
            <a:r>
              <a:rPr lang="ar-SA" sz="2400" dirty="0" err="1" smtClean="0"/>
              <a:t>الوراثية</a:t>
            </a:r>
            <a:r>
              <a:rPr lang="ar-SA" sz="2400" dirty="0" smtClean="0"/>
              <a:t> الموجودة في </a:t>
            </a:r>
            <a:r>
              <a:rPr lang="en-US" sz="2400" dirty="0" smtClean="0"/>
              <a:t>mRNA</a:t>
            </a:r>
            <a:r>
              <a:rPr lang="ar-SA" sz="2400" dirty="0" smtClean="0"/>
              <a:t> إلى بروتين وذلك عن طريق </a:t>
            </a:r>
            <a:r>
              <a:rPr lang="ar-SA" sz="2400" dirty="0" err="1" smtClean="0"/>
              <a:t>الرايبوسوم</a:t>
            </a:r>
            <a:r>
              <a:rPr lang="ar-SA" sz="2400" dirty="0" smtClean="0"/>
              <a:t> المحتوي على </a:t>
            </a:r>
            <a:r>
              <a:rPr lang="en-US" sz="2400" dirty="0" err="1" smtClean="0"/>
              <a:t>rRNA</a:t>
            </a:r>
            <a:r>
              <a:rPr lang="ar-SA" sz="2400" dirty="0" smtClean="0"/>
              <a:t> حيث يقوم بتكوين الروابط </a:t>
            </a:r>
            <a:r>
              <a:rPr lang="ar-SA" sz="2400" dirty="0" err="1" smtClean="0"/>
              <a:t>الببتيدية</a:t>
            </a:r>
            <a:r>
              <a:rPr lang="ar-SA" sz="2400" dirty="0" smtClean="0"/>
              <a:t> بين </a:t>
            </a:r>
            <a:r>
              <a:rPr lang="ar-SA" sz="2400" dirty="0" err="1" smtClean="0"/>
              <a:t>الاحماض</a:t>
            </a:r>
            <a:r>
              <a:rPr lang="ar-SA" sz="2400" dirty="0" smtClean="0"/>
              <a:t> </a:t>
            </a:r>
            <a:r>
              <a:rPr lang="ar-SA" sz="2400" dirty="0" err="1" smtClean="0"/>
              <a:t>الأمينية</a:t>
            </a:r>
            <a:r>
              <a:rPr lang="ar-SA" sz="2400" dirty="0" smtClean="0"/>
              <a:t> التي يحملها </a:t>
            </a:r>
            <a:r>
              <a:rPr lang="en-US" sz="2400" dirty="0" err="1" smtClean="0"/>
              <a:t>tRNA</a:t>
            </a:r>
            <a:r>
              <a:rPr lang="ar-SA" sz="2400" dirty="0" smtClean="0"/>
              <a:t> بالترتيب الذي يحدده الرسول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تضاعف الـ </a:t>
            </a:r>
            <a:r>
              <a:rPr lang="en-US" smtClean="0"/>
              <a:t>DNA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00200"/>
            <a:ext cx="8856663" cy="4525963"/>
          </a:xfrm>
        </p:spPr>
        <p:txBody>
          <a:bodyPr/>
          <a:lstStyle/>
          <a:p>
            <a:pPr eaLnBrk="1" hangingPunct="1"/>
            <a:r>
              <a:rPr lang="ar-SA" sz="2800" smtClean="0"/>
              <a:t>يتواجد الـ </a:t>
            </a:r>
            <a:r>
              <a:rPr lang="en-US" sz="2800" smtClean="0"/>
              <a:t>DNA</a:t>
            </a:r>
            <a:r>
              <a:rPr lang="ar-SA" sz="2800" smtClean="0"/>
              <a:t> في شكلين اما كشريط واحد او مزدوج واما في شكل مستقيم او دائري.</a:t>
            </a:r>
          </a:p>
          <a:p>
            <a:pPr eaLnBrk="1" hangingPunct="1"/>
            <a:endParaRPr lang="ar-SA" sz="2800" smtClean="0"/>
          </a:p>
          <a:p>
            <a:pPr eaLnBrk="1" hangingPunct="1">
              <a:buFontTx/>
              <a:buNone/>
            </a:pPr>
            <a:r>
              <a:rPr lang="ar-SA" sz="2800" b="1" smtClean="0"/>
              <a:t>يوجد ثلاثة أشكال من التضاعف:</a:t>
            </a:r>
          </a:p>
          <a:p>
            <a:pPr eaLnBrk="1" hangingPunct="1"/>
            <a:r>
              <a:rPr lang="ar-SA" sz="2800" smtClean="0"/>
              <a:t>التضاعف شبه المحافظ </a:t>
            </a:r>
            <a:r>
              <a:rPr lang="en-US" sz="2800" smtClean="0"/>
              <a:t>Semiconservative Replication</a:t>
            </a:r>
          </a:p>
          <a:p>
            <a:pPr eaLnBrk="1" hangingPunct="1"/>
            <a:r>
              <a:rPr lang="ar-SA" sz="2800" smtClean="0"/>
              <a:t>التضاعف ثنائي الاتجاه </a:t>
            </a:r>
            <a:r>
              <a:rPr lang="en-US" sz="2800" smtClean="0"/>
              <a:t>Bidirectional Replication</a:t>
            </a:r>
          </a:p>
          <a:p>
            <a:pPr eaLnBrk="1" hangingPunct="1"/>
            <a:r>
              <a:rPr lang="ar-SA" sz="2800" smtClean="0"/>
              <a:t>التضاعف شبه المتواصل </a:t>
            </a:r>
            <a:r>
              <a:rPr lang="en-US" sz="2800" smtClean="0"/>
              <a:t>Semidiscontinuous replication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semiconservative3"/>
          <p:cNvPicPr>
            <a:picLocks noChangeAspect="1" noChangeArrowheads="1"/>
          </p:cNvPicPr>
          <p:nvPr/>
        </p:nvPicPr>
        <p:blipFill>
          <a:blip r:embed="rId2" cstate="print">
            <a:lum bright="-18000" contrast="36000"/>
          </a:blip>
          <a:srcRect/>
          <a:stretch>
            <a:fillRect/>
          </a:stretch>
        </p:blipFill>
        <p:spPr bwMode="auto">
          <a:xfrm>
            <a:off x="2514600" y="981075"/>
            <a:ext cx="161290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801688" y="3062288"/>
            <a:ext cx="201771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2800" b="1">
                <a:latin typeface="Comic Sans MS" pitchFamily="66" charset="0"/>
              </a:rPr>
              <a:t>Replication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219200" y="1371600"/>
            <a:ext cx="1604963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800" b="1">
                <a:solidFill>
                  <a:srgbClr val="FF3300"/>
                </a:solidFill>
                <a:latin typeface="Comic Sans MS" pitchFamily="66" charset="0"/>
              </a:rPr>
              <a:t>Parent</a:t>
            </a:r>
          </a:p>
          <a:p>
            <a:pPr algn="l" rtl="0" eaLnBrk="0" hangingPunct="0"/>
            <a:r>
              <a:rPr lang="en-US" sz="2800" b="1">
                <a:solidFill>
                  <a:srgbClr val="FF3300"/>
                </a:solidFill>
                <a:latin typeface="Comic Sans MS" pitchFamily="66" charset="0"/>
              </a:rPr>
              <a:t>molecule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609600" y="4572000"/>
            <a:ext cx="177800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800" b="1">
                <a:solidFill>
                  <a:srgbClr val="FF3300"/>
                </a:solidFill>
                <a:latin typeface="Comic Sans MS" pitchFamily="66" charset="0"/>
              </a:rPr>
              <a:t>Daughter</a:t>
            </a:r>
          </a:p>
          <a:p>
            <a:pPr algn="l" rtl="0" eaLnBrk="0" hangingPunct="0"/>
            <a:r>
              <a:rPr lang="en-US" sz="2800" b="1">
                <a:solidFill>
                  <a:srgbClr val="FF3300"/>
                </a:solidFill>
                <a:latin typeface="Comic Sans MS" pitchFamily="66" charset="0"/>
              </a:rPr>
              <a:t>molecules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572000" y="1124744"/>
            <a:ext cx="4114800" cy="41549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ar-SA" sz="2400" b="1" dirty="0">
                <a:solidFill>
                  <a:srgbClr val="0000CC"/>
                </a:solidFill>
                <a:latin typeface="Comic Sans MS" pitchFamily="66" charset="0"/>
              </a:rPr>
              <a:t>تم </a:t>
            </a:r>
            <a:r>
              <a:rPr lang="ar-SA" sz="2400" b="1" dirty="0" smtClean="0">
                <a:solidFill>
                  <a:srgbClr val="0000CC"/>
                </a:solidFill>
                <a:latin typeface="Comic Sans MS" pitchFamily="66" charset="0"/>
              </a:rPr>
              <a:t>وصفها عن </a:t>
            </a:r>
            <a:r>
              <a:rPr lang="ar-SA" sz="2400" b="1" dirty="0">
                <a:solidFill>
                  <a:srgbClr val="0000CC"/>
                </a:solidFill>
                <a:latin typeface="Comic Sans MS" pitchFamily="66" charset="0"/>
              </a:rPr>
              <a:t>طريق </a:t>
            </a:r>
            <a:r>
              <a:rPr lang="ar-SA" sz="2400" b="1" dirty="0" err="1">
                <a:solidFill>
                  <a:srgbClr val="0000CC"/>
                </a:solidFill>
                <a:latin typeface="Comic Sans MS" pitchFamily="66" charset="0"/>
              </a:rPr>
              <a:t>ميسلسون</a:t>
            </a:r>
            <a:r>
              <a:rPr lang="ar-SA" sz="2400" b="1" dirty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ar-SA" sz="2400" b="1" dirty="0" err="1">
                <a:solidFill>
                  <a:srgbClr val="0000CC"/>
                </a:solidFill>
                <a:latin typeface="Comic Sans MS" pitchFamily="66" charset="0"/>
              </a:rPr>
              <a:t>وستال</a:t>
            </a:r>
            <a:r>
              <a:rPr lang="ar-SA" sz="2400" b="1" dirty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US" sz="2400" b="1" dirty="0" err="1">
                <a:solidFill>
                  <a:srgbClr val="0000CC"/>
                </a:solidFill>
                <a:latin typeface="Comic Sans MS" pitchFamily="66" charset="0"/>
              </a:rPr>
              <a:t>Meselson</a:t>
            </a:r>
            <a:r>
              <a:rPr lang="en-US" sz="2400" b="1" dirty="0">
                <a:solidFill>
                  <a:srgbClr val="0000CC"/>
                </a:solidFill>
                <a:latin typeface="Comic Sans MS" pitchFamily="66" charset="0"/>
              </a:rPr>
              <a:t> &amp; 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Stahl</a:t>
            </a:r>
            <a:endParaRPr lang="ar-SA" sz="2400" b="1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eaLnBrk="0" hangingPunct="0"/>
            <a:r>
              <a:rPr lang="ar-SA" sz="2400" b="1" dirty="0" err="1" smtClean="0"/>
              <a:t>هى</a:t>
            </a:r>
            <a:r>
              <a:rPr lang="ar-SA" sz="2400" b="1" dirty="0" smtClean="0"/>
              <a:t> طريقة بسيطة وتوضح كيفية مضاعفة الحامض </a:t>
            </a:r>
            <a:r>
              <a:rPr lang="ar-SA" sz="2400" b="1" dirty="0" err="1" smtClean="0"/>
              <a:t>النووى</a:t>
            </a:r>
            <a:r>
              <a:rPr lang="ar-SA" sz="2400" b="1" dirty="0" smtClean="0"/>
              <a:t> </a:t>
            </a:r>
            <a:r>
              <a:rPr lang="en-US" sz="2400" b="1" dirty="0" smtClean="0"/>
              <a:t>DNA </a:t>
            </a:r>
            <a:r>
              <a:rPr lang="ar-SA" sz="2400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endParaRPr lang="en-US" sz="2400" b="1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eaLnBrk="0" hangingPunct="0"/>
            <a:endParaRPr lang="ar-SA" sz="2400" b="1" dirty="0"/>
          </a:p>
          <a:p>
            <a:pPr eaLnBrk="0" hangingPunct="0"/>
            <a:r>
              <a:rPr lang="ar-SA" sz="2400" b="1" dirty="0" smtClean="0"/>
              <a:t>وفيها ينفصل الشريطان ويقوم كل شريط ببناء شريط مكمل له.</a:t>
            </a:r>
          </a:p>
          <a:p>
            <a:pPr eaLnBrk="0" hangingPunct="0"/>
            <a:r>
              <a:rPr lang="ar-SA" sz="2400" b="1" dirty="0" smtClean="0"/>
              <a:t>سميت بالطريقة الشبه محافظة للتكرر نظرا لأنه يتم الحفاظ جزئيا  على </a:t>
            </a:r>
            <a:r>
              <a:rPr lang="ar-SA" sz="2400" b="1" dirty="0" err="1" smtClean="0"/>
              <a:t>الحلزون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الأبوى</a:t>
            </a:r>
            <a:r>
              <a:rPr lang="ar-SA" sz="2400" b="1" dirty="0" smtClean="0"/>
              <a:t> المزدوج أثناء تكرر الحامض </a:t>
            </a:r>
            <a:r>
              <a:rPr lang="ar-SA" sz="2400" b="1" dirty="0" err="1" smtClean="0"/>
              <a:t>النووى</a:t>
            </a:r>
            <a:r>
              <a:rPr lang="en-US" sz="2400" b="1" dirty="0" smtClean="0"/>
              <a:t>DNA </a:t>
            </a:r>
            <a:endParaRPr lang="ar-SA" sz="2400" b="1" dirty="0" smtClean="0"/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1130300" y="115888"/>
            <a:ext cx="682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ar-SA" sz="2400" b="1" dirty="0"/>
              <a:t>التضاعف شبه المحافظ </a:t>
            </a:r>
            <a:r>
              <a:rPr lang="en-US" sz="2400" b="1" dirty="0" err="1"/>
              <a:t>Semiconservative</a:t>
            </a:r>
            <a:r>
              <a:rPr lang="en-US" sz="2400" b="1" dirty="0"/>
              <a:t> Replication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p f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12" y="3306680"/>
            <a:ext cx="6444208" cy="311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265238" y="280988"/>
            <a:ext cx="7051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ar-SA" sz="2800" b="1" dirty="0"/>
              <a:t>التضاعف ثنائي الاتجاه </a:t>
            </a:r>
            <a:r>
              <a:rPr lang="en-US" sz="2800" b="1" dirty="0"/>
              <a:t>Bidirectional Replication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707904" y="4149080"/>
            <a:ext cx="1360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 dirty="0"/>
              <a:t>شوكة التضاعف</a:t>
            </a:r>
            <a:endParaRPr lang="en-US" b="1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779912" y="6374656"/>
            <a:ext cx="1303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dirty="0"/>
              <a:t>أصل التضاعف</a:t>
            </a:r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55575" y="1124744"/>
            <a:ext cx="764004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2400" dirty="0" smtClean="0"/>
              <a:t>يتم انفصال شريطي </a:t>
            </a:r>
            <a:r>
              <a:rPr lang="ar-SA" sz="2400" dirty="0" err="1" smtClean="0"/>
              <a:t>الـ</a:t>
            </a:r>
            <a:r>
              <a:rPr lang="ar-SA" sz="2400" dirty="0" smtClean="0"/>
              <a:t> </a:t>
            </a:r>
            <a:r>
              <a:rPr lang="en-US" sz="2400" b="1" dirty="0" smtClean="0"/>
              <a:t>DNA </a:t>
            </a:r>
            <a:r>
              <a:rPr lang="ar-SA" sz="2400" b="1" dirty="0" smtClean="0"/>
              <a:t> </a:t>
            </a:r>
            <a:r>
              <a:rPr lang="ar-SA" sz="2400" dirty="0" smtClean="0"/>
              <a:t>من المنتصف ليتكون ما يشبه الفقاعة أو </a:t>
            </a:r>
            <a:r>
              <a:rPr lang="ar-SA" sz="2400" dirty="0" err="1" smtClean="0"/>
              <a:t>البالونة</a:t>
            </a:r>
            <a:r>
              <a:rPr lang="ar-SA" sz="2400" dirty="0" smtClean="0"/>
              <a:t> ويقوم كل شريط بتكوين شريط آخر مكمل له.</a:t>
            </a:r>
          </a:p>
          <a:p>
            <a:r>
              <a:rPr lang="ar-SA" sz="2400" dirty="0" smtClean="0"/>
              <a:t>تتسع الفقاعة في </a:t>
            </a:r>
            <a:r>
              <a:rPr lang="ar-SA" sz="2400" dirty="0" err="1" smtClean="0"/>
              <a:t>الإتجاهين</a:t>
            </a:r>
            <a:r>
              <a:rPr lang="ar-SA" sz="2400" dirty="0" smtClean="0"/>
              <a:t> حتى تصل للأطراف فينفصل الزوجين كل </a:t>
            </a:r>
            <a:r>
              <a:rPr lang="ar-SA" sz="2400" dirty="0" err="1" smtClean="0"/>
              <a:t>منهما</a:t>
            </a:r>
            <a:r>
              <a:rPr lang="ar-SA" sz="2400" dirty="0" smtClean="0"/>
              <a:t> يحتوي على شريطين من </a:t>
            </a:r>
            <a:r>
              <a:rPr lang="ar-SA" sz="2400" dirty="0" err="1" smtClean="0"/>
              <a:t>الـ</a:t>
            </a:r>
            <a:r>
              <a:rPr lang="ar-SA" sz="2400" dirty="0" smtClean="0"/>
              <a:t> </a:t>
            </a:r>
            <a:r>
              <a:rPr lang="en-US" sz="2400" b="1" dirty="0" smtClean="0"/>
              <a:t>DNA </a:t>
            </a:r>
            <a:r>
              <a:rPr lang="ar-SA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7784" y="404664"/>
            <a:ext cx="57023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 eaLnBrk="0" hangingPunct="0"/>
            <a:r>
              <a:rPr lang="ar-SA" altLang="en-GB" sz="2800" b="1" dirty="0" smtClean="0">
                <a:solidFill>
                  <a:srgbClr val="000099"/>
                </a:solidFill>
              </a:rPr>
              <a:t>في حالة </a:t>
            </a:r>
            <a:r>
              <a:rPr lang="ar-SA" altLang="en-GB" sz="2800" b="1" dirty="0" err="1" smtClean="0">
                <a:solidFill>
                  <a:srgbClr val="000099"/>
                </a:solidFill>
              </a:rPr>
              <a:t>الكروموسوم</a:t>
            </a:r>
            <a:r>
              <a:rPr lang="ar-SA" altLang="en-GB" sz="2800" b="1" dirty="0" smtClean="0">
                <a:solidFill>
                  <a:srgbClr val="000099"/>
                </a:solidFill>
              </a:rPr>
              <a:t> البكتيري الحلقي يتم التضاعف ثنائي </a:t>
            </a:r>
            <a:r>
              <a:rPr lang="ar-SA" altLang="en-GB" sz="2800" b="1" dirty="0" err="1" smtClean="0">
                <a:solidFill>
                  <a:srgbClr val="000099"/>
                </a:solidFill>
              </a:rPr>
              <a:t>الإتجاه</a:t>
            </a:r>
            <a:r>
              <a:rPr lang="ar-SA" altLang="en-GB" sz="2800" b="1" dirty="0" smtClean="0">
                <a:solidFill>
                  <a:srgbClr val="000099"/>
                </a:solidFill>
              </a:rPr>
              <a:t> ويتكون شكل يشبه الحرف اللاتيني </a:t>
            </a:r>
            <a:r>
              <a:rPr lang="ar-SA" altLang="en-GB" sz="2800" b="1" dirty="0" err="1" smtClean="0">
                <a:solidFill>
                  <a:srgbClr val="000099"/>
                </a:solidFill>
              </a:rPr>
              <a:t>ثيتا</a:t>
            </a:r>
            <a:endParaRPr lang="en-GB" altLang="en-GB" sz="2800" b="1" dirty="0">
              <a:solidFill>
                <a:srgbClr val="000099"/>
              </a:solidFill>
            </a:endParaRP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784225" y="1908175"/>
            <a:ext cx="4916488" cy="2492375"/>
            <a:chOff x="632" y="746"/>
            <a:chExt cx="3097" cy="1570"/>
          </a:xfrm>
        </p:grpSpPr>
        <p:sp>
          <p:nvSpPr>
            <p:cNvPr id="8206" name="AutoShape 4"/>
            <p:cNvSpPr>
              <a:spLocks noChangeAspect="1" noChangeArrowheads="1"/>
            </p:cNvSpPr>
            <p:nvPr/>
          </p:nvSpPr>
          <p:spPr bwMode="auto">
            <a:xfrm>
              <a:off x="1402" y="1490"/>
              <a:ext cx="346" cy="172"/>
            </a:xfrm>
            <a:prstGeom prst="rightArrow">
              <a:avLst>
                <a:gd name="adj1" fmla="val 50000"/>
                <a:gd name="adj2" fmla="val 50291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07" name="Text Box 5"/>
            <p:cNvSpPr txBox="1">
              <a:spLocks noChangeAspect="1" noChangeArrowheads="1"/>
            </p:cNvSpPr>
            <p:nvPr/>
          </p:nvSpPr>
          <p:spPr bwMode="auto">
            <a:xfrm>
              <a:off x="859" y="993"/>
              <a:ext cx="31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GB" altLang="en-GB" sz="2200" i="1"/>
                <a:t>ori</a:t>
              </a:r>
            </a:p>
          </p:txBody>
        </p:sp>
        <p:sp>
          <p:nvSpPr>
            <p:cNvPr id="8208" name="Text Box 6"/>
            <p:cNvSpPr txBox="1">
              <a:spLocks noChangeAspect="1" noChangeArrowheads="1"/>
            </p:cNvSpPr>
            <p:nvPr/>
          </p:nvSpPr>
          <p:spPr bwMode="auto">
            <a:xfrm>
              <a:off x="840" y="1915"/>
              <a:ext cx="32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GB" altLang="en-GB" sz="2200" i="1"/>
                <a:t>ter</a:t>
              </a:r>
            </a:p>
          </p:txBody>
        </p:sp>
        <p:grpSp>
          <p:nvGrpSpPr>
            <p:cNvPr id="8209" name="Group 7"/>
            <p:cNvGrpSpPr>
              <a:grpSpLocks noChangeAspect="1"/>
            </p:cNvGrpSpPr>
            <p:nvPr/>
          </p:nvGrpSpPr>
          <p:grpSpPr bwMode="auto">
            <a:xfrm>
              <a:off x="632" y="1232"/>
              <a:ext cx="677" cy="679"/>
              <a:chOff x="1438" y="2086"/>
              <a:chExt cx="803" cy="804"/>
            </a:xfrm>
          </p:grpSpPr>
          <p:sp>
            <p:nvSpPr>
              <p:cNvPr id="8229" name="Oval 8"/>
              <p:cNvSpPr>
                <a:spLocks noChangeAspect="1" noChangeArrowheads="1"/>
              </p:cNvSpPr>
              <p:nvPr/>
            </p:nvSpPr>
            <p:spPr bwMode="auto">
              <a:xfrm>
                <a:off x="1483" y="2131"/>
                <a:ext cx="712" cy="713"/>
              </a:xfrm>
              <a:prstGeom prst="ellipse">
                <a:avLst/>
              </a:prstGeom>
              <a:noFill/>
              <a:ln w="2857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8230" name="Oval 9"/>
              <p:cNvSpPr>
                <a:spLocks noChangeAspect="1" noChangeArrowheads="1"/>
              </p:cNvSpPr>
              <p:nvPr/>
            </p:nvSpPr>
            <p:spPr bwMode="auto">
              <a:xfrm>
                <a:off x="1438" y="2086"/>
                <a:ext cx="803" cy="804"/>
              </a:xfrm>
              <a:prstGeom prst="ellipse">
                <a:avLst/>
              </a:prstGeom>
              <a:noFill/>
              <a:ln w="2857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8210" name="Oval 10"/>
            <p:cNvSpPr>
              <a:spLocks noChangeAspect="1" noChangeArrowheads="1"/>
            </p:cNvSpPr>
            <p:nvPr/>
          </p:nvSpPr>
          <p:spPr bwMode="auto">
            <a:xfrm>
              <a:off x="1841" y="1218"/>
              <a:ext cx="678" cy="679"/>
            </a:xfrm>
            <a:prstGeom prst="ellips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11" name="Arc 11"/>
            <p:cNvSpPr>
              <a:spLocks noChangeAspect="1"/>
            </p:cNvSpPr>
            <p:nvPr/>
          </p:nvSpPr>
          <p:spPr bwMode="auto">
            <a:xfrm rot="-2733785">
              <a:off x="2011" y="1193"/>
              <a:ext cx="324" cy="324"/>
            </a:xfrm>
            <a:custGeom>
              <a:avLst/>
              <a:gdLst>
                <a:gd name="T0" fmla="*/ 0 w 21600"/>
                <a:gd name="T1" fmla="*/ 0 h 21600"/>
                <a:gd name="T2" fmla="*/ 324 w 21600"/>
                <a:gd name="T3" fmla="*/ 324 h 21600"/>
                <a:gd name="T4" fmla="*/ 0 w 21600"/>
                <a:gd name="T5" fmla="*/ 324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Arc 12"/>
            <p:cNvSpPr>
              <a:spLocks noChangeAspect="1"/>
            </p:cNvSpPr>
            <p:nvPr/>
          </p:nvSpPr>
          <p:spPr bwMode="auto">
            <a:xfrm rot="2733785" flipV="1">
              <a:off x="2011" y="1234"/>
              <a:ext cx="324" cy="324"/>
            </a:xfrm>
            <a:custGeom>
              <a:avLst/>
              <a:gdLst>
                <a:gd name="T0" fmla="*/ 0 w 21600"/>
                <a:gd name="T1" fmla="*/ 0 h 21600"/>
                <a:gd name="T2" fmla="*/ 324 w 21600"/>
                <a:gd name="T3" fmla="*/ 324 h 21600"/>
                <a:gd name="T4" fmla="*/ 0 w 21600"/>
                <a:gd name="T5" fmla="*/ 324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3" name="Arc 13"/>
            <p:cNvSpPr>
              <a:spLocks noChangeAspect="1"/>
            </p:cNvSpPr>
            <p:nvPr/>
          </p:nvSpPr>
          <p:spPr bwMode="auto">
            <a:xfrm rot="8579328">
              <a:off x="1886" y="1271"/>
              <a:ext cx="612" cy="584"/>
            </a:xfrm>
            <a:custGeom>
              <a:avLst/>
              <a:gdLst>
                <a:gd name="T0" fmla="*/ 0 w 42962"/>
                <a:gd name="T1" fmla="*/ 262 h 40970"/>
                <a:gd name="T2" fmla="*/ 440 w 42962"/>
                <a:gd name="T3" fmla="*/ 584 h 40970"/>
                <a:gd name="T4" fmla="*/ 304 w 42962"/>
                <a:gd name="T5" fmla="*/ 308 h 40970"/>
                <a:gd name="T6" fmla="*/ 0 60000 65536"/>
                <a:gd name="T7" fmla="*/ 0 60000 65536"/>
                <a:gd name="T8" fmla="*/ 0 60000 65536"/>
                <a:gd name="T9" fmla="*/ 0 w 42962"/>
                <a:gd name="T10" fmla="*/ 0 h 40970"/>
                <a:gd name="T11" fmla="*/ 42962 w 42962"/>
                <a:gd name="T12" fmla="*/ 40970 h 409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962" h="40970" fill="none" extrusionOk="0">
                  <a:moveTo>
                    <a:pt x="-1" y="18408"/>
                  </a:moveTo>
                  <a:cubicBezTo>
                    <a:pt x="1579" y="7829"/>
                    <a:pt x="10665" y="-1"/>
                    <a:pt x="21362" y="0"/>
                  </a:cubicBezTo>
                  <a:cubicBezTo>
                    <a:pt x="33291" y="0"/>
                    <a:pt x="42962" y="9670"/>
                    <a:pt x="42962" y="21600"/>
                  </a:cubicBezTo>
                  <a:cubicBezTo>
                    <a:pt x="42962" y="29823"/>
                    <a:pt x="38292" y="37332"/>
                    <a:pt x="30918" y="40970"/>
                  </a:cubicBezTo>
                </a:path>
                <a:path w="42962" h="40970" stroke="0" extrusionOk="0">
                  <a:moveTo>
                    <a:pt x="-1" y="18408"/>
                  </a:moveTo>
                  <a:cubicBezTo>
                    <a:pt x="1579" y="7829"/>
                    <a:pt x="10665" y="-1"/>
                    <a:pt x="21362" y="0"/>
                  </a:cubicBezTo>
                  <a:cubicBezTo>
                    <a:pt x="33291" y="0"/>
                    <a:pt x="42962" y="9670"/>
                    <a:pt x="42962" y="21600"/>
                  </a:cubicBezTo>
                  <a:cubicBezTo>
                    <a:pt x="42962" y="29823"/>
                    <a:pt x="38292" y="37332"/>
                    <a:pt x="30918" y="40970"/>
                  </a:cubicBezTo>
                  <a:lnTo>
                    <a:pt x="21362" y="21600"/>
                  </a:lnTo>
                  <a:close/>
                </a:path>
              </a:pathLst>
            </a:cu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Arc 14"/>
            <p:cNvSpPr>
              <a:spLocks noChangeAspect="1"/>
            </p:cNvSpPr>
            <p:nvPr/>
          </p:nvSpPr>
          <p:spPr bwMode="auto">
            <a:xfrm rot="2733785" flipV="1">
              <a:off x="1986" y="1210"/>
              <a:ext cx="394" cy="405"/>
            </a:xfrm>
            <a:custGeom>
              <a:avLst/>
              <a:gdLst>
                <a:gd name="T0" fmla="*/ 0 w 26291"/>
                <a:gd name="T1" fmla="*/ 8 h 26994"/>
                <a:gd name="T2" fmla="*/ 384 w 26291"/>
                <a:gd name="T3" fmla="*/ 405 h 26994"/>
                <a:gd name="T4" fmla="*/ 70 w 26291"/>
                <a:gd name="T5" fmla="*/ 324 h 26994"/>
                <a:gd name="T6" fmla="*/ 0 60000 65536"/>
                <a:gd name="T7" fmla="*/ 0 60000 65536"/>
                <a:gd name="T8" fmla="*/ 0 60000 65536"/>
                <a:gd name="T9" fmla="*/ 0 w 26291"/>
                <a:gd name="T10" fmla="*/ 0 h 26994"/>
                <a:gd name="T11" fmla="*/ 26291 w 26291"/>
                <a:gd name="T12" fmla="*/ 26994 h 269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291" h="26994" fill="none" extrusionOk="0">
                  <a:moveTo>
                    <a:pt x="-1" y="515"/>
                  </a:moveTo>
                  <a:cubicBezTo>
                    <a:pt x="1540" y="172"/>
                    <a:pt x="3113" y="-1"/>
                    <a:pt x="4691" y="0"/>
                  </a:cubicBezTo>
                  <a:cubicBezTo>
                    <a:pt x="16620" y="0"/>
                    <a:pt x="26291" y="9670"/>
                    <a:pt x="26291" y="21600"/>
                  </a:cubicBezTo>
                  <a:cubicBezTo>
                    <a:pt x="26291" y="23419"/>
                    <a:pt x="26061" y="25232"/>
                    <a:pt x="25606" y="26994"/>
                  </a:cubicBezTo>
                </a:path>
                <a:path w="26291" h="26994" stroke="0" extrusionOk="0">
                  <a:moveTo>
                    <a:pt x="-1" y="515"/>
                  </a:moveTo>
                  <a:cubicBezTo>
                    <a:pt x="1540" y="172"/>
                    <a:pt x="3113" y="-1"/>
                    <a:pt x="4691" y="0"/>
                  </a:cubicBezTo>
                  <a:cubicBezTo>
                    <a:pt x="16620" y="0"/>
                    <a:pt x="26291" y="9670"/>
                    <a:pt x="26291" y="21600"/>
                  </a:cubicBezTo>
                  <a:cubicBezTo>
                    <a:pt x="26291" y="23419"/>
                    <a:pt x="26061" y="25232"/>
                    <a:pt x="25606" y="26994"/>
                  </a:cubicBezTo>
                  <a:lnTo>
                    <a:pt x="4691" y="21600"/>
                  </a:lnTo>
                  <a:close/>
                </a:path>
              </a:pathLst>
            </a:cu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5" name="Oval 15"/>
            <p:cNvSpPr>
              <a:spLocks noChangeAspect="1" noChangeArrowheads="1"/>
            </p:cNvSpPr>
            <p:nvPr/>
          </p:nvSpPr>
          <p:spPr bwMode="auto">
            <a:xfrm>
              <a:off x="3090" y="826"/>
              <a:ext cx="600" cy="60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16" name="Oval 16"/>
            <p:cNvSpPr>
              <a:spLocks noChangeAspect="1" noChangeArrowheads="1"/>
            </p:cNvSpPr>
            <p:nvPr/>
          </p:nvSpPr>
          <p:spPr bwMode="auto">
            <a:xfrm>
              <a:off x="3052" y="788"/>
              <a:ext cx="677" cy="678"/>
            </a:xfrm>
            <a:prstGeom prst="ellips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17" name="Oval 17"/>
            <p:cNvSpPr>
              <a:spLocks noChangeAspect="1" noChangeArrowheads="1"/>
            </p:cNvSpPr>
            <p:nvPr/>
          </p:nvSpPr>
          <p:spPr bwMode="auto">
            <a:xfrm>
              <a:off x="3090" y="1651"/>
              <a:ext cx="600" cy="601"/>
            </a:xfrm>
            <a:prstGeom prst="ellips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18" name="Oval 18"/>
            <p:cNvSpPr>
              <a:spLocks noChangeAspect="1" noChangeArrowheads="1"/>
            </p:cNvSpPr>
            <p:nvPr/>
          </p:nvSpPr>
          <p:spPr bwMode="auto">
            <a:xfrm>
              <a:off x="3052" y="1613"/>
              <a:ext cx="677" cy="6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19" name="AutoShape 19"/>
            <p:cNvSpPr>
              <a:spLocks noChangeAspect="1" noChangeArrowheads="1"/>
            </p:cNvSpPr>
            <p:nvPr/>
          </p:nvSpPr>
          <p:spPr bwMode="auto">
            <a:xfrm>
              <a:off x="2612" y="1490"/>
              <a:ext cx="346" cy="172"/>
            </a:xfrm>
            <a:prstGeom prst="rightArrow">
              <a:avLst>
                <a:gd name="adj1" fmla="val 50000"/>
                <a:gd name="adj2" fmla="val 50291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0" name="Rectangle 20"/>
            <p:cNvSpPr>
              <a:spLocks noChangeAspect="1" noChangeArrowheads="1"/>
            </p:cNvSpPr>
            <p:nvPr/>
          </p:nvSpPr>
          <p:spPr bwMode="auto">
            <a:xfrm>
              <a:off x="941" y="1849"/>
              <a:ext cx="35" cy="89"/>
            </a:xfrm>
            <a:prstGeom prst="rect">
              <a:avLst/>
            </a:prstGeom>
            <a:solidFill>
              <a:srgbClr val="66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1" name="Oval 21"/>
            <p:cNvSpPr>
              <a:spLocks noChangeAspect="1" noChangeArrowheads="1"/>
            </p:cNvSpPr>
            <p:nvPr/>
          </p:nvSpPr>
          <p:spPr bwMode="auto">
            <a:xfrm>
              <a:off x="934" y="1193"/>
              <a:ext cx="71" cy="1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2" name="Oval 22"/>
            <p:cNvSpPr>
              <a:spLocks noChangeAspect="1" noChangeArrowheads="1"/>
            </p:cNvSpPr>
            <p:nvPr/>
          </p:nvSpPr>
          <p:spPr bwMode="auto">
            <a:xfrm>
              <a:off x="2146" y="1460"/>
              <a:ext cx="71" cy="1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3" name="Oval 23"/>
            <p:cNvSpPr>
              <a:spLocks noChangeAspect="1" noChangeArrowheads="1"/>
            </p:cNvSpPr>
            <p:nvPr/>
          </p:nvSpPr>
          <p:spPr bwMode="auto">
            <a:xfrm>
              <a:off x="2146" y="1184"/>
              <a:ext cx="71" cy="1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4" name="Rectangle 24"/>
            <p:cNvSpPr>
              <a:spLocks noChangeAspect="1" noChangeArrowheads="1"/>
            </p:cNvSpPr>
            <p:nvPr/>
          </p:nvSpPr>
          <p:spPr bwMode="auto">
            <a:xfrm>
              <a:off x="2179" y="1834"/>
              <a:ext cx="35" cy="89"/>
            </a:xfrm>
            <a:prstGeom prst="rect">
              <a:avLst/>
            </a:prstGeom>
            <a:solidFill>
              <a:srgbClr val="66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5" name="Oval 25"/>
            <p:cNvSpPr>
              <a:spLocks noChangeAspect="1" noChangeArrowheads="1"/>
            </p:cNvSpPr>
            <p:nvPr/>
          </p:nvSpPr>
          <p:spPr bwMode="auto">
            <a:xfrm>
              <a:off x="3346" y="746"/>
              <a:ext cx="72" cy="1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6" name="Oval 26"/>
            <p:cNvSpPr>
              <a:spLocks noChangeAspect="1" noChangeArrowheads="1"/>
            </p:cNvSpPr>
            <p:nvPr/>
          </p:nvSpPr>
          <p:spPr bwMode="auto">
            <a:xfrm>
              <a:off x="3352" y="1574"/>
              <a:ext cx="72" cy="1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7" name="Rectangle 27"/>
            <p:cNvSpPr>
              <a:spLocks noChangeAspect="1" noChangeArrowheads="1"/>
            </p:cNvSpPr>
            <p:nvPr/>
          </p:nvSpPr>
          <p:spPr bwMode="auto">
            <a:xfrm>
              <a:off x="3370" y="1404"/>
              <a:ext cx="36" cy="90"/>
            </a:xfrm>
            <a:prstGeom prst="rect">
              <a:avLst/>
            </a:prstGeom>
            <a:solidFill>
              <a:srgbClr val="66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28" name="Rectangle 28"/>
            <p:cNvSpPr>
              <a:spLocks noChangeAspect="1" noChangeArrowheads="1"/>
            </p:cNvSpPr>
            <p:nvPr/>
          </p:nvSpPr>
          <p:spPr bwMode="auto">
            <a:xfrm>
              <a:off x="3382" y="2227"/>
              <a:ext cx="36" cy="89"/>
            </a:xfrm>
            <a:prstGeom prst="rect">
              <a:avLst/>
            </a:prstGeom>
            <a:solidFill>
              <a:srgbClr val="6666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pic>
        <p:nvPicPr>
          <p:cNvPr id="8196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8713" y="311150"/>
            <a:ext cx="2820987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30"/>
          <p:cNvSpPr>
            <a:spLocks noChangeArrowheads="1"/>
          </p:cNvSpPr>
          <p:nvPr/>
        </p:nvSpPr>
        <p:spPr bwMode="auto">
          <a:xfrm>
            <a:off x="207963" y="4746625"/>
            <a:ext cx="6176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GB" altLang="en-GB" sz="2800" b="1" i="1" dirty="0">
                <a:solidFill>
                  <a:srgbClr val="000099"/>
                </a:solidFill>
              </a:rPr>
              <a:t>Bidirectional Replication Produces </a:t>
            </a:r>
          </a:p>
          <a:p>
            <a:pPr algn="ctr" rtl="0" eaLnBrk="0" hangingPunct="0"/>
            <a:r>
              <a:rPr lang="en-GB" altLang="en-GB" sz="2800" b="1" i="1" dirty="0">
                <a:solidFill>
                  <a:srgbClr val="000099"/>
                </a:solidFill>
              </a:rPr>
              <a:t>a Theta  Intermediate</a:t>
            </a:r>
          </a:p>
        </p:txBody>
      </p:sp>
      <p:grpSp>
        <p:nvGrpSpPr>
          <p:cNvPr id="8198" name="Group 31"/>
          <p:cNvGrpSpPr>
            <a:grpSpLocks/>
          </p:cNvGrpSpPr>
          <p:nvPr/>
        </p:nvGrpSpPr>
        <p:grpSpPr bwMode="auto">
          <a:xfrm>
            <a:off x="6856413" y="4348163"/>
            <a:ext cx="2441575" cy="2290762"/>
            <a:chOff x="2577" y="3307"/>
            <a:chExt cx="1538" cy="1443"/>
          </a:xfrm>
        </p:grpSpPr>
        <p:sp>
          <p:nvSpPr>
            <p:cNvPr id="8199" name="Arc 32"/>
            <p:cNvSpPr>
              <a:spLocks/>
            </p:cNvSpPr>
            <p:nvPr/>
          </p:nvSpPr>
          <p:spPr bwMode="auto">
            <a:xfrm rot="-879523">
              <a:off x="2718" y="3576"/>
              <a:ext cx="641" cy="359"/>
            </a:xfrm>
            <a:custGeom>
              <a:avLst/>
              <a:gdLst>
                <a:gd name="T0" fmla="*/ 0 w 23253"/>
                <a:gd name="T1" fmla="*/ 93 h 21600"/>
                <a:gd name="T2" fmla="*/ 641 w 23253"/>
                <a:gd name="T3" fmla="*/ 31 h 21600"/>
                <a:gd name="T4" fmla="*/ 399 w 23253"/>
                <a:gd name="T5" fmla="*/ 359 h 21600"/>
                <a:gd name="T6" fmla="*/ 0 60000 65536"/>
                <a:gd name="T7" fmla="*/ 0 60000 65536"/>
                <a:gd name="T8" fmla="*/ 0 60000 65536"/>
                <a:gd name="T9" fmla="*/ 0 w 23253"/>
                <a:gd name="T10" fmla="*/ 0 h 21600"/>
                <a:gd name="T11" fmla="*/ 23253 w 2325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253" h="21600" fill="none" extrusionOk="0">
                  <a:moveTo>
                    <a:pt x="-1" y="5565"/>
                  </a:moveTo>
                  <a:cubicBezTo>
                    <a:pt x="3969" y="1983"/>
                    <a:pt x="9126" y="-1"/>
                    <a:pt x="14473" y="0"/>
                  </a:cubicBezTo>
                  <a:cubicBezTo>
                    <a:pt x="17498" y="0"/>
                    <a:pt x="20489" y="635"/>
                    <a:pt x="23253" y="1865"/>
                  </a:cubicBezTo>
                </a:path>
                <a:path w="23253" h="21600" stroke="0" extrusionOk="0">
                  <a:moveTo>
                    <a:pt x="-1" y="5565"/>
                  </a:moveTo>
                  <a:cubicBezTo>
                    <a:pt x="3969" y="1983"/>
                    <a:pt x="9126" y="-1"/>
                    <a:pt x="14473" y="0"/>
                  </a:cubicBezTo>
                  <a:cubicBezTo>
                    <a:pt x="17498" y="0"/>
                    <a:pt x="20489" y="635"/>
                    <a:pt x="23253" y="1865"/>
                  </a:cubicBezTo>
                  <a:lnTo>
                    <a:pt x="14473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Oval 33"/>
            <p:cNvSpPr>
              <a:spLocks noChangeArrowheads="1"/>
            </p:cNvSpPr>
            <p:nvPr/>
          </p:nvSpPr>
          <p:spPr bwMode="auto">
            <a:xfrm>
              <a:off x="2577" y="3489"/>
              <a:ext cx="761" cy="126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01" name="Arc 34"/>
            <p:cNvSpPr>
              <a:spLocks/>
            </p:cNvSpPr>
            <p:nvPr/>
          </p:nvSpPr>
          <p:spPr bwMode="auto">
            <a:xfrm rot="7311560">
              <a:off x="2728" y="3424"/>
              <a:ext cx="576" cy="533"/>
            </a:xfrm>
            <a:custGeom>
              <a:avLst/>
              <a:gdLst>
                <a:gd name="T0" fmla="*/ 218 w 21600"/>
                <a:gd name="T1" fmla="*/ 0 h 19994"/>
                <a:gd name="T2" fmla="*/ 576 w 21600"/>
                <a:gd name="T3" fmla="*/ 533 h 19994"/>
                <a:gd name="T4" fmla="*/ 0 w 21600"/>
                <a:gd name="T5" fmla="*/ 533 h 19994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994"/>
                <a:gd name="T11" fmla="*/ 21600 w 21600"/>
                <a:gd name="T12" fmla="*/ 19994 h 199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994" fill="none" extrusionOk="0">
                  <a:moveTo>
                    <a:pt x="8171" y="-1"/>
                  </a:moveTo>
                  <a:cubicBezTo>
                    <a:pt x="16292" y="3318"/>
                    <a:pt x="21600" y="11220"/>
                    <a:pt x="21600" y="19994"/>
                  </a:cubicBezTo>
                </a:path>
                <a:path w="21600" h="19994" stroke="0" extrusionOk="0">
                  <a:moveTo>
                    <a:pt x="8171" y="-1"/>
                  </a:moveTo>
                  <a:cubicBezTo>
                    <a:pt x="16292" y="3318"/>
                    <a:pt x="21600" y="11220"/>
                    <a:pt x="21600" y="19994"/>
                  </a:cubicBezTo>
                  <a:lnTo>
                    <a:pt x="0" y="19994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Text Box 35"/>
            <p:cNvSpPr txBox="1">
              <a:spLocks noChangeArrowheads="1"/>
            </p:cNvSpPr>
            <p:nvPr/>
          </p:nvSpPr>
          <p:spPr bwMode="auto">
            <a:xfrm>
              <a:off x="3247" y="3307"/>
              <a:ext cx="8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rtl="0" eaLnBrk="0" hangingPunct="0"/>
              <a:r>
                <a:rPr lang="en-GB" altLang="en-GB"/>
                <a:t>Replication </a:t>
              </a:r>
            </a:p>
            <a:p>
              <a:pPr algn="ctr" rtl="0" eaLnBrk="0" hangingPunct="0"/>
              <a:r>
                <a:rPr lang="en-GB" altLang="en-GB"/>
                <a:t>Forks</a:t>
              </a:r>
            </a:p>
          </p:txBody>
        </p:sp>
        <p:sp>
          <p:nvSpPr>
            <p:cNvPr id="8203" name="Arc 36"/>
            <p:cNvSpPr>
              <a:spLocks/>
            </p:cNvSpPr>
            <p:nvPr/>
          </p:nvSpPr>
          <p:spPr bwMode="auto">
            <a:xfrm rot="6617663">
              <a:off x="3025" y="3249"/>
              <a:ext cx="291" cy="567"/>
            </a:xfrm>
            <a:custGeom>
              <a:avLst/>
              <a:gdLst>
                <a:gd name="T0" fmla="*/ 99 w 10905"/>
                <a:gd name="T1" fmla="*/ 0 h 21278"/>
                <a:gd name="T2" fmla="*/ 291 w 10905"/>
                <a:gd name="T3" fmla="*/ 70 h 21278"/>
                <a:gd name="T4" fmla="*/ 0 w 10905"/>
                <a:gd name="T5" fmla="*/ 567 h 21278"/>
                <a:gd name="T6" fmla="*/ 0 60000 65536"/>
                <a:gd name="T7" fmla="*/ 0 60000 65536"/>
                <a:gd name="T8" fmla="*/ 0 60000 65536"/>
                <a:gd name="T9" fmla="*/ 0 w 10905"/>
                <a:gd name="T10" fmla="*/ 0 h 21278"/>
                <a:gd name="T11" fmla="*/ 10905 w 10905"/>
                <a:gd name="T12" fmla="*/ 21278 h 212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905" h="21278" fill="none" extrusionOk="0">
                  <a:moveTo>
                    <a:pt x="3713" y="-1"/>
                  </a:moveTo>
                  <a:cubicBezTo>
                    <a:pt x="6248" y="441"/>
                    <a:pt x="8683" y="1333"/>
                    <a:pt x="10905" y="2632"/>
                  </a:cubicBezTo>
                </a:path>
                <a:path w="10905" h="21278" stroke="0" extrusionOk="0">
                  <a:moveTo>
                    <a:pt x="3713" y="-1"/>
                  </a:moveTo>
                  <a:cubicBezTo>
                    <a:pt x="6248" y="441"/>
                    <a:pt x="8683" y="1333"/>
                    <a:pt x="10905" y="2632"/>
                  </a:cubicBezTo>
                  <a:lnTo>
                    <a:pt x="0" y="2127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AutoShape 37"/>
            <p:cNvSpPr>
              <a:spLocks noChangeArrowheads="1"/>
            </p:cNvSpPr>
            <p:nvPr/>
          </p:nvSpPr>
          <p:spPr bwMode="auto">
            <a:xfrm rot="-7827225">
              <a:off x="3282" y="3696"/>
              <a:ext cx="92" cy="8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205" name="AutoShape 38"/>
            <p:cNvSpPr>
              <a:spLocks noChangeArrowheads="1"/>
            </p:cNvSpPr>
            <p:nvPr/>
          </p:nvSpPr>
          <p:spPr bwMode="auto">
            <a:xfrm rot="-7037534">
              <a:off x="2650" y="3724"/>
              <a:ext cx="92" cy="8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cxnSp>
        <p:nvCxnSpPr>
          <p:cNvPr id="40" name="Straight Arrow Connector 39"/>
          <p:cNvCxnSpPr/>
          <p:nvPr/>
        </p:nvCxnSpPr>
        <p:spPr>
          <a:xfrm>
            <a:off x="2267744" y="1772816"/>
            <a:ext cx="720080" cy="864096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A30_06"/>
          <p:cNvPicPr>
            <a:picLocks noChangeAspect="1" noChangeArrowheads="1"/>
          </p:cNvPicPr>
          <p:nvPr/>
        </p:nvPicPr>
        <p:blipFill>
          <a:blip r:embed="rId2" cstate="print"/>
          <a:srcRect l="12204" t="21666" r="13768" b="45219"/>
          <a:stretch>
            <a:fillRect/>
          </a:stretch>
        </p:blipFill>
        <p:spPr bwMode="auto">
          <a:xfrm>
            <a:off x="0" y="3140968"/>
            <a:ext cx="9109075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684213" y="260350"/>
            <a:ext cx="727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ar-SA" sz="2400" b="1">
                <a:cs typeface="PT Bold Heading" pitchFamily="2" charset="-78"/>
              </a:rPr>
              <a:t>التضاعف شبه المتواصل </a:t>
            </a:r>
            <a:r>
              <a:rPr lang="en-US" sz="2400" b="1">
                <a:cs typeface="PT Bold Heading" pitchFamily="2" charset="-78"/>
              </a:rPr>
              <a:t>Semidiscontinuous replication</a:t>
            </a:r>
          </a:p>
        </p:txBody>
      </p:sp>
      <p:sp>
        <p:nvSpPr>
          <p:cNvPr id="9220" name="Text Box 17"/>
          <p:cNvSpPr txBox="1">
            <a:spLocks noChangeArrowheads="1"/>
          </p:cNvSpPr>
          <p:nvPr/>
        </p:nvSpPr>
        <p:spPr bwMode="auto">
          <a:xfrm>
            <a:off x="1008063" y="3674368"/>
            <a:ext cx="1184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1600" b="1">
                <a:solidFill>
                  <a:srgbClr val="4D4D4D"/>
                </a:solidFill>
                <a:cs typeface="PT Bold Heading" pitchFamily="2" charset="-78"/>
              </a:rPr>
              <a:t>الشريط القائد</a:t>
            </a:r>
            <a:endParaRPr lang="en-US" sz="1600" b="1">
              <a:solidFill>
                <a:srgbClr val="4D4D4D"/>
              </a:solidFill>
              <a:cs typeface="PT Bold Heading" pitchFamily="2" charset="-78"/>
            </a:endParaRPr>
          </a:p>
        </p:txBody>
      </p:sp>
      <p:sp>
        <p:nvSpPr>
          <p:cNvPr id="9221" name="Text Box 18"/>
          <p:cNvSpPr txBox="1">
            <a:spLocks noChangeArrowheads="1"/>
          </p:cNvSpPr>
          <p:nvPr/>
        </p:nvSpPr>
        <p:spPr bwMode="auto">
          <a:xfrm>
            <a:off x="107950" y="4333181"/>
            <a:ext cx="227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>
                <a:solidFill>
                  <a:srgbClr val="4D4D4D"/>
                </a:solidFill>
                <a:cs typeface="PT Bold Heading" pitchFamily="2" charset="-78"/>
              </a:rPr>
              <a:t>الشريط المتخلف أو المتأخر</a:t>
            </a:r>
            <a:endParaRPr lang="en-US" b="1">
              <a:solidFill>
                <a:srgbClr val="4D4D4D"/>
              </a:solidFill>
              <a:cs typeface="PT Bold Heading" pitchFamily="2" charset="-78"/>
            </a:endParaRPr>
          </a:p>
        </p:txBody>
      </p:sp>
      <p:sp>
        <p:nvSpPr>
          <p:cNvPr id="9222" name="Text Box 19"/>
          <p:cNvSpPr txBox="1">
            <a:spLocks noChangeArrowheads="1"/>
          </p:cNvSpPr>
          <p:nvPr/>
        </p:nvSpPr>
        <p:spPr bwMode="auto">
          <a:xfrm>
            <a:off x="1187450" y="5225356"/>
            <a:ext cx="130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>
                <a:solidFill>
                  <a:srgbClr val="4D4D4D"/>
                </a:solidFill>
                <a:cs typeface="PT Bold Heading" pitchFamily="2" charset="-78"/>
              </a:rPr>
              <a:t>قطع أوكازاكي</a:t>
            </a:r>
            <a:endParaRPr lang="en-US" b="1">
              <a:solidFill>
                <a:srgbClr val="4D4D4D"/>
              </a:solidFill>
              <a:cs typeface="PT Bold Heading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908720"/>
            <a:ext cx="83366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dirty="0" smtClean="0"/>
              <a:t>يتم التضاعف من أحد طرفي الشريط ويتم بشكلين:</a:t>
            </a:r>
          </a:p>
          <a:p>
            <a:r>
              <a:rPr lang="en-US" sz="2000" dirty="0" smtClean="0"/>
              <a:t>- </a:t>
            </a:r>
            <a:r>
              <a:rPr lang="ar-SA" sz="2000" dirty="0" smtClean="0"/>
              <a:t>في </a:t>
            </a:r>
            <a:r>
              <a:rPr lang="ar-SA" sz="2000" dirty="0" err="1" smtClean="0"/>
              <a:t>الإتجاة</a:t>
            </a:r>
            <a:r>
              <a:rPr lang="ar-SA" sz="2000" dirty="0" smtClean="0"/>
              <a:t> من 5 إلى 3 ويتم التضاعف بشكل سريع ويسمى الشريط بهذه الحالة بالشريط القائد </a:t>
            </a:r>
            <a:r>
              <a:rPr lang="en-US" sz="2000" dirty="0" smtClean="0"/>
              <a:t>Leading strand</a:t>
            </a:r>
          </a:p>
          <a:p>
            <a:r>
              <a:rPr lang="ar-SA" sz="2000" dirty="0" smtClean="0"/>
              <a:t>- تضاعف في الشريط الأخر ويكون على هيئة أجزاء أو قطع سميت بقطع </a:t>
            </a:r>
            <a:r>
              <a:rPr lang="ar-SA" sz="2000" dirty="0" err="1" smtClean="0"/>
              <a:t>أوكازاكي</a:t>
            </a:r>
            <a:r>
              <a:rPr lang="ar-SA" sz="2000" dirty="0" smtClean="0"/>
              <a:t> ويسمى الشريط في هذه الحالة بالشريط المتأخر أو المتخلف أو المتلكئ </a:t>
            </a:r>
            <a:r>
              <a:rPr lang="en-US" sz="2000" dirty="0" smtClean="0"/>
              <a:t>Lagging strand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p for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87425"/>
            <a:ext cx="8583613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648200" y="1233488"/>
            <a:ext cx="2209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/>
            <a:r>
              <a:rPr lang="en-US" sz="2800" b="1">
                <a:solidFill>
                  <a:srgbClr val="FF3300"/>
                </a:solidFill>
                <a:latin typeface="Comic Sans MS" pitchFamily="66" charset="0"/>
              </a:rPr>
              <a:t>Continuous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648200" y="5348288"/>
            <a:ext cx="266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/>
            <a:r>
              <a:rPr lang="en-US" sz="2800" b="1">
                <a:solidFill>
                  <a:srgbClr val="FF3300"/>
                </a:solidFill>
                <a:latin typeface="Comic Sans MS" pitchFamily="66" charset="0"/>
              </a:rPr>
              <a:t>Discontinuous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LOCK_SLIDE" val="0"/>
  <p:tag name="AUDIO_ID" val="257"/>
  <p:tag name="ARTICULATE_USED_LAYOUT" val="1"/>
</p:tagLst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741</Words>
  <Application>Microsoft Office PowerPoint</Application>
  <PresentationFormat>On-screen Show (4:3)</PresentationFormat>
  <Paragraphs>202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Arial Black</vt:lpstr>
      <vt:lpstr>Calibri</vt:lpstr>
      <vt:lpstr>Comic Sans MS</vt:lpstr>
      <vt:lpstr>Monotype Corsiva</vt:lpstr>
      <vt:lpstr>PT Bold Heading</vt:lpstr>
      <vt:lpstr>Times New Roman</vt:lpstr>
      <vt:lpstr>Times New Roman (Arabic)</vt:lpstr>
      <vt:lpstr>Traditional Arabic</vt:lpstr>
      <vt:lpstr>Wingdings 3</vt:lpstr>
      <vt:lpstr>تصميم افتراضي</vt:lpstr>
      <vt:lpstr>Slide</vt:lpstr>
      <vt:lpstr>PowerPoint Presentation</vt:lpstr>
      <vt:lpstr>تعريفات</vt:lpstr>
      <vt:lpstr>تضاعف الـ DNA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أنواع إنزيم البوليميريز (الانزيم المضاعف للـ DNA)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ksu</cp:lastModifiedBy>
  <cp:revision>43</cp:revision>
  <dcterms:created xsi:type="dcterms:W3CDTF">2009-01-21T04:20:35Z</dcterms:created>
  <dcterms:modified xsi:type="dcterms:W3CDTF">2014-01-19T04:45:45Z</dcterms:modified>
</cp:coreProperties>
</file>