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ppt/tags/tag20.xml" ContentType="application/vnd.openxmlformats-officedocument.presentationml.tags+xml"/>
  <Override PartName="/ppt/notesSlides/notesSlide2.xml" ContentType="application/vnd.openxmlformats-officedocument.presentationml.notesSlide+xml"/>
  <Override PartName="/ppt/tags/tag21.xml" ContentType="application/vnd.openxmlformats-officedocument.presentationml.tags+xml"/>
  <Override PartName="/ppt/notesSlides/notesSlide3.xml" ContentType="application/vnd.openxmlformats-officedocument.presentationml.notesSlide+xml"/>
  <Override PartName="/ppt/tags/tag22.xml" ContentType="application/vnd.openxmlformats-officedocument.presentationml.tags+xml"/>
  <Override PartName="/ppt/notesSlides/notesSlide4.xml" ContentType="application/vnd.openxmlformats-officedocument.presentationml.notesSlide+xml"/>
  <Override PartName="/ppt/tags/tag23.xml" ContentType="application/vnd.openxmlformats-officedocument.presentationml.tags+xml"/>
  <Override PartName="/ppt/notesSlides/notesSlide5.xml" ContentType="application/vnd.openxmlformats-officedocument.presentationml.notesSlide+xml"/>
  <Override PartName="/ppt/tags/tag24.xml" ContentType="application/vnd.openxmlformats-officedocument.presentationml.tags+xml"/>
  <Override PartName="/ppt/notesSlides/notesSlide6.xml" ContentType="application/vnd.openxmlformats-officedocument.presentationml.notesSlide+xml"/>
  <Override PartName="/ppt/tags/tag25.xml" ContentType="application/vnd.openxmlformats-officedocument.presentationml.tags+xml"/>
  <Override PartName="/ppt/notesSlides/notesSlide7.xml" ContentType="application/vnd.openxmlformats-officedocument.presentationml.notesSlide+xml"/>
  <Override PartName="/ppt/tags/tag26.xml" ContentType="application/vnd.openxmlformats-officedocument.presentationml.tags+xml"/>
  <Override PartName="/ppt/notesSlides/notesSlide8.xml" ContentType="application/vnd.openxmlformats-officedocument.presentationml.notesSlide+xml"/>
  <Override PartName="/ppt/tags/tag27.xml" ContentType="application/vnd.openxmlformats-officedocument.presentationml.tags+xml"/>
  <Override PartName="/ppt/notesSlides/notesSlide9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302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30" r:id="rId31"/>
    <p:sldId id="331" r:id="rId32"/>
    <p:sldId id="332" r:id="rId33"/>
    <p:sldId id="333" r:id="rId34"/>
    <p:sldId id="334" r:id="rId35"/>
    <p:sldId id="335" r:id="rId36"/>
    <p:sldId id="336" r:id="rId37"/>
    <p:sldId id="337" r:id="rId38"/>
    <p:sldId id="338" r:id="rId39"/>
  </p:sldIdLst>
  <p:sldSz cx="12192000" cy="6858000"/>
  <p:notesSz cx="6858000" cy="9144000"/>
  <p:defaultTextStyle>
    <a:defPPr>
      <a:defRPr lang="ar-S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4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1511" autoAdjust="0"/>
  </p:normalViewPr>
  <p:slideViewPr>
    <p:cSldViewPr snapToGrid="0">
      <p:cViewPr varScale="1">
        <p:scale>
          <a:sx n="80" d="100"/>
          <a:sy n="80" d="100"/>
        </p:scale>
        <p:origin x="-44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C39426-17AB-45B0-94C8-B4C565C7182E}" type="datetimeFigureOut">
              <a:rPr lang="en-US" smtClean="0"/>
              <a:t>19/9/2017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24DCD-A29E-4913-B06D-67440F7FA8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399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3244F0-3CAD-4F8C-BDB4-5ADAE028B02D}" type="slidenum">
              <a:rPr lang="ar-SA" smtClean="0"/>
              <a:pPr/>
              <a:t>20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47421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730A46-5707-47C0-88E4-B7BFFD62448C}" type="slidenum">
              <a:rPr lang="ar-SA" smtClean="0"/>
              <a:pPr/>
              <a:t>21</a:t>
            </a:fld>
            <a:endParaRPr 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577040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580023-65F9-46A6-9010-872A8BB5548D}" type="slidenum">
              <a:rPr lang="ar-SA" smtClean="0"/>
              <a:pPr/>
              <a:t>22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491446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AFE4D4-0F85-4DCB-A461-E37F30535E53}" type="slidenum">
              <a:rPr lang="ar-SA" smtClean="0"/>
              <a:pPr/>
              <a:t>23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34013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6EA752-6874-4812-BA43-1027CB04491E}" type="slidenum">
              <a:rPr lang="ar-SA" smtClean="0"/>
              <a:pPr/>
              <a:t>24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848254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4E731C-70CD-426B-AA92-DAFC37AC84B3}" type="slidenum">
              <a:rPr lang="ar-SA" smtClean="0"/>
              <a:pPr/>
              <a:t>25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407918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462578-67BA-44D0-A099-1E8C7C491313}" type="slidenum">
              <a:rPr lang="ar-SA" smtClean="0"/>
              <a:pPr/>
              <a:t>26</a:t>
            </a:fld>
            <a:endParaRPr lang="en-US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44352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9C5025-9275-4CDE-B4BA-6DC063C58FF3}" type="slidenum">
              <a:rPr lang="ar-SA" smtClean="0"/>
              <a:pPr/>
              <a:t>27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694262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18363F-9A39-42AB-AB41-C80D31D6AD2F}" type="slidenum">
              <a:rPr lang="ar-SA" smtClean="0"/>
              <a:pPr/>
              <a:t>28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15330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08715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15949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7365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03005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94138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40567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7630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07181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43074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6207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27533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90050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133601"/>
            <a:ext cx="9144000" cy="1376362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Public Health Education</a:t>
            </a:r>
            <a:endParaRPr lang="ar-SA" sz="4800" dirty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7518" y="4355532"/>
            <a:ext cx="7717395" cy="1655762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0084BD"/>
                </a:solidFill>
                <a:latin typeface="Times New Roman" pitchFamily="18" charset="0"/>
                <a:cs typeface="Times New Roman" pitchFamily="18" charset="0"/>
              </a:rPr>
              <a:t>Osama A </a:t>
            </a:r>
            <a:r>
              <a:rPr lang="en-US" sz="2800" dirty="0" err="1">
                <a:solidFill>
                  <a:srgbClr val="0084BD"/>
                </a:solidFill>
                <a:latin typeface="Times New Roman" pitchFamily="18" charset="0"/>
                <a:cs typeface="Times New Roman" pitchFamily="18" charset="0"/>
              </a:rPr>
              <a:t>Samarkandi</a:t>
            </a:r>
            <a:r>
              <a:rPr lang="en-US" sz="2800" dirty="0">
                <a:solidFill>
                  <a:srgbClr val="0084BD"/>
                </a:solidFill>
                <a:latin typeface="Times New Roman" pitchFamily="18" charset="0"/>
                <a:cs typeface="Times New Roman" pitchFamily="18" charset="0"/>
              </a:rPr>
              <a:t>, PhD, RN </a:t>
            </a:r>
          </a:p>
          <a:p>
            <a:r>
              <a:rPr lang="en-US" sz="2800" dirty="0" smtClean="0">
                <a:solidFill>
                  <a:srgbClr val="0084BD"/>
                </a:solidFill>
                <a:latin typeface="Times New Roman" pitchFamily="18" charset="0"/>
                <a:cs typeface="Times New Roman" pitchFamily="18" charset="0"/>
              </a:rPr>
              <a:t>EMS </a:t>
            </a:r>
            <a:r>
              <a:rPr lang="en-US" sz="2800" dirty="0">
                <a:solidFill>
                  <a:srgbClr val="0084BD"/>
                </a:solidFill>
                <a:latin typeface="Times New Roman" pitchFamily="18" charset="0"/>
                <a:cs typeface="Times New Roman" pitchFamily="18" charset="0"/>
              </a:rPr>
              <a:t>313; Public Health for EMS Professionals</a:t>
            </a:r>
            <a:br>
              <a:rPr lang="en-US" sz="2800" dirty="0">
                <a:solidFill>
                  <a:srgbClr val="0084BD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800" dirty="0">
              <a:solidFill>
                <a:srgbClr val="0084B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21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0"/>
            <a:ext cx="10972800" cy="712519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1066802"/>
            <a:ext cx="10972800" cy="4372098"/>
          </a:xfrm>
        </p:spPr>
        <p:txBody>
          <a:bodyPr>
            <a:noAutofit/>
          </a:bodyPr>
          <a:lstStyle/>
          <a:p>
            <a:pPr marL="914400" lvl="1" indent="-457200">
              <a:buClr>
                <a:schemeClr val="tx2"/>
              </a:buClr>
              <a:buNone/>
              <a:defRPr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Social Intervention Model:</a:t>
            </a:r>
          </a:p>
          <a:p>
            <a:pPr marL="1295400" lvl="2" indent="-381000">
              <a:buClr>
                <a:schemeClr val="tx1"/>
              </a:buClr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Pre-requisites for health:</a:t>
            </a:r>
          </a:p>
          <a:p>
            <a:pPr marL="1714500" lvl="3" indent="-342900">
              <a:lnSpc>
                <a:spcPct val="150000"/>
              </a:lnSpc>
              <a:buClr>
                <a:schemeClr val="folHlink"/>
              </a:buClr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Income</a:t>
            </a:r>
          </a:p>
          <a:p>
            <a:pPr marL="1714500" lvl="3" indent="-342900">
              <a:lnSpc>
                <a:spcPct val="150000"/>
              </a:lnSpc>
              <a:buClr>
                <a:schemeClr val="folHlink"/>
              </a:buClr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</a:p>
          <a:p>
            <a:pPr marL="1714500" lvl="3" indent="-342900">
              <a:lnSpc>
                <a:spcPct val="150000"/>
              </a:lnSpc>
              <a:buClr>
                <a:schemeClr val="folHlink"/>
              </a:buClr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Shelter</a:t>
            </a:r>
          </a:p>
          <a:p>
            <a:pPr marL="1714500" lvl="3" indent="-342900">
              <a:lnSpc>
                <a:spcPct val="150000"/>
              </a:lnSpc>
              <a:buClr>
                <a:schemeClr val="folHlink"/>
              </a:buClr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</a:p>
          <a:p>
            <a:pPr marL="1714500" lvl="3" indent="-342900">
              <a:lnSpc>
                <a:spcPct val="150000"/>
              </a:lnSpc>
              <a:buClr>
                <a:schemeClr val="folHlink"/>
              </a:buClr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Peace</a:t>
            </a:r>
          </a:p>
          <a:p>
            <a:pPr marL="1714500" lvl="3" indent="-342900">
              <a:lnSpc>
                <a:spcPct val="150000"/>
              </a:lnSpc>
              <a:buClr>
                <a:schemeClr val="folHlink"/>
              </a:buClr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Justice</a:t>
            </a:r>
          </a:p>
          <a:p>
            <a:pPr marL="1714500" lvl="3" indent="-342900">
              <a:lnSpc>
                <a:spcPct val="150000"/>
              </a:lnSpc>
              <a:buClr>
                <a:schemeClr val="folHlink"/>
              </a:buClr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Equity 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80" name="Picture 4" descr="http://himachal.nic.in/scert/him_ch1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70898" y="1761507"/>
            <a:ext cx="3987800" cy="4067176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011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6858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Stages for Health Education</a:t>
            </a:r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1447800"/>
            <a:ext cx="10972800" cy="50292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Stage of Sensitization</a:t>
            </a:r>
          </a:p>
          <a:p>
            <a:pPr>
              <a:lnSpc>
                <a:spcPct val="150000"/>
              </a:lnSpc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Stage of Publicity</a:t>
            </a:r>
            <a:endParaRPr lang="ar-S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Stage of Education</a:t>
            </a:r>
          </a:p>
          <a:p>
            <a:pPr>
              <a:lnSpc>
                <a:spcPct val="150000"/>
              </a:lnSpc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Stage of Attitude change</a:t>
            </a:r>
          </a:p>
          <a:p>
            <a:pPr>
              <a:lnSpc>
                <a:spcPct val="150000"/>
              </a:lnSpc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Stage of Motivation and Action</a:t>
            </a:r>
          </a:p>
          <a:p>
            <a:pPr>
              <a:lnSpc>
                <a:spcPct val="150000"/>
              </a:lnSpc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Stage of Community Transformation 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(social change)</a:t>
            </a:r>
            <a:endParaRPr lang="ar-S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7" name="Picture 3" descr="C:\Users\User\Desktop\ladder_of_succe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5566" y="1066800"/>
            <a:ext cx="4281992" cy="4191000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143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673925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Principles of Health Education</a:t>
            </a:r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76943" y="1481240"/>
            <a:ext cx="5181600" cy="43513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609600" indent="-609600">
              <a:lnSpc>
                <a:spcPct val="150000"/>
              </a:lnSpc>
              <a:buFontTx/>
              <a:buAutoNum type="arabicPeriod"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Interest.</a:t>
            </a:r>
          </a:p>
          <a:p>
            <a:pPr marL="609600" indent="-609600">
              <a:lnSpc>
                <a:spcPct val="150000"/>
              </a:lnSpc>
              <a:buFontTx/>
              <a:buAutoNum type="arabicPeriod"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Participation.</a:t>
            </a:r>
          </a:p>
          <a:p>
            <a:pPr marL="609600" indent="-609600">
              <a:lnSpc>
                <a:spcPct val="150000"/>
              </a:lnSpc>
              <a:buFontTx/>
              <a:buAutoNum type="arabicPeriod"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Proceed from known to unknown.</a:t>
            </a:r>
          </a:p>
          <a:p>
            <a:pPr marL="609600" indent="-609600">
              <a:lnSpc>
                <a:spcPct val="150000"/>
              </a:lnSpc>
              <a:buFontTx/>
              <a:buAutoNum type="arabicPeriod"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Comprehension.</a:t>
            </a:r>
          </a:p>
          <a:p>
            <a:pPr marL="609600" indent="-609600">
              <a:lnSpc>
                <a:spcPct val="150000"/>
              </a:lnSpc>
              <a:buFontTx/>
              <a:buAutoNum type="arabicPeriod"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Reinforcement by repetition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096000" y="1481449"/>
            <a:ext cx="5486400" cy="432558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Motivation</a:t>
            </a: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Learning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doing</a:t>
            </a:r>
          </a:p>
          <a:p>
            <a:pPr marL="609600" indent="-609600">
              <a:lnSpc>
                <a:spcPct val="170000"/>
              </a:lnSpc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People, facts and media.</a:t>
            </a:r>
          </a:p>
          <a:p>
            <a:pPr marL="609600" indent="-609600">
              <a:lnSpc>
                <a:spcPct val="170000"/>
              </a:lnSpc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Good human relations</a:t>
            </a:r>
          </a:p>
          <a:p>
            <a:pPr marL="609600" indent="-609600">
              <a:lnSpc>
                <a:spcPct val="170000"/>
              </a:lnSpc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Leaders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004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38545"/>
            <a:ext cx="10972800" cy="6096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Principles of Health Education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195" y="1372081"/>
            <a:ext cx="10515600" cy="4351338"/>
          </a:xfrm>
        </p:spPr>
        <p:txBody>
          <a:bodyPr>
            <a:normAutofit fontScale="77500" lnSpcReduction="20000"/>
          </a:bodyPr>
          <a:lstStyle/>
          <a:p>
            <a:pPr marL="609600" indent="-609600">
              <a:lnSpc>
                <a:spcPct val="170000"/>
              </a:lnSpc>
              <a:buFontTx/>
              <a:buAutoNum type="arabicPeriod"/>
              <a:defRPr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INTEREST: 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People are unlikely to listen to those who are not of their interest.</a:t>
            </a:r>
          </a:p>
          <a:p>
            <a:pPr marL="609600" indent="-609600">
              <a:lnSpc>
                <a:spcPct val="170000"/>
              </a:lnSpc>
              <a:buFontTx/>
              <a:buAutoNum type="arabicPeriod"/>
              <a:defRPr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lnSpc>
                <a:spcPct val="170000"/>
              </a:lnSpc>
              <a:buFontTx/>
              <a:buAutoNum type="arabicPeriod"/>
              <a:defRPr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PARTICIPATION: 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active learning - How? Group discussion, workshops, panel discussions.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  <a:defRPr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lnSpc>
                <a:spcPct val="150000"/>
              </a:lnSpc>
              <a:buFontTx/>
              <a:buAutoNum type="arabicPeriod" startAt="3"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 from the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KNOWN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&amp; lead the people to the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UNKNOWN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i.e. knowledge.   This will enable the community to develop an in-depth insight into their own health problems.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  <a:defRPr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AutoNum type="arabicPeriod"/>
              <a:defRPr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569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7620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Principles of Health Education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09600" indent="-609600">
              <a:lnSpc>
                <a:spcPct val="80000"/>
              </a:lnSpc>
              <a:buFontTx/>
              <a:buAutoNum type="arabicPeriod" startAt="4"/>
              <a:defRPr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COMPREHENSION:</a:t>
            </a:r>
          </a:p>
          <a:p>
            <a:pPr marL="609600" indent="-609600">
              <a:lnSpc>
                <a:spcPct val="80000"/>
              </a:lnSpc>
              <a:buNone/>
              <a:defRPr/>
            </a:pP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90600" lvl="1" indent="-533400">
              <a:lnSpc>
                <a:spcPct val="150000"/>
              </a:lnSpc>
              <a:buClr>
                <a:schemeClr val="tx2"/>
              </a:buClr>
              <a:buBlip>
                <a:blip r:embed="rId3"/>
              </a:buBlip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 the learner understand what you are saying now?  Adjust your level as a teacher  with the educational background of the  learner.</a:t>
            </a:r>
          </a:p>
          <a:p>
            <a:pPr marL="990600" lvl="1" indent="-533400">
              <a:lnSpc>
                <a:spcPct val="150000"/>
              </a:lnSpc>
              <a:buBlip>
                <a:blip r:embed="rId3"/>
              </a:buBlip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“Teaching should be within the mental capacity of the audience”.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191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7620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Principles of Health Education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52600"/>
            <a:ext cx="10972800" cy="4525963"/>
          </a:xfrm>
        </p:spPr>
        <p:txBody>
          <a:bodyPr>
            <a:normAutofit/>
          </a:bodyPr>
          <a:lstStyle/>
          <a:p>
            <a:pPr marL="609600" indent="-609600">
              <a:buFontTx/>
              <a:buAutoNum type="arabicPeriod" startAt="5"/>
              <a:defRPr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REINFORCEMENT: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</a:p>
          <a:p>
            <a:pPr marL="609600" indent="-609600"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marL="609600" indent="-609600">
              <a:lnSpc>
                <a:spcPct val="150000"/>
              </a:lnSpc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By repetition of the information in the same session or during subsequent sessions.</a:t>
            </a:r>
          </a:p>
          <a:p>
            <a:pPr marL="609600" indent="-609600">
              <a:lnSpc>
                <a:spcPct val="150000"/>
              </a:lnSpc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Remember: 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Few people can learn all that is new in a single sitting.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296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7620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Principles of Health Education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0"/>
            <a:ext cx="10972800" cy="48768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  </a:t>
            </a:r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MOTIVATION: 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creating the desire in a person to learn through incentives like praise, love, rivalry, rewards, etc.</a:t>
            </a:r>
          </a:p>
          <a:p>
            <a:pPr marL="609600" indent="-609600">
              <a:lnSpc>
                <a:spcPct val="150000"/>
              </a:lnSpc>
              <a:buNone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  </a:t>
            </a:r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LEARNING BY DOING:</a:t>
            </a:r>
          </a:p>
          <a:p>
            <a:pPr marL="990600" lvl="1" indent="-533400">
              <a:lnSpc>
                <a:spcPct val="150000"/>
              </a:lnSpc>
              <a:buClr>
                <a:schemeClr val="tx2"/>
              </a:buClr>
              <a:buBlip>
                <a:blip r:embed="rId3"/>
              </a:buBlip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Usually leaves a lasting imprint &amp; leads towards positive action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833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7620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Principles of Health Education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09600" indent="-609600">
              <a:lnSpc>
                <a:spcPct val="150000"/>
              </a:lnSpc>
              <a:buNone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8.  SOIL, SEED &amp; SOWER:</a:t>
            </a:r>
          </a:p>
          <a:p>
            <a:pPr marL="990600" lvl="1" indent="-533400">
              <a:lnSpc>
                <a:spcPct val="150000"/>
              </a:lnSpc>
              <a:buClr>
                <a:schemeClr val="tx2"/>
              </a:buClr>
              <a:buBlip>
                <a:blip r:embed="rId3"/>
              </a:buBlip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people are soil, the health facts are the seeds &amp; the educator is the sower.</a:t>
            </a:r>
          </a:p>
          <a:p>
            <a:pPr marL="990600" lvl="1" indent="-533400">
              <a:lnSpc>
                <a:spcPct val="150000"/>
              </a:lnSpc>
              <a:buClr>
                <a:schemeClr val="tx2"/>
              </a:buClr>
              <a:buBlip>
                <a:blip r:embed="rId3"/>
              </a:buBlip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the components of this triad will influence the outcome.</a:t>
            </a:r>
          </a:p>
          <a:p>
            <a:pPr marL="990600" lvl="1" indent="-533400">
              <a:lnSpc>
                <a:spcPct val="150000"/>
              </a:lnSpc>
              <a:buClr>
                <a:schemeClr val="tx2"/>
              </a:buClr>
              <a:buBlip>
                <a:blip r:embed="rId3"/>
              </a:buBlip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3 factors should be carefully &amp; satisfactorily interrelated.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497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86050"/>
            <a:ext cx="10972800" cy="7620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Principles of Health Education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09600" indent="-609600">
              <a:lnSpc>
                <a:spcPct val="150000"/>
              </a:lnSpc>
              <a:buFontTx/>
              <a:buAutoNum type="arabicPeriod" startAt="9"/>
              <a:defRPr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GOOD HUMAN RELATIONSHIPS:</a:t>
            </a:r>
          </a:p>
          <a:p>
            <a:pPr marL="990600" lvl="1" indent="-533400">
              <a:lnSpc>
                <a:spcPct val="150000"/>
              </a:lnSpc>
              <a:buBlip>
                <a:blip r:embed="rId3"/>
              </a:buBlip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People must accept you as a friend &amp; well-wisher &amp; have the confidence to confide to you.</a:t>
            </a:r>
          </a:p>
          <a:p>
            <a:pPr marL="990600" lvl="1" indent="-533400">
              <a:lnSpc>
                <a:spcPct val="150000"/>
              </a:lnSpc>
              <a:buBlip>
                <a:blip r:embed="rId3"/>
              </a:buBlip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personal qualities of the health educator are more important than his technical qualifications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501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9906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Principles of Health Education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09600" indent="-609600">
              <a:lnSpc>
                <a:spcPct val="150000"/>
              </a:lnSpc>
              <a:buFontTx/>
              <a:buAutoNum type="arabicPeriod" startAt="10"/>
              <a:defRPr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LEADERS:</a:t>
            </a:r>
          </a:p>
          <a:p>
            <a:pPr marL="990600" lvl="1" indent="-533400">
              <a:lnSpc>
                <a:spcPct val="150000"/>
              </a:lnSpc>
              <a:buBlip>
                <a:blip r:embed="rId3"/>
              </a:buBlip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People learn best from people who they respect &amp; admire.</a:t>
            </a:r>
          </a:p>
          <a:p>
            <a:pPr marL="990600" lvl="1" indent="-533400">
              <a:lnSpc>
                <a:spcPct val="150000"/>
              </a:lnSpc>
              <a:buBlip>
                <a:blip r:embed="rId3"/>
              </a:buBlip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Try to make use of Community Head, School Teachers, etc.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382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10515600" cy="834283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 Health Education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6400"/>
            <a:ext cx="10972800" cy="2057400"/>
          </a:xfrm>
        </p:spPr>
        <p:txBody>
          <a:bodyPr>
            <a:normAutofit fontScale="92500" lnSpcReduction="20000"/>
          </a:bodyPr>
          <a:lstStyle/>
          <a:p>
            <a:pPr algn="ctr">
              <a:lnSpc>
                <a:spcPct val="170000"/>
              </a:lnSpc>
              <a:buNone/>
              <a:defRPr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“A process that informs, motivates &amp; helps people to adopt &amp; maintain healthy practices &amp; lifestyles”</a:t>
            </a:r>
          </a:p>
          <a:p>
            <a:pPr algn="ctr">
              <a:buNone/>
              <a:defRPr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  <a:defRPr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National Conference on Preventive Medicine 1977, USA</a:t>
            </a:r>
          </a:p>
          <a:p>
            <a:pPr algn="ctr">
              <a:buNone/>
              <a:defRPr/>
            </a:pPr>
            <a:endParaRPr lang="en-US" b="1" dirty="0" smtClean="0">
              <a:latin typeface="Times New Roman" pitchFamily="18" charset="0"/>
              <a:cs typeface="Times New Roman" panose="02020603050405020304" pitchFamily="18" charset="0"/>
            </a:endParaRPr>
          </a:p>
          <a:p>
            <a:pPr algn="ctr">
              <a:buNone/>
              <a:defRPr/>
            </a:pPr>
            <a:endParaRPr lang="en-US" b="1" dirty="0" smtClean="0">
              <a:latin typeface="Times New Roman" pitchFamily="18" charset="0"/>
              <a:cs typeface="Times New Roman" panose="02020603050405020304" pitchFamily="18" charset="0"/>
            </a:endParaRPr>
          </a:p>
          <a:p>
            <a:pPr algn="ctr">
              <a:buNone/>
              <a:defRPr/>
            </a:pPr>
            <a:endParaRPr lang="en-US" b="1" dirty="0" smtClean="0">
              <a:latin typeface="Times New Roman" pitchFamily="18" charset="0"/>
              <a:cs typeface="Times New Roman" panose="02020603050405020304" pitchFamily="18" charset="0"/>
            </a:endParaRPr>
          </a:p>
          <a:p>
            <a:pPr algn="ctr">
              <a:buNone/>
              <a:defRPr/>
            </a:pPr>
            <a:endParaRPr lang="en-US" b="1" dirty="0" smtClean="0"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978400" y="4192000"/>
            <a:ext cx="2880784" cy="1828800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FF0000"/>
              </a:gs>
              <a:gs pos="100000">
                <a:srgbClr val="760000"/>
              </a:gs>
            </a:gsLst>
            <a:path path="shape">
              <a:fillToRect l="50000" t="50000" r="50000" b="50000"/>
            </a:path>
          </a:gra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791200" y="51064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latin typeface="Times New Roman" panose="02020603050405020304" pitchFamily="18" charset="0"/>
                <a:cs typeface="Times New Roman" pitchFamily="18" charset="0"/>
              </a:rPr>
              <a:t>Triad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384801" y="3506200"/>
            <a:ext cx="16546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latin typeface="Times New Roman" panose="02020603050405020304" pitchFamily="18" charset="0"/>
                <a:cs typeface="Times New Roman" pitchFamily="18" charset="0"/>
              </a:rPr>
              <a:t>Knowledge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251200" y="5716000"/>
            <a:ext cx="12586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latin typeface="Times New Roman" panose="02020603050405020304" pitchFamily="18" charset="0"/>
                <a:cs typeface="Times New Roman" pitchFamily="18" charset="0"/>
              </a:rPr>
              <a:t>Practice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8026400" y="5716000"/>
            <a:ext cx="193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latin typeface="Times New Roman" panose="02020603050405020304" pitchFamily="18" charset="0"/>
                <a:cs typeface="Times New Roman" pitchFamily="18" charset="0"/>
              </a:rPr>
              <a:t>Attitude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499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88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990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Contents of Health Education</a:t>
            </a:r>
          </a:p>
        </p:txBody>
      </p:sp>
      <p:sp>
        <p:nvSpPr>
          <p:cNvPr id="506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350818"/>
            <a:ext cx="10972800" cy="4724400"/>
          </a:xfrm>
        </p:spPr>
        <p:txBody>
          <a:bodyPr>
            <a:normAutofit fontScale="70000" lnSpcReduction="20000"/>
          </a:bodyPr>
          <a:lstStyle/>
          <a:p>
            <a:pPr marL="609600" indent="-609600" eaLnBrk="1" hangingPunct="1">
              <a:lnSpc>
                <a:spcPct val="150000"/>
              </a:lnSpc>
              <a:buFontTx/>
              <a:buAutoNum type="arabicPeriod"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hygiene</a:t>
            </a:r>
          </a:p>
          <a:p>
            <a:pPr marL="609600" indent="-609600" eaLnBrk="1" hangingPunct="1">
              <a:lnSpc>
                <a:spcPct val="150000"/>
              </a:lnSpc>
              <a:buFontTx/>
              <a:buAutoNum type="arabicPeriod"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Proper health habits</a:t>
            </a:r>
          </a:p>
          <a:p>
            <a:pPr marL="609600" indent="-609600" eaLnBrk="1" hangingPunct="1">
              <a:lnSpc>
                <a:spcPct val="150000"/>
              </a:lnSpc>
              <a:buFontTx/>
              <a:buAutoNum type="arabicPeriod"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Nutrition education</a:t>
            </a:r>
          </a:p>
          <a:p>
            <a:pPr marL="609600" indent="-609600" eaLnBrk="1" hangingPunct="1">
              <a:lnSpc>
                <a:spcPct val="150000"/>
              </a:lnSpc>
              <a:buFontTx/>
              <a:buAutoNum type="arabicPeriod"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preventive measures</a:t>
            </a:r>
          </a:p>
          <a:p>
            <a:pPr marL="609600" indent="-609600" eaLnBrk="1" hangingPunct="1">
              <a:lnSpc>
                <a:spcPct val="150000"/>
              </a:lnSpc>
              <a:buFontTx/>
              <a:buAutoNum type="arabicPeriod"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Safety rules</a:t>
            </a:r>
          </a:p>
          <a:p>
            <a:pPr marL="609600" indent="-609600" eaLnBrk="1" hangingPunct="1">
              <a:lnSpc>
                <a:spcPct val="150000"/>
              </a:lnSpc>
              <a:buFontTx/>
              <a:buAutoNum type="arabicPeriod"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Proper use of health services</a:t>
            </a:r>
          </a:p>
          <a:p>
            <a:pPr marL="609600" indent="-609600" eaLnBrk="1" hangingPunct="1">
              <a:lnSpc>
                <a:spcPct val="150000"/>
              </a:lnSpc>
              <a:buFontTx/>
              <a:buAutoNum type="arabicPeriod"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Mental health</a:t>
            </a:r>
          </a:p>
          <a:p>
            <a:pPr marL="609600" indent="-609600" eaLnBrk="1" hangingPunct="1">
              <a:lnSpc>
                <a:spcPct val="150000"/>
              </a:lnSpc>
              <a:buFontTx/>
              <a:buAutoNum type="arabicPeriod"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Sex education</a:t>
            </a:r>
          </a:p>
          <a:p>
            <a:pPr marL="609600" indent="-609600" eaLnBrk="1" hangingPunct="1">
              <a:lnSpc>
                <a:spcPct val="150000"/>
              </a:lnSpc>
              <a:buFontTx/>
              <a:buAutoNum type="arabicPeriod"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Special education (occupation, mothers …..etc)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962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93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1066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</a:t>
            </a:r>
          </a:p>
        </p:txBody>
      </p:sp>
      <p:sp>
        <p:nvSpPr>
          <p:cNvPr id="508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447800"/>
            <a:ext cx="10972800" cy="4876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Communicator:  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person or the team gives the message (Educator).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Message: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contents (materials) of health education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Channel: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 of carrying the message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Audience: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receivers (users or targets) of the message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36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1066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 Communication Technique</a:t>
            </a:r>
          </a:p>
        </p:txBody>
      </p:sp>
      <p:sp>
        <p:nvSpPr>
          <p:cNvPr id="484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990600"/>
            <a:ext cx="10972800" cy="4876800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 credibility.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Clear message.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Good channel: individual, group &amp; mass education.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Receiver: ready, interested, not occupied.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Feed back.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Observe non-verbal cues.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Active listing.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Establishing good relationship.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583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9144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Educator</a:t>
            </a:r>
          </a:p>
        </p:txBody>
      </p:sp>
      <p:sp>
        <p:nvSpPr>
          <p:cNvPr id="550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117270"/>
            <a:ext cx="10972800" cy="5257800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Personnel of Health Services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Social Worker / Community Worker / Multipurpose Worker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 personnel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Community leaders &amp; influential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Requirements: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Personality: popular, influential and interested in work.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Efficiency trained and prepared for the job.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Must show good examples.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397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90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9144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Message</a:t>
            </a:r>
          </a:p>
        </p:txBody>
      </p:sp>
      <p:sp>
        <p:nvSpPr>
          <p:cNvPr id="507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24000"/>
            <a:ext cx="10972800" cy="48006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information to be communicated.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Simple, at the level of understanding.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Culturally accepted.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Interested.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Meet a felt need.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Avoid technical jargon.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audiovisual aids. </a:t>
            </a:r>
          </a:p>
          <a:p>
            <a:pPr eaLnBrk="1" hangingPunct="1">
              <a:defRPr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332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990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Practice</a:t>
            </a:r>
          </a:p>
        </p:txBody>
      </p:sp>
      <p:sp>
        <p:nvSpPr>
          <p:cNvPr id="485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Individual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Face to face 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Education through spoken word.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A- Occasions of health appraisal.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B- Home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44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998517"/>
            <a:ext cx="10972800" cy="5105400"/>
          </a:xfrm>
        </p:spPr>
        <p:txBody>
          <a:bodyPr>
            <a:normAutofit fontScale="77500" lnSpcReduction="20000"/>
          </a:bodyPr>
          <a:lstStyle/>
          <a:p>
            <a:pPr marL="609600" indent="-609600" eaLnBrk="1" hangingPunct="1">
              <a:lnSpc>
                <a:spcPct val="150000"/>
              </a:lnSpc>
              <a:buFontTx/>
              <a:buNone/>
              <a:defRPr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 Group</a:t>
            </a:r>
          </a:p>
          <a:p>
            <a:pPr marL="609600" indent="-609600" eaLnBrk="1" hangingPunct="1">
              <a:lnSpc>
                <a:spcPct val="150000"/>
              </a:lnSpc>
              <a:buFontTx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   Lessons and lectures in schools.</a:t>
            </a:r>
          </a:p>
          <a:p>
            <a:pPr marL="609600" indent="-609600" eaLnBrk="1" hangingPunct="1">
              <a:lnSpc>
                <a:spcPct val="150000"/>
              </a:lnSpc>
              <a:buFontTx/>
              <a:buAutoNum type="alphaLcPeriod" startAt="2"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lectures in work places e.g. factories. </a:t>
            </a:r>
          </a:p>
          <a:p>
            <a:pPr marL="609600" indent="-609600" eaLnBrk="1" hangingPunct="1">
              <a:lnSpc>
                <a:spcPct val="150000"/>
              </a:lnSpc>
              <a:buFontTx/>
              <a:buAutoNum type="alphaLcPeriod" startAt="2"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Demonstration and training</a:t>
            </a:r>
          </a:p>
          <a:p>
            <a:pPr marL="609600" indent="-609600" eaLnBrk="1" hangingPunct="1">
              <a:lnSpc>
                <a:spcPct val="150000"/>
              </a:lnSpc>
              <a:buFontTx/>
              <a:buAutoNum type="alphaLcPeriod" startAt="2"/>
              <a:defRPr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 eaLnBrk="1" hangingPunct="1">
              <a:lnSpc>
                <a:spcPct val="150000"/>
              </a:lnSpc>
              <a:buFontTx/>
              <a:buNone/>
              <a:defRPr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 Mass media.</a:t>
            </a:r>
          </a:p>
          <a:p>
            <a:pPr marL="609600" indent="-609600" eaLnBrk="1" hangingPunct="1">
              <a:lnSpc>
                <a:spcPct val="150000"/>
              </a:lnSpc>
              <a:buFontTx/>
              <a:buAutoNum type="arabicPeriod"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Broadcasting:  Radio &amp; TV</a:t>
            </a:r>
          </a:p>
          <a:p>
            <a:pPr marL="609600" indent="-609600" eaLnBrk="1" hangingPunct="1">
              <a:lnSpc>
                <a:spcPct val="150000"/>
              </a:lnSpc>
              <a:buFontTx/>
              <a:buAutoNum type="arabicPeriod"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Written word: Newspapers, Posters, Booklets</a:t>
            </a:r>
          </a:p>
          <a:p>
            <a:pPr marL="609600" indent="-609600" eaLnBrk="1" hangingPunct="1">
              <a:lnSpc>
                <a:spcPct val="150000"/>
              </a:lnSpc>
              <a:buFontTx/>
              <a:buAutoNum type="arabicPeriod"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Others e.g. theaters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990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69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29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81939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 Barriers </a:t>
            </a:r>
          </a:p>
        </p:txBody>
      </p:sp>
      <p:sp>
        <p:nvSpPr>
          <p:cNvPr id="567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127166"/>
            <a:ext cx="10972800" cy="510540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Social and cultural gap between the sender and the receiver</a:t>
            </a:r>
          </a:p>
          <a:p>
            <a:pPr>
              <a:lnSpc>
                <a:spcPct val="150000"/>
              </a:lnSpc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Limited receptiveness of receiver</a:t>
            </a:r>
          </a:p>
          <a:p>
            <a:pPr>
              <a:lnSpc>
                <a:spcPct val="150000"/>
              </a:lnSpc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Negative attitude of the sender</a:t>
            </a:r>
          </a:p>
          <a:p>
            <a:pPr>
              <a:lnSpc>
                <a:spcPct val="150000"/>
              </a:lnSpc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Limited understanding and memory</a:t>
            </a:r>
          </a:p>
          <a:p>
            <a:pPr>
              <a:lnSpc>
                <a:spcPct val="150000"/>
              </a:lnSpc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Insufficient emphasis by the sender (health professional)</a:t>
            </a:r>
          </a:p>
          <a:p>
            <a:pPr>
              <a:lnSpc>
                <a:spcPct val="150000"/>
              </a:lnSpc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Contradictory messages</a:t>
            </a:r>
          </a:p>
          <a:p>
            <a:pPr>
              <a:lnSpc>
                <a:spcPct val="150000"/>
              </a:lnSpc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Health education without identifying the “needs "of the community</a:t>
            </a:r>
          </a:p>
          <a:p>
            <a:pPr>
              <a:lnSpc>
                <a:spcPct val="90000"/>
              </a:lnSpc>
              <a:defRPr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defRPr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570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990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Adoption of new ideas or practice</a:t>
            </a:r>
          </a:p>
        </p:txBody>
      </p:sp>
      <p:sp>
        <p:nvSpPr>
          <p:cNvPr id="481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447800"/>
            <a:ext cx="10972800" cy="4678363"/>
          </a:xfrm>
        </p:spPr>
        <p:txBody>
          <a:bodyPr>
            <a:normAutofit lnSpcReduction="10000"/>
          </a:bodyPr>
          <a:lstStyle/>
          <a:p>
            <a:pPr marL="609600" indent="-609600" eaLnBrk="1" hangingPunct="1">
              <a:lnSpc>
                <a:spcPct val="150000"/>
              </a:lnSpc>
              <a:buFontTx/>
              <a:buNone/>
              <a:defRPr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Five steps</a:t>
            </a:r>
          </a:p>
          <a:p>
            <a:pPr marL="609600" indent="-609600" eaLnBrk="1" hangingPunct="1">
              <a:lnSpc>
                <a:spcPct val="150000"/>
              </a:lnSpc>
              <a:buFontTx/>
              <a:buAutoNum type="arabicPeriod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Awareness (know)</a:t>
            </a:r>
          </a:p>
          <a:p>
            <a:pPr marL="609600" indent="-609600" eaLnBrk="1" hangingPunct="1">
              <a:lnSpc>
                <a:spcPct val="150000"/>
              </a:lnSpc>
              <a:buFontTx/>
              <a:buAutoNum type="arabicPeriod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Interests (details)</a:t>
            </a:r>
          </a:p>
          <a:p>
            <a:pPr marL="609600" indent="-609600" eaLnBrk="1" hangingPunct="1">
              <a:lnSpc>
                <a:spcPct val="150000"/>
              </a:lnSpc>
              <a:buFontTx/>
              <a:buAutoNum type="arabicPeriod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Evaluation (Advantages Vs Disadvantages)</a:t>
            </a:r>
          </a:p>
          <a:p>
            <a:pPr marL="609600" indent="-609600" eaLnBrk="1" hangingPunct="1">
              <a:lnSpc>
                <a:spcPct val="150000"/>
              </a:lnSpc>
              <a:buFontTx/>
              <a:buAutoNum type="arabicPeriod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Trial (practices)</a:t>
            </a:r>
          </a:p>
          <a:p>
            <a:pPr marL="609600" indent="-609600" eaLnBrk="1" hangingPunct="1">
              <a:lnSpc>
                <a:spcPct val="150000"/>
              </a:lnSpc>
              <a:buFontTx/>
              <a:buAutoNum type="arabicPeriod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Adoption  (habit)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297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76200"/>
            <a:ext cx="10363200" cy="76694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 Education  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Process of Change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981200"/>
            <a:ext cx="10363200" cy="4495800"/>
          </a:xfrm>
        </p:spPr>
        <p:txBody>
          <a:bodyPr>
            <a:normAutofit/>
          </a:bodyPr>
          <a:lstStyle/>
          <a:p>
            <a:pPr marL="514350" indent="-514350" eaLnBrk="1" hangingPunct="1">
              <a:buFontTx/>
              <a:buAutoNum type="arabicPeriod"/>
              <a:defRPr/>
            </a:pPr>
            <a:r>
              <a:rPr lang="en-US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Awareness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1"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Influenced by:</a:t>
            </a:r>
          </a:p>
          <a:p>
            <a:pPr lvl="2"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educational approaches adopted</a:t>
            </a:r>
          </a:p>
          <a:p>
            <a:pPr lvl="2"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ability of the person to perceive</a:t>
            </a:r>
          </a:p>
          <a:p>
            <a:pPr lvl="1"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recipient learns some general information about the new idea or practice (its usefulness, limitations &amp; applicability)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610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87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067" y="0"/>
            <a:ext cx="10515600" cy="763031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Importance of Health Education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876800"/>
          </a:xfrm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Giving patients handouts about tetanus increased the rate of immunization against tetanus among adults threefold. </a:t>
            </a:r>
          </a:p>
          <a:p>
            <a:pPr>
              <a:lnSpc>
                <a:spcPct val="150000"/>
              </a:lnSpc>
              <a:buNone/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(Cates CJ, BMJ, 1990; 300 (6727):789-90)</a:t>
            </a:r>
          </a:p>
          <a:p>
            <a:pPr>
              <a:buNone/>
              <a:defRPr/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educational booklet on back pain for patients reduced the number of consultations made by patients over the following year &amp; 84% said that they found it useful.</a:t>
            </a:r>
          </a:p>
          <a:p>
            <a:pPr>
              <a:lnSpc>
                <a:spcPct val="150000"/>
              </a:lnSpc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(Ronald M, Dixon M, JR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Coll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GP, 1989; 39(323):244-6)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  <a:defRPr/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  <a:defRPr/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  <a:defRPr/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83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24000"/>
            <a:ext cx="10972800" cy="4724400"/>
          </a:xfrm>
        </p:spPr>
        <p:txBody>
          <a:bodyPr>
            <a:normAutofit/>
          </a:bodyPr>
          <a:lstStyle/>
          <a:p>
            <a:pPr marL="609600" indent="-609600" eaLnBrk="1" hangingPunct="1">
              <a:lnSpc>
                <a:spcPct val="150000"/>
              </a:lnSpc>
              <a:buFontTx/>
              <a:buAutoNum type="arabicPeriod" startAt="2"/>
              <a:defRPr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Interest:</a:t>
            </a:r>
          </a:p>
          <a:p>
            <a:pPr marL="990600" lvl="1" indent="-533400"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recipient seeks more detailed information</a:t>
            </a:r>
          </a:p>
          <a:p>
            <a:pPr marL="990600" lvl="1" indent="-533400"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is willing to listen or read more about it</a:t>
            </a:r>
          </a:p>
          <a:p>
            <a:pPr marL="609600" indent="-609600" eaLnBrk="1" hangingPunct="1">
              <a:lnSpc>
                <a:spcPct val="150000"/>
              </a:lnSpc>
              <a:buFontTx/>
              <a:buAutoNum type="arabicPeriod" startAt="2"/>
              <a:defRPr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Evaluation:</a:t>
            </a:r>
          </a:p>
          <a:p>
            <a:pPr marL="990600" lvl="1" indent="-533400"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recipient weighs the pros &amp; cons of the practice, its usefulness to him or his family resulting in a decision to try or reject the proposed practice.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76200"/>
            <a:ext cx="10363200" cy="76694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 Education  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Process of Change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910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 autoUpdateAnimBg="0"/>
      <p:bldP spid="3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1200" y="1371600"/>
            <a:ext cx="10566400" cy="5257800"/>
          </a:xfrm>
        </p:spPr>
        <p:txBody>
          <a:bodyPr>
            <a:normAutofit/>
          </a:bodyPr>
          <a:lstStyle/>
          <a:p>
            <a:pPr marL="609600" indent="-609600" eaLnBrk="1" hangingPunct="1">
              <a:lnSpc>
                <a:spcPct val="150000"/>
              </a:lnSpc>
              <a:buFontTx/>
              <a:buAutoNum type="arabicPeriod" startAt="4"/>
              <a:defRPr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Trial:</a:t>
            </a:r>
          </a:p>
          <a:p>
            <a:pPr marL="990600" lvl="1" indent="-533400"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the decision is put into practice</a:t>
            </a:r>
          </a:p>
          <a:p>
            <a:pPr marL="990600" lvl="1" indent="-533400"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recipient needs additional information so as to overcome the problems in implementing the idea.</a:t>
            </a:r>
          </a:p>
          <a:p>
            <a:pPr marL="609600" indent="-609600" eaLnBrk="1" hangingPunct="1">
              <a:lnSpc>
                <a:spcPct val="150000"/>
              </a:lnSpc>
              <a:buFontTx/>
              <a:buAutoNum type="arabicPeriod" startAt="4"/>
              <a:defRPr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Adoption:</a:t>
            </a:r>
          </a:p>
          <a:p>
            <a:pPr marL="990600" lvl="1" indent="-533400"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recipient is convinced &amp; decides that the new practice is good &amp; adopts it.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76200"/>
            <a:ext cx="10363200" cy="76694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 Education  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Process of Change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530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 autoUpdateAnimBg="0"/>
      <p:bldP spid="3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0"/>
            <a:ext cx="10972800" cy="855023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Process of Health Education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4"/>
          <p:cNvSpPr txBox="1">
            <a:spLocks noChangeArrowheads="1"/>
          </p:cNvSpPr>
          <p:nvPr/>
        </p:nvSpPr>
        <p:spPr>
          <a:xfrm>
            <a:off x="3759200" y="2971800"/>
            <a:ext cx="4470400" cy="1981200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itchFamily="18" charset="0"/>
              </a:rPr>
              <a:t>PIE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1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080000" y="2438400"/>
            <a:ext cx="13644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itchFamily="18" charset="0"/>
              </a:rPr>
              <a:t>Planning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524001" y="4648200"/>
            <a:ext cx="16209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itchFamily="18" charset="0"/>
              </a:rPr>
              <a:t>Evaluation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8331200" y="4648200"/>
            <a:ext cx="228780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itchFamily="18" charset="0"/>
              </a:rPr>
              <a:t>Implementation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412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10160000" cy="4495800"/>
          </a:xfrm>
        </p:spPr>
        <p:txBody>
          <a:bodyPr>
            <a:normAutofit/>
          </a:bodyPr>
          <a:lstStyle/>
          <a:p>
            <a:pPr marL="609600" indent="-609600" eaLnBrk="1" hangingPunct="1">
              <a:buFontTx/>
              <a:buAutoNum type="arabicPeriod"/>
              <a:defRPr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Planning &amp; Implementation:</a:t>
            </a:r>
          </a:p>
          <a:p>
            <a:pPr marL="609600" indent="-609600" eaLnBrk="1" hangingPunct="1">
              <a:buNone/>
              <a:defRPr/>
            </a:pP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90600" lvl="1" indent="-533400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Pre-requisites:</a:t>
            </a:r>
          </a:p>
          <a:p>
            <a:pPr marL="1371600" lvl="2" indent="-457200" eaLnBrk="1" hangingPunct="1">
              <a:lnSpc>
                <a:spcPct val="150000"/>
              </a:lnSpc>
              <a:buFontTx/>
              <a:buAutoNum type="arabicPeriod"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Identification of the community health problems.</a:t>
            </a:r>
          </a:p>
          <a:p>
            <a:pPr marL="1371600" lvl="2" indent="-457200" eaLnBrk="1" hangingPunct="1">
              <a:lnSpc>
                <a:spcPct val="150000"/>
              </a:lnSpc>
              <a:buFontTx/>
              <a:buAutoNum type="arabicPeriod"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Identification of the vulnerable &amp; at-risk groups.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08000" y="0"/>
            <a:ext cx="10972800" cy="855023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Process of Health Education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316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6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 build="p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1447800"/>
            <a:ext cx="10871200" cy="5181600"/>
          </a:xfrm>
        </p:spPr>
        <p:txBody>
          <a:bodyPr>
            <a:normAutofit/>
          </a:bodyPr>
          <a:lstStyle/>
          <a:p>
            <a:pPr marL="1371600" lvl="2" indent="-457200">
              <a:lnSpc>
                <a:spcPct val="150000"/>
              </a:lnSpc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Identification of resources &amp; defining the required inputs from:</a:t>
            </a:r>
          </a:p>
          <a:p>
            <a:pPr marL="1752600" lvl="3" indent="-381000" eaLnBrk="1" hangingPunct="1">
              <a:lnSpc>
                <a:spcPct val="150000"/>
              </a:lnSpc>
              <a:buClr>
                <a:schemeClr val="tx2"/>
              </a:buClr>
              <a:buFontTx/>
              <a:buBlip>
                <a:blip r:embed="rId3"/>
              </a:buBlip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health centre</a:t>
            </a:r>
          </a:p>
          <a:p>
            <a:pPr marL="1752600" lvl="3" indent="-381000" eaLnBrk="1" hangingPunct="1">
              <a:lnSpc>
                <a:spcPct val="150000"/>
              </a:lnSpc>
              <a:buClr>
                <a:schemeClr val="tx2"/>
              </a:buClr>
              <a:buFontTx/>
              <a:buBlip>
                <a:blip r:embed="rId3"/>
              </a:buBlip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local governmental sectors</a:t>
            </a:r>
          </a:p>
          <a:p>
            <a:pPr marL="1752600" lvl="3" indent="-381000" eaLnBrk="1" hangingPunct="1">
              <a:lnSpc>
                <a:spcPct val="150000"/>
              </a:lnSpc>
              <a:buClr>
                <a:schemeClr val="tx2"/>
              </a:buClr>
              <a:buFontTx/>
              <a:buBlip>
                <a:blip r:embed="rId3"/>
              </a:buBlip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community</a:t>
            </a:r>
          </a:p>
          <a:p>
            <a:pPr marL="1371600" lvl="2" indent="-457200">
              <a:lnSpc>
                <a:spcPct val="150000"/>
              </a:lnSpc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Identification of possible barriers, inadequacies &amp; constraints &amp; alternative methods to overcome them.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08000" y="0"/>
            <a:ext cx="10972800" cy="855023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Process of Health Education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75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371600"/>
            <a:ext cx="10972800" cy="5181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 up objectives:</a:t>
            </a:r>
          </a:p>
          <a:p>
            <a:pPr lvl="1"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priority health problems to be tackled</a:t>
            </a:r>
          </a:p>
          <a:p>
            <a:pPr lvl="1"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priority groups to be educated</a:t>
            </a:r>
          </a:p>
          <a:p>
            <a:pPr lvl="1"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Choose your methods of communication &amp; material (the message to be passed on in detail)</a:t>
            </a:r>
          </a:p>
          <a:p>
            <a:pPr lvl="1"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Schedule your activities on a time basis (weekly, monthly, biannual, annual), e.g. day/date/time, Group/#, Venue, Subject, Media, Educator, comment.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08000" y="0"/>
            <a:ext cx="10972800" cy="855023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Process of Health Education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4455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build="p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1524000"/>
            <a:ext cx="10668000" cy="4800600"/>
          </a:xfrm>
        </p:spPr>
        <p:txBody>
          <a:bodyPr>
            <a:normAutofit/>
          </a:bodyPr>
          <a:lstStyle/>
          <a:p>
            <a:pPr marL="533400" indent="-533400" eaLnBrk="1" hangingPunct="1">
              <a:lnSpc>
                <a:spcPct val="150000"/>
              </a:lnSpc>
              <a:buFontTx/>
              <a:buAutoNum type="arabicPeriod" startAt="2"/>
              <a:defRPr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Evaluation:</a:t>
            </a:r>
          </a:p>
          <a:p>
            <a:pPr marL="914400" lvl="1" indent="-457200"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Should not be left to the end, but should be made from time to time to assess the progress.</a:t>
            </a:r>
          </a:p>
          <a:p>
            <a:pPr marL="914400" lvl="1" indent="-457200"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Evaluate by using indicators for monitoring:</a:t>
            </a:r>
          </a:p>
          <a:p>
            <a:pPr marL="914400" lvl="1" indent="-457200"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Structure:</a:t>
            </a:r>
          </a:p>
          <a:p>
            <a:pPr marL="1714500" lvl="3" indent="-342900"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Manpower</a:t>
            </a:r>
          </a:p>
          <a:p>
            <a:pPr marL="1714500" lvl="3" indent="-342900"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(media &amp; facilities)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08000" y="0"/>
            <a:ext cx="10972800" cy="855023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Process of Health Education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535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8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371600"/>
            <a:ext cx="10769600" cy="4876800"/>
          </a:xfrm>
        </p:spPr>
        <p:txBody>
          <a:bodyPr>
            <a:normAutofit fontScale="92500" lnSpcReduction="10000"/>
          </a:bodyPr>
          <a:lstStyle/>
          <a:p>
            <a:pPr lvl="2">
              <a:lnSpc>
                <a:spcPct val="150000"/>
              </a:lnSpc>
              <a:buNone/>
              <a:defRPr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Measure its relevancy by:</a:t>
            </a:r>
          </a:p>
          <a:p>
            <a:pPr lvl="3"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participating</a:t>
            </a:r>
          </a:p>
          <a:p>
            <a:pPr lvl="3"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frequency of sessions</a:t>
            </a:r>
          </a:p>
          <a:p>
            <a:pPr lvl="1">
              <a:lnSpc>
                <a:spcPct val="150000"/>
              </a:lnSpc>
              <a:buNone/>
              <a:defRPr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Outcome:</a:t>
            </a:r>
          </a:p>
          <a:p>
            <a:pPr lvl="2" eaLnBrk="1" hangingPunct="1"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terms of achievements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throughplan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objectives, e.g. reduction of disease, incidence measured in terms of numbers, rates &amp; percentages.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08000" y="0"/>
            <a:ext cx="10972800" cy="855023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Process of Health Education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066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Questions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3810000" y="1638300"/>
            <a:ext cx="45720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800" b="1">
                <a:solidFill>
                  <a:srgbClr val="4B5436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9pPr>
          </a:lstStyle>
          <a:p>
            <a:pPr algn="ctr"/>
            <a:r>
              <a:rPr lang="en-US" sz="22000" dirty="0" smtClean="0">
                <a:solidFill>
                  <a:srgbClr val="0084BD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2000" dirty="0">
              <a:solidFill>
                <a:srgbClr val="0084B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65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7348"/>
            <a:ext cx="10972800" cy="400792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Aims of Public Health Education 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524000"/>
            <a:ext cx="10972800" cy="5029200"/>
          </a:xfrm>
        </p:spPr>
        <p:txBody>
          <a:bodyPr>
            <a:noAutofit/>
          </a:bodyPr>
          <a:lstStyle/>
          <a:p>
            <a:pPr marL="609600" indent="-6096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ensure that health is valued as an asset in the community</a:t>
            </a:r>
          </a:p>
          <a:p>
            <a:pPr marL="609600" indent="-609600">
              <a:buFont typeface="+mj-lt"/>
              <a:buAutoNum type="arabicPeriod"/>
              <a:defRPr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equip the people with skills, knowledge &amp; attitudes to enable them solve their health problems by their own actions &amp; efforts</a:t>
            </a:r>
          </a:p>
          <a:p>
            <a:pPr marL="609600" indent="-609600">
              <a:buFont typeface="+mj-lt"/>
              <a:buAutoNum type="arabicPeriod"/>
              <a:defRPr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promote the development &amp; proper use of health services</a:t>
            </a:r>
          </a:p>
          <a:p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317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23750"/>
            <a:ext cx="10972800" cy="950025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Objectives of Health Education (1 of 3)</a:t>
            </a:r>
            <a:endParaRPr lang="en-US" sz="3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105400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  <a:defRPr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Impart knowledge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this will:</a:t>
            </a:r>
          </a:p>
          <a:p>
            <a:pPr marL="609600" indent="-609600">
              <a:buNone/>
              <a:defRPr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90600" lvl="1" indent="-533400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Clear the barriers of ignorance, prejudice &amp; misconceptions</a:t>
            </a:r>
          </a:p>
          <a:p>
            <a:pPr marL="990600" lvl="1" indent="-533400">
              <a:buNone/>
              <a:defRPr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Lead to assuming more responsibility towards one’s health care</a:t>
            </a:r>
          </a:p>
          <a:p>
            <a:pPr lvl="1">
              <a:buNone/>
              <a:defRPr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Induce awareness about health needs, minimizing the gap between needs &amp; demands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893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8382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Objectives of Health Education (2 of 3)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905001"/>
            <a:ext cx="10972800" cy="4525963"/>
          </a:xfrm>
        </p:spPr>
        <p:txBody>
          <a:bodyPr/>
          <a:lstStyle/>
          <a:p>
            <a:pPr marL="609600" indent="-609600">
              <a:buFontTx/>
              <a:buAutoNum type="arabicPeriod" startAt="2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Motivating people:</a:t>
            </a:r>
          </a:p>
          <a:p>
            <a:pPr marL="609600" indent="-609600">
              <a:buNone/>
              <a:defRPr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90600" lvl="1" indent="-533400"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emphasis should be on motivating the consumer to choose his own alternatives about the health actions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437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87086"/>
            <a:ext cx="10972800" cy="8382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Objectives of Health Education (3 of 3)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01337"/>
            <a:ext cx="10972800" cy="4525963"/>
          </a:xfrm>
        </p:spPr>
        <p:txBody>
          <a:bodyPr>
            <a:normAutofit fontScale="92500" lnSpcReduction="10000"/>
          </a:bodyPr>
          <a:lstStyle/>
          <a:p>
            <a:pPr marL="609600" indent="-609600">
              <a:buNone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   Guiding into action:</a:t>
            </a:r>
          </a:p>
          <a:p>
            <a:pPr marL="609600" indent="-609600">
              <a:buNone/>
              <a:defRPr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90600" lvl="1" indent="-533400">
              <a:lnSpc>
                <a:spcPct val="170000"/>
              </a:lnSpc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suggested technology must be available, culturally acceptable &amp; economically affordable</a:t>
            </a:r>
          </a:p>
          <a:p>
            <a:pPr marL="990600" lvl="1" indent="-533400">
              <a:buNone/>
              <a:defRPr/>
            </a:pP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90600" lvl="1" indent="-533400">
              <a:lnSpc>
                <a:spcPct val="160000"/>
              </a:lnSpc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stimulus to continue with the change should be persistent</a:t>
            </a:r>
          </a:p>
          <a:p>
            <a:pPr marL="990600" lvl="1" indent="-533400">
              <a:defRPr/>
            </a:pP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buNone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    Seek help when needed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561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818" y="0"/>
            <a:ext cx="10515600" cy="893659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Models  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800600"/>
          </a:xfrm>
        </p:spPr>
        <p:txBody>
          <a:bodyPr>
            <a:normAutofit fontScale="92500" lnSpcReduction="10000"/>
          </a:bodyPr>
          <a:lstStyle/>
          <a:p>
            <a:pPr marL="609600" indent="-609600">
              <a:lnSpc>
                <a:spcPct val="90000"/>
              </a:lnSpc>
              <a:defRPr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Cognitive Model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“Telling people”</a:t>
            </a:r>
          </a:p>
          <a:p>
            <a:pPr marL="990600" lvl="1" indent="-533400">
              <a:lnSpc>
                <a:spcPct val="150000"/>
              </a:lnSpc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Health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90600" lvl="1" indent="-533400">
              <a:lnSpc>
                <a:spcPct val="150000"/>
              </a:lnSpc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Illness</a:t>
            </a:r>
          </a:p>
          <a:p>
            <a:pPr marL="990600" lvl="1" indent="-533400">
              <a:lnSpc>
                <a:spcPct val="150000"/>
              </a:lnSpc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Ways to improving &amp; protecting health &amp; efficient use of the delivery system.</a:t>
            </a:r>
          </a:p>
          <a:p>
            <a:pPr marL="990600" lvl="1" indent="-533400">
              <a:lnSpc>
                <a:spcPct val="150000"/>
              </a:lnSpc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it enough?</a:t>
            </a:r>
          </a:p>
          <a:p>
            <a:pPr marL="990600" lvl="1" indent="-533400">
              <a:lnSpc>
                <a:spcPct val="150000"/>
              </a:lnSpc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Why?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173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943" y="0"/>
            <a:ext cx="10515600" cy="668028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 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691" y="1124981"/>
            <a:ext cx="10515600" cy="4351338"/>
          </a:xfrm>
        </p:spPr>
        <p:txBody>
          <a:bodyPr>
            <a:normAutofit lnSpcReduction="10000"/>
          </a:bodyPr>
          <a:lstStyle/>
          <a:p>
            <a:pPr marL="609600" indent="-609600">
              <a:lnSpc>
                <a:spcPct val="90000"/>
              </a:lnSpc>
              <a:defRPr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Motivation Model:</a:t>
            </a:r>
          </a:p>
          <a:p>
            <a:pPr marL="990600" lvl="1" indent="-533400">
              <a:lnSpc>
                <a:spcPct val="150000"/>
              </a:lnSpc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Reluctance or inability of people to translate information received into practice.</a:t>
            </a:r>
          </a:p>
          <a:p>
            <a:pPr marL="990600" lvl="1" indent="-533400">
              <a:lnSpc>
                <a:spcPct val="150000"/>
              </a:lnSpc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Shortcomings:</a:t>
            </a:r>
          </a:p>
          <a:p>
            <a:pPr marL="1371600" lvl="2" indent="-457200">
              <a:lnSpc>
                <a:spcPct val="150000"/>
              </a:lnSpc>
              <a:buClr>
                <a:schemeClr val="folHlink"/>
              </a:buClr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 elements needed</a:t>
            </a:r>
          </a:p>
          <a:p>
            <a:pPr marL="1371600" lvl="2" indent="-457200">
              <a:lnSpc>
                <a:spcPct val="150000"/>
              </a:lnSpc>
              <a:buClr>
                <a:schemeClr val="folHlink"/>
              </a:buClr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social &amp; economic factors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0" name="Picture 2" descr="http://drawception.com/pub/panels/2012/4-9/Rwb44PkLCx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2774" y="2882900"/>
            <a:ext cx="3454400" cy="2159000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5628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1406</Words>
  <Application>Microsoft Office PowerPoint</Application>
  <PresentationFormat>Custom</PresentationFormat>
  <Paragraphs>260</Paragraphs>
  <Slides>38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Public Health Education</vt:lpstr>
      <vt:lpstr>Public Health Education</vt:lpstr>
      <vt:lpstr>Importance of Health Education</vt:lpstr>
      <vt:lpstr> Aims of Public Health Education </vt:lpstr>
      <vt:lpstr>Objectives of Health Education (1 of 3)</vt:lpstr>
      <vt:lpstr>Objectives of Health Education (2 of 3)</vt:lpstr>
      <vt:lpstr>Objectives of Health Education (3 of 3)</vt:lpstr>
      <vt:lpstr>Models  </vt:lpstr>
      <vt:lpstr>Model </vt:lpstr>
      <vt:lpstr>Model</vt:lpstr>
      <vt:lpstr>Stages for Health Education</vt:lpstr>
      <vt:lpstr>Principles of Health Education</vt:lpstr>
      <vt:lpstr>Principles of Health Education</vt:lpstr>
      <vt:lpstr>Principles of Health Education</vt:lpstr>
      <vt:lpstr>Principles of Health Education</vt:lpstr>
      <vt:lpstr>Principles of Health Education</vt:lpstr>
      <vt:lpstr>Principles of Health Education</vt:lpstr>
      <vt:lpstr>Principles of Health Education</vt:lpstr>
      <vt:lpstr>Principles of Health Education</vt:lpstr>
      <vt:lpstr>Contents of Health Education</vt:lpstr>
      <vt:lpstr>Communication</vt:lpstr>
      <vt:lpstr>Good Communication Technique</vt:lpstr>
      <vt:lpstr>Educator</vt:lpstr>
      <vt:lpstr>Message</vt:lpstr>
      <vt:lpstr>Practice</vt:lpstr>
      <vt:lpstr>Practice</vt:lpstr>
      <vt:lpstr>Communication Barriers </vt:lpstr>
      <vt:lpstr>Adoption of new ideas or practice</vt:lpstr>
      <vt:lpstr>Health Education  The Process of Change</vt:lpstr>
      <vt:lpstr>Health Education  The Process of Change</vt:lpstr>
      <vt:lpstr>Health Education  The Process of Change</vt:lpstr>
      <vt:lpstr>Process of Health Education</vt:lpstr>
      <vt:lpstr>Process of Health Education</vt:lpstr>
      <vt:lpstr>Process of Health Education</vt:lpstr>
      <vt:lpstr>Process of Health Education</vt:lpstr>
      <vt:lpstr>Process of Health Education</vt:lpstr>
      <vt:lpstr>Process of Health Education</vt:lpstr>
      <vt:lpstr>Questions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 OSamarkandi</dc:creator>
  <cp:lastModifiedBy>User</cp:lastModifiedBy>
  <cp:revision>49</cp:revision>
  <dcterms:created xsi:type="dcterms:W3CDTF">2017-03-15T21:22:10Z</dcterms:created>
  <dcterms:modified xsi:type="dcterms:W3CDTF">2017-09-19T10:03:11Z</dcterms:modified>
</cp:coreProperties>
</file>