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1" r:id="rId4"/>
    <p:sldId id="267" r:id="rId5"/>
    <p:sldId id="266" r:id="rId6"/>
    <p:sldId id="263" r:id="rId7"/>
    <p:sldId id="264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dirty="0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049D2D7-8262-40FC-B8A3-095DA2B2353B}" type="datetimeFigureOut">
              <a:rPr lang="ar-SA" smtClean="0"/>
              <a:t>23/01/35</a:t>
            </a:fld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B448F85-CAEE-4BB4-B237-55AABE17EBE7}" type="slidenum">
              <a:rPr lang="ar-SA" smtClean="0"/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8458200" cy="1470025"/>
          </a:xfrm>
        </p:spPr>
        <p:txBody>
          <a:bodyPr/>
          <a:lstStyle/>
          <a:p>
            <a:pPr algn="ctr" rtl="0"/>
            <a:r>
              <a:rPr lang="en-US" dirty="0">
                <a:latin typeface="Calibri" panose="020F0502020204030204" pitchFamily="34" charset="0"/>
              </a:rPr>
              <a:t>Agarose gel electrophoresis</a:t>
            </a:r>
            <a:endParaRPr lang="ar-SA" dirty="0">
              <a:latin typeface="Calibri" panose="020F0502020204030204" pitchFamily="34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</a:rPr>
              <a:t>BCH 333 [practical]</a:t>
            </a:r>
            <a:endParaRPr lang="ar-SA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016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908720"/>
            <a:ext cx="8136904" cy="34470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Note that: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higher the voltage </a:t>
            </a:r>
            <a:r>
              <a:rPr 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the more quickly the gel runs.</a:t>
            </a:r>
          </a:p>
          <a:p>
            <a:pPr algn="l" rtl="0"/>
            <a:endParaRPr lang="en-US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[      Voltage </a:t>
            </a:r>
            <a:r>
              <a:rPr 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      rate of migration].</a:t>
            </a:r>
          </a:p>
          <a:p>
            <a:pPr algn="l" rtl="0"/>
            <a:endParaRPr lang="en-US" dirty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-</a:t>
            </a:r>
            <a:r>
              <a:rPr lang="en-US" dirty="0">
                <a:latin typeface="Calibri" panose="020F0502020204030204" pitchFamily="34" charset="0"/>
                <a:sym typeface="Wingdings" panose="05000000000000000000" pitchFamily="2" charset="2"/>
              </a:rPr>
              <a:t>G</a:t>
            </a:r>
            <a:r>
              <a:rPr lang="en-US" dirty="0" smtClean="0">
                <a:latin typeface="Calibri" panose="020F0502020204030204" pitchFamily="34" charset="0"/>
              </a:rPr>
              <a:t>el concentrations must be chosen to suit the size range of the molecules to be separated.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</p:txBody>
      </p:sp>
      <p:cxnSp>
        <p:nvCxnSpPr>
          <p:cNvPr id="4" name="رابط كسهم مستقيم 3"/>
          <p:cNvCxnSpPr/>
          <p:nvPr/>
        </p:nvCxnSpPr>
        <p:spPr>
          <a:xfrm flipV="1">
            <a:off x="899592" y="2017486"/>
            <a:ext cx="0" cy="302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رابط كسهم مستقيم 4"/>
          <p:cNvCxnSpPr/>
          <p:nvPr/>
        </p:nvCxnSpPr>
        <p:spPr>
          <a:xfrm flipH="1" flipV="1">
            <a:off x="2192220" y="2017486"/>
            <a:ext cx="3516" cy="3027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4475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43508"/>
            <a:ext cx="428625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873" y="571500"/>
            <a:ext cx="4462181" cy="299159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رابط مستقيم 4"/>
          <p:cNvCxnSpPr/>
          <p:nvPr/>
        </p:nvCxnSpPr>
        <p:spPr>
          <a:xfrm>
            <a:off x="4572000" y="3563094"/>
            <a:ext cx="0" cy="329490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0" y="3645024"/>
            <a:ext cx="44657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latin typeface="Calibri" panose="020F0502020204030204" pitchFamily="34" charset="0"/>
              </a:rPr>
              <a:t>SDS-PAGE</a:t>
            </a:r>
          </a:p>
          <a:p>
            <a:pPr algn="ctr" rtl="0"/>
            <a:r>
              <a:rPr lang="en-US" dirty="0" smtClean="0">
                <a:latin typeface="Calibri" panose="020F0502020204030204" pitchFamily="34" charset="0"/>
              </a:rPr>
              <a:t>Vertical _ </a:t>
            </a:r>
            <a:r>
              <a:rPr lang="en-US" dirty="0" err="1" smtClean="0">
                <a:latin typeface="Calibri" panose="020F0502020204030204" pitchFamily="34" charset="0"/>
              </a:rPr>
              <a:t>pace_devices</a:t>
            </a:r>
            <a:endParaRPr lang="en-US" dirty="0" smtClean="0">
              <a:latin typeface="Calibri" panose="020F0502020204030204" pitchFamily="34" charset="0"/>
            </a:endParaRPr>
          </a:p>
          <a:p>
            <a:pPr algn="ctr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Running buffer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Staining buffer [lamp]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De-staining buffer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Acrylamide gel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[stacking, separation gel]</a:t>
            </a:r>
          </a:p>
          <a:p>
            <a:pPr rtl="0"/>
            <a:endParaRPr lang="en-US" dirty="0">
              <a:latin typeface="Calibri" panose="020F0502020204030204" pitchFamily="34" charset="0"/>
            </a:endParaRPr>
          </a:p>
          <a:p>
            <a:pPr rtl="0"/>
            <a:endParaRPr lang="en-US" dirty="0" smtClean="0">
              <a:latin typeface="Calibri" panose="020F0502020204030204" pitchFamily="34" charset="0"/>
            </a:endParaRPr>
          </a:p>
          <a:p>
            <a:pPr rtl="0"/>
            <a:endParaRPr lang="en-US" dirty="0">
              <a:latin typeface="Calibri" panose="020F0502020204030204" pitchFamily="34" charset="0"/>
            </a:endParaRPr>
          </a:p>
          <a:p>
            <a:pPr rtl="0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572000" y="3659146"/>
            <a:ext cx="45680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gel electrophoresis</a:t>
            </a:r>
          </a:p>
          <a:p>
            <a:pPr algn="ctr" rtl="0"/>
            <a:r>
              <a:rPr lang="en-US" dirty="0" smtClean="0">
                <a:latin typeface="Calibri" panose="020F0502020204030204" pitchFamily="34" charset="0"/>
              </a:rPr>
              <a:t>Horizontal _ </a:t>
            </a:r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_ devices</a:t>
            </a:r>
          </a:p>
          <a:p>
            <a:pPr algn="ctr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Running buffer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Stained and view using UV light</a:t>
            </a:r>
          </a:p>
          <a:p>
            <a:pPr algn="l" rtl="0"/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gel 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793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08202" y="732249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Agarose gel electrophoresis:</a:t>
            </a:r>
            <a:endParaRPr lang="en-US" sz="2000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is a method of gel electrophoresis used in biochemistry and molecular biology to separate and analyze DNA or RNA molecules  by size.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-It is used to determine the size of DNA, checking the purity of isolated DNA.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Principle: </a:t>
            </a:r>
          </a:p>
          <a:p>
            <a:pPr algn="l" rtl="0"/>
            <a:endParaRPr lang="en-US" sz="2000" b="1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/>
              <a:t>-</a:t>
            </a:r>
            <a:r>
              <a:rPr lang="en-US" dirty="0" smtClean="0">
                <a:latin typeface="Calibri" panose="020F0502020204030204" pitchFamily="34" charset="0"/>
              </a:rPr>
              <a:t>Biomolecules [DNA or RNA]  are separated by applying an electric field to move the negatively charged molecules [-] through an </a:t>
            </a:r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matrix towards the anode [+] ,  and the biomolecules are separated by size in the </a:t>
            </a:r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gel matrix.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largest molecules will have the most difficulty passing through the gel pores,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whereas the smallest molecules will  move faster.</a:t>
            </a: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dirty="0" smtClean="0">
              <a:latin typeface="Calibri" panose="020F0502020204030204" pitchFamily="34" charset="0"/>
            </a:endParaRPr>
          </a:p>
          <a:p>
            <a:pPr algn="l" rtl="0"/>
            <a:endParaRPr lang="en-US" sz="20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21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697" y="764704"/>
            <a:ext cx="3914551" cy="54294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61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112483" y="948784"/>
            <a:ext cx="9176550" cy="313932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-After the samples of DNA  are applied to the wells of  </a:t>
            </a:r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gel along with the tracking dye.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power is turned </a:t>
            </a:r>
            <a:r>
              <a:rPr lang="en-US" dirty="0" smtClean="0">
                <a:latin typeface="Calibri" panose="020F0502020204030204" pitchFamily="34" charset="0"/>
              </a:rPr>
              <a:t>on, after filling the buffer in the tank to </a:t>
            </a:r>
            <a:r>
              <a:rPr lang="en-US" dirty="0" smtClean="0">
                <a:latin typeface="Calibri" panose="020F0502020204030204" pitchFamily="34" charset="0"/>
              </a:rPr>
              <a:t>allows </a:t>
            </a:r>
            <a:r>
              <a:rPr lang="en-US" dirty="0">
                <a:latin typeface="Calibri" panose="020F0502020204030204" pitchFamily="34" charset="0"/>
              </a:rPr>
              <a:t>current to </a:t>
            </a:r>
            <a:r>
              <a:rPr lang="en-US" dirty="0" smtClean="0">
                <a:latin typeface="Calibri" panose="020F0502020204030204" pitchFamily="34" charset="0"/>
              </a:rPr>
              <a:t>pass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tracking dye and the DNA samples are negatively charged [-] and migrate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towards the positive electrode [+]. 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DNA backbones contain negatively charged phosphate groups, which are attracted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to the positive electrode.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-Large DNA fragments </a:t>
            </a:r>
            <a:r>
              <a:rPr lang="en-US" dirty="0" smtClean="0">
                <a:latin typeface="Calibri" panose="020F0502020204030204" pitchFamily="34" charset="0"/>
              </a:rPr>
              <a:t>retard earlier, </a:t>
            </a:r>
            <a:r>
              <a:rPr lang="en-US" dirty="0" smtClean="0">
                <a:latin typeface="Calibri" panose="020F0502020204030204" pitchFamily="34" charset="0"/>
              </a:rPr>
              <a:t>while the smallest fragments move the fastest.   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838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" t="26843" r="62903" b="24796"/>
          <a:stretch/>
        </p:blipFill>
        <p:spPr bwMode="auto">
          <a:xfrm>
            <a:off x="2267744" y="1052736"/>
            <a:ext cx="4646951" cy="35376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1065189" y="4873781"/>
            <a:ext cx="7052059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DNA: note the phosphate groups in the backbone are negatively  charged.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12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3" y="620688"/>
            <a:ext cx="86409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 smtClean="0">
                <a:solidFill>
                  <a:schemeClr val="accent2"/>
                </a:solidFill>
                <a:latin typeface="Calibri" pitchFamily="34" charset="0"/>
              </a:rPr>
              <a:t>What is </a:t>
            </a:r>
            <a:r>
              <a:rPr lang="en-GB" sz="2000" b="1" dirty="0" err="1" smtClean="0">
                <a:solidFill>
                  <a:schemeClr val="accent2"/>
                </a:solidFill>
                <a:latin typeface="Calibri" pitchFamily="34" charset="0"/>
              </a:rPr>
              <a:t>Agarose</a:t>
            </a:r>
            <a:r>
              <a:rPr lang="en-GB" sz="2000" b="1" dirty="0" smtClean="0">
                <a:solidFill>
                  <a:schemeClr val="accent2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-is a linear polymer of D-</a:t>
            </a:r>
            <a:r>
              <a:rPr lang="en-US" dirty="0" err="1" smtClean="0">
                <a:latin typeface="Calibri" pitchFamily="34" charset="0"/>
              </a:rPr>
              <a:t>galactose</a:t>
            </a:r>
            <a:r>
              <a:rPr lang="en-US" dirty="0" smtClean="0">
                <a:latin typeface="Calibri" pitchFamily="34" charset="0"/>
              </a:rPr>
              <a:t> and 3,6-anhydro-1-galactose and forms a gel that is held together  by hydrogen bonds.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</a:t>
            </a:r>
            <a:r>
              <a:rPr lang="en-US" dirty="0" err="1" smtClean="0">
                <a:latin typeface="Calibri" pitchFamily="34" charset="0"/>
              </a:rPr>
              <a:t>Agarose</a:t>
            </a:r>
            <a:r>
              <a:rPr lang="en-US" dirty="0" smtClean="0">
                <a:latin typeface="Calibri" pitchFamily="34" charset="0"/>
              </a:rPr>
              <a:t> is present in powder forms that are dissolved in water close to boiling temperatures , then cooled down to around 40 degrees it sets and forms a gel 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The concentration  of the material in the gel determines the size of the pores.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[high concentration of the gel </a:t>
            </a:r>
            <a:r>
              <a:rPr lang="en-US" dirty="0" smtClean="0">
                <a:latin typeface="Calibri" pitchFamily="34" charset="0"/>
                <a:sym typeface="Wingdings" panose="05000000000000000000" pitchFamily="2" charset="2"/>
              </a:rPr>
              <a:t> small pore size]</a:t>
            </a:r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. </a:t>
            </a:r>
            <a:r>
              <a:rPr lang="en-US" dirty="0" err="1" smtClean="0">
                <a:latin typeface="Calibri" pitchFamily="34" charset="0"/>
              </a:rPr>
              <a:t>Agarose</a:t>
            </a:r>
            <a:r>
              <a:rPr lang="en-US" dirty="0" smtClean="0">
                <a:latin typeface="Calibri" pitchFamily="34" charset="0"/>
              </a:rPr>
              <a:t> gels have larger pore sizes compared to Dextran and polyacrylamide gels. 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-This makes it useful for the analysis or separation of large globular proteins or long, linear molecules such as DNA.</a:t>
            </a:r>
          </a:p>
          <a:p>
            <a:pPr algn="l" rtl="0"/>
            <a:endParaRPr lang="en-GB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chemeClr val="accent2"/>
                </a:solidFill>
                <a:latin typeface="Calibri" pitchFamily="34" charset="0"/>
              </a:rPr>
              <a:t>Prepare it ?</a:t>
            </a:r>
          </a:p>
          <a:p>
            <a:pPr algn="l" rtl="0"/>
            <a:r>
              <a:rPr lang="en-GB" b="1" dirty="0" smtClean="0">
                <a:solidFill>
                  <a:schemeClr val="accent2"/>
                </a:solidFill>
                <a:latin typeface="Calibri" pitchFamily="34" charset="0"/>
              </a:rPr>
              <a:t>Prepare </a:t>
            </a:r>
            <a:r>
              <a:rPr lang="en-GB" b="1" dirty="0" err="1" smtClean="0">
                <a:solidFill>
                  <a:schemeClr val="accent2"/>
                </a:solidFill>
                <a:latin typeface="Calibri" pitchFamily="34" charset="0"/>
              </a:rPr>
              <a:t>agarose</a:t>
            </a:r>
            <a:r>
              <a:rPr lang="en-GB" b="1" dirty="0" smtClean="0">
                <a:solidFill>
                  <a:schemeClr val="accent2"/>
                </a:solidFill>
                <a:latin typeface="Calibri" pitchFamily="34" charset="0"/>
              </a:rPr>
              <a:t> gel with 0.8%?</a:t>
            </a:r>
            <a:endParaRPr lang="en-GB" b="1" dirty="0">
              <a:solidFill>
                <a:schemeClr val="accent2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313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7504" y="908720"/>
            <a:ext cx="9036496" cy="59708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Buffer used: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-helps is deliver the electric current through the gel.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Buffer used is </a:t>
            </a:r>
            <a:r>
              <a:rPr lang="en-US" dirty="0" smtClean="0">
                <a:latin typeface="Calibri" panose="020F0502020204030204" pitchFamily="34" charset="0"/>
              </a:rPr>
              <a:t>either TBE or TAE.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b="1" dirty="0" smtClean="0">
                <a:latin typeface="Calibri" panose="020F0502020204030204" pitchFamily="34" charset="0"/>
              </a:rPr>
              <a:t>- TBE buffer: </a:t>
            </a:r>
            <a:r>
              <a:rPr lang="en-US" dirty="0" smtClean="0">
                <a:latin typeface="Calibri" panose="020F0502020204030204" pitchFamily="34" charset="0"/>
              </a:rPr>
              <a:t>is made with </a:t>
            </a:r>
            <a:r>
              <a:rPr lang="en-US" dirty="0" err="1" smtClean="0">
                <a:latin typeface="Calibri" panose="020F0502020204030204" pitchFamily="34" charset="0"/>
              </a:rPr>
              <a:t>Tris</a:t>
            </a:r>
            <a:r>
              <a:rPr lang="en-US" dirty="0" smtClean="0">
                <a:latin typeface="Calibri" panose="020F0502020204030204" pitchFamily="34" charset="0"/>
              </a:rPr>
              <a:t>/Boric acid/ EDTA.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b="1" dirty="0" smtClean="0">
                <a:latin typeface="Calibri" panose="020F0502020204030204" pitchFamily="34" charset="0"/>
              </a:rPr>
              <a:t>- TAE buffer: </a:t>
            </a:r>
            <a:r>
              <a:rPr lang="en-US" dirty="0" smtClean="0">
                <a:latin typeface="Calibri" panose="020F0502020204030204" pitchFamily="34" charset="0"/>
              </a:rPr>
              <a:t>is made with </a:t>
            </a:r>
            <a:r>
              <a:rPr lang="en-US" dirty="0" err="1" smtClean="0">
                <a:latin typeface="Calibri" panose="020F0502020204030204" pitchFamily="34" charset="0"/>
              </a:rPr>
              <a:t>Tris</a:t>
            </a:r>
            <a:r>
              <a:rPr lang="en-US" dirty="0" smtClean="0">
                <a:latin typeface="Calibri" panose="020F0502020204030204" pitchFamily="34" charset="0"/>
              </a:rPr>
              <a:t>/Acetic acid/ EDTA.</a:t>
            </a:r>
          </a:p>
          <a:p>
            <a:pPr marL="285750" indent="-285750" algn="l" rtl="0">
              <a:buFontTx/>
              <a:buChar char="-"/>
            </a:pPr>
            <a:endParaRPr lang="en-US" dirty="0">
              <a:latin typeface="Calibri" panose="020F0502020204030204" pitchFamily="34" charset="0"/>
            </a:endParaRPr>
          </a:p>
          <a:p>
            <a:pPr marL="285750" indent="-285750" algn="l" rtl="0">
              <a:buFontTx/>
              <a:buChar char="-"/>
            </a:pP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Tracking Dye: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A dye such as </a:t>
            </a:r>
            <a:r>
              <a:rPr lang="en-US" dirty="0" err="1" smtClean="0">
                <a:latin typeface="Calibri" panose="020F0502020204030204" pitchFamily="34" charset="0"/>
              </a:rPr>
              <a:t>bromophenol</a:t>
            </a:r>
            <a:r>
              <a:rPr lang="en-US" dirty="0" smtClean="0">
                <a:latin typeface="Calibri" panose="020F0502020204030204" pitchFamily="34" charset="0"/>
              </a:rPr>
              <a:t> blue is also included in the </a:t>
            </a:r>
            <a:r>
              <a:rPr lang="en-US" dirty="0" smtClean="0">
                <a:latin typeface="Calibri" panose="020F0502020204030204" pitchFamily="34" charset="0"/>
              </a:rPr>
              <a:t>sample; 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it </a:t>
            </a:r>
            <a:r>
              <a:rPr lang="en-US" dirty="0" smtClean="0">
                <a:latin typeface="Calibri" panose="020F0502020204030204" pitchFamily="34" charset="0"/>
              </a:rPr>
              <a:t>makes it easier to see the sample that is being loaded and also acts as </a:t>
            </a:r>
            <a:r>
              <a:rPr lang="en-US" dirty="0" smtClean="0">
                <a:latin typeface="Calibri" panose="020F0502020204030204" pitchFamily="34" charset="0"/>
              </a:rPr>
              <a:t>a marker </a:t>
            </a:r>
            <a:r>
              <a:rPr lang="en-US" dirty="0" smtClean="0">
                <a:latin typeface="Calibri" panose="020F0502020204030204" pitchFamily="34" charset="0"/>
              </a:rPr>
              <a:t>of </a:t>
            </a:r>
            <a:r>
              <a:rPr lang="en-US" dirty="0" smtClean="0">
                <a:latin typeface="Calibri" panose="020F0502020204030204" pitchFamily="34" charset="0"/>
              </a:rPr>
              <a:t>the electrophoresis </a:t>
            </a:r>
            <a:r>
              <a:rPr lang="en-US" dirty="0" smtClean="0">
                <a:latin typeface="Calibri" panose="020F0502020204030204" pitchFamily="34" charset="0"/>
              </a:rPr>
              <a:t>front.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354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692696"/>
            <a:ext cx="83529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Gel staining: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-The DNA in the gel needs to be stained and visualized, The reagent most widely used is the fluorescent dye </a:t>
            </a:r>
            <a:r>
              <a:rPr lang="en-US" dirty="0" err="1" smtClean="0">
                <a:latin typeface="Calibri" panose="020F0502020204030204" pitchFamily="34" charset="0"/>
              </a:rPr>
              <a:t>ethidium</a:t>
            </a:r>
            <a:r>
              <a:rPr lang="en-US" dirty="0" smtClean="0">
                <a:latin typeface="Calibri" panose="020F0502020204030204" pitchFamily="34" charset="0"/>
              </a:rPr>
              <a:t> bromide </a:t>
            </a:r>
            <a:r>
              <a:rPr lang="en-US" b="1" dirty="0" smtClean="0">
                <a:latin typeface="Calibri" panose="020F0502020204030204" pitchFamily="34" charset="0"/>
              </a:rPr>
              <a:t>"</a:t>
            </a:r>
            <a:r>
              <a:rPr lang="en-US" b="1" dirty="0" err="1" smtClean="0">
                <a:latin typeface="Calibri" panose="020F0502020204030204" pitchFamily="34" charset="0"/>
              </a:rPr>
              <a:t>EtBr</a:t>
            </a:r>
            <a:r>
              <a:rPr lang="en-US" b="1" dirty="0" smtClean="0">
                <a:latin typeface="Calibri" panose="020F0502020204030204" pitchFamily="34" charset="0"/>
              </a:rPr>
              <a:t>“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smtClean="0">
                <a:effectLst/>
                <a:latin typeface="Calibri" panose="020F0502020204030204" pitchFamily="34" charset="0"/>
              </a:rPr>
              <a:t>that emits orange light after binding to DNA.</a:t>
            </a:r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Note: That </a:t>
            </a:r>
            <a:r>
              <a:rPr lang="en-US" dirty="0">
                <a:latin typeface="Calibri" panose="020F0502020204030204" pitchFamily="34" charset="0"/>
              </a:rPr>
              <a:t>t</a:t>
            </a:r>
            <a:r>
              <a:rPr lang="en-US" dirty="0" smtClean="0">
                <a:latin typeface="Calibri" panose="020F0502020204030204" pitchFamily="34" charset="0"/>
              </a:rPr>
              <a:t>he gel will be viewed under ultraviolet light. 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[</a:t>
            </a:r>
            <a:r>
              <a:rPr lang="en-US" dirty="0" err="1" smtClean="0">
                <a:latin typeface="Calibri" panose="020F0502020204030204" pitchFamily="34" charset="0"/>
              </a:rPr>
              <a:t>Ethidium</a:t>
            </a:r>
            <a:r>
              <a:rPr lang="en-US" dirty="0" smtClean="0">
                <a:latin typeface="Calibri" panose="020F0502020204030204" pitchFamily="34" charset="0"/>
              </a:rPr>
              <a:t> bromide is a cyclic planar molecule that binds between the stacked base-pairs of DNA.].</a:t>
            </a: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216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604622" y="620687"/>
            <a:ext cx="45393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Determine the size of the DNA fragment:</a:t>
            </a:r>
          </a:p>
          <a:p>
            <a:pPr algn="l" rtl="0"/>
            <a:endParaRPr lang="en-US" dirty="0" smtClean="0">
              <a:latin typeface="Calibri" panose="020F0502020204030204" pitchFamily="34" charset="0"/>
            </a:endParaRP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-Since </a:t>
            </a:r>
            <a:r>
              <a:rPr lang="en-US" dirty="0" err="1" smtClean="0">
                <a:latin typeface="Calibri" panose="020F0502020204030204" pitchFamily="34" charset="0"/>
              </a:rPr>
              <a:t>agarose</a:t>
            </a:r>
            <a:r>
              <a:rPr lang="en-US" dirty="0" smtClean="0">
                <a:latin typeface="Calibri" panose="020F0502020204030204" pitchFamily="34" charset="0"/>
              </a:rPr>
              <a:t> gels separate DNA according to size, the size of a DNA fragment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may be determined from its electrophoretic mobility by running a number of standard</a:t>
            </a:r>
          </a:p>
          <a:p>
            <a:pPr algn="l" rtl="0"/>
            <a:r>
              <a:rPr lang="en-US" dirty="0" smtClean="0">
                <a:latin typeface="Calibri" panose="020F0502020204030204" pitchFamily="34" charset="0"/>
              </a:rPr>
              <a:t>DNA markers of known sizes on the same gel.</a:t>
            </a:r>
            <a:endParaRPr lang="ar-SA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9" t="30310" r="51316" b="6474"/>
          <a:stretch/>
        </p:blipFill>
        <p:spPr bwMode="auto">
          <a:xfrm>
            <a:off x="517983" y="456755"/>
            <a:ext cx="3871235" cy="6401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4622945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Figure: </a:t>
            </a:r>
            <a:r>
              <a:rPr lang="en-US" dirty="0" smtClean="0">
                <a:latin typeface="Calibri" panose="020F0502020204030204" pitchFamily="34" charset="0"/>
              </a:rPr>
              <a:t>The 100 </a:t>
            </a:r>
            <a:r>
              <a:rPr lang="en-US" dirty="0" err="1" smtClean="0">
                <a:latin typeface="Calibri" panose="020F0502020204030204" pitchFamily="34" charset="0"/>
              </a:rPr>
              <a:t>bp</a:t>
            </a:r>
            <a:r>
              <a:rPr lang="en-US" dirty="0" smtClean="0">
                <a:latin typeface="Calibri" panose="020F0502020204030204" pitchFamily="34" charset="0"/>
              </a:rPr>
              <a:t> DNA Ladder is suitable for sizing double-stranded DNA fragments from 100-2000 </a:t>
            </a:r>
            <a:r>
              <a:rPr lang="en-US" dirty="0" err="1" smtClean="0">
                <a:latin typeface="Calibri" panose="020F0502020204030204" pitchFamily="34" charset="0"/>
              </a:rPr>
              <a:t>bp.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endParaRPr lang="ar-SA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7410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مخصص 6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0070C0"/>
      </a:accent1>
      <a:accent2>
        <a:srgbClr val="C00000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967</TotalTime>
  <Words>653</Words>
  <Application>Microsoft Office PowerPoint</Application>
  <PresentationFormat>عرض على الشاشة (3:4)‏</PresentationFormat>
  <Paragraphs>102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حضري</vt:lpstr>
      <vt:lpstr>Agarose gel electrophoresis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Agarose gel electrophoresis</dc:title>
  <dc:creator>لينة</dc:creator>
  <cp:lastModifiedBy>لينة</cp:lastModifiedBy>
  <cp:revision>25</cp:revision>
  <dcterms:created xsi:type="dcterms:W3CDTF">2013-11-24T17:08:29Z</dcterms:created>
  <dcterms:modified xsi:type="dcterms:W3CDTF">2013-11-26T17:34:09Z</dcterms:modified>
</cp:coreProperties>
</file>