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13"/>
  </p:notesMasterIdLst>
  <p:sldIdLst>
    <p:sldId id="257" r:id="rId2"/>
    <p:sldId id="258" r:id="rId3"/>
    <p:sldId id="259" r:id="rId4"/>
    <p:sldId id="261" r:id="rId5"/>
    <p:sldId id="269" r:id="rId6"/>
    <p:sldId id="270" r:id="rId7"/>
    <p:sldId id="264" r:id="rId8"/>
    <p:sldId id="265" r:id="rId9"/>
    <p:sldId id="271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80" d="100"/>
          <a:sy n="80" d="100"/>
        </p:scale>
        <p:origin x="-9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096D3-B035-874D-B2BF-8AE4E97E1687}" type="datetimeFigureOut">
              <a:rPr lang="en-US" smtClean="0"/>
              <a:t>12/16/14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BC5FA-ED43-424C-820E-E681E1AF8F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Fecal-oral transmission: foodstuffs or water become contaminated (by people not washing their hands before preparing food, or untreated sewage being released into a drinking water supply, or insects that feed on fecal waste</a:t>
            </a:r>
            <a:r>
              <a:rPr lang="en-US" baseline="0" dirty="0" smtClean="0"/>
              <a:t> and transfer microbes to the food</a:t>
            </a:r>
            <a:r>
              <a:rPr lang="en-US" dirty="0" smtClean="0"/>
              <a:t>) and the people who eat and drink them become infected.</a:t>
            </a:r>
          </a:p>
          <a:p>
            <a:r>
              <a:rPr lang="en-US" dirty="0" smtClean="0"/>
              <a:t>Contaminated blood: e.g. Sharing used syringe needles contaminated with infected blood.</a:t>
            </a:r>
          </a:p>
          <a:p>
            <a:r>
              <a:rPr lang="en-US" dirty="0" smtClean="0"/>
              <a:t>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FBC5FA-ED43-424C-820E-E681E1AF8F61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B0C9-A049-384C-A6D8-D41BB3E355C3}" type="datetimeFigureOut">
              <a:rPr lang="en-US" smtClean="0"/>
              <a:pPr/>
              <a:t>12/16/14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AB7E-CDA1-4947-B9AF-8B5B719D9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B0C9-A049-384C-A6D8-D41BB3E355C3}" type="datetimeFigureOut">
              <a:rPr lang="en-US" smtClean="0"/>
              <a:pPr/>
              <a:t>12/16/14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AB7E-CDA1-4947-B9AF-8B5B719D9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B0C9-A049-384C-A6D8-D41BB3E355C3}" type="datetimeFigureOut">
              <a:rPr lang="en-US" smtClean="0"/>
              <a:pPr/>
              <a:t>12/16/14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AB7E-CDA1-4947-B9AF-8B5B719D9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B0C9-A049-384C-A6D8-D41BB3E355C3}" type="datetimeFigureOut">
              <a:rPr lang="en-US" smtClean="0"/>
              <a:pPr/>
              <a:t>12/16/14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AB7E-CDA1-4947-B9AF-8B5B719D9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B0C9-A049-384C-A6D8-D41BB3E355C3}" type="datetimeFigureOut">
              <a:rPr lang="en-US" smtClean="0"/>
              <a:pPr/>
              <a:t>12/16/14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AB7E-CDA1-4947-B9AF-8B5B719D9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B0C9-A049-384C-A6D8-D41BB3E355C3}" type="datetimeFigureOut">
              <a:rPr lang="en-US" smtClean="0"/>
              <a:pPr/>
              <a:t>12/16/14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AB7E-CDA1-4947-B9AF-8B5B719D9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B0C9-A049-384C-A6D8-D41BB3E355C3}" type="datetimeFigureOut">
              <a:rPr lang="en-US" smtClean="0"/>
              <a:pPr/>
              <a:t>12/16/14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AB7E-CDA1-4947-B9AF-8B5B719D9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B0C9-A049-384C-A6D8-D41BB3E355C3}" type="datetimeFigureOut">
              <a:rPr lang="en-US" smtClean="0"/>
              <a:pPr/>
              <a:t>12/16/14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AB7E-CDA1-4947-B9AF-8B5B719D9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B0C9-A049-384C-A6D8-D41BB3E355C3}" type="datetimeFigureOut">
              <a:rPr lang="en-US" smtClean="0"/>
              <a:pPr/>
              <a:t>12/16/14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AB7E-CDA1-4947-B9AF-8B5B719D9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B0C9-A049-384C-A6D8-D41BB3E355C3}" type="datetimeFigureOut">
              <a:rPr lang="en-US" smtClean="0"/>
              <a:pPr/>
              <a:t>12/16/14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AB7E-CDA1-4947-B9AF-8B5B719D9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B0C9-A049-384C-A6D8-D41BB3E355C3}" type="datetimeFigureOut">
              <a:rPr lang="en-US" smtClean="0"/>
              <a:pPr/>
              <a:t>12/16/14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AB7E-CDA1-4947-B9AF-8B5B719D9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0B0C9-A049-384C-A6D8-D41BB3E355C3}" type="datetimeFigureOut">
              <a:rPr lang="en-US" smtClean="0"/>
              <a:pPr/>
              <a:t>12/16/14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EAB7E-CDA1-4947-B9AF-8B5B719D9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28800"/>
            <a:ext cx="7772400" cy="1470025"/>
          </a:xfrm>
        </p:spPr>
        <p:txBody>
          <a:bodyPr/>
          <a:lstStyle/>
          <a:p>
            <a:r>
              <a:rPr lang="en-US" dirty="0" smtClean="0"/>
              <a:t>CLS 223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2657231"/>
            <a:ext cx="3276600" cy="4200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0" y="0"/>
            <a:ext cx="10127960" cy="2391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 descr="ksu logoo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6600" y="152400"/>
            <a:ext cx="2057400" cy="2391324"/>
          </a:xfrm>
          <a:prstGeom prst="rect">
            <a:avLst/>
          </a:prstGeom>
        </p:spPr>
      </p:pic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685800" y="3962400"/>
            <a:ext cx="6400800" cy="1752600"/>
          </a:xfrm>
        </p:spPr>
        <p:txBody>
          <a:bodyPr/>
          <a:lstStyle/>
          <a:p>
            <a:pPr algn="l"/>
            <a:r>
              <a:rPr lang="en-US" b="1" dirty="0" err="1" smtClean="0"/>
              <a:t>Reem</a:t>
            </a:r>
            <a:r>
              <a:rPr lang="en-US" b="1" dirty="0" smtClean="0"/>
              <a:t> </a:t>
            </a:r>
            <a:r>
              <a:rPr lang="en-US" b="1" dirty="0" err="1" smtClean="0"/>
              <a:t>Alkhamis</a:t>
            </a:r>
            <a:endParaRPr lang="en-US" b="1" dirty="0" smtClean="0"/>
          </a:p>
          <a:p>
            <a:pPr algn="l"/>
            <a:r>
              <a:rPr lang="en-US" dirty="0" smtClean="0"/>
              <a:t>Email: </a:t>
            </a:r>
            <a:r>
              <a:rPr lang="en-US" dirty="0" err="1" smtClean="0"/>
              <a:t>ralkhamis@ksu.edu.sa</a:t>
            </a:r>
            <a:endParaRPr lang="en-US" dirty="0" smtClean="0"/>
          </a:p>
          <a:p>
            <a:pPr algn="l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floor/ office # 125 </a:t>
            </a:r>
            <a:endParaRPr lang="x-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Increase body 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403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During exercises or in hot climate, blood becomes warmer then the hypothalamic set point </a:t>
            </a:r>
            <a:r>
              <a:rPr lang="en-US" dirty="0" err="1" smtClean="0">
                <a:solidFill>
                  <a:srgbClr val="000000"/>
                </a:solidFill>
                <a:sym typeface="Wingdings"/>
              </a:rPr>
              <a:t>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activation of heat loss center in the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hypothalamus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1) </a:t>
            </a:r>
            <a:r>
              <a:rPr lang="en-US" dirty="0" smtClean="0">
                <a:sym typeface="Wingdings"/>
              </a:rPr>
              <a:t>Dilation of skin blood vessels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heat radiates from skin surface.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sym typeface="Wingdings"/>
              </a:rPr>
              <a:t>2) </a:t>
            </a:r>
            <a:r>
              <a:rPr lang="en-US" dirty="0" smtClean="0">
                <a:sym typeface="Wingdings"/>
              </a:rPr>
              <a:t>sweat glands activate and </a:t>
            </a:r>
            <a:r>
              <a:rPr lang="en-US" dirty="0" smtClean="0">
                <a:sym typeface="Wingdings"/>
              </a:rPr>
              <a:t>perspiration.</a:t>
            </a:r>
          </a:p>
          <a:p>
            <a:pPr>
              <a:buNone/>
            </a:pPr>
            <a:endParaRPr lang="en-US" dirty="0" smtClean="0">
              <a:sym typeface="Wingdings"/>
            </a:endParaRP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Return of body temperature to the normal </a:t>
            </a:r>
            <a:r>
              <a:rPr lang="en-US" dirty="0" smtClean="0">
                <a:sym typeface="Wingdings"/>
              </a:rPr>
              <a:t>level.</a:t>
            </a:r>
          </a:p>
          <a:p>
            <a:pPr>
              <a:buNone/>
            </a:pPr>
            <a:r>
              <a:rPr lang="en-US" dirty="0" smtClean="0">
                <a:sym typeface="Wingdings"/>
              </a:rPr>
              <a:t> </a:t>
            </a:r>
            <a:endParaRPr lang="en-US" dirty="0">
              <a:solidFill>
                <a:srgbClr val="953735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Decrease in body 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In cold climate blood becomes cooler than the hypothalamic set point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activation of the heat promoting center in the hypothalamus </a:t>
            </a:r>
            <a:r>
              <a:rPr lang="en-US" dirty="0" err="1" smtClean="0">
                <a:sym typeface="Wingdings"/>
              </a:rPr>
              <a:t></a:t>
            </a:r>
            <a:endParaRPr lang="en-US" dirty="0" smtClean="0">
              <a:sym typeface="Wingdings"/>
            </a:endParaRPr>
          </a:p>
          <a:p>
            <a:pPr>
              <a:buNone/>
            </a:pPr>
            <a:r>
              <a:rPr lang="en-US" dirty="0" err="1" smtClean="0">
                <a:solidFill>
                  <a:srgbClr val="3366FF"/>
                </a:solidFill>
                <a:sym typeface="Wingdings"/>
              </a:rPr>
              <a:t></a:t>
            </a:r>
            <a:r>
              <a:rPr lang="en-US" dirty="0" smtClean="0">
                <a:solidFill>
                  <a:srgbClr val="3366FF"/>
                </a:solidFill>
                <a:sym typeface="Wingdings"/>
              </a:rPr>
              <a:t> 1)</a:t>
            </a:r>
            <a:r>
              <a:rPr lang="en-US" dirty="0" smtClean="0">
                <a:sym typeface="Wingdings"/>
              </a:rPr>
              <a:t> contraction of skin blood vessels </a:t>
            </a:r>
            <a:r>
              <a:rPr lang="en-US" dirty="0" err="1" smtClean="0">
                <a:solidFill>
                  <a:srgbClr val="3366FF"/>
                </a:solidFill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heat loss from skin surface minimize  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sym typeface="Wingdings"/>
              </a:rPr>
              <a:t>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 2) </a:t>
            </a:r>
            <a:r>
              <a:rPr lang="en-US" dirty="0" smtClean="0">
                <a:sym typeface="Wingdings"/>
              </a:rPr>
              <a:t>skeletal muscle activation and shivering.</a:t>
            </a:r>
          </a:p>
          <a:p>
            <a:pPr>
              <a:buNone/>
            </a:pPr>
            <a:endParaRPr lang="en-US" dirty="0" smtClean="0">
              <a:sym typeface="Wingdings"/>
            </a:endParaRPr>
          </a:p>
          <a:p>
            <a:pPr>
              <a:buNone/>
            </a:pPr>
            <a:r>
              <a:rPr lang="en-US" dirty="0" err="1" smtClean="0">
                <a:solidFill>
                  <a:srgbClr val="0000FF"/>
                </a:solidFill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Return of the body temperature to the normal level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17638"/>
            <a:ext cx="9144000" cy="345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/>
              <a:t>Lecture #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219200" y="2332037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Infection </a:t>
            </a: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Fever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I</a:t>
            </a:r>
            <a:r>
              <a:rPr lang="en-US" sz="4000" dirty="0" smtClean="0"/>
              <a:t>nfection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Routes of</a:t>
            </a:r>
            <a:r>
              <a:rPr lang="en-US" dirty="0" smtClean="0"/>
              <a:t> transmission: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4345597" y="3267670"/>
            <a:ext cx="4811103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Droplet </a:t>
            </a:r>
            <a:r>
              <a:rPr lang="en-US" sz="2400" dirty="0" smtClean="0"/>
              <a:t>contact (</a:t>
            </a:r>
            <a:r>
              <a:rPr lang="en-US" sz="2400" dirty="0" smtClean="0"/>
              <a:t>respiratory </a:t>
            </a:r>
            <a:r>
              <a:rPr lang="en-US" sz="2400" dirty="0" smtClean="0"/>
              <a:t>route) e.g. Tuberculosis,</a:t>
            </a:r>
            <a:r>
              <a:rPr lang="en-US" sz="2400" dirty="0" smtClean="0"/>
              <a:t> Influenza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4191000"/>
            <a:ext cx="34925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228600" y="4572000"/>
            <a:ext cx="51381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Fecal-oral </a:t>
            </a:r>
            <a:r>
              <a:rPr lang="en-US" sz="2400" dirty="0" smtClean="0"/>
              <a:t>transmission: e.g. Cholera, Hepatitis A, Salmonella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152400" y="5874603"/>
            <a:ext cx="54229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Sexual </a:t>
            </a:r>
            <a:r>
              <a:rPr lang="en-US" sz="2400" dirty="0" smtClean="0"/>
              <a:t>transmission: e.g. </a:t>
            </a:r>
            <a:r>
              <a:rPr lang="en-US" sz="2400" dirty="0" smtClean="0"/>
              <a:t>G</a:t>
            </a:r>
            <a:r>
              <a:rPr lang="en-US" sz="2400" dirty="0" smtClean="0"/>
              <a:t>onorrhea, Syphilis, AIDS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0" y="1808202"/>
            <a:ext cx="350520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Contaminated </a:t>
            </a:r>
            <a:r>
              <a:rPr lang="en-US" sz="2400" dirty="0" smtClean="0"/>
              <a:t>blood: e.g. AIDS</a:t>
            </a:r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794435"/>
            <a:ext cx="2984500" cy="1968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Rectangle 15"/>
          <p:cNvSpPr/>
          <p:nvPr/>
        </p:nvSpPr>
        <p:spPr>
          <a:xfrm>
            <a:off x="4345597" y="1577369"/>
            <a:ext cx="20423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smtClean="0"/>
              <a:t>Insects</a:t>
            </a:r>
            <a:r>
              <a:rPr lang="en-US" sz="2400" dirty="0" smtClean="0"/>
              <a:t>: e.g</a:t>
            </a:r>
            <a:r>
              <a:rPr lang="en-US" sz="2400" dirty="0" smtClean="0"/>
              <a:t>. malaria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2639199"/>
            <a:ext cx="2410073" cy="167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Factors influencing the establishment of infection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In the host</a:t>
            </a:r>
            <a:r>
              <a:rPr lang="en-US" b="1" dirty="0" smtClean="0"/>
              <a:t>:</a:t>
            </a:r>
          </a:p>
          <a:p>
            <a:r>
              <a:rPr lang="en-US" sz="2400" dirty="0" smtClean="0"/>
              <a:t>Susceptible host: is a person who is unable to resist infection. </a:t>
            </a:r>
          </a:p>
          <a:p>
            <a:pPr algn="ctr">
              <a:buFontTx/>
              <a:buChar char="-"/>
            </a:pPr>
            <a:r>
              <a:rPr lang="en-US" sz="2400" dirty="0" smtClean="0"/>
              <a:t>Defect in physical barrier.</a:t>
            </a:r>
          </a:p>
          <a:p>
            <a:pPr algn="ctr">
              <a:buFontTx/>
              <a:buChar char="-"/>
            </a:pPr>
            <a:r>
              <a:rPr lang="en-US" sz="2400" dirty="0" smtClean="0"/>
              <a:t>Defect in secretions.</a:t>
            </a:r>
          </a:p>
          <a:p>
            <a:pPr algn="ctr">
              <a:buFontTx/>
              <a:buChar char="-"/>
            </a:pPr>
            <a:r>
              <a:rPr lang="en-US" sz="2400" dirty="0" smtClean="0"/>
              <a:t>Exposure to chemical materials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In the micro-organism: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Virulence: Refers to the degree of strength of that organism in its ability to produce disease.</a:t>
            </a:r>
          </a:p>
          <a:p>
            <a:pPr>
              <a:buFontTx/>
              <a:buChar char="-"/>
            </a:pPr>
            <a:r>
              <a:rPr lang="en-US" sz="2400" dirty="0" smtClean="0"/>
              <a:t>Dose (quantity): There must me a high enough number of microorganism present to overwhelm the body’s defense mechanism.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Course of infectious diseases: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algn="ctr">
              <a:buFontTx/>
              <a:buChar char="-"/>
            </a:pPr>
            <a:r>
              <a:rPr lang="en-US" dirty="0" smtClean="0"/>
              <a:t>I</a:t>
            </a:r>
            <a:r>
              <a:rPr lang="en-US" dirty="0" smtClean="0"/>
              <a:t>nfection</a:t>
            </a:r>
          </a:p>
          <a:p>
            <a:pPr algn="ctr">
              <a:buFontTx/>
              <a:buChar char="-"/>
            </a:pPr>
            <a:r>
              <a:rPr lang="en-US" dirty="0" smtClean="0"/>
              <a:t>Incubation </a:t>
            </a:r>
            <a:r>
              <a:rPr lang="en-US" dirty="0" smtClean="0"/>
              <a:t>period </a:t>
            </a:r>
          </a:p>
          <a:p>
            <a:pPr algn="ctr">
              <a:buFontTx/>
              <a:buChar char="-"/>
            </a:pPr>
            <a:r>
              <a:rPr lang="en-US" dirty="0" err="1" smtClean="0"/>
              <a:t>Prodormal</a:t>
            </a:r>
            <a:r>
              <a:rPr lang="en-US" dirty="0" smtClean="0"/>
              <a:t> stage</a:t>
            </a:r>
          </a:p>
          <a:p>
            <a:pPr algn="ctr">
              <a:buFontTx/>
              <a:buChar char="-"/>
            </a:pPr>
            <a:r>
              <a:rPr lang="en-US" dirty="0" smtClean="0"/>
              <a:t>Acute </a:t>
            </a:r>
            <a:r>
              <a:rPr lang="en-US" dirty="0" smtClean="0"/>
              <a:t>stage (period of illness)</a:t>
            </a:r>
          </a:p>
          <a:p>
            <a:pPr algn="ctr">
              <a:buFontTx/>
              <a:buChar char="-"/>
            </a:pPr>
            <a:r>
              <a:rPr lang="en-US" dirty="0" smtClean="0"/>
              <a:t>Convalescent stage</a:t>
            </a:r>
          </a:p>
          <a:p>
            <a:pPr algn="ctr">
              <a:buFontTx/>
              <a:buChar char="-"/>
            </a:pPr>
            <a:r>
              <a:rPr lang="en-US" dirty="0" smtClean="0"/>
              <a:t>Resolution stage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683476"/>
            <a:ext cx="6629400" cy="447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Incubation</a:t>
            </a:r>
            <a:r>
              <a:rPr lang="en-US" sz="2400" dirty="0" smtClean="0"/>
              <a:t> Period</a:t>
            </a:r>
            <a:r>
              <a:rPr lang="en-US" sz="2400" dirty="0" smtClean="0"/>
              <a:t>:</a:t>
            </a:r>
            <a:r>
              <a:rPr lang="en-US" sz="2400" dirty="0" smtClean="0"/>
              <a:t> It </a:t>
            </a:r>
            <a:r>
              <a:rPr lang="en-US" sz="2400" dirty="0" smtClean="0"/>
              <a:t>is the duration between the entry of the infection and the start of the </a:t>
            </a:r>
            <a:r>
              <a:rPr lang="en-US" sz="2400" u="sng" dirty="0" smtClean="0"/>
              <a:t>clinical picture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Prodormal</a:t>
            </a:r>
            <a:r>
              <a:rPr lang="en-US" sz="2400" dirty="0" smtClean="0"/>
              <a:t> Stage</a:t>
            </a:r>
            <a:r>
              <a:rPr lang="en-US" sz="2400" dirty="0" smtClean="0"/>
              <a:t>:</a:t>
            </a:r>
            <a:r>
              <a:rPr lang="en-US" sz="2400" dirty="0" smtClean="0"/>
              <a:t> It </a:t>
            </a:r>
            <a:r>
              <a:rPr lang="en-US" sz="2400" dirty="0" smtClean="0"/>
              <a:t>is the stage in which the patient has general </a:t>
            </a:r>
            <a:r>
              <a:rPr lang="en-US" sz="2400" u="sng" dirty="0" smtClean="0"/>
              <a:t>manifestations</a:t>
            </a:r>
            <a:r>
              <a:rPr lang="en-US" sz="2400" dirty="0" smtClean="0"/>
              <a:t>, not specific for the </a:t>
            </a:r>
            <a:r>
              <a:rPr lang="en-US" sz="2400" dirty="0" smtClean="0"/>
              <a:t>disease. </a:t>
            </a:r>
          </a:p>
          <a:p>
            <a:r>
              <a:rPr lang="en-US" sz="2400" dirty="0" smtClean="0"/>
              <a:t>Convalescent </a:t>
            </a:r>
            <a:r>
              <a:rPr lang="en-US" sz="2400" dirty="0" smtClean="0"/>
              <a:t>stage:</a:t>
            </a:r>
            <a:r>
              <a:rPr lang="en-US" sz="2400" dirty="0" smtClean="0"/>
              <a:t> It </a:t>
            </a:r>
            <a:r>
              <a:rPr lang="en-US" sz="2400" dirty="0" smtClean="0"/>
              <a:t>is the stage in which there is disappearance of the symptoms, but the patient is not in a condition of complete cure and he has low </a:t>
            </a:r>
            <a:r>
              <a:rPr lang="en-US" sz="2400" dirty="0" smtClean="0"/>
              <a:t>immunity.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0" y="3105835"/>
            <a:ext cx="335280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 Resolution </a:t>
            </a:r>
            <a:r>
              <a:rPr lang="en-US" sz="2400" dirty="0" smtClean="0"/>
              <a:t>stage:</a:t>
            </a:r>
            <a:r>
              <a:rPr lang="en-US" sz="2400" dirty="0" smtClean="0"/>
              <a:t> It </a:t>
            </a:r>
            <a:r>
              <a:rPr lang="en-US" sz="2400" dirty="0" smtClean="0"/>
              <a:t>is the stage of complete cure of the patient.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/>
          <a:p>
            <a:r>
              <a:rPr lang="en-US" dirty="0" smtClean="0"/>
              <a:t>F</a:t>
            </a:r>
            <a:r>
              <a:rPr lang="en-US" dirty="0" smtClean="0"/>
              <a:t>ever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Increase in body temperature</a:t>
            </a:r>
          </a:p>
          <a:p>
            <a:r>
              <a:rPr lang="en-US" sz="2800" dirty="0" smtClean="0"/>
              <a:t>Causes:</a:t>
            </a:r>
          </a:p>
          <a:p>
            <a:pPr>
              <a:buFontTx/>
              <a:buChar char="-"/>
            </a:pPr>
            <a:r>
              <a:rPr lang="en-US" sz="2400" dirty="0" smtClean="0"/>
              <a:t>Infection</a:t>
            </a:r>
          </a:p>
          <a:p>
            <a:pPr>
              <a:buFontTx/>
              <a:buChar char="-"/>
            </a:pPr>
            <a:r>
              <a:rPr lang="en-US" sz="2400" dirty="0" smtClean="0"/>
              <a:t>Hypersensitivity</a:t>
            </a:r>
          </a:p>
          <a:p>
            <a:pPr>
              <a:buFontTx/>
              <a:buChar char="-"/>
            </a:pPr>
            <a:r>
              <a:rPr lang="en-US" sz="2400" dirty="0" smtClean="0"/>
              <a:t>Tumor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Haemolysis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Dehydration</a:t>
            </a:r>
          </a:p>
          <a:p>
            <a:pPr>
              <a:buFontTx/>
              <a:buChar char="-"/>
            </a:pPr>
            <a:r>
              <a:rPr lang="en-US" sz="2400" dirty="0" smtClean="0"/>
              <a:t>Metabolic </a:t>
            </a:r>
            <a:r>
              <a:rPr lang="en-US" sz="2400" dirty="0" smtClean="0"/>
              <a:t>disorders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800" dirty="0" err="1" smtClean="0"/>
              <a:t>Pyrogens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These are fever producing substances released from bacteria, parasites, leucocytes, and damaged tissue.</a:t>
            </a:r>
            <a:endParaRPr lang="en-US" sz="2400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0600" y="1701800"/>
            <a:ext cx="2616200" cy="309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of body 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Heat production     +      Heat loss    =</a:t>
            </a:r>
            <a:r>
              <a:rPr lang="en-US" dirty="0" smtClean="0"/>
              <a:t>    body </a:t>
            </a:r>
            <a:r>
              <a:rPr lang="en-US" dirty="0" smtClean="0"/>
              <a:t>temp.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800" dirty="0" smtClean="0"/>
              <a:t>The mechanism of regulation of body temperature is depending mainly on the hypothalamus</a:t>
            </a:r>
          </a:p>
          <a:p>
            <a:r>
              <a:rPr lang="en-US" sz="2800" dirty="0" smtClean="0"/>
              <a:t>Hypothalamus set point:</a:t>
            </a:r>
            <a:r>
              <a:rPr lang="en-US" sz="2800" dirty="0" smtClean="0"/>
              <a:t> It </a:t>
            </a:r>
            <a:r>
              <a:rPr lang="en-US" sz="2800" dirty="0" smtClean="0"/>
              <a:t>is a certain temperature (35.6-37.8 C</a:t>
            </a:r>
            <a:r>
              <a:rPr lang="en-US" sz="2800" dirty="0" smtClean="0"/>
              <a:t>).</a:t>
            </a:r>
          </a:p>
          <a:p>
            <a:r>
              <a:rPr lang="en-US" sz="2800" dirty="0" smtClean="0"/>
              <a:t>Blood temperature is not </a:t>
            </a:r>
            <a:r>
              <a:rPr lang="en-US" sz="2800" dirty="0" smtClean="0"/>
              <a:t>warmer nor </a:t>
            </a:r>
            <a:r>
              <a:rPr lang="en-US" sz="2800" dirty="0" smtClean="0"/>
              <a:t>cooler than this hypothalamic set </a:t>
            </a:r>
            <a:r>
              <a:rPr lang="en-US" sz="2800" dirty="0" smtClean="0"/>
              <a:t>point.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3135868"/>
            <a:ext cx="1571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By metabolism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19600" y="3124200"/>
            <a:ext cx="17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Through the skin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1510284" y="2134124"/>
            <a:ext cx="484632" cy="9784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953000" y="2134124"/>
            <a:ext cx="484632" cy="9784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8857" y="533400"/>
            <a:ext cx="9252857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557</Words>
  <Application>Microsoft Macintosh PowerPoint</Application>
  <PresentationFormat>On-screen Show (4:3)</PresentationFormat>
  <Paragraphs>77</Paragraphs>
  <Slides>11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CLS 223</vt:lpstr>
      <vt:lpstr>Lecture # 10</vt:lpstr>
      <vt:lpstr>Infection</vt:lpstr>
      <vt:lpstr>Factors influencing the establishment of infection</vt:lpstr>
      <vt:lpstr>Course of infectious diseases: </vt:lpstr>
      <vt:lpstr> </vt:lpstr>
      <vt:lpstr>Fever</vt:lpstr>
      <vt:lpstr>Regulation of body temperature</vt:lpstr>
      <vt:lpstr>Slide 9</vt:lpstr>
      <vt:lpstr>Increase body temperature</vt:lpstr>
      <vt:lpstr>Decrease in body temperature</vt:lpstr>
    </vt:vector>
  </TitlesOfParts>
  <Company>mac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CLS 223</dc:title>
  <dc:creator>mac pro</dc:creator>
  <cp:lastModifiedBy>mac pro</cp:lastModifiedBy>
  <cp:revision>12</cp:revision>
  <dcterms:created xsi:type="dcterms:W3CDTF">2014-12-16T15:02:51Z</dcterms:created>
  <dcterms:modified xsi:type="dcterms:W3CDTF">2014-12-16T16:17:46Z</dcterms:modified>
</cp:coreProperties>
</file>