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483" r:id="rId2"/>
    <p:sldId id="469" r:id="rId3"/>
    <p:sldId id="470" r:id="rId4"/>
    <p:sldId id="471" r:id="rId5"/>
    <p:sldId id="472" r:id="rId6"/>
    <p:sldId id="357" r:id="rId7"/>
    <p:sldId id="358" r:id="rId8"/>
    <p:sldId id="400" r:id="rId9"/>
    <p:sldId id="402" r:id="rId10"/>
    <p:sldId id="432" r:id="rId11"/>
    <p:sldId id="403" r:id="rId12"/>
    <p:sldId id="404" r:id="rId13"/>
    <p:sldId id="441" r:id="rId14"/>
    <p:sldId id="405" r:id="rId15"/>
    <p:sldId id="485" r:id="rId16"/>
    <p:sldId id="486" r:id="rId17"/>
    <p:sldId id="487" r:id="rId18"/>
    <p:sldId id="406" r:id="rId19"/>
    <p:sldId id="433" r:id="rId20"/>
    <p:sldId id="408" r:id="rId21"/>
    <p:sldId id="425" r:id="rId22"/>
    <p:sldId id="426" r:id="rId23"/>
    <p:sldId id="491" r:id="rId24"/>
    <p:sldId id="492" r:id="rId25"/>
    <p:sldId id="412" r:id="rId26"/>
    <p:sldId id="451" r:id="rId27"/>
    <p:sldId id="490" r:id="rId28"/>
    <p:sldId id="414" r:id="rId29"/>
    <p:sldId id="534" r:id="rId30"/>
    <p:sldId id="415" r:id="rId31"/>
    <p:sldId id="454" r:id="rId32"/>
    <p:sldId id="416" r:id="rId33"/>
    <p:sldId id="502" r:id="rId34"/>
    <p:sldId id="503" r:id="rId35"/>
    <p:sldId id="516" r:id="rId36"/>
    <p:sldId id="532" r:id="rId37"/>
    <p:sldId id="446" r:id="rId38"/>
    <p:sldId id="428" r:id="rId39"/>
    <p:sldId id="505" r:id="rId40"/>
    <p:sldId id="424" r:id="rId41"/>
    <p:sldId id="429" r:id="rId42"/>
    <p:sldId id="431" r:id="rId43"/>
    <p:sldId id="456" r:id="rId44"/>
    <p:sldId id="459" r:id="rId45"/>
    <p:sldId id="461" r:id="rId46"/>
    <p:sldId id="458" r:id="rId47"/>
    <p:sldId id="468" r:id="rId48"/>
    <p:sldId id="467" r:id="rId49"/>
    <p:sldId id="465" r:id="rId50"/>
    <p:sldId id="521" r:id="rId51"/>
    <p:sldId id="448" r:id="rId52"/>
    <p:sldId id="438" r:id="rId53"/>
    <p:sldId id="436" r:id="rId54"/>
    <p:sldId id="442" r:id="rId55"/>
    <p:sldId id="443" r:id="rId56"/>
    <p:sldId id="444" r:id="rId57"/>
    <p:sldId id="445" r:id="rId58"/>
  </p:sldIdLst>
  <p:sldSz cx="9144000" cy="6858000" type="screen4x3"/>
  <p:notesSz cx="7099300" cy="10234613"/>
  <p:defaultTextStyle>
    <a:defPPr>
      <a:defRPr lang="ar-SA"/>
    </a:defPPr>
    <a:lvl1pPr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CC0066"/>
    <a:srgbClr val="00CC00"/>
    <a:srgbClr val="CCECFF"/>
    <a:srgbClr val="FFFFFF"/>
    <a:srgbClr val="800000"/>
    <a:srgbClr val="FFFF00"/>
    <a:srgbClr val="FF00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79" autoAdjust="0"/>
    <p:restoredTop sz="94664" autoAdjust="0"/>
  </p:normalViewPr>
  <p:slideViewPr>
    <p:cSldViewPr>
      <p:cViewPr varScale="1">
        <p:scale>
          <a:sx n="67" d="100"/>
          <a:sy n="67" d="100"/>
        </p:scale>
        <p:origin x="15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022725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/>
              <a:t>CE 382 Geotechnical Engineering I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24312A-C208-43B3-9881-BA4A94D76D1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1616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022725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/>
              <a:t>CE 382 Geotechnical Engineering I</a:t>
            </a:r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C2B516-ADE7-4E7E-B7C0-F23009FE2E8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7789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7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54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66" tIns="46683" rIns="93366" bIns="46683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96956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8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76E21-7F68-45A9-AC9C-BD8512E8D50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82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6C852-290C-48FF-AE9A-6CF845801E3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39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B721-C0F3-4F6A-B2E6-11A834B8D51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544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B46CE-D20D-4DF8-AE73-27D4197905F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096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C408F-E27D-467B-A892-ABDA91F82A85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5649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830E9-27F2-41EB-9322-D22C2D02500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067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748F0-48D5-4B48-8CB4-55F123A1D6D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45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3A478-B713-4DFA-BDDD-2934C16542C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50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D2171-FA42-4FEE-9E1D-AE4A861272B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49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B4D45-7C7C-4EF9-9805-BC498870D175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01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BC605-F134-4DFE-814D-5ACC82EE5EF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4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7D92A-102D-4522-B498-226D2308981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17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6E07D-DE52-4F22-982E-813D4905418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41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BC0D94-C774-4144-8F22-8A2445B889C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6.png"/><Relationship Id="rId10" Type="http://schemas.openxmlformats.org/officeDocument/2006/relationships/image" Target="../media/image10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33.wmf"/><Relationship Id="rId18" Type="http://schemas.openxmlformats.org/officeDocument/2006/relationships/oleObject" Target="../embeddings/oleObject12.bin"/><Relationship Id="rId3" Type="http://schemas.openxmlformats.org/officeDocument/2006/relationships/image" Target="../media/image37.png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36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1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4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oleObject" Target="../embeddings/oleObject15.bin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4" Type="http://schemas.openxmlformats.org/officeDocument/2006/relationships/image" Target="../media/image41.wmf"/><Relationship Id="rId9" Type="http://schemas.openxmlformats.org/officeDocument/2006/relationships/image" Target="../media/image45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47.png"/><Relationship Id="rId7" Type="http://schemas.openxmlformats.org/officeDocument/2006/relationships/image" Target="../media/image5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png"/><Relationship Id="rId9" Type="http://schemas.openxmlformats.org/officeDocument/2006/relationships/image" Target="../media/image46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5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wmf"/><Relationship Id="rId11" Type="http://schemas.openxmlformats.org/officeDocument/2006/relationships/image" Target="../media/image53.emf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38.wmf"/><Relationship Id="rId9" Type="http://schemas.openxmlformats.org/officeDocument/2006/relationships/image" Target="../media/image52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2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2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62.pn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61.wmf"/><Relationship Id="rId4" Type="http://schemas.openxmlformats.org/officeDocument/2006/relationships/image" Target="../media/image63.png"/><Relationship Id="rId9" Type="http://schemas.openxmlformats.org/officeDocument/2006/relationships/oleObject" Target="../embeddings/oleObject26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68.png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67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72.wmf"/><Relationship Id="rId4" Type="http://schemas.openxmlformats.org/officeDocument/2006/relationships/oleObject" Target="../embeddings/oleObject30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18.png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80.png"/><Relationship Id="rId10" Type="http://schemas.openxmlformats.org/officeDocument/2006/relationships/image" Target="../media/image83.png"/><Relationship Id="rId4" Type="http://schemas.openxmlformats.org/officeDocument/2006/relationships/image" Target="../media/image79.png"/><Relationship Id="rId9" Type="http://schemas.openxmlformats.org/officeDocument/2006/relationships/image" Target="../media/image8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2949575" y="2781300"/>
            <a:ext cx="2846388" cy="59848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10. SEEPAGE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92138"/>
            <a:ext cx="4356100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644900"/>
            <a:ext cx="378142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2173288" y="44450"/>
            <a:ext cx="4919662" cy="4572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chemeClr val="tx2"/>
                </a:solidFill>
              </a:rPr>
              <a:t>Laplace’s Equation of Continuity</a:t>
            </a:r>
          </a:p>
        </p:txBody>
      </p:sp>
      <p:sp>
        <p:nvSpPr>
          <p:cNvPr id="13318" name="Line 9"/>
          <p:cNvSpPr>
            <a:spLocks noChangeShapeType="1"/>
          </p:cNvSpPr>
          <p:nvPr/>
        </p:nvSpPr>
        <p:spPr bwMode="auto">
          <a:xfrm>
            <a:off x="5824538" y="6021388"/>
            <a:ext cx="20161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10"/>
          <p:cNvSpPr>
            <a:spLocks noChangeShapeType="1"/>
          </p:cNvSpPr>
          <p:nvPr/>
        </p:nvSpPr>
        <p:spPr bwMode="auto">
          <a:xfrm flipV="1">
            <a:off x="5810250" y="3917950"/>
            <a:ext cx="0" cy="2089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11"/>
          <p:cNvSpPr>
            <a:spLocks noChangeShapeType="1"/>
          </p:cNvSpPr>
          <p:nvPr/>
        </p:nvSpPr>
        <p:spPr bwMode="auto">
          <a:xfrm flipV="1">
            <a:off x="5824538" y="3716338"/>
            <a:ext cx="2305050" cy="2305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Text Box 12"/>
          <p:cNvSpPr txBox="1">
            <a:spLocks noChangeArrowheads="1"/>
          </p:cNvSpPr>
          <p:nvPr/>
        </p:nvSpPr>
        <p:spPr bwMode="auto">
          <a:xfrm>
            <a:off x="5416550" y="3663950"/>
            <a:ext cx="33655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z</a:t>
            </a:r>
          </a:p>
        </p:txBody>
      </p:sp>
      <p:sp>
        <p:nvSpPr>
          <p:cNvPr id="13322" name="Text Box 13"/>
          <p:cNvSpPr txBox="1">
            <a:spLocks noChangeArrowheads="1"/>
          </p:cNvSpPr>
          <p:nvPr/>
        </p:nvSpPr>
        <p:spPr bwMode="auto">
          <a:xfrm>
            <a:off x="8172450" y="3429000"/>
            <a:ext cx="354013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y</a:t>
            </a:r>
          </a:p>
        </p:txBody>
      </p:sp>
      <p:sp>
        <p:nvSpPr>
          <p:cNvPr id="13323" name="Text Box 14"/>
          <p:cNvSpPr txBox="1">
            <a:spLocks noChangeArrowheads="1"/>
          </p:cNvSpPr>
          <p:nvPr/>
        </p:nvSpPr>
        <p:spPr bwMode="auto">
          <a:xfrm flipV="1">
            <a:off x="7885113" y="5734050"/>
            <a:ext cx="33655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x</a:t>
            </a:r>
          </a:p>
        </p:txBody>
      </p:sp>
      <p:graphicFrame>
        <p:nvGraphicFramePr>
          <p:cNvPr id="1332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954881"/>
              </p:ext>
            </p:extLst>
          </p:nvPr>
        </p:nvGraphicFramePr>
        <p:xfrm>
          <a:off x="252413" y="620713"/>
          <a:ext cx="40322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1" name="Equation" r:id="rId5" imgW="2197100" imgH="228600" progId="Equation.3">
                  <p:embed/>
                </p:oleObj>
              </mc:Choice>
              <mc:Fallback>
                <p:oleObj name="Equation" r:id="rId5" imgW="2197100" imgH="2286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620713"/>
                        <a:ext cx="40322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5" name="Object 19"/>
          <p:cNvGraphicFramePr>
            <a:graphicFrameLocks noChangeAspect="1"/>
          </p:cNvGraphicFramePr>
          <p:nvPr/>
        </p:nvGraphicFramePr>
        <p:xfrm>
          <a:off x="252413" y="1052513"/>
          <a:ext cx="35274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2" name="Equation" r:id="rId7" imgW="2032000" imgH="228600" progId="Equation.3">
                  <p:embed/>
                </p:oleObj>
              </mc:Choice>
              <mc:Fallback>
                <p:oleObj name="Equation" r:id="rId7" imgW="2032000" imgH="2286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1052513"/>
                        <a:ext cx="35274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6" name="Object 21"/>
          <p:cNvGraphicFramePr>
            <a:graphicFrameLocks noChangeAspect="1"/>
          </p:cNvGraphicFramePr>
          <p:nvPr/>
        </p:nvGraphicFramePr>
        <p:xfrm>
          <a:off x="107950" y="1844675"/>
          <a:ext cx="467836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3" name="Equation" r:id="rId9" imgW="2692400" imgH="393700" progId="Equation.3">
                  <p:embed/>
                </p:oleObj>
              </mc:Choice>
              <mc:Fallback>
                <p:oleObj name="Equation" r:id="rId9" imgW="2692400" imgH="3937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844675"/>
                        <a:ext cx="4678363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7" name="Object 22"/>
          <p:cNvGraphicFramePr>
            <a:graphicFrameLocks noChangeAspect="1"/>
          </p:cNvGraphicFramePr>
          <p:nvPr/>
        </p:nvGraphicFramePr>
        <p:xfrm>
          <a:off x="109538" y="2565400"/>
          <a:ext cx="460375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4" name="Equation" r:id="rId11" imgW="2692400" imgH="393700" progId="Equation.3">
                  <p:embed/>
                </p:oleObj>
              </mc:Choice>
              <mc:Fallback>
                <p:oleObj name="Equation" r:id="rId11" imgW="2692400" imgH="3937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8" y="2565400"/>
                        <a:ext cx="460375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8" name="Text Box 23"/>
          <p:cNvSpPr txBox="1">
            <a:spLocks noChangeArrowheads="1"/>
          </p:cNvSpPr>
          <p:nvPr/>
        </p:nvSpPr>
        <p:spPr bwMode="auto">
          <a:xfrm>
            <a:off x="158750" y="333375"/>
            <a:ext cx="985838" cy="39687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800000"/>
                </a:solidFill>
              </a:rPr>
              <a:t>In flow</a:t>
            </a:r>
          </a:p>
        </p:txBody>
      </p:sp>
      <p:sp>
        <p:nvSpPr>
          <p:cNvPr id="13329" name="Text Box 24"/>
          <p:cNvSpPr txBox="1">
            <a:spLocks noChangeArrowheads="1"/>
          </p:cNvSpPr>
          <p:nvPr/>
        </p:nvSpPr>
        <p:spPr bwMode="auto">
          <a:xfrm>
            <a:off x="107950" y="1484313"/>
            <a:ext cx="1196975" cy="39687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800000"/>
                </a:solidFill>
              </a:rPr>
              <a:t>Out flow</a:t>
            </a:r>
          </a:p>
        </p:txBody>
      </p:sp>
      <p:sp>
        <p:nvSpPr>
          <p:cNvPr id="13330" name="Text Box 27"/>
          <p:cNvSpPr txBox="1">
            <a:spLocks noChangeArrowheads="1"/>
          </p:cNvSpPr>
          <p:nvPr/>
        </p:nvSpPr>
        <p:spPr bwMode="auto">
          <a:xfrm>
            <a:off x="107950" y="3284538"/>
            <a:ext cx="5184775" cy="434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800000"/>
                </a:solidFill>
              </a:rPr>
              <a:t>Total rate of inflow = Total rate of outflow</a:t>
            </a:r>
          </a:p>
        </p:txBody>
      </p:sp>
      <p:pic>
        <p:nvPicPr>
          <p:cNvPr id="13331" name="Picture 2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92" y="3758405"/>
            <a:ext cx="1800225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2" name="Picture 3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83" y="4477742"/>
            <a:ext cx="2232025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3" name="Picture 3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899" y="4506600"/>
            <a:ext cx="2097088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4" name="Picture 3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78" y="5629315"/>
            <a:ext cx="1962943" cy="1089649"/>
          </a:xfrm>
          <a:prstGeom prst="rect">
            <a:avLst/>
          </a:prstGeom>
          <a:noFill/>
          <a:ln w="38100">
            <a:solidFill>
              <a:srgbClr val="CC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35" name="Line 35"/>
          <p:cNvSpPr>
            <a:spLocks noChangeShapeType="1"/>
          </p:cNvSpPr>
          <p:nvPr/>
        </p:nvSpPr>
        <p:spPr bwMode="auto">
          <a:xfrm>
            <a:off x="107950" y="6174140"/>
            <a:ext cx="57626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Text Box 36"/>
          <p:cNvSpPr txBox="1">
            <a:spLocks noChangeArrowheads="1"/>
          </p:cNvSpPr>
          <p:nvPr/>
        </p:nvSpPr>
        <p:spPr bwMode="auto">
          <a:xfrm>
            <a:off x="1331913" y="62372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37" name="Text Box 37"/>
          <p:cNvSpPr txBox="1">
            <a:spLocks noChangeArrowheads="1"/>
          </p:cNvSpPr>
          <p:nvPr/>
        </p:nvSpPr>
        <p:spPr bwMode="auto">
          <a:xfrm>
            <a:off x="94162" y="5188942"/>
            <a:ext cx="2627066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</a:rPr>
              <a:t>Note: 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Assuming 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k</a:t>
            </a:r>
            <a:r>
              <a:rPr lang="en-US" altLang="en-US" sz="1800" b="1" baseline="-25000" dirty="0" err="1" smtClean="0">
                <a:solidFill>
                  <a:srgbClr val="FF0000"/>
                </a:solidFill>
              </a:rPr>
              <a:t>x</a:t>
            </a:r>
            <a:r>
              <a:rPr lang="en-US" altLang="en-US" sz="1800" b="1" dirty="0">
                <a:solidFill>
                  <a:srgbClr val="FF0000"/>
                </a:solidFill>
              </a:rPr>
              <a:t>= </a:t>
            </a:r>
            <a:r>
              <a:rPr lang="en-US" altLang="en-US" sz="1800" b="1" dirty="0" err="1">
                <a:solidFill>
                  <a:srgbClr val="FF0000"/>
                </a:solidFill>
              </a:rPr>
              <a:t>k</a:t>
            </a:r>
            <a:r>
              <a:rPr lang="en-US" altLang="en-US" sz="1800" b="1" baseline="-25000" dirty="0" err="1">
                <a:solidFill>
                  <a:srgbClr val="FF0000"/>
                </a:solidFill>
              </a:rPr>
              <a:t>z</a:t>
            </a:r>
            <a:endParaRPr lang="en-US" altLang="en-US" sz="1800" b="1" dirty="0">
              <a:solidFill>
                <a:srgbClr val="FF0000"/>
              </a:solidFill>
            </a:endParaRPr>
          </a:p>
        </p:txBody>
      </p:sp>
      <p:sp>
        <p:nvSpPr>
          <p:cNvPr id="13338" name="Rectangle 18"/>
          <p:cNvSpPr>
            <a:spLocks noChangeArrowheads="1"/>
          </p:cNvSpPr>
          <p:nvPr/>
        </p:nvSpPr>
        <p:spPr bwMode="auto">
          <a:xfrm>
            <a:off x="2663826" y="6245226"/>
            <a:ext cx="5465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63DE8"/>
                </a:solidFill>
              </a:rPr>
              <a:t>This equation governs the steady flow condition for a given point in the soil mass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6300192" y="730250"/>
            <a:ext cx="144016" cy="1402606"/>
          </a:xfrm>
          <a:prstGeom prst="rect">
            <a:avLst/>
          </a:prstGeom>
          <a:solidFill>
            <a:srgbClr val="CC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1553" y="2002423"/>
            <a:ext cx="222849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(horizontal direction)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03213" y="63500"/>
            <a:ext cx="4630737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/>
              <a:t>Solution of Laplace’s Equation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95288" y="476250"/>
            <a:ext cx="828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Laplace’s equation can be solved using different methods including: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23850" y="1700213"/>
            <a:ext cx="326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en-US" sz="2400" b="1">
                <a:solidFill>
                  <a:srgbClr val="CC0066"/>
                </a:solidFill>
              </a:rPr>
              <a:t> Analytical Methods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594100" y="1484313"/>
            <a:ext cx="30654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Separation of variables</a:t>
            </a:r>
          </a:p>
          <a:p>
            <a:pPr algn="l" rtl="0" eaLnBrk="1" hangingPunct="1">
              <a:spcBef>
                <a:spcPct val="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Laplace transform</a:t>
            </a:r>
          </a:p>
          <a:p>
            <a:pPr algn="l" rtl="0" eaLnBrk="1" hangingPunct="1">
              <a:spcBef>
                <a:spcPct val="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Fourier transform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23850" y="5589588"/>
            <a:ext cx="307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en-US" sz="2400" b="1">
                <a:solidFill>
                  <a:srgbClr val="CC0066"/>
                </a:solidFill>
              </a:rPr>
              <a:t> Graphical method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594100" y="2708275"/>
            <a:ext cx="2232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Finite element</a:t>
            </a:r>
          </a:p>
          <a:p>
            <a:pPr algn="l" rtl="0" eaLnBrk="1" hangingPunct="1">
              <a:spcBef>
                <a:spcPct val="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Finite difference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23850" y="3860800"/>
            <a:ext cx="3024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en-US" sz="2400" b="1">
                <a:solidFill>
                  <a:srgbClr val="CC0066"/>
                </a:solidFill>
              </a:rPr>
              <a:t> Hydraulic models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594100" y="3789363"/>
            <a:ext cx="28114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Sand models</a:t>
            </a:r>
          </a:p>
          <a:p>
            <a:pPr algn="l" rtl="0" eaLnBrk="1" hangingPunct="1">
              <a:spcBef>
                <a:spcPct val="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Viscous fluid models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3850" y="4724400"/>
            <a:ext cx="2820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en-US" sz="2400" b="1">
                <a:solidFill>
                  <a:srgbClr val="CC0066"/>
                </a:solidFill>
              </a:rPr>
              <a:t> Electric analogy</a:t>
            </a:r>
          </a:p>
        </p:txBody>
      </p:sp>
      <p:sp>
        <p:nvSpPr>
          <p:cNvPr id="14348" name="Text Box 13"/>
          <p:cNvSpPr txBox="1">
            <a:spLocks noChangeArrowheads="1"/>
          </p:cNvSpPr>
          <p:nvPr/>
        </p:nvSpPr>
        <p:spPr bwMode="auto">
          <a:xfrm>
            <a:off x="323850" y="2781300"/>
            <a:ext cx="3295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en-US" sz="2400" b="1">
                <a:solidFill>
                  <a:srgbClr val="CC0066"/>
                </a:solidFill>
              </a:rPr>
              <a:t> Numerical Methods</a:t>
            </a:r>
          </a:p>
        </p:txBody>
      </p:sp>
      <p:sp>
        <p:nvSpPr>
          <p:cNvPr id="14349" name="Text Box 15"/>
          <p:cNvSpPr txBox="1">
            <a:spLocks noChangeArrowheads="1"/>
          </p:cNvSpPr>
          <p:nvPr/>
        </p:nvSpPr>
        <p:spPr bwMode="auto">
          <a:xfrm>
            <a:off x="3594100" y="5589588"/>
            <a:ext cx="1354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Flow nets</a:t>
            </a:r>
          </a:p>
        </p:txBody>
      </p:sp>
      <p:sp>
        <p:nvSpPr>
          <p:cNvPr id="14350" name="Text Box 16"/>
          <p:cNvSpPr txBox="1">
            <a:spLocks noChangeArrowheads="1"/>
          </p:cNvSpPr>
          <p:nvPr/>
        </p:nvSpPr>
        <p:spPr bwMode="auto">
          <a:xfrm>
            <a:off x="5076825" y="5157788"/>
            <a:ext cx="33464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r>
              <a:rPr lang="en-US" altLang="en-US" sz="2000" b="1">
                <a:solidFill>
                  <a:srgbClr val="800000"/>
                </a:solidFill>
              </a:rPr>
              <a:t>Models</a:t>
            </a:r>
          </a:p>
          <a:p>
            <a:pPr algn="l" rtl="0" eaLnBrk="1" hangingPunct="1">
              <a:spcBef>
                <a:spcPct val="0"/>
              </a:spcBef>
            </a:pPr>
            <a:r>
              <a:rPr lang="en-US" altLang="en-US" sz="2000" b="1">
                <a:solidFill>
                  <a:srgbClr val="800000"/>
                </a:solidFill>
              </a:rPr>
              <a:t>Finite element</a:t>
            </a:r>
          </a:p>
          <a:p>
            <a:pPr algn="l" rtl="0" eaLnBrk="1" hangingPunct="1">
              <a:spcBef>
                <a:spcPct val="0"/>
              </a:spcBef>
            </a:pPr>
            <a:r>
              <a:rPr lang="en-US" altLang="en-US" sz="2000" b="1">
                <a:solidFill>
                  <a:srgbClr val="800000"/>
                </a:solidFill>
              </a:rPr>
              <a:t>Finite difference</a:t>
            </a:r>
          </a:p>
          <a:p>
            <a:pPr algn="l" rtl="0" eaLnBrk="1" hangingPunct="1">
              <a:spcBef>
                <a:spcPct val="0"/>
              </a:spcBef>
            </a:pPr>
            <a:r>
              <a:rPr lang="en-US" altLang="en-US" sz="2000" b="1" u="sng">
                <a:solidFill>
                  <a:srgbClr val="00B050"/>
                </a:solidFill>
              </a:rPr>
              <a:t>Trial-and-error sketching</a:t>
            </a:r>
            <a:r>
              <a:rPr lang="en-US" altLang="en-US" sz="2000" b="1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4351" name="Rounded Rectangle 1"/>
          <p:cNvSpPr>
            <a:spLocks noChangeArrowheads="1"/>
          </p:cNvSpPr>
          <p:nvPr/>
        </p:nvSpPr>
        <p:spPr bwMode="auto">
          <a:xfrm>
            <a:off x="4999038" y="6134100"/>
            <a:ext cx="3424237" cy="34925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03213" y="207963"/>
            <a:ext cx="8372475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Char char="8"/>
            </a:pPr>
            <a:r>
              <a:rPr lang="en-US" altLang="en-US" sz="2400" b="1" dirty="0"/>
              <a:t>The </a:t>
            </a:r>
            <a:r>
              <a:rPr lang="en-US" altLang="en-US" sz="2400" b="1" dirty="0">
                <a:solidFill>
                  <a:srgbClr val="0070C0"/>
                </a:solidFill>
              </a:rPr>
              <a:t>analytical</a:t>
            </a:r>
            <a:r>
              <a:rPr lang="en-US" altLang="en-US" sz="2400" b="1" dirty="0"/>
              <a:t> methods are exact, however they are </a:t>
            </a:r>
            <a:r>
              <a:rPr lang="en-US" altLang="en-US" sz="2400" b="1" dirty="0">
                <a:solidFill>
                  <a:srgbClr val="FF0000"/>
                </a:solidFill>
              </a:rPr>
              <a:t>complicated </a:t>
            </a:r>
            <a:r>
              <a:rPr lang="en-US" altLang="en-US" sz="2400" b="1" dirty="0"/>
              <a:t>and solutions are available only for simple boundary conditions. Therefore they are less practical.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03213" y="1936750"/>
            <a:ext cx="83724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Char char="8"/>
            </a:pPr>
            <a:r>
              <a:rPr lang="en-US" altLang="en-US" sz="2400" b="1"/>
              <a:t>Numerical methods vastly developed in the presence of </a:t>
            </a:r>
            <a:r>
              <a:rPr lang="en-US" altLang="en-US" sz="2400" b="1">
                <a:solidFill>
                  <a:srgbClr val="FF0000"/>
                </a:solidFill>
              </a:rPr>
              <a:t>digital computer</a:t>
            </a:r>
            <a:r>
              <a:rPr lang="en-US" altLang="en-US" sz="2400" b="1"/>
              <a:t> and a number of solutions are now available.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03213" y="3254375"/>
            <a:ext cx="83724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Char char="8"/>
            </a:pPr>
            <a:r>
              <a:rPr lang="en-US" altLang="en-US" sz="2400" b="1" dirty="0"/>
              <a:t>Graphical method termed </a:t>
            </a:r>
            <a:r>
              <a:rPr lang="en-US" altLang="en-US" sz="2400" b="1" u="sng" dirty="0">
                <a:solidFill>
                  <a:srgbClr val="FF0000"/>
                </a:solidFill>
              </a:rPr>
              <a:t>FLOW NET</a:t>
            </a:r>
            <a:r>
              <a:rPr lang="en-US" altLang="en-US" sz="2400" b="1" u="sng" dirty="0"/>
              <a:t> </a:t>
            </a:r>
            <a:r>
              <a:rPr lang="en-US" altLang="en-US" sz="2400" b="1" dirty="0"/>
              <a:t>is preferred by many because it is very versatile and </a:t>
            </a:r>
            <a:r>
              <a:rPr lang="en-US" altLang="en-US" sz="2400" b="1" dirty="0">
                <a:solidFill>
                  <a:srgbClr val="0070C0"/>
                </a:solidFill>
              </a:rPr>
              <a:t>simple</a:t>
            </a:r>
            <a:r>
              <a:rPr lang="en-US" altLang="en-US" sz="2400" b="1" dirty="0"/>
              <a:t>.</a:t>
            </a:r>
          </a:p>
        </p:txBody>
      </p:sp>
      <p:sp>
        <p:nvSpPr>
          <p:cNvPr id="15366" name="Text Box 13"/>
          <p:cNvSpPr txBox="1">
            <a:spLocks noChangeArrowheads="1"/>
          </p:cNvSpPr>
          <p:nvPr/>
        </p:nvSpPr>
        <p:spPr bwMode="auto">
          <a:xfrm>
            <a:off x="323850" y="4292600"/>
            <a:ext cx="83724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Char char="8"/>
            </a:pPr>
            <a:r>
              <a:rPr lang="en-US" altLang="en-US" sz="2400" b="1"/>
              <a:t>In this course we will limit ourselves to </a:t>
            </a:r>
            <a:r>
              <a:rPr lang="en-US" altLang="en-US" sz="2400" b="1">
                <a:solidFill>
                  <a:srgbClr val="FF0000"/>
                </a:solidFill>
              </a:rPr>
              <a:t>flow net </a:t>
            </a:r>
            <a:r>
              <a:rPr lang="en-US" altLang="en-US" sz="2400" b="1"/>
              <a:t>through </a:t>
            </a:r>
            <a:r>
              <a:rPr lang="en-US" altLang="en-US" sz="2400" b="1" u="sng">
                <a:solidFill>
                  <a:srgbClr val="FF0000"/>
                </a:solidFill>
              </a:rPr>
              <a:t>trial-and-error</a:t>
            </a:r>
            <a:r>
              <a:rPr lang="en-US" altLang="en-US" sz="2400" b="1"/>
              <a:t> sketching.</a:t>
            </a:r>
          </a:p>
        </p:txBody>
      </p:sp>
      <p:sp>
        <p:nvSpPr>
          <p:cNvPr id="15367" name="Text Box 2"/>
          <p:cNvSpPr txBox="1">
            <a:spLocks noChangeArrowheads="1"/>
          </p:cNvSpPr>
          <p:nvPr/>
        </p:nvSpPr>
        <p:spPr bwMode="auto">
          <a:xfrm>
            <a:off x="349250" y="5373688"/>
            <a:ext cx="836136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Char char="8"/>
            </a:pPr>
            <a:r>
              <a:rPr lang="en-US" altLang="en-US" sz="2400" b="1" dirty="0"/>
              <a:t>By constructing the </a:t>
            </a:r>
            <a:r>
              <a:rPr lang="en-US" altLang="en-US" sz="2400" b="1" dirty="0">
                <a:solidFill>
                  <a:srgbClr val="FF0000"/>
                </a:solidFill>
              </a:rPr>
              <a:t>flow net</a:t>
            </a:r>
            <a:r>
              <a:rPr lang="en-US" altLang="en-US" sz="2400" b="1" dirty="0"/>
              <a:t> we can know the values of </a:t>
            </a:r>
            <a:r>
              <a:rPr lang="en-US" altLang="en-US" sz="2400" b="1" dirty="0">
                <a:solidFill>
                  <a:srgbClr val="0000FF"/>
                </a:solidFill>
              </a:rPr>
              <a:t>head</a:t>
            </a:r>
            <a:r>
              <a:rPr lang="en-US" altLang="en-US" sz="2400" b="1" dirty="0"/>
              <a:t> at any point in the soil and also find the </a:t>
            </a:r>
            <a:r>
              <a:rPr lang="en-US" altLang="en-US" sz="2400" b="1" dirty="0">
                <a:solidFill>
                  <a:srgbClr val="0000FF"/>
                </a:solidFill>
              </a:rPr>
              <a:t>flow</a:t>
            </a:r>
            <a:r>
              <a:rPr lang="en-US" altLang="en-US" sz="24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79388" y="209550"/>
            <a:ext cx="46736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/>
              <a:t>Intuition basis of flow nets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322263" y="806450"/>
            <a:ext cx="8642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Char char="8"/>
            </a:pPr>
            <a:r>
              <a:rPr lang="en-US" altLang="en-US" sz="2400" b="1"/>
              <a:t>Consider flow through the constant head permeameter shown below: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322263" y="3789363"/>
            <a:ext cx="8570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Char char="8"/>
            </a:pPr>
            <a:r>
              <a:rPr lang="en-US" altLang="en-US" sz="2400" b="1"/>
              <a:t>We can see that there are two families of lines:</a:t>
            </a: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684213" y="4292600"/>
            <a:ext cx="82089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Vertical lines which represent the direction of flow of water   particles.</a:t>
            </a:r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684213" y="5084763"/>
            <a:ext cx="799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0513" indent="-290513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223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Horizontal lines which represent lines of constant head.</a:t>
            </a:r>
          </a:p>
        </p:txBody>
      </p:sp>
      <p:sp>
        <p:nvSpPr>
          <p:cNvPr id="16392" name="Line 11"/>
          <p:cNvSpPr>
            <a:spLocks noChangeShapeType="1"/>
          </p:cNvSpPr>
          <p:nvPr/>
        </p:nvSpPr>
        <p:spPr bwMode="auto">
          <a:xfrm>
            <a:off x="2771775" y="1628775"/>
            <a:ext cx="2736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12"/>
          <p:cNvSpPr>
            <a:spLocks noChangeShapeType="1"/>
          </p:cNvSpPr>
          <p:nvPr/>
        </p:nvSpPr>
        <p:spPr bwMode="auto">
          <a:xfrm>
            <a:off x="5508625" y="1628775"/>
            <a:ext cx="0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13"/>
          <p:cNvSpPr>
            <a:spLocks noChangeShapeType="1"/>
          </p:cNvSpPr>
          <p:nvPr/>
        </p:nvSpPr>
        <p:spPr bwMode="auto">
          <a:xfrm>
            <a:off x="2771775" y="1628775"/>
            <a:ext cx="0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14"/>
          <p:cNvSpPr>
            <a:spLocks noChangeShapeType="1"/>
          </p:cNvSpPr>
          <p:nvPr/>
        </p:nvSpPr>
        <p:spPr bwMode="auto">
          <a:xfrm flipH="1">
            <a:off x="4500563" y="3213100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Line 15"/>
          <p:cNvSpPr>
            <a:spLocks noChangeShapeType="1"/>
          </p:cNvSpPr>
          <p:nvPr/>
        </p:nvSpPr>
        <p:spPr bwMode="auto">
          <a:xfrm flipH="1">
            <a:off x="2771775" y="3213100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16"/>
          <p:cNvSpPr>
            <a:spLocks noChangeShapeType="1"/>
          </p:cNvSpPr>
          <p:nvPr/>
        </p:nvSpPr>
        <p:spPr bwMode="auto">
          <a:xfrm>
            <a:off x="3203575" y="1628775"/>
            <a:ext cx="0" cy="15843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17"/>
          <p:cNvSpPr>
            <a:spLocks noChangeShapeType="1"/>
          </p:cNvSpPr>
          <p:nvPr/>
        </p:nvSpPr>
        <p:spPr bwMode="auto">
          <a:xfrm>
            <a:off x="3635375" y="1628775"/>
            <a:ext cx="0" cy="15843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Line 18"/>
          <p:cNvSpPr>
            <a:spLocks noChangeShapeType="1"/>
          </p:cNvSpPr>
          <p:nvPr/>
        </p:nvSpPr>
        <p:spPr bwMode="auto">
          <a:xfrm>
            <a:off x="4067175" y="1628775"/>
            <a:ext cx="0" cy="15843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19"/>
          <p:cNvSpPr>
            <a:spLocks noChangeShapeType="1"/>
          </p:cNvSpPr>
          <p:nvPr/>
        </p:nvSpPr>
        <p:spPr bwMode="auto">
          <a:xfrm>
            <a:off x="4572000" y="1628775"/>
            <a:ext cx="0" cy="15843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Line 20"/>
          <p:cNvSpPr>
            <a:spLocks noChangeShapeType="1"/>
          </p:cNvSpPr>
          <p:nvPr/>
        </p:nvSpPr>
        <p:spPr bwMode="auto">
          <a:xfrm>
            <a:off x="5003800" y="1628775"/>
            <a:ext cx="0" cy="15843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Line 21"/>
          <p:cNvSpPr>
            <a:spLocks noChangeShapeType="1"/>
          </p:cNvSpPr>
          <p:nvPr/>
        </p:nvSpPr>
        <p:spPr bwMode="auto">
          <a:xfrm>
            <a:off x="2771775" y="2060575"/>
            <a:ext cx="2736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Line 22"/>
          <p:cNvSpPr>
            <a:spLocks noChangeShapeType="1"/>
          </p:cNvSpPr>
          <p:nvPr/>
        </p:nvSpPr>
        <p:spPr bwMode="auto">
          <a:xfrm>
            <a:off x="2771775" y="2492375"/>
            <a:ext cx="2736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Line 23"/>
          <p:cNvSpPr>
            <a:spLocks noChangeShapeType="1"/>
          </p:cNvSpPr>
          <p:nvPr/>
        </p:nvSpPr>
        <p:spPr bwMode="auto">
          <a:xfrm>
            <a:off x="2771775" y="2852738"/>
            <a:ext cx="2736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Line 24"/>
          <p:cNvSpPr>
            <a:spLocks noChangeShapeType="1"/>
          </p:cNvSpPr>
          <p:nvPr/>
        </p:nvSpPr>
        <p:spPr bwMode="auto">
          <a:xfrm>
            <a:off x="3779838" y="3213100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" name="Line 25"/>
          <p:cNvSpPr>
            <a:spLocks noChangeShapeType="1"/>
          </p:cNvSpPr>
          <p:nvPr/>
        </p:nvSpPr>
        <p:spPr bwMode="auto">
          <a:xfrm>
            <a:off x="4500563" y="3213100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7" name="Text Box 26"/>
          <p:cNvSpPr txBox="1">
            <a:spLocks noChangeArrowheads="1"/>
          </p:cNvSpPr>
          <p:nvPr/>
        </p:nvSpPr>
        <p:spPr bwMode="auto">
          <a:xfrm>
            <a:off x="250825" y="5516563"/>
            <a:ext cx="85693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Char char="8"/>
            </a:pPr>
            <a:r>
              <a:rPr lang="en-US" altLang="en-US" sz="2400" b="1" dirty="0"/>
              <a:t>Note: As the water progress through the sample, head is lost at constant rate (but we deal only with steady state, i.e. </a:t>
            </a:r>
            <a:r>
              <a:rPr lang="en-US" altLang="en-US" sz="2400" b="1" dirty="0">
                <a:solidFill>
                  <a:srgbClr val="0000FF"/>
                </a:solidFill>
              </a:rPr>
              <a:t>h</a:t>
            </a:r>
            <a:r>
              <a:rPr lang="en-US" altLang="en-US" sz="2400" b="1" dirty="0"/>
              <a:t> is constant)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23850" y="404813"/>
            <a:ext cx="849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Char char="8"/>
            </a:pPr>
            <a:r>
              <a:rPr lang="en-US" altLang="en-US" sz="2400" b="1"/>
              <a:t>Consider the other way around (i.e. flow is </a:t>
            </a:r>
            <a:r>
              <a:rPr lang="en-US" altLang="en-US" sz="2400" b="1">
                <a:solidFill>
                  <a:srgbClr val="FF0000"/>
                </a:solidFill>
              </a:rPr>
              <a:t>horizontal</a:t>
            </a:r>
            <a:r>
              <a:rPr lang="en-US" altLang="en-US" sz="2400" b="1"/>
              <a:t>)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95288" y="4797425"/>
            <a:ext cx="6697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We can see also that there are TWO families of lines: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39750" y="5300663"/>
            <a:ext cx="7991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87438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1738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2"/>
              </a:buBlip>
            </a:pPr>
            <a:r>
              <a:rPr lang="en-US" altLang="en-US" sz="2000" b="1">
                <a:solidFill>
                  <a:srgbClr val="800000"/>
                </a:solidFill>
              </a:rPr>
              <a:t>Horizontal lines which represent the direction of flow of water particles.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39750" y="5949950"/>
            <a:ext cx="799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87438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1738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2"/>
              </a:buBlip>
            </a:pPr>
            <a:r>
              <a:rPr lang="en-US" altLang="en-US" sz="2000" b="1" dirty="0">
                <a:solidFill>
                  <a:srgbClr val="800000"/>
                </a:solidFill>
              </a:rPr>
              <a:t>Vertical lines which represent lines of constant </a:t>
            </a:r>
            <a:r>
              <a:rPr lang="en-US" altLang="en-US" sz="2000" b="1" u="sng" dirty="0">
                <a:solidFill>
                  <a:srgbClr val="0000FF"/>
                </a:solidFill>
              </a:rPr>
              <a:t>total</a:t>
            </a:r>
            <a:r>
              <a:rPr lang="en-US" altLang="en-US" sz="2000" b="1" u="sng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>
                <a:solidFill>
                  <a:srgbClr val="800000"/>
                </a:solidFill>
              </a:rPr>
              <a:t>head.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052513"/>
            <a:ext cx="6697662" cy="35655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3348038" y="3386138"/>
            <a:ext cx="237648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3362325" y="3630613"/>
            <a:ext cx="237648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3333750" y="3875088"/>
            <a:ext cx="237648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3348038" y="3213100"/>
            <a:ext cx="0" cy="86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3"/>
          <p:cNvSpPr>
            <a:spLocks noChangeShapeType="1"/>
          </p:cNvSpPr>
          <p:nvPr/>
        </p:nvSpPr>
        <p:spPr bwMode="auto">
          <a:xfrm flipH="1">
            <a:off x="3635375" y="3170238"/>
            <a:ext cx="0" cy="9350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4"/>
          <p:cNvSpPr>
            <a:spLocks noChangeShapeType="1"/>
          </p:cNvSpPr>
          <p:nvPr/>
        </p:nvSpPr>
        <p:spPr bwMode="auto">
          <a:xfrm flipH="1">
            <a:off x="3924300" y="3171825"/>
            <a:ext cx="0" cy="9350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5"/>
          <p:cNvSpPr>
            <a:spLocks noChangeShapeType="1"/>
          </p:cNvSpPr>
          <p:nvPr/>
        </p:nvSpPr>
        <p:spPr bwMode="auto">
          <a:xfrm flipH="1">
            <a:off x="4211638" y="3198813"/>
            <a:ext cx="0" cy="9350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6"/>
          <p:cNvSpPr>
            <a:spLocks noChangeShapeType="1"/>
          </p:cNvSpPr>
          <p:nvPr/>
        </p:nvSpPr>
        <p:spPr bwMode="auto">
          <a:xfrm flipH="1">
            <a:off x="4500563" y="3198813"/>
            <a:ext cx="0" cy="9350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Line 17"/>
          <p:cNvSpPr>
            <a:spLocks noChangeShapeType="1"/>
          </p:cNvSpPr>
          <p:nvPr/>
        </p:nvSpPr>
        <p:spPr bwMode="auto">
          <a:xfrm flipH="1">
            <a:off x="4787900" y="3198813"/>
            <a:ext cx="0" cy="9350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Line 18"/>
          <p:cNvSpPr>
            <a:spLocks noChangeShapeType="1"/>
          </p:cNvSpPr>
          <p:nvPr/>
        </p:nvSpPr>
        <p:spPr bwMode="auto">
          <a:xfrm flipH="1">
            <a:off x="5076825" y="3198813"/>
            <a:ext cx="0" cy="9350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Line 19"/>
          <p:cNvSpPr>
            <a:spLocks noChangeShapeType="1"/>
          </p:cNvSpPr>
          <p:nvPr/>
        </p:nvSpPr>
        <p:spPr bwMode="auto">
          <a:xfrm flipH="1">
            <a:off x="5378450" y="3198813"/>
            <a:ext cx="0" cy="9350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7" name="Line 20"/>
          <p:cNvSpPr>
            <a:spLocks noChangeShapeType="1"/>
          </p:cNvSpPr>
          <p:nvPr/>
        </p:nvSpPr>
        <p:spPr bwMode="auto">
          <a:xfrm flipH="1">
            <a:off x="5695950" y="3213100"/>
            <a:ext cx="0" cy="9350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323850" y="41275"/>
            <a:ext cx="5348288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/>
              <a:t>Theoretical Basis of Flow Nets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288925" y="2201863"/>
            <a:ext cx="8531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Char char="8"/>
            </a:pPr>
            <a:r>
              <a:rPr lang="en-US" altLang="en-US" sz="2400" b="1" dirty="0"/>
              <a:t>The governing equation is a 2</a:t>
            </a:r>
            <a:r>
              <a:rPr lang="en-US" altLang="en-US" sz="2400" b="1" baseline="30000" dirty="0"/>
              <a:t>nd</a:t>
            </a:r>
            <a:r>
              <a:rPr lang="en-US" altLang="en-US" sz="2400" b="1" dirty="0"/>
              <a:t> order </a:t>
            </a:r>
            <a:r>
              <a:rPr lang="en-US" altLang="en-US" sz="2400" b="1" dirty="0">
                <a:solidFill>
                  <a:srgbClr val="0000FF"/>
                </a:solidFill>
              </a:rPr>
              <a:t>homogeneous</a:t>
            </a:r>
            <a:r>
              <a:rPr lang="en-US" altLang="en-US" sz="2400" b="1" dirty="0"/>
              <a:t>, </a:t>
            </a:r>
            <a:r>
              <a:rPr lang="en-US" altLang="en-US" sz="2400" b="1" dirty="0">
                <a:solidFill>
                  <a:srgbClr val="0000FF"/>
                </a:solidFill>
              </a:rPr>
              <a:t>partial</a:t>
            </a:r>
            <a:r>
              <a:rPr lang="en-US" altLang="en-US" sz="2400" b="1" dirty="0"/>
              <a:t> differential equation with </a:t>
            </a:r>
            <a:r>
              <a:rPr lang="en-US" altLang="en-US" sz="2400" b="1" dirty="0">
                <a:solidFill>
                  <a:srgbClr val="0000FF"/>
                </a:solidFill>
              </a:rPr>
              <a:t>constant</a:t>
            </a:r>
            <a:r>
              <a:rPr lang="en-US" altLang="en-US" sz="2400" b="1" dirty="0"/>
              <a:t> coefficients.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288925" y="3070225"/>
            <a:ext cx="85312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Char char="8"/>
            </a:pPr>
            <a:r>
              <a:rPr lang="en-US" altLang="en-US" sz="2400" b="1"/>
              <a:t>The solution of this equation is represented by two functions which both satisfies the equation and any relevant boundary conditions.</a:t>
            </a: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288925" y="4294188"/>
            <a:ext cx="85312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Char char="8"/>
            </a:pPr>
            <a:r>
              <a:rPr lang="en-US" altLang="en-US" sz="2400" b="1"/>
              <a:t>These functions are the </a:t>
            </a:r>
            <a:r>
              <a:rPr lang="en-US" altLang="en-US" sz="2400" b="1">
                <a:solidFill>
                  <a:srgbClr val="FF0000"/>
                </a:solidFill>
              </a:rPr>
              <a:t>potential function</a:t>
            </a:r>
            <a:r>
              <a:rPr lang="en-US" altLang="en-US" sz="2400" b="1"/>
              <a:t> </a:t>
            </a:r>
            <a:r>
              <a:rPr lang="en-US" altLang="en-US" sz="2400" b="1">
                <a:sym typeface="Symbol" pitchFamily="18" charset="2"/>
              </a:rPr>
              <a:t> </a:t>
            </a:r>
            <a:r>
              <a:rPr lang="en-US" altLang="en-US" sz="2400" b="1"/>
              <a:t>(x,z) and the </a:t>
            </a:r>
            <a:r>
              <a:rPr lang="en-US" altLang="en-US" sz="2400" b="1">
                <a:solidFill>
                  <a:srgbClr val="FF0000"/>
                </a:solidFill>
              </a:rPr>
              <a:t>flow function</a:t>
            </a:r>
            <a:r>
              <a:rPr lang="en-US" altLang="en-US" sz="2400" b="1"/>
              <a:t> </a:t>
            </a:r>
            <a:r>
              <a:rPr lang="en-US" altLang="en-US" sz="2400" b="1">
                <a:sym typeface="Symbol" pitchFamily="18" charset="2"/>
              </a:rPr>
              <a:t></a:t>
            </a:r>
            <a:r>
              <a:rPr lang="en-US" altLang="en-US" sz="2400" b="1"/>
              <a:t>(x,z). These functions represent a family of equipotential lines and a family of flow lines constituting what is referred to as a </a:t>
            </a:r>
            <a:r>
              <a:rPr lang="en-US" altLang="en-US" sz="2400" b="1">
                <a:solidFill>
                  <a:srgbClr val="FF0000"/>
                </a:solidFill>
              </a:rPr>
              <a:t>FLOW NET</a:t>
            </a:r>
            <a:r>
              <a:rPr lang="en-US" altLang="en-US" sz="2400" b="1"/>
              <a:t>.</a:t>
            </a:r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288925" y="5924550"/>
            <a:ext cx="853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Char char="8"/>
            </a:pPr>
            <a:r>
              <a:rPr lang="en-US" altLang="en-US" sz="2400" b="1"/>
              <a:t>These lines are proved to be </a:t>
            </a:r>
            <a:r>
              <a:rPr lang="en-US" altLang="en-US" sz="2400" b="1">
                <a:solidFill>
                  <a:srgbClr val="FF0000"/>
                </a:solidFill>
              </a:rPr>
              <a:t>orthogonal</a:t>
            </a:r>
            <a:r>
              <a:rPr lang="en-US" altLang="en-US" sz="2400" b="1"/>
              <a:t>.</a:t>
            </a:r>
          </a:p>
        </p:txBody>
      </p:sp>
      <p:pic>
        <p:nvPicPr>
          <p:cNvPr id="1844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92150"/>
            <a:ext cx="4537075" cy="1477963"/>
          </a:xfrm>
          <a:prstGeom prst="rect">
            <a:avLst/>
          </a:prstGeom>
          <a:noFill/>
          <a:ln w="38100">
            <a:solidFill>
              <a:srgbClr val="CC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250825" y="323850"/>
            <a:ext cx="85312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Char char="8"/>
            </a:pPr>
            <a:r>
              <a:rPr lang="en-US" altLang="en-US" sz="2400" b="1"/>
              <a:t>What we actually do, we by following specific rules find the </a:t>
            </a:r>
            <a:r>
              <a:rPr lang="en-US" altLang="en-US" sz="2400" b="1">
                <a:solidFill>
                  <a:srgbClr val="FF0000"/>
                </a:solidFill>
              </a:rPr>
              <a:t>FLOW Net</a:t>
            </a:r>
            <a:r>
              <a:rPr lang="en-US" altLang="en-US" sz="2400" b="1"/>
              <a:t> by which we reach the solution of Laplace’s equation. </a:t>
            </a:r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250825" y="1662113"/>
            <a:ext cx="853122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Char char="8"/>
            </a:pPr>
            <a:r>
              <a:rPr lang="en-US" altLang="en-US" sz="2400" b="1" dirty="0"/>
              <a:t>In other word </a:t>
            </a:r>
            <a:r>
              <a:rPr lang="en-US" altLang="en-US" sz="2400" b="1" dirty="0">
                <a:solidFill>
                  <a:srgbClr val="FF0000"/>
                </a:solidFill>
              </a:rPr>
              <a:t>flow net</a:t>
            </a:r>
            <a:r>
              <a:rPr lang="en-US" altLang="en-US" sz="2400" b="1" dirty="0"/>
              <a:t> is actually a graphical solution of Laplace’s Equation in </a:t>
            </a:r>
            <a:r>
              <a:rPr lang="en-US" altLang="en-US" sz="2400" b="1" dirty="0">
                <a:solidFill>
                  <a:srgbClr val="0000FF"/>
                </a:solidFill>
              </a:rPr>
              <a:t>2-D</a:t>
            </a:r>
            <a:r>
              <a:rPr lang="en-US" altLang="en-US" sz="24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231775" y="260350"/>
            <a:ext cx="4313238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/>
              <a:t>FLOW NET CONSTRUCTION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323850" y="730250"/>
            <a:ext cx="85312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Char char="8"/>
            </a:pPr>
            <a:r>
              <a:rPr lang="en-US" altLang="en-US" sz="2400" b="1"/>
              <a:t>There are a number of procedures available by which an engineer may DRAW a flow net for the solution of a seepage problem. Among these are: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879475" y="1849438"/>
            <a:ext cx="3270250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lnSpc>
                <a:spcPct val="130000"/>
              </a:lnSpc>
              <a:spcBef>
                <a:spcPct val="0"/>
              </a:spcBef>
              <a:buSzPct val="125000"/>
              <a:buFontTx/>
              <a:buBlip>
                <a:blip r:embed="rId2"/>
              </a:buBlip>
            </a:pPr>
            <a:r>
              <a:rPr lang="en-US" altLang="en-US" sz="2000" b="1">
                <a:solidFill>
                  <a:srgbClr val="FF0000"/>
                </a:solidFill>
              </a:rPr>
              <a:t> Mathematical solution</a:t>
            </a:r>
          </a:p>
          <a:p>
            <a:pPr algn="l" rtl="0" eaLnBrk="1" hangingPunct="1">
              <a:lnSpc>
                <a:spcPct val="130000"/>
              </a:lnSpc>
              <a:spcBef>
                <a:spcPct val="0"/>
              </a:spcBef>
              <a:buSzPct val="125000"/>
              <a:buFontTx/>
              <a:buBlip>
                <a:blip r:embed="rId2"/>
              </a:buBlip>
            </a:pPr>
            <a:r>
              <a:rPr lang="en-US" altLang="en-US" sz="2000" b="1">
                <a:solidFill>
                  <a:srgbClr val="FF0000"/>
                </a:solidFill>
              </a:rPr>
              <a:t> Electrical analogy</a:t>
            </a:r>
          </a:p>
          <a:p>
            <a:pPr algn="l" rtl="0" eaLnBrk="1" hangingPunct="1">
              <a:lnSpc>
                <a:spcPct val="130000"/>
              </a:lnSpc>
              <a:spcBef>
                <a:spcPct val="0"/>
              </a:spcBef>
              <a:buSzPct val="125000"/>
              <a:buFontTx/>
              <a:buBlip>
                <a:blip r:embed="rId2"/>
              </a:buBlip>
            </a:pPr>
            <a:r>
              <a:rPr lang="en-US" altLang="en-US" sz="2000" b="1">
                <a:solidFill>
                  <a:srgbClr val="FF0000"/>
                </a:solidFill>
              </a:rPr>
              <a:t> Physical models</a:t>
            </a:r>
          </a:p>
          <a:p>
            <a:pPr algn="l" rtl="0" eaLnBrk="1" hangingPunct="1">
              <a:lnSpc>
                <a:spcPct val="130000"/>
              </a:lnSpc>
              <a:spcBef>
                <a:spcPct val="0"/>
              </a:spcBef>
              <a:buSzPct val="125000"/>
              <a:buFontTx/>
              <a:buBlip>
                <a:blip r:embed="rId2"/>
              </a:buBlip>
            </a:pPr>
            <a:r>
              <a:rPr lang="en-US" altLang="en-US" sz="2000" b="1">
                <a:solidFill>
                  <a:srgbClr val="FF0000"/>
                </a:solidFill>
              </a:rPr>
              <a:t> Method of fragments</a:t>
            </a:r>
          </a:p>
          <a:p>
            <a:pPr algn="l" rtl="0" eaLnBrk="1" hangingPunct="1">
              <a:lnSpc>
                <a:spcPct val="130000"/>
              </a:lnSpc>
              <a:spcBef>
                <a:spcPct val="0"/>
              </a:spcBef>
              <a:buSzPct val="125000"/>
              <a:buFontTx/>
              <a:buBlip>
                <a:blip r:embed="rId2"/>
              </a:buBlip>
            </a:pPr>
            <a:r>
              <a:rPr lang="en-US" altLang="en-US" sz="2000" b="1">
                <a:solidFill>
                  <a:srgbClr val="800000"/>
                </a:solidFill>
              </a:rPr>
              <a:t> Trial sketching method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323850" y="4043363"/>
            <a:ext cx="729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Char char="8"/>
            </a:pPr>
            <a:r>
              <a:rPr lang="en-US" altLang="en-US" sz="2400" b="1"/>
              <a:t>We will consider only the last one.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31775" y="92075"/>
            <a:ext cx="4535488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/>
              <a:t>FUNDAMENTAL DEFINITIONS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179388" y="620713"/>
            <a:ext cx="87137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Char char="8"/>
            </a:pPr>
            <a:r>
              <a:rPr lang="en-US" altLang="en-US" sz="2000" b="1"/>
              <a:t>A line along which a water particle will travel from upstream to the down stream side in the permeable soil medium is called a </a:t>
            </a:r>
            <a:r>
              <a:rPr lang="en-US" altLang="en-US" sz="2000" b="1">
                <a:solidFill>
                  <a:srgbClr val="FF0000"/>
                </a:solidFill>
              </a:rPr>
              <a:t>FLOW LINE (OR STREAM LINE).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79388" y="1666875"/>
            <a:ext cx="86407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Char char="8"/>
            </a:pPr>
            <a:r>
              <a:rPr lang="en-US" altLang="en-US" sz="2000" b="1"/>
              <a:t>A line along which the </a:t>
            </a:r>
            <a:r>
              <a:rPr lang="en-US" altLang="en-US" sz="2000" b="1">
                <a:solidFill>
                  <a:srgbClr val="FF0000"/>
                </a:solidFill>
              </a:rPr>
              <a:t>TOTAL HEAD</a:t>
            </a:r>
            <a:r>
              <a:rPr lang="en-US" altLang="en-US" sz="2000" b="1"/>
              <a:t> at all points is the same is called </a:t>
            </a:r>
            <a:r>
              <a:rPr lang="en-US" altLang="en-US" sz="2000" b="1">
                <a:solidFill>
                  <a:srgbClr val="FF0000"/>
                </a:solidFill>
              </a:rPr>
              <a:t>EQUIPOTENTIAL</a:t>
            </a:r>
            <a:r>
              <a:rPr lang="en-US" altLang="en-US" sz="2000" b="1"/>
              <a:t> line.</a:t>
            </a:r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179388" y="2439988"/>
            <a:ext cx="86407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Char char="8"/>
            </a:pPr>
            <a:r>
              <a:rPr lang="en-US" altLang="en-US" sz="2000" b="1" dirty="0"/>
              <a:t>If piezometers are placed at different points along an equipotential line, the water level will rise to the </a:t>
            </a:r>
            <a:r>
              <a:rPr lang="en-US" altLang="en-US" sz="2000" b="1" dirty="0">
                <a:solidFill>
                  <a:srgbClr val="0000FF"/>
                </a:solidFill>
              </a:rPr>
              <a:t>same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elevation</a:t>
            </a:r>
            <a:r>
              <a:rPr lang="en-US" altLang="en-US" sz="2000" b="1" dirty="0"/>
              <a:t> in all of them.</a:t>
            </a:r>
          </a:p>
        </p:txBody>
      </p:sp>
      <p:pic>
        <p:nvPicPr>
          <p:cNvPr id="215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141663"/>
            <a:ext cx="5256212" cy="35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512" name="Straight Connector 2"/>
          <p:cNvCxnSpPr>
            <a:cxnSpLocks noChangeShapeType="1"/>
          </p:cNvCxnSpPr>
          <p:nvPr/>
        </p:nvCxnSpPr>
        <p:spPr bwMode="auto">
          <a:xfrm>
            <a:off x="3016250" y="6013450"/>
            <a:ext cx="39243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2051050" y="5768975"/>
            <a:ext cx="1092200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rtl="0"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  <a:cs typeface="Arial" pitchFamily="34" charset="0"/>
              </a:rPr>
              <a:t>Datum</a:t>
            </a:r>
          </a:p>
        </p:txBody>
      </p:sp>
      <p:sp>
        <p:nvSpPr>
          <p:cNvPr id="21514" name="Rectangle 1"/>
          <p:cNvSpPr>
            <a:spLocks noChangeArrowheads="1"/>
          </p:cNvSpPr>
          <p:nvPr/>
        </p:nvSpPr>
        <p:spPr bwMode="auto">
          <a:xfrm>
            <a:off x="4954588" y="3357563"/>
            <a:ext cx="120650" cy="1655762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21515" name="Straight Arrow Connector 4"/>
          <p:cNvCxnSpPr>
            <a:cxnSpLocks noChangeShapeType="1"/>
          </p:cNvCxnSpPr>
          <p:nvPr/>
        </p:nvCxnSpPr>
        <p:spPr bwMode="auto">
          <a:xfrm>
            <a:off x="2597150" y="3608388"/>
            <a:ext cx="1327150" cy="576262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6" name="Straight Arrow Connector 12"/>
          <p:cNvCxnSpPr>
            <a:cxnSpLocks noChangeShapeType="1"/>
          </p:cNvCxnSpPr>
          <p:nvPr/>
        </p:nvCxnSpPr>
        <p:spPr bwMode="auto">
          <a:xfrm>
            <a:off x="2597150" y="3608388"/>
            <a:ext cx="1758950" cy="252412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539750" y="3284538"/>
            <a:ext cx="25908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rtl="0">
              <a:defRPr/>
            </a:pPr>
            <a:r>
              <a:rPr lang="en-US" sz="1600" b="1" i="1" dirty="0">
                <a:solidFill>
                  <a:srgbClr val="800000"/>
                </a:solidFill>
                <a:latin typeface="+mj-lt"/>
                <a:cs typeface="Tahoma" panose="020B0604030504040204" pitchFamily="34" charset="0"/>
              </a:rPr>
              <a:t>Different pressure heads but equal total heads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52413" y="260350"/>
            <a:ext cx="86407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Char char="8"/>
            </a:pPr>
            <a:r>
              <a:rPr lang="en-US" altLang="en-US" sz="2000" b="1"/>
              <a:t>The space between any two adjacent flow lines is called </a:t>
            </a:r>
            <a:r>
              <a:rPr lang="en-US" altLang="en-US" sz="2000" b="1">
                <a:solidFill>
                  <a:srgbClr val="FF0000"/>
                </a:solidFill>
              </a:rPr>
              <a:t>FLOW PATH, FLOW TUBE, or FLOW CHANNEL</a:t>
            </a:r>
            <a:r>
              <a:rPr lang="en-US" altLang="en-US" sz="2000" b="1"/>
              <a:t>.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252413" y="981075"/>
            <a:ext cx="86407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Char char="8"/>
            </a:pPr>
            <a:r>
              <a:rPr lang="en-US" altLang="en-US" sz="2000" b="1"/>
              <a:t>The space between any two equipotential lines is called </a:t>
            </a:r>
            <a:r>
              <a:rPr lang="en-US" altLang="en-US" sz="2000" b="1">
                <a:solidFill>
                  <a:srgbClr val="FF0000"/>
                </a:solidFill>
              </a:rPr>
              <a:t>EQUIPOTENTIAL SPACE</a:t>
            </a:r>
            <a:r>
              <a:rPr lang="en-US" altLang="en-US" sz="2000" b="1"/>
              <a:t> .</a:t>
            </a: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252413" y="1773238"/>
            <a:ext cx="86407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Char char="8"/>
            </a:pPr>
            <a:r>
              <a:rPr lang="en-US" altLang="en-US" sz="2000" b="1"/>
              <a:t>The mesh made by a number of flow lines and equipotential lines is called a </a:t>
            </a:r>
            <a:r>
              <a:rPr lang="en-US" altLang="en-US" sz="2000" b="1" u="sng">
                <a:solidFill>
                  <a:srgbClr val="FF0000"/>
                </a:solidFill>
              </a:rPr>
              <a:t>FLOW NET</a:t>
            </a:r>
            <a:r>
              <a:rPr lang="en-US" altLang="en-US" sz="2000" b="1"/>
              <a:t>.</a:t>
            </a:r>
          </a:p>
        </p:txBody>
      </p:sp>
      <p:pic>
        <p:nvPicPr>
          <p:cNvPr id="2253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008313"/>
            <a:ext cx="5976938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5" name="Rectangle 10"/>
          <p:cNvSpPr>
            <a:spLocks noChangeArrowheads="1"/>
          </p:cNvSpPr>
          <p:nvPr/>
        </p:nvSpPr>
        <p:spPr bwMode="auto">
          <a:xfrm>
            <a:off x="323850" y="2565400"/>
            <a:ext cx="828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Char char="8"/>
            </a:pPr>
            <a:r>
              <a:rPr lang="en-US" altLang="en-US" sz="2000" b="1"/>
              <a:t>The “Phreatic surface” is the top flow line</a:t>
            </a:r>
          </a:p>
        </p:txBody>
      </p:sp>
      <p:cxnSp>
        <p:nvCxnSpPr>
          <p:cNvPr id="22536" name="Straight Arrow Connector 9"/>
          <p:cNvCxnSpPr>
            <a:cxnSpLocks noChangeShapeType="1"/>
          </p:cNvCxnSpPr>
          <p:nvPr/>
        </p:nvCxnSpPr>
        <p:spPr bwMode="auto">
          <a:xfrm flipH="1" flipV="1">
            <a:off x="6084888" y="4508500"/>
            <a:ext cx="1350962" cy="106363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7" name="TextBox 10"/>
          <p:cNvSpPr txBox="1">
            <a:spLocks noChangeArrowheads="1"/>
          </p:cNvSpPr>
          <p:nvPr/>
        </p:nvSpPr>
        <p:spPr bwMode="auto">
          <a:xfrm>
            <a:off x="7142163" y="4443413"/>
            <a:ext cx="1966912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Flow channel</a:t>
            </a:r>
          </a:p>
        </p:txBody>
      </p:sp>
      <p:cxnSp>
        <p:nvCxnSpPr>
          <p:cNvPr id="22538" name="Straight Arrow Connector 12"/>
          <p:cNvCxnSpPr>
            <a:cxnSpLocks noChangeShapeType="1"/>
          </p:cNvCxnSpPr>
          <p:nvPr/>
        </p:nvCxnSpPr>
        <p:spPr bwMode="auto">
          <a:xfrm flipH="1" flipV="1">
            <a:off x="6184900" y="4948238"/>
            <a:ext cx="1350963" cy="10636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9" name="TextBox 13"/>
          <p:cNvSpPr txBox="1">
            <a:spLocks noChangeArrowheads="1"/>
          </p:cNvSpPr>
          <p:nvPr/>
        </p:nvSpPr>
        <p:spPr bwMode="auto">
          <a:xfrm>
            <a:off x="7302500" y="4902200"/>
            <a:ext cx="1373188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Flow line</a:t>
            </a:r>
          </a:p>
        </p:txBody>
      </p:sp>
      <p:cxnSp>
        <p:nvCxnSpPr>
          <p:cNvPr id="22540" name="Straight Arrow Connector 15"/>
          <p:cNvCxnSpPr>
            <a:cxnSpLocks noChangeShapeType="1"/>
          </p:cNvCxnSpPr>
          <p:nvPr/>
        </p:nvCxnSpPr>
        <p:spPr bwMode="auto">
          <a:xfrm flipV="1">
            <a:off x="2724150" y="5518150"/>
            <a:ext cx="1127125" cy="74613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1" name="TextBox 16"/>
          <p:cNvSpPr txBox="1">
            <a:spLocks noChangeArrowheads="1"/>
          </p:cNvSpPr>
          <p:nvPr/>
        </p:nvSpPr>
        <p:spPr bwMode="auto">
          <a:xfrm>
            <a:off x="1042988" y="5373688"/>
            <a:ext cx="1800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Equipotential line</a:t>
            </a:r>
          </a:p>
        </p:txBody>
      </p:sp>
      <p:pic>
        <p:nvPicPr>
          <p:cNvPr id="225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89363"/>
            <a:ext cx="263207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3" name="Rectangle 14"/>
          <p:cNvSpPr>
            <a:spLocks noChangeArrowheads="1"/>
          </p:cNvSpPr>
          <p:nvPr/>
        </p:nvSpPr>
        <p:spPr bwMode="auto">
          <a:xfrm>
            <a:off x="5041900" y="3097213"/>
            <a:ext cx="120650" cy="1655762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7" y="1923653"/>
            <a:ext cx="4141787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7704" y="1340768"/>
            <a:ext cx="5086350" cy="614362"/>
          </a:xfrm>
          <a:solidFill>
            <a:srgbClr val="92D050"/>
          </a:solidFill>
          <a:ln>
            <a:solidFill>
              <a:srgbClr val="FF99CC"/>
            </a:solidFill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altLang="en-US" sz="3200" b="1" dirty="0" smtClean="0">
                <a:cs typeface="Tahoma" pitchFamily="34" charset="0"/>
              </a:rPr>
              <a:t>One-dimensional flow</a:t>
            </a: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" r="20958" b="9920"/>
          <a:stretch>
            <a:fillRect/>
          </a:stretch>
        </p:blipFill>
        <p:spPr bwMode="auto">
          <a:xfrm>
            <a:off x="4454054" y="2134791"/>
            <a:ext cx="4408488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302867" y="6040041"/>
            <a:ext cx="5730875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Flow Rate = q = v. A = k . i . A = k (h/L). A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2392" y="116632"/>
            <a:ext cx="252095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chemeClr val="tx2"/>
                </a:solidFill>
              </a:rPr>
              <a:t>INTRODUCTION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5" name="Group 19"/>
          <p:cNvGrpSpPr>
            <a:grpSpLocks/>
          </p:cNvGrpSpPr>
          <p:nvPr/>
        </p:nvGrpSpPr>
        <p:grpSpPr bwMode="auto">
          <a:xfrm>
            <a:off x="2085975" y="1125538"/>
            <a:ext cx="4465638" cy="3311525"/>
            <a:chOff x="1314" y="709"/>
            <a:chExt cx="2813" cy="2086"/>
          </a:xfrm>
        </p:grpSpPr>
        <p:sp>
          <p:nvSpPr>
            <p:cNvPr id="23557" name="Line 3"/>
            <p:cNvSpPr>
              <a:spLocks noChangeShapeType="1"/>
            </p:cNvSpPr>
            <p:nvPr/>
          </p:nvSpPr>
          <p:spPr bwMode="auto">
            <a:xfrm>
              <a:off x="1314" y="1434"/>
              <a:ext cx="28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8" name="Rectangle 2"/>
            <p:cNvSpPr>
              <a:spLocks noChangeArrowheads="1"/>
            </p:cNvSpPr>
            <p:nvPr/>
          </p:nvSpPr>
          <p:spPr bwMode="auto">
            <a:xfrm>
              <a:off x="2653" y="709"/>
              <a:ext cx="136" cy="16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559" name="Line 4"/>
            <p:cNvSpPr>
              <a:spLocks noChangeShapeType="1"/>
            </p:cNvSpPr>
            <p:nvPr/>
          </p:nvSpPr>
          <p:spPr bwMode="auto">
            <a:xfrm>
              <a:off x="2789" y="1207"/>
              <a:ext cx="131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Line 5"/>
            <p:cNvSpPr>
              <a:spLocks noChangeShapeType="1"/>
            </p:cNvSpPr>
            <p:nvPr/>
          </p:nvSpPr>
          <p:spPr bwMode="auto">
            <a:xfrm>
              <a:off x="1337" y="890"/>
              <a:ext cx="131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561" name="Group 12"/>
            <p:cNvGrpSpPr>
              <a:grpSpLocks/>
            </p:cNvGrpSpPr>
            <p:nvPr/>
          </p:nvGrpSpPr>
          <p:grpSpPr bwMode="auto">
            <a:xfrm>
              <a:off x="1610" y="754"/>
              <a:ext cx="408" cy="281"/>
              <a:chOff x="1610" y="754"/>
              <a:chExt cx="408" cy="281"/>
            </a:xfrm>
          </p:grpSpPr>
          <p:sp>
            <p:nvSpPr>
              <p:cNvPr id="23568" name="Freeform 8"/>
              <p:cNvSpPr>
                <a:spLocks/>
              </p:cNvSpPr>
              <p:nvPr/>
            </p:nvSpPr>
            <p:spPr bwMode="auto">
              <a:xfrm>
                <a:off x="1723" y="754"/>
                <a:ext cx="182" cy="136"/>
              </a:xfrm>
              <a:custGeom>
                <a:avLst/>
                <a:gdLst>
                  <a:gd name="T0" fmla="*/ 0 w 362"/>
                  <a:gd name="T1" fmla="*/ 0 h 318"/>
                  <a:gd name="T2" fmla="*/ 23 w 362"/>
                  <a:gd name="T3" fmla="*/ 0 h 318"/>
                  <a:gd name="T4" fmla="*/ 12 w 362"/>
                  <a:gd name="T5" fmla="*/ 11 h 318"/>
                  <a:gd name="T6" fmla="*/ 0 w 362"/>
                  <a:gd name="T7" fmla="*/ 0 h 3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2" h="318">
                    <a:moveTo>
                      <a:pt x="0" y="0"/>
                    </a:moveTo>
                    <a:lnTo>
                      <a:pt x="362" y="0"/>
                    </a:lnTo>
                    <a:lnTo>
                      <a:pt x="181" y="3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9" name="Line 9"/>
              <p:cNvSpPr>
                <a:spLocks noChangeShapeType="1"/>
              </p:cNvSpPr>
              <p:nvPr/>
            </p:nvSpPr>
            <p:spPr bwMode="auto">
              <a:xfrm>
                <a:off x="1610" y="935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0" name="Line 10"/>
              <p:cNvSpPr>
                <a:spLocks noChangeShapeType="1"/>
              </p:cNvSpPr>
              <p:nvPr/>
            </p:nvSpPr>
            <p:spPr bwMode="auto">
              <a:xfrm>
                <a:off x="1678" y="98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1" name="Line 11"/>
              <p:cNvSpPr>
                <a:spLocks noChangeShapeType="1"/>
              </p:cNvSpPr>
              <p:nvPr/>
            </p:nvSpPr>
            <p:spPr bwMode="auto">
              <a:xfrm>
                <a:off x="1701" y="1035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62" name="Group 13"/>
            <p:cNvGrpSpPr>
              <a:grpSpLocks/>
            </p:cNvGrpSpPr>
            <p:nvPr/>
          </p:nvGrpSpPr>
          <p:grpSpPr bwMode="auto">
            <a:xfrm>
              <a:off x="3152" y="1062"/>
              <a:ext cx="408" cy="281"/>
              <a:chOff x="1610" y="754"/>
              <a:chExt cx="408" cy="281"/>
            </a:xfrm>
          </p:grpSpPr>
          <p:sp>
            <p:nvSpPr>
              <p:cNvPr id="23564" name="Freeform 14"/>
              <p:cNvSpPr>
                <a:spLocks/>
              </p:cNvSpPr>
              <p:nvPr/>
            </p:nvSpPr>
            <p:spPr bwMode="auto">
              <a:xfrm>
                <a:off x="1723" y="754"/>
                <a:ext cx="182" cy="136"/>
              </a:xfrm>
              <a:custGeom>
                <a:avLst/>
                <a:gdLst>
                  <a:gd name="T0" fmla="*/ 0 w 362"/>
                  <a:gd name="T1" fmla="*/ 0 h 318"/>
                  <a:gd name="T2" fmla="*/ 23 w 362"/>
                  <a:gd name="T3" fmla="*/ 0 h 318"/>
                  <a:gd name="T4" fmla="*/ 12 w 362"/>
                  <a:gd name="T5" fmla="*/ 11 h 318"/>
                  <a:gd name="T6" fmla="*/ 0 w 362"/>
                  <a:gd name="T7" fmla="*/ 0 h 3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2" h="318">
                    <a:moveTo>
                      <a:pt x="0" y="0"/>
                    </a:moveTo>
                    <a:lnTo>
                      <a:pt x="362" y="0"/>
                    </a:lnTo>
                    <a:lnTo>
                      <a:pt x="181" y="3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5" name="Line 15"/>
              <p:cNvSpPr>
                <a:spLocks noChangeShapeType="1"/>
              </p:cNvSpPr>
              <p:nvPr/>
            </p:nvSpPr>
            <p:spPr bwMode="auto">
              <a:xfrm>
                <a:off x="1610" y="935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6" name="Line 16"/>
              <p:cNvSpPr>
                <a:spLocks noChangeShapeType="1"/>
              </p:cNvSpPr>
              <p:nvPr/>
            </p:nvSpPr>
            <p:spPr bwMode="auto">
              <a:xfrm>
                <a:off x="1678" y="98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7" name="Line 17"/>
              <p:cNvSpPr>
                <a:spLocks noChangeShapeType="1"/>
              </p:cNvSpPr>
              <p:nvPr/>
            </p:nvSpPr>
            <p:spPr bwMode="auto">
              <a:xfrm>
                <a:off x="1701" y="1035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63" name="Line 18"/>
            <p:cNvSpPr>
              <a:spLocks noChangeShapeType="1"/>
            </p:cNvSpPr>
            <p:nvPr/>
          </p:nvSpPr>
          <p:spPr bwMode="auto">
            <a:xfrm>
              <a:off x="1315" y="2795"/>
              <a:ext cx="281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6" name="Rectangle 20"/>
          <p:cNvSpPr>
            <a:spLocks noChangeArrowheads="1"/>
          </p:cNvSpPr>
          <p:nvPr/>
        </p:nvSpPr>
        <p:spPr bwMode="auto">
          <a:xfrm>
            <a:off x="250825" y="138113"/>
            <a:ext cx="1755775" cy="4619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/>
              <a:t>Illustration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1196975"/>
            <a:ext cx="5915025" cy="5165725"/>
          </a:xfrm>
        </p:spPr>
      </p:pic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468313" y="836613"/>
            <a:ext cx="1751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FLOW LINES</a:t>
            </a:r>
          </a:p>
        </p:txBody>
      </p:sp>
      <p:sp>
        <p:nvSpPr>
          <p:cNvPr id="24581" name="Rectangle 20"/>
          <p:cNvSpPr>
            <a:spLocks noChangeArrowheads="1"/>
          </p:cNvSpPr>
          <p:nvPr/>
        </p:nvSpPr>
        <p:spPr bwMode="auto">
          <a:xfrm>
            <a:off x="250825" y="138113"/>
            <a:ext cx="1755775" cy="4619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/>
              <a:t>Illustration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684213"/>
            <a:ext cx="7643812" cy="5945187"/>
          </a:xfrm>
        </p:spPr>
      </p:pic>
      <p:sp>
        <p:nvSpPr>
          <p:cNvPr id="25604" name="Rectangle 20"/>
          <p:cNvSpPr>
            <a:spLocks noChangeArrowheads="1"/>
          </p:cNvSpPr>
          <p:nvPr/>
        </p:nvSpPr>
        <p:spPr bwMode="auto">
          <a:xfrm>
            <a:off x="250825" y="138113"/>
            <a:ext cx="1755775" cy="4619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/>
              <a:t>Illustration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AEA8474-BAE2-4A73-B93C-B1001DC876A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3602038"/>
            <a:ext cx="4144962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7825"/>
            <a:ext cx="5184775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795338" y="4513263"/>
            <a:ext cx="3489325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63DE8"/>
                </a:solidFill>
              </a:rPr>
              <a:t>Boundary Conditions</a:t>
            </a:r>
          </a:p>
        </p:txBody>
      </p:sp>
      <p:sp>
        <p:nvSpPr>
          <p:cNvPr id="26630" name="Freeform 1"/>
          <p:cNvSpPr>
            <a:spLocks/>
          </p:cNvSpPr>
          <p:nvPr/>
        </p:nvSpPr>
        <p:spPr bwMode="auto">
          <a:xfrm>
            <a:off x="3495675" y="1581150"/>
            <a:ext cx="139700" cy="652463"/>
          </a:xfrm>
          <a:custGeom>
            <a:avLst/>
            <a:gdLst>
              <a:gd name="T0" fmla="*/ 2705 w 140677"/>
              <a:gd name="T1" fmla="*/ 14530 h 652085"/>
              <a:gd name="T2" fmla="*/ 17018 w 140677"/>
              <a:gd name="T3" fmla="*/ 610307 h 652085"/>
              <a:gd name="T4" fmla="*/ 131525 w 140677"/>
              <a:gd name="T5" fmla="*/ 537650 h 652085"/>
              <a:gd name="T6" fmla="*/ 117212 w 140677"/>
              <a:gd name="T7" fmla="*/ 0 h 6520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0677" h="652085">
                <a:moveTo>
                  <a:pt x="2743" y="14514"/>
                </a:moveTo>
                <a:cubicBezTo>
                  <a:pt x="-886" y="268514"/>
                  <a:pt x="-4514" y="522514"/>
                  <a:pt x="17257" y="609600"/>
                </a:cubicBezTo>
                <a:cubicBezTo>
                  <a:pt x="39028" y="696686"/>
                  <a:pt x="116438" y="638628"/>
                  <a:pt x="133371" y="537028"/>
                </a:cubicBezTo>
                <a:cubicBezTo>
                  <a:pt x="150304" y="435428"/>
                  <a:pt x="134580" y="217714"/>
                  <a:pt x="118857" y="0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6631" name="Straight Connector 3"/>
          <p:cNvCxnSpPr>
            <a:cxnSpLocks noChangeShapeType="1"/>
          </p:cNvCxnSpPr>
          <p:nvPr/>
        </p:nvCxnSpPr>
        <p:spPr bwMode="auto">
          <a:xfrm>
            <a:off x="1798638" y="3184525"/>
            <a:ext cx="3681412" cy="0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32" name="Straight Connector 8"/>
          <p:cNvCxnSpPr>
            <a:cxnSpLocks noChangeShapeType="1"/>
          </p:cNvCxnSpPr>
          <p:nvPr/>
        </p:nvCxnSpPr>
        <p:spPr bwMode="auto">
          <a:xfrm>
            <a:off x="5435600" y="5834063"/>
            <a:ext cx="3673475" cy="0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33" name="Rectangle 20"/>
          <p:cNvSpPr>
            <a:spLocks noChangeArrowheads="1"/>
          </p:cNvSpPr>
          <p:nvPr/>
        </p:nvSpPr>
        <p:spPr bwMode="auto">
          <a:xfrm>
            <a:off x="250825" y="138113"/>
            <a:ext cx="1755775" cy="4619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/>
              <a:t>Illustration</a:t>
            </a:r>
          </a:p>
        </p:txBody>
      </p:sp>
      <p:cxnSp>
        <p:nvCxnSpPr>
          <p:cNvPr id="26634" name="Straight Connector 10"/>
          <p:cNvCxnSpPr>
            <a:cxnSpLocks noChangeShapeType="1"/>
          </p:cNvCxnSpPr>
          <p:nvPr/>
        </p:nvCxnSpPr>
        <p:spPr bwMode="auto">
          <a:xfrm>
            <a:off x="6545263" y="4692650"/>
            <a:ext cx="1266825" cy="0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9E59E6E-239B-4E5E-9FD9-9418A76FAEA5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300"/>
            <a:ext cx="8915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652" name="Straight Arrow Connector 2"/>
          <p:cNvCxnSpPr>
            <a:cxnSpLocks noChangeShapeType="1"/>
          </p:cNvCxnSpPr>
          <p:nvPr/>
        </p:nvCxnSpPr>
        <p:spPr bwMode="auto">
          <a:xfrm>
            <a:off x="7543800" y="1028700"/>
            <a:ext cx="0" cy="774700"/>
          </a:xfrm>
          <a:prstGeom prst="straightConnector1">
            <a:avLst/>
          </a:prstGeom>
          <a:noFill/>
          <a:ln w="22225" algn="ctr">
            <a:solidFill>
              <a:srgbClr val="063DE8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7518400" y="1171575"/>
            <a:ext cx="48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63DE8"/>
                </a:solidFill>
              </a:rPr>
              <a:t>H</a:t>
            </a:r>
          </a:p>
        </p:txBody>
      </p:sp>
      <p:sp>
        <p:nvSpPr>
          <p:cNvPr id="27654" name="TextBox 8"/>
          <p:cNvSpPr txBox="1">
            <a:spLocks noChangeArrowheads="1"/>
          </p:cNvSpPr>
          <p:nvPr/>
        </p:nvSpPr>
        <p:spPr bwMode="auto">
          <a:xfrm>
            <a:off x="2692400" y="2009775"/>
            <a:ext cx="482600" cy="4000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63DE8"/>
                </a:solidFill>
              </a:rPr>
              <a:t>H</a:t>
            </a:r>
          </a:p>
        </p:txBody>
      </p:sp>
      <p:sp>
        <p:nvSpPr>
          <p:cNvPr id="27655" name="TextBox 9"/>
          <p:cNvSpPr txBox="1">
            <a:spLocks noChangeArrowheads="1"/>
          </p:cNvSpPr>
          <p:nvPr/>
        </p:nvSpPr>
        <p:spPr bwMode="auto">
          <a:xfrm rot="-2758403">
            <a:off x="3052763" y="3052763"/>
            <a:ext cx="825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63DE8"/>
                </a:solidFill>
              </a:rPr>
              <a:t>H-</a:t>
            </a:r>
            <a:r>
              <a:rPr lang="en-US" altLang="en-US" sz="2000" b="1">
                <a:solidFill>
                  <a:srgbClr val="063DE8"/>
                </a:solidFill>
                <a:latin typeface="Symbol" pitchFamily="18" charset="2"/>
              </a:rPr>
              <a:t>D</a:t>
            </a:r>
            <a:r>
              <a:rPr lang="en-US" altLang="en-US" sz="2000" b="1">
                <a:solidFill>
                  <a:srgbClr val="063DE8"/>
                </a:solidFill>
              </a:rPr>
              <a:t>h</a:t>
            </a:r>
          </a:p>
        </p:txBody>
      </p:sp>
      <p:sp>
        <p:nvSpPr>
          <p:cNvPr id="27656" name="TextBox 10"/>
          <p:cNvSpPr txBox="1">
            <a:spLocks noChangeArrowheads="1"/>
          </p:cNvSpPr>
          <p:nvPr/>
        </p:nvSpPr>
        <p:spPr bwMode="auto">
          <a:xfrm rot="-4678452">
            <a:off x="3631406" y="3582194"/>
            <a:ext cx="1233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63DE8"/>
                </a:solidFill>
              </a:rPr>
              <a:t>H-2</a:t>
            </a:r>
            <a:r>
              <a:rPr lang="en-US" altLang="en-US" sz="2000" b="1">
                <a:solidFill>
                  <a:srgbClr val="063DE8"/>
                </a:solidFill>
                <a:latin typeface="Symbol" pitchFamily="18" charset="2"/>
              </a:rPr>
              <a:t>D</a:t>
            </a:r>
            <a:r>
              <a:rPr lang="en-US" altLang="en-US" sz="2000" b="1">
                <a:solidFill>
                  <a:srgbClr val="063DE8"/>
                </a:solidFill>
              </a:rPr>
              <a:t>h</a:t>
            </a:r>
          </a:p>
        </p:txBody>
      </p:sp>
      <p:sp>
        <p:nvSpPr>
          <p:cNvPr id="27657" name="TextBox 11"/>
          <p:cNvSpPr txBox="1">
            <a:spLocks noChangeArrowheads="1"/>
          </p:cNvSpPr>
          <p:nvPr/>
        </p:nvSpPr>
        <p:spPr bwMode="auto">
          <a:xfrm rot="-5400000">
            <a:off x="4363243" y="3920332"/>
            <a:ext cx="1116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63DE8"/>
                </a:solidFill>
              </a:rPr>
              <a:t>H-3</a:t>
            </a:r>
            <a:r>
              <a:rPr lang="en-US" altLang="en-US" sz="2000" b="1">
                <a:solidFill>
                  <a:srgbClr val="063DE8"/>
                </a:solidFill>
                <a:latin typeface="Symbol" pitchFamily="18" charset="2"/>
              </a:rPr>
              <a:t>D</a:t>
            </a:r>
            <a:r>
              <a:rPr lang="en-US" altLang="en-US" sz="2000" b="1">
                <a:solidFill>
                  <a:srgbClr val="063DE8"/>
                </a:solidFill>
              </a:rPr>
              <a:t>h</a:t>
            </a:r>
          </a:p>
        </p:txBody>
      </p:sp>
      <p:sp>
        <p:nvSpPr>
          <p:cNvPr id="27658" name="TextBox 12"/>
          <p:cNvSpPr txBox="1">
            <a:spLocks noChangeArrowheads="1"/>
          </p:cNvSpPr>
          <p:nvPr/>
        </p:nvSpPr>
        <p:spPr bwMode="auto">
          <a:xfrm rot="4543569">
            <a:off x="5363369" y="3872707"/>
            <a:ext cx="1233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63DE8"/>
                </a:solidFill>
              </a:rPr>
              <a:t>H-4</a:t>
            </a:r>
            <a:r>
              <a:rPr lang="en-US" altLang="en-US" sz="2000" b="1">
                <a:solidFill>
                  <a:srgbClr val="063DE8"/>
                </a:solidFill>
                <a:latin typeface="Symbol" pitchFamily="18" charset="2"/>
              </a:rPr>
              <a:t>D</a:t>
            </a:r>
            <a:r>
              <a:rPr lang="en-US" altLang="en-US" sz="2000" b="1">
                <a:solidFill>
                  <a:srgbClr val="063DE8"/>
                </a:solidFill>
              </a:rPr>
              <a:t>h</a:t>
            </a:r>
          </a:p>
        </p:txBody>
      </p:sp>
      <p:sp>
        <p:nvSpPr>
          <p:cNvPr id="27659" name="TextBox 13"/>
          <p:cNvSpPr txBox="1">
            <a:spLocks noChangeArrowheads="1"/>
          </p:cNvSpPr>
          <p:nvPr/>
        </p:nvSpPr>
        <p:spPr bwMode="auto">
          <a:xfrm rot="2475741">
            <a:off x="6153150" y="3175000"/>
            <a:ext cx="1231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63DE8"/>
                </a:solidFill>
              </a:rPr>
              <a:t>H-5</a:t>
            </a:r>
            <a:r>
              <a:rPr lang="en-US" altLang="en-US" sz="2000" b="1">
                <a:solidFill>
                  <a:srgbClr val="063DE8"/>
                </a:solidFill>
                <a:latin typeface="Symbol" pitchFamily="18" charset="2"/>
              </a:rPr>
              <a:t>D</a:t>
            </a:r>
            <a:r>
              <a:rPr lang="en-US" altLang="en-US" sz="2000" b="1">
                <a:solidFill>
                  <a:srgbClr val="063DE8"/>
                </a:solidFill>
              </a:rPr>
              <a:t>h</a:t>
            </a:r>
          </a:p>
        </p:txBody>
      </p:sp>
      <p:sp>
        <p:nvSpPr>
          <p:cNvPr id="27660" name="TextBox 14"/>
          <p:cNvSpPr txBox="1">
            <a:spLocks noChangeArrowheads="1"/>
          </p:cNvSpPr>
          <p:nvPr/>
        </p:nvSpPr>
        <p:spPr bwMode="auto">
          <a:xfrm>
            <a:off x="6286500" y="1952625"/>
            <a:ext cx="373063" cy="4000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63DE8"/>
                </a:solidFill>
              </a:rPr>
              <a:t>0</a:t>
            </a:r>
          </a:p>
        </p:txBody>
      </p:sp>
      <p:cxnSp>
        <p:nvCxnSpPr>
          <p:cNvPr id="27661" name="Straight Connector 5"/>
          <p:cNvCxnSpPr>
            <a:cxnSpLocks noChangeShapeType="1"/>
          </p:cNvCxnSpPr>
          <p:nvPr/>
        </p:nvCxnSpPr>
        <p:spPr bwMode="auto">
          <a:xfrm>
            <a:off x="5448300" y="1028700"/>
            <a:ext cx="26543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2" name="Rectangle 20"/>
          <p:cNvSpPr>
            <a:spLocks noChangeArrowheads="1"/>
          </p:cNvSpPr>
          <p:nvPr/>
        </p:nvSpPr>
        <p:spPr bwMode="auto">
          <a:xfrm>
            <a:off x="250825" y="138113"/>
            <a:ext cx="1755775" cy="4619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/>
              <a:t>Illustration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231775" y="92075"/>
            <a:ext cx="5832475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/>
              <a:t>Rules Followed in Sketching Flow Nets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250825" y="476250"/>
            <a:ext cx="8497888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lnSpc>
                <a:spcPct val="150000"/>
              </a:lnSpc>
              <a:spcBef>
                <a:spcPct val="0"/>
              </a:spcBef>
              <a:buSzPct val="125000"/>
              <a:buFontTx/>
              <a:buAutoNum type="arabicPeriod"/>
            </a:pPr>
            <a:r>
              <a:rPr lang="en-US" altLang="en-US" sz="2000" b="1" dirty="0"/>
              <a:t>Flow lines and equipotential lines must intersect at </a:t>
            </a:r>
            <a:r>
              <a:rPr lang="en-US" altLang="en-US" sz="2000" b="1" dirty="0">
                <a:solidFill>
                  <a:srgbClr val="0000FF"/>
                </a:solidFill>
              </a:rPr>
              <a:t>right</a:t>
            </a:r>
            <a:r>
              <a:rPr lang="en-US" altLang="en-US" sz="2000" b="1" dirty="0"/>
              <a:t> angles</a:t>
            </a:r>
            <a:r>
              <a:rPr lang="ar-SA" altLang="en-US" sz="2000" b="1" dirty="0"/>
              <a:t>.</a:t>
            </a:r>
          </a:p>
          <a:p>
            <a:pPr algn="just" rtl="0" eaLnBrk="1" hangingPunct="1">
              <a:lnSpc>
                <a:spcPct val="150000"/>
              </a:lnSpc>
              <a:spcBef>
                <a:spcPct val="0"/>
              </a:spcBef>
              <a:buSzPct val="125000"/>
              <a:buFontTx/>
              <a:buAutoNum type="arabicPeriod"/>
            </a:pPr>
            <a:r>
              <a:rPr lang="en-US" altLang="en-US" sz="2000" b="1" dirty="0"/>
              <a:t>Constant head boundaries represent initial or final </a:t>
            </a:r>
            <a:r>
              <a:rPr lang="en-US" altLang="en-US" sz="2000" b="1" dirty="0" err="1"/>
              <a:t>equipotentials</a:t>
            </a:r>
            <a:r>
              <a:rPr lang="en-US" altLang="en-US" sz="2000" b="1" dirty="0"/>
              <a:t>.</a:t>
            </a:r>
          </a:p>
          <a:p>
            <a:pPr algn="just" rtl="0" eaLnBrk="1" hangingPunct="1">
              <a:lnSpc>
                <a:spcPct val="150000"/>
              </a:lnSpc>
              <a:spcBef>
                <a:spcPct val="0"/>
              </a:spcBef>
              <a:buSzPct val="125000"/>
              <a:buFontTx/>
              <a:buAutoNum type="arabicPeriod"/>
            </a:pPr>
            <a:r>
              <a:rPr lang="en-US" altLang="en-US" sz="2000" b="1" dirty="0"/>
              <a:t>Impermeable (no-flow) boundaries are flow lines.</a:t>
            </a:r>
            <a:r>
              <a:rPr lang="en-US" altLang="en-US" sz="1800" dirty="0"/>
              <a:t> </a:t>
            </a:r>
          </a:p>
          <a:p>
            <a:pPr algn="just" rtl="0" eaLnBrk="1" hangingPunct="1">
              <a:lnSpc>
                <a:spcPct val="150000"/>
              </a:lnSpc>
              <a:spcBef>
                <a:spcPct val="0"/>
              </a:spcBef>
              <a:buSzPct val="125000"/>
              <a:buFontTx/>
              <a:buAutoNum type="arabicPeriod"/>
            </a:pPr>
            <a:r>
              <a:rPr lang="en-US" altLang="en-US" sz="2000" b="1" dirty="0"/>
              <a:t>Adjacent </a:t>
            </a:r>
            <a:r>
              <a:rPr lang="en-US" altLang="en-US" sz="2000" b="1" dirty="0" err="1"/>
              <a:t>equipotentials</a:t>
            </a:r>
            <a:r>
              <a:rPr lang="en-US" altLang="en-US" sz="2000" b="1" dirty="0"/>
              <a:t> have equal head </a:t>
            </a:r>
            <a:r>
              <a:rPr lang="en-US" altLang="en-US" sz="2000" b="1" dirty="0" smtClean="0"/>
              <a:t>loss (=</a:t>
            </a:r>
            <a:r>
              <a:rPr lang="en-US" altLang="en-US" sz="2000" b="1" dirty="0"/>
              <a:t>h/</a:t>
            </a:r>
            <a:r>
              <a:rPr lang="en-US" altLang="en-US" sz="2000" b="1" dirty="0" err="1"/>
              <a:t>Nd</a:t>
            </a:r>
            <a:r>
              <a:rPr lang="en-US" altLang="en-US" sz="2000" b="1" dirty="0"/>
              <a:t>)</a:t>
            </a:r>
          </a:p>
          <a:p>
            <a:pPr algn="just" rtl="0" eaLnBrk="1" hangingPunct="1">
              <a:lnSpc>
                <a:spcPct val="150000"/>
              </a:lnSpc>
              <a:spcBef>
                <a:spcPct val="0"/>
              </a:spcBef>
              <a:buSzPct val="125000"/>
              <a:buFontTx/>
              <a:buAutoNum type="arabicPeriod"/>
            </a:pPr>
            <a:r>
              <a:rPr lang="en-US" altLang="en-US" sz="2000" b="1" dirty="0"/>
              <a:t>The same quantity of seepage flows between pairs of flow lines (i.e. equal flow channels).</a:t>
            </a:r>
          </a:p>
          <a:p>
            <a:pPr algn="just" rtl="0" eaLnBrk="1" hangingPunct="1">
              <a:lnSpc>
                <a:spcPct val="150000"/>
              </a:lnSpc>
              <a:spcBef>
                <a:spcPct val="0"/>
              </a:spcBef>
              <a:buSzPct val="125000"/>
              <a:buFontTx/>
              <a:buNone/>
            </a:pPr>
            <a:endParaRPr lang="en-US" altLang="en-US" sz="2000" b="1" dirty="0"/>
          </a:p>
        </p:txBody>
      </p:sp>
      <p:grpSp>
        <p:nvGrpSpPr>
          <p:cNvPr id="28677" name="Group 8"/>
          <p:cNvGrpSpPr>
            <a:grpSpLocks/>
          </p:cNvGrpSpPr>
          <p:nvPr/>
        </p:nvGrpSpPr>
        <p:grpSpPr bwMode="auto">
          <a:xfrm>
            <a:off x="4067175" y="2852738"/>
            <a:ext cx="4403725" cy="3455987"/>
            <a:chOff x="2562" y="1928"/>
            <a:chExt cx="2774" cy="2122"/>
          </a:xfrm>
        </p:grpSpPr>
        <p:pic>
          <p:nvPicPr>
            <p:cNvPr id="2867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1928"/>
              <a:ext cx="2728" cy="2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2562" y="1933"/>
              <a:ext cx="1679" cy="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9" name="Group 5"/>
          <p:cNvGrpSpPr>
            <a:grpSpLocks/>
          </p:cNvGrpSpPr>
          <p:nvPr/>
        </p:nvGrpSpPr>
        <p:grpSpPr bwMode="auto">
          <a:xfrm>
            <a:off x="3491880" y="1772816"/>
            <a:ext cx="5338762" cy="4895850"/>
            <a:chOff x="2562" y="1928"/>
            <a:chExt cx="2774" cy="2122"/>
          </a:xfrm>
        </p:grpSpPr>
        <p:pic>
          <p:nvPicPr>
            <p:cNvPr id="29701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1928"/>
              <a:ext cx="2728" cy="2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702" name="Rectangle 7"/>
            <p:cNvSpPr>
              <a:spLocks noChangeArrowheads="1"/>
            </p:cNvSpPr>
            <p:nvPr/>
          </p:nvSpPr>
          <p:spPr bwMode="auto">
            <a:xfrm>
              <a:off x="2562" y="1933"/>
              <a:ext cx="1679" cy="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23850" y="555625"/>
            <a:ext cx="82804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SzPct val="125000"/>
              <a:buFontTx/>
              <a:buAutoNum type="arabicPeriod" startAt="6"/>
            </a:pPr>
            <a:r>
              <a:rPr lang="en-US" altLang="en-US" sz="2000" b="1"/>
              <a:t>Geometric figures formed by pairs of flow lines and equipotential lines must be essentially </a:t>
            </a:r>
            <a:r>
              <a:rPr lang="en-US" altLang="en-US" sz="2000" b="1">
                <a:solidFill>
                  <a:srgbClr val="FF0000"/>
                </a:solidFill>
              </a:rPr>
              <a:t>squares</a:t>
            </a:r>
            <a:r>
              <a:rPr lang="en-US" altLang="en-US" sz="2000" b="1"/>
              <a:t>. This is the case when we have a </a:t>
            </a:r>
            <a:r>
              <a:rPr lang="en-US" altLang="en-US" sz="2000" b="1">
                <a:solidFill>
                  <a:srgbClr val="FF0000"/>
                </a:solidFill>
              </a:rPr>
              <a:t>true flow net</a:t>
            </a:r>
            <a:r>
              <a:rPr lang="en-US" altLang="en-US" sz="2000" b="1"/>
              <a:t>. In more practical case involving </a:t>
            </a:r>
            <a:r>
              <a:rPr lang="en-US" altLang="en-US" sz="2000" b="1">
                <a:solidFill>
                  <a:srgbClr val="FF0000"/>
                </a:solidFill>
              </a:rPr>
              <a:t>curvilinear </a:t>
            </a:r>
            <a:r>
              <a:rPr lang="en-US" altLang="en-US" sz="2000" b="1"/>
              <a:t>flow, the figures cannot be true squares. However they must have </a:t>
            </a:r>
            <a:r>
              <a:rPr lang="en-US" altLang="en-US" sz="2000" b="1" u="sng">
                <a:solidFill>
                  <a:srgbClr val="FF0000"/>
                </a:solidFill>
              </a:rPr>
              <a:t>right angles at the corners and the two median dimensions of each figure must be equal</a:t>
            </a:r>
            <a:r>
              <a:rPr lang="en-US" altLang="en-US" sz="2000" b="1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850" y="2833962"/>
            <a:ext cx="4104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u="sng" dirty="0" smtClean="0">
                <a:solidFill>
                  <a:srgbClr val="FF0000"/>
                </a:solidFill>
              </a:rPr>
              <a:t>Note:</a:t>
            </a:r>
          </a:p>
          <a:p>
            <a:r>
              <a:rPr lang="en-US" altLang="en-US" b="1" dirty="0" smtClean="0">
                <a:solidFill>
                  <a:srgbClr val="0000FF"/>
                </a:solidFill>
              </a:rPr>
              <a:t>Drawing </a:t>
            </a:r>
            <a:r>
              <a:rPr lang="en-US" altLang="en-US" b="1" dirty="0">
                <a:solidFill>
                  <a:srgbClr val="0000FF"/>
                </a:solidFill>
              </a:rPr>
              <a:t>of square elements  is convenient but not always necessary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58750" y="136525"/>
            <a:ext cx="598805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/>
              <a:t>STEPS IN CONSTRUCTING FLOW NETS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231775" y="711200"/>
            <a:ext cx="866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87438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1738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2"/>
              </a:buBlip>
            </a:pPr>
            <a:r>
              <a:rPr lang="en-US" altLang="en-US" sz="2400" b="1">
                <a:solidFill>
                  <a:srgbClr val="FF0000"/>
                </a:solidFill>
              </a:rPr>
              <a:t>Step 1</a:t>
            </a:r>
            <a:r>
              <a:rPr lang="en-US" altLang="en-US" sz="2400" b="1"/>
              <a:t>: Draw to a convenient scale a cross-section of   the medium and its boundaries.</a:t>
            </a: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231775" y="1700213"/>
            <a:ext cx="866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87438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1738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2"/>
              </a:buBlip>
            </a:pPr>
            <a:r>
              <a:rPr lang="en-US" altLang="en-US" sz="2400" b="1">
                <a:solidFill>
                  <a:srgbClr val="FF0000"/>
                </a:solidFill>
              </a:rPr>
              <a:t>Step 2</a:t>
            </a:r>
            <a:r>
              <a:rPr lang="en-US" altLang="en-US" sz="2400" b="1"/>
              <a:t>: Establish the two boundary flow lines and the two boundary equipotential lines..</a:t>
            </a:r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231775" y="2636838"/>
            <a:ext cx="8661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87438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1738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2"/>
              </a:buBlip>
            </a:pPr>
            <a:r>
              <a:rPr lang="en-US" altLang="en-US" sz="2400" b="1">
                <a:solidFill>
                  <a:srgbClr val="FF0000"/>
                </a:solidFill>
              </a:rPr>
              <a:t>Step 3</a:t>
            </a:r>
            <a:r>
              <a:rPr lang="en-US" altLang="en-US" sz="2400" b="1"/>
              <a:t>: By trial and error sketch a network of flow lines and equipotential lines, observing the right-angle intersection and the space figures rules.</a:t>
            </a:r>
          </a:p>
        </p:txBody>
      </p:sp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231775" y="4546600"/>
            <a:ext cx="8661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87438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1738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2"/>
              </a:buBlip>
            </a:pPr>
            <a:r>
              <a:rPr lang="en-US" altLang="en-US" sz="2400" b="1">
                <a:solidFill>
                  <a:srgbClr val="FF0000"/>
                </a:solidFill>
              </a:rPr>
              <a:t>Step 4</a:t>
            </a:r>
            <a:r>
              <a:rPr lang="en-US" altLang="en-US" sz="2400" b="1"/>
              <a:t>: At first attempt certainly there will be some inconsistencies. Successive trials are made until the net is reasonably consistent throughout. </a:t>
            </a:r>
          </a:p>
        </p:txBody>
      </p:sp>
      <p:sp>
        <p:nvSpPr>
          <p:cNvPr id="30728" name="Rectangle 9"/>
          <p:cNvSpPr>
            <a:spLocks noChangeArrowheads="1"/>
          </p:cNvSpPr>
          <p:nvPr/>
        </p:nvSpPr>
        <p:spPr bwMode="auto">
          <a:xfrm>
            <a:off x="1116013" y="3927475"/>
            <a:ext cx="77041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800000"/>
                </a:solidFill>
              </a:rPr>
              <a:t>Where flow direction is a straight line, flow lines are an equal distance apart and parallel.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323850" y="115888"/>
            <a:ext cx="8142288" cy="822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/>
              <a:t>GENERAL SUGGESTIONS AND TIPS FOR THE CONSTRUCTION OF FLOW NETS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250825" y="908050"/>
            <a:ext cx="866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87438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1738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2"/>
              </a:buBlip>
            </a:pPr>
            <a:r>
              <a:rPr lang="en-US" altLang="en-US" sz="2000" b="1"/>
              <a:t>Use as few flow lines (and resulting equipotential lines) as possible. Generally </a:t>
            </a:r>
            <a:r>
              <a:rPr lang="en-US" altLang="en-US" sz="2000" b="1">
                <a:solidFill>
                  <a:srgbClr val="FF0000"/>
                </a:solidFill>
              </a:rPr>
              <a:t>THREE to FIVE</a:t>
            </a:r>
            <a:r>
              <a:rPr lang="en-US" altLang="en-US" sz="2000" b="1"/>
              <a:t> lines will be sufficient.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250825" y="1700213"/>
            <a:ext cx="866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87438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1738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2"/>
              </a:buBlip>
            </a:pPr>
            <a:r>
              <a:rPr lang="en-US" altLang="en-US" sz="2000" b="1"/>
              <a:t>Be practical in selecting a scale for the drawing. A scale that is too large waste time and eraser.</a:t>
            </a: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250825" y="2492375"/>
            <a:ext cx="866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87438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1738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2"/>
              </a:buBlip>
            </a:pPr>
            <a:r>
              <a:rPr lang="en-US" altLang="en-US" sz="2000" b="1"/>
              <a:t>Before starting the sketch a flow net look for important boundary conditions.</a:t>
            </a:r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250825" y="3213100"/>
            <a:ext cx="8661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87438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1738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2"/>
              </a:buBlip>
            </a:pPr>
            <a:r>
              <a:rPr lang="en-US" altLang="en-US" sz="2000" b="1"/>
              <a:t>Always watch the appearance of the entire flow net. Do not make fine detail adjustments until the entire flow net is approximately correct.</a:t>
            </a:r>
          </a:p>
        </p:txBody>
      </p:sp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250825" y="4292600"/>
            <a:ext cx="866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87438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1738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2"/>
              </a:buBlip>
            </a:pPr>
            <a:r>
              <a:rPr lang="en-US" altLang="en-US" sz="2000" b="1"/>
              <a:t>Try to keep the number of flow channels to a whole number.</a:t>
            </a:r>
          </a:p>
        </p:txBody>
      </p:sp>
      <p:sp>
        <p:nvSpPr>
          <p:cNvPr id="31753" name="Text Box 8"/>
          <p:cNvSpPr txBox="1">
            <a:spLocks noChangeArrowheads="1"/>
          </p:cNvSpPr>
          <p:nvPr/>
        </p:nvSpPr>
        <p:spPr bwMode="auto">
          <a:xfrm>
            <a:off x="250825" y="4797425"/>
            <a:ext cx="866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87438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1738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2"/>
              </a:buBlip>
            </a:pPr>
            <a:r>
              <a:rPr lang="en-US" altLang="en-US" sz="2000" b="1"/>
              <a:t>Remember, flow lines do not intersect the lower boundary since itself is a flow line.</a:t>
            </a:r>
          </a:p>
        </p:txBody>
      </p:sp>
      <p:sp>
        <p:nvSpPr>
          <p:cNvPr id="31754" name="Text Box 9"/>
          <p:cNvSpPr txBox="1">
            <a:spLocks noChangeArrowheads="1"/>
          </p:cNvSpPr>
          <p:nvPr/>
        </p:nvSpPr>
        <p:spPr bwMode="auto">
          <a:xfrm>
            <a:off x="250825" y="5589588"/>
            <a:ext cx="8661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87438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1738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2"/>
              </a:buBlip>
            </a:pPr>
            <a:r>
              <a:rPr lang="en-US" altLang="en-US" sz="2000" b="1"/>
              <a:t>Obtaining results from a rough flow net is considered adequate. The error committed is relatively small in comparison to the accuracy we obtain for the </a:t>
            </a:r>
            <a:r>
              <a:rPr lang="en-US" altLang="en-US" sz="2000" b="1">
                <a:solidFill>
                  <a:srgbClr val="FF0000"/>
                </a:solidFill>
              </a:rPr>
              <a:t>coefficient of permeability.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84439"/>
            <a:ext cx="5898534" cy="3573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3573780" cy="367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6079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3"/>
          <p:cNvSpPr>
            <a:spLocks/>
          </p:cNvSpPr>
          <p:nvPr/>
        </p:nvSpPr>
        <p:spPr bwMode="auto">
          <a:xfrm>
            <a:off x="1928767" y="3700314"/>
            <a:ext cx="4598987" cy="1535113"/>
          </a:xfrm>
          <a:custGeom>
            <a:avLst/>
            <a:gdLst>
              <a:gd name="T0" fmla="*/ 2147483647 w 2897"/>
              <a:gd name="T1" fmla="*/ 0 h 967"/>
              <a:gd name="T2" fmla="*/ 2147483647 w 2897"/>
              <a:gd name="T3" fmla="*/ 2147483647 h 967"/>
              <a:gd name="T4" fmla="*/ 2147483647 w 2897"/>
              <a:gd name="T5" fmla="*/ 2147483647 h 967"/>
              <a:gd name="T6" fmla="*/ 0 w 2897"/>
              <a:gd name="T7" fmla="*/ 2147483647 h 967"/>
              <a:gd name="T8" fmla="*/ 2147483647 w 2897"/>
              <a:gd name="T9" fmla="*/ 0 h 9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97"/>
              <a:gd name="T16" fmla="*/ 0 h 967"/>
              <a:gd name="T17" fmla="*/ 2897 w 2897"/>
              <a:gd name="T18" fmla="*/ 967 h 9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97" h="967">
                <a:moveTo>
                  <a:pt x="78" y="0"/>
                </a:moveTo>
                <a:lnTo>
                  <a:pt x="2896" y="367"/>
                </a:lnTo>
                <a:lnTo>
                  <a:pt x="2818" y="966"/>
                </a:lnTo>
                <a:lnTo>
                  <a:pt x="0" y="600"/>
                </a:lnTo>
                <a:lnTo>
                  <a:pt x="78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5400000" scaled="1"/>
          </a:gra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" name="Freeform 4"/>
          <p:cNvSpPr>
            <a:spLocks/>
          </p:cNvSpPr>
          <p:nvPr/>
        </p:nvSpPr>
        <p:spPr bwMode="auto">
          <a:xfrm>
            <a:off x="1649367" y="3663802"/>
            <a:ext cx="404812" cy="990600"/>
          </a:xfrm>
          <a:custGeom>
            <a:avLst/>
            <a:gdLst>
              <a:gd name="T0" fmla="*/ 2147483647 w 255"/>
              <a:gd name="T1" fmla="*/ 0 h 624"/>
              <a:gd name="T2" fmla="*/ 2147483647 w 255"/>
              <a:gd name="T3" fmla="*/ 2147483647 h 624"/>
              <a:gd name="T4" fmla="*/ 2147483647 w 255"/>
              <a:gd name="T5" fmla="*/ 2147483647 h 624"/>
              <a:gd name="T6" fmla="*/ 0 w 255"/>
              <a:gd name="T7" fmla="*/ 2147483647 h 624"/>
              <a:gd name="T8" fmla="*/ 2147483647 w 255"/>
              <a:gd name="T9" fmla="*/ 0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624"/>
              <a:gd name="T17" fmla="*/ 255 w 255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624">
                <a:moveTo>
                  <a:pt x="78" y="0"/>
                </a:moveTo>
                <a:lnTo>
                  <a:pt x="254" y="23"/>
                </a:lnTo>
                <a:lnTo>
                  <a:pt x="176" y="623"/>
                </a:lnTo>
                <a:lnTo>
                  <a:pt x="0" y="600"/>
                </a:lnTo>
                <a:lnTo>
                  <a:pt x="78" y="0"/>
                </a:lnTo>
              </a:path>
            </a:pathLst>
          </a:custGeom>
          <a:pattFill prst="pct20">
            <a:fgClr>
              <a:srgbClr val="000000"/>
            </a:fgClr>
            <a:bgClr>
              <a:srgbClr val="FFFFFF"/>
            </a:bgClr>
          </a:pattFill>
          <a:ln w="254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" name="Freeform 5"/>
          <p:cNvSpPr>
            <a:spLocks/>
          </p:cNvSpPr>
          <p:nvPr/>
        </p:nvSpPr>
        <p:spPr bwMode="auto">
          <a:xfrm>
            <a:off x="6402342" y="4282927"/>
            <a:ext cx="393700" cy="987425"/>
          </a:xfrm>
          <a:custGeom>
            <a:avLst/>
            <a:gdLst>
              <a:gd name="T0" fmla="*/ 2147483647 w 248"/>
              <a:gd name="T1" fmla="*/ 0 h 622"/>
              <a:gd name="T2" fmla="*/ 2147483647 w 248"/>
              <a:gd name="T3" fmla="*/ 2147483647 h 622"/>
              <a:gd name="T4" fmla="*/ 2147483647 w 248"/>
              <a:gd name="T5" fmla="*/ 2147483647 h 622"/>
              <a:gd name="T6" fmla="*/ 0 w 248"/>
              <a:gd name="T7" fmla="*/ 2147483647 h 622"/>
              <a:gd name="T8" fmla="*/ 2147483647 w 248"/>
              <a:gd name="T9" fmla="*/ 0 h 6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622"/>
              <a:gd name="T17" fmla="*/ 248 w 248"/>
              <a:gd name="T18" fmla="*/ 622 h 6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622">
                <a:moveTo>
                  <a:pt x="78" y="0"/>
                </a:moveTo>
                <a:lnTo>
                  <a:pt x="247" y="22"/>
                </a:lnTo>
                <a:lnTo>
                  <a:pt x="169" y="621"/>
                </a:lnTo>
                <a:lnTo>
                  <a:pt x="0" y="599"/>
                </a:lnTo>
                <a:lnTo>
                  <a:pt x="78" y="0"/>
                </a:lnTo>
              </a:path>
            </a:pathLst>
          </a:custGeom>
          <a:pattFill prst="pct20">
            <a:fgClr>
              <a:srgbClr val="000000"/>
            </a:fgClr>
            <a:bgClr>
              <a:srgbClr val="FFFFFF"/>
            </a:bgClr>
          </a:pattFill>
          <a:ln w="9525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" name="Freeform 6"/>
          <p:cNvSpPr>
            <a:spLocks/>
          </p:cNvSpPr>
          <p:nvPr/>
        </p:nvSpPr>
        <p:spPr bwMode="auto">
          <a:xfrm>
            <a:off x="2839992" y="3813027"/>
            <a:ext cx="125412" cy="949325"/>
          </a:xfrm>
          <a:custGeom>
            <a:avLst/>
            <a:gdLst>
              <a:gd name="T0" fmla="*/ 2147483647 w 79"/>
              <a:gd name="T1" fmla="*/ 0 h 598"/>
              <a:gd name="T2" fmla="*/ 0 w 79"/>
              <a:gd name="T3" fmla="*/ 2147483647 h 598"/>
              <a:gd name="T4" fmla="*/ 0 60000 65536"/>
              <a:gd name="T5" fmla="*/ 0 60000 65536"/>
              <a:gd name="T6" fmla="*/ 0 w 79"/>
              <a:gd name="T7" fmla="*/ 0 h 598"/>
              <a:gd name="T8" fmla="*/ 79 w 79"/>
              <a:gd name="T9" fmla="*/ 598 h 5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9" h="598">
                <a:moveTo>
                  <a:pt x="78" y="0"/>
                </a:moveTo>
                <a:lnTo>
                  <a:pt x="0" y="597"/>
                </a:lnTo>
              </a:path>
            </a:pathLst>
          </a:custGeom>
          <a:noFill/>
          <a:ln w="127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Freeform 7"/>
          <p:cNvSpPr>
            <a:spLocks/>
          </p:cNvSpPr>
          <p:nvPr/>
        </p:nvSpPr>
        <p:spPr bwMode="auto">
          <a:xfrm>
            <a:off x="3721054" y="3927327"/>
            <a:ext cx="125413" cy="949325"/>
          </a:xfrm>
          <a:custGeom>
            <a:avLst/>
            <a:gdLst>
              <a:gd name="T0" fmla="*/ 2147483647 w 79"/>
              <a:gd name="T1" fmla="*/ 0 h 598"/>
              <a:gd name="T2" fmla="*/ 0 w 79"/>
              <a:gd name="T3" fmla="*/ 2147483647 h 598"/>
              <a:gd name="T4" fmla="*/ 0 60000 65536"/>
              <a:gd name="T5" fmla="*/ 0 60000 65536"/>
              <a:gd name="T6" fmla="*/ 0 w 79"/>
              <a:gd name="T7" fmla="*/ 0 h 598"/>
              <a:gd name="T8" fmla="*/ 79 w 79"/>
              <a:gd name="T9" fmla="*/ 598 h 5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9" h="598">
                <a:moveTo>
                  <a:pt x="78" y="0"/>
                </a:moveTo>
                <a:lnTo>
                  <a:pt x="0" y="597"/>
                </a:lnTo>
              </a:path>
            </a:pathLst>
          </a:custGeom>
          <a:noFill/>
          <a:ln w="127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Freeform 8"/>
          <p:cNvSpPr>
            <a:spLocks/>
          </p:cNvSpPr>
          <p:nvPr/>
        </p:nvSpPr>
        <p:spPr bwMode="auto">
          <a:xfrm>
            <a:off x="4603704" y="4041627"/>
            <a:ext cx="123825" cy="950912"/>
          </a:xfrm>
          <a:custGeom>
            <a:avLst/>
            <a:gdLst>
              <a:gd name="T0" fmla="*/ 2147483647 w 78"/>
              <a:gd name="T1" fmla="*/ 0 h 599"/>
              <a:gd name="T2" fmla="*/ 0 w 78"/>
              <a:gd name="T3" fmla="*/ 2147483647 h 599"/>
              <a:gd name="T4" fmla="*/ 0 60000 65536"/>
              <a:gd name="T5" fmla="*/ 0 60000 65536"/>
              <a:gd name="T6" fmla="*/ 0 w 78"/>
              <a:gd name="T7" fmla="*/ 0 h 599"/>
              <a:gd name="T8" fmla="*/ 78 w 78"/>
              <a:gd name="T9" fmla="*/ 599 h 59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8" h="599">
                <a:moveTo>
                  <a:pt x="77" y="0"/>
                </a:moveTo>
                <a:lnTo>
                  <a:pt x="0" y="598"/>
                </a:lnTo>
              </a:path>
            </a:pathLst>
          </a:custGeom>
          <a:noFill/>
          <a:ln w="127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Freeform 9"/>
          <p:cNvSpPr>
            <a:spLocks/>
          </p:cNvSpPr>
          <p:nvPr/>
        </p:nvSpPr>
        <p:spPr bwMode="auto">
          <a:xfrm>
            <a:off x="5484767" y="4157514"/>
            <a:ext cx="125412" cy="949325"/>
          </a:xfrm>
          <a:custGeom>
            <a:avLst/>
            <a:gdLst>
              <a:gd name="T0" fmla="*/ 2147483647 w 79"/>
              <a:gd name="T1" fmla="*/ 0 h 598"/>
              <a:gd name="T2" fmla="*/ 0 w 79"/>
              <a:gd name="T3" fmla="*/ 2147483647 h 598"/>
              <a:gd name="T4" fmla="*/ 0 60000 65536"/>
              <a:gd name="T5" fmla="*/ 0 60000 65536"/>
              <a:gd name="T6" fmla="*/ 0 w 79"/>
              <a:gd name="T7" fmla="*/ 0 h 598"/>
              <a:gd name="T8" fmla="*/ 79 w 79"/>
              <a:gd name="T9" fmla="*/ 598 h 5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9" h="598">
                <a:moveTo>
                  <a:pt x="78" y="0"/>
                </a:moveTo>
                <a:lnTo>
                  <a:pt x="0" y="597"/>
                </a:lnTo>
              </a:path>
            </a:pathLst>
          </a:custGeom>
          <a:noFill/>
          <a:ln w="127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Freeform 10"/>
          <p:cNvSpPr>
            <a:spLocks/>
          </p:cNvSpPr>
          <p:nvPr/>
        </p:nvSpPr>
        <p:spPr bwMode="auto">
          <a:xfrm>
            <a:off x="2371679" y="3763814"/>
            <a:ext cx="123825" cy="939800"/>
          </a:xfrm>
          <a:custGeom>
            <a:avLst/>
            <a:gdLst>
              <a:gd name="T0" fmla="*/ 2147483647 w 78"/>
              <a:gd name="T1" fmla="*/ 0 h 592"/>
              <a:gd name="T2" fmla="*/ 0 w 78"/>
              <a:gd name="T3" fmla="*/ 2147483647 h 592"/>
              <a:gd name="T4" fmla="*/ 0 60000 65536"/>
              <a:gd name="T5" fmla="*/ 0 60000 65536"/>
              <a:gd name="T6" fmla="*/ 0 w 78"/>
              <a:gd name="T7" fmla="*/ 0 h 592"/>
              <a:gd name="T8" fmla="*/ 78 w 78"/>
              <a:gd name="T9" fmla="*/ 592 h 5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8" h="592">
                <a:moveTo>
                  <a:pt x="77" y="0"/>
                </a:moveTo>
                <a:lnTo>
                  <a:pt x="0" y="591"/>
                </a:lnTo>
              </a:path>
            </a:pathLst>
          </a:custGeom>
          <a:noFill/>
          <a:ln w="127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Freeform 11"/>
          <p:cNvSpPr>
            <a:spLocks/>
          </p:cNvSpPr>
          <p:nvPr/>
        </p:nvSpPr>
        <p:spPr bwMode="auto">
          <a:xfrm>
            <a:off x="3249567" y="3878114"/>
            <a:ext cx="122237" cy="939800"/>
          </a:xfrm>
          <a:custGeom>
            <a:avLst/>
            <a:gdLst>
              <a:gd name="T0" fmla="*/ 2147483647 w 77"/>
              <a:gd name="T1" fmla="*/ 0 h 592"/>
              <a:gd name="T2" fmla="*/ 0 w 77"/>
              <a:gd name="T3" fmla="*/ 2147483647 h 592"/>
              <a:gd name="T4" fmla="*/ 0 60000 65536"/>
              <a:gd name="T5" fmla="*/ 0 60000 65536"/>
              <a:gd name="T6" fmla="*/ 0 w 77"/>
              <a:gd name="T7" fmla="*/ 0 h 592"/>
              <a:gd name="T8" fmla="*/ 77 w 77"/>
              <a:gd name="T9" fmla="*/ 592 h 5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7" h="592">
                <a:moveTo>
                  <a:pt x="76" y="0"/>
                </a:moveTo>
                <a:lnTo>
                  <a:pt x="0" y="591"/>
                </a:lnTo>
              </a:path>
            </a:pathLst>
          </a:custGeom>
          <a:noFill/>
          <a:ln w="127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Freeform 12"/>
          <p:cNvSpPr>
            <a:spLocks/>
          </p:cNvSpPr>
          <p:nvPr/>
        </p:nvSpPr>
        <p:spPr bwMode="auto">
          <a:xfrm>
            <a:off x="4148092" y="3995589"/>
            <a:ext cx="123825" cy="938213"/>
          </a:xfrm>
          <a:custGeom>
            <a:avLst/>
            <a:gdLst>
              <a:gd name="T0" fmla="*/ 2147483647 w 78"/>
              <a:gd name="T1" fmla="*/ 0 h 591"/>
              <a:gd name="T2" fmla="*/ 0 w 78"/>
              <a:gd name="T3" fmla="*/ 2147483647 h 591"/>
              <a:gd name="T4" fmla="*/ 0 60000 65536"/>
              <a:gd name="T5" fmla="*/ 0 60000 65536"/>
              <a:gd name="T6" fmla="*/ 0 w 78"/>
              <a:gd name="T7" fmla="*/ 0 h 591"/>
              <a:gd name="T8" fmla="*/ 78 w 78"/>
              <a:gd name="T9" fmla="*/ 591 h 59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8" h="591">
                <a:moveTo>
                  <a:pt x="77" y="0"/>
                </a:moveTo>
                <a:lnTo>
                  <a:pt x="0" y="590"/>
                </a:lnTo>
              </a:path>
            </a:pathLst>
          </a:custGeom>
          <a:noFill/>
          <a:ln w="127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Freeform 13"/>
          <p:cNvSpPr>
            <a:spLocks/>
          </p:cNvSpPr>
          <p:nvPr/>
        </p:nvSpPr>
        <p:spPr bwMode="auto">
          <a:xfrm>
            <a:off x="5033917" y="4109889"/>
            <a:ext cx="123825" cy="939800"/>
          </a:xfrm>
          <a:custGeom>
            <a:avLst/>
            <a:gdLst>
              <a:gd name="T0" fmla="*/ 2147483647 w 78"/>
              <a:gd name="T1" fmla="*/ 0 h 592"/>
              <a:gd name="T2" fmla="*/ 0 w 78"/>
              <a:gd name="T3" fmla="*/ 2147483647 h 592"/>
              <a:gd name="T4" fmla="*/ 0 60000 65536"/>
              <a:gd name="T5" fmla="*/ 0 60000 65536"/>
              <a:gd name="T6" fmla="*/ 0 w 78"/>
              <a:gd name="T7" fmla="*/ 0 h 592"/>
              <a:gd name="T8" fmla="*/ 78 w 78"/>
              <a:gd name="T9" fmla="*/ 592 h 5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8" h="592">
                <a:moveTo>
                  <a:pt x="77" y="0"/>
                </a:moveTo>
                <a:lnTo>
                  <a:pt x="0" y="591"/>
                </a:lnTo>
              </a:path>
            </a:pathLst>
          </a:custGeom>
          <a:noFill/>
          <a:ln w="127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Freeform 14"/>
          <p:cNvSpPr>
            <a:spLocks/>
          </p:cNvSpPr>
          <p:nvPr/>
        </p:nvSpPr>
        <p:spPr bwMode="auto">
          <a:xfrm>
            <a:off x="5934029" y="4227364"/>
            <a:ext cx="122238" cy="939800"/>
          </a:xfrm>
          <a:custGeom>
            <a:avLst/>
            <a:gdLst>
              <a:gd name="T0" fmla="*/ 2147483647 w 77"/>
              <a:gd name="T1" fmla="*/ 0 h 592"/>
              <a:gd name="T2" fmla="*/ 0 w 77"/>
              <a:gd name="T3" fmla="*/ 2147483647 h 592"/>
              <a:gd name="T4" fmla="*/ 0 60000 65536"/>
              <a:gd name="T5" fmla="*/ 0 60000 65536"/>
              <a:gd name="T6" fmla="*/ 0 w 77"/>
              <a:gd name="T7" fmla="*/ 0 h 592"/>
              <a:gd name="T8" fmla="*/ 77 w 77"/>
              <a:gd name="T9" fmla="*/ 592 h 5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7" h="592">
                <a:moveTo>
                  <a:pt x="76" y="0"/>
                </a:moveTo>
                <a:lnTo>
                  <a:pt x="0" y="591"/>
                </a:lnTo>
              </a:path>
            </a:pathLst>
          </a:custGeom>
          <a:noFill/>
          <a:ln w="127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Oval 15"/>
          <p:cNvSpPr>
            <a:spLocks noChangeArrowheads="1"/>
          </p:cNvSpPr>
          <p:nvPr/>
        </p:nvSpPr>
        <p:spPr bwMode="auto">
          <a:xfrm rot="-2692500">
            <a:off x="1971629" y="4140052"/>
            <a:ext cx="50800" cy="50800"/>
          </a:xfrm>
          <a:prstGeom prst="ellipse">
            <a:avLst/>
          </a:prstGeom>
          <a:pattFill prst="pct20">
            <a:fgClr>
              <a:schemeClr val="accent1"/>
            </a:fgClr>
            <a:bgClr>
              <a:srgbClr val="FFFFFF"/>
            </a:bgClr>
          </a:patt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5135" name="Freeform 16"/>
          <p:cNvSpPr>
            <a:spLocks/>
          </p:cNvSpPr>
          <p:nvPr/>
        </p:nvSpPr>
        <p:spPr bwMode="auto">
          <a:xfrm>
            <a:off x="1992267" y="4160689"/>
            <a:ext cx="4459287" cy="582613"/>
          </a:xfrm>
          <a:custGeom>
            <a:avLst/>
            <a:gdLst>
              <a:gd name="T0" fmla="*/ 0 w 2809"/>
              <a:gd name="T1" fmla="*/ 0 h 367"/>
              <a:gd name="T2" fmla="*/ 2147483647 w 2809"/>
              <a:gd name="T3" fmla="*/ 2147483647 h 367"/>
              <a:gd name="T4" fmla="*/ 0 60000 65536"/>
              <a:gd name="T5" fmla="*/ 0 60000 65536"/>
              <a:gd name="T6" fmla="*/ 0 w 2809"/>
              <a:gd name="T7" fmla="*/ 0 h 367"/>
              <a:gd name="T8" fmla="*/ 2809 w 2809"/>
              <a:gd name="T9" fmla="*/ 367 h 3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09" h="367">
                <a:moveTo>
                  <a:pt x="0" y="0"/>
                </a:moveTo>
                <a:lnTo>
                  <a:pt x="2808" y="366"/>
                </a:lnTo>
              </a:path>
            </a:pathLst>
          </a:custGeom>
          <a:noFill/>
          <a:ln w="127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Freeform 17"/>
          <p:cNvSpPr>
            <a:spLocks/>
          </p:cNvSpPr>
          <p:nvPr/>
        </p:nvSpPr>
        <p:spPr bwMode="auto">
          <a:xfrm>
            <a:off x="3465467" y="3835252"/>
            <a:ext cx="207962" cy="100012"/>
          </a:xfrm>
          <a:custGeom>
            <a:avLst/>
            <a:gdLst>
              <a:gd name="T0" fmla="*/ 2147483647 w 131"/>
              <a:gd name="T1" fmla="*/ 2147483647 h 63"/>
              <a:gd name="T2" fmla="*/ 2147483647 w 131"/>
              <a:gd name="T3" fmla="*/ 0 h 63"/>
              <a:gd name="T4" fmla="*/ 0 w 131"/>
              <a:gd name="T5" fmla="*/ 2147483647 h 63"/>
              <a:gd name="T6" fmla="*/ 2147483647 w 131"/>
              <a:gd name="T7" fmla="*/ 2147483647 h 63"/>
              <a:gd name="T8" fmla="*/ 0 60000 65536"/>
              <a:gd name="T9" fmla="*/ 0 60000 65536"/>
              <a:gd name="T10" fmla="*/ 0 60000 65536"/>
              <a:gd name="T11" fmla="*/ 0 60000 65536"/>
              <a:gd name="T12" fmla="*/ 0 w 131"/>
              <a:gd name="T13" fmla="*/ 0 h 63"/>
              <a:gd name="T14" fmla="*/ 131 w 131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" h="63">
                <a:moveTo>
                  <a:pt x="130" y="47"/>
                </a:moveTo>
                <a:lnTo>
                  <a:pt x="8" y="0"/>
                </a:lnTo>
                <a:lnTo>
                  <a:pt x="0" y="62"/>
                </a:lnTo>
                <a:lnTo>
                  <a:pt x="130" y="47"/>
                </a:lnTo>
              </a:path>
            </a:pathLst>
          </a:custGeom>
          <a:pattFill prst="pct20">
            <a:fgClr>
              <a:srgbClr val="000000"/>
            </a:fgClr>
            <a:bgClr>
              <a:srgbClr val="FFFFFF"/>
            </a:bgClr>
          </a:patt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7" name="Freeform 18"/>
          <p:cNvSpPr>
            <a:spLocks/>
          </p:cNvSpPr>
          <p:nvPr/>
        </p:nvSpPr>
        <p:spPr bwMode="auto">
          <a:xfrm>
            <a:off x="3414667" y="4290864"/>
            <a:ext cx="207962" cy="100013"/>
          </a:xfrm>
          <a:custGeom>
            <a:avLst/>
            <a:gdLst>
              <a:gd name="T0" fmla="*/ 2147483647 w 131"/>
              <a:gd name="T1" fmla="*/ 2147483647 h 63"/>
              <a:gd name="T2" fmla="*/ 2147483647 w 131"/>
              <a:gd name="T3" fmla="*/ 0 h 63"/>
              <a:gd name="T4" fmla="*/ 0 w 131"/>
              <a:gd name="T5" fmla="*/ 2147483647 h 63"/>
              <a:gd name="T6" fmla="*/ 2147483647 w 131"/>
              <a:gd name="T7" fmla="*/ 2147483647 h 63"/>
              <a:gd name="T8" fmla="*/ 0 60000 65536"/>
              <a:gd name="T9" fmla="*/ 0 60000 65536"/>
              <a:gd name="T10" fmla="*/ 0 60000 65536"/>
              <a:gd name="T11" fmla="*/ 0 60000 65536"/>
              <a:gd name="T12" fmla="*/ 0 w 131"/>
              <a:gd name="T13" fmla="*/ 0 h 63"/>
              <a:gd name="T14" fmla="*/ 131 w 131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" h="63">
                <a:moveTo>
                  <a:pt x="130" y="48"/>
                </a:moveTo>
                <a:lnTo>
                  <a:pt x="8" y="0"/>
                </a:lnTo>
                <a:lnTo>
                  <a:pt x="0" y="62"/>
                </a:lnTo>
                <a:lnTo>
                  <a:pt x="130" y="48"/>
                </a:lnTo>
              </a:path>
            </a:pathLst>
          </a:custGeom>
          <a:pattFill prst="pct20">
            <a:fgClr>
              <a:srgbClr val="000000"/>
            </a:fgClr>
            <a:bgClr>
              <a:srgbClr val="FFFFFF"/>
            </a:bgClr>
          </a:patt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8" name="Freeform 19"/>
          <p:cNvSpPr>
            <a:spLocks/>
          </p:cNvSpPr>
          <p:nvPr/>
        </p:nvSpPr>
        <p:spPr bwMode="auto">
          <a:xfrm>
            <a:off x="3354342" y="4781402"/>
            <a:ext cx="207962" cy="98425"/>
          </a:xfrm>
          <a:custGeom>
            <a:avLst/>
            <a:gdLst>
              <a:gd name="T0" fmla="*/ 2147483647 w 131"/>
              <a:gd name="T1" fmla="*/ 2147483647 h 62"/>
              <a:gd name="T2" fmla="*/ 2147483647 w 131"/>
              <a:gd name="T3" fmla="*/ 0 h 62"/>
              <a:gd name="T4" fmla="*/ 0 w 131"/>
              <a:gd name="T5" fmla="*/ 2147483647 h 62"/>
              <a:gd name="T6" fmla="*/ 2147483647 w 131"/>
              <a:gd name="T7" fmla="*/ 2147483647 h 62"/>
              <a:gd name="T8" fmla="*/ 0 60000 65536"/>
              <a:gd name="T9" fmla="*/ 0 60000 65536"/>
              <a:gd name="T10" fmla="*/ 0 60000 65536"/>
              <a:gd name="T11" fmla="*/ 0 60000 65536"/>
              <a:gd name="T12" fmla="*/ 0 w 131"/>
              <a:gd name="T13" fmla="*/ 0 h 62"/>
              <a:gd name="T14" fmla="*/ 131 w 131"/>
              <a:gd name="T15" fmla="*/ 62 h 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" h="62">
                <a:moveTo>
                  <a:pt x="130" y="47"/>
                </a:moveTo>
                <a:lnTo>
                  <a:pt x="8" y="0"/>
                </a:lnTo>
                <a:lnTo>
                  <a:pt x="0" y="61"/>
                </a:lnTo>
                <a:lnTo>
                  <a:pt x="130" y="47"/>
                </a:lnTo>
              </a:path>
            </a:pathLst>
          </a:custGeom>
          <a:pattFill prst="pct20">
            <a:fgClr>
              <a:srgbClr val="000000"/>
            </a:fgClr>
            <a:bgClr>
              <a:srgbClr val="FFFFFF"/>
            </a:bgClr>
          </a:patt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9" name="Rectangle 20"/>
          <p:cNvSpPr>
            <a:spLocks noChangeArrowheads="1"/>
          </p:cNvSpPr>
          <p:nvPr/>
        </p:nvSpPr>
        <p:spPr bwMode="auto">
          <a:xfrm rot="446250">
            <a:off x="2058942" y="3908277"/>
            <a:ext cx="30638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140" name="Rectangle 21"/>
          <p:cNvSpPr>
            <a:spLocks noChangeArrowheads="1"/>
          </p:cNvSpPr>
          <p:nvPr/>
        </p:nvSpPr>
        <p:spPr bwMode="auto">
          <a:xfrm rot="446250">
            <a:off x="6164217" y="4428977"/>
            <a:ext cx="30638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5141" name="Oval 22"/>
          <p:cNvSpPr>
            <a:spLocks noChangeArrowheads="1"/>
          </p:cNvSpPr>
          <p:nvPr/>
        </p:nvSpPr>
        <p:spPr bwMode="auto">
          <a:xfrm rot="360000">
            <a:off x="6443617" y="4724252"/>
            <a:ext cx="47625" cy="47625"/>
          </a:xfrm>
          <a:prstGeom prst="ellipse">
            <a:avLst/>
          </a:prstGeom>
          <a:pattFill prst="pct20">
            <a:fgClr>
              <a:schemeClr val="accent1"/>
            </a:fgClr>
            <a:bgClr>
              <a:srgbClr val="FFFFFF"/>
            </a:bgClr>
          </a:patt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5142" name="Freeform 23"/>
          <p:cNvSpPr>
            <a:spLocks/>
          </p:cNvSpPr>
          <p:nvPr/>
        </p:nvSpPr>
        <p:spPr bwMode="auto">
          <a:xfrm>
            <a:off x="1068342" y="4032102"/>
            <a:ext cx="6929437" cy="912812"/>
          </a:xfrm>
          <a:custGeom>
            <a:avLst/>
            <a:gdLst>
              <a:gd name="T0" fmla="*/ 0 w 4365"/>
              <a:gd name="T1" fmla="*/ 0 h 575"/>
              <a:gd name="T2" fmla="*/ 2147483647 w 4365"/>
              <a:gd name="T3" fmla="*/ 2147483647 h 575"/>
              <a:gd name="T4" fmla="*/ 0 60000 65536"/>
              <a:gd name="T5" fmla="*/ 0 60000 65536"/>
              <a:gd name="T6" fmla="*/ 0 w 4365"/>
              <a:gd name="T7" fmla="*/ 0 h 575"/>
              <a:gd name="T8" fmla="*/ 4365 w 4365"/>
              <a:gd name="T9" fmla="*/ 575 h 5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65" h="575">
                <a:moveTo>
                  <a:pt x="0" y="0"/>
                </a:moveTo>
                <a:lnTo>
                  <a:pt x="4364" y="57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" name="Rectangle 24"/>
          <p:cNvSpPr>
            <a:spLocks noChangeArrowheads="1"/>
          </p:cNvSpPr>
          <p:nvPr/>
        </p:nvSpPr>
        <p:spPr bwMode="auto">
          <a:xfrm rot="446250">
            <a:off x="4236992" y="4186089"/>
            <a:ext cx="4349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solidFill>
                  <a:srgbClr val="000000"/>
                </a:solidFill>
              </a:rPr>
              <a:t>Soil</a:t>
            </a:r>
          </a:p>
        </p:txBody>
      </p:sp>
      <p:sp>
        <p:nvSpPr>
          <p:cNvPr id="5144" name="Freeform 25"/>
          <p:cNvSpPr>
            <a:spLocks/>
          </p:cNvSpPr>
          <p:nvPr/>
        </p:nvSpPr>
        <p:spPr bwMode="auto">
          <a:xfrm>
            <a:off x="1158829" y="2244577"/>
            <a:ext cx="581025" cy="1900237"/>
          </a:xfrm>
          <a:custGeom>
            <a:avLst/>
            <a:gdLst>
              <a:gd name="T0" fmla="*/ 2147483647 w 366"/>
              <a:gd name="T1" fmla="*/ 0 h 1197"/>
              <a:gd name="T2" fmla="*/ 2147483647 w 366"/>
              <a:gd name="T3" fmla="*/ 2147483647 h 1197"/>
              <a:gd name="T4" fmla="*/ 2147483647 w 366"/>
              <a:gd name="T5" fmla="*/ 2147483647 h 1197"/>
              <a:gd name="T6" fmla="*/ 2147483647 w 366"/>
              <a:gd name="T7" fmla="*/ 2147483647 h 1197"/>
              <a:gd name="T8" fmla="*/ 2147483647 w 366"/>
              <a:gd name="T9" fmla="*/ 2147483647 h 1197"/>
              <a:gd name="T10" fmla="*/ 2147483647 w 366"/>
              <a:gd name="T11" fmla="*/ 2147483647 h 1197"/>
              <a:gd name="T12" fmla="*/ 2147483647 w 366"/>
              <a:gd name="T13" fmla="*/ 2147483647 h 1197"/>
              <a:gd name="T14" fmla="*/ 2147483647 w 366"/>
              <a:gd name="T15" fmla="*/ 2147483647 h 1197"/>
              <a:gd name="T16" fmla="*/ 2147483647 w 366"/>
              <a:gd name="T17" fmla="*/ 2147483647 h 1197"/>
              <a:gd name="T18" fmla="*/ 2147483647 w 366"/>
              <a:gd name="T19" fmla="*/ 2147483647 h 1197"/>
              <a:gd name="T20" fmla="*/ 2147483647 w 366"/>
              <a:gd name="T21" fmla="*/ 2147483647 h 1197"/>
              <a:gd name="T22" fmla="*/ 2147483647 w 366"/>
              <a:gd name="T23" fmla="*/ 2147483647 h 1197"/>
              <a:gd name="T24" fmla="*/ 2147483647 w 366"/>
              <a:gd name="T25" fmla="*/ 2147483647 h 1197"/>
              <a:gd name="T26" fmla="*/ 2147483647 w 366"/>
              <a:gd name="T27" fmla="*/ 2147483647 h 1197"/>
              <a:gd name="T28" fmla="*/ 2147483647 w 366"/>
              <a:gd name="T29" fmla="*/ 2147483647 h 1197"/>
              <a:gd name="T30" fmla="*/ 2147483647 w 366"/>
              <a:gd name="T31" fmla="*/ 2147483647 h 1197"/>
              <a:gd name="T32" fmla="*/ 2147483647 w 366"/>
              <a:gd name="T33" fmla="*/ 2147483647 h 1197"/>
              <a:gd name="T34" fmla="*/ 2147483647 w 366"/>
              <a:gd name="T35" fmla="*/ 2147483647 h 1197"/>
              <a:gd name="T36" fmla="*/ 2147483647 w 366"/>
              <a:gd name="T37" fmla="*/ 2147483647 h 1197"/>
              <a:gd name="T38" fmla="*/ 2147483647 w 366"/>
              <a:gd name="T39" fmla="*/ 2147483647 h 1197"/>
              <a:gd name="T40" fmla="*/ 2147483647 w 366"/>
              <a:gd name="T41" fmla="*/ 2147483647 h 1197"/>
              <a:gd name="T42" fmla="*/ 2147483647 w 366"/>
              <a:gd name="T43" fmla="*/ 2147483647 h 1197"/>
              <a:gd name="T44" fmla="*/ 2147483647 w 366"/>
              <a:gd name="T45" fmla="*/ 2147483647 h 1197"/>
              <a:gd name="T46" fmla="*/ 2147483647 w 366"/>
              <a:gd name="T47" fmla="*/ 2147483647 h 1197"/>
              <a:gd name="T48" fmla="*/ 2147483647 w 366"/>
              <a:gd name="T49" fmla="*/ 2147483647 h 1197"/>
              <a:gd name="T50" fmla="*/ 2147483647 w 366"/>
              <a:gd name="T51" fmla="*/ 2147483647 h 1197"/>
              <a:gd name="T52" fmla="*/ 2147483647 w 366"/>
              <a:gd name="T53" fmla="*/ 2147483647 h 1197"/>
              <a:gd name="T54" fmla="*/ 2147483647 w 366"/>
              <a:gd name="T55" fmla="*/ 2147483647 h 1197"/>
              <a:gd name="T56" fmla="*/ 2147483647 w 366"/>
              <a:gd name="T57" fmla="*/ 2147483647 h 1197"/>
              <a:gd name="T58" fmla="*/ 2147483647 w 366"/>
              <a:gd name="T59" fmla="*/ 2147483647 h 1197"/>
              <a:gd name="T60" fmla="*/ 2147483647 w 366"/>
              <a:gd name="T61" fmla="*/ 2147483647 h 1197"/>
              <a:gd name="T62" fmla="*/ 2147483647 w 366"/>
              <a:gd name="T63" fmla="*/ 2147483647 h 1197"/>
              <a:gd name="T64" fmla="*/ 2147483647 w 366"/>
              <a:gd name="T65" fmla="*/ 2147483647 h 1197"/>
              <a:gd name="T66" fmla="*/ 2147483647 w 366"/>
              <a:gd name="T67" fmla="*/ 2147483647 h 1197"/>
              <a:gd name="T68" fmla="*/ 2147483647 w 366"/>
              <a:gd name="T69" fmla="*/ 2147483647 h 1197"/>
              <a:gd name="T70" fmla="*/ 2147483647 w 366"/>
              <a:gd name="T71" fmla="*/ 2147483647 h 1197"/>
              <a:gd name="T72" fmla="*/ 2147483647 w 366"/>
              <a:gd name="T73" fmla="*/ 2147483647 h 1197"/>
              <a:gd name="T74" fmla="*/ 0 w 366"/>
              <a:gd name="T75" fmla="*/ 2147483647 h 1197"/>
              <a:gd name="T76" fmla="*/ 0 w 366"/>
              <a:gd name="T77" fmla="*/ 2147483647 h 1197"/>
              <a:gd name="T78" fmla="*/ 0 w 366"/>
              <a:gd name="T79" fmla="*/ 2147483647 h 1197"/>
              <a:gd name="T80" fmla="*/ 0 w 366"/>
              <a:gd name="T81" fmla="*/ 2147483647 h 1197"/>
              <a:gd name="T82" fmla="*/ 0 w 366"/>
              <a:gd name="T83" fmla="*/ 2147483647 h 1197"/>
              <a:gd name="T84" fmla="*/ 0 w 366"/>
              <a:gd name="T85" fmla="*/ 2147483647 h 1197"/>
              <a:gd name="T86" fmla="*/ 0 w 366"/>
              <a:gd name="T87" fmla="*/ 2147483647 h 1197"/>
              <a:gd name="T88" fmla="*/ 0 w 366"/>
              <a:gd name="T89" fmla="*/ 2147483647 h 1197"/>
              <a:gd name="T90" fmla="*/ 0 w 366"/>
              <a:gd name="T91" fmla="*/ 2147483647 h 1197"/>
              <a:gd name="T92" fmla="*/ 0 w 366"/>
              <a:gd name="T93" fmla="*/ 2147483647 h 1197"/>
              <a:gd name="T94" fmla="*/ 0 w 366"/>
              <a:gd name="T95" fmla="*/ 2147483647 h 1197"/>
              <a:gd name="T96" fmla="*/ 0 w 366"/>
              <a:gd name="T97" fmla="*/ 2147483647 h 1197"/>
              <a:gd name="T98" fmla="*/ 0 w 366"/>
              <a:gd name="T99" fmla="*/ 2147483647 h 1197"/>
              <a:gd name="T100" fmla="*/ 0 w 366"/>
              <a:gd name="T101" fmla="*/ 2147483647 h 1197"/>
              <a:gd name="T102" fmla="*/ 0 w 366"/>
              <a:gd name="T103" fmla="*/ 2147483647 h 1197"/>
              <a:gd name="T104" fmla="*/ 0 w 366"/>
              <a:gd name="T105" fmla="*/ 2147483647 h 1197"/>
              <a:gd name="T106" fmla="*/ 0 w 366"/>
              <a:gd name="T107" fmla="*/ 2147483647 h 1197"/>
              <a:gd name="T108" fmla="*/ 0 w 366"/>
              <a:gd name="T109" fmla="*/ 2147483647 h 1197"/>
              <a:gd name="T110" fmla="*/ 0 w 366"/>
              <a:gd name="T111" fmla="*/ 2147483647 h 1197"/>
              <a:gd name="T112" fmla="*/ 0 w 366"/>
              <a:gd name="T113" fmla="*/ 2147483647 h 1197"/>
              <a:gd name="T114" fmla="*/ 0 w 366"/>
              <a:gd name="T115" fmla="*/ 2147483647 h 1197"/>
              <a:gd name="T116" fmla="*/ 0 w 366"/>
              <a:gd name="T117" fmla="*/ 2147483647 h 1197"/>
              <a:gd name="T118" fmla="*/ 2147483647 w 366"/>
              <a:gd name="T119" fmla="*/ 2147483647 h 1197"/>
              <a:gd name="T120" fmla="*/ 2147483647 w 366"/>
              <a:gd name="T121" fmla="*/ 2147483647 h 119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66"/>
              <a:gd name="T184" fmla="*/ 0 h 1197"/>
              <a:gd name="T185" fmla="*/ 366 w 366"/>
              <a:gd name="T186" fmla="*/ 1197 h 119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66" h="1197">
                <a:moveTo>
                  <a:pt x="1" y="1"/>
                </a:moveTo>
                <a:lnTo>
                  <a:pt x="5" y="1"/>
                </a:lnTo>
                <a:lnTo>
                  <a:pt x="15" y="0"/>
                </a:lnTo>
                <a:lnTo>
                  <a:pt x="29" y="0"/>
                </a:lnTo>
                <a:lnTo>
                  <a:pt x="43" y="0"/>
                </a:lnTo>
                <a:lnTo>
                  <a:pt x="53" y="0"/>
                </a:lnTo>
                <a:lnTo>
                  <a:pt x="57" y="0"/>
                </a:lnTo>
                <a:lnTo>
                  <a:pt x="57" y="1"/>
                </a:lnTo>
                <a:lnTo>
                  <a:pt x="57" y="2"/>
                </a:lnTo>
                <a:lnTo>
                  <a:pt x="57" y="3"/>
                </a:lnTo>
                <a:lnTo>
                  <a:pt x="57" y="5"/>
                </a:lnTo>
                <a:lnTo>
                  <a:pt x="57" y="7"/>
                </a:lnTo>
                <a:lnTo>
                  <a:pt x="57" y="8"/>
                </a:lnTo>
                <a:lnTo>
                  <a:pt x="57" y="11"/>
                </a:lnTo>
                <a:lnTo>
                  <a:pt x="57" y="13"/>
                </a:lnTo>
                <a:lnTo>
                  <a:pt x="57" y="16"/>
                </a:lnTo>
                <a:lnTo>
                  <a:pt x="57" y="19"/>
                </a:lnTo>
                <a:lnTo>
                  <a:pt x="57" y="22"/>
                </a:lnTo>
                <a:lnTo>
                  <a:pt x="57" y="25"/>
                </a:lnTo>
                <a:lnTo>
                  <a:pt x="57" y="29"/>
                </a:lnTo>
                <a:lnTo>
                  <a:pt x="57" y="32"/>
                </a:lnTo>
                <a:lnTo>
                  <a:pt x="57" y="36"/>
                </a:lnTo>
                <a:lnTo>
                  <a:pt x="57" y="40"/>
                </a:lnTo>
                <a:lnTo>
                  <a:pt x="57" y="45"/>
                </a:lnTo>
                <a:lnTo>
                  <a:pt x="57" y="49"/>
                </a:lnTo>
                <a:lnTo>
                  <a:pt x="57" y="54"/>
                </a:lnTo>
                <a:lnTo>
                  <a:pt x="57" y="59"/>
                </a:lnTo>
                <a:lnTo>
                  <a:pt x="57" y="64"/>
                </a:lnTo>
                <a:lnTo>
                  <a:pt x="57" y="70"/>
                </a:lnTo>
                <a:lnTo>
                  <a:pt x="57" y="75"/>
                </a:lnTo>
                <a:lnTo>
                  <a:pt x="57" y="81"/>
                </a:lnTo>
                <a:lnTo>
                  <a:pt x="57" y="87"/>
                </a:lnTo>
                <a:lnTo>
                  <a:pt x="57" y="93"/>
                </a:lnTo>
                <a:lnTo>
                  <a:pt x="57" y="100"/>
                </a:lnTo>
                <a:lnTo>
                  <a:pt x="57" y="106"/>
                </a:lnTo>
                <a:lnTo>
                  <a:pt x="57" y="113"/>
                </a:lnTo>
                <a:lnTo>
                  <a:pt x="57" y="119"/>
                </a:lnTo>
                <a:lnTo>
                  <a:pt x="57" y="126"/>
                </a:lnTo>
                <a:lnTo>
                  <a:pt x="57" y="133"/>
                </a:lnTo>
                <a:lnTo>
                  <a:pt x="57" y="141"/>
                </a:lnTo>
                <a:lnTo>
                  <a:pt x="57" y="148"/>
                </a:lnTo>
                <a:lnTo>
                  <a:pt x="57" y="156"/>
                </a:lnTo>
                <a:lnTo>
                  <a:pt x="57" y="163"/>
                </a:lnTo>
                <a:lnTo>
                  <a:pt x="57" y="171"/>
                </a:lnTo>
                <a:lnTo>
                  <a:pt x="57" y="179"/>
                </a:lnTo>
                <a:lnTo>
                  <a:pt x="57" y="187"/>
                </a:lnTo>
                <a:lnTo>
                  <a:pt x="57" y="196"/>
                </a:lnTo>
                <a:lnTo>
                  <a:pt x="57" y="204"/>
                </a:lnTo>
                <a:lnTo>
                  <a:pt x="57" y="212"/>
                </a:lnTo>
                <a:lnTo>
                  <a:pt x="57" y="221"/>
                </a:lnTo>
                <a:lnTo>
                  <a:pt x="57" y="230"/>
                </a:lnTo>
                <a:lnTo>
                  <a:pt x="57" y="239"/>
                </a:lnTo>
                <a:lnTo>
                  <a:pt x="57" y="248"/>
                </a:lnTo>
                <a:lnTo>
                  <a:pt x="57" y="257"/>
                </a:lnTo>
                <a:lnTo>
                  <a:pt x="57" y="266"/>
                </a:lnTo>
                <a:lnTo>
                  <a:pt x="57" y="275"/>
                </a:lnTo>
                <a:lnTo>
                  <a:pt x="57" y="284"/>
                </a:lnTo>
                <a:lnTo>
                  <a:pt x="57" y="294"/>
                </a:lnTo>
                <a:lnTo>
                  <a:pt x="57" y="303"/>
                </a:lnTo>
                <a:lnTo>
                  <a:pt x="57" y="313"/>
                </a:lnTo>
                <a:lnTo>
                  <a:pt x="57" y="323"/>
                </a:lnTo>
                <a:lnTo>
                  <a:pt x="57" y="332"/>
                </a:lnTo>
                <a:lnTo>
                  <a:pt x="57" y="342"/>
                </a:lnTo>
                <a:lnTo>
                  <a:pt x="57" y="352"/>
                </a:lnTo>
                <a:lnTo>
                  <a:pt x="57" y="362"/>
                </a:lnTo>
                <a:lnTo>
                  <a:pt x="57" y="372"/>
                </a:lnTo>
                <a:lnTo>
                  <a:pt x="57" y="382"/>
                </a:lnTo>
                <a:lnTo>
                  <a:pt x="57" y="393"/>
                </a:lnTo>
                <a:lnTo>
                  <a:pt x="57" y="403"/>
                </a:lnTo>
                <a:lnTo>
                  <a:pt x="57" y="413"/>
                </a:lnTo>
                <a:lnTo>
                  <a:pt x="57" y="423"/>
                </a:lnTo>
                <a:lnTo>
                  <a:pt x="57" y="434"/>
                </a:lnTo>
                <a:lnTo>
                  <a:pt x="57" y="444"/>
                </a:lnTo>
                <a:lnTo>
                  <a:pt x="57" y="455"/>
                </a:lnTo>
                <a:lnTo>
                  <a:pt x="57" y="465"/>
                </a:lnTo>
                <a:lnTo>
                  <a:pt x="57" y="476"/>
                </a:lnTo>
                <a:lnTo>
                  <a:pt x="57" y="486"/>
                </a:lnTo>
                <a:lnTo>
                  <a:pt x="57" y="497"/>
                </a:lnTo>
                <a:lnTo>
                  <a:pt x="57" y="507"/>
                </a:lnTo>
                <a:lnTo>
                  <a:pt x="57" y="518"/>
                </a:lnTo>
                <a:lnTo>
                  <a:pt x="57" y="529"/>
                </a:lnTo>
                <a:lnTo>
                  <a:pt x="57" y="539"/>
                </a:lnTo>
                <a:lnTo>
                  <a:pt x="57" y="550"/>
                </a:lnTo>
                <a:lnTo>
                  <a:pt x="57" y="561"/>
                </a:lnTo>
                <a:lnTo>
                  <a:pt x="57" y="571"/>
                </a:lnTo>
                <a:lnTo>
                  <a:pt x="57" y="582"/>
                </a:lnTo>
                <a:lnTo>
                  <a:pt x="57" y="592"/>
                </a:lnTo>
                <a:lnTo>
                  <a:pt x="57" y="603"/>
                </a:lnTo>
                <a:lnTo>
                  <a:pt x="57" y="614"/>
                </a:lnTo>
                <a:lnTo>
                  <a:pt x="57" y="624"/>
                </a:lnTo>
                <a:lnTo>
                  <a:pt x="57" y="635"/>
                </a:lnTo>
                <a:lnTo>
                  <a:pt x="57" y="645"/>
                </a:lnTo>
                <a:lnTo>
                  <a:pt x="57" y="656"/>
                </a:lnTo>
                <a:lnTo>
                  <a:pt x="57" y="666"/>
                </a:lnTo>
                <a:lnTo>
                  <a:pt x="57" y="677"/>
                </a:lnTo>
                <a:lnTo>
                  <a:pt x="57" y="687"/>
                </a:lnTo>
                <a:lnTo>
                  <a:pt x="57" y="698"/>
                </a:lnTo>
                <a:lnTo>
                  <a:pt x="57" y="708"/>
                </a:lnTo>
                <a:lnTo>
                  <a:pt x="57" y="718"/>
                </a:lnTo>
                <a:lnTo>
                  <a:pt x="57" y="728"/>
                </a:lnTo>
                <a:lnTo>
                  <a:pt x="57" y="738"/>
                </a:lnTo>
                <a:lnTo>
                  <a:pt x="57" y="748"/>
                </a:lnTo>
                <a:lnTo>
                  <a:pt x="57" y="758"/>
                </a:lnTo>
                <a:lnTo>
                  <a:pt x="57" y="768"/>
                </a:lnTo>
                <a:lnTo>
                  <a:pt x="57" y="778"/>
                </a:lnTo>
                <a:lnTo>
                  <a:pt x="57" y="788"/>
                </a:lnTo>
                <a:lnTo>
                  <a:pt x="57" y="798"/>
                </a:lnTo>
                <a:lnTo>
                  <a:pt x="57" y="807"/>
                </a:lnTo>
                <a:lnTo>
                  <a:pt x="57" y="817"/>
                </a:lnTo>
                <a:lnTo>
                  <a:pt x="57" y="826"/>
                </a:lnTo>
                <a:lnTo>
                  <a:pt x="57" y="836"/>
                </a:lnTo>
                <a:lnTo>
                  <a:pt x="57" y="845"/>
                </a:lnTo>
                <a:lnTo>
                  <a:pt x="57" y="855"/>
                </a:lnTo>
                <a:lnTo>
                  <a:pt x="57" y="864"/>
                </a:lnTo>
                <a:lnTo>
                  <a:pt x="57" y="873"/>
                </a:lnTo>
                <a:lnTo>
                  <a:pt x="57" y="882"/>
                </a:lnTo>
                <a:lnTo>
                  <a:pt x="57" y="891"/>
                </a:lnTo>
                <a:lnTo>
                  <a:pt x="57" y="899"/>
                </a:lnTo>
                <a:lnTo>
                  <a:pt x="57" y="908"/>
                </a:lnTo>
                <a:lnTo>
                  <a:pt x="57" y="916"/>
                </a:lnTo>
                <a:lnTo>
                  <a:pt x="57" y="925"/>
                </a:lnTo>
                <a:lnTo>
                  <a:pt x="57" y="933"/>
                </a:lnTo>
                <a:lnTo>
                  <a:pt x="57" y="941"/>
                </a:lnTo>
                <a:lnTo>
                  <a:pt x="57" y="949"/>
                </a:lnTo>
                <a:lnTo>
                  <a:pt x="57" y="957"/>
                </a:lnTo>
                <a:lnTo>
                  <a:pt x="57" y="965"/>
                </a:lnTo>
                <a:lnTo>
                  <a:pt x="57" y="972"/>
                </a:lnTo>
                <a:lnTo>
                  <a:pt x="57" y="980"/>
                </a:lnTo>
                <a:lnTo>
                  <a:pt x="57" y="987"/>
                </a:lnTo>
                <a:lnTo>
                  <a:pt x="57" y="994"/>
                </a:lnTo>
                <a:lnTo>
                  <a:pt x="57" y="1001"/>
                </a:lnTo>
                <a:lnTo>
                  <a:pt x="57" y="1008"/>
                </a:lnTo>
                <a:lnTo>
                  <a:pt x="57" y="1015"/>
                </a:lnTo>
                <a:lnTo>
                  <a:pt x="57" y="1021"/>
                </a:lnTo>
                <a:lnTo>
                  <a:pt x="57" y="1027"/>
                </a:lnTo>
                <a:lnTo>
                  <a:pt x="57" y="1034"/>
                </a:lnTo>
                <a:lnTo>
                  <a:pt x="57" y="1040"/>
                </a:lnTo>
                <a:lnTo>
                  <a:pt x="57" y="1045"/>
                </a:lnTo>
                <a:lnTo>
                  <a:pt x="57" y="1051"/>
                </a:lnTo>
                <a:lnTo>
                  <a:pt x="57" y="1056"/>
                </a:lnTo>
                <a:lnTo>
                  <a:pt x="57" y="1062"/>
                </a:lnTo>
                <a:lnTo>
                  <a:pt x="57" y="1067"/>
                </a:lnTo>
                <a:lnTo>
                  <a:pt x="57" y="1071"/>
                </a:lnTo>
                <a:lnTo>
                  <a:pt x="57" y="1076"/>
                </a:lnTo>
                <a:lnTo>
                  <a:pt x="57" y="1080"/>
                </a:lnTo>
                <a:lnTo>
                  <a:pt x="57" y="1085"/>
                </a:lnTo>
                <a:lnTo>
                  <a:pt x="57" y="1089"/>
                </a:lnTo>
                <a:lnTo>
                  <a:pt x="57" y="1093"/>
                </a:lnTo>
                <a:lnTo>
                  <a:pt x="57" y="1096"/>
                </a:lnTo>
                <a:lnTo>
                  <a:pt x="57" y="1099"/>
                </a:lnTo>
                <a:lnTo>
                  <a:pt x="57" y="1103"/>
                </a:lnTo>
                <a:lnTo>
                  <a:pt x="57" y="1105"/>
                </a:lnTo>
                <a:lnTo>
                  <a:pt x="57" y="1108"/>
                </a:lnTo>
                <a:lnTo>
                  <a:pt x="57" y="1111"/>
                </a:lnTo>
                <a:lnTo>
                  <a:pt x="57" y="1113"/>
                </a:lnTo>
                <a:lnTo>
                  <a:pt x="57" y="1115"/>
                </a:lnTo>
                <a:lnTo>
                  <a:pt x="57" y="1116"/>
                </a:lnTo>
                <a:lnTo>
                  <a:pt x="57" y="1118"/>
                </a:lnTo>
                <a:lnTo>
                  <a:pt x="57" y="1119"/>
                </a:lnTo>
                <a:lnTo>
                  <a:pt x="57" y="1120"/>
                </a:lnTo>
                <a:lnTo>
                  <a:pt x="57" y="1121"/>
                </a:lnTo>
                <a:lnTo>
                  <a:pt x="58" y="1130"/>
                </a:lnTo>
                <a:lnTo>
                  <a:pt x="58" y="1138"/>
                </a:lnTo>
                <a:lnTo>
                  <a:pt x="59" y="1144"/>
                </a:lnTo>
                <a:lnTo>
                  <a:pt x="61" y="1149"/>
                </a:lnTo>
                <a:lnTo>
                  <a:pt x="64" y="1153"/>
                </a:lnTo>
                <a:lnTo>
                  <a:pt x="69" y="1156"/>
                </a:lnTo>
                <a:lnTo>
                  <a:pt x="75" y="1158"/>
                </a:lnTo>
                <a:lnTo>
                  <a:pt x="84" y="1160"/>
                </a:lnTo>
                <a:lnTo>
                  <a:pt x="95" y="1160"/>
                </a:lnTo>
                <a:lnTo>
                  <a:pt x="117" y="1160"/>
                </a:lnTo>
                <a:lnTo>
                  <a:pt x="129" y="1160"/>
                </a:lnTo>
                <a:lnTo>
                  <a:pt x="133" y="1160"/>
                </a:lnTo>
                <a:lnTo>
                  <a:pt x="134" y="1160"/>
                </a:lnTo>
                <a:lnTo>
                  <a:pt x="137" y="1160"/>
                </a:lnTo>
                <a:lnTo>
                  <a:pt x="144" y="1160"/>
                </a:lnTo>
                <a:lnTo>
                  <a:pt x="154" y="1160"/>
                </a:lnTo>
                <a:lnTo>
                  <a:pt x="166" y="1160"/>
                </a:lnTo>
                <a:lnTo>
                  <a:pt x="179" y="1160"/>
                </a:lnTo>
                <a:lnTo>
                  <a:pt x="191" y="1160"/>
                </a:lnTo>
                <a:lnTo>
                  <a:pt x="201" y="1160"/>
                </a:lnTo>
                <a:lnTo>
                  <a:pt x="208" y="1160"/>
                </a:lnTo>
                <a:lnTo>
                  <a:pt x="211" y="1160"/>
                </a:lnTo>
                <a:lnTo>
                  <a:pt x="212" y="1160"/>
                </a:lnTo>
                <a:lnTo>
                  <a:pt x="215" y="1160"/>
                </a:lnTo>
                <a:lnTo>
                  <a:pt x="220" y="1160"/>
                </a:lnTo>
                <a:lnTo>
                  <a:pt x="227" y="1160"/>
                </a:lnTo>
                <a:lnTo>
                  <a:pt x="235" y="1160"/>
                </a:lnTo>
                <a:lnTo>
                  <a:pt x="244" y="1160"/>
                </a:lnTo>
                <a:lnTo>
                  <a:pt x="254" y="1160"/>
                </a:lnTo>
                <a:lnTo>
                  <a:pt x="265" y="1160"/>
                </a:lnTo>
                <a:lnTo>
                  <a:pt x="276" y="1160"/>
                </a:lnTo>
                <a:lnTo>
                  <a:pt x="288" y="1160"/>
                </a:lnTo>
                <a:lnTo>
                  <a:pt x="299" y="1160"/>
                </a:lnTo>
                <a:lnTo>
                  <a:pt x="311" y="1160"/>
                </a:lnTo>
                <a:lnTo>
                  <a:pt x="321" y="1160"/>
                </a:lnTo>
                <a:lnTo>
                  <a:pt x="331" y="1160"/>
                </a:lnTo>
                <a:lnTo>
                  <a:pt x="341" y="1160"/>
                </a:lnTo>
                <a:lnTo>
                  <a:pt x="349" y="1160"/>
                </a:lnTo>
                <a:lnTo>
                  <a:pt x="355" y="1160"/>
                </a:lnTo>
                <a:lnTo>
                  <a:pt x="360" y="1160"/>
                </a:lnTo>
                <a:lnTo>
                  <a:pt x="364" y="1160"/>
                </a:lnTo>
                <a:lnTo>
                  <a:pt x="365" y="1160"/>
                </a:lnTo>
                <a:lnTo>
                  <a:pt x="365" y="1166"/>
                </a:lnTo>
                <a:lnTo>
                  <a:pt x="365" y="1178"/>
                </a:lnTo>
                <a:lnTo>
                  <a:pt x="365" y="1191"/>
                </a:lnTo>
                <a:lnTo>
                  <a:pt x="365" y="1196"/>
                </a:lnTo>
                <a:lnTo>
                  <a:pt x="364" y="1196"/>
                </a:lnTo>
                <a:lnTo>
                  <a:pt x="361" y="1196"/>
                </a:lnTo>
                <a:lnTo>
                  <a:pt x="357" y="1196"/>
                </a:lnTo>
                <a:lnTo>
                  <a:pt x="351" y="1196"/>
                </a:lnTo>
                <a:lnTo>
                  <a:pt x="344" y="1196"/>
                </a:lnTo>
                <a:lnTo>
                  <a:pt x="336" y="1196"/>
                </a:lnTo>
                <a:lnTo>
                  <a:pt x="327" y="1196"/>
                </a:lnTo>
                <a:lnTo>
                  <a:pt x="317" y="1196"/>
                </a:lnTo>
                <a:lnTo>
                  <a:pt x="307" y="1196"/>
                </a:lnTo>
                <a:lnTo>
                  <a:pt x="296" y="1196"/>
                </a:lnTo>
                <a:lnTo>
                  <a:pt x="285" y="1196"/>
                </a:lnTo>
                <a:lnTo>
                  <a:pt x="273" y="1196"/>
                </a:lnTo>
                <a:lnTo>
                  <a:pt x="262" y="1196"/>
                </a:lnTo>
                <a:lnTo>
                  <a:pt x="251" y="1196"/>
                </a:lnTo>
                <a:lnTo>
                  <a:pt x="240" y="1196"/>
                </a:lnTo>
                <a:lnTo>
                  <a:pt x="229" y="1196"/>
                </a:lnTo>
                <a:lnTo>
                  <a:pt x="219" y="1196"/>
                </a:lnTo>
                <a:lnTo>
                  <a:pt x="210" y="1196"/>
                </a:lnTo>
                <a:lnTo>
                  <a:pt x="202" y="1196"/>
                </a:lnTo>
                <a:lnTo>
                  <a:pt x="195" y="1196"/>
                </a:lnTo>
                <a:lnTo>
                  <a:pt x="190" y="1196"/>
                </a:lnTo>
                <a:lnTo>
                  <a:pt x="186" y="1196"/>
                </a:lnTo>
                <a:lnTo>
                  <a:pt x="183" y="1196"/>
                </a:lnTo>
                <a:lnTo>
                  <a:pt x="182" y="1196"/>
                </a:lnTo>
                <a:lnTo>
                  <a:pt x="181" y="1196"/>
                </a:lnTo>
                <a:lnTo>
                  <a:pt x="177" y="1196"/>
                </a:lnTo>
                <a:lnTo>
                  <a:pt x="170" y="1196"/>
                </a:lnTo>
                <a:lnTo>
                  <a:pt x="162" y="1196"/>
                </a:lnTo>
                <a:lnTo>
                  <a:pt x="153" y="1196"/>
                </a:lnTo>
                <a:lnTo>
                  <a:pt x="143" y="1196"/>
                </a:lnTo>
                <a:lnTo>
                  <a:pt x="131" y="1196"/>
                </a:lnTo>
                <a:lnTo>
                  <a:pt x="120" y="1196"/>
                </a:lnTo>
                <a:lnTo>
                  <a:pt x="108" y="1196"/>
                </a:lnTo>
                <a:lnTo>
                  <a:pt x="97" y="1196"/>
                </a:lnTo>
                <a:lnTo>
                  <a:pt x="86" y="1196"/>
                </a:lnTo>
                <a:lnTo>
                  <a:pt x="77" y="1196"/>
                </a:lnTo>
                <a:lnTo>
                  <a:pt x="69" y="1196"/>
                </a:lnTo>
                <a:lnTo>
                  <a:pt x="63" y="1196"/>
                </a:lnTo>
                <a:lnTo>
                  <a:pt x="59" y="1196"/>
                </a:lnTo>
                <a:lnTo>
                  <a:pt x="57" y="1196"/>
                </a:lnTo>
                <a:lnTo>
                  <a:pt x="54" y="1196"/>
                </a:lnTo>
                <a:lnTo>
                  <a:pt x="46" y="1196"/>
                </a:lnTo>
                <a:lnTo>
                  <a:pt x="35" y="1195"/>
                </a:lnTo>
                <a:lnTo>
                  <a:pt x="23" y="1192"/>
                </a:lnTo>
                <a:lnTo>
                  <a:pt x="13" y="1187"/>
                </a:lnTo>
                <a:lnTo>
                  <a:pt x="4" y="1179"/>
                </a:lnTo>
                <a:lnTo>
                  <a:pt x="0" y="1170"/>
                </a:lnTo>
                <a:lnTo>
                  <a:pt x="0" y="1163"/>
                </a:lnTo>
                <a:lnTo>
                  <a:pt x="0" y="1160"/>
                </a:lnTo>
                <a:lnTo>
                  <a:pt x="0" y="1154"/>
                </a:lnTo>
                <a:lnTo>
                  <a:pt x="0" y="1141"/>
                </a:lnTo>
                <a:lnTo>
                  <a:pt x="0" y="1127"/>
                </a:lnTo>
                <a:lnTo>
                  <a:pt x="0" y="1121"/>
                </a:lnTo>
                <a:lnTo>
                  <a:pt x="0" y="1119"/>
                </a:lnTo>
                <a:lnTo>
                  <a:pt x="0" y="1112"/>
                </a:lnTo>
                <a:lnTo>
                  <a:pt x="0" y="1102"/>
                </a:lnTo>
                <a:lnTo>
                  <a:pt x="0" y="1090"/>
                </a:lnTo>
                <a:lnTo>
                  <a:pt x="0" y="1077"/>
                </a:lnTo>
                <a:lnTo>
                  <a:pt x="0" y="1066"/>
                </a:lnTo>
                <a:lnTo>
                  <a:pt x="0" y="1056"/>
                </a:lnTo>
                <a:lnTo>
                  <a:pt x="0" y="1049"/>
                </a:lnTo>
                <a:lnTo>
                  <a:pt x="0" y="1046"/>
                </a:lnTo>
                <a:lnTo>
                  <a:pt x="0" y="1045"/>
                </a:lnTo>
                <a:lnTo>
                  <a:pt x="0" y="1042"/>
                </a:lnTo>
                <a:lnTo>
                  <a:pt x="0" y="1037"/>
                </a:lnTo>
                <a:lnTo>
                  <a:pt x="0" y="1030"/>
                </a:lnTo>
                <a:lnTo>
                  <a:pt x="0" y="1023"/>
                </a:lnTo>
                <a:lnTo>
                  <a:pt x="0" y="1014"/>
                </a:lnTo>
                <a:lnTo>
                  <a:pt x="0" y="1004"/>
                </a:lnTo>
                <a:lnTo>
                  <a:pt x="0" y="993"/>
                </a:lnTo>
                <a:lnTo>
                  <a:pt x="0" y="982"/>
                </a:lnTo>
                <a:lnTo>
                  <a:pt x="0" y="971"/>
                </a:lnTo>
                <a:lnTo>
                  <a:pt x="0" y="960"/>
                </a:lnTo>
                <a:lnTo>
                  <a:pt x="0" y="949"/>
                </a:lnTo>
                <a:lnTo>
                  <a:pt x="0" y="938"/>
                </a:lnTo>
                <a:lnTo>
                  <a:pt x="0" y="928"/>
                </a:lnTo>
                <a:lnTo>
                  <a:pt x="0" y="919"/>
                </a:lnTo>
                <a:lnTo>
                  <a:pt x="0" y="911"/>
                </a:lnTo>
                <a:lnTo>
                  <a:pt x="0" y="905"/>
                </a:lnTo>
                <a:lnTo>
                  <a:pt x="0" y="900"/>
                </a:lnTo>
                <a:lnTo>
                  <a:pt x="0" y="897"/>
                </a:lnTo>
                <a:lnTo>
                  <a:pt x="0" y="896"/>
                </a:lnTo>
                <a:lnTo>
                  <a:pt x="0" y="894"/>
                </a:lnTo>
                <a:lnTo>
                  <a:pt x="0" y="891"/>
                </a:lnTo>
                <a:lnTo>
                  <a:pt x="0" y="886"/>
                </a:lnTo>
                <a:lnTo>
                  <a:pt x="0" y="880"/>
                </a:lnTo>
                <a:lnTo>
                  <a:pt x="0" y="872"/>
                </a:lnTo>
                <a:lnTo>
                  <a:pt x="0" y="863"/>
                </a:lnTo>
                <a:lnTo>
                  <a:pt x="0" y="853"/>
                </a:lnTo>
                <a:lnTo>
                  <a:pt x="0" y="843"/>
                </a:lnTo>
                <a:lnTo>
                  <a:pt x="0" y="832"/>
                </a:lnTo>
                <a:lnTo>
                  <a:pt x="0" y="821"/>
                </a:lnTo>
                <a:lnTo>
                  <a:pt x="0" y="809"/>
                </a:lnTo>
                <a:lnTo>
                  <a:pt x="0" y="798"/>
                </a:lnTo>
                <a:lnTo>
                  <a:pt x="0" y="788"/>
                </a:lnTo>
                <a:lnTo>
                  <a:pt x="0" y="778"/>
                </a:lnTo>
                <a:lnTo>
                  <a:pt x="0" y="769"/>
                </a:lnTo>
                <a:lnTo>
                  <a:pt x="0" y="761"/>
                </a:lnTo>
                <a:lnTo>
                  <a:pt x="0" y="755"/>
                </a:lnTo>
                <a:lnTo>
                  <a:pt x="0" y="750"/>
                </a:lnTo>
                <a:lnTo>
                  <a:pt x="0" y="747"/>
                </a:lnTo>
                <a:lnTo>
                  <a:pt x="0" y="745"/>
                </a:lnTo>
                <a:lnTo>
                  <a:pt x="0" y="744"/>
                </a:lnTo>
                <a:lnTo>
                  <a:pt x="0" y="741"/>
                </a:lnTo>
                <a:lnTo>
                  <a:pt x="0" y="736"/>
                </a:lnTo>
                <a:lnTo>
                  <a:pt x="0" y="730"/>
                </a:lnTo>
                <a:lnTo>
                  <a:pt x="0" y="723"/>
                </a:lnTo>
                <a:lnTo>
                  <a:pt x="0" y="714"/>
                </a:lnTo>
                <a:lnTo>
                  <a:pt x="0" y="704"/>
                </a:lnTo>
                <a:lnTo>
                  <a:pt x="0" y="693"/>
                </a:lnTo>
                <a:lnTo>
                  <a:pt x="0" y="682"/>
                </a:lnTo>
                <a:lnTo>
                  <a:pt x="0" y="671"/>
                </a:lnTo>
                <a:lnTo>
                  <a:pt x="0" y="660"/>
                </a:lnTo>
                <a:lnTo>
                  <a:pt x="0" y="649"/>
                </a:lnTo>
                <a:lnTo>
                  <a:pt x="0" y="638"/>
                </a:lnTo>
                <a:lnTo>
                  <a:pt x="0" y="628"/>
                </a:lnTo>
                <a:lnTo>
                  <a:pt x="0" y="619"/>
                </a:lnTo>
                <a:lnTo>
                  <a:pt x="0" y="612"/>
                </a:lnTo>
                <a:lnTo>
                  <a:pt x="0" y="605"/>
                </a:lnTo>
                <a:lnTo>
                  <a:pt x="0" y="600"/>
                </a:lnTo>
                <a:lnTo>
                  <a:pt x="0" y="597"/>
                </a:lnTo>
                <a:lnTo>
                  <a:pt x="0" y="596"/>
                </a:lnTo>
                <a:lnTo>
                  <a:pt x="0" y="595"/>
                </a:lnTo>
                <a:lnTo>
                  <a:pt x="0" y="594"/>
                </a:lnTo>
                <a:lnTo>
                  <a:pt x="0" y="592"/>
                </a:lnTo>
                <a:lnTo>
                  <a:pt x="0" y="590"/>
                </a:lnTo>
                <a:lnTo>
                  <a:pt x="0" y="587"/>
                </a:lnTo>
                <a:lnTo>
                  <a:pt x="0" y="584"/>
                </a:lnTo>
                <a:lnTo>
                  <a:pt x="0" y="580"/>
                </a:lnTo>
                <a:lnTo>
                  <a:pt x="0" y="576"/>
                </a:lnTo>
                <a:lnTo>
                  <a:pt x="0" y="572"/>
                </a:lnTo>
                <a:lnTo>
                  <a:pt x="0" y="567"/>
                </a:lnTo>
                <a:lnTo>
                  <a:pt x="0" y="561"/>
                </a:lnTo>
                <a:lnTo>
                  <a:pt x="0" y="556"/>
                </a:lnTo>
                <a:lnTo>
                  <a:pt x="0" y="550"/>
                </a:lnTo>
                <a:lnTo>
                  <a:pt x="0" y="543"/>
                </a:lnTo>
                <a:lnTo>
                  <a:pt x="0" y="537"/>
                </a:lnTo>
                <a:lnTo>
                  <a:pt x="0" y="530"/>
                </a:lnTo>
                <a:lnTo>
                  <a:pt x="0" y="522"/>
                </a:lnTo>
                <a:lnTo>
                  <a:pt x="0" y="515"/>
                </a:lnTo>
                <a:lnTo>
                  <a:pt x="0" y="507"/>
                </a:lnTo>
                <a:lnTo>
                  <a:pt x="0" y="499"/>
                </a:lnTo>
                <a:lnTo>
                  <a:pt x="0" y="490"/>
                </a:lnTo>
                <a:lnTo>
                  <a:pt x="0" y="482"/>
                </a:lnTo>
                <a:lnTo>
                  <a:pt x="0" y="473"/>
                </a:lnTo>
                <a:lnTo>
                  <a:pt x="0" y="464"/>
                </a:lnTo>
                <a:lnTo>
                  <a:pt x="0" y="454"/>
                </a:lnTo>
                <a:lnTo>
                  <a:pt x="0" y="445"/>
                </a:lnTo>
                <a:lnTo>
                  <a:pt x="0" y="435"/>
                </a:lnTo>
                <a:lnTo>
                  <a:pt x="0" y="425"/>
                </a:lnTo>
                <a:lnTo>
                  <a:pt x="0" y="415"/>
                </a:lnTo>
                <a:lnTo>
                  <a:pt x="0" y="405"/>
                </a:lnTo>
                <a:lnTo>
                  <a:pt x="0" y="395"/>
                </a:lnTo>
                <a:lnTo>
                  <a:pt x="0" y="384"/>
                </a:lnTo>
                <a:lnTo>
                  <a:pt x="0" y="374"/>
                </a:lnTo>
                <a:lnTo>
                  <a:pt x="0" y="363"/>
                </a:lnTo>
                <a:lnTo>
                  <a:pt x="0" y="352"/>
                </a:lnTo>
                <a:lnTo>
                  <a:pt x="0" y="342"/>
                </a:lnTo>
                <a:lnTo>
                  <a:pt x="0" y="331"/>
                </a:lnTo>
                <a:lnTo>
                  <a:pt x="0" y="320"/>
                </a:lnTo>
                <a:lnTo>
                  <a:pt x="0" y="309"/>
                </a:lnTo>
                <a:lnTo>
                  <a:pt x="0" y="298"/>
                </a:lnTo>
                <a:lnTo>
                  <a:pt x="0" y="287"/>
                </a:lnTo>
                <a:lnTo>
                  <a:pt x="0" y="276"/>
                </a:lnTo>
                <a:lnTo>
                  <a:pt x="0" y="266"/>
                </a:lnTo>
                <a:lnTo>
                  <a:pt x="0" y="255"/>
                </a:lnTo>
                <a:lnTo>
                  <a:pt x="0" y="244"/>
                </a:lnTo>
                <a:lnTo>
                  <a:pt x="0" y="233"/>
                </a:lnTo>
                <a:lnTo>
                  <a:pt x="0" y="223"/>
                </a:lnTo>
                <a:lnTo>
                  <a:pt x="0" y="212"/>
                </a:lnTo>
                <a:lnTo>
                  <a:pt x="0" y="202"/>
                </a:lnTo>
                <a:lnTo>
                  <a:pt x="0" y="192"/>
                </a:lnTo>
                <a:lnTo>
                  <a:pt x="0" y="181"/>
                </a:lnTo>
                <a:lnTo>
                  <a:pt x="0" y="171"/>
                </a:lnTo>
                <a:lnTo>
                  <a:pt x="0" y="161"/>
                </a:lnTo>
                <a:lnTo>
                  <a:pt x="0" y="152"/>
                </a:lnTo>
                <a:lnTo>
                  <a:pt x="0" y="142"/>
                </a:lnTo>
                <a:lnTo>
                  <a:pt x="0" y="133"/>
                </a:lnTo>
                <a:lnTo>
                  <a:pt x="0" y="124"/>
                </a:lnTo>
                <a:lnTo>
                  <a:pt x="0" y="115"/>
                </a:lnTo>
                <a:lnTo>
                  <a:pt x="0" y="106"/>
                </a:lnTo>
                <a:lnTo>
                  <a:pt x="0" y="98"/>
                </a:lnTo>
                <a:lnTo>
                  <a:pt x="0" y="90"/>
                </a:lnTo>
                <a:lnTo>
                  <a:pt x="0" y="82"/>
                </a:lnTo>
                <a:lnTo>
                  <a:pt x="0" y="74"/>
                </a:lnTo>
                <a:lnTo>
                  <a:pt x="0" y="67"/>
                </a:lnTo>
                <a:lnTo>
                  <a:pt x="0" y="60"/>
                </a:lnTo>
                <a:lnTo>
                  <a:pt x="1" y="53"/>
                </a:lnTo>
                <a:lnTo>
                  <a:pt x="1" y="47"/>
                </a:lnTo>
                <a:lnTo>
                  <a:pt x="1" y="41"/>
                </a:lnTo>
                <a:lnTo>
                  <a:pt x="1" y="35"/>
                </a:lnTo>
                <a:lnTo>
                  <a:pt x="1" y="30"/>
                </a:lnTo>
                <a:lnTo>
                  <a:pt x="1" y="25"/>
                </a:lnTo>
                <a:lnTo>
                  <a:pt x="1" y="21"/>
                </a:lnTo>
                <a:lnTo>
                  <a:pt x="1" y="16"/>
                </a:lnTo>
                <a:lnTo>
                  <a:pt x="1" y="13"/>
                </a:lnTo>
                <a:lnTo>
                  <a:pt x="1" y="10"/>
                </a:lnTo>
                <a:lnTo>
                  <a:pt x="1" y="7"/>
                </a:lnTo>
                <a:lnTo>
                  <a:pt x="1" y="5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5" name="Freeform 26"/>
          <p:cNvSpPr>
            <a:spLocks/>
          </p:cNvSpPr>
          <p:nvPr/>
        </p:nvSpPr>
        <p:spPr bwMode="auto">
          <a:xfrm>
            <a:off x="1158829" y="2244577"/>
            <a:ext cx="581025" cy="1900237"/>
          </a:xfrm>
          <a:custGeom>
            <a:avLst/>
            <a:gdLst>
              <a:gd name="T0" fmla="*/ 2147483647 w 366"/>
              <a:gd name="T1" fmla="*/ 0 h 1197"/>
              <a:gd name="T2" fmla="*/ 2147483647 w 366"/>
              <a:gd name="T3" fmla="*/ 2147483647 h 1197"/>
              <a:gd name="T4" fmla="*/ 2147483647 w 366"/>
              <a:gd name="T5" fmla="*/ 2147483647 h 1197"/>
              <a:gd name="T6" fmla="*/ 2147483647 w 366"/>
              <a:gd name="T7" fmla="*/ 2147483647 h 1197"/>
              <a:gd name="T8" fmla="*/ 2147483647 w 366"/>
              <a:gd name="T9" fmla="*/ 2147483647 h 1197"/>
              <a:gd name="T10" fmla="*/ 2147483647 w 366"/>
              <a:gd name="T11" fmla="*/ 2147483647 h 1197"/>
              <a:gd name="T12" fmla="*/ 2147483647 w 366"/>
              <a:gd name="T13" fmla="*/ 2147483647 h 1197"/>
              <a:gd name="T14" fmla="*/ 2147483647 w 366"/>
              <a:gd name="T15" fmla="*/ 2147483647 h 1197"/>
              <a:gd name="T16" fmla="*/ 2147483647 w 366"/>
              <a:gd name="T17" fmla="*/ 2147483647 h 1197"/>
              <a:gd name="T18" fmla="*/ 2147483647 w 366"/>
              <a:gd name="T19" fmla="*/ 2147483647 h 1197"/>
              <a:gd name="T20" fmla="*/ 2147483647 w 366"/>
              <a:gd name="T21" fmla="*/ 2147483647 h 1197"/>
              <a:gd name="T22" fmla="*/ 2147483647 w 366"/>
              <a:gd name="T23" fmla="*/ 2147483647 h 1197"/>
              <a:gd name="T24" fmla="*/ 2147483647 w 366"/>
              <a:gd name="T25" fmla="*/ 2147483647 h 1197"/>
              <a:gd name="T26" fmla="*/ 2147483647 w 366"/>
              <a:gd name="T27" fmla="*/ 2147483647 h 1197"/>
              <a:gd name="T28" fmla="*/ 2147483647 w 366"/>
              <a:gd name="T29" fmla="*/ 2147483647 h 1197"/>
              <a:gd name="T30" fmla="*/ 2147483647 w 366"/>
              <a:gd name="T31" fmla="*/ 2147483647 h 1197"/>
              <a:gd name="T32" fmla="*/ 2147483647 w 366"/>
              <a:gd name="T33" fmla="*/ 2147483647 h 1197"/>
              <a:gd name="T34" fmla="*/ 2147483647 w 366"/>
              <a:gd name="T35" fmla="*/ 2147483647 h 1197"/>
              <a:gd name="T36" fmla="*/ 2147483647 w 366"/>
              <a:gd name="T37" fmla="*/ 2147483647 h 1197"/>
              <a:gd name="T38" fmla="*/ 2147483647 w 366"/>
              <a:gd name="T39" fmla="*/ 2147483647 h 1197"/>
              <a:gd name="T40" fmla="*/ 2147483647 w 366"/>
              <a:gd name="T41" fmla="*/ 2147483647 h 1197"/>
              <a:gd name="T42" fmla="*/ 2147483647 w 366"/>
              <a:gd name="T43" fmla="*/ 2147483647 h 1197"/>
              <a:gd name="T44" fmla="*/ 2147483647 w 366"/>
              <a:gd name="T45" fmla="*/ 2147483647 h 1197"/>
              <a:gd name="T46" fmla="*/ 2147483647 w 366"/>
              <a:gd name="T47" fmla="*/ 2147483647 h 1197"/>
              <a:gd name="T48" fmla="*/ 2147483647 w 366"/>
              <a:gd name="T49" fmla="*/ 2147483647 h 1197"/>
              <a:gd name="T50" fmla="*/ 2147483647 w 366"/>
              <a:gd name="T51" fmla="*/ 2147483647 h 1197"/>
              <a:gd name="T52" fmla="*/ 2147483647 w 366"/>
              <a:gd name="T53" fmla="*/ 2147483647 h 1197"/>
              <a:gd name="T54" fmla="*/ 2147483647 w 366"/>
              <a:gd name="T55" fmla="*/ 2147483647 h 1197"/>
              <a:gd name="T56" fmla="*/ 2147483647 w 366"/>
              <a:gd name="T57" fmla="*/ 2147483647 h 1197"/>
              <a:gd name="T58" fmla="*/ 2147483647 w 366"/>
              <a:gd name="T59" fmla="*/ 2147483647 h 1197"/>
              <a:gd name="T60" fmla="*/ 2147483647 w 366"/>
              <a:gd name="T61" fmla="*/ 2147483647 h 1197"/>
              <a:gd name="T62" fmla="*/ 2147483647 w 366"/>
              <a:gd name="T63" fmla="*/ 2147483647 h 1197"/>
              <a:gd name="T64" fmla="*/ 2147483647 w 366"/>
              <a:gd name="T65" fmla="*/ 2147483647 h 1197"/>
              <a:gd name="T66" fmla="*/ 2147483647 w 366"/>
              <a:gd name="T67" fmla="*/ 2147483647 h 1197"/>
              <a:gd name="T68" fmla="*/ 2147483647 w 366"/>
              <a:gd name="T69" fmla="*/ 2147483647 h 1197"/>
              <a:gd name="T70" fmla="*/ 2147483647 w 366"/>
              <a:gd name="T71" fmla="*/ 2147483647 h 1197"/>
              <a:gd name="T72" fmla="*/ 2147483647 w 366"/>
              <a:gd name="T73" fmla="*/ 2147483647 h 1197"/>
              <a:gd name="T74" fmla="*/ 0 w 366"/>
              <a:gd name="T75" fmla="*/ 2147483647 h 1197"/>
              <a:gd name="T76" fmla="*/ 0 w 366"/>
              <a:gd name="T77" fmla="*/ 2147483647 h 1197"/>
              <a:gd name="T78" fmla="*/ 0 w 366"/>
              <a:gd name="T79" fmla="*/ 2147483647 h 1197"/>
              <a:gd name="T80" fmla="*/ 0 w 366"/>
              <a:gd name="T81" fmla="*/ 2147483647 h 1197"/>
              <a:gd name="T82" fmla="*/ 0 w 366"/>
              <a:gd name="T83" fmla="*/ 2147483647 h 1197"/>
              <a:gd name="T84" fmla="*/ 0 w 366"/>
              <a:gd name="T85" fmla="*/ 2147483647 h 1197"/>
              <a:gd name="T86" fmla="*/ 0 w 366"/>
              <a:gd name="T87" fmla="*/ 2147483647 h 1197"/>
              <a:gd name="T88" fmla="*/ 0 w 366"/>
              <a:gd name="T89" fmla="*/ 2147483647 h 1197"/>
              <a:gd name="T90" fmla="*/ 0 w 366"/>
              <a:gd name="T91" fmla="*/ 2147483647 h 1197"/>
              <a:gd name="T92" fmla="*/ 0 w 366"/>
              <a:gd name="T93" fmla="*/ 2147483647 h 1197"/>
              <a:gd name="T94" fmla="*/ 0 w 366"/>
              <a:gd name="T95" fmla="*/ 2147483647 h 1197"/>
              <a:gd name="T96" fmla="*/ 0 w 366"/>
              <a:gd name="T97" fmla="*/ 2147483647 h 1197"/>
              <a:gd name="T98" fmla="*/ 0 w 366"/>
              <a:gd name="T99" fmla="*/ 2147483647 h 1197"/>
              <a:gd name="T100" fmla="*/ 0 w 366"/>
              <a:gd name="T101" fmla="*/ 2147483647 h 1197"/>
              <a:gd name="T102" fmla="*/ 0 w 366"/>
              <a:gd name="T103" fmla="*/ 2147483647 h 1197"/>
              <a:gd name="T104" fmla="*/ 0 w 366"/>
              <a:gd name="T105" fmla="*/ 2147483647 h 1197"/>
              <a:gd name="T106" fmla="*/ 0 w 366"/>
              <a:gd name="T107" fmla="*/ 2147483647 h 1197"/>
              <a:gd name="T108" fmla="*/ 0 w 366"/>
              <a:gd name="T109" fmla="*/ 2147483647 h 1197"/>
              <a:gd name="T110" fmla="*/ 0 w 366"/>
              <a:gd name="T111" fmla="*/ 2147483647 h 1197"/>
              <a:gd name="T112" fmla="*/ 0 w 366"/>
              <a:gd name="T113" fmla="*/ 2147483647 h 1197"/>
              <a:gd name="T114" fmla="*/ 0 w 366"/>
              <a:gd name="T115" fmla="*/ 2147483647 h 1197"/>
              <a:gd name="T116" fmla="*/ 0 w 366"/>
              <a:gd name="T117" fmla="*/ 2147483647 h 1197"/>
              <a:gd name="T118" fmla="*/ 2147483647 w 366"/>
              <a:gd name="T119" fmla="*/ 2147483647 h 1197"/>
              <a:gd name="T120" fmla="*/ 2147483647 w 366"/>
              <a:gd name="T121" fmla="*/ 2147483647 h 119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66"/>
              <a:gd name="T184" fmla="*/ 0 h 1197"/>
              <a:gd name="T185" fmla="*/ 366 w 366"/>
              <a:gd name="T186" fmla="*/ 1197 h 119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66" h="1197">
                <a:moveTo>
                  <a:pt x="1" y="1"/>
                </a:moveTo>
                <a:lnTo>
                  <a:pt x="5" y="1"/>
                </a:lnTo>
                <a:lnTo>
                  <a:pt x="15" y="0"/>
                </a:lnTo>
                <a:lnTo>
                  <a:pt x="29" y="0"/>
                </a:lnTo>
                <a:lnTo>
                  <a:pt x="43" y="0"/>
                </a:lnTo>
                <a:lnTo>
                  <a:pt x="53" y="0"/>
                </a:lnTo>
                <a:lnTo>
                  <a:pt x="57" y="0"/>
                </a:lnTo>
                <a:lnTo>
                  <a:pt x="57" y="1"/>
                </a:lnTo>
                <a:lnTo>
                  <a:pt x="57" y="2"/>
                </a:lnTo>
                <a:lnTo>
                  <a:pt x="57" y="3"/>
                </a:lnTo>
                <a:lnTo>
                  <a:pt x="57" y="5"/>
                </a:lnTo>
                <a:lnTo>
                  <a:pt x="57" y="7"/>
                </a:lnTo>
                <a:lnTo>
                  <a:pt x="57" y="8"/>
                </a:lnTo>
                <a:lnTo>
                  <a:pt x="57" y="11"/>
                </a:lnTo>
                <a:lnTo>
                  <a:pt x="57" y="13"/>
                </a:lnTo>
                <a:lnTo>
                  <a:pt x="57" y="16"/>
                </a:lnTo>
                <a:lnTo>
                  <a:pt x="57" y="19"/>
                </a:lnTo>
                <a:lnTo>
                  <a:pt x="57" y="22"/>
                </a:lnTo>
                <a:lnTo>
                  <a:pt x="57" y="25"/>
                </a:lnTo>
                <a:lnTo>
                  <a:pt x="57" y="29"/>
                </a:lnTo>
                <a:lnTo>
                  <a:pt x="57" y="32"/>
                </a:lnTo>
                <a:lnTo>
                  <a:pt x="57" y="36"/>
                </a:lnTo>
                <a:lnTo>
                  <a:pt x="57" y="40"/>
                </a:lnTo>
                <a:lnTo>
                  <a:pt x="57" y="45"/>
                </a:lnTo>
                <a:lnTo>
                  <a:pt x="57" y="49"/>
                </a:lnTo>
                <a:lnTo>
                  <a:pt x="57" y="54"/>
                </a:lnTo>
                <a:lnTo>
                  <a:pt x="57" y="59"/>
                </a:lnTo>
                <a:lnTo>
                  <a:pt x="57" y="64"/>
                </a:lnTo>
                <a:lnTo>
                  <a:pt x="57" y="70"/>
                </a:lnTo>
                <a:lnTo>
                  <a:pt x="57" y="75"/>
                </a:lnTo>
                <a:lnTo>
                  <a:pt x="57" y="81"/>
                </a:lnTo>
                <a:lnTo>
                  <a:pt x="57" y="87"/>
                </a:lnTo>
                <a:lnTo>
                  <a:pt x="57" y="93"/>
                </a:lnTo>
                <a:lnTo>
                  <a:pt x="57" y="100"/>
                </a:lnTo>
                <a:lnTo>
                  <a:pt x="57" y="106"/>
                </a:lnTo>
                <a:lnTo>
                  <a:pt x="57" y="113"/>
                </a:lnTo>
                <a:lnTo>
                  <a:pt x="57" y="119"/>
                </a:lnTo>
                <a:lnTo>
                  <a:pt x="57" y="126"/>
                </a:lnTo>
                <a:lnTo>
                  <a:pt x="57" y="133"/>
                </a:lnTo>
                <a:lnTo>
                  <a:pt x="57" y="141"/>
                </a:lnTo>
                <a:lnTo>
                  <a:pt x="57" y="148"/>
                </a:lnTo>
                <a:lnTo>
                  <a:pt x="57" y="156"/>
                </a:lnTo>
                <a:lnTo>
                  <a:pt x="57" y="163"/>
                </a:lnTo>
                <a:lnTo>
                  <a:pt x="57" y="171"/>
                </a:lnTo>
                <a:lnTo>
                  <a:pt x="57" y="179"/>
                </a:lnTo>
                <a:lnTo>
                  <a:pt x="57" y="187"/>
                </a:lnTo>
                <a:lnTo>
                  <a:pt x="57" y="196"/>
                </a:lnTo>
                <a:lnTo>
                  <a:pt x="57" y="204"/>
                </a:lnTo>
                <a:lnTo>
                  <a:pt x="57" y="212"/>
                </a:lnTo>
                <a:lnTo>
                  <a:pt x="57" y="221"/>
                </a:lnTo>
                <a:lnTo>
                  <a:pt x="57" y="230"/>
                </a:lnTo>
                <a:lnTo>
                  <a:pt x="57" y="239"/>
                </a:lnTo>
                <a:lnTo>
                  <a:pt x="57" y="248"/>
                </a:lnTo>
                <a:lnTo>
                  <a:pt x="57" y="257"/>
                </a:lnTo>
                <a:lnTo>
                  <a:pt x="57" y="266"/>
                </a:lnTo>
                <a:lnTo>
                  <a:pt x="57" y="275"/>
                </a:lnTo>
                <a:lnTo>
                  <a:pt x="57" y="284"/>
                </a:lnTo>
                <a:lnTo>
                  <a:pt x="57" y="294"/>
                </a:lnTo>
                <a:lnTo>
                  <a:pt x="57" y="303"/>
                </a:lnTo>
                <a:lnTo>
                  <a:pt x="57" y="313"/>
                </a:lnTo>
                <a:lnTo>
                  <a:pt x="57" y="323"/>
                </a:lnTo>
                <a:lnTo>
                  <a:pt x="57" y="332"/>
                </a:lnTo>
                <a:lnTo>
                  <a:pt x="57" y="342"/>
                </a:lnTo>
                <a:lnTo>
                  <a:pt x="57" y="352"/>
                </a:lnTo>
                <a:lnTo>
                  <a:pt x="57" y="362"/>
                </a:lnTo>
                <a:lnTo>
                  <a:pt x="57" y="372"/>
                </a:lnTo>
                <a:lnTo>
                  <a:pt x="57" y="382"/>
                </a:lnTo>
                <a:lnTo>
                  <a:pt x="57" y="393"/>
                </a:lnTo>
                <a:lnTo>
                  <a:pt x="57" y="403"/>
                </a:lnTo>
                <a:lnTo>
                  <a:pt x="57" y="413"/>
                </a:lnTo>
                <a:lnTo>
                  <a:pt x="57" y="423"/>
                </a:lnTo>
                <a:lnTo>
                  <a:pt x="57" y="434"/>
                </a:lnTo>
                <a:lnTo>
                  <a:pt x="57" y="444"/>
                </a:lnTo>
                <a:lnTo>
                  <a:pt x="57" y="455"/>
                </a:lnTo>
                <a:lnTo>
                  <a:pt x="57" y="465"/>
                </a:lnTo>
                <a:lnTo>
                  <a:pt x="57" y="476"/>
                </a:lnTo>
                <a:lnTo>
                  <a:pt x="57" y="486"/>
                </a:lnTo>
                <a:lnTo>
                  <a:pt x="57" y="497"/>
                </a:lnTo>
                <a:lnTo>
                  <a:pt x="57" y="507"/>
                </a:lnTo>
                <a:lnTo>
                  <a:pt x="57" y="518"/>
                </a:lnTo>
                <a:lnTo>
                  <a:pt x="57" y="529"/>
                </a:lnTo>
                <a:lnTo>
                  <a:pt x="57" y="539"/>
                </a:lnTo>
                <a:lnTo>
                  <a:pt x="57" y="550"/>
                </a:lnTo>
                <a:lnTo>
                  <a:pt x="57" y="561"/>
                </a:lnTo>
                <a:lnTo>
                  <a:pt x="57" y="571"/>
                </a:lnTo>
                <a:lnTo>
                  <a:pt x="57" y="582"/>
                </a:lnTo>
                <a:lnTo>
                  <a:pt x="57" y="592"/>
                </a:lnTo>
                <a:lnTo>
                  <a:pt x="57" y="603"/>
                </a:lnTo>
                <a:lnTo>
                  <a:pt x="57" y="614"/>
                </a:lnTo>
                <a:lnTo>
                  <a:pt x="57" y="624"/>
                </a:lnTo>
                <a:lnTo>
                  <a:pt x="57" y="635"/>
                </a:lnTo>
                <a:lnTo>
                  <a:pt x="57" y="645"/>
                </a:lnTo>
                <a:lnTo>
                  <a:pt x="57" y="656"/>
                </a:lnTo>
                <a:lnTo>
                  <a:pt x="57" y="666"/>
                </a:lnTo>
                <a:lnTo>
                  <a:pt x="57" y="677"/>
                </a:lnTo>
                <a:lnTo>
                  <a:pt x="57" y="687"/>
                </a:lnTo>
                <a:lnTo>
                  <a:pt x="57" y="698"/>
                </a:lnTo>
                <a:lnTo>
                  <a:pt x="57" y="708"/>
                </a:lnTo>
                <a:lnTo>
                  <a:pt x="57" y="718"/>
                </a:lnTo>
                <a:lnTo>
                  <a:pt x="57" y="728"/>
                </a:lnTo>
                <a:lnTo>
                  <a:pt x="57" y="738"/>
                </a:lnTo>
                <a:lnTo>
                  <a:pt x="57" y="748"/>
                </a:lnTo>
                <a:lnTo>
                  <a:pt x="57" y="758"/>
                </a:lnTo>
                <a:lnTo>
                  <a:pt x="57" y="768"/>
                </a:lnTo>
                <a:lnTo>
                  <a:pt x="57" y="778"/>
                </a:lnTo>
                <a:lnTo>
                  <a:pt x="57" y="788"/>
                </a:lnTo>
                <a:lnTo>
                  <a:pt x="57" y="798"/>
                </a:lnTo>
                <a:lnTo>
                  <a:pt x="57" y="807"/>
                </a:lnTo>
                <a:lnTo>
                  <a:pt x="57" y="817"/>
                </a:lnTo>
                <a:lnTo>
                  <a:pt x="57" y="826"/>
                </a:lnTo>
                <a:lnTo>
                  <a:pt x="57" y="836"/>
                </a:lnTo>
                <a:lnTo>
                  <a:pt x="57" y="845"/>
                </a:lnTo>
                <a:lnTo>
                  <a:pt x="57" y="855"/>
                </a:lnTo>
                <a:lnTo>
                  <a:pt x="57" y="864"/>
                </a:lnTo>
                <a:lnTo>
                  <a:pt x="57" y="873"/>
                </a:lnTo>
                <a:lnTo>
                  <a:pt x="57" y="882"/>
                </a:lnTo>
                <a:lnTo>
                  <a:pt x="57" y="891"/>
                </a:lnTo>
                <a:lnTo>
                  <a:pt x="57" y="899"/>
                </a:lnTo>
                <a:lnTo>
                  <a:pt x="57" y="908"/>
                </a:lnTo>
                <a:lnTo>
                  <a:pt x="57" y="916"/>
                </a:lnTo>
                <a:lnTo>
                  <a:pt x="57" y="925"/>
                </a:lnTo>
                <a:lnTo>
                  <a:pt x="57" y="933"/>
                </a:lnTo>
                <a:lnTo>
                  <a:pt x="57" y="941"/>
                </a:lnTo>
                <a:lnTo>
                  <a:pt x="57" y="949"/>
                </a:lnTo>
                <a:lnTo>
                  <a:pt x="57" y="957"/>
                </a:lnTo>
                <a:lnTo>
                  <a:pt x="57" y="965"/>
                </a:lnTo>
                <a:lnTo>
                  <a:pt x="57" y="972"/>
                </a:lnTo>
                <a:lnTo>
                  <a:pt x="57" y="980"/>
                </a:lnTo>
                <a:lnTo>
                  <a:pt x="57" y="987"/>
                </a:lnTo>
                <a:lnTo>
                  <a:pt x="57" y="994"/>
                </a:lnTo>
                <a:lnTo>
                  <a:pt x="57" y="1001"/>
                </a:lnTo>
                <a:lnTo>
                  <a:pt x="57" y="1008"/>
                </a:lnTo>
                <a:lnTo>
                  <a:pt x="57" y="1015"/>
                </a:lnTo>
                <a:lnTo>
                  <a:pt x="57" y="1021"/>
                </a:lnTo>
                <a:lnTo>
                  <a:pt x="57" y="1027"/>
                </a:lnTo>
                <a:lnTo>
                  <a:pt x="57" y="1034"/>
                </a:lnTo>
                <a:lnTo>
                  <a:pt x="57" y="1040"/>
                </a:lnTo>
                <a:lnTo>
                  <a:pt x="57" y="1045"/>
                </a:lnTo>
                <a:lnTo>
                  <a:pt x="57" y="1051"/>
                </a:lnTo>
                <a:lnTo>
                  <a:pt x="57" y="1056"/>
                </a:lnTo>
                <a:lnTo>
                  <a:pt x="57" y="1062"/>
                </a:lnTo>
                <a:lnTo>
                  <a:pt x="57" y="1067"/>
                </a:lnTo>
                <a:lnTo>
                  <a:pt x="57" y="1071"/>
                </a:lnTo>
                <a:lnTo>
                  <a:pt x="57" y="1076"/>
                </a:lnTo>
                <a:lnTo>
                  <a:pt x="57" y="1080"/>
                </a:lnTo>
                <a:lnTo>
                  <a:pt x="57" y="1085"/>
                </a:lnTo>
                <a:lnTo>
                  <a:pt x="57" y="1089"/>
                </a:lnTo>
                <a:lnTo>
                  <a:pt x="57" y="1093"/>
                </a:lnTo>
                <a:lnTo>
                  <a:pt x="57" y="1096"/>
                </a:lnTo>
                <a:lnTo>
                  <a:pt x="57" y="1099"/>
                </a:lnTo>
                <a:lnTo>
                  <a:pt x="57" y="1103"/>
                </a:lnTo>
                <a:lnTo>
                  <a:pt x="57" y="1105"/>
                </a:lnTo>
                <a:lnTo>
                  <a:pt x="57" y="1108"/>
                </a:lnTo>
                <a:lnTo>
                  <a:pt x="57" y="1111"/>
                </a:lnTo>
                <a:lnTo>
                  <a:pt x="57" y="1113"/>
                </a:lnTo>
                <a:lnTo>
                  <a:pt x="57" y="1115"/>
                </a:lnTo>
                <a:lnTo>
                  <a:pt x="57" y="1116"/>
                </a:lnTo>
                <a:lnTo>
                  <a:pt x="57" y="1118"/>
                </a:lnTo>
                <a:lnTo>
                  <a:pt x="57" y="1119"/>
                </a:lnTo>
                <a:lnTo>
                  <a:pt x="57" y="1120"/>
                </a:lnTo>
                <a:lnTo>
                  <a:pt x="57" y="1121"/>
                </a:lnTo>
                <a:lnTo>
                  <a:pt x="58" y="1130"/>
                </a:lnTo>
                <a:lnTo>
                  <a:pt x="58" y="1138"/>
                </a:lnTo>
                <a:lnTo>
                  <a:pt x="59" y="1144"/>
                </a:lnTo>
                <a:lnTo>
                  <a:pt x="61" y="1149"/>
                </a:lnTo>
                <a:lnTo>
                  <a:pt x="64" y="1153"/>
                </a:lnTo>
                <a:lnTo>
                  <a:pt x="69" y="1156"/>
                </a:lnTo>
                <a:lnTo>
                  <a:pt x="75" y="1158"/>
                </a:lnTo>
                <a:lnTo>
                  <a:pt x="84" y="1160"/>
                </a:lnTo>
                <a:lnTo>
                  <a:pt x="95" y="1160"/>
                </a:lnTo>
                <a:lnTo>
                  <a:pt x="117" y="1160"/>
                </a:lnTo>
                <a:lnTo>
                  <a:pt x="129" y="1160"/>
                </a:lnTo>
                <a:lnTo>
                  <a:pt x="133" y="1160"/>
                </a:lnTo>
                <a:lnTo>
                  <a:pt x="134" y="1160"/>
                </a:lnTo>
                <a:lnTo>
                  <a:pt x="137" y="1160"/>
                </a:lnTo>
                <a:lnTo>
                  <a:pt x="144" y="1160"/>
                </a:lnTo>
                <a:lnTo>
                  <a:pt x="154" y="1160"/>
                </a:lnTo>
                <a:lnTo>
                  <a:pt x="166" y="1160"/>
                </a:lnTo>
                <a:lnTo>
                  <a:pt x="179" y="1160"/>
                </a:lnTo>
                <a:lnTo>
                  <a:pt x="191" y="1160"/>
                </a:lnTo>
                <a:lnTo>
                  <a:pt x="201" y="1160"/>
                </a:lnTo>
                <a:lnTo>
                  <a:pt x="208" y="1160"/>
                </a:lnTo>
                <a:lnTo>
                  <a:pt x="211" y="1160"/>
                </a:lnTo>
                <a:lnTo>
                  <a:pt x="212" y="1160"/>
                </a:lnTo>
                <a:lnTo>
                  <a:pt x="215" y="1160"/>
                </a:lnTo>
                <a:lnTo>
                  <a:pt x="220" y="1160"/>
                </a:lnTo>
                <a:lnTo>
                  <a:pt x="227" y="1160"/>
                </a:lnTo>
                <a:lnTo>
                  <a:pt x="235" y="1160"/>
                </a:lnTo>
                <a:lnTo>
                  <a:pt x="244" y="1160"/>
                </a:lnTo>
                <a:lnTo>
                  <a:pt x="254" y="1160"/>
                </a:lnTo>
                <a:lnTo>
                  <a:pt x="265" y="1160"/>
                </a:lnTo>
                <a:lnTo>
                  <a:pt x="276" y="1160"/>
                </a:lnTo>
                <a:lnTo>
                  <a:pt x="288" y="1160"/>
                </a:lnTo>
                <a:lnTo>
                  <a:pt x="299" y="1160"/>
                </a:lnTo>
                <a:lnTo>
                  <a:pt x="311" y="1160"/>
                </a:lnTo>
                <a:lnTo>
                  <a:pt x="321" y="1160"/>
                </a:lnTo>
                <a:lnTo>
                  <a:pt x="331" y="1160"/>
                </a:lnTo>
                <a:lnTo>
                  <a:pt x="341" y="1160"/>
                </a:lnTo>
                <a:lnTo>
                  <a:pt x="349" y="1160"/>
                </a:lnTo>
                <a:lnTo>
                  <a:pt x="355" y="1160"/>
                </a:lnTo>
                <a:lnTo>
                  <a:pt x="360" y="1160"/>
                </a:lnTo>
                <a:lnTo>
                  <a:pt x="364" y="1160"/>
                </a:lnTo>
                <a:lnTo>
                  <a:pt x="365" y="1160"/>
                </a:lnTo>
                <a:lnTo>
                  <a:pt x="365" y="1166"/>
                </a:lnTo>
                <a:lnTo>
                  <a:pt x="365" y="1178"/>
                </a:lnTo>
                <a:lnTo>
                  <a:pt x="365" y="1191"/>
                </a:lnTo>
                <a:lnTo>
                  <a:pt x="365" y="1196"/>
                </a:lnTo>
                <a:lnTo>
                  <a:pt x="364" y="1196"/>
                </a:lnTo>
                <a:lnTo>
                  <a:pt x="361" y="1196"/>
                </a:lnTo>
                <a:lnTo>
                  <a:pt x="357" y="1196"/>
                </a:lnTo>
                <a:lnTo>
                  <a:pt x="351" y="1196"/>
                </a:lnTo>
                <a:lnTo>
                  <a:pt x="344" y="1196"/>
                </a:lnTo>
                <a:lnTo>
                  <a:pt x="336" y="1196"/>
                </a:lnTo>
                <a:lnTo>
                  <a:pt x="327" y="1196"/>
                </a:lnTo>
                <a:lnTo>
                  <a:pt x="317" y="1196"/>
                </a:lnTo>
                <a:lnTo>
                  <a:pt x="307" y="1196"/>
                </a:lnTo>
                <a:lnTo>
                  <a:pt x="296" y="1196"/>
                </a:lnTo>
                <a:lnTo>
                  <a:pt x="285" y="1196"/>
                </a:lnTo>
                <a:lnTo>
                  <a:pt x="273" y="1196"/>
                </a:lnTo>
                <a:lnTo>
                  <a:pt x="262" y="1196"/>
                </a:lnTo>
                <a:lnTo>
                  <a:pt x="251" y="1196"/>
                </a:lnTo>
                <a:lnTo>
                  <a:pt x="240" y="1196"/>
                </a:lnTo>
                <a:lnTo>
                  <a:pt x="229" y="1196"/>
                </a:lnTo>
                <a:lnTo>
                  <a:pt x="219" y="1196"/>
                </a:lnTo>
                <a:lnTo>
                  <a:pt x="210" y="1196"/>
                </a:lnTo>
                <a:lnTo>
                  <a:pt x="202" y="1196"/>
                </a:lnTo>
                <a:lnTo>
                  <a:pt x="195" y="1196"/>
                </a:lnTo>
                <a:lnTo>
                  <a:pt x="190" y="1196"/>
                </a:lnTo>
                <a:lnTo>
                  <a:pt x="186" y="1196"/>
                </a:lnTo>
                <a:lnTo>
                  <a:pt x="183" y="1196"/>
                </a:lnTo>
                <a:lnTo>
                  <a:pt x="182" y="1196"/>
                </a:lnTo>
                <a:lnTo>
                  <a:pt x="181" y="1196"/>
                </a:lnTo>
                <a:lnTo>
                  <a:pt x="177" y="1196"/>
                </a:lnTo>
                <a:lnTo>
                  <a:pt x="170" y="1196"/>
                </a:lnTo>
                <a:lnTo>
                  <a:pt x="162" y="1196"/>
                </a:lnTo>
                <a:lnTo>
                  <a:pt x="153" y="1196"/>
                </a:lnTo>
                <a:lnTo>
                  <a:pt x="143" y="1196"/>
                </a:lnTo>
                <a:lnTo>
                  <a:pt x="131" y="1196"/>
                </a:lnTo>
                <a:lnTo>
                  <a:pt x="120" y="1196"/>
                </a:lnTo>
                <a:lnTo>
                  <a:pt x="108" y="1196"/>
                </a:lnTo>
                <a:lnTo>
                  <a:pt x="97" y="1196"/>
                </a:lnTo>
                <a:lnTo>
                  <a:pt x="86" y="1196"/>
                </a:lnTo>
                <a:lnTo>
                  <a:pt x="77" y="1196"/>
                </a:lnTo>
                <a:lnTo>
                  <a:pt x="69" y="1196"/>
                </a:lnTo>
                <a:lnTo>
                  <a:pt x="63" y="1196"/>
                </a:lnTo>
                <a:lnTo>
                  <a:pt x="59" y="1196"/>
                </a:lnTo>
                <a:lnTo>
                  <a:pt x="57" y="1196"/>
                </a:lnTo>
                <a:lnTo>
                  <a:pt x="54" y="1196"/>
                </a:lnTo>
                <a:lnTo>
                  <a:pt x="46" y="1196"/>
                </a:lnTo>
                <a:lnTo>
                  <a:pt x="35" y="1195"/>
                </a:lnTo>
                <a:lnTo>
                  <a:pt x="23" y="1192"/>
                </a:lnTo>
                <a:lnTo>
                  <a:pt x="13" y="1187"/>
                </a:lnTo>
                <a:lnTo>
                  <a:pt x="4" y="1179"/>
                </a:lnTo>
                <a:lnTo>
                  <a:pt x="0" y="1170"/>
                </a:lnTo>
                <a:lnTo>
                  <a:pt x="0" y="1163"/>
                </a:lnTo>
                <a:lnTo>
                  <a:pt x="0" y="1160"/>
                </a:lnTo>
                <a:lnTo>
                  <a:pt x="0" y="1154"/>
                </a:lnTo>
                <a:lnTo>
                  <a:pt x="0" y="1141"/>
                </a:lnTo>
                <a:lnTo>
                  <a:pt x="0" y="1127"/>
                </a:lnTo>
                <a:lnTo>
                  <a:pt x="0" y="1121"/>
                </a:lnTo>
                <a:lnTo>
                  <a:pt x="0" y="1119"/>
                </a:lnTo>
                <a:lnTo>
                  <a:pt x="0" y="1112"/>
                </a:lnTo>
                <a:lnTo>
                  <a:pt x="0" y="1102"/>
                </a:lnTo>
                <a:lnTo>
                  <a:pt x="0" y="1090"/>
                </a:lnTo>
                <a:lnTo>
                  <a:pt x="0" y="1077"/>
                </a:lnTo>
                <a:lnTo>
                  <a:pt x="0" y="1066"/>
                </a:lnTo>
                <a:lnTo>
                  <a:pt x="0" y="1056"/>
                </a:lnTo>
                <a:lnTo>
                  <a:pt x="0" y="1049"/>
                </a:lnTo>
                <a:lnTo>
                  <a:pt x="0" y="1046"/>
                </a:lnTo>
                <a:lnTo>
                  <a:pt x="0" y="1045"/>
                </a:lnTo>
                <a:lnTo>
                  <a:pt x="0" y="1042"/>
                </a:lnTo>
                <a:lnTo>
                  <a:pt x="0" y="1037"/>
                </a:lnTo>
                <a:lnTo>
                  <a:pt x="0" y="1030"/>
                </a:lnTo>
                <a:lnTo>
                  <a:pt x="0" y="1023"/>
                </a:lnTo>
                <a:lnTo>
                  <a:pt x="0" y="1014"/>
                </a:lnTo>
                <a:lnTo>
                  <a:pt x="0" y="1004"/>
                </a:lnTo>
                <a:lnTo>
                  <a:pt x="0" y="993"/>
                </a:lnTo>
                <a:lnTo>
                  <a:pt x="0" y="982"/>
                </a:lnTo>
                <a:lnTo>
                  <a:pt x="0" y="971"/>
                </a:lnTo>
                <a:lnTo>
                  <a:pt x="0" y="960"/>
                </a:lnTo>
                <a:lnTo>
                  <a:pt x="0" y="949"/>
                </a:lnTo>
                <a:lnTo>
                  <a:pt x="0" y="938"/>
                </a:lnTo>
                <a:lnTo>
                  <a:pt x="0" y="928"/>
                </a:lnTo>
                <a:lnTo>
                  <a:pt x="0" y="919"/>
                </a:lnTo>
                <a:lnTo>
                  <a:pt x="0" y="911"/>
                </a:lnTo>
                <a:lnTo>
                  <a:pt x="0" y="905"/>
                </a:lnTo>
                <a:lnTo>
                  <a:pt x="0" y="900"/>
                </a:lnTo>
                <a:lnTo>
                  <a:pt x="0" y="897"/>
                </a:lnTo>
                <a:lnTo>
                  <a:pt x="0" y="896"/>
                </a:lnTo>
                <a:lnTo>
                  <a:pt x="0" y="894"/>
                </a:lnTo>
                <a:lnTo>
                  <a:pt x="0" y="891"/>
                </a:lnTo>
                <a:lnTo>
                  <a:pt x="0" y="886"/>
                </a:lnTo>
                <a:lnTo>
                  <a:pt x="0" y="880"/>
                </a:lnTo>
                <a:lnTo>
                  <a:pt x="0" y="872"/>
                </a:lnTo>
                <a:lnTo>
                  <a:pt x="0" y="863"/>
                </a:lnTo>
                <a:lnTo>
                  <a:pt x="0" y="853"/>
                </a:lnTo>
                <a:lnTo>
                  <a:pt x="0" y="843"/>
                </a:lnTo>
                <a:lnTo>
                  <a:pt x="0" y="832"/>
                </a:lnTo>
                <a:lnTo>
                  <a:pt x="0" y="821"/>
                </a:lnTo>
                <a:lnTo>
                  <a:pt x="0" y="809"/>
                </a:lnTo>
                <a:lnTo>
                  <a:pt x="0" y="798"/>
                </a:lnTo>
                <a:lnTo>
                  <a:pt x="0" y="788"/>
                </a:lnTo>
                <a:lnTo>
                  <a:pt x="0" y="778"/>
                </a:lnTo>
                <a:lnTo>
                  <a:pt x="0" y="769"/>
                </a:lnTo>
                <a:lnTo>
                  <a:pt x="0" y="761"/>
                </a:lnTo>
                <a:lnTo>
                  <a:pt x="0" y="755"/>
                </a:lnTo>
                <a:lnTo>
                  <a:pt x="0" y="750"/>
                </a:lnTo>
                <a:lnTo>
                  <a:pt x="0" y="747"/>
                </a:lnTo>
                <a:lnTo>
                  <a:pt x="0" y="745"/>
                </a:lnTo>
                <a:lnTo>
                  <a:pt x="0" y="744"/>
                </a:lnTo>
                <a:lnTo>
                  <a:pt x="0" y="741"/>
                </a:lnTo>
                <a:lnTo>
                  <a:pt x="0" y="736"/>
                </a:lnTo>
                <a:lnTo>
                  <a:pt x="0" y="730"/>
                </a:lnTo>
                <a:lnTo>
                  <a:pt x="0" y="723"/>
                </a:lnTo>
                <a:lnTo>
                  <a:pt x="0" y="714"/>
                </a:lnTo>
                <a:lnTo>
                  <a:pt x="0" y="704"/>
                </a:lnTo>
                <a:lnTo>
                  <a:pt x="0" y="693"/>
                </a:lnTo>
                <a:lnTo>
                  <a:pt x="0" y="682"/>
                </a:lnTo>
                <a:lnTo>
                  <a:pt x="0" y="671"/>
                </a:lnTo>
                <a:lnTo>
                  <a:pt x="0" y="660"/>
                </a:lnTo>
                <a:lnTo>
                  <a:pt x="0" y="649"/>
                </a:lnTo>
                <a:lnTo>
                  <a:pt x="0" y="638"/>
                </a:lnTo>
                <a:lnTo>
                  <a:pt x="0" y="628"/>
                </a:lnTo>
                <a:lnTo>
                  <a:pt x="0" y="619"/>
                </a:lnTo>
                <a:lnTo>
                  <a:pt x="0" y="612"/>
                </a:lnTo>
                <a:lnTo>
                  <a:pt x="0" y="605"/>
                </a:lnTo>
                <a:lnTo>
                  <a:pt x="0" y="600"/>
                </a:lnTo>
                <a:lnTo>
                  <a:pt x="0" y="597"/>
                </a:lnTo>
                <a:lnTo>
                  <a:pt x="0" y="596"/>
                </a:lnTo>
                <a:lnTo>
                  <a:pt x="0" y="595"/>
                </a:lnTo>
                <a:lnTo>
                  <a:pt x="0" y="594"/>
                </a:lnTo>
                <a:lnTo>
                  <a:pt x="0" y="592"/>
                </a:lnTo>
                <a:lnTo>
                  <a:pt x="0" y="590"/>
                </a:lnTo>
                <a:lnTo>
                  <a:pt x="0" y="587"/>
                </a:lnTo>
                <a:lnTo>
                  <a:pt x="0" y="584"/>
                </a:lnTo>
                <a:lnTo>
                  <a:pt x="0" y="580"/>
                </a:lnTo>
                <a:lnTo>
                  <a:pt x="0" y="576"/>
                </a:lnTo>
                <a:lnTo>
                  <a:pt x="0" y="572"/>
                </a:lnTo>
                <a:lnTo>
                  <a:pt x="0" y="567"/>
                </a:lnTo>
                <a:lnTo>
                  <a:pt x="0" y="561"/>
                </a:lnTo>
                <a:lnTo>
                  <a:pt x="0" y="556"/>
                </a:lnTo>
                <a:lnTo>
                  <a:pt x="0" y="550"/>
                </a:lnTo>
                <a:lnTo>
                  <a:pt x="0" y="543"/>
                </a:lnTo>
                <a:lnTo>
                  <a:pt x="0" y="537"/>
                </a:lnTo>
                <a:lnTo>
                  <a:pt x="0" y="530"/>
                </a:lnTo>
                <a:lnTo>
                  <a:pt x="0" y="522"/>
                </a:lnTo>
                <a:lnTo>
                  <a:pt x="0" y="515"/>
                </a:lnTo>
                <a:lnTo>
                  <a:pt x="0" y="507"/>
                </a:lnTo>
                <a:lnTo>
                  <a:pt x="0" y="499"/>
                </a:lnTo>
                <a:lnTo>
                  <a:pt x="0" y="490"/>
                </a:lnTo>
                <a:lnTo>
                  <a:pt x="0" y="482"/>
                </a:lnTo>
                <a:lnTo>
                  <a:pt x="0" y="473"/>
                </a:lnTo>
                <a:lnTo>
                  <a:pt x="0" y="464"/>
                </a:lnTo>
                <a:lnTo>
                  <a:pt x="0" y="454"/>
                </a:lnTo>
                <a:lnTo>
                  <a:pt x="0" y="445"/>
                </a:lnTo>
                <a:lnTo>
                  <a:pt x="0" y="435"/>
                </a:lnTo>
                <a:lnTo>
                  <a:pt x="0" y="425"/>
                </a:lnTo>
                <a:lnTo>
                  <a:pt x="0" y="415"/>
                </a:lnTo>
                <a:lnTo>
                  <a:pt x="0" y="405"/>
                </a:lnTo>
                <a:lnTo>
                  <a:pt x="0" y="395"/>
                </a:lnTo>
                <a:lnTo>
                  <a:pt x="0" y="384"/>
                </a:lnTo>
                <a:lnTo>
                  <a:pt x="0" y="374"/>
                </a:lnTo>
                <a:lnTo>
                  <a:pt x="0" y="363"/>
                </a:lnTo>
                <a:lnTo>
                  <a:pt x="0" y="352"/>
                </a:lnTo>
                <a:lnTo>
                  <a:pt x="0" y="342"/>
                </a:lnTo>
                <a:lnTo>
                  <a:pt x="0" y="331"/>
                </a:lnTo>
                <a:lnTo>
                  <a:pt x="0" y="320"/>
                </a:lnTo>
                <a:lnTo>
                  <a:pt x="0" y="309"/>
                </a:lnTo>
                <a:lnTo>
                  <a:pt x="0" y="298"/>
                </a:lnTo>
                <a:lnTo>
                  <a:pt x="0" y="287"/>
                </a:lnTo>
                <a:lnTo>
                  <a:pt x="0" y="276"/>
                </a:lnTo>
                <a:lnTo>
                  <a:pt x="0" y="266"/>
                </a:lnTo>
                <a:lnTo>
                  <a:pt x="0" y="255"/>
                </a:lnTo>
                <a:lnTo>
                  <a:pt x="0" y="244"/>
                </a:lnTo>
                <a:lnTo>
                  <a:pt x="0" y="233"/>
                </a:lnTo>
                <a:lnTo>
                  <a:pt x="0" y="223"/>
                </a:lnTo>
                <a:lnTo>
                  <a:pt x="0" y="212"/>
                </a:lnTo>
                <a:lnTo>
                  <a:pt x="0" y="202"/>
                </a:lnTo>
                <a:lnTo>
                  <a:pt x="0" y="192"/>
                </a:lnTo>
                <a:lnTo>
                  <a:pt x="0" y="181"/>
                </a:lnTo>
                <a:lnTo>
                  <a:pt x="0" y="171"/>
                </a:lnTo>
                <a:lnTo>
                  <a:pt x="0" y="161"/>
                </a:lnTo>
                <a:lnTo>
                  <a:pt x="0" y="152"/>
                </a:lnTo>
                <a:lnTo>
                  <a:pt x="0" y="142"/>
                </a:lnTo>
                <a:lnTo>
                  <a:pt x="0" y="133"/>
                </a:lnTo>
                <a:lnTo>
                  <a:pt x="0" y="124"/>
                </a:lnTo>
                <a:lnTo>
                  <a:pt x="0" y="115"/>
                </a:lnTo>
                <a:lnTo>
                  <a:pt x="0" y="106"/>
                </a:lnTo>
                <a:lnTo>
                  <a:pt x="0" y="98"/>
                </a:lnTo>
                <a:lnTo>
                  <a:pt x="0" y="90"/>
                </a:lnTo>
                <a:lnTo>
                  <a:pt x="0" y="82"/>
                </a:lnTo>
                <a:lnTo>
                  <a:pt x="0" y="74"/>
                </a:lnTo>
                <a:lnTo>
                  <a:pt x="0" y="67"/>
                </a:lnTo>
                <a:lnTo>
                  <a:pt x="0" y="60"/>
                </a:lnTo>
                <a:lnTo>
                  <a:pt x="1" y="53"/>
                </a:lnTo>
                <a:lnTo>
                  <a:pt x="1" y="47"/>
                </a:lnTo>
                <a:lnTo>
                  <a:pt x="1" y="41"/>
                </a:lnTo>
                <a:lnTo>
                  <a:pt x="1" y="35"/>
                </a:lnTo>
                <a:lnTo>
                  <a:pt x="1" y="30"/>
                </a:lnTo>
                <a:lnTo>
                  <a:pt x="1" y="25"/>
                </a:lnTo>
                <a:lnTo>
                  <a:pt x="1" y="21"/>
                </a:lnTo>
                <a:lnTo>
                  <a:pt x="1" y="16"/>
                </a:lnTo>
                <a:lnTo>
                  <a:pt x="1" y="13"/>
                </a:lnTo>
                <a:lnTo>
                  <a:pt x="1" y="10"/>
                </a:lnTo>
                <a:lnTo>
                  <a:pt x="1" y="7"/>
                </a:lnTo>
                <a:lnTo>
                  <a:pt x="1" y="5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6" name="Freeform 27"/>
          <p:cNvSpPr>
            <a:spLocks/>
          </p:cNvSpPr>
          <p:nvPr/>
        </p:nvSpPr>
        <p:spPr bwMode="auto">
          <a:xfrm>
            <a:off x="6735717" y="3451077"/>
            <a:ext cx="477837" cy="1398587"/>
          </a:xfrm>
          <a:custGeom>
            <a:avLst/>
            <a:gdLst>
              <a:gd name="T0" fmla="*/ 2147483647 w 301"/>
              <a:gd name="T1" fmla="*/ 0 h 881"/>
              <a:gd name="T2" fmla="*/ 2147483647 w 301"/>
              <a:gd name="T3" fmla="*/ 2147483647 h 881"/>
              <a:gd name="T4" fmla="*/ 2147483647 w 301"/>
              <a:gd name="T5" fmla="*/ 2147483647 h 881"/>
              <a:gd name="T6" fmla="*/ 2147483647 w 301"/>
              <a:gd name="T7" fmla="*/ 2147483647 h 881"/>
              <a:gd name="T8" fmla="*/ 2147483647 w 301"/>
              <a:gd name="T9" fmla="*/ 2147483647 h 881"/>
              <a:gd name="T10" fmla="*/ 2147483647 w 301"/>
              <a:gd name="T11" fmla="*/ 2147483647 h 881"/>
              <a:gd name="T12" fmla="*/ 2147483647 w 301"/>
              <a:gd name="T13" fmla="*/ 2147483647 h 881"/>
              <a:gd name="T14" fmla="*/ 2147483647 w 301"/>
              <a:gd name="T15" fmla="*/ 2147483647 h 881"/>
              <a:gd name="T16" fmla="*/ 2147483647 w 301"/>
              <a:gd name="T17" fmla="*/ 2147483647 h 881"/>
              <a:gd name="T18" fmla="*/ 2147483647 w 301"/>
              <a:gd name="T19" fmla="*/ 2147483647 h 881"/>
              <a:gd name="T20" fmla="*/ 2147483647 w 301"/>
              <a:gd name="T21" fmla="*/ 2147483647 h 881"/>
              <a:gd name="T22" fmla="*/ 2147483647 w 301"/>
              <a:gd name="T23" fmla="*/ 2147483647 h 881"/>
              <a:gd name="T24" fmla="*/ 2147483647 w 301"/>
              <a:gd name="T25" fmla="*/ 2147483647 h 881"/>
              <a:gd name="T26" fmla="*/ 2147483647 w 301"/>
              <a:gd name="T27" fmla="*/ 2147483647 h 881"/>
              <a:gd name="T28" fmla="*/ 2147483647 w 301"/>
              <a:gd name="T29" fmla="*/ 2147483647 h 881"/>
              <a:gd name="T30" fmla="*/ 2147483647 w 301"/>
              <a:gd name="T31" fmla="*/ 2147483647 h 881"/>
              <a:gd name="T32" fmla="*/ 2147483647 w 301"/>
              <a:gd name="T33" fmla="*/ 2147483647 h 881"/>
              <a:gd name="T34" fmla="*/ 2147483647 w 301"/>
              <a:gd name="T35" fmla="*/ 2147483647 h 881"/>
              <a:gd name="T36" fmla="*/ 2147483647 w 301"/>
              <a:gd name="T37" fmla="*/ 2147483647 h 881"/>
              <a:gd name="T38" fmla="*/ 2147483647 w 301"/>
              <a:gd name="T39" fmla="*/ 2147483647 h 881"/>
              <a:gd name="T40" fmla="*/ 2147483647 w 301"/>
              <a:gd name="T41" fmla="*/ 2147483647 h 881"/>
              <a:gd name="T42" fmla="*/ 2147483647 w 301"/>
              <a:gd name="T43" fmla="*/ 2147483647 h 881"/>
              <a:gd name="T44" fmla="*/ 2147483647 w 301"/>
              <a:gd name="T45" fmla="*/ 2147483647 h 881"/>
              <a:gd name="T46" fmla="*/ 2147483647 w 301"/>
              <a:gd name="T47" fmla="*/ 2147483647 h 881"/>
              <a:gd name="T48" fmla="*/ 2147483647 w 301"/>
              <a:gd name="T49" fmla="*/ 2147483647 h 881"/>
              <a:gd name="T50" fmla="*/ 0 w 301"/>
              <a:gd name="T51" fmla="*/ 2147483647 h 881"/>
              <a:gd name="T52" fmla="*/ 0 w 301"/>
              <a:gd name="T53" fmla="*/ 2147483647 h 881"/>
              <a:gd name="T54" fmla="*/ 2147483647 w 301"/>
              <a:gd name="T55" fmla="*/ 2147483647 h 881"/>
              <a:gd name="T56" fmla="*/ 2147483647 w 301"/>
              <a:gd name="T57" fmla="*/ 2147483647 h 881"/>
              <a:gd name="T58" fmla="*/ 2147483647 w 301"/>
              <a:gd name="T59" fmla="*/ 2147483647 h 881"/>
              <a:gd name="T60" fmla="*/ 2147483647 w 301"/>
              <a:gd name="T61" fmla="*/ 2147483647 h 881"/>
              <a:gd name="T62" fmla="*/ 2147483647 w 301"/>
              <a:gd name="T63" fmla="*/ 2147483647 h 881"/>
              <a:gd name="T64" fmla="*/ 2147483647 w 301"/>
              <a:gd name="T65" fmla="*/ 2147483647 h 881"/>
              <a:gd name="T66" fmla="*/ 2147483647 w 301"/>
              <a:gd name="T67" fmla="*/ 2147483647 h 881"/>
              <a:gd name="T68" fmla="*/ 2147483647 w 301"/>
              <a:gd name="T69" fmla="*/ 2147483647 h 881"/>
              <a:gd name="T70" fmla="*/ 2147483647 w 301"/>
              <a:gd name="T71" fmla="*/ 2147483647 h 881"/>
              <a:gd name="T72" fmla="*/ 2147483647 w 301"/>
              <a:gd name="T73" fmla="*/ 2147483647 h 881"/>
              <a:gd name="T74" fmla="*/ 2147483647 w 301"/>
              <a:gd name="T75" fmla="*/ 2147483647 h 881"/>
              <a:gd name="T76" fmla="*/ 2147483647 w 301"/>
              <a:gd name="T77" fmla="*/ 2147483647 h 881"/>
              <a:gd name="T78" fmla="*/ 2147483647 w 301"/>
              <a:gd name="T79" fmla="*/ 2147483647 h 881"/>
              <a:gd name="T80" fmla="*/ 2147483647 w 301"/>
              <a:gd name="T81" fmla="*/ 2147483647 h 881"/>
              <a:gd name="T82" fmla="*/ 2147483647 w 301"/>
              <a:gd name="T83" fmla="*/ 2147483647 h 881"/>
              <a:gd name="T84" fmla="*/ 2147483647 w 301"/>
              <a:gd name="T85" fmla="*/ 2147483647 h 881"/>
              <a:gd name="T86" fmla="*/ 2147483647 w 301"/>
              <a:gd name="T87" fmla="*/ 2147483647 h 881"/>
              <a:gd name="T88" fmla="*/ 2147483647 w 301"/>
              <a:gd name="T89" fmla="*/ 2147483647 h 881"/>
              <a:gd name="T90" fmla="*/ 2147483647 w 301"/>
              <a:gd name="T91" fmla="*/ 2147483647 h 881"/>
              <a:gd name="T92" fmla="*/ 2147483647 w 301"/>
              <a:gd name="T93" fmla="*/ 2147483647 h 881"/>
              <a:gd name="T94" fmla="*/ 2147483647 w 301"/>
              <a:gd name="T95" fmla="*/ 2147483647 h 881"/>
              <a:gd name="T96" fmla="*/ 2147483647 w 301"/>
              <a:gd name="T97" fmla="*/ 2147483647 h 881"/>
              <a:gd name="T98" fmla="*/ 2147483647 w 301"/>
              <a:gd name="T99" fmla="*/ 2147483647 h 881"/>
              <a:gd name="T100" fmla="*/ 2147483647 w 301"/>
              <a:gd name="T101" fmla="*/ 2147483647 h 881"/>
              <a:gd name="T102" fmla="*/ 2147483647 w 301"/>
              <a:gd name="T103" fmla="*/ 2147483647 h 881"/>
              <a:gd name="T104" fmla="*/ 2147483647 w 301"/>
              <a:gd name="T105" fmla="*/ 2147483647 h 881"/>
              <a:gd name="T106" fmla="*/ 2147483647 w 301"/>
              <a:gd name="T107" fmla="*/ 0 h 88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01"/>
              <a:gd name="T163" fmla="*/ 0 h 881"/>
              <a:gd name="T164" fmla="*/ 301 w 301"/>
              <a:gd name="T165" fmla="*/ 881 h 88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01" h="881">
                <a:moveTo>
                  <a:pt x="300" y="0"/>
                </a:moveTo>
                <a:lnTo>
                  <a:pt x="295" y="0"/>
                </a:lnTo>
                <a:lnTo>
                  <a:pt x="284" y="0"/>
                </a:lnTo>
                <a:lnTo>
                  <a:pt x="270" y="0"/>
                </a:lnTo>
                <a:lnTo>
                  <a:pt x="259" y="0"/>
                </a:lnTo>
                <a:lnTo>
                  <a:pt x="254" y="0"/>
                </a:lnTo>
                <a:lnTo>
                  <a:pt x="254" y="1"/>
                </a:lnTo>
                <a:lnTo>
                  <a:pt x="254" y="2"/>
                </a:lnTo>
                <a:lnTo>
                  <a:pt x="254" y="3"/>
                </a:lnTo>
                <a:lnTo>
                  <a:pt x="254" y="5"/>
                </a:lnTo>
                <a:lnTo>
                  <a:pt x="254" y="7"/>
                </a:lnTo>
                <a:lnTo>
                  <a:pt x="254" y="9"/>
                </a:lnTo>
                <a:lnTo>
                  <a:pt x="254" y="12"/>
                </a:lnTo>
                <a:lnTo>
                  <a:pt x="254" y="15"/>
                </a:lnTo>
                <a:lnTo>
                  <a:pt x="254" y="18"/>
                </a:lnTo>
                <a:lnTo>
                  <a:pt x="254" y="22"/>
                </a:lnTo>
                <a:lnTo>
                  <a:pt x="254" y="26"/>
                </a:lnTo>
                <a:lnTo>
                  <a:pt x="254" y="30"/>
                </a:lnTo>
                <a:lnTo>
                  <a:pt x="254" y="34"/>
                </a:lnTo>
                <a:lnTo>
                  <a:pt x="254" y="39"/>
                </a:lnTo>
                <a:lnTo>
                  <a:pt x="254" y="44"/>
                </a:lnTo>
                <a:lnTo>
                  <a:pt x="254" y="50"/>
                </a:lnTo>
                <a:lnTo>
                  <a:pt x="254" y="55"/>
                </a:lnTo>
                <a:lnTo>
                  <a:pt x="254" y="61"/>
                </a:lnTo>
                <a:lnTo>
                  <a:pt x="254" y="67"/>
                </a:lnTo>
                <a:lnTo>
                  <a:pt x="254" y="74"/>
                </a:lnTo>
                <a:lnTo>
                  <a:pt x="254" y="80"/>
                </a:lnTo>
                <a:lnTo>
                  <a:pt x="254" y="87"/>
                </a:lnTo>
                <a:lnTo>
                  <a:pt x="254" y="94"/>
                </a:lnTo>
                <a:lnTo>
                  <a:pt x="254" y="102"/>
                </a:lnTo>
                <a:lnTo>
                  <a:pt x="254" y="109"/>
                </a:lnTo>
                <a:lnTo>
                  <a:pt x="254" y="117"/>
                </a:lnTo>
                <a:lnTo>
                  <a:pt x="254" y="125"/>
                </a:lnTo>
                <a:lnTo>
                  <a:pt x="254" y="133"/>
                </a:lnTo>
                <a:lnTo>
                  <a:pt x="254" y="141"/>
                </a:lnTo>
                <a:lnTo>
                  <a:pt x="254" y="149"/>
                </a:lnTo>
                <a:lnTo>
                  <a:pt x="254" y="158"/>
                </a:lnTo>
                <a:lnTo>
                  <a:pt x="254" y="167"/>
                </a:lnTo>
                <a:lnTo>
                  <a:pt x="254" y="176"/>
                </a:lnTo>
                <a:lnTo>
                  <a:pt x="254" y="185"/>
                </a:lnTo>
                <a:lnTo>
                  <a:pt x="254" y="194"/>
                </a:lnTo>
                <a:lnTo>
                  <a:pt x="254" y="203"/>
                </a:lnTo>
                <a:lnTo>
                  <a:pt x="254" y="213"/>
                </a:lnTo>
                <a:lnTo>
                  <a:pt x="254" y="222"/>
                </a:lnTo>
                <a:lnTo>
                  <a:pt x="254" y="232"/>
                </a:lnTo>
                <a:lnTo>
                  <a:pt x="254" y="242"/>
                </a:lnTo>
                <a:lnTo>
                  <a:pt x="254" y="252"/>
                </a:lnTo>
                <a:lnTo>
                  <a:pt x="254" y="262"/>
                </a:lnTo>
                <a:lnTo>
                  <a:pt x="254" y="272"/>
                </a:lnTo>
                <a:lnTo>
                  <a:pt x="254" y="282"/>
                </a:lnTo>
                <a:lnTo>
                  <a:pt x="254" y="292"/>
                </a:lnTo>
                <a:lnTo>
                  <a:pt x="254" y="302"/>
                </a:lnTo>
                <a:lnTo>
                  <a:pt x="254" y="313"/>
                </a:lnTo>
                <a:lnTo>
                  <a:pt x="254" y="323"/>
                </a:lnTo>
                <a:lnTo>
                  <a:pt x="254" y="333"/>
                </a:lnTo>
                <a:lnTo>
                  <a:pt x="254" y="344"/>
                </a:lnTo>
                <a:lnTo>
                  <a:pt x="253" y="354"/>
                </a:lnTo>
                <a:lnTo>
                  <a:pt x="253" y="365"/>
                </a:lnTo>
                <a:lnTo>
                  <a:pt x="253" y="375"/>
                </a:lnTo>
                <a:lnTo>
                  <a:pt x="253" y="386"/>
                </a:lnTo>
                <a:lnTo>
                  <a:pt x="253" y="396"/>
                </a:lnTo>
                <a:lnTo>
                  <a:pt x="253" y="407"/>
                </a:lnTo>
                <a:lnTo>
                  <a:pt x="253" y="417"/>
                </a:lnTo>
                <a:lnTo>
                  <a:pt x="253" y="428"/>
                </a:lnTo>
                <a:lnTo>
                  <a:pt x="253" y="438"/>
                </a:lnTo>
                <a:lnTo>
                  <a:pt x="253" y="449"/>
                </a:lnTo>
                <a:lnTo>
                  <a:pt x="253" y="459"/>
                </a:lnTo>
                <a:lnTo>
                  <a:pt x="253" y="469"/>
                </a:lnTo>
                <a:lnTo>
                  <a:pt x="253" y="479"/>
                </a:lnTo>
                <a:lnTo>
                  <a:pt x="253" y="490"/>
                </a:lnTo>
                <a:lnTo>
                  <a:pt x="253" y="500"/>
                </a:lnTo>
                <a:lnTo>
                  <a:pt x="253" y="510"/>
                </a:lnTo>
                <a:lnTo>
                  <a:pt x="253" y="520"/>
                </a:lnTo>
                <a:lnTo>
                  <a:pt x="253" y="529"/>
                </a:lnTo>
                <a:lnTo>
                  <a:pt x="253" y="539"/>
                </a:lnTo>
                <a:lnTo>
                  <a:pt x="253" y="549"/>
                </a:lnTo>
                <a:lnTo>
                  <a:pt x="253" y="558"/>
                </a:lnTo>
                <a:lnTo>
                  <a:pt x="253" y="568"/>
                </a:lnTo>
                <a:lnTo>
                  <a:pt x="253" y="577"/>
                </a:lnTo>
                <a:lnTo>
                  <a:pt x="253" y="586"/>
                </a:lnTo>
                <a:lnTo>
                  <a:pt x="253" y="595"/>
                </a:lnTo>
                <a:lnTo>
                  <a:pt x="253" y="604"/>
                </a:lnTo>
                <a:lnTo>
                  <a:pt x="253" y="613"/>
                </a:lnTo>
                <a:lnTo>
                  <a:pt x="253" y="621"/>
                </a:lnTo>
                <a:lnTo>
                  <a:pt x="253" y="629"/>
                </a:lnTo>
                <a:lnTo>
                  <a:pt x="253" y="638"/>
                </a:lnTo>
                <a:lnTo>
                  <a:pt x="253" y="646"/>
                </a:lnTo>
                <a:lnTo>
                  <a:pt x="253" y="653"/>
                </a:lnTo>
                <a:lnTo>
                  <a:pt x="253" y="661"/>
                </a:lnTo>
                <a:lnTo>
                  <a:pt x="253" y="668"/>
                </a:lnTo>
                <a:lnTo>
                  <a:pt x="253" y="676"/>
                </a:lnTo>
                <a:lnTo>
                  <a:pt x="253" y="683"/>
                </a:lnTo>
                <a:lnTo>
                  <a:pt x="253" y="689"/>
                </a:lnTo>
                <a:lnTo>
                  <a:pt x="253" y="696"/>
                </a:lnTo>
                <a:lnTo>
                  <a:pt x="253" y="702"/>
                </a:lnTo>
                <a:lnTo>
                  <a:pt x="253" y="708"/>
                </a:lnTo>
                <a:lnTo>
                  <a:pt x="253" y="714"/>
                </a:lnTo>
                <a:lnTo>
                  <a:pt x="253" y="719"/>
                </a:lnTo>
                <a:lnTo>
                  <a:pt x="253" y="725"/>
                </a:lnTo>
                <a:lnTo>
                  <a:pt x="253" y="730"/>
                </a:lnTo>
                <a:lnTo>
                  <a:pt x="253" y="734"/>
                </a:lnTo>
                <a:lnTo>
                  <a:pt x="253" y="739"/>
                </a:lnTo>
                <a:lnTo>
                  <a:pt x="253" y="743"/>
                </a:lnTo>
                <a:lnTo>
                  <a:pt x="253" y="747"/>
                </a:lnTo>
                <a:lnTo>
                  <a:pt x="253" y="750"/>
                </a:lnTo>
                <a:lnTo>
                  <a:pt x="253" y="753"/>
                </a:lnTo>
                <a:lnTo>
                  <a:pt x="253" y="756"/>
                </a:lnTo>
                <a:lnTo>
                  <a:pt x="253" y="759"/>
                </a:lnTo>
                <a:lnTo>
                  <a:pt x="253" y="761"/>
                </a:lnTo>
                <a:lnTo>
                  <a:pt x="253" y="763"/>
                </a:lnTo>
                <a:lnTo>
                  <a:pt x="253" y="764"/>
                </a:lnTo>
                <a:lnTo>
                  <a:pt x="253" y="776"/>
                </a:lnTo>
                <a:lnTo>
                  <a:pt x="253" y="786"/>
                </a:lnTo>
                <a:lnTo>
                  <a:pt x="252" y="794"/>
                </a:lnTo>
                <a:lnTo>
                  <a:pt x="251" y="802"/>
                </a:lnTo>
                <a:lnTo>
                  <a:pt x="250" y="808"/>
                </a:lnTo>
                <a:lnTo>
                  <a:pt x="248" y="813"/>
                </a:lnTo>
                <a:lnTo>
                  <a:pt x="245" y="817"/>
                </a:lnTo>
                <a:lnTo>
                  <a:pt x="241" y="820"/>
                </a:lnTo>
                <a:lnTo>
                  <a:pt x="236" y="822"/>
                </a:lnTo>
                <a:lnTo>
                  <a:pt x="229" y="823"/>
                </a:lnTo>
                <a:lnTo>
                  <a:pt x="222" y="824"/>
                </a:lnTo>
                <a:lnTo>
                  <a:pt x="200" y="824"/>
                </a:lnTo>
                <a:lnTo>
                  <a:pt x="191" y="824"/>
                </a:lnTo>
                <a:lnTo>
                  <a:pt x="190" y="824"/>
                </a:lnTo>
                <a:lnTo>
                  <a:pt x="186" y="824"/>
                </a:lnTo>
                <a:lnTo>
                  <a:pt x="177" y="824"/>
                </a:lnTo>
                <a:lnTo>
                  <a:pt x="165" y="824"/>
                </a:lnTo>
                <a:lnTo>
                  <a:pt x="151" y="824"/>
                </a:lnTo>
                <a:lnTo>
                  <a:pt x="139" y="824"/>
                </a:lnTo>
                <a:lnTo>
                  <a:pt x="130" y="824"/>
                </a:lnTo>
                <a:lnTo>
                  <a:pt x="126" y="824"/>
                </a:lnTo>
                <a:lnTo>
                  <a:pt x="125" y="824"/>
                </a:lnTo>
                <a:lnTo>
                  <a:pt x="121" y="824"/>
                </a:lnTo>
                <a:lnTo>
                  <a:pt x="115" y="824"/>
                </a:lnTo>
                <a:lnTo>
                  <a:pt x="107" y="824"/>
                </a:lnTo>
                <a:lnTo>
                  <a:pt x="97" y="824"/>
                </a:lnTo>
                <a:lnTo>
                  <a:pt x="86" y="824"/>
                </a:lnTo>
                <a:lnTo>
                  <a:pt x="75" y="824"/>
                </a:lnTo>
                <a:lnTo>
                  <a:pt x="63" y="824"/>
                </a:lnTo>
                <a:lnTo>
                  <a:pt x="51" y="824"/>
                </a:lnTo>
                <a:lnTo>
                  <a:pt x="40" y="824"/>
                </a:lnTo>
                <a:lnTo>
                  <a:pt x="29" y="824"/>
                </a:lnTo>
                <a:lnTo>
                  <a:pt x="20" y="824"/>
                </a:lnTo>
                <a:lnTo>
                  <a:pt x="12" y="824"/>
                </a:lnTo>
                <a:lnTo>
                  <a:pt x="6" y="824"/>
                </a:lnTo>
                <a:lnTo>
                  <a:pt x="2" y="824"/>
                </a:lnTo>
                <a:lnTo>
                  <a:pt x="0" y="824"/>
                </a:lnTo>
                <a:lnTo>
                  <a:pt x="0" y="828"/>
                </a:lnTo>
                <a:lnTo>
                  <a:pt x="0" y="838"/>
                </a:lnTo>
                <a:lnTo>
                  <a:pt x="0" y="852"/>
                </a:lnTo>
                <a:lnTo>
                  <a:pt x="0" y="865"/>
                </a:lnTo>
                <a:lnTo>
                  <a:pt x="0" y="875"/>
                </a:lnTo>
                <a:lnTo>
                  <a:pt x="0" y="880"/>
                </a:lnTo>
                <a:lnTo>
                  <a:pt x="1" y="880"/>
                </a:lnTo>
                <a:lnTo>
                  <a:pt x="4" y="880"/>
                </a:lnTo>
                <a:lnTo>
                  <a:pt x="9" y="880"/>
                </a:lnTo>
                <a:lnTo>
                  <a:pt x="16" y="880"/>
                </a:lnTo>
                <a:lnTo>
                  <a:pt x="24" y="880"/>
                </a:lnTo>
                <a:lnTo>
                  <a:pt x="33" y="880"/>
                </a:lnTo>
                <a:lnTo>
                  <a:pt x="42" y="880"/>
                </a:lnTo>
                <a:lnTo>
                  <a:pt x="53" y="880"/>
                </a:lnTo>
                <a:lnTo>
                  <a:pt x="64" y="880"/>
                </a:lnTo>
                <a:lnTo>
                  <a:pt x="75" y="880"/>
                </a:lnTo>
                <a:lnTo>
                  <a:pt x="86" y="880"/>
                </a:lnTo>
                <a:lnTo>
                  <a:pt x="97" y="880"/>
                </a:lnTo>
                <a:lnTo>
                  <a:pt x="108" y="880"/>
                </a:lnTo>
                <a:lnTo>
                  <a:pt x="118" y="880"/>
                </a:lnTo>
                <a:lnTo>
                  <a:pt x="127" y="880"/>
                </a:lnTo>
                <a:lnTo>
                  <a:pt x="135" y="880"/>
                </a:lnTo>
                <a:lnTo>
                  <a:pt x="141" y="880"/>
                </a:lnTo>
                <a:lnTo>
                  <a:pt x="146" y="880"/>
                </a:lnTo>
                <a:lnTo>
                  <a:pt x="149" y="880"/>
                </a:lnTo>
                <a:lnTo>
                  <a:pt x="150" y="880"/>
                </a:lnTo>
                <a:lnTo>
                  <a:pt x="152" y="880"/>
                </a:lnTo>
                <a:lnTo>
                  <a:pt x="157" y="880"/>
                </a:lnTo>
                <a:lnTo>
                  <a:pt x="164" y="880"/>
                </a:lnTo>
                <a:lnTo>
                  <a:pt x="173" y="880"/>
                </a:lnTo>
                <a:lnTo>
                  <a:pt x="184" y="880"/>
                </a:lnTo>
                <a:lnTo>
                  <a:pt x="196" y="880"/>
                </a:lnTo>
                <a:lnTo>
                  <a:pt x="207" y="880"/>
                </a:lnTo>
                <a:lnTo>
                  <a:pt x="219" y="880"/>
                </a:lnTo>
                <a:lnTo>
                  <a:pt x="230" y="880"/>
                </a:lnTo>
                <a:lnTo>
                  <a:pt x="239" y="880"/>
                </a:lnTo>
                <a:lnTo>
                  <a:pt x="246" y="880"/>
                </a:lnTo>
                <a:lnTo>
                  <a:pt x="251" y="880"/>
                </a:lnTo>
                <a:lnTo>
                  <a:pt x="253" y="880"/>
                </a:lnTo>
                <a:lnTo>
                  <a:pt x="255" y="880"/>
                </a:lnTo>
                <a:lnTo>
                  <a:pt x="262" y="879"/>
                </a:lnTo>
                <a:lnTo>
                  <a:pt x="271" y="878"/>
                </a:lnTo>
                <a:lnTo>
                  <a:pt x="281" y="874"/>
                </a:lnTo>
                <a:lnTo>
                  <a:pt x="290" y="866"/>
                </a:lnTo>
                <a:lnTo>
                  <a:pt x="296" y="855"/>
                </a:lnTo>
                <a:lnTo>
                  <a:pt x="299" y="844"/>
                </a:lnTo>
                <a:lnTo>
                  <a:pt x="300" y="834"/>
                </a:lnTo>
                <a:lnTo>
                  <a:pt x="300" y="826"/>
                </a:lnTo>
                <a:lnTo>
                  <a:pt x="300" y="824"/>
                </a:lnTo>
                <a:lnTo>
                  <a:pt x="300" y="820"/>
                </a:lnTo>
                <a:lnTo>
                  <a:pt x="300" y="812"/>
                </a:lnTo>
                <a:lnTo>
                  <a:pt x="300" y="800"/>
                </a:lnTo>
                <a:lnTo>
                  <a:pt x="300" y="788"/>
                </a:lnTo>
                <a:lnTo>
                  <a:pt x="300" y="776"/>
                </a:lnTo>
                <a:lnTo>
                  <a:pt x="300" y="768"/>
                </a:lnTo>
                <a:lnTo>
                  <a:pt x="300" y="764"/>
                </a:lnTo>
                <a:lnTo>
                  <a:pt x="300" y="763"/>
                </a:lnTo>
                <a:lnTo>
                  <a:pt x="300" y="759"/>
                </a:lnTo>
                <a:lnTo>
                  <a:pt x="300" y="752"/>
                </a:lnTo>
                <a:lnTo>
                  <a:pt x="300" y="744"/>
                </a:lnTo>
                <a:lnTo>
                  <a:pt x="300" y="734"/>
                </a:lnTo>
                <a:lnTo>
                  <a:pt x="300" y="724"/>
                </a:lnTo>
                <a:lnTo>
                  <a:pt x="300" y="712"/>
                </a:lnTo>
                <a:lnTo>
                  <a:pt x="300" y="701"/>
                </a:lnTo>
                <a:lnTo>
                  <a:pt x="300" y="690"/>
                </a:lnTo>
                <a:lnTo>
                  <a:pt x="300" y="679"/>
                </a:lnTo>
                <a:lnTo>
                  <a:pt x="300" y="669"/>
                </a:lnTo>
                <a:lnTo>
                  <a:pt x="300" y="661"/>
                </a:lnTo>
                <a:lnTo>
                  <a:pt x="300" y="654"/>
                </a:lnTo>
                <a:lnTo>
                  <a:pt x="300" y="650"/>
                </a:lnTo>
                <a:lnTo>
                  <a:pt x="300" y="649"/>
                </a:lnTo>
                <a:lnTo>
                  <a:pt x="300" y="648"/>
                </a:lnTo>
                <a:lnTo>
                  <a:pt x="300" y="646"/>
                </a:lnTo>
                <a:lnTo>
                  <a:pt x="300" y="643"/>
                </a:lnTo>
                <a:lnTo>
                  <a:pt x="300" y="638"/>
                </a:lnTo>
                <a:lnTo>
                  <a:pt x="300" y="633"/>
                </a:lnTo>
                <a:lnTo>
                  <a:pt x="300" y="626"/>
                </a:lnTo>
                <a:lnTo>
                  <a:pt x="300" y="619"/>
                </a:lnTo>
                <a:lnTo>
                  <a:pt x="300" y="611"/>
                </a:lnTo>
                <a:lnTo>
                  <a:pt x="300" y="602"/>
                </a:lnTo>
                <a:lnTo>
                  <a:pt x="300" y="592"/>
                </a:lnTo>
                <a:lnTo>
                  <a:pt x="300" y="582"/>
                </a:lnTo>
                <a:lnTo>
                  <a:pt x="300" y="572"/>
                </a:lnTo>
                <a:lnTo>
                  <a:pt x="300" y="561"/>
                </a:lnTo>
                <a:lnTo>
                  <a:pt x="300" y="550"/>
                </a:lnTo>
                <a:lnTo>
                  <a:pt x="300" y="539"/>
                </a:lnTo>
                <a:lnTo>
                  <a:pt x="300" y="528"/>
                </a:lnTo>
                <a:lnTo>
                  <a:pt x="300" y="517"/>
                </a:lnTo>
                <a:lnTo>
                  <a:pt x="300" y="506"/>
                </a:lnTo>
                <a:lnTo>
                  <a:pt x="300" y="495"/>
                </a:lnTo>
                <a:lnTo>
                  <a:pt x="300" y="485"/>
                </a:lnTo>
                <a:lnTo>
                  <a:pt x="300" y="475"/>
                </a:lnTo>
                <a:lnTo>
                  <a:pt x="300" y="465"/>
                </a:lnTo>
                <a:lnTo>
                  <a:pt x="300" y="456"/>
                </a:lnTo>
                <a:lnTo>
                  <a:pt x="300" y="448"/>
                </a:lnTo>
                <a:lnTo>
                  <a:pt x="300" y="441"/>
                </a:lnTo>
                <a:lnTo>
                  <a:pt x="300" y="434"/>
                </a:lnTo>
                <a:lnTo>
                  <a:pt x="300" y="429"/>
                </a:lnTo>
                <a:lnTo>
                  <a:pt x="300" y="424"/>
                </a:lnTo>
                <a:lnTo>
                  <a:pt x="300" y="421"/>
                </a:lnTo>
                <a:lnTo>
                  <a:pt x="300" y="419"/>
                </a:lnTo>
                <a:lnTo>
                  <a:pt x="300" y="418"/>
                </a:lnTo>
                <a:lnTo>
                  <a:pt x="300" y="417"/>
                </a:lnTo>
                <a:lnTo>
                  <a:pt x="300" y="415"/>
                </a:lnTo>
                <a:lnTo>
                  <a:pt x="300" y="412"/>
                </a:lnTo>
                <a:lnTo>
                  <a:pt x="300" y="408"/>
                </a:lnTo>
                <a:lnTo>
                  <a:pt x="300" y="402"/>
                </a:lnTo>
                <a:lnTo>
                  <a:pt x="300" y="395"/>
                </a:lnTo>
                <a:lnTo>
                  <a:pt x="300" y="388"/>
                </a:lnTo>
                <a:lnTo>
                  <a:pt x="300" y="380"/>
                </a:lnTo>
                <a:lnTo>
                  <a:pt x="300" y="371"/>
                </a:lnTo>
                <a:lnTo>
                  <a:pt x="300" y="362"/>
                </a:lnTo>
                <a:lnTo>
                  <a:pt x="300" y="352"/>
                </a:lnTo>
                <a:lnTo>
                  <a:pt x="300" y="341"/>
                </a:lnTo>
                <a:lnTo>
                  <a:pt x="300" y="330"/>
                </a:lnTo>
                <a:lnTo>
                  <a:pt x="300" y="319"/>
                </a:lnTo>
                <a:lnTo>
                  <a:pt x="300" y="308"/>
                </a:lnTo>
                <a:lnTo>
                  <a:pt x="300" y="297"/>
                </a:lnTo>
                <a:lnTo>
                  <a:pt x="300" y="286"/>
                </a:lnTo>
                <a:lnTo>
                  <a:pt x="300" y="275"/>
                </a:lnTo>
                <a:lnTo>
                  <a:pt x="300" y="264"/>
                </a:lnTo>
                <a:lnTo>
                  <a:pt x="300" y="254"/>
                </a:lnTo>
                <a:lnTo>
                  <a:pt x="300" y="244"/>
                </a:lnTo>
                <a:lnTo>
                  <a:pt x="300" y="234"/>
                </a:lnTo>
                <a:lnTo>
                  <a:pt x="300" y="226"/>
                </a:lnTo>
                <a:lnTo>
                  <a:pt x="300" y="217"/>
                </a:lnTo>
                <a:lnTo>
                  <a:pt x="300" y="210"/>
                </a:lnTo>
                <a:lnTo>
                  <a:pt x="300" y="203"/>
                </a:lnTo>
                <a:lnTo>
                  <a:pt x="300" y="198"/>
                </a:lnTo>
                <a:lnTo>
                  <a:pt x="300" y="193"/>
                </a:lnTo>
                <a:lnTo>
                  <a:pt x="300" y="190"/>
                </a:lnTo>
                <a:lnTo>
                  <a:pt x="300" y="188"/>
                </a:lnTo>
                <a:lnTo>
                  <a:pt x="300" y="187"/>
                </a:lnTo>
                <a:lnTo>
                  <a:pt x="300" y="186"/>
                </a:lnTo>
                <a:lnTo>
                  <a:pt x="300" y="184"/>
                </a:lnTo>
                <a:lnTo>
                  <a:pt x="300" y="180"/>
                </a:lnTo>
                <a:lnTo>
                  <a:pt x="300" y="174"/>
                </a:lnTo>
                <a:lnTo>
                  <a:pt x="300" y="168"/>
                </a:lnTo>
                <a:lnTo>
                  <a:pt x="300" y="160"/>
                </a:lnTo>
                <a:lnTo>
                  <a:pt x="300" y="151"/>
                </a:lnTo>
                <a:lnTo>
                  <a:pt x="300" y="142"/>
                </a:lnTo>
                <a:lnTo>
                  <a:pt x="300" y="132"/>
                </a:lnTo>
                <a:lnTo>
                  <a:pt x="300" y="121"/>
                </a:lnTo>
                <a:lnTo>
                  <a:pt x="300" y="110"/>
                </a:lnTo>
                <a:lnTo>
                  <a:pt x="300" y="99"/>
                </a:lnTo>
                <a:lnTo>
                  <a:pt x="300" y="88"/>
                </a:lnTo>
                <a:lnTo>
                  <a:pt x="300" y="77"/>
                </a:lnTo>
                <a:lnTo>
                  <a:pt x="300" y="66"/>
                </a:lnTo>
                <a:lnTo>
                  <a:pt x="300" y="55"/>
                </a:lnTo>
                <a:lnTo>
                  <a:pt x="300" y="45"/>
                </a:lnTo>
                <a:lnTo>
                  <a:pt x="300" y="36"/>
                </a:lnTo>
                <a:lnTo>
                  <a:pt x="300" y="27"/>
                </a:lnTo>
                <a:lnTo>
                  <a:pt x="300" y="19"/>
                </a:lnTo>
                <a:lnTo>
                  <a:pt x="300" y="13"/>
                </a:lnTo>
                <a:lnTo>
                  <a:pt x="300" y="7"/>
                </a:lnTo>
                <a:lnTo>
                  <a:pt x="300" y="3"/>
                </a:lnTo>
                <a:lnTo>
                  <a:pt x="300" y="1"/>
                </a:lnTo>
                <a:lnTo>
                  <a:pt x="300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7" name="Freeform 28"/>
          <p:cNvSpPr>
            <a:spLocks/>
          </p:cNvSpPr>
          <p:nvPr/>
        </p:nvSpPr>
        <p:spPr bwMode="auto">
          <a:xfrm>
            <a:off x="6735717" y="3451077"/>
            <a:ext cx="477837" cy="1398587"/>
          </a:xfrm>
          <a:custGeom>
            <a:avLst/>
            <a:gdLst>
              <a:gd name="T0" fmla="*/ 2147483647 w 301"/>
              <a:gd name="T1" fmla="*/ 0 h 881"/>
              <a:gd name="T2" fmla="*/ 2147483647 w 301"/>
              <a:gd name="T3" fmla="*/ 2147483647 h 881"/>
              <a:gd name="T4" fmla="*/ 2147483647 w 301"/>
              <a:gd name="T5" fmla="*/ 2147483647 h 881"/>
              <a:gd name="T6" fmla="*/ 2147483647 w 301"/>
              <a:gd name="T7" fmla="*/ 2147483647 h 881"/>
              <a:gd name="T8" fmla="*/ 2147483647 w 301"/>
              <a:gd name="T9" fmla="*/ 2147483647 h 881"/>
              <a:gd name="T10" fmla="*/ 2147483647 w 301"/>
              <a:gd name="T11" fmla="*/ 2147483647 h 881"/>
              <a:gd name="T12" fmla="*/ 2147483647 w 301"/>
              <a:gd name="T13" fmla="*/ 2147483647 h 881"/>
              <a:gd name="T14" fmla="*/ 2147483647 w 301"/>
              <a:gd name="T15" fmla="*/ 2147483647 h 881"/>
              <a:gd name="T16" fmla="*/ 2147483647 w 301"/>
              <a:gd name="T17" fmla="*/ 2147483647 h 881"/>
              <a:gd name="T18" fmla="*/ 2147483647 w 301"/>
              <a:gd name="T19" fmla="*/ 2147483647 h 881"/>
              <a:gd name="T20" fmla="*/ 2147483647 w 301"/>
              <a:gd name="T21" fmla="*/ 2147483647 h 881"/>
              <a:gd name="T22" fmla="*/ 2147483647 w 301"/>
              <a:gd name="T23" fmla="*/ 2147483647 h 881"/>
              <a:gd name="T24" fmla="*/ 2147483647 w 301"/>
              <a:gd name="T25" fmla="*/ 2147483647 h 881"/>
              <a:gd name="T26" fmla="*/ 2147483647 w 301"/>
              <a:gd name="T27" fmla="*/ 2147483647 h 881"/>
              <a:gd name="T28" fmla="*/ 2147483647 w 301"/>
              <a:gd name="T29" fmla="*/ 2147483647 h 881"/>
              <a:gd name="T30" fmla="*/ 2147483647 w 301"/>
              <a:gd name="T31" fmla="*/ 2147483647 h 881"/>
              <a:gd name="T32" fmla="*/ 2147483647 w 301"/>
              <a:gd name="T33" fmla="*/ 2147483647 h 881"/>
              <a:gd name="T34" fmla="*/ 2147483647 w 301"/>
              <a:gd name="T35" fmla="*/ 2147483647 h 881"/>
              <a:gd name="T36" fmla="*/ 2147483647 w 301"/>
              <a:gd name="T37" fmla="*/ 2147483647 h 881"/>
              <a:gd name="T38" fmla="*/ 2147483647 w 301"/>
              <a:gd name="T39" fmla="*/ 2147483647 h 881"/>
              <a:gd name="T40" fmla="*/ 2147483647 w 301"/>
              <a:gd name="T41" fmla="*/ 2147483647 h 881"/>
              <a:gd name="T42" fmla="*/ 2147483647 w 301"/>
              <a:gd name="T43" fmla="*/ 2147483647 h 881"/>
              <a:gd name="T44" fmla="*/ 2147483647 w 301"/>
              <a:gd name="T45" fmla="*/ 2147483647 h 881"/>
              <a:gd name="T46" fmla="*/ 2147483647 w 301"/>
              <a:gd name="T47" fmla="*/ 2147483647 h 881"/>
              <a:gd name="T48" fmla="*/ 2147483647 w 301"/>
              <a:gd name="T49" fmla="*/ 2147483647 h 881"/>
              <a:gd name="T50" fmla="*/ 0 w 301"/>
              <a:gd name="T51" fmla="*/ 2147483647 h 881"/>
              <a:gd name="T52" fmla="*/ 0 w 301"/>
              <a:gd name="T53" fmla="*/ 2147483647 h 881"/>
              <a:gd name="T54" fmla="*/ 2147483647 w 301"/>
              <a:gd name="T55" fmla="*/ 2147483647 h 881"/>
              <a:gd name="T56" fmla="*/ 2147483647 w 301"/>
              <a:gd name="T57" fmla="*/ 2147483647 h 881"/>
              <a:gd name="T58" fmla="*/ 2147483647 w 301"/>
              <a:gd name="T59" fmla="*/ 2147483647 h 881"/>
              <a:gd name="T60" fmla="*/ 2147483647 w 301"/>
              <a:gd name="T61" fmla="*/ 2147483647 h 881"/>
              <a:gd name="T62" fmla="*/ 2147483647 w 301"/>
              <a:gd name="T63" fmla="*/ 2147483647 h 881"/>
              <a:gd name="T64" fmla="*/ 2147483647 w 301"/>
              <a:gd name="T65" fmla="*/ 2147483647 h 881"/>
              <a:gd name="T66" fmla="*/ 2147483647 w 301"/>
              <a:gd name="T67" fmla="*/ 2147483647 h 881"/>
              <a:gd name="T68" fmla="*/ 2147483647 w 301"/>
              <a:gd name="T69" fmla="*/ 2147483647 h 881"/>
              <a:gd name="T70" fmla="*/ 2147483647 w 301"/>
              <a:gd name="T71" fmla="*/ 2147483647 h 881"/>
              <a:gd name="T72" fmla="*/ 2147483647 w 301"/>
              <a:gd name="T73" fmla="*/ 2147483647 h 881"/>
              <a:gd name="T74" fmla="*/ 2147483647 w 301"/>
              <a:gd name="T75" fmla="*/ 2147483647 h 881"/>
              <a:gd name="T76" fmla="*/ 2147483647 w 301"/>
              <a:gd name="T77" fmla="*/ 2147483647 h 881"/>
              <a:gd name="T78" fmla="*/ 2147483647 w 301"/>
              <a:gd name="T79" fmla="*/ 2147483647 h 881"/>
              <a:gd name="T80" fmla="*/ 2147483647 w 301"/>
              <a:gd name="T81" fmla="*/ 2147483647 h 881"/>
              <a:gd name="T82" fmla="*/ 2147483647 w 301"/>
              <a:gd name="T83" fmla="*/ 2147483647 h 881"/>
              <a:gd name="T84" fmla="*/ 2147483647 w 301"/>
              <a:gd name="T85" fmla="*/ 2147483647 h 881"/>
              <a:gd name="T86" fmla="*/ 2147483647 w 301"/>
              <a:gd name="T87" fmla="*/ 2147483647 h 881"/>
              <a:gd name="T88" fmla="*/ 2147483647 w 301"/>
              <a:gd name="T89" fmla="*/ 2147483647 h 881"/>
              <a:gd name="T90" fmla="*/ 2147483647 w 301"/>
              <a:gd name="T91" fmla="*/ 2147483647 h 881"/>
              <a:gd name="T92" fmla="*/ 2147483647 w 301"/>
              <a:gd name="T93" fmla="*/ 2147483647 h 881"/>
              <a:gd name="T94" fmla="*/ 2147483647 w 301"/>
              <a:gd name="T95" fmla="*/ 2147483647 h 881"/>
              <a:gd name="T96" fmla="*/ 2147483647 w 301"/>
              <a:gd name="T97" fmla="*/ 2147483647 h 881"/>
              <a:gd name="T98" fmla="*/ 2147483647 w 301"/>
              <a:gd name="T99" fmla="*/ 2147483647 h 881"/>
              <a:gd name="T100" fmla="*/ 2147483647 w 301"/>
              <a:gd name="T101" fmla="*/ 2147483647 h 881"/>
              <a:gd name="T102" fmla="*/ 2147483647 w 301"/>
              <a:gd name="T103" fmla="*/ 2147483647 h 881"/>
              <a:gd name="T104" fmla="*/ 2147483647 w 301"/>
              <a:gd name="T105" fmla="*/ 2147483647 h 881"/>
              <a:gd name="T106" fmla="*/ 2147483647 w 301"/>
              <a:gd name="T107" fmla="*/ 0 h 88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01"/>
              <a:gd name="T163" fmla="*/ 0 h 881"/>
              <a:gd name="T164" fmla="*/ 301 w 301"/>
              <a:gd name="T165" fmla="*/ 881 h 88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01" h="881">
                <a:moveTo>
                  <a:pt x="300" y="0"/>
                </a:moveTo>
                <a:lnTo>
                  <a:pt x="295" y="0"/>
                </a:lnTo>
                <a:lnTo>
                  <a:pt x="284" y="0"/>
                </a:lnTo>
                <a:lnTo>
                  <a:pt x="270" y="0"/>
                </a:lnTo>
                <a:lnTo>
                  <a:pt x="259" y="0"/>
                </a:lnTo>
                <a:lnTo>
                  <a:pt x="254" y="0"/>
                </a:lnTo>
                <a:lnTo>
                  <a:pt x="254" y="1"/>
                </a:lnTo>
                <a:lnTo>
                  <a:pt x="254" y="2"/>
                </a:lnTo>
                <a:lnTo>
                  <a:pt x="254" y="3"/>
                </a:lnTo>
                <a:lnTo>
                  <a:pt x="254" y="5"/>
                </a:lnTo>
                <a:lnTo>
                  <a:pt x="254" y="7"/>
                </a:lnTo>
                <a:lnTo>
                  <a:pt x="254" y="9"/>
                </a:lnTo>
                <a:lnTo>
                  <a:pt x="254" y="12"/>
                </a:lnTo>
                <a:lnTo>
                  <a:pt x="254" y="15"/>
                </a:lnTo>
                <a:lnTo>
                  <a:pt x="254" y="18"/>
                </a:lnTo>
                <a:lnTo>
                  <a:pt x="254" y="22"/>
                </a:lnTo>
                <a:lnTo>
                  <a:pt x="254" y="26"/>
                </a:lnTo>
                <a:lnTo>
                  <a:pt x="254" y="30"/>
                </a:lnTo>
                <a:lnTo>
                  <a:pt x="254" y="34"/>
                </a:lnTo>
                <a:lnTo>
                  <a:pt x="254" y="39"/>
                </a:lnTo>
                <a:lnTo>
                  <a:pt x="254" y="44"/>
                </a:lnTo>
                <a:lnTo>
                  <a:pt x="254" y="50"/>
                </a:lnTo>
                <a:lnTo>
                  <a:pt x="254" y="55"/>
                </a:lnTo>
                <a:lnTo>
                  <a:pt x="254" y="61"/>
                </a:lnTo>
                <a:lnTo>
                  <a:pt x="254" y="67"/>
                </a:lnTo>
                <a:lnTo>
                  <a:pt x="254" y="74"/>
                </a:lnTo>
                <a:lnTo>
                  <a:pt x="254" y="80"/>
                </a:lnTo>
                <a:lnTo>
                  <a:pt x="254" y="87"/>
                </a:lnTo>
                <a:lnTo>
                  <a:pt x="254" y="94"/>
                </a:lnTo>
                <a:lnTo>
                  <a:pt x="254" y="102"/>
                </a:lnTo>
                <a:lnTo>
                  <a:pt x="254" y="109"/>
                </a:lnTo>
                <a:lnTo>
                  <a:pt x="254" y="117"/>
                </a:lnTo>
                <a:lnTo>
                  <a:pt x="254" y="125"/>
                </a:lnTo>
                <a:lnTo>
                  <a:pt x="254" y="133"/>
                </a:lnTo>
                <a:lnTo>
                  <a:pt x="254" y="141"/>
                </a:lnTo>
                <a:lnTo>
                  <a:pt x="254" y="149"/>
                </a:lnTo>
                <a:lnTo>
                  <a:pt x="254" y="158"/>
                </a:lnTo>
                <a:lnTo>
                  <a:pt x="254" y="167"/>
                </a:lnTo>
                <a:lnTo>
                  <a:pt x="254" y="176"/>
                </a:lnTo>
                <a:lnTo>
                  <a:pt x="254" y="185"/>
                </a:lnTo>
                <a:lnTo>
                  <a:pt x="254" y="194"/>
                </a:lnTo>
                <a:lnTo>
                  <a:pt x="254" y="203"/>
                </a:lnTo>
                <a:lnTo>
                  <a:pt x="254" y="213"/>
                </a:lnTo>
                <a:lnTo>
                  <a:pt x="254" y="222"/>
                </a:lnTo>
                <a:lnTo>
                  <a:pt x="254" y="232"/>
                </a:lnTo>
                <a:lnTo>
                  <a:pt x="254" y="242"/>
                </a:lnTo>
                <a:lnTo>
                  <a:pt x="254" y="252"/>
                </a:lnTo>
                <a:lnTo>
                  <a:pt x="254" y="262"/>
                </a:lnTo>
                <a:lnTo>
                  <a:pt x="254" y="272"/>
                </a:lnTo>
                <a:lnTo>
                  <a:pt x="254" y="282"/>
                </a:lnTo>
                <a:lnTo>
                  <a:pt x="254" y="292"/>
                </a:lnTo>
                <a:lnTo>
                  <a:pt x="254" y="302"/>
                </a:lnTo>
                <a:lnTo>
                  <a:pt x="254" y="313"/>
                </a:lnTo>
                <a:lnTo>
                  <a:pt x="254" y="323"/>
                </a:lnTo>
                <a:lnTo>
                  <a:pt x="254" y="333"/>
                </a:lnTo>
                <a:lnTo>
                  <a:pt x="254" y="344"/>
                </a:lnTo>
                <a:lnTo>
                  <a:pt x="253" y="354"/>
                </a:lnTo>
                <a:lnTo>
                  <a:pt x="253" y="365"/>
                </a:lnTo>
                <a:lnTo>
                  <a:pt x="253" y="375"/>
                </a:lnTo>
                <a:lnTo>
                  <a:pt x="253" y="386"/>
                </a:lnTo>
                <a:lnTo>
                  <a:pt x="253" y="396"/>
                </a:lnTo>
                <a:lnTo>
                  <a:pt x="253" y="407"/>
                </a:lnTo>
                <a:lnTo>
                  <a:pt x="253" y="417"/>
                </a:lnTo>
                <a:lnTo>
                  <a:pt x="253" y="428"/>
                </a:lnTo>
                <a:lnTo>
                  <a:pt x="253" y="438"/>
                </a:lnTo>
                <a:lnTo>
                  <a:pt x="253" y="449"/>
                </a:lnTo>
                <a:lnTo>
                  <a:pt x="253" y="459"/>
                </a:lnTo>
                <a:lnTo>
                  <a:pt x="253" y="469"/>
                </a:lnTo>
                <a:lnTo>
                  <a:pt x="253" y="479"/>
                </a:lnTo>
                <a:lnTo>
                  <a:pt x="253" y="490"/>
                </a:lnTo>
                <a:lnTo>
                  <a:pt x="253" y="500"/>
                </a:lnTo>
                <a:lnTo>
                  <a:pt x="253" y="510"/>
                </a:lnTo>
                <a:lnTo>
                  <a:pt x="253" y="520"/>
                </a:lnTo>
                <a:lnTo>
                  <a:pt x="253" y="529"/>
                </a:lnTo>
                <a:lnTo>
                  <a:pt x="253" y="539"/>
                </a:lnTo>
                <a:lnTo>
                  <a:pt x="253" y="549"/>
                </a:lnTo>
                <a:lnTo>
                  <a:pt x="253" y="558"/>
                </a:lnTo>
                <a:lnTo>
                  <a:pt x="253" y="568"/>
                </a:lnTo>
                <a:lnTo>
                  <a:pt x="253" y="577"/>
                </a:lnTo>
                <a:lnTo>
                  <a:pt x="253" y="586"/>
                </a:lnTo>
                <a:lnTo>
                  <a:pt x="253" y="595"/>
                </a:lnTo>
                <a:lnTo>
                  <a:pt x="253" y="604"/>
                </a:lnTo>
                <a:lnTo>
                  <a:pt x="253" y="613"/>
                </a:lnTo>
                <a:lnTo>
                  <a:pt x="253" y="621"/>
                </a:lnTo>
                <a:lnTo>
                  <a:pt x="253" y="629"/>
                </a:lnTo>
                <a:lnTo>
                  <a:pt x="253" y="638"/>
                </a:lnTo>
                <a:lnTo>
                  <a:pt x="253" y="646"/>
                </a:lnTo>
                <a:lnTo>
                  <a:pt x="253" y="653"/>
                </a:lnTo>
                <a:lnTo>
                  <a:pt x="253" y="661"/>
                </a:lnTo>
                <a:lnTo>
                  <a:pt x="253" y="668"/>
                </a:lnTo>
                <a:lnTo>
                  <a:pt x="253" y="676"/>
                </a:lnTo>
                <a:lnTo>
                  <a:pt x="253" y="683"/>
                </a:lnTo>
                <a:lnTo>
                  <a:pt x="253" y="689"/>
                </a:lnTo>
                <a:lnTo>
                  <a:pt x="253" y="696"/>
                </a:lnTo>
                <a:lnTo>
                  <a:pt x="253" y="702"/>
                </a:lnTo>
                <a:lnTo>
                  <a:pt x="253" y="708"/>
                </a:lnTo>
                <a:lnTo>
                  <a:pt x="253" y="714"/>
                </a:lnTo>
                <a:lnTo>
                  <a:pt x="253" y="719"/>
                </a:lnTo>
                <a:lnTo>
                  <a:pt x="253" y="725"/>
                </a:lnTo>
                <a:lnTo>
                  <a:pt x="253" y="730"/>
                </a:lnTo>
                <a:lnTo>
                  <a:pt x="253" y="734"/>
                </a:lnTo>
                <a:lnTo>
                  <a:pt x="253" y="739"/>
                </a:lnTo>
                <a:lnTo>
                  <a:pt x="253" y="743"/>
                </a:lnTo>
                <a:lnTo>
                  <a:pt x="253" y="747"/>
                </a:lnTo>
                <a:lnTo>
                  <a:pt x="253" y="750"/>
                </a:lnTo>
                <a:lnTo>
                  <a:pt x="253" y="753"/>
                </a:lnTo>
                <a:lnTo>
                  <a:pt x="253" y="756"/>
                </a:lnTo>
                <a:lnTo>
                  <a:pt x="253" y="759"/>
                </a:lnTo>
                <a:lnTo>
                  <a:pt x="253" y="761"/>
                </a:lnTo>
                <a:lnTo>
                  <a:pt x="253" y="763"/>
                </a:lnTo>
                <a:lnTo>
                  <a:pt x="253" y="764"/>
                </a:lnTo>
                <a:lnTo>
                  <a:pt x="253" y="776"/>
                </a:lnTo>
                <a:lnTo>
                  <a:pt x="253" y="786"/>
                </a:lnTo>
                <a:lnTo>
                  <a:pt x="252" y="794"/>
                </a:lnTo>
                <a:lnTo>
                  <a:pt x="251" y="802"/>
                </a:lnTo>
                <a:lnTo>
                  <a:pt x="250" y="808"/>
                </a:lnTo>
                <a:lnTo>
                  <a:pt x="248" y="813"/>
                </a:lnTo>
                <a:lnTo>
                  <a:pt x="245" y="817"/>
                </a:lnTo>
                <a:lnTo>
                  <a:pt x="241" y="820"/>
                </a:lnTo>
                <a:lnTo>
                  <a:pt x="236" y="822"/>
                </a:lnTo>
                <a:lnTo>
                  <a:pt x="229" y="823"/>
                </a:lnTo>
                <a:lnTo>
                  <a:pt x="222" y="824"/>
                </a:lnTo>
                <a:lnTo>
                  <a:pt x="200" y="824"/>
                </a:lnTo>
                <a:lnTo>
                  <a:pt x="191" y="824"/>
                </a:lnTo>
                <a:lnTo>
                  <a:pt x="190" y="824"/>
                </a:lnTo>
                <a:lnTo>
                  <a:pt x="186" y="824"/>
                </a:lnTo>
                <a:lnTo>
                  <a:pt x="177" y="824"/>
                </a:lnTo>
                <a:lnTo>
                  <a:pt x="165" y="824"/>
                </a:lnTo>
                <a:lnTo>
                  <a:pt x="151" y="824"/>
                </a:lnTo>
                <a:lnTo>
                  <a:pt x="139" y="824"/>
                </a:lnTo>
                <a:lnTo>
                  <a:pt x="130" y="824"/>
                </a:lnTo>
                <a:lnTo>
                  <a:pt x="126" y="824"/>
                </a:lnTo>
                <a:lnTo>
                  <a:pt x="125" y="824"/>
                </a:lnTo>
                <a:lnTo>
                  <a:pt x="121" y="824"/>
                </a:lnTo>
                <a:lnTo>
                  <a:pt x="115" y="824"/>
                </a:lnTo>
                <a:lnTo>
                  <a:pt x="107" y="824"/>
                </a:lnTo>
                <a:lnTo>
                  <a:pt x="97" y="824"/>
                </a:lnTo>
                <a:lnTo>
                  <a:pt x="86" y="824"/>
                </a:lnTo>
                <a:lnTo>
                  <a:pt x="75" y="824"/>
                </a:lnTo>
                <a:lnTo>
                  <a:pt x="63" y="824"/>
                </a:lnTo>
                <a:lnTo>
                  <a:pt x="51" y="824"/>
                </a:lnTo>
                <a:lnTo>
                  <a:pt x="40" y="824"/>
                </a:lnTo>
                <a:lnTo>
                  <a:pt x="29" y="824"/>
                </a:lnTo>
                <a:lnTo>
                  <a:pt x="20" y="824"/>
                </a:lnTo>
                <a:lnTo>
                  <a:pt x="12" y="824"/>
                </a:lnTo>
                <a:lnTo>
                  <a:pt x="6" y="824"/>
                </a:lnTo>
                <a:lnTo>
                  <a:pt x="2" y="824"/>
                </a:lnTo>
                <a:lnTo>
                  <a:pt x="0" y="824"/>
                </a:lnTo>
                <a:lnTo>
                  <a:pt x="0" y="828"/>
                </a:lnTo>
                <a:lnTo>
                  <a:pt x="0" y="838"/>
                </a:lnTo>
                <a:lnTo>
                  <a:pt x="0" y="852"/>
                </a:lnTo>
                <a:lnTo>
                  <a:pt x="0" y="865"/>
                </a:lnTo>
                <a:lnTo>
                  <a:pt x="0" y="875"/>
                </a:lnTo>
                <a:lnTo>
                  <a:pt x="0" y="880"/>
                </a:lnTo>
                <a:lnTo>
                  <a:pt x="1" y="880"/>
                </a:lnTo>
                <a:lnTo>
                  <a:pt x="4" y="880"/>
                </a:lnTo>
                <a:lnTo>
                  <a:pt x="9" y="880"/>
                </a:lnTo>
                <a:lnTo>
                  <a:pt x="16" y="880"/>
                </a:lnTo>
                <a:lnTo>
                  <a:pt x="24" y="880"/>
                </a:lnTo>
                <a:lnTo>
                  <a:pt x="33" y="880"/>
                </a:lnTo>
                <a:lnTo>
                  <a:pt x="42" y="880"/>
                </a:lnTo>
                <a:lnTo>
                  <a:pt x="53" y="880"/>
                </a:lnTo>
                <a:lnTo>
                  <a:pt x="64" y="880"/>
                </a:lnTo>
                <a:lnTo>
                  <a:pt x="75" y="880"/>
                </a:lnTo>
                <a:lnTo>
                  <a:pt x="86" y="880"/>
                </a:lnTo>
                <a:lnTo>
                  <a:pt x="97" y="880"/>
                </a:lnTo>
                <a:lnTo>
                  <a:pt x="108" y="880"/>
                </a:lnTo>
                <a:lnTo>
                  <a:pt x="118" y="880"/>
                </a:lnTo>
                <a:lnTo>
                  <a:pt x="127" y="880"/>
                </a:lnTo>
                <a:lnTo>
                  <a:pt x="135" y="880"/>
                </a:lnTo>
                <a:lnTo>
                  <a:pt x="141" y="880"/>
                </a:lnTo>
                <a:lnTo>
                  <a:pt x="146" y="880"/>
                </a:lnTo>
                <a:lnTo>
                  <a:pt x="149" y="880"/>
                </a:lnTo>
                <a:lnTo>
                  <a:pt x="150" y="880"/>
                </a:lnTo>
                <a:lnTo>
                  <a:pt x="152" y="880"/>
                </a:lnTo>
                <a:lnTo>
                  <a:pt x="157" y="880"/>
                </a:lnTo>
                <a:lnTo>
                  <a:pt x="164" y="880"/>
                </a:lnTo>
                <a:lnTo>
                  <a:pt x="173" y="880"/>
                </a:lnTo>
                <a:lnTo>
                  <a:pt x="184" y="880"/>
                </a:lnTo>
                <a:lnTo>
                  <a:pt x="196" y="880"/>
                </a:lnTo>
                <a:lnTo>
                  <a:pt x="207" y="880"/>
                </a:lnTo>
                <a:lnTo>
                  <a:pt x="219" y="880"/>
                </a:lnTo>
                <a:lnTo>
                  <a:pt x="230" y="880"/>
                </a:lnTo>
                <a:lnTo>
                  <a:pt x="239" y="880"/>
                </a:lnTo>
                <a:lnTo>
                  <a:pt x="246" y="880"/>
                </a:lnTo>
                <a:lnTo>
                  <a:pt x="251" y="880"/>
                </a:lnTo>
                <a:lnTo>
                  <a:pt x="253" y="880"/>
                </a:lnTo>
                <a:lnTo>
                  <a:pt x="255" y="880"/>
                </a:lnTo>
                <a:lnTo>
                  <a:pt x="262" y="879"/>
                </a:lnTo>
                <a:lnTo>
                  <a:pt x="271" y="878"/>
                </a:lnTo>
                <a:lnTo>
                  <a:pt x="281" y="874"/>
                </a:lnTo>
                <a:lnTo>
                  <a:pt x="290" y="866"/>
                </a:lnTo>
                <a:lnTo>
                  <a:pt x="296" y="855"/>
                </a:lnTo>
                <a:lnTo>
                  <a:pt x="299" y="844"/>
                </a:lnTo>
                <a:lnTo>
                  <a:pt x="300" y="834"/>
                </a:lnTo>
                <a:lnTo>
                  <a:pt x="300" y="826"/>
                </a:lnTo>
                <a:lnTo>
                  <a:pt x="300" y="824"/>
                </a:lnTo>
                <a:lnTo>
                  <a:pt x="300" y="820"/>
                </a:lnTo>
                <a:lnTo>
                  <a:pt x="300" y="812"/>
                </a:lnTo>
                <a:lnTo>
                  <a:pt x="300" y="800"/>
                </a:lnTo>
                <a:lnTo>
                  <a:pt x="300" y="788"/>
                </a:lnTo>
                <a:lnTo>
                  <a:pt x="300" y="776"/>
                </a:lnTo>
                <a:lnTo>
                  <a:pt x="300" y="768"/>
                </a:lnTo>
                <a:lnTo>
                  <a:pt x="300" y="764"/>
                </a:lnTo>
                <a:lnTo>
                  <a:pt x="300" y="763"/>
                </a:lnTo>
                <a:lnTo>
                  <a:pt x="300" y="759"/>
                </a:lnTo>
                <a:lnTo>
                  <a:pt x="300" y="752"/>
                </a:lnTo>
                <a:lnTo>
                  <a:pt x="300" y="744"/>
                </a:lnTo>
                <a:lnTo>
                  <a:pt x="300" y="734"/>
                </a:lnTo>
                <a:lnTo>
                  <a:pt x="300" y="724"/>
                </a:lnTo>
                <a:lnTo>
                  <a:pt x="300" y="712"/>
                </a:lnTo>
                <a:lnTo>
                  <a:pt x="300" y="701"/>
                </a:lnTo>
                <a:lnTo>
                  <a:pt x="300" y="690"/>
                </a:lnTo>
                <a:lnTo>
                  <a:pt x="300" y="679"/>
                </a:lnTo>
                <a:lnTo>
                  <a:pt x="300" y="669"/>
                </a:lnTo>
                <a:lnTo>
                  <a:pt x="300" y="661"/>
                </a:lnTo>
                <a:lnTo>
                  <a:pt x="300" y="654"/>
                </a:lnTo>
                <a:lnTo>
                  <a:pt x="300" y="650"/>
                </a:lnTo>
                <a:lnTo>
                  <a:pt x="300" y="649"/>
                </a:lnTo>
                <a:lnTo>
                  <a:pt x="300" y="648"/>
                </a:lnTo>
                <a:lnTo>
                  <a:pt x="300" y="646"/>
                </a:lnTo>
                <a:lnTo>
                  <a:pt x="300" y="643"/>
                </a:lnTo>
                <a:lnTo>
                  <a:pt x="300" y="638"/>
                </a:lnTo>
                <a:lnTo>
                  <a:pt x="300" y="633"/>
                </a:lnTo>
                <a:lnTo>
                  <a:pt x="300" y="626"/>
                </a:lnTo>
                <a:lnTo>
                  <a:pt x="300" y="619"/>
                </a:lnTo>
                <a:lnTo>
                  <a:pt x="300" y="611"/>
                </a:lnTo>
                <a:lnTo>
                  <a:pt x="300" y="602"/>
                </a:lnTo>
                <a:lnTo>
                  <a:pt x="300" y="592"/>
                </a:lnTo>
                <a:lnTo>
                  <a:pt x="300" y="582"/>
                </a:lnTo>
                <a:lnTo>
                  <a:pt x="300" y="572"/>
                </a:lnTo>
                <a:lnTo>
                  <a:pt x="300" y="561"/>
                </a:lnTo>
                <a:lnTo>
                  <a:pt x="300" y="550"/>
                </a:lnTo>
                <a:lnTo>
                  <a:pt x="300" y="539"/>
                </a:lnTo>
                <a:lnTo>
                  <a:pt x="300" y="528"/>
                </a:lnTo>
                <a:lnTo>
                  <a:pt x="300" y="517"/>
                </a:lnTo>
                <a:lnTo>
                  <a:pt x="300" y="506"/>
                </a:lnTo>
                <a:lnTo>
                  <a:pt x="300" y="495"/>
                </a:lnTo>
                <a:lnTo>
                  <a:pt x="300" y="485"/>
                </a:lnTo>
                <a:lnTo>
                  <a:pt x="300" y="475"/>
                </a:lnTo>
                <a:lnTo>
                  <a:pt x="300" y="465"/>
                </a:lnTo>
                <a:lnTo>
                  <a:pt x="300" y="456"/>
                </a:lnTo>
                <a:lnTo>
                  <a:pt x="300" y="448"/>
                </a:lnTo>
                <a:lnTo>
                  <a:pt x="300" y="441"/>
                </a:lnTo>
                <a:lnTo>
                  <a:pt x="300" y="434"/>
                </a:lnTo>
                <a:lnTo>
                  <a:pt x="300" y="429"/>
                </a:lnTo>
                <a:lnTo>
                  <a:pt x="300" y="424"/>
                </a:lnTo>
                <a:lnTo>
                  <a:pt x="300" y="421"/>
                </a:lnTo>
                <a:lnTo>
                  <a:pt x="300" y="419"/>
                </a:lnTo>
                <a:lnTo>
                  <a:pt x="300" y="418"/>
                </a:lnTo>
                <a:lnTo>
                  <a:pt x="300" y="417"/>
                </a:lnTo>
                <a:lnTo>
                  <a:pt x="300" y="415"/>
                </a:lnTo>
                <a:lnTo>
                  <a:pt x="300" y="412"/>
                </a:lnTo>
                <a:lnTo>
                  <a:pt x="300" y="408"/>
                </a:lnTo>
                <a:lnTo>
                  <a:pt x="300" y="402"/>
                </a:lnTo>
                <a:lnTo>
                  <a:pt x="300" y="395"/>
                </a:lnTo>
                <a:lnTo>
                  <a:pt x="300" y="388"/>
                </a:lnTo>
                <a:lnTo>
                  <a:pt x="300" y="380"/>
                </a:lnTo>
                <a:lnTo>
                  <a:pt x="300" y="371"/>
                </a:lnTo>
                <a:lnTo>
                  <a:pt x="300" y="362"/>
                </a:lnTo>
                <a:lnTo>
                  <a:pt x="300" y="352"/>
                </a:lnTo>
                <a:lnTo>
                  <a:pt x="300" y="341"/>
                </a:lnTo>
                <a:lnTo>
                  <a:pt x="300" y="330"/>
                </a:lnTo>
                <a:lnTo>
                  <a:pt x="300" y="319"/>
                </a:lnTo>
                <a:lnTo>
                  <a:pt x="300" y="308"/>
                </a:lnTo>
                <a:lnTo>
                  <a:pt x="300" y="297"/>
                </a:lnTo>
                <a:lnTo>
                  <a:pt x="300" y="286"/>
                </a:lnTo>
                <a:lnTo>
                  <a:pt x="300" y="275"/>
                </a:lnTo>
                <a:lnTo>
                  <a:pt x="300" y="264"/>
                </a:lnTo>
                <a:lnTo>
                  <a:pt x="300" y="254"/>
                </a:lnTo>
                <a:lnTo>
                  <a:pt x="300" y="244"/>
                </a:lnTo>
                <a:lnTo>
                  <a:pt x="300" y="234"/>
                </a:lnTo>
                <a:lnTo>
                  <a:pt x="300" y="226"/>
                </a:lnTo>
                <a:lnTo>
                  <a:pt x="300" y="217"/>
                </a:lnTo>
                <a:lnTo>
                  <a:pt x="300" y="210"/>
                </a:lnTo>
                <a:lnTo>
                  <a:pt x="300" y="203"/>
                </a:lnTo>
                <a:lnTo>
                  <a:pt x="300" y="198"/>
                </a:lnTo>
                <a:lnTo>
                  <a:pt x="300" y="193"/>
                </a:lnTo>
                <a:lnTo>
                  <a:pt x="300" y="190"/>
                </a:lnTo>
                <a:lnTo>
                  <a:pt x="300" y="188"/>
                </a:lnTo>
                <a:lnTo>
                  <a:pt x="300" y="187"/>
                </a:lnTo>
                <a:lnTo>
                  <a:pt x="300" y="186"/>
                </a:lnTo>
                <a:lnTo>
                  <a:pt x="300" y="184"/>
                </a:lnTo>
                <a:lnTo>
                  <a:pt x="300" y="180"/>
                </a:lnTo>
                <a:lnTo>
                  <a:pt x="300" y="174"/>
                </a:lnTo>
                <a:lnTo>
                  <a:pt x="300" y="168"/>
                </a:lnTo>
                <a:lnTo>
                  <a:pt x="300" y="160"/>
                </a:lnTo>
                <a:lnTo>
                  <a:pt x="300" y="151"/>
                </a:lnTo>
                <a:lnTo>
                  <a:pt x="300" y="142"/>
                </a:lnTo>
                <a:lnTo>
                  <a:pt x="300" y="132"/>
                </a:lnTo>
                <a:lnTo>
                  <a:pt x="300" y="121"/>
                </a:lnTo>
                <a:lnTo>
                  <a:pt x="300" y="110"/>
                </a:lnTo>
                <a:lnTo>
                  <a:pt x="300" y="99"/>
                </a:lnTo>
                <a:lnTo>
                  <a:pt x="300" y="88"/>
                </a:lnTo>
                <a:lnTo>
                  <a:pt x="300" y="77"/>
                </a:lnTo>
                <a:lnTo>
                  <a:pt x="300" y="66"/>
                </a:lnTo>
                <a:lnTo>
                  <a:pt x="300" y="55"/>
                </a:lnTo>
                <a:lnTo>
                  <a:pt x="300" y="45"/>
                </a:lnTo>
                <a:lnTo>
                  <a:pt x="300" y="36"/>
                </a:lnTo>
                <a:lnTo>
                  <a:pt x="300" y="27"/>
                </a:lnTo>
                <a:lnTo>
                  <a:pt x="300" y="19"/>
                </a:lnTo>
                <a:lnTo>
                  <a:pt x="300" y="13"/>
                </a:lnTo>
                <a:lnTo>
                  <a:pt x="300" y="7"/>
                </a:lnTo>
                <a:lnTo>
                  <a:pt x="300" y="3"/>
                </a:lnTo>
                <a:lnTo>
                  <a:pt x="300" y="1"/>
                </a:lnTo>
                <a:lnTo>
                  <a:pt x="30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8" name="Freeform 29"/>
          <p:cNvSpPr>
            <a:spLocks/>
          </p:cNvSpPr>
          <p:nvPr/>
        </p:nvSpPr>
        <p:spPr bwMode="auto">
          <a:xfrm>
            <a:off x="857204" y="1628627"/>
            <a:ext cx="739775" cy="617537"/>
          </a:xfrm>
          <a:custGeom>
            <a:avLst/>
            <a:gdLst>
              <a:gd name="T0" fmla="*/ 0 w 466"/>
              <a:gd name="T1" fmla="*/ 0 h 389"/>
              <a:gd name="T2" fmla="*/ 2147483647 w 466"/>
              <a:gd name="T3" fmla="*/ 0 h 389"/>
              <a:gd name="T4" fmla="*/ 2147483647 w 466"/>
              <a:gd name="T5" fmla="*/ 2147483647 h 389"/>
              <a:gd name="T6" fmla="*/ 0 w 466"/>
              <a:gd name="T7" fmla="*/ 2147483647 h 389"/>
              <a:gd name="T8" fmla="*/ 0 w 466"/>
              <a:gd name="T9" fmla="*/ 0 h 3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6"/>
              <a:gd name="T16" fmla="*/ 0 h 389"/>
              <a:gd name="T17" fmla="*/ 466 w 466"/>
              <a:gd name="T18" fmla="*/ 389 h 3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6" h="389">
                <a:moveTo>
                  <a:pt x="0" y="0"/>
                </a:moveTo>
                <a:lnTo>
                  <a:pt x="465" y="0"/>
                </a:lnTo>
                <a:lnTo>
                  <a:pt x="465" y="388"/>
                </a:lnTo>
                <a:lnTo>
                  <a:pt x="0" y="388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5400000" scaled="1"/>
          </a:gradFill>
          <a:ln w="12700" cap="rnd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9" name="Freeform 30"/>
          <p:cNvSpPr>
            <a:spLocks/>
          </p:cNvSpPr>
          <p:nvPr/>
        </p:nvSpPr>
        <p:spPr bwMode="auto">
          <a:xfrm>
            <a:off x="857204" y="1276202"/>
            <a:ext cx="739775" cy="969962"/>
          </a:xfrm>
          <a:custGeom>
            <a:avLst/>
            <a:gdLst>
              <a:gd name="T0" fmla="*/ 0 w 466"/>
              <a:gd name="T1" fmla="*/ 0 h 611"/>
              <a:gd name="T2" fmla="*/ 2147483647 w 466"/>
              <a:gd name="T3" fmla="*/ 0 h 611"/>
              <a:gd name="T4" fmla="*/ 2147483647 w 466"/>
              <a:gd name="T5" fmla="*/ 2147483647 h 611"/>
              <a:gd name="T6" fmla="*/ 0 w 466"/>
              <a:gd name="T7" fmla="*/ 2147483647 h 611"/>
              <a:gd name="T8" fmla="*/ 0 w 466"/>
              <a:gd name="T9" fmla="*/ 0 h 6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6"/>
              <a:gd name="T16" fmla="*/ 0 h 611"/>
              <a:gd name="T17" fmla="*/ 466 w 466"/>
              <a:gd name="T18" fmla="*/ 611 h 6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6" h="611">
                <a:moveTo>
                  <a:pt x="0" y="0"/>
                </a:moveTo>
                <a:lnTo>
                  <a:pt x="465" y="0"/>
                </a:lnTo>
                <a:lnTo>
                  <a:pt x="465" y="610"/>
                </a:lnTo>
                <a:lnTo>
                  <a:pt x="0" y="61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0" name="Freeform 31"/>
          <p:cNvSpPr>
            <a:spLocks/>
          </p:cNvSpPr>
          <p:nvPr/>
        </p:nvSpPr>
        <p:spPr bwMode="auto">
          <a:xfrm>
            <a:off x="6789692" y="2831952"/>
            <a:ext cx="738187" cy="615950"/>
          </a:xfrm>
          <a:custGeom>
            <a:avLst/>
            <a:gdLst>
              <a:gd name="T0" fmla="*/ 0 w 465"/>
              <a:gd name="T1" fmla="*/ 0 h 388"/>
              <a:gd name="T2" fmla="*/ 2147483647 w 465"/>
              <a:gd name="T3" fmla="*/ 0 h 388"/>
              <a:gd name="T4" fmla="*/ 2147483647 w 465"/>
              <a:gd name="T5" fmla="*/ 2147483647 h 388"/>
              <a:gd name="T6" fmla="*/ 0 w 465"/>
              <a:gd name="T7" fmla="*/ 2147483647 h 388"/>
              <a:gd name="T8" fmla="*/ 0 w 465"/>
              <a:gd name="T9" fmla="*/ 0 h 3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5"/>
              <a:gd name="T16" fmla="*/ 0 h 388"/>
              <a:gd name="T17" fmla="*/ 465 w 465"/>
              <a:gd name="T18" fmla="*/ 388 h 3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5" h="388">
                <a:moveTo>
                  <a:pt x="0" y="0"/>
                </a:moveTo>
                <a:lnTo>
                  <a:pt x="464" y="0"/>
                </a:lnTo>
                <a:lnTo>
                  <a:pt x="464" y="387"/>
                </a:lnTo>
                <a:lnTo>
                  <a:pt x="0" y="387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5400000" scaled="1"/>
          </a:gradFill>
          <a:ln w="12700" cap="rnd" cmpd="sng">
            <a:solidFill>
              <a:srgbClr val="7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1" name="Freeform 32"/>
          <p:cNvSpPr>
            <a:spLocks/>
          </p:cNvSpPr>
          <p:nvPr/>
        </p:nvSpPr>
        <p:spPr bwMode="auto">
          <a:xfrm>
            <a:off x="6789692" y="2824014"/>
            <a:ext cx="738187" cy="623888"/>
          </a:xfrm>
          <a:custGeom>
            <a:avLst/>
            <a:gdLst>
              <a:gd name="T0" fmla="*/ 0 w 465"/>
              <a:gd name="T1" fmla="*/ 0 h 393"/>
              <a:gd name="T2" fmla="*/ 2147483647 w 465"/>
              <a:gd name="T3" fmla="*/ 0 h 393"/>
              <a:gd name="T4" fmla="*/ 2147483647 w 465"/>
              <a:gd name="T5" fmla="*/ 2147483647 h 393"/>
              <a:gd name="T6" fmla="*/ 0 w 465"/>
              <a:gd name="T7" fmla="*/ 2147483647 h 393"/>
              <a:gd name="T8" fmla="*/ 0 w 465"/>
              <a:gd name="T9" fmla="*/ 0 h 3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5"/>
              <a:gd name="T16" fmla="*/ 0 h 393"/>
              <a:gd name="T17" fmla="*/ 465 w 465"/>
              <a:gd name="T18" fmla="*/ 393 h 3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5" h="393">
                <a:moveTo>
                  <a:pt x="0" y="0"/>
                </a:moveTo>
                <a:lnTo>
                  <a:pt x="464" y="0"/>
                </a:lnTo>
                <a:lnTo>
                  <a:pt x="464" y="392"/>
                </a:lnTo>
                <a:lnTo>
                  <a:pt x="0" y="39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2" name="Freeform 33"/>
          <p:cNvSpPr>
            <a:spLocks/>
          </p:cNvSpPr>
          <p:nvPr/>
        </p:nvSpPr>
        <p:spPr bwMode="auto">
          <a:xfrm>
            <a:off x="1843042" y="4524227"/>
            <a:ext cx="107950" cy="731837"/>
          </a:xfrm>
          <a:custGeom>
            <a:avLst/>
            <a:gdLst>
              <a:gd name="T0" fmla="*/ 2147483647 w 68"/>
              <a:gd name="T1" fmla="*/ 0 h 461"/>
              <a:gd name="T2" fmla="*/ 0 w 68"/>
              <a:gd name="T3" fmla="*/ 2147483647 h 461"/>
              <a:gd name="T4" fmla="*/ 0 60000 65536"/>
              <a:gd name="T5" fmla="*/ 0 60000 65536"/>
              <a:gd name="T6" fmla="*/ 0 w 68"/>
              <a:gd name="T7" fmla="*/ 0 h 461"/>
              <a:gd name="T8" fmla="*/ 68 w 68"/>
              <a:gd name="T9" fmla="*/ 461 h 46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8" h="461">
                <a:moveTo>
                  <a:pt x="67" y="0"/>
                </a:moveTo>
                <a:lnTo>
                  <a:pt x="0" y="46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3" name="Freeform 34"/>
          <p:cNvSpPr>
            <a:spLocks/>
          </p:cNvSpPr>
          <p:nvPr/>
        </p:nvSpPr>
        <p:spPr bwMode="auto">
          <a:xfrm>
            <a:off x="6311854" y="5224314"/>
            <a:ext cx="107950" cy="731838"/>
          </a:xfrm>
          <a:custGeom>
            <a:avLst/>
            <a:gdLst>
              <a:gd name="T0" fmla="*/ 2147483647 w 68"/>
              <a:gd name="T1" fmla="*/ 0 h 461"/>
              <a:gd name="T2" fmla="*/ 0 w 68"/>
              <a:gd name="T3" fmla="*/ 2147483647 h 461"/>
              <a:gd name="T4" fmla="*/ 0 60000 65536"/>
              <a:gd name="T5" fmla="*/ 0 60000 65536"/>
              <a:gd name="T6" fmla="*/ 0 w 68"/>
              <a:gd name="T7" fmla="*/ 0 h 461"/>
              <a:gd name="T8" fmla="*/ 68 w 68"/>
              <a:gd name="T9" fmla="*/ 461 h 46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8" h="461">
                <a:moveTo>
                  <a:pt x="67" y="0"/>
                </a:moveTo>
                <a:lnTo>
                  <a:pt x="0" y="46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4" name="Freeform 35"/>
          <p:cNvSpPr>
            <a:spLocks/>
          </p:cNvSpPr>
          <p:nvPr/>
        </p:nvSpPr>
        <p:spPr bwMode="auto">
          <a:xfrm>
            <a:off x="1904954" y="4889352"/>
            <a:ext cx="4479925" cy="546100"/>
          </a:xfrm>
          <a:custGeom>
            <a:avLst/>
            <a:gdLst>
              <a:gd name="T0" fmla="*/ 0 w 2822"/>
              <a:gd name="T1" fmla="*/ 0 h 344"/>
              <a:gd name="T2" fmla="*/ 2147483647 w 2822"/>
              <a:gd name="T3" fmla="*/ 2147483647 h 344"/>
              <a:gd name="T4" fmla="*/ 0 60000 65536"/>
              <a:gd name="T5" fmla="*/ 0 60000 65536"/>
              <a:gd name="T6" fmla="*/ 0 w 2822"/>
              <a:gd name="T7" fmla="*/ 0 h 344"/>
              <a:gd name="T8" fmla="*/ 2822 w 2822"/>
              <a:gd name="T9" fmla="*/ 344 h 3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22" h="344">
                <a:moveTo>
                  <a:pt x="0" y="0"/>
                </a:moveTo>
                <a:lnTo>
                  <a:pt x="2821" y="34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5" name="Freeform 36"/>
          <p:cNvSpPr>
            <a:spLocks/>
          </p:cNvSpPr>
          <p:nvPr/>
        </p:nvSpPr>
        <p:spPr bwMode="auto">
          <a:xfrm>
            <a:off x="2008142" y="1644502"/>
            <a:ext cx="4462462" cy="1192212"/>
          </a:xfrm>
          <a:custGeom>
            <a:avLst/>
            <a:gdLst>
              <a:gd name="T0" fmla="*/ 0 w 2811"/>
              <a:gd name="T1" fmla="*/ 0 h 751"/>
              <a:gd name="T2" fmla="*/ 2147483647 w 2811"/>
              <a:gd name="T3" fmla="*/ 2147483647 h 751"/>
              <a:gd name="T4" fmla="*/ 0 60000 65536"/>
              <a:gd name="T5" fmla="*/ 0 60000 65536"/>
              <a:gd name="T6" fmla="*/ 0 w 2811"/>
              <a:gd name="T7" fmla="*/ 0 h 751"/>
              <a:gd name="T8" fmla="*/ 2811 w 2811"/>
              <a:gd name="T9" fmla="*/ 751 h 7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11" h="751">
                <a:moveTo>
                  <a:pt x="0" y="0"/>
                </a:moveTo>
                <a:lnTo>
                  <a:pt x="2810" y="75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6" name="Freeform 38"/>
          <p:cNvSpPr>
            <a:spLocks/>
          </p:cNvSpPr>
          <p:nvPr/>
        </p:nvSpPr>
        <p:spPr bwMode="auto">
          <a:xfrm>
            <a:off x="1050879" y="1079352"/>
            <a:ext cx="163513" cy="439737"/>
          </a:xfrm>
          <a:custGeom>
            <a:avLst/>
            <a:gdLst>
              <a:gd name="T0" fmla="*/ 0 w 103"/>
              <a:gd name="T1" fmla="*/ 0 h 277"/>
              <a:gd name="T2" fmla="*/ 2147483647 w 103"/>
              <a:gd name="T3" fmla="*/ 2147483647 h 277"/>
              <a:gd name="T4" fmla="*/ 2147483647 w 103"/>
              <a:gd name="T5" fmla="*/ 2147483647 h 277"/>
              <a:gd name="T6" fmla="*/ 2147483647 w 103"/>
              <a:gd name="T7" fmla="*/ 2147483647 h 277"/>
              <a:gd name="T8" fmla="*/ 2147483647 w 103"/>
              <a:gd name="T9" fmla="*/ 2147483647 h 277"/>
              <a:gd name="T10" fmla="*/ 2147483647 w 103"/>
              <a:gd name="T11" fmla="*/ 2147483647 h 277"/>
              <a:gd name="T12" fmla="*/ 2147483647 w 103"/>
              <a:gd name="T13" fmla="*/ 2147483647 h 277"/>
              <a:gd name="T14" fmla="*/ 2147483647 w 103"/>
              <a:gd name="T15" fmla="*/ 2147483647 h 277"/>
              <a:gd name="T16" fmla="*/ 2147483647 w 103"/>
              <a:gd name="T17" fmla="*/ 2147483647 h 277"/>
              <a:gd name="T18" fmla="*/ 2147483647 w 103"/>
              <a:gd name="T19" fmla="*/ 2147483647 h 277"/>
              <a:gd name="T20" fmla="*/ 2147483647 w 103"/>
              <a:gd name="T21" fmla="*/ 2147483647 h 277"/>
              <a:gd name="T22" fmla="*/ 2147483647 w 103"/>
              <a:gd name="T23" fmla="*/ 2147483647 h 277"/>
              <a:gd name="T24" fmla="*/ 2147483647 w 103"/>
              <a:gd name="T25" fmla="*/ 2147483647 h 277"/>
              <a:gd name="T26" fmla="*/ 2147483647 w 103"/>
              <a:gd name="T27" fmla="*/ 2147483647 h 277"/>
              <a:gd name="T28" fmla="*/ 2147483647 w 103"/>
              <a:gd name="T29" fmla="*/ 2147483647 h 277"/>
              <a:gd name="T30" fmla="*/ 2147483647 w 103"/>
              <a:gd name="T31" fmla="*/ 2147483647 h 277"/>
              <a:gd name="T32" fmla="*/ 2147483647 w 103"/>
              <a:gd name="T33" fmla="*/ 2147483647 h 277"/>
              <a:gd name="T34" fmla="*/ 2147483647 w 103"/>
              <a:gd name="T35" fmla="*/ 2147483647 h 277"/>
              <a:gd name="T36" fmla="*/ 2147483647 w 103"/>
              <a:gd name="T37" fmla="*/ 2147483647 h 277"/>
              <a:gd name="T38" fmla="*/ 2147483647 w 103"/>
              <a:gd name="T39" fmla="*/ 2147483647 h 277"/>
              <a:gd name="T40" fmla="*/ 2147483647 w 103"/>
              <a:gd name="T41" fmla="*/ 2147483647 h 277"/>
              <a:gd name="T42" fmla="*/ 2147483647 w 103"/>
              <a:gd name="T43" fmla="*/ 2147483647 h 277"/>
              <a:gd name="T44" fmla="*/ 2147483647 w 103"/>
              <a:gd name="T45" fmla="*/ 2147483647 h 277"/>
              <a:gd name="T46" fmla="*/ 2147483647 w 103"/>
              <a:gd name="T47" fmla="*/ 2147483647 h 277"/>
              <a:gd name="T48" fmla="*/ 2147483647 w 103"/>
              <a:gd name="T49" fmla="*/ 2147483647 h 277"/>
              <a:gd name="T50" fmla="*/ 2147483647 w 103"/>
              <a:gd name="T51" fmla="*/ 2147483647 h 277"/>
              <a:gd name="T52" fmla="*/ 2147483647 w 103"/>
              <a:gd name="T53" fmla="*/ 2147483647 h 277"/>
              <a:gd name="T54" fmla="*/ 2147483647 w 103"/>
              <a:gd name="T55" fmla="*/ 2147483647 h 277"/>
              <a:gd name="T56" fmla="*/ 2147483647 w 103"/>
              <a:gd name="T57" fmla="*/ 2147483647 h 277"/>
              <a:gd name="T58" fmla="*/ 2147483647 w 103"/>
              <a:gd name="T59" fmla="*/ 2147483647 h 277"/>
              <a:gd name="T60" fmla="*/ 2147483647 w 103"/>
              <a:gd name="T61" fmla="*/ 2147483647 h 277"/>
              <a:gd name="T62" fmla="*/ 2147483647 w 103"/>
              <a:gd name="T63" fmla="*/ 2147483647 h 277"/>
              <a:gd name="T64" fmla="*/ 2147483647 w 103"/>
              <a:gd name="T65" fmla="*/ 2147483647 h 277"/>
              <a:gd name="T66" fmla="*/ 2147483647 w 103"/>
              <a:gd name="T67" fmla="*/ 2147483647 h 277"/>
              <a:gd name="T68" fmla="*/ 2147483647 w 103"/>
              <a:gd name="T69" fmla="*/ 2147483647 h 277"/>
              <a:gd name="T70" fmla="*/ 2147483647 w 103"/>
              <a:gd name="T71" fmla="*/ 2147483647 h 277"/>
              <a:gd name="T72" fmla="*/ 2147483647 w 103"/>
              <a:gd name="T73" fmla="*/ 2147483647 h 277"/>
              <a:gd name="T74" fmla="*/ 2147483647 w 103"/>
              <a:gd name="T75" fmla="*/ 2147483647 h 277"/>
              <a:gd name="T76" fmla="*/ 2147483647 w 103"/>
              <a:gd name="T77" fmla="*/ 2147483647 h 277"/>
              <a:gd name="T78" fmla="*/ 2147483647 w 103"/>
              <a:gd name="T79" fmla="*/ 2147483647 h 277"/>
              <a:gd name="T80" fmla="*/ 2147483647 w 103"/>
              <a:gd name="T81" fmla="*/ 2147483647 h 277"/>
              <a:gd name="T82" fmla="*/ 2147483647 w 103"/>
              <a:gd name="T83" fmla="*/ 2147483647 h 277"/>
              <a:gd name="T84" fmla="*/ 2147483647 w 103"/>
              <a:gd name="T85" fmla="*/ 2147483647 h 27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3"/>
              <a:gd name="T130" fmla="*/ 0 h 277"/>
              <a:gd name="T131" fmla="*/ 103 w 103"/>
              <a:gd name="T132" fmla="*/ 277 h 27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3" h="277">
                <a:moveTo>
                  <a:pt x="0" y="0"/>
                </a:moveTo>
                <a:lnTo>
                  <a:pt x="4" y="3"/>
                </a:lnTo>
                <a:lnTo>
                  <a:pt x="8" y="7"/>
                </a:lnTo>
                <a:lnTo>
                  <a:pt x="12" y="10"/>
                </a:lnTo>
                <a:lnTo>
                  <a:pt x="16" y="14"/>
                </a:lnTo>
                <a:lnTo>
                  <a:pt x="20" y="18"/>
                </a:lnTo>
                <a:lnTo>
                  <a:pt x="23" y="22"/>
                </a:lnTo>
                <a:lnTo>
                  <a:pt x="27" y="27"/>
                </a:lnTo>
                <a:lnTo>
                  <a:pt x="31" y="31"/>
                </a:lnTo>
                <a:lnTo>
                  <a:pt x="34" y="36"/>
                </a:lnTo>
                <a:lnTo>
                  <a:pt x="38" y="40"/>
                </a:lnTo>
                <a:lnTo>
                  <a:pt x="41" y="45"/>
                </a:lnTo>
                <a:lnTo>
                  <a:pt x="44" y="50"/>
                </a:lnTo>
                <a:lnTo>
                  <a:pt x="47" y="56"/>
                </a:lnTo>
                <a:lnTo>
                  <a:pt x="50" y="61"/>
                </a:lnTo>
                <a:lnTo>
                  <a:pt x="53" y="67"/>
                </a:lnTo>
                <a:lnTo>
                  <a:pt x="56" y="72"/>
                </a:lnTo>
                <a:lnTo>
                  <a:pt x="59" y="78"/>
                </a:lnTo>
                <a:lnTo>
                  <a:pt x="62" y="84"/>
                </a:lnTo>
                <a:lnTo>
                  <a:pt x="65" y="90"/>
                </a:lnTo>
                <a:lnTo>
                  <a:pt x="67" y="97"/>
                </a:lnTo>
                <a:lnTo>
                  <a:pt x="70" y="103"/>
                </a:lnTo>
                <a:lnTo>
                  <a:pt x="72" y="110"/>
                </a:lnTo>
                <a:lnTo>
                  <a:pt x="74" y="117"/>
                </a:lnTo>
                <a:lnTo>
                  <a:pt x="77" y="124"/>
                </a:lnTo>
                <a:lnTo>
                  <a:pt x="79" y="131"/>
                </a:lnTo>
                <a:lnTo>
                  <a:pt x="81" y="138"/>
                </a:lnTo>
                <a:lnTo>
                  <a:pt x="83" y="146"/>
                </a:lnTo>
                <a:lnTo>
                  <a:pt x="85" y="153"/>
                </a:lnTo>
                <a:lnTo>
                  <a:pt x="86" y="161"/>
                </a:lnTo>
                <a:lnTo>
                  <a:pt x="88" y="169"/>
                </a:lnTo>
                <a:lnTo>
                  <a:pt x="90" y="177"/>
                </a:lnTo>
                <a:lnTo>
                  <a:pt x="91" y="185"/>
                </a:lnTo>
                <a:lnTo>
                  <a:pt x="93" y="193"/>
                </a:lnTo>
                <a:lnTo>
                  <a:pt x="94" y="202"/>
                </a:lnTo>
                <a:lnTo>
                  <a:pt x="95" y="211"/>
                </a:lnTo>
                <a:lnTo>
                  <a:pt x="97" y="220"/>
                </a:lnTo>
                <a:lnTo>
                  <a:pt x="98" y="229"/>
                </a:lnTo>
                <a:lnTo>
                  <a:pt x="99" y="238"/>
                </a:lnTo>
                <a:lnTo>
                  <a:pt x="100" y="247"/>
                </a:lnTo>
                <a:lnTo>
                  <a:pt x="101" y="256"/>
                </a:lnTo>
                <a:lnTo>
                  <a:pt x="101" y="266"/>
                </a:lnTo>
                <a:lnTo>
                  <a:pt x="102" y="276"/>
                </a:lnTo>
              </a:path>
            </a:pathLst>
          </a:custGeom>
          <a:noFill/>
          <a:ln w="50800" cap="rnd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7" name="Freeform 40"/>
          <p:cNvSpPr>
            <a:spLocks/>
          </p:cNvSpPr>
          <p:nvPr/>
        </p:nvSpPr>
        <p:spPr bwMode="auto">
          <a:xfrm>
            <a:off x="7677104" y="2782739"/>
            <a:ext cx="165100" cy="439738"/>
          </a:xfrm>
          <a:custGeom>
            <a:avLst/>
            <a:gdLst>
              <a:gd name="T0" fmla="*/ 0 w 104"/>
              <a:gd name="T1" fmla="*/ 0 h 277"/>
              <a:gd name="T2" fmla="*/ 2147483647 w 104"/>
              <a:gd name="T3" fmla="*/ 2147483647 h 277"/>
              <a:gd name="T4" fmla="*/ 2147483647 w 104"/>
              <a:gd name="T5" fmla="*/ 2147483647 h 277"/>
              <a:gd name="T6" fmla="*/ 2147483647 w 104"/>
              <a:gd name="T7" fmla="*/ 2147483647 h 277"/>
              <a:gd name="T8" fmla="*/ 2147483647 w 104"/>
              <a:gd name="T9" fmla="*/ 2147483647 h 277"/>
              <a:gd name="T10" fmla="*/ 2147483647 w 104"/>
              <a:gd name="T11" fmla="*/ 2147483647 h 277"/>
              <a:gd name="T12" fmla="*/ 2147483647 w 104"/>
              <a:gd name="T13" fmla="*/ 2147483647 h 277"/>
              <a:gd name="T14" fmla="*/ 2147483647 w 104"/>
              <a:gd name="T15" fmla="*/ 2147483647 h 277"/>
              <a:gd name="T16" fmla="*/ 2147483647 w 104"/>
              <a:gd name="T17" fmla="*/ 2147483647 h 277"/>
              <a:gd name="T18" fmla="*/ 2147483647 w 104"/>
              <a:gd name="T19" fmla="*/ 2147483647 h 277"/>
              <a:gd name="T20" fmla="*/ 2147483647 w 104"/>
              <a:gd name="T21" fmla="*/ 2147483647 h 277"/>
              <a:gd name="T22" fmla="*/ 2147483647 w 104"/>
              <a:gd name="T23" fmla="*/ 2147483647 h 277"/>
              <a:gd name="T24" fmla="*/ 2147483647 w 104"/>
              <a:gd name="T25" fmla="*/ 2147483647 h 277"/>
              <a:gd name="T26" fmla="*/ 2147483647 w 104"/>
              <a:gd name="T27" fmla="*/ 2147483647 h 277"/>
              <a:gd name="T28" fmla="*/ 2147483647 w 104"/>
              <a:gd name="T29" fmla="*/ 2147483647 h 277"/>
              <a:gd name="T30" fmla="*/ 2147483647 w 104"/>
              <a:gd name="T31" fmla="*/ 2147483647 h 277"/>
              <a:gd name="T32" fmla="*/ 2147483647 w 104"/>
              <a:gd name="T33" fmla="*/ 2147483647 h 277"/>
              <a:gd name="T34" fmla="*/ 2147483647 w 104"/>
              <a:gd name="T35" fmla="*/ 2147483647 h 277"/>
              <a:gd name="T36" fmla="*/ 2147483647 w 104"/>
              <a:gd name="T37" fmla="*/ 2147483647 h 277"/>
              <a:gd name="T38" fmla="*/ 2147483647 w 104"/>
              <a:gd name="T39" fmla="*/ 2147483647 h 277"/>
              <a:gd name="T40" fmla="*/ 2147483647 w 104"/>
              <a:gd name="T41" fmla="*/ 2147483647 h 277"/>
              <a:gd name="T42" fmla="*/ 2147483647 w 104"/>
              <a:gd name="T43" fmla="*/ 2147483647 h 277"/>
              <a:gd name="T44" fmla="*/ 2147483647 w 104"/>
              <a:gd name="T45" fmla="*/ 2147483647 h 277"/>
              <a:gd name="T46" fmla="*/ 2147483647 w 104"/>
              <a:gd name="T47" fmla="*/ 2147483647 h 277"/>
              <a:gd name="T48" fmla="*/ 2147483647 w 104"/>
              <a:gd name="T49" fmla="*/ 2147483647 h 277"/>
              <a:gd name="T50" fmla="*/ 2147483647 w 104"/>
              <a:gd name="T51" fmla="*/ 2147483647 h 277"/>
              <a:gd name="T52" fmla="*/ 2147483647 w 104"/>
              <a:gd name="T53" fmla="*/ 2147483647 h 277"/>
              <a:gd name="T54" fmla="*/ 2147483647 w 104"/>
              <a:gd name="T55" fmla="*/ 2147483647 h 277"/>
              <a:gd name="T56" fmla="*/ 2147483647 w 104"/>
              <a:gd name="T57" fmla="*/ 2147483647 h 277"/>
              <a:gd name="T58" fmla="*/ 2147483647 w 104"/>
              <a:gd name="T59" fmla="*/ 2147483647 h 277"/>
              <a:gd name="T60" fmla="*/ 2147483647 w 104"/>
              <a:gd name="T61" fmla="*/ 2147483647 h 277"/>
              <a:gd name="T62" fmla="*/ 2147483647 w 104"/>
              <a:gd name="T63" fmla="*/ 2147483647 h 277"/>
              <a:gd name="T64" fmla="*/ 2147483647 w 104"/>
              <a:gd name="T65" fmla="*/ 2147483647 h 277"/>
              <a:gd name="T66" fmla="*/ 2147483647 w 104"/>
              <a:gd name="T67" fmla="*/ 2147483647 h 277"/>
              <a:gd name="T68" fmla="*/ 2147483647 w 104"/>
              <a:gd name="T69" fmla="*/ 2147483647 h 277"/>
              <a:gd name="T70" fmla="*/ 2147483647 w 104"/>
              <a:gd name="T71" fmla="*/ 2147483647 h 277"/>
              <a:gd name="T72" fmla="*/ 2147483647 w 104"/>
              <a:gd name="T73" fmla="*/ 2147483647 h 277"/>
              <a:gd name="T74" fmla="*/ 2147483647 w 104"/>
              <a:gd name="T75" fmla="*/ 2147483647 h 277"/>
              <a:gd name="T76" fmla="*/ 2147483647 w 104"/>
              <a:gd name="T77" fmla="*/ 2147483647 h 277"/>
              <a:gd name="T78" fmla="*/ 2147483647 w 104"/>
              <a:gd name="T79" fmla="*/ 2147483647 h 277"/>
              <a:gd name="T80" fmla="*/ 2147483647 w 104"/>
              <a:gd name="T81" fmla="*/ 2147483647 h 277"/>
              <a:gd name="T82" fmla="*/ 2147483647 w 104"/>
              <a:gd name="T83" fmla="*/ 2147483647 h 277"/>
              <a:gd name="T84" fmla="*/ 2147483647 w 104"/>
              <a:gd name="T85" fmla="*/ 2147483647 h 27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4"/>
              <a:gd name="T130" fmla="*/ 0 h 277"/>
              <a:gd name="T131" fmla="*/ 104 w 104"/>
              <a:gd name="T132" fmla="*/ 277 h 27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4" h="277">
                <a:moveTo>
                  <a:pt x="0" y="0"/>
                </a:moveTo>
                <a:lnTo>
                  <a:pt x="4" y="3"/>
                </a:lnTo>
                <a:lnTo>
                  <a:pt x="8" y="7"/>
                </a:lnTo>
                <a:lnTo>
                  <a:pt x="12" y="11"/>
                </a:lnTo>
                <a:lnTo>
                  <a:pt x="16" y="14"/>
                </a:lnTo>
                <a:lnTo>
                  <a:pt x="20" y="18"/>
                </a:lnTo>
                <a:lnTo>
                  <a:pt x="24" y="22"/>
                </a:lnTo>
                <a:lnTo>
                  <a:pt x="28" y="27"/>
                </a:lnTo>
                <a:lnTo>
                  <a:pt x="31" y="31"/>
                </a:lnTo>
                <a:lnTo>
                  <a:pt x="35" y="36"/>
                </a:lnTo>
                <a:lnTo>
                  <a:pt x="38" y="41"/>
                </a:lnTo>
                <a:lnTo>
                  <a:pt x="41" y="46"/>
                </a:lnTo>
                <a:lnTo>
                  <a:pt x="45" y="51"/>
                </a:lnTo>
                <a:lnTo>
                  <a:pt x="48" y="56"/>
                </a:lnTo>
                <a:lnTo>
                  <a:pt x="51" y="61"/>
                </a:lnTo>
                <a:lnTo>
                  <a:pt x="54" y="67"/>
                </a:lnTo>
                <a:lnTo>
                  <a:pt x="57" y="73"/>
                </a:lnTo>
                <a:lnTo>
                  <a:pt x="60" y="78"/>
                </a:lnTo>
                <a:lnTo>
                  <a:pt x="62" y="84"/>
                </a:lnTo>
                <a:lnTo>
                  <a:pt x="65" y="91"/>
                </a:lnTo>
                <a:lnTo>
                  <a:pt x="68" y="97"/>
                </a:lnTo>
                <a:lnTo>
                  <a:pt x="70" y="103"/>
                </a:lnTo>
                <a:lnTo>
                  <a:pt x="72" y="110"/>
                </a:lnTo>
                <a:lnTo>
                  <a:pt x="75" y="117"/>
                </a:lnTo>
                <a:lnTo>
                  <a:pt x="77" y="124"/>
                </a:lnTo>
                <a:lnTo>
                  <a:pt x="79" y="131"/>
                </a:lnTo>
                <a:lnTo>
                  <a:pt x="81" y="138"/>
                </a:lnTo>
                <a:lnTo>
                  <a:pt x="83" y="146"/>
                </a:lnTo>
                <a:lnTo>
                  <a:pt x="85" y="153"/>
                </a:lnTo>
                <a:lnTo>
                  <a:pt x="87" y="161"/>
                </a:lnTo>
                <a:lnTo>
                  <a:pt x="89" y="169"/>
                </a:lnTo>
                <a:lnTo>
                  <a:pt x="90" y="177"/>
                </a:lnTo>
                <a:lnTo>
                  <a:pt x="92" y="185"/>
                </a:lnTo>
                <a:lnTo>
                  <a:pt x="93" y="194"/>
                </a:lnTo>
                <a:lnTo>
                  <a:pt x="95" y="202"/>
                </a:lnTo>
                <a:lnTo>
                  <a:pt x="96" y="211"/>
                </a:lnTo>
                <a:lnTo>
                  <a:pt x="97" y="220"/>
                </a:lnTo>
                <a:lnTo>
                  <a:pt x="98" y="229"/>
                </a:lnTo>
                <a:lnTo>
                  <a:pt x="99" y="238"/>
                </a:lnTo>
                <a:lnTo>
                  <a:pt x="100" y="247"/>
                </a:lnTo>
                <a:lnTo>
                  <a:pt x="101" y="257"/>
                </a:lnTo>
                <a:lnTo>
                  <a:pt x="102" y="266"/>
                </a:lnTo>
                <a:lnTo>
                  <a:pt x="103" y="276"/>
                </a:lnTo>
              </a:path>
            </a:pathLst>
          </a:custGeom>
          <a:noFill/>
          <a:ln w="50800" cap="rnd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8" name="Rectangle 41"/>
          <p:cNvSpPr>
            <a:spLocks noChangeArrowheads="1"/>
          </p:cNvSpPr>
          <p:nvPr/>
        </p:nvSpPr>
        <p:spPr bwMode="auto">
          <a:xfrm>
            <a:off x="344442" y="817414"/>
            <a:ext cx="9493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Water In</a:t>
            </a:r>
          </a:p>
        </p:txBody>
      </p:sp>
      <p:sp>
        <p:nvSpPr>
          <p:cNvPr id="5159" name="Freeform 42"/>
          <p:cNvSpPr>
            <a:spLocks/>
          </p:cNvSpPr>
          <p:nvPr/>
        </p:nvSpPr>
        <p:spPr bwMode="auto">
          <a:xfrm>
            <a:off x="1992267" y="1431777"/>
            <a:ext cx="1587" cy="2657475"/>
          </a:xfrm>
          <a:custGeom>
            <a:avLst/>
            <a:gdLst>
              <a:gd name="T0" fmla="*/ 0 w 1"/>
              <a:gd name="T1" fmla="*/ 0 h 1674"/>
              <a:gd name="T2" fmla="*/ 0 w 1"/>
              <a:gd name="T3" fmla="*/ 2147483647 h 1674"/>
              <a:gd name="T4" fmla="*/ 0 60000 65536"/>
              <a:gd name="T5" fmla="*/ 0 60000 65536"/>
              <a:gd name="T6" fmla="*/ 0 w 1"/>
              <a:gd name="T7" fmla="*/ 0 h 1674"/>
              <a:gd name="T8" fmla="*/ 1 w 1"/>
              <a:gd name="T9" fmla="*/ 1674 h 16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674">
                <a:moveTo>
                  <a:pt x="0" y="0"/>
                </a:moveTo>
                <a:lnTo>
                  <a:pt x="0" y="167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0" name="Freeform 43"/>
          <p:cNvSpPr>
            <a:spLocks/>
          </p:cNvSpPr>
          <p:nvPr/>
        </p:nvSpPr>
        <p:spPr bwMode="auto">
          <a:xfrm>
            <a:off x="6461079" y="1431777"/>
            <a:ext cx="1588" cy="3292475"/>
          </a:xfrm>
          <a:custGeom>
            <a:avLst/>
            <a:gdLst>
              <a:gd name="T0" fmla="*/ 0 w 1"/>
              <a:gd name="T1" fmla="*/ 0 h 2074"/>
              <a:gd name="T2" fmla="*/ 0 w 1"/>
              <a:gd name="T3" fmla="*/ 2147483647 h 2074"/>
              <a:gd name="T4" fmla="*/ 0 60000 65536"/>
              <a:gd name="T5" fmla="*/ 0 60000 65536"/>
              <a:gd name="T6" fmla="*/ 0 w 1"/>
              <a:gd name="T7" fmla="*/ 0 h 2074"/>
              <a:gd name="T8" fmla="*/ 1 w 1"/>
              <a:gd name="T9" fmla="*/ 2074 h 20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074">
                <a:moveTo>
                  <a:pt x="0" y="0"/>
                </a:moveTo>
                <a:lnTo>
                  <a:pt x="0" y="207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1" name="Freeform 44"/>
          <p:cNvSpPr>
            <a:spLocks/>
          </p:cNvSpPr>
          <p:nvPr/>
        </p:nvSpPr>
        <p:spPr bwMode="auto">
          <a:xfrm>
            <a:off x="6643642" y="1644502"/>
            <a:ext cx="1587" cy="1182687"/>
          </a:xfrm>
          <a:custGeom>
            <a:avLst/>
            <a:gdLst>
              <a:gd name="T0" fmla="*/ 0 w 1"/>
              <a:gd name="T1" fmla="*/ 0 h 745"/>
              <a:gd name="T2" fmla="*/ 0 w 1"/>
              <a:gd name="T3" fmla="*/ 2147483647 h 745"/>
              <a:gd name="T4" fmla="*/ 0 60000 65536"/>
              <a:gd name="T5" fmla="*/ 0 60000 65536"/>
              <a:gd name="T6" fmla="*/ 0 w 1"/>
              <a:gd name="T7" fmla="*/ 0 h 745"/>
              <a:gd name="T8" fmla="*/ 1 w 1"/>
              <a:gd name="T9" fmla="*/ 745 h 7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45">
                <a:moveTo>
                  <a:pt x="0" y="0"/>
                </a:moveTo>
                <a:lnTo>
                  <a:pt x="0" y="74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2" name="Freeform 45"/>
          <p:cNvSpPr>
            <a:spLocks/>
          </p:cNvSpPr>
          <p:nvPr/>
        </p:nvSpPr>
        <p:spPr bwMode="auto">
          <a:xfrm>
            <a:off x="6488067" y="1627039"/>
            <a:ext cx="401637" cy="1588"/>
          </a:xfrm>
          <a:custGeom>
            <a:avLst/>
            <a:gdLst>
              <a:gd name="T0" fmla="*/ 0 w 253"/>
              <a:gd name="T1" fmla="*/ 0 h 1"/>
              <a:gd name="T2" fmla="*/ 2147483647 w 253"/>
              <a:gd name="T3" fmla="*/ 0 h 1"/>
              <a:gd name="T4" fmla="*/ 0 60000 65536"/>
              <a:gd name="T5" fmla="*/ 0 60000 65536"/>
              <a:gd name="T6" fmla="*/ 0 w 253"/>
              <a:gd name="T7" fmla="*/ 0 h 1"/>
              <a:gd name="T8" fmla="*/ 253 w 25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3" h="1">
                <a:moveTo>
                  <a:pt x="0" y="0"/>
                </a:moveTo>
                <a:lnTo>
                  <a:pt x="252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3" name="Freeform 46"/>
          <p:cNvSpPr>
            <a:spLocks/>
          </p:cNvSpPr>
          <p:nvPr/>
        </p:nvSpPr>
        <p:spPr bwMode="auto">
          <a:xfrm>
            <a:off x="6461079" y="2827189"/>
            <a:ext cx="400050" cy="1588"/>
          </a:xfrm>
          <a:custGeom>
            <a:avLst/>
            <a:gdLst>
              <a:gd name="T0" fmla="*/ 0 w 252"/>
              <a:gd name="T1" fmla="*/ 0 h 1"/>
              <a:gd name="T2" fmla="*/ 2147483647 w 252"/>
              <a:gd name="T3" fmla="*/ 0 h 1"/>
              <a:gd name="T4" fmla="*/ 0 60000 65536"/>
              <a:gd name="T5" fmla="*/ 0 60000 65536"/>
              <a:gd name="T6" fmla="*/ 0 w 252"/>
              <a:gd name="T7" fmla="*/ 0 h 1"/>
              <a:gd name="T8" fmla="*/ 252 w 25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">
                <a:moveTo>
                  <a:pt x="0" y="0"/>
                </a:moveTo>
                <a:lnTo>
                  <a:pt x="25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4" name="Rectangle 47"/>
          <p:cNvSpPr>
            <a:spLocks noChangeArrowheads="1"/>
          </p:cNvSpPr>
          <p:nvPr/>
        </p:nvSpPr>
        <p:spPr bwMode="auto">
          <a:xfrm>
            <a:off x="6764290" y="2139802"/>
            <a:ext cx="1135063" cy="29527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lIns="0" tIns="0" rIns="0" bIns="0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</a:rPr>
              <a:t>h =</a:t>
            </a:r>
            <a:r>
              <a:rPr lang="en-US" altLang="en-US" sz="1800" b="1" dirty="0" err="1">
                <a:solidFill>
                  <a:srgbClr val="FF0000"/>
                </a:solidFill>
              </a:rPr>
              <a:t>h</a:t>
            </a:r>
            <a:r>
              <a:rPr lang="en-US" altLang="en-US" sz="1800" b="1" baseline="-25000" dirty="0" err="1">
                <a:solidFill>
                  <a:srgbClr val="FF0000"/>
                </a:solidFill>
              </a:rPr>
              <a:t>A</a:t>
            </a:r>
            <a:r>
              <a:rPr lang="en-US" altLang="en-US" sz="1800" b="1" dirty="0">
                <a:solidFill>
                  <a:srgbClr val="FF0000"/>
                </a:solidFill>
              </a:rPr>
              <a:t> - </a:t>
            </a:r>
            <a:r>
              <a:rPr lang="en-US" altLang="en-US" sz="1800" b="1" dirty="0" err="1">
                <a:solidFill>
                  <a:srgbClr val="FF0000"/>
                </a:solidFill>
              </a:rPr>
              <a:t>h</a:t>
            </a:r>
            <a:r>
              <a:rPr lang="en-US" altLang="en-US" sz="1800" b="1" baseline="-25000" dirty="0" err="1">
                <a:solidFill>
                  <a:srgbClr val="FF0000"/>
                </a:solidFill>
              </a:rPr>
              <a:t>B</a:t>
            </a:r>
            <a:endParaRPr lang="en-US" altLang="en-US" sz="1800" b="1" baseline="-25000" dirty="0">
              <a:solidFill>
                <a:srgbClr val="FF0000"/>
              </a:solidFill>
            </a:endParaRPr>
          </a:p>
        </p:txBody>
      </p:sp>
      <p:sp>
        <p:nvSpPr>
          <p:cNvPr id="5165" name="Rectangle 48"/>
          <p:cNvSpPr>
            <a:spLocks noChangeArrowheads="1"/>
          </p:cNvSpPr>
          <p:nvPr/>
        </p:nvSpPr>
        <p:spPr bwMode="auto">
          <a:xfrm>
            <a:off x="7154817" y="1392089"/>
            <a:ext cx="14414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</a:rPr>
              <a:t>Head Loss 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</a:rPr>
              <a:t>Head Difference or Energy Loss</a:t>
            </a:r>
          </a:p>
        </p:txBody>
      </p:sp>
      <p:sp>
        <p:nvSpPr>
          <p:cNvPr id="5166" name="Freeform 50"/>
          <p:cNvSpPr>
            <a:spLocks/>
          </p:cNvSpPr>
          <p:nvPr/>
        </p:nvSpPr>
        <p:spPr bwMode="auto">
          <a:xfrm>
            <a:off x="8142242" y="2827189"/>
            <a:ext cx="1587" cy="1973263"/>
          </a:xfrm>
          <a:custGeom>
            <a:avLst/>
            <a:gdLst>
              <a:gd name="T0" fmla="*/ 0 w 1"/>
              <a:gd name="T1" fmla="*/ 0 h 1243"/>
              <a:gd name="T2" fmla="*/ 0 w 1"/>
              <a:gd name="T3" fmla="*/ 2147483647 h 1243"/>
              <a:gd name="T4" fmla="*/ 0 60000 65536"/>
              <a:gd name="T5" fmla="*/ 0 60000 65536"/>
              <a:gd name="T6" fmla="*/ 0 w 1"/>
              <a:gd name="T7" fmla="*/ 0 h 1243"/>
              <a:gd name="T8" fmla="*/ 1 w 1"/>
              <a:gd name="T9" fmla="*/ 1243 h 124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243">
                <a:moveTo>
                  <a:pt x="0" y="0"/>
                </a:moveTo>
                <a:lnTo>
                  <a:pt x="0" y="124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7" name="Freeform 51"/>
          <p:cNvSpPr>
            <a:spLocks/>
          </p:cNvSpPr>
          <p:nvPr/>
        </p:nvSpPr>
        <p:spPr bwMode="auto">
          <a:xfrm>
            <a:off x="631779" y="1634977"/>
            <a:ext cx="1588" cy="2517775"/>
          </a:xfrm>
          <a:custGeom>
            <a:avLst/>
            <a:gdLst>
              <a:gd name="T0" fmla="*/ 0 w 1"/>
              <a:gd name="T1" fmla="*/ 0 h 1586"/>
              <a:gd name="T2" fmla="*/ 0 w 1"/>
              <a:gd name="T3" fmla="*/ 2147483647 h 1586"/>
              <a:gd name="T4" fmla="*/ 0 60000 65536"/>
              <a:gd name="T5" fmla="*/ 0 60000 65536"/>
              <a:gd name="T6" fmla="*/ 0 w 1"/>
              <a:gd name="T7" fmla="*/ 0 h 1586"/>
              <a:gd name="T8" fmla="*/ 1 w 1"/>
              <a:gd name="T9" fmla="*/ 1586 h 15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586">
                <a:moveTo>
                  <a:pt x="0" y="0"/>
                </a:moveTo>
                <a:lnTo>
                  <a:pt x="0" y="158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8" name="Rectangle 52"/>
          <p:cNvSpPr>
            <a:spLocks noChangeArrowheads="1"/>
          </p:cNvSpPr>
          <p:nvPr/>
        </p:nvSpPr>
        <p:spPr bwMode="auto">
          <a:xfrm rot="15968561">
            <a:off x="-129279" y="2629008"/>
            <a:ext cx="4365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solidFill>
                  <a:srgbClr val="FF0000"/>
                </a:solidFill>
              </a:rPr>
              <a:t>h</a:t>
            </a:r>
            <a:r>
              <a:rPr lang="en-US" altLang="en-US" sz="1600" b="1" baseline="-25000" dirty="0" err="1">
                <a:solidFill>
                  <a:srgbClr val="FF0000"/>
                </a:solidFill>
              </a:rPr>
              <a:t>A</a:t>
            </a:r>
            <a:endParaRPr lang="en-US" altLang="en-US" sz="1600" b="1" baseline="-25000" dirty="0">
              <a:solidFill>
                <a:srgbClr val="FF0000"/>
              </a:solidFill>
            </a:endParaRPr>
          </a:p>
        </p:txBody>
      </p:sp>
      <p:sp>
        <p:nvSpPr>
          <p:cNvPr id="5169" name="Rectangle 53"/>
          <p:cNvSpPr>
            <a:spLocks noChangeArrowheads="1"/>
          </p:cNvSpPr>
          <p:nvPr/>
        </p:nvSpPr>
        <p:spPr bwMode="auto">
          <a:xfrm rot="16200000">
            <a:off x="8616905" y="3790950"/>
            <a:ext cx="4365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solidFill>
                  <a:srgbClr val="FF0000"/>
                </a:solidFill>
              </a:rPr>
              <a:t>h</a:t>
            </a:r>
            <a:r>
              <a:rPr lang="en-US" altLang="en-US" sz="1600" b="1" baseline="-25000" dirty="0" err="1">
                <a:solidFill>
                  <a:srgbClr val="FF0000"/>
                </a:solidFill>
              </a:rPr>
              <a:t>B</a:t>
            </a:r>
            <a:endParaRPr lang="en-US" altLang="en-US" sz="1600" b="1" baseline="-25000" dirty="0">
              <a:solidFill>
                <a:srgbClr val="FF0000"/>
              </a:solidFill>
            </a:endParaRPr>
          </a:p>
        </p:txBody>
      </p:sp>
      <p:sp>
        <p:nvSpPr>
          <p:cNvPr id="5170" name="Freeform 54"/>
          <p:cNvSpPr>
            <a:spLocks/>
          </p:cNvSpPr>
          <p:nvPr/>
        </p:nvSpPr>
        <p:spPr bwMode="auto">
          <a:xfrm>
            <a:off x="7956504" y="2827189"/>
            <a:ext cx="768350" cy="1588"/>
          </a:xfrm>
          <a:custGeom>
            <a:avLst/>
            <a:gdLst>
              <a:gd name="T0" fmla="*/ 2147483647 w 484"/>
              <a:gd name="T1" fmla="*/ 0 h 1"/>
              <a:gd name="T2" fmla="*/ 0 w 484"/>
              <a:gd name="T3" fmla="*/ 0 h 1"/>
              <a:gd name="T4" fmla="*/ 0 60000 65536"/>
              <a:gd name="T5" fmla="*/ 0 60000 65536"/>
              <a:gd name="T6" fmla="*/ 0 w 484"/>
              <a:gd name="T7" fmla="*/ 0 h 1"/>
              <a:gd name="T8" fmla="*/ 484 w 484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4" h="1">
                <a:moveTo>
                  <a:pt x="483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1" name="Freeform 55"/>
          <p:cNvSpPr>
            <a:spLocks/>
          </p:cNvSpPr>
          <p:nvPr/>
        </p:nvSpPr>
        <p:spPr bwMode="auto">
          <a:xfrm>
            <a:off x="390479" y="4141639"/>
            <a:ext cx="1301750" cy="1588"/>
          </a:xfrm>
          <a:custGeom>
            <a:avLst/>
            <a:gdLst>
              <a:gd name="T0" fmla="*/ 2147483647 w 820"/>
              <a:gd name="T1" fmla="*/ 0 h 1"/>
              <a:gd name="T2" fmla="*/ 0 w 820"/>
              <a:gd name="T3" fmla="*/ 0 h 1"/>
              <a:gd name="T4" fmla="*/ 0 60000 65536"/>
              <a:gd name="T5" fmla="*/ 0 60000 65536"/>
              <a:gd name="T6" fmla="*/ 0 w 820"/>
              <a:gd name="T7" fmla="*/ 0 h 1"/>
              <a:gd name="T8" fmla="*/ 820 w 82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20" h="1">
                <a:moveTo>
                  <a:pt x="819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2" name="Freeform 56"/>
          <p:cNvSpPr>
            <a:spLocks/>
          </p:cNvSpPr>
          <p:nvPr/>
        </p:nvSpPr>
        <p:spPr bwMode="auto">
          <a:xfrm>
            <a:off x="182517" y="1634977"/>
            <a:ext cx="579437" cy="1587"/>
          </a:xfrm>
          <a:custGeom>
            <a:avLst/>
            <a:gdLst>
              <a:gd name="T0" fmla="*/ 2147483647 w 365"/>
              <a:gd name="T1" fmla="*/ 0 h 1"/>
              <a:gd name="T2" fmla="*/ 0 w 365"/>
              <a:gd name="T3" fmla="*/ 0 h 1"/>
              <a:gd name="T4" fmla="*/ 0 60000 65536"/>
              <a:gd name="T5" fmla="*/ 0 60000 65536"/>
              <a:gd name="T6" fmla="*/ 0 w 365"/>
              <a:gd name="T7" fmla="*/ 0 h 1"/>
              <a:gd name="T8" fmla="*/ 365 w 365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5" h="1">
                <a:moveTo>
                  <a:pt x="364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3" name="Freeform 57"/>
          <p:cNvSpPr>
            <a:spLocks/>
          </p:cNvSpPr>
          <p:nvPr/>
        </p:nvSpPr>
        <p:spPr bwMode="auto">
          <a:xfrm>
            <a:off x="3489279" y="2039789"/>
            <a:ext cx="1106488" cy="304800"/>
          </a:xfrm>
          <a:custGeom>
            <a:avLst/>
            <a:gdLst>
              <a:gd name="T0" fmla="*/ 0 w 697"/>
              <a:gd name="T1" fmla="*/ 0 h 192"/>
              <a:gd name="T2" fmla="*/ 0 w 697"/>
              <a:gd name="T3" fmla="*/ 2147483647 h 192"/>
              <a:gd name="T4" fmla="*/ 2147483647 w 697"/>
              <a:gd name="T5" fmla="*/ 2147483647 h 192"/>
              <a:gd name="T6" fmla="*/ 0 60000 65536"/>
              <a:gd name="T7" fmla="*/ 0 60000 65536"/>
              <a:gd name="T8" fmla="*/ 0 60000 65536"/>
              <a:gd name="T9" fmla="*/ 0 w 697"/>
              <a:gd name="T10" fmla="*/ 0 h 192"/>
              <a:gd name="T11" fmla="*/ 697 w 697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7" h="192">
                <a:moveTo>
                  <a:pt x="0" y="0"/>
                </a:moveTo>
                <a:lnTo>
                  <a:pt x="0" y="191"/>
                </a:lnTo>
                <a:lnTo>
                  <a:pt x="696" y="19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4" name="Rectangle 58"/>
          <p:cNvSpPr>
            <a:spLocks noChangeArrowheads="1"/>
          </p:cNvSpPr>
          <p:nvPr/>
        </p:nvSpPr>
        <p:spPr bwMode="auto">
          <a:xfrm>
            <a:off x="3508329" y="2616052"/>
            <a:ext cx="19812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 dirty="0" err="1">
                <a:solidFill>
                  <a:srgbClr val="C00000"/>
                </a:solidFill>
              </a:rPr>
              <a:t>i</a:t>
            </a:r>
            <a:r>
              <a:rPr lang="en-US" altLang="en-US" sz="1400" b="1" i="1" dirty="0">
                <a:solidFill>
                  <a:srgbClr val="C00000"/>
                </a:solidFill>
              </a:rPr>
              <a:t> = Hydraulic Gradient</a:t>
            </a:r>
          </a:p>
        </p:txBody>
      </p:sp>
      <p:sp>
        <p:nvSpPr>
          <p:cNvPr id="5175" name="Rectangle 59"/>
          <p:cNvSpPr>
            <a:spLocks noChangeArrowheads="1"/>
          </p:cNvSpPr>
          <p:nvPr/>
        </p:nvSpPr>
        <p:spPr bwMode="auto">
          <a:xfrm>
            <a:off x="7367542" y="3206602"/>
            <a:ext cx="9461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</a:rPr>
              <a:t>(q)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</a:rPr>
              <a:t>Water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</a:rPr>
              <a:t>out</a:t>
            </a:r>
          </a:p>
        </p:txBody>
      </p:sp>
      <p:sp>
        <p:nvSpPr>
          <p:cNvPr id="5176" name="Rectangle 60"/>
          <p:cNvSpPr>
            <a:spLocks noChangeArrowheads="1"/>
          </p:cNvSpPr>
          <p:nvPr/>
        </p:nvSpPr>
        <p:spPr bwMode="auto">
          <a:xfrm rot="431250">
            <a:off x="2452642" y="5205264"/>
            <a:ext cx="34004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L = Drainage Path</a:t>
            </a:r>
          </a:p>
        </p:txBody>
      </p:sp>
      <p:sp>
        <p:nvSpPr>
          <p:cNvPr id="5177" name="Freeform 87"/>
          <p:cNvSpPr>
            <a:spLocks/>
          </p:cNvSpPr>
          <p:nvPr/>
        </p:nvSpPr>
        <p:spPr bwMode="auto">
          <a:xfrm>
            <a:off x="6759529" y="4798864"/>
            <a:ext cx="1584325" cy="1588"/>
          </a:xfrm>
          <a:custGeom>
            <a:avLst/>
            <a:gdLst>
              <a:gd name="T0" fmla="*/ 2147483647 w 998"/>
              <a:gd name="T1" fmla="*/ 0 h 1"/>
              <a:gd name="T2" fmla="*/ 0 w 998"/>
              <a:gd name="T3" fmla="*/ 0 h 1"/>
              <a:gd name="T4" fmla="*/ 0 60000 65536"/>
              <a:gd name="T5" fmla="*/ 0 60000 65536"/>
              <a:gd name="T6" fmla="*/ 0 w 998"/>
              <a:gd name="T7" fmla="*/ 0 h 1"/>
              <a:gd name="T8" fmla="*/ 998 w 99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98" h="1">
                <a:moveTo>
                  <a:pt x="997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8" name="Freeform 88"/>
          <p:cNvSpPr>
            <a:spLocks/>
          </p:cNvSpPr>
          <p:nvPr/>
        </p:nvSpPr>
        <p:spPr bwMode="auto">
          <a:xfrm>
            <a:off x="1616029" y="1625452"/>
            <a:ext cx="311150" cy="1587"/>
          </a:xfrm>
          <a:custGeom>
            <a:avLst/>
            <a:gdLst>
              <a:gd name="T0" fmla="*/ 0 w 196"/>
              <a:gd name="T1" fmla="*/ 0 h 1"/>
              <a:gd name="T2" fmla="*/ 2147483647 w 196"/>
              <a:gd name="T3" fmla="*/ 0 h 1"/>
              <a:gd name="T4" fmla="*/ 0 60000 65536"/>
              <a:gd name="T5" fmla="*/ 0 60000 65536"/>
              <a:gd name="T6" fmla="*/ 0 w 196"/>
              <a:gd name="T7" fmla="*/ 0 h 1"/>
              <a:gd name="T8" fmla="*/ 196 w 19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6" h="1">
                <a:moveTo>
                  <a:pt x="0" y="0"/>
                </a:moveTo>
                <a:lnTo>
                  <a:pt x="195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9" name="Rectangle 89"/>
          <p:cNvSpPr>
            <a:spLocks noChangeArrowheads="1"/>
          </p:cNvSpPr>
          <p:nvPr/>
        </p:nvSpPr>
        <p:spPr bwMode="auto">
          <a:xfrm>
            <a:off x="210123" y="5065564"/>
            <a:ext cx="4349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Z</a:t>
            </a:r>
            <a:r>
              <a:rPr lang="en-US" altLang="en-US" sz="1600" b="1" baseline="-25000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180" name="Rectangle 90"/>
          <p:cNvSpPr>
            <a:spLocks noChangeArrowheads="1"/>
          </p:cNvSpPr>
          <p:nvPr/>
        </p:nvSpPr>
        <p:spPr bwMode="auto">
          <a:xfrm>
            <a:off x="4746579" y="5899269"/>
            <a:ext cx="8636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7030A0"/>
                </a:solidFill>
              </a:rPr>
              <a:t>Datum</a:t>
            </a:r>
          </a:p>
        </p:txBody>
      </p:sp>
      <p:sp>
        <p:nvSpPr>
          <p:cNvPr id="5181" name="Freeform 91"/>
          <p:cNvSpPr>
            <a:spLocks/>
          </p:cNvSpPr>
          <p:nvPr/>
        </p:nvSpPr>
        <p:spPr bwMode="auto">
          <a:xfrm>
            <a:off x="5152979" y="6121252"/>
            <a:ext cx="157163" cy="134937"/>
          </a:xfrm>
          <a:custGeom>
            <a:avLst/>
            <a:gdLst>
              <a:gd name="T0" fmla="*/ 0 w 99"/>
              <a:gd name="T1" fmla="*/ 0 h 85"/>
              <a:gd name="T2" fmla="*/ 2147483647 w 99"/>
              <a:gd name="T3" fmla="*/ 0 h 85"/>
              <a:gd name="T4" fmla="*/ 2147483647 w 99"/>
              <a:gd name="T5" fmla="*/ 2147483647 h 85"/>
              <a:gd name="T6" fmla="*/ 0 w 99"/>
              <a:gd name="T7" fmla="*/ 0 h 85"/>
              <a:gd name="T8" fmla="*/ 0 60000 65536"/>
              <a:gd name="T9" fmla="*/ 0 60000 65536"/>
              <a:gd name="T10" fmla="*/ 0 60000 65536"/>
              <a:gd name="T11" fmla="*/ 0 60000 65536"/>
              <a:gd name="T12" fmla="*/ 0 w 99"/>
              <a:gd name="T13" fmla="*/ 0 h 85"/>
              <a:gd name="T14" fmla="*/ 99 w 99"/>
              <a:gd name="T15" fmla="*/ 85 h 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" h="85">
                <a:moveTo>
                  <a:pt x="0" y="0"/>
                </a:moveTo>
                <a:lnTo>
                  <a:pt x="98" y="0"/>
                </a:lnTo>
                <a:lnTo>
                  <a:pt x="49" y="84"/>
                </a:lnTo>
                <a:lnTo>
                  <a:pt x="0" y="0"/>
                </a:lnTo>
              </a:path>
            </a:pathLst>
          </a:custGeom>
          <a:pattFill prst="pct20">
            <a:fgClr>
              <a:srgbClr val="000000"/>
            </a:fgClr>
            <a:bgClr>
              <a:srgbClr val="FFFFFF"/>
            </a:bgClr>
          </a:patt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2" name="Freeform 92"/>
          <p:cNvSpPr>
            <a:spLocks/>
          </p:cNvSpPr>
          <p:nvPr/>
        </p:nvSpPr>
        <p:spPr bwMode="auto">
          <a:xfrm>
            <a:off x="298404" y="6257777"/>
            <a:ext cx="8670925" cy="1587"/>
          </a:xfrm>
          <a:custGeom>
            <a:avLst/>
            <a:gdLst>
              <a:gd name="T0" fmla="*/ 0 w 5462"/>
              <a:gd name="T1" fmla="*/ 0 h 1"/>
              <a:gd name="T2" fmla="*/ 2147483647 w 5462"/>
              <a:gd name="T3" fmla="*/ 0 h 1"/>
              <a:gd name="T4" fmla="*/ 0 60000 65536"/>
              <a:gd name="T5" fmla="*/ 0 60000 65536"/>
              <a:gd name="T6" fmla="*/ 0 w 5462"/>
              <a:gd name="T7" fmla="*/ 0 h 1"/>
              <a:gd name="T8" fmla="*/ 5462 w 546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62" h="1">
                <a:moveTo>
                  <a:pt x="0" y="0"/>
                </a:moveTo>
                <a:lnTo>
                  <a:pt x="546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3" name="Freeform 93"/>
          <p:cNvSpPr>
            <a:spLocks/>
          </p:cNvSpPr>
          <p:nvPr/>
        </p:nvSpPr>
        <p:spPr bwMode="auto">
          <a:xfrm>
            <a:off x="633367" y="4155927"/>
            <a:ext cx="1587" cy="2073275"/>
          </a:xfrm>
          <a:custGeom>
            <a:avLst/>
            <a:gdLst>
              <a:gd name="T0" fmla="*/ 0 w 1"/>
              <a:gd name="T1" fmla="*/ 0 h 1306"/>
              <a:gd name="T2" fmla="*/ 0 w 1"/>
              <a:gd name="T3" fmla="*/ 2147483647 h 1306"/>
              <a:gd name="T4" fmla="*/ 0 60000 65536"/>
              <a:gd name="T5" fmla="*/ 0 60000 65536"/>
              <a:gd name="T6" fmla="*/ 0 w 1"/>
              <a:gd name="T7" fmla="*/ 0 h 1306"/>
              <a:gd name="T8" fmla="*/ 1 w 1"/>
              <a:gd name="T9" fmla="*/ 1306 h 130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306">
                <a:moveTo>
                  <a:pt x="0" y="0"/>
                </a:moveTo>
                <a:lnTo>
                  <a:pt x="0" y="130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4" name="Freeform 94"/>
          <p:cNvSpPr>
            <a:spLocks/>
          </p:cNvSpPr>
          <p:nvPr/>
        </p:nvSpPr>
        <p:spPr bwMode="auto">
          <a:xfrm>
            <a:off x="8147004" y="4802039"/>
            <a:ext cx="1588" cy="1435100"/>
          </a:xfrm>
          <a:custGeom>
            <a:avLst/>
            <a:gdLst>
              <a:gd name="T0" fmla="*/ 0 w 1"/>
              <a:gd name="T1" fmla="*/ 0 h 904"/>
              <a:gd name="T2" fmla="*/ 0 w 1"/>
              <a:gd name="T3" fmla="*/ 2147483647 h 904"/>
              <a:gd name="T4" fmla="*/ 0 60000 65536"/>
              <a:gd name="T5" fmla="*/ 0 60000 65536"/>
              <a:gd name="T6" fmla="*/ 0 w 1"/>
              <a:gd name="T7" fmla="*/ 0 h 904"/>
              <a:gd name="T8" fmla="*/ 1 w 1"/>
              <a:gd name="T9" fmla="*/ 904 h 9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904">
                <a:moveTo>
                  <a:pt x="0" y="0"/>
                </a:moveTo>
                <a:lnTo>
                  <a:pt x="0" y="90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5" name="Rectangle 95"/>
          <p:cNvSpPr>
            <a:spLocks noChangeArrowheads="1"/>
          </p:cNvSpPr>
          <p:nvPr/>
        </p:nvSpPr>
        <p:spPr bwMode="auto">
          <a:xfrm>
            <a:off x="7658054" y="5304750"/>
            <a:ext cx="4349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Z</a:t>
            </a:r>
            <a:r>
              <a:rPr lang="en-US" altLang="en-US" sz="1600" b="1" baseline="-25000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5186" name="Rectangle 96"/>
          <p:cNvSpPr>
            <a:spLocks noChangeArrowheads="1"/>
          </p:cNvSpPr>
          <p:nvPr/>
        </p:nvSpPr>
        <p:spPr bwMode="auto">
          <a:xfrm rot="-5396250">
            <a:off x="216911" y="5085514"/>
            <a:ext cx="14636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</a:rPr>
              <a:t>Elevation Head</a:t>
            </a:r>
          </a:p>
        </p:txBody>
      </p:sp>
      <p:sp>
        <p:nvSpPr>
          <p:cNvPr id="5187" name="Rectangle 97"/>
          <p:cNvSpPr>
            <a:spLocks noChangeArrowheads="1"/>
          </p:cNvSpPr>
          <p:nvPr/>
        </p:nvSpPr>
        <p:spPr bwMode="auto">
          <a:xfrm rot="-5396250">
            <a:off x="20547" y="3311269"/>
            <a:ext cx="1462088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</a:rPr>
              <a:t>Pressure Head</a:t>
            </a:r>
          </a:p>
        </p:txBody>
      </p:sp>
      <p:sp>
        <p:nvSpPr>
          <p:cNvPr id="5188" name="Rectangle 98"/>
          <p:cNvSpPr>
            <a:spLocks noChangeArrowheads="1"/>
          </p:cNvSpPr>
          <p:nvPr/>
        </p:nvSpPr>
        <p:spPr bwMode="auto">
          <a:xfrm rot="-5396250">
            <a:off x="7617576" y="4067820"/>
            <a:ext cx="1462087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</a:rPr>
              <a:t>Pressure Head</a:t>
            </a:r>
          </a:p>
        </p:txBody>
      </p:sp>
      <p:sp>
        <p:nvSpPr>
          <p:cNvPr id="5189" name="Rectangle 99"/>
          <p:cNvSpPr>
            <a:spLocks noChangeArrowheads="1"/>
          </p:cNvSpPr>
          <p:nvPr/>
        </p:nvSpPr>
        <p:spPr bwMode="auto">
          <a:xfrm rot="-5396250">
            <a:off x="7641338" y="5522871"/>
            <a:ext cx="1462088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</a:rPr>
              <a:t>Elevation Head</a:t>
            </a:r>
          </a:p>
        </p:txBody>
      </p:sp>
      <p:sp>
        <p:nvSpPr>
          <p:cNvPr id="5190" name="Freeform 100"/>
          <p:cNvSpPr>
            <a:spLocks/>
          </p:cNvSpPr>
          <p:nvPr/>
        </p:nvSpPr>
        <p:spPr bwMode="auto">
          <a:xfrm>
            <a:off x="8726442" y="2844652"/>
            <a:ext cx="1587" cy="3398837"/>
          </a:xfrm>
          <a:custGeom>
            <a:avLst/>
            <a:gdLst>
              <a:gd name="T0" fmla="*/ 0 w 1"/>
              <a:gd name="T1" fmla="*/ 0 h 2141"/>
              <a:gd name="T2" fmla="*/ 0 w 1"/>
              <a:gd name="T3" fmla="*/ 2147483647 h 2141"/>
              <a:gd name="T4" fmla="*/ 0 60000 65536"/>
              <a:gd name="T5" fmla="*/ 0 60000 65536"/>
              <a:gd name="T6" fmla="*/ 0 w 1"/>
              <a:gd name="T7" fmla="*/ 0 h 2141"/>
              <a:gd name="T8" fmla="*/ 1 w 1"/>
              <a:gd name="T9" fmla="*/ 2141 h 21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141">
                <a:moveTo>
                  <a:pt x="0" y="0"/>
                </a:moveTo>
                <a:lnTo>
                  <a:pt x="0" y="2140"/>
                </a:lnTo>
              </a:path>
            </a:pathLst>
          </a:custGeom>
          <a:noFill/>
          <a:ln w="28575" cap="rnd" cmpd="sng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91" name="Rectangle 101"/>
          <p:cNvSpPr>
            <a:spLocks noChangeArrowheads="1"/>
          </p:cNvSpPr>
          <p:nvPr/>
        </p:nvSpPr>
        <p:spPr bwMode="auto">
          <a:xfrm rot="-5396250">
            <a:off x="8123984" y="4894114"/>
            <a:ext cx="1462088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</a:rPr>
              <a:t>Total Head</a:t>
            </a:r>
          </a:p>
        </p:txBody>
      </p:sp>
      <p:sp>
        <p:nvSpPr>
          <p:cNvPr id="5192" name="Freeform 102"/>
          <p:cNvSpPr>
            <a:spLocks/>
          </p:cNvSpPr>
          <p:nvPr/>
        </p:nvSpPr>
        <p:spPr bwMode="auto">
          <a:xfrm>
            <a:off x="2009729" y="1625452"/>
            <a:ext cx="4449763" cy="1587"/>
          </a:xfrm>
          <a:custGeom>
            <a:avLst/>
            <a:gdLst>
              <a:gd name="T0" fmla="*/ 0 w 2803"/>
              <a:gd name="T1" fmla="*/ 0 h 1"/>
              <a:gd name="T2" fmla="*/ 2147483647 w 2803"/>
              <a:gd name="T3" fmla="*/ 0 h 1"/>
              <a:gd name="T4" fmla="*/ 0 60000 65536"/>
              <a:gd name="T5" fmla="*/ 0 60000 65536"/>
              <a:gd name="T6" fmla="*/ 0 w 2803"/>
              <a:gd name="T7" fmla="*/ 0 h 1"/>
              <a:gd name="T8" fmla="*/ 2803 w 280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03" h="1">
                <a:moveTo>
                  <a:pt x="0" y="0"/>
                </a:moveTo>
                <a:lnTo>
                  <a:pt x="2802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93" name="Freeform 103"/>
          <p:cNvSpPr>
            <a:spLocks/>
          </p:cNvSpPr>
          <p:nvPr/>
        </p:nvSpPr>
        <p:spPr bwMode="auto">
          <a:xfrm>
            <a:off x="334917" y="1634977"/>
            <a:ext cx="1587" cy="4627562"/>
          </a:xfrm>
          <a:custGeom>
            <a:avLst/>
            <a:gdLst>
              <a:gd name="T0" fmla="*/ 0 w 1"/>
              <a:gd name="T1" fmla="*/ 0 h 2915"/>
              <a:gd name="T2" fmla="*/ 0 w 1"/>
              <a:gd name="T3" fmla="*/ 2147483647 h 2915"/>
              <a:gd name="T4" fmla="*/ 0 60000 65536"/>
              <a:gd name="T5" fmla="*/ 0 60000 65536"/>
              <a:gd name="T6" fmla="*/ 0 w 1"/>
              <a:gd name="T7" fmla="*/ 0 h 2915"/>
              <a:gd name="T8" fmla="*/ 1 w 1"/>
              <a:gd name="T9" fmla="*/ 2915 h 29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915">
                <a:moveTo>
                  <a:pt x="0" y="0"/>
                </a:moveTo>
                <a:lnTo>
                  <a:pt x="0" y="2914"/>
                </a:lnTo>
              </a:path>
            </a:pathLst>
          </a:custGeom>
          <a:noFill/>
          <a:ln w="19050" cap="rnd" cmpd="sng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94" name="Rectangle 104"/>
          <p:cNvSpPr>
            <a:spLocks noChangeArrowheads="1"/>
          </p:cNvSpPr>
          <p:nvPr/>
        </p:nvSpPr>
        <p:spPr bwMode="auto">
          <a:xfrm rot="-5396250">
            <a:off x="-508046" y="3359002"/>
            <a:ext cx="1462088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</a:rPr>
              <a:t>Total Head</a:t>
            </a:r>
          </a:p>
        </p:txBody>
      </p:sp>
      <p:sp>
        <p:nvSpPr>
          <p:cNvPr id="5195" name="Line 109"/>
          <p:cNvSpPr>
            <a:spLocks noChangeShapeType="1"/>
          </p:cNvSpPr>
          <p:nvPr/>
        </p:nvSpPr>
        <p:spPr bwMode="auto">
          <a:xfrm flipH="1">
            <a:off x="6899229" y="1842939"/>
            <a:ext cx="257175" cy="32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44679" y="404664"/>
            <a:ext cx="4648200" cy="614363"/>
          </a:xfrm>
          <a:solidFill>
            <a:srgbClr val="FFFF00"/>
          </a:solidFill>
          <a:ln>
            <a:solidFill>
              <a:srgbClr val="FF99CC"/>
            </a:solidFill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altLang="en-US" sz="3200" b="1" smtClean="0">
                <a:cs typeface="Tahoma" pitchFamily="34" charset="0"/>
              </a:rPr>
              <a:t>One-dimensional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 rot="16387393">
                <a:off x="8084985" y="3007658"/>
                <a:ext cx="369847" cy="524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𝜸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387393">
                <a:off x="8084985" y="3007658"/>
                <a:ext cx="369847" cy="524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 rot="16200000">
                <a:off x="455828" y="2201060"/>
                <a:ext cx="369847" cy="524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𝜸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55828" y="2201060"/>
                <a:ext cx="369847" cy="524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468313" y="115888"/>
            <a:ext cx="5722937" cy="4000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/>
              <a:t>SEEPAGE CALCULATION FROM FLOW NETS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79388" y="549275"/>
            <a:ext cx="86614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87438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01738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None/>
              <a:defRPr/>
            </a:pPr>
            <a:r>
              <a:rPr lang="en-US" altLang="en-US" sz="2000" b="1" dirty="0" smtClean="0"/>
              <a:t>Let us first consider the case of straight flow and equipotential lines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(i.e. perfect squares) </a:t>
            </a:r>
            <a:r>
              <a:rPr lang="en-US" altLang="en-US" sz="2000" b="1" dirty="0" smtClean="0"/>
              <a:t>as shown in the figure below. </a:t>
            </a:r>
          </a:p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None/>
              <a:defRPr/>
            </a:pPr>
            <a:endParaRPr lang="en-US" altLang="en-US" sz="2000" b="1" dirty="0" smtClean="0"/>
          </a:p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defRPr/>
            </a:pPr>
            <a:r>
              <a:rPr lang="en-US" altLang="en-US" sz="2000" b="1" dirty="0" smtClean="0"/>
              <a:t>In a flow net, the strip between any two adjacent flow lines is called a </a:t>
            </a:r>
            <a:r>
              <a:rPr lang="en-US" altLang="en-US" sz="2000" b="1" u="sng" dirty="0" smtClean="0">
                <a:solidFill>
                  <a:srgbClr val="FF0000"/>
                </a:solidFill>
              </a:rPr>
              <a:t>flow channel</a:t>
            </a:r>
            <a:r>
              <a:rPr lang="en-US" altLang="en-US" sz="2000" b="1" dirty="0" smtClean="0"/>
              <a:t>.</a:t>
            </a:r>
          </a:p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defRPr/>
            </a:pPr>
            <a:endParaRPr lang="en-US" altLang="en-US" sz="2000" b="1" dirty="0" smtClean="0"/>
          </a:p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defRPr/>
            </a:pPr>
            <a:r>
              <a:rPr lang="en-US" altLang="en-US" sz="2000" b="1" dirty="0" smtClean="0"/>
              <a:t>The drop in the total head between any two adjacent equipotential lines is called the </a:t>
            </a:r>
            <a:r>
              <a:rPr lang="en-US" altLang="en-US" sz="2000" b="1" dirty="0" smtClean="0">
                <a:solidFill>
                  <a:srgbClr val="FF3300"/>
                </a:solidFill>
              </a:rPr>
              <a:t>potential drop</a:t>
            </a:r>
            <a:r>
              <a:rPr lang="en-US" altLang="en-US" sz="2000" b="1" dirty="0" smtClean="0"/>
              <a:t>.</a:t>
            </a:r>
          </a:p>
        </p:txBody>
      </p:sp>
      <p:grpSp>
        <p:nvGrpSpPr>
          <p:cNvPr id="33797" name="Group 63"/>
          <p:cNvGrpSpPr>
            <a:grpSpLocks/>
          </p:cNvGrpSpPr>
          <p:nvPr/>
        </p:nvGrpSpPr>
        <p:grpSpPr bwMode="auto">
          <a:xfrm>
            <a:off x="2916238" y="3141663"/>
            <a:ext cx="5184775" cy="3730625"/>
            <a:chOff x="1383" y="1920"/>
            <a:chExt cx="3266" cy="2350"/>
          </a:xfrm>
        </p:grpSpPr>
        <p:sp>
          <p:nvSpPr>
            <p:cNvPr id="33798" name="Line 64"/>
            <p:cNvSpPr>
              <a:spLocks noChangeShapeType="1"/>
            </p:cNvSpPr>
            <p:nvPr/>
          </p:nvSpPr>
          <p:spPr bwMode="auto">
            <a:xfrm>
              <a:off x="1610" y="2075"/>
              <a:ext cx="0" cy="16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9" name="Line 65"/>
            <p:cNvSpPr>
              <a:spLocks noChangeShapeType="1"/>
            </p:cNvSpPr>
            <p:nvPr/>
          </p:nvSpPr>
          <p:spPr bwMode="auto">
            <a:xfrm>
              <a:off x="4196" y="2846"/>
              <a:ext cx="0" cy="86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0" name="Line 66"/>
            <p:cNvSpPr>
              <a:spLocks noChangeShapeType="1"/>
            </p:cNvSpPr>
            <p:nvPr/>
          </p:nvSpPr>
          <p:spPr bwMode="auto">
            <a:xfrm>
              <a:off x="2064" y="2075"/>
              <a:ext cx="0" cy="113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1" name="Line 67"/>
            <p:cNvSpPr>
              <a:spLocks noChangeShapeType="1"/>
            </p:cNvSpPr>
            <p:nvPr/>
          </p:nvSpPr>
          <p:spPr bwMode="auto">
            <a:xfrm flipV="1">
              <a:off x="3742" y="2846"/>
              <a:ext cx="0" cy="3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Rectangle 68"/>
            <p:cNvSpPr>
              <a:spLocks noChangeArrowheads="1"/>
            </p:cNvSpPr>
            <p:nvPr/>
          </p:nvSpPr>
          <p:spPr bwMode="auto">
            <a:xfrm>
              <a:off x="2418" y="3208"/>
              <a:ext cx="1188" cy="4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3803" name="Line 69"/>
            <p:cNvSpPr>
              <a:spLocks noChangeShapeType="1"/>
            </p:cNvSpPr>
            <p:nvPr/>
          </p:nvSpPr>
          <p:spPr bwMode="auto">
            <a:xfrm>
              <a:off x="1610" y="3707"/>
              <a:ext cx="258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4" name="Line 70"/>
            <p:cNvSpPr>
              <a:spLocks noChangeShapeType="1"/>
            </p:cNvSpPr>
            <p:nvPr/>
          </p:nvSpPr>
          <p:spPr bwMode="auto">
            <a:xfrm>
              <a:off x="2064" y="3208"/>
              <a:ext cx="167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5" name="Line 71"/>
            <p:cNvSpPr>
              <a:spLocks noChangeShapeType="1"/>
            </p:cNvSpPr>
            <p:nvPr/>
          </p:nvSpPr>
          <p:spPr bwMode="auto">
            <a:xfrm>
              <a:off x="2427" y="3208"/>
              <a:ext cx="0" cy="49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Line 72"/>
            <p:cNvSpPr>
              <a:spLocks noChangeShapeType="1"/>
            </p:cNvSpPr>
            <p:nvPr/>
          </p:nvSpPr>
          <p:spPr bwMode="auto">
            <a:xfrm>
              <a:off x="2654" y="3217"/>
              <a:ext cx="0" cy="49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Line 73"/>
            <p:cNvSpPr>
              <a:spLocks noChangeShapeType="1"/>
            </p:cNvSpPr>
            <p:nvPr/>
          </p:nvSpPr>
          <p:spPr bwMode="auto">
            <a:xfrm>
              <a:off x="2427" y="3481"/>
              <a:ext cx="113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Line 74"/>
            <p:cNvSpPr>
              <a:spLocks noChangeShapeType="1"/>
            </p:cNvSpPr>
            <p:nvPr/>
          </p:nvSpPr>
          <p:spPr bwMode="auto">
            <a:xfrm>
              <a:off x="2871" y="3208"/>
              <a:ext cx="0" cy="49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Line 75"/>
            <p:cNvSpPr>
              <a:spLocks noChangeShapeType="1"/>
            </p:cNvSpPr>
            <p:nvPr/>
          </p:nvSpPr>
          <p:spPr bwMode="auto">
            <a:xfrm>
              <a:off x="3098" y="3208"/>
              <a:ext cx="0" cy="49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Line 76"/>
            <p:cNvSpPr>
              <a:spLocks noChangeShapeType="1"/>
            </p:cNvSpPr>
            <p:nvPr/>
          </p:nvSpPr>
          <p:spPr bwMode="auto">
            <a:xfrm>
              <a:off x="3334" y="3208"/>
              <a:ext cx="0" cy="49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Line 77"/>
            <p:cNvSpPr>
              <a:spLocks noChangeShapeType="1"/>
            </p:cNvSpPr>
            <p:nvPr/>
          </p:nvSpPr>
          <p:spPr bwMode="auto">
            <a:xfrm>
              <a:off x="3588" y="3218"/>
              <a:ext cx="0" cy="49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Line 78"/>
            <p:cNvSpPr>
              <a:spLocks noChangeShapeType="1"/>
            </p:cNvSpPr>
            <p:nvPr/>
          </p:nvSpPr>
          <p:spPr bwMode="auto">
            <a:xfrm>
              <a:off x="3089" y="3707"/>
              <a:ext cx="0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Line 79"/>
            <p:cNvSpPr>
              <a:spLocks noChangeShapeType="1"/>
            </p:cNvSpPr>
            <p:nvPr/>
          </p:nvSpPr>
          <p:spPr bwMode="auto">
            <a:xfrm>
              <a:off x="2862" y="3707"/>
              <a:ext cx="0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4" name="Line 80"/>
            <p:cNvSpPr>
              <a:spLocks noChangeShapeType="1"/>
            </p:cNvSpPr>
            <p:nvPr/>
          </p:nvSpPr>
          <p:spPr bwMode="auto">
            <a:xfrm>
              <a:off x="2862" y="3934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Text Box 81"/>
            <p:cNvSpPr txBox="1">
              <a:spLocks noChangeArrowheads="1"/>
            </p:cNvSpPr>
            <p:nvPr/>
          </p:nvSpPr>
          <p:spPr bwMode="auto">
            <a:xfrm>
              <a:off x="2880" y="4020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i="1"/>
                <a:t>l</a:t>
              </a:r>
            </a:p>
          </p:txBody>
        </p:sp>
        <p:sp>
          <p:nvSpPr>
            <p:cNvPr id="33816" name="Line 82"/>
            <p:cNvSpPr>
              <a:spLocks noChangeShapeType="1"/>
            </p:cNvSpPr>
            <p:nvPr/>
          </p:nvSpPr>
          <p:spPr bwMode="auto">
            <a:xfrm>
              <a:off x="3924" y="2846"/>
              <a:ext cx="7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7" name="Text Box 83"/>
            <p:cNvSpPr txBox="1">
              <a:spLocks noChangeArrowheads="1"/>
            </p:cNvSpPr>
            <p:nvPr/>
          </p:nvSpPr>
          <p:spPr bwMode="auto">
            <a:xfrm>
              <a:off x="2731" y="3283"/>
              <a:ext cx="4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800000"/>
                  </a:solidFill>
                </a:rPr>
                <a:t>Soil</a:t>
              </a:r>
            </a:p>
          </p:txBody>
        </p:sp>
        <p:sp>
          <p:nvSpPr>
            <p:cNvPr id="33818" name="Freeform 84"/>
            <p:cNvSpPr>
              <a:spLocks/>
            </p:cNvSpPr>
            <p:nvPr/>
          </p:nvSpPr>
          <p:spPr bwMode="auto">
            <a:xfrm>
              <a:off x="1701" y="1920"/>
              <a:ext cx="227" cy="136"/>
            </a:xfrm>
            <a:custGeom>
              <a:avLst/>
              <a:gdLst>
                <a:gd name="T0" fmla="*/ 0 w 227"/>
                <a:gd name="T1" fmla="*/ 0 h 136"/>
                <a:gd name="T2" fmla="*/ 227 w 227"/>
                <a:gd name="T3" fmla="*/ 0 h 136"/>
                <a:gd name="T4" fmla="*/ 91 w 227"/>
                <a:gd name="T5" fmla="*/ 136 h 136"/>
                <a:gd name="T6" fmla="*/ 0 w 227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" h="136">
                  <a:moveTo>
                    <a:pt x="0" y="0"/>
                  </a:moveTo>
                  <a:lnTo>
                    <a:pt x="227" y="0"/>
                  </a:lnTo>
                  <a:lnTo>
                    <a:pt x="91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9" name="Freeform 85"/>
            <p:cNvSpPr>
              <a:spLocks/>
            </p:cNvSpPr>
            <p:nvPr/>
          </p:nvSpPr>
          <p:spPr bwMode="auto">
            <a:xfrm>
              <a:off x="3878" y="2710"/>
              <a:ext cx="182" cy="136"/>
            </a:xfrm>
            <a:custGeom>
              <a:avLst/>
              <a:gdLst>
                <a:gd name="T0" fmla="*/ 0 w 227"/>
                <a:gd name="T1" fmla="*/ 0 h 136"/>
                <a:gd name="T2" fmla="*/ 94 w 227"/>
                <a:gd name="T3" fmla="*/ 0 h 136"/>
                <a:gd name="T4" fmla="*/ 38 w 227"/>
                <a:gd name="T5" fmla="*/ 136 h 136"/>
                <a:gd name="T6" fmla="*/ 0 w 227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" h="136">
                  <a:moveTo>
                    <a:pt x="0" y="0"/>
                  </a:moveTo>
                  <a:lnTo>
                    <a:pt x="227" y="0"/>
                  </a:lnTo>
                  <a:lnTo>
                    <a:pt x="91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0" name="Line 86"/>
            <p:cNvSpPr>
              <a:spLocks noChangeShapeType="1"/>
            </p:cNvSpPr>
            <p:nvPr/>
          </p:nvSpPr>
          <p:spPr bwMode="auto">
            <a:xfrm>
              <a:off x="3379" y="2075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1" name="Freeform 87"/>
            <p:cNvSpPr>
              <a:spLocks/>
            </p:cNvSpPr>
            <p:nvPr/>
          </p:nvSpPr>
          <p:spPr bwMode="auto">
            <a:xfrm>
              <a:off x="2064" y="2075"/>
              <a:ext cx="1678" cy="771"/>
            </a:xfrm>
            <a:custGeom>
              <a:avLst/>
              <a:gdLst>
                <a:gd name="T0" fmla="*/ 0 w 1678"/>
                <a:gd name="T1" fmla="*/ 0 h 771"/>
                <a:gd name="T2" fmla="*/ 363 w 1678"/>
                <a:gd name="T3" fmla="*/ 0 h 771"/>
                <a:gd name="T4" fmla="*/ 1497 w 1678"/>
                <a:gd name="T5" fmla="*/ 771 h 771"/>
                <a:gd name="T6" fmla="*/ 1678 w 1678"/>
                <a:gd name="T7" fmla="*/ 771 h 7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78" h="771">
                  <a:moveTo>
                    <a:pt x="0" y="0"/>
                  </a:moveTo>
                  <a:lnTo>
                    <a:pt x="363" y="0"/>
                  </a:lnTo>
                  <a:lnTo>
                    <a:pt x="1497" y="771"/>
                  </a:lnTo>
                  <a:lnTo>
                    <a:pt x="1678" y="77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2" name="Line 88"/>
            <p:cNvSpPr>
              <a:spLocks noChangeShapeType="1"/>
            </p:cNvSpPr>
            <p:nvPr/>
          </p:nvSpPr>
          <p:spPr bwMode="auto">
            <a:xfrm>
              <a:off x="3606" y="2075"/>
              <a:ext cx="0" cy="7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3" name="Text Box 89"/>
            <p:cNvSpPr txBox="1">
              <a:spLocks noChangeArrowheads="1"/>
            </p:cNvSpPr>
            <p:nvPr/>
          </p:nvSpPr>
          <p:spPr bwMode="auto">
            <a:xfrm>
              <a:off x="3639" y="2268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h</a:t>
              </a:r>
            </a:p>
          </p:txBody>
        </p:sp>
        <p:sp>
          <p:nvSpPr>
            <p:cNvPr id="33824" name="Line 90"/>
            <p:cNvSpPr>
              <a:spLocks noChangeShapeType="1"/>
            </p:cNvSpPr>
            <p:nvPr/>
          </p:nvSpPr>
          <p:spPr bwMode="auto">
            <a:xfrm>
              <a:off x="3651" y="348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Line 91"/>
            <p:cNvSpPr>
              <a:spLocks noChangeShapeType="1"/>
            </p:cNvSpPr>
            <p:nvPr/>
          </p:nvSpPr>
          <p:spPr bwMode="auto">
            <a:xfrm>
              <a:off x="3788" y="3208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6" name="Line 92"/>
            <p:cNvSpPr>
              <a:spLocks noChangeShapeType="1"/>
            </p:cNvSpPr>
            <p:nvPr/>
          </p:nvSpPr>
          <p:spPr bwMode="auto">
            <a:xfrm>
              <a:off x="3878" y="3208"/>
              <a:ext cx="0" cy="2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Line 93"/>
            <p:cNvSpPr>
              <a:spLocks noChangeShapeType="1"/>
            </p:cNvSpPr>
            <p:nvPr/>
          </p:nvSpPr>
          <p:spPr bwMode="auto">
            <a:xfrm flipH="1">
              <a:off x="1383" y="2075"/>
              <a:ext cx="4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8" name="Text Box 94"/>
            <p:cNvSpPr txBox="1">
              <a:spLocks noChangeArrowheads="1"/>
            </p:cNvSpPr>
            <p:nvPr/>
          </p:nvSpPr>
          <p:spPr bwMode="auto">
            <a:xfrm>
              <a:off x="3911" y="320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i="1"/>
                <a:t>s</a:t>
              </a:r>
            </a:p>
          </p:txBody>
        </p:sp>
        <p:sp>
          <p:nvSpPr>
            <p:cNvPr id="33829" name="Line 95"/>
            <p:cNvSpPr>
              <a:spLocks noChangeShapeType="1"/>
            </p:cNvSpPr>
            <p:nvPr/>
          </p:nvSpPr>
          <p:spPr bwMode="auto">
            <a:xfrm flipV="1">
              <a:off x="2880" y="2301"/>
              <a:ext cx="0" cy="9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0" name="Line 96"/>
            <p:cNvSpPr>
              <a:spLocks noChangeShapeType="1"/>
            </p:cNvSpPr>
            <p:nvPr/>
          </p:nvSpPr>
          <p:spPr bwMode="auto">
            <a:xfrm flipV="1">
              <a:off x="3098" y="2455"/>
              <a:ext cx="0" cy="9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1" name="Line 97"/>
            <p:cNvSpPr>
              <a:spLocks noChangeShapeType="1"/>
            </p:cNvSpPr>
            <p:nvPr/>
          </p:nvSpPr>
          <p:spPr bwMode="auto">
            <a:xfrm>
              <a:off x="2790" y="2347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2" name="Line 98"/>
            <p:cNvSpPr>
              <a:spLocks noChangeShapeType="1"/>
            </p:cNvSpPr>
            <p:nvPr/>
          </p:nvSpPr>
          <p:spPr bwMode="auto">
            <a:xfrm>
              <a:off x="3016" y="2528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3" name="Line 99"/>
            <p:cNvSpPr>
              <a:spLocks noChangeShapeType="1"/>
            </p:cNvSpPr>
            <p:nvPr/>
          </p:nvSpPr>
          <p:spPr bwMode="auto">
            <a:xfrm>
              <a:off x="3198" y="2347"/>
              <a:ext cx="0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4" name="Text Box 100"/>
            <p:cNvSpPr txBox="1">
              <a:spLocks noChangeArrowheads="1"/>
            </p:cNvSpPr>
            <p:nvPr/>
          </p:nvSpPr>
          <p:spPr bwMode="auto">
            <a:xfrm>
              <a:off x="3198" y="2312"/>
              <a:ext cx="2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ym typeface="Symbol" pitchFamily="18" charset="2"/>
                </a:rPr>
                <a:t>h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8"/>
          <p:cNvSpPr txBox="1">
            <a:spLocks noChangeArrowheads="1"/>
          </p:cNvSpPr>
          <p:nvPr/>
        </p:nvSpPr>
        <p:spPr bwMode="auto">
          <a:xfrm>
            <a:off x="179388" y="2779713"/>
            <a:ext cx="866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87438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1738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3"/>
              </a:buBlip>
            </a:pPr>
            <a:r>
              <a:rPr lang="en-US" altLang="en-US" sz="2000" b="1"/>
              <a:t>Since the potential drop between any two adjacent equipotential lines is the same, then</a:t>
            </a:r>
          </a:p>
        </p:txBody>
      </p:sp>
      <p:graphicFrame>
        <p:nvGraphicFramePr>
          <p:cNvPr id="34820" name="Object 9"/>
          <p:cNvGraphicFramePr>
            <a:graphicFrameLocks noChangeAspect="1"/>
          </p:cNvGraphicFramePr>
          <p:nvPr/>
        </p:nvGraphicFramePr>
        <p:xfrm>
          <a:off x="3995738" y="3068638"/>
          <a:ext cx="101123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8" name="Equation" r:id="rId4" imgW="583947" imgH="431613" progId="Equation.3">
                  <p:embed/>
                </p:oleObj>
              </mc:Choice>
              <mc:Fallback>
                <p:oleObj name="Equation" r:id="rId4" imgW="583947" imgH="431613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3068638"/>
                        <a:ext cx="1011237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Text Box 10"/>
          <p:cNvSpPr txBox="1">
            <a:spLocks noChangeArrowheads="1"/>
          </p:cNvSpPr>
          <p:nvPr/>
        </p:nvSpPr>
        <p:spPr bwMode="auto">
          <a:xfrm>
            <a:off x="625475" y="3716338"/>
            <a:ext cx="5746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87438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1738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None/>
            </a:pPr>
            <a:r>
              <a:rPr lang="en-US" altLang="en-US" sz="2000" b="1"/>
              <a:t>Where N</a:t>
            </a:r>
            <a:r>
              <a:rPr lang="en-US" altLang="en-US" sz="2000" b="1" baseline="-25000"/>
              <a:t>d</a:t>
            </a:r>
            <a:r>
              <a:rPr lang="en-US" altLang="en-US" sz="2000" b="1"/>
              <a:t> is the number of potential drops.</a:t>
            </a:r>
          </a:p>
        </p:txBody>
      </p:sp>
      <p:graphicFrame>
        <p:nvGraphicFramePr>
          <p:cNvPr id="34822" name="Object 11"/>
          <p:cNvGraphicFramePr>
            <a:graphicFrameLocks noChangeAspect="1"/>
          </p:cNvGraphicFramePr>
          <p:nvPr/>
        </p:nvGraphicFramePr>
        <p:xfrm>
          <a:off x="2092325" y="4003675"/>
          <a:ext cx="1357313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9" name="Equation" r:id="rId6" imgW="685800" imgH="431800" progId="Equation.3">
                  <p:embed/>
                </p:oleObj>
              </mc:Choice>
              <mc:Fallback>
                <p:oleObj name="Equation" r:id="rId6" imgW="685800" imgH="431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325" y="4003675"/>
                        <a:ext cx="1357313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Text Box 12"/>
          <p:cNvSpPr txBox="1">
            <a:spLocks noChangeArrowheads="1"/>
          </p:cNvSpPr>
          <p:nvPr/>
        </p:nvSpPr>
        <p:spPr bwMode="auto">
          <a:xfrm>
            <a:off x="179388" y="4743450"/>
            <a:ext cx="8496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87438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1738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3"/>
              </a:buBlip>
            </a:pPr>
            <a:r>
              <a:rPr lang="en-US" altLang="en-US" sz="2000" b="1" dirty="0"/>
              <a:t>If the number of flow channels is </a:t>
            </a:r>
            <a:r>
              <a:rPr lang="en-US" altLang="en-US" sz="2000" b="1" dirty="0" err="1"/>
              <a:t>N</a:t>
            </a:r>
            <a:r>
              <a:rPr lang="en-US" altLang="en-US" sz="2000" b="1" baseline="-25000" dirty="0" err="1"/>
              <a:t>f</a:t>
            </a:r>
            <a:r>
              <a:rPr lang="en-US" altLang="en-US" sz="2000" b="1" dirty="0"/>
              <a:t>, then the total discharge q per unit depth (perpendicular to the paper) is </a:t>
            </a:r>
          </a:p>
        </p:txBody>
      </p:sp>
      <p:graphicFrame>
        <p:nvGraphicFramePr>
          <p:cNvPr id="34824" name="Object 13"/>
          <p:cNvGraphicFramePr>
            <a:graphicFrameLocks noChangeAspect="1"/>
          </p:cNvGraphicFramePr>
          <p:nvPr/>
        </p:nvGraphicFramePr>
        <p:xfrm>
          <a:off x="2124075" y="5803900"/>
          <a:ext cx="12573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0" name="Equation" r:id="rId8" imgW="634725" imgH="241195" progId="Equation.3">
                  <p:embed/>
                </p:oleObj>
              </mc:Choice>
              <mc:Fallback>
                <p:oleObj name="Equation" r:id="rId8" imgW="634725" imgH="241195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5803900"/>
                        <a:ext cx="12573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5" name="Line 14"/>
          <p:cNvSpPr>
            <a:spLocks noChangeShapeType="1"/>
          </p:cNvSpPr>
          <p:nvPr/>
        </p:nvSpPr>
        <p:spPr bwMode="auto">
          <a:xfrm>
            <a:off x="3492500" y="6019800"/>
            <a:ext cx="194468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4826" name="Object 15"/>
          <p:cNvGraphicFramePr>
            <a:graphicFrameLocks noChangeAspect="1"/>
          </p:cNvGraphicFramePr>
          <p:nvPr/>
        </p:nvGraphicFramePr>
        <p:xfrm>
          <a:off x="5610225" y="5516563"/>
          <a:ext cx="3022600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1" name="Equation" r:id="rId10" imgW="1117600" imgH="457200" progId="Equation.3">
                  <p:embed/>
                </p:oleObj>
              </mc:Choice>
              <mc:Fallback>
                <p:oleObj name="Equation" r:id="rId10" imgW="111760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0225" y="5516563"/>
                        <a:ext cx="3022600" cy="12430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 algn="ctr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7" name="Text Box 17"/>
          <p:cNvSpPr txBox="1">
            <a:spLocks noChangeArrowheads="1"/>
          </p:cNvSpPr>
          <p:nvPr/>
        </p:nvSpPr>
        <p:spPr bwMode="auto">
          <a:xfrm>
            <a:off x="179388" y="1916113"/>
            <a:ext cx="866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87438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1738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3"/>
              </a:buBlip>
            </a:pPr>
            <a:r>
              <a:rPr lang="en-US" altLang="en-US" sz="2000" b="1"/>
              <a:t>Since the figures are squares (as must be the case in general) </a:t>
            </a:r>
            <a:r>
              <a:rPr lang="en-US" altLang="en-US" sz="2000" b="1" i="1"/>
              <a:t>s/l </a:t>
            </a:r>
            <a:r>
              <a:rPr lang="en-US" altLang="en-US" sz="2000" b="1"/>
              <a:t>=1, and hence</a:t>
            </a:r>
          </a:p>
        </p:txBody>
      </p:sp>
      <p:graphicFrame>
        <p:nvGraphicFramePr>
          <p:cNvPr id="34828" name="Object 18"/>
          <p:cNvGraphicFramePr>
            <a:graphicFrameLocks noChangeAspect="1"/>
          </p:cNvGraphicFramePr>
          <p:nvPr/>
        </p:nvGraphicFramePr>
        <p:xfrm>
          <a:off x="2673350" y="2274888"/>
          <a:ext cx="111760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2" name="Equation" r:id="rId12" imgW="609336" imgH="203112" progId="Equation.3">
                  <p:embed/>
                </p:oleObj>
              </mc:Choice>
              <mc:Fallback>
                <p:oleObj name="Equation" r:id="rId12" imgW="609336" imgH="203112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350" y="2274888"/>
                        <a:ext cx="1117600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9" name="Text Box 5"/>
          <p:cNvSpPr txBox="1">
            <a:spLocks noChangeArrowheads="1"/>
          </p:cNvSpPr>
          <p:nvPr/>
        </p:nvSpPr>
        <p:spPr bwMode="auto">
          <a:xfrm>
            <a:off x="134938" y="573088"/>
            <a:ext cx="866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87438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1738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3"/>
              </a:buBlip>
            </a:pPr>
            <a:r>
              <a:rPr lang="en-US" altLang="en-US" sz="2000" b="1"/>
              <a:t>Applying Darcy’s law, the flow in each flow channel is </a:t>
            </a:r>
          </a:p>
        </p:txBody>
      </p:sp>
      <p:graphicFrame>
        <p:nvGraphicFramePr>
          <p:cNvPr id="34830" name="Object 6"/>
          <p:cNvGraphicFramePr>
            <a:graphicFrameLocks noChangeAspect="1"/>
          </p:cNvGraphicFramePr>
          <p:nvPr/>
        </p:nvGraphicFramePr>
        <p:xfrm>
          <a:off x="874713" y="1201738"/>
          <a:ext cx="14001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3" name="Equation" r:id="rId14" imgW="571252" imgH="203112" progId="Equation.3">
                  <p:embed/>
                </p:oleObj>
              </mc:Choice>
              <mc:Fallback>
                <p:oleObj name="Equation" r:id="rId14" imgW="571252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1201738"/>
                        <a:ext cx="140017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1" name="Object 7"/>
          <p:cNvGraphicFramePr>
            <a:graphicFrameLocks noChangeAspect="1"/>
          </p:cNvGraphicFramePr>
          <p:nvPr/>
        </p:nvGraphicFramePr>
        <p:xfrm>
          <a:off x="3230563" y="1019175"/>
          <a:ext cx="280987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4" name="Equation" r:id="rId16" imgW="1625600" imgH="393700" progId="Equation.3">
                  <p:embed/>
                </p:oleObj>
              </mc:Choice>
              <mc:Fallback>
                <p:oleObj name="Equation" r:id="rId16" imgW="1625600" imgH="393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0563" y="1019175"/>
                        <a:ext cx="2809875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2" name="Object 8"/>
          <p:cNvGraphicFramePr>
            <a:graphicFrameLocks noChangeAspect="1"/>
          </p:cNvGraphicFramePr>
          <p:nvPr/>
        </p:nvGraphicFramePr>
        <p:xfrm>
          <a:off x="7262813" y="992188"/>
          <a:ext cx="14859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5" name="Equation" r:id="rId18" imgW="748975" imgH="393529" progId="Equation.3">
                  <p:embed/>
                </p:oleObj>
              </mc:Choice>
              <mc:Fallback>
                <p:oleObj name="Equation" r:id="rId18" imgW="748975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2813" y="992188"/>
                        <a:ext cx="1485900" cy="781050"/>
                      </a:xfrm>
                      <a:prstGeom prst="rect">
                        <a:avLst/>
                      </a:prstGeom>
                      <a:noFill/>
                      <a:ln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3" name="Line 20"/>
          <p:cNvSpPr>
            <a:spLocks noChangeShapeType="1"/>
          </p:cNvSpPr>
          <p:nvPr/>
        </p:nvSpPr>
        <p:spPr bwMode="auto">
          <a:xfrm>
            <a:off x="6110288" y="1341438"/>
            <a:ext cx="1009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58750" y="209550"/>
            <a:ext cx="16891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/>
              <a:t>Remarks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79388" y="746125"/>
            <a:ext cx="866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87438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1738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3"/>
              </a:buBlip>
            </a:pPr>
            <a:r>
              <a:rPr lang="en-US" altLang="en-US" sz="2000" b="1">
                <a:solidFill>
                  <a:srgbClr val="800000"/>
                </a:solidFill>
              </a:rPr>
              <a:t>Equation (*) is the basic equation for computation of seepage quantities from flow net.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79388" y="1609725"/>
            <a:ext cx="866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87438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1738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3"/>
              </a:buBlip>
            </a:pPr>
            <a:r>
              <a:rPr lang="en-US" altLang="en-US" sz="2000" b="1">
                <a:solidFill>
                  <a:srgbClr val="800000"/>
                </a:solidFill>
              </a:rPr>
              <a:t>The ratio N</a:t>
            </a:r>
            <a:r>
              <a:rPr lang="en-US" altLang="en-US" sz="2000" b="1" baseline="-25000">
                <a:solidFill>
                  <a:srgbClr val="800000"/>
                </a:solidFill>
              </a:rPr>
              <a:t>f</a:t>
            </a:r>
            <a:r>
              <a:rPr lang="en-US" altLang="en-US" sz="2000" b="1">
                <a:solidFill>
                  <a:srgbClr val="800000"/>
                </a:solidFill>
              </a:rPr>
              <a:t>/N</a:t>
            </a:r>
            <a:r>
              <a:rPr lang="en-US" altLang="en-US" sz="2000" b="1" baseline="-25000">
                <a:solidFill>
                  <a:srgbClr val="800000"/>
                </a:solidFill>
              </a:rPr>
              <a:t>d</a:t>
            </a:r>
            <a:r>
              <a:rPr lang="en-US" altLang="en-US" sz="2000" b="1">
                <a:solidFill>
                  <a:srgbClr val="800000"/>
                </a:solidFill>
              </a:rPr>
              <a:t> is called the </a:t>
            </a:r>
            <a:r>
              <a:rPr lang="en-US" altLang="en-US" sz="2000" b="1">
                <a:solidFill>
                  <a:srgbClr val="FF0000"/>
                </a:solidFill>
              </a:rPr>
              <a:t>shape factor.</a:t>
            </a: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179388" y="2185988"/>
            <a:ext cx="8661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87438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1738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3"/>
              </a:buBlip>
            </a:pPr>
            <a:r>
              <a:rPr lang="en-US" altLang="en-US" sz="2000" b="1" dirty="0">
                <a:solidFill>
                  <a:srgbClr val="800000"/>
                </a:solidFill>
              </a:rPr>
              <a:t>Equation (*)</a:t>
            </a:r>
            <a:r>
              <a:rPr lang="ar-SA" altLang="en-US" sz="2000" b="1" dirty="0">
                <a:solidFill>
                  <a:srgbClr val="800000"/>
                </a:solidFill>
              </a:rPr>
              <a:t> </a:t>
            </a:r>
            <a:r>
              <a:rPr lang="en-US" altLang="en-US" sz="2000" b="1" dirty="0">
                <a:solidFill>
                  <a:srgbClr val="800000"/>
                </a:solidFill>
              </a:rPr>
              <a:t>for the case when the width of the cross-section of the channel normal to the page is </a:t>
            </a:r>
            <a:r>
              <a:rPr lang="en-US" altLang="en-US" sz="2000" b="1" dirty="0">
                <a:solidFill>
                  <a:srgbClr val="FF0000"/>
                </a:solidFill>
              </a:rPr>
              <a:t>UNITY</a:t>
            </a:r>
            <a:r>
              <a:rPr lang="en-US" altLang="en-US" sz="2000" b="1" dirty="0">
                <a:solidFill>
                  <a:srgbClr val="800000"/>
                </a:solidFill>
              </a:rPr>
              <a:t>. If it is not we have to multiply it by the given value of the width, or</a:t>
            </a:r>
          </a:p>
        </p:txBody>
      </p:sp>
      <p:graphicFrame>
        <p:nvGraphicFramePr>
          <p:cNvPr id="35847" name="Object 6"/>
          <p:cNvGraphicFramePr>
            <a:graphicFrameLocks noChangeAspect="1"/>
          </p:cNvGraphicFramePr>
          <p:nvPr/>
        </p:nvGraphicFramePr>
        <p:xfrm>
          <a:off x="2563813" y="3573463"/>
          <a:ext cx="215106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2" name="Equation" r:id="rId4" imgW="762000" imgH="457200" progId="Equation.3">
                  <p:embed/>
                </p:oleObj>
              </mc:Choice>
              <mc:Fallback>
                <p:oleObj name="Equation" r:id="rId4" imgW="7620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3813" y="3573463"/>
                        <a:ext cx="2151062" cy="1295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 algn="ctr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8" name="Text Box 11"/>
          <p:cNvSpPr txBox="1">
            <a:spLocks noChangeArrowheads="1"/>
          </p:cNvSpPr>
          <p:nvPr/>
        </p:nvSpPr>
        <p:spPr bwMode="auto">
          <a:xfrm>
            <a:off x="5148263" y="3833813"/>
            <a:ext cx="1182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/>
              <a:t>Eq. (**)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395" y="1419960"/>
            <a:ext cx="41243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36364" y="2420323"/>
            <a:ext cx="5203750" cy="250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6688" indent="-166688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2000" b="1" dirty="0"/>
              <a:t>	</a:t>
            </a:r>
            <a:r>
              <a:rPr lang="en-US" altLang="en-US" sz="2000" b="1" dirty="0">
                <a:solidFill>
                  <a:srgbClr val="800000"/>
                </a:solidFill>
              </a:rPr>
              <a:t>1. Because there is no flow across the flow line, rate of flow through the flow channel per unit width perpendicular to the flow direction is the same, or</a:t>
            </a:r>
          </a:p>
          <a:p>
            <a:pPr algn="l" rtl="0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2000" b="1" dirty="0">
                <a:latin typeface="Symbol" pitchFamily="18" charset="2"/>
              </a:rPr>
              <a:t>			</a:t>
            </a:r>
            <a:r>
              <a:rPr lang="en-US" altLang="en-US" sz="2000" b="1" dirty="0" smtClean="0">
                <a:latin typeface="Symbol" pitchFamily="18" charset="2"/>
              </a:rPr>
              <a:t>D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en-US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000" b="1" dirty="0" smtClean="0"/>
              <a:t> </a:t>
            </a:r>
            <a:r>
              <a:rPr lang="en-US" altLang="en-US" sz="2000" b="1" dirty="0"/>
              <a:t>= </a:t>
            </a:r>
            <a:r>
              <a:rPr lang="en-US" altLang="en-US" sz="2000" b="1" dirty="0">
                <a:latin typeface="Symbol" pitchFamily="18" charset="2"/>
              </a:rPr>
              <a:t>D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en-US" sz="2000" b="1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sz="2000" b="1" dirty="0">
                <a:latin typeface="Symbol" pitchFamily="18" charset="2"/>
              </a:rPr>
              <a:t>D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en-US" sz="2000" b="1" baseline="-25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sz="2000" b="1" dirty="0" err="1">
                <a:latin typeface="Symbol" pitchFamily="18" charset="2"/>
              </a:rPr>
              <a:t>D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q</a:t>
            </a: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2000" b="1" dirty="0">
                <a:cs typeface="Times New Roman" pitchFamily="18" charset="0"/>
              </a:rPr>
              <a:t>	</a:t>
            </a:r>
            <a:r>
              <a:rPr lang="en-US" altLang="en-US" sz="2000" b="1" dirty="0">
                <a:solidFill>
                  <a:srgbClr val="800000"/>
                </a:solidFill>
                <a:cs typeface="Times New Roman" pitchFamily="18" charset="0"/>
              </a:rPr>
              <a:t>2. </a:t>
            </a:r>
            <a:r>
              <a:rPr lang="en-US" altLang="en-US" sz="2000" b="1" dirty="0">
                <a:solidFill>
                  <a:srgbClr val="800000"/>
                </a:solidFill>
              </a:rPr>
              <a:t>The potential drop is the same and equal to:</a:t>
            </a:r>
            <a:endParaRPr lang="en-US" altLang="en-US" sz="2000" b="1" dirty="0"/>
          </a:p>
        </p:txBody>
      </p:sp>
      <p:cxnSp>
        <p:nvCxnSpPr>
          <p:cNvPr id="36869" name="Straight Arrow Connector 10"/>
          <p:cNvCxnSpPr>
            <a:cxnSpLocks noChangeShapeType="1"/>
          </p:cNvCxnSpPr>
          <p:nvPr/>
        </p:nvCxnSpPr>
        <p:spPr bwMode="auto">
          <a:xfrm flipH="1">
            <a:off x="6199833" y="1564423"/>
            <a:ext cx="569912" cy="819150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0" name="TextBox 11"/>
          <p:cNvSpPr txBox="1">
            <a:spLocks noChangeArrowheads="1"/>
          </p:cNvSpPr>
          <p:nvPr/>
        </p:nvSpPr>
        <p:spPr bwMode="auto">
          <a:xfrm>
            <a:off x="6830070" y="1348523"/>
            <a:ext cx="1733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ahoma" pitchFamily="34" charset="0"/>
              </a:rPr>
              <a:t>Flow element</a:t>
            </a:r>
          </a:p>
        </p:txBody>
      </p:sp>
      <p:graphicFrame>
        <p:nvGraphicFramePr>
          <p:cNvPr id="368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037748"/>
              </p:ext>
            </p:extLst>
          </p:nvPr>
        </p:nvGraphicFramePr>
        <p:xfrm>
          <a:off x="1748656" y="4600552"/>
          <a:ext cx="475615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0" name="Equation" r:id="rId4" imgW="2082800" imgH="431800" progId="Equation.3">
                  <p:embed/>
                </p:oleObj>
              </mc:Choice>
              <mc:Fallback>
                <p:oleObj name="Equation" r:id="rId4" imgW="20828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8656" y="4600552"/>
                        <a:ext cx="4756150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Rectangle 13"/>
          <p:cNvSpPr>
            <a:spLocks noChangeArrowheads="1"/>
          </p:cNvSpPr>
          <p:nvPr/>
        </p:nvSpPr>
        <p:spPr bwMode="auto">
          <a:xfrm>
            <a:off x="218095" y="5513364"/>
            <a:ext cx="8740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800000"/>
                </a:solidFill>
                <a:latin typeface="Tahoma" pitchFamily="34" charset="0"/>
              </a:rPr>
              <a:t>Where	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1800" b="1" dirty="0">
                <a:solidFill>
                  <a:srgbClr val="800000"/>
                </a:solidFill>
                <a:latin typeface="Tahoma" pitchFamily="34" charset="0"/>
              </a:rPr>
              <a:t>: head difference between the upstream and downstream sides.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800000"/>
                </a:solidFill>
                <a:latin typeface="Tahoma" pitchFamily="34" charset="0"/>
              </a:rPr>
              <a:t>	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1800" b="1" i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1800" b="1" dirty="0">
                <a:solidFill>
                  <a:srgbClr val="800000"/>
                </a:solidFill>
                <a:latin typeface="Tahoma" pitchFamily="34" charset="0"/>
              </a:rPr>
              <a:t>: number of potential drops. </a:t>
            </a:r>
          </a:p>
        </p:txBody>
      </p:sp>
      <p:sp>
        <p:nvSpPr>
          <p:cNvPr id="36873" name="Rectangle 1"/>
          <p:cNvSpPr>
            <a:spLocks noChangeArrowheads="1"/>
          </p:cNvSpPr>
          <p:nvPr/>
        </p:nvSpPr>
        <p:spPr bwMode="auto">
          <a:xfrm>
            <a:off x="191145" y="692696"/>
            <a:ext cx="83564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n-US" altLang="en-US" sz="2000" b="1" dirty="0"/>
              <a:t>Now consider the case of </a:t>
            </a:r>
            <a:r>
              <a:rPr lang="en-US" altLang="en-US" sz="2000" b="1" dirty="0">
                <a:solidFill>
                  <a:srgbClr val="0000FF"/>
                </a:solidFill>
              </a:rPr>
              <a:t>curvilinear</a:t>
            </a:r>
            <a:r>
              <a:rPr lang="en-US" altLang="en-US" sz="2000" b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flow</a:t>
            </a:r>
            <a:r>
              <a:rPr lang="en-US" altLang="en-US" sz="2000" b="1" dirty="0"/>
              <a:t> and </a:t>
            </a:r>
            <a:r>
              <a:rPr lang="en-US" altLang="en-US" sz="2000" b="1" dirty="0">
                <a:solidFill>
                  <a:srgbClr val="0000FF"/>
                </a:solidFill>
              </a:rPr>
              <a:t>equipotential</a:t>
            </a:r>
            <a:r>
              <a:rPr lang="en-US" altLang="en-US" sz="2000" b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lines</a:t>
            </a:r>
            <a:r>
              <a:rPr lang="en-US" altLang="en-US" sz="2000" b="1" dirty="0"/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(hence curved flow channel) </a:t>
            </a:r>
            <a:r>
              <a:rPr lang="en-US" altLang="en-US" sz="2000" b="1" dirty="0"/>
              <a:t>as shown in the figure across. </a:t>
            </a:r>
          </a:p>
        </p:txBody>
      </p:sp>
      <p:sp>
        <p:nvSpPr>
          <p:cNvPr id="36874" name="TextBox 1"/>
          <p:cNvSpPr txBox="1">
            <a:spLocks noChangeArrowheads="1"/>
          </p:cNvSpPr>
          <p:nvPr/>
        </p:nvSpPr>
        <p:spPr bwMode="auto">
          <a:xfrm>
            <a:off x="36364" y="1495453"/>
            <a:ext cx="5688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7030A0"/>
                </a:solidFill>
              </a:rPr>
              <a:t>Case I: Square Elements (medians are equal)</a:t>
            </a:r>
          </a:p>
        </p:txBody>
      </p:sp>
      <p:sp>
        <p:nvSpPr>
          <p:cNvPr id="2" name="Rectangle 1"/>
          <p:cNvSpPr/>
          <p:nvPr/>
        </p:nvSpPr>
        <p:spPr>
          <a:xfrm>
            <a:off x="191145" y="168562"/>
            <a:ext cx="5797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u="sng" dirty="0" smtClean="0">
                <a:solidFill>
                  <a:srgbClr val="C00000"/>
                </a:solidFill>
              </a:rPr>
              <a:t>CURVILINEAR FLOW AND EQUIPOTENTIAL LINES </a:t>
            </a:r>
            <a:endParaRPr lang="en-US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54769" y="118269"/>
            <a:ext cx="741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6688" indent="-166688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ts val="1000"/>
              </a:spcAft>
              <a:buFont typeface="Symbol" pitchFamily="18" charset="2"/>
              <a:buChar char=" "/>
            </a:pPr>
            <a:r>
              <a:rPr lang="en-US" altLang="en-US" sz="2000" b="1" dirty="0">
                <a:solidFill>
                  <a:srgbClr val="800000"/>
                </a:solidFill>
                <a:latin typeface="Tahoma" pitchFamily="34" charset="0"/>
                <a:cs typeface="Times New Roman" pitchFamily="18" charset="0"/>
              </a:rPr>
              <a:t>From Darcy’s Law, the rate of flow is equal to:</a:t>
            </a:r>
            <a:endParaRPr lang="en-US" altLang="en-US" sz="2000" b="1" dirty="0">
              <a:solidFill>
                <a:srgbClr val="800000"/>
              </a:solidFill>
              <a:latin typeface="Tahoma" pitchFamily="34" charset="0"/>
            </a:endParaRPr>
          </a:p>
        </p:txBody>
      </p:sp>
      <p:sp>
        <p:nvSpPr>
          <p:cNvPr id="37892" name="Rectangle 7"/>
          <p:cNvSpPr>
            <a:spLocks noChangeArrowheads="1"/>
          </p:cNvSpPr>
          <p:nvPr/>
        </p:nvSpPr>
        <p:spPr bwMode="auto">
          <a:xfrm>
            <a:off x="160338" y="3573463"/>
            <a:ext cx="8515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800000"/>
                </a:solidFill>
                <a:latin typeface="Tahoma" pitchFamily="34" charset="0"/>
              </a:rPr>
              <a:t>If the number of flow channels in a flow net is equal to </a:t>
            </a:r>
            <a:r>
              <a:rPr lang="en-US" altLang="en-US" sz="2400" b="1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2400" b="1" i="1" baseline="-25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en-US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en-US" sz="2000" b="1">
                <a:solidFill>
                  <a:srgbClr val="800000"/>
                </a:solidFill>
                <a:latin typeface="Tahoma" pitchFamily="34" charset="0"/>
              </a:rPr>
              <a:t> the total rate of flow through all the channels per unit length can be given by:</a:t>
            </a:r>
          </a:p>
        </p:txBody>
      </p:sp>
      <p:graphicFrame>
        <p:nvGraphicFramePr>
          <p:cNvPr id="3789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380361"/>
              </p:ext>
            </p:extLst>
          </p:nvPr>
        </p:nvGraphicFramePr>
        <p:xfrm>
          <a:off x="2616200" y="4292600"/>
          <a:ext cx="2395538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8" name="Equation" r:id="rId3" imgW="888840" imgH="482400" progId="Equation.3">
                  <p:embed/>
                </p:oleObj>
              </mc:Choice>
              <mc:Fallback>
                <p:oleObj name="Equation" r:id="rId3" imgW="88884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4292600"/>
                        <a:ext cx="2395538" cy="12080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889000"/>
            <a:ext cx="39909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874713"/>
            <a:ext cx="41243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Text Box 10"/>
          <p:cNvSpPr txBox="1">
            <a:spLocks noChangeArrowheads="1"/>
          </p:cNvSpPr>
          <p:nvPr/>
        </p:nvSpPr>
        <p:spPr bwMode="auto">
          <a:xfrm>
            <a:off x="303213" y="2846388"/>
            <a:ext cx="58229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Note: Here we took the median lengths, for perfect square we have side lengths</a:t>
            </a:r>
          </a:p>
        </p:txBody>
      </p:sp>
      <p:sp>
        <p:nvSpPr>
          <p:cNvPr id="37898" name="Text Box 11"/>
          <p:cNvSpPr txBox="1">
            <a:spLocks noChangeArrowheads="1"/>
          </p:cNvSpPr>
          <p:nvPr/>
        </p:nvSpPr>
        <p:spPr bwMode="auto">
          <a:xfrm>
            <a:off x="250825" y="5595938"/>
            <a:ext cx="8497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/>
            <a:r>
              <a:rPr lang="en-US" altLang="en-US" b="1">
                <a:solidFill>
                  <a:srgbClr val="FF0000"/>
                </a:solidFill>
              </a:rPr>
              <a:t>Instead of thinking of perfect square, we always consider the most general curvilinear case and assuming equal median lengths.</a:t>
            </a:r>
          </a:p>
        </p:txBody>
      </p:sp>
      <p:sp>
        <p:nvSpPr>
          <p:cNvPr id="37899" name="Text Box 12"/>
          <p:cNvSpPr txBox="1">
            <a:spLocks noChangeArrowheads="1"/>
          </p:cNvSpPr>
          <p:nvPr/>
        </p:nvSpPr>
        <p:spPr bwMode="auto">
          <a:xfrm>
            <a:off x="5416550" y="4581525"/>
            <a:ext cx="33734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/>
              <a:t>Eq. (***) ….</a:t>
            </a:r>
            <a:r>
              <a:rPr lang="en-US" altLang="en-US" sz="1600" b="1">
                <a:solidFill>
                  <a:srgbClr val="FF0000"/>
                </a:solidFill>
              </a:rPr>
              <a:t>same as Eq. (*)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27" y="596107"/>
            <a:ext cx="5253385" cy="6421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503" y="1470819"/>
            <a:ext cx="3745813" cy="59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9632" y="2079331"/>
            <a:ext cx="1572592" cy="7029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923928" y="1470819"/>
            <a:ext cx="534388" cy="60851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290512" y="107702"/>
            <a:ext cx="431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7030A0"/>
                </a:solidFill>
              </a:rPr>
              <a:t>Case II: Rectangular Elements </a:t>
            </a:r>
          </a:p>
        </p:txBody>
      </p:sp>
      <p:pic>
        <p:nvPicPr>
          <p:cNvPr id="389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8" y="115888"/>
            <a:ext cx="3849687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Box 12"/>
          <p:cNvSpPr txBox="1">
            <a:spLocks noChangeArrowheads="1"/>
          </p:cNvSpPr>
          <p:nvPr/>
        </p:nvSpPr>
        <p:spPr bwMode="auto">
          <a:xfrm>
            <a:off x="179388" y="507752"/>
            <a:ext cx="4537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buFont typeface="Arial" charset="0"/>
              <a:buChar char="•"/>
            </a:pPr>
            <a:r>
              <a:rPr lang="en-US" altLang="en-US" sz="2000" b="1" dirty="0"/>
              <a:t>Drawing of square elements  is convenient but not </a:t>
            </a:r>
            <a:r>
              <a:rPr lang="en-US" altLang="en-US" sz="2000" b="1" dirty="0">
                <a:solidFill>
                  <a:srgbClr val="0000FF"/>
                </a:solidFill>
              </a:rPr>
              <a:t>always</a:t>
            </a:r>
            <a:r>
              <a:rPr lang="en-US" altLang="en-US" sz="2000" b="1" dirty="0"/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necessary</a:t>
            </a:r>
          </a:p>
        </p:txBody>
      </p:sp>
      <p:sp>
        <p:nvSpPr>
          <p:cNvPr id="38919" name="TextBox 15"/>
          <p:cNvSpPr txBox="1">
            <a:spLocks noChangeArrowheads="1"/>
          </p:cNvSpPr>
          <p:nvPr/>
        </p:nvSpPr>
        <p:spPr bwMode="auto">
          <a:xfrm>
            <a:off x="179388" y="1541442"/>
            <a:ext cx="59753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buFont typeface="Arial" charset="0"/>
              <a:buChar char="•"/>
            </a:pPr>
            <a:r>
              <a:rPr lang="en-US" altLang="en-US" sz="2000" b="1" dirty="0"/>
              <a:t>Alternatively, one can draw a rectangular mesh for a flow channel provided that the width-to-length ratios for all the rectangular elements in the flow net are the same</a:t>
            </a:r>
          </a:p>
        </p:txBody>
      </p:sp>
      <p:sp>
        <p:nvSpPr>
          <p:cNvPr id="38920" name="TextBox 16"/>
          <p:cNvSpPr txBox="1">
            <a:spLocks noChangeArrowheads="1"/>
          </p:cNvSpPr>
          <p:nvPr/>
        </p:nvSpPr>
        <p:spPr bwMode="auto">
          <a:xfrm>
            <a:off x="179388" y="2884675"/>
            <a:ext cx="8115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buFont typeface="Arial" charset="0"/>
              <a:buChar char="•"/>
            </a:pPr>
            <a:r>
              <a:rPr lang="en-US" altLang="en-US" sz="2000" b="1" dirty="0"/>
              <a:t>In this case the rate of flow through the channel is expressed as</a:t>
            </a:r>
          </a:p>
        </p:txBody>
      </p:sp>
      <p:pic>
        <p:nvPicPr>
          <p:cNvPr id="3892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24" y="4657939"/>
            <a:ext cx="21605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669" y="3132350"/>
            <a:ext cx="6756274" cy="8923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457" y="3854076"/>
            <a:ext cx="8138618" cy="51717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7380312" y="4355624"/>
            <a:ext cx="158417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Elbow Connector 7"/>
          <p:cNvCxnSpPr/>
          <p:nvPr/>
        </p:nvCxnSpPr>
        <p:spPr bwMode="auto">
          <a:xfrm rot="16200000" flipH="1">
            <a:off x="492023" y="3974447"/>
            <a:ext cx="1344535" cy="622732"/>
          </a:xfrm>
          <a:prstGeom prst="bentConnector3">
            <a:avLst>
              <a:gd name="adj1" fmla="val 57438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272552"/>
            <a:ext cx="9042926" cy="639997"/>
          </a:xfrm>
          <a:prstGeom prst="rect">
            <a:avLst/>
          </a:prstGeom>
        </p:spPr>
      </p:pic>
      <p:graphicFrame>
        <p:nvGraphicFramePr>
          <p:cNvPr id="3892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877896"/>
              </p:ext>
            </p:extLst>
          </p:nvPr>
        </p:nvGraphicFramePr>
        <p:xfrm>
          <a:off x="6057452" y="5710691"/>
          <a:ext cx="2114948" cy="98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1" name="Equation" r:id="rId8" imgW="965160" imgH="482400" progId="Equation.3">
                  <p:embed/>
                </p:oleObj>
              </mc:Choice>
              <mc:Fallback>
                <p:oleObj name="Equation" r:id="rId8" imgW="965160" imgH="4824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452" y="5710691"/>
                        <a:ext cx="2114948" cy="9819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99792" y="700959"/>
            <a:ext cx="5508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smtClean="0">
                <a:solidFill>
                  <a:srgbClr val="C00000"/>
                </a:solidFill>
              </a:rPr>
              <a:t>Case of </a:t>
            </a:r>
            <a:r>
              <a:rPr lang="en-US" altLang="en-US" b="1" dirty="0">
                <a:solidFill>
                  <a:srgbClr val="0000FF"/>
                </a:solidFill>
              </a:rPr>
              <a:t>unit</a:t>
            </a:r>
            <a:r>
              <a:rPr lang="en-US" altLang="en-US" b="1" dirty="0">
                <a:solidFill>
                  <a:srgbClr val="C00000"/>
                </a:solidFill>
              </a:rPr>
              <a:t> depth (perpendicular to the paper)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0529" y="44624"/>
            <a:ext cx="1493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u="sng" dirty="0" smtClean="0">
                <a:solidFill>
                  <a:srgbClr val="0000FF"/>
                </a:solidFill>
              </a:rPr>
              <a:t>SUMMARY</a:t>
            </a:r>
            <a:endParaRPr lang="en-US" u="sng" dirty="0">
              <a:solidFill>
                <a:srgbClr val="0000FF"/>
              </a:solidFill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341358"/>
              </p:ext>
            </p:extLst>
          </p:nvPr>
        </p:nvGraphicFramePr>
        <p:xfrm>
          <a:off x="507365" y="1334096"/>
          <a:ext cx="1294680" cy="77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8" name="Equation" r:id="rId3" imgW="762000" imgH="457200" progId="Equation.3">
                  <p:embed/>
                </p:oleObj>
              </mc:Choice>
              <mc:Fallback>
                <p:oleObj name="Equation" r:id="rId3" imgW="762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" y="1334096"/>
                        <a:ext cx="1294680" cy="7796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9050" algn="ctr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718270" y="1334096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800000"/>
                </a:solidFill>
              </a:rPr>
              <a:t>C</a:t>
            </a:r>
            <a:r>
              <a:rPr lang="en-US" altLang="en-US" b="1" dirty="0" smtClean="0">
                <a:solidFill>
                  <a:srgbClr val="800000"/>
                </a:solidFill>
              </a:rPr>
              <a:t>ase when </a:t>
            </a:r>
            <a:r>
              <a:rPr lang="en-US" altLang="en-US" b="1" dirty="0">
                <a:solidFill>
                  <a:srgbClr val="800000"/>
                </a:solidFill>
              </a:rPr>
              <a:t>the width of the cross-section of the channel normal to the page is </a:t>
            </a:r>
            <a:r>
              <a:rPr lang="en-US" altLang="en-US" b="1" dirty="0" smtClean="0">
                <a:solidFill>
                  <a:srgbClr val="800000"/>
                </a:solidFill>
              </a:rPr>
              <a:t>not </a:t>
            </a:r>
            <a:r>
              <a:rPr lang="en-US" altLang="en-US" b="1" dirty="0" smtClean="0">
                <a:solidFill>
                  <a:srgbClr val="FF0000"/>
                </a:solidFill>
              </a:rPr>
              <a:t>UNITY.</a:t>
            </a:r>
            <a:endParaRPr lang="en-US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309661"/>
              </p:ext>
            </p:extLst>
          </p:nvPr>
        </p:nvGraphicFramePr>
        <p:xfrm>
          <a:off x="507365" y="505938"/>
          <a:ext cx="1377826" cy="694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9" name="Equation" r:id="rId5" imgW="888840" imgH="482400" progId="Equation.3">
                  <p:embed/>
                </p:oleObj>
              </mc:Choice>
              <mc:Fallback>
                <p:oleObj name="Equation" r:id="rId5" imgW="8888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" y="505938"/>
                        <a:ext cx="1377826" cy="69484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677517" y="2197454"/>
            <a:ext cx="5186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</a:rPr>
              <a:t>Case of </a:t>
            </a:r>
            <a:r>
              <a:rPr lang="en-US" altLang="en-US" b="1" dirty="0" smtClean="0">
                <a:solidFill>
                  <a:srgbClr val="0000FF"/>
                </a:solidFill>
              </a:rPr>
              <a:t>Square</a:t>
            </a:r>
            <a:r>
              <a:rPr lang="en-US" altLang="en-US" b="1" dirty="0" smtClean="0">
                <a:solidFill>
                  <a:srgbClr val="7030A0"/>
                </a:solidFill>
              </a:rPr>
              <a:t> </a:t>
            </a:r>
            <a:r>
              <a:rPr lang="en-US" altLang="en-US" b="1" dirty="0">
                <a:solidFill>
                  <a:srgbClr val="7030A0"/>
                </a:solidFill>
              </a:rPr>
              <a:t>Elements (medians are equal)</a:t>
            </a:r>
          </a:p>
        </p:txBody>
      </p:sp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069234"/>
              </p:ext>
            </p:extLst>
          </p:nvPr>
        </p:nvGraphicFramePr>
        <p:xfrm>
          <a:off x="507365" y="4189422"/>
          <a:ext cx="1758195" cy="81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0" name="Equation" r:id="rId7" imgW="965160" imgH="482400" progId="Equation.3">
                  <p:embed/>
                </p:oleObj>
              </mc:Choice>
              <mc:Fallback>
                <p:oleObj name="Equation" r:id="rId7" imgW="965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" y="4189422"/>
                        <a:ext cx="1758195" cy="81634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2362" y="2517359"/>
            <a:ext cx="3096344" cy="1982344"/>
          </a:xfrm>
          <a:prstGeom prst="rect">
            <a:avLst/>
          </a:prstGeom>
        </p:spPr>
      </p:pic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382832"/>
              </p:ext>
            </p:extLst>
          </p:nvPr>
        </p:nvGraphicFramePr>
        <p:xfrm>
          <a:off x="507365" y="2275698"/>
          <a:ext cx="1631982" cy="823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1" name="Equation" r:id="rId10" imgW="888840" imgH="482400" progId="Equation.3">
                  <p:embed/>
                </p:oleObj>
              </mc:Choice>
              <mc:Fallback>
                <p:oleObj name="Equation" r:id="rId10" imgW="8888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" y="2275698"/>
                        <a:ext cx="1631982" cy="82302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53789" y="4863685"/>
            <a:ext cx="3487435" cy="2000070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3" idx="1"/>
          </p:cNvCxnSpPr>
          <p:nvPr/>
        </p:nvCxnSpPr>
        <p:spPr bwMode="auto">
          <a:xfrm flipH="1">
            <a:off x="1885191" y="885625"/>
            <a:ext cx="8146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1853749" y="1549382"/>
            <a:ext cx="90393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139347" y="2413478"/>
            <a:ext cx="592640" cy="38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2306141" y="4597594"/>
            <a:ext cx="4342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20"/>
          <p:cNvSpPr/>
          <p:nvPr/>
        </p:nvSpPr>
        <p:spPr>
          <a:xfrm>
            <a:off x="2731987" y="4417542"/>
            <a:ext cx="6160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</a:rPr>
              <a:t>Case of </a:t>
            </a:r>
            <a:r>
              <a:rPr lang="en-US" altLang="en-US" b="1" dirty="0" smtClean="0">
                <a:solidFill>
                  <a:srgbClr val="0000FF"/>
                </a:solidFill>
              </a:rPr>
              <a:t>Rectangular</a:t>
            </a:r>
            <a:r>
              <a:rPr lang="en-US" altLang="en-US" b="1" dirty="0" smtClean="0">
                <a:solidFill>
                  <a:srgbClr val="7030A0"/>
                </a:solidFill>
              </a:rPr>
              <a:t> </a:t>
            </a:r>
            <a:r>
              <a:rPr lang="en-US" altLang="en-US" b="1" dirty="0">
                <a:solidFill>
                  <a:srgbClr val="7030A0"/>
                </a:solidFill>
              </a:rPr>
              <a:t>Elements (medians are </a:t>
            </a:r>
            <a:r>
              <a:rPr lang="en-US" altLang="en-US" b="1" dirty="0" smtClean="0">
                <a:solidFill>
                  <a:srgbClr val="0000FF"/>
                </a:solidFill>
              </a:rPr>
              <a:t>not</a:t>
            </a:r>
            <a:r>
              <a:rPr lang="en-US" altLang="en-US" b="1" dirty="0" smtClean="0">
                <a:solidFill>
                  <a:srgbClr val="7030A0"/>
                </a:solidFill>
              </a:rPr>
              <a:t> equal</a:t>
            </a:r>
            <a:r>
              <a:rPr lang="en-US" altLang="en-US" b="1" dirty="0">
                <a:solidFill>
                  <a:srgbClr val="7030A0"/>
                </a:solidFill>
              </a:rPr>
              <a:t>)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0529" y="5447552"/>
            <a:ext cx="3125511" cy="381913"/>
          </a:xfrm>
          <a:prstGeom prst="rect">
            <a:avLst/>
          </a:prstGeom>
        </p:spPr>
      </p:pic>
      <p:graphicFrame>
        <p:nvGraphicFramePr>
          <p:cNvPr id="2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128810"/>
              </p:ext>
            </p:extLst>
          </p:nvPr>
        </p:nvGraphicFramePr>
        <p:xfrm>
          <a:off x="544805" y="5952365"/>
          <a:ext cx="1758195" cy="81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2" name="Equation" r:id="rId13" imgW="965160" imgH="482400" progId="Equation.3">
                  <p:embed/>
                </p:oleObj>
              </mc:Choice>
              <mc:Fallback>
                <p:oleObj name="Equation" r:id="rId13" imgW="965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05" y="5952365"/>
                        <a:ext cx="1758195" cy="81634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10040" y="6185156"/>
            <a:ext cx="453970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pPr rtl="0"/>
            <a:r>
              <a:rPr lang="en-US" b="1" dirty="0" smtClean="0"/>
              <a:t>. b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507365" y="5952365"/>
            <a:ext cx="2250320" cy="816344"/>
          </a:xfrm>
          <a:prstGeom prst="rect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8658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179388" y="101600"/>
            <a:ext cx="1944687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800000"/>
                </a:solidFill>
              </a:rPr>
              <a:t>Example 1</a:t>
            </a:r>
          </a:p>
        </p:txBody>
      </p:sp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89138"/>
            <a:ext cx="6191250" cy="403225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Line 7"/>
          <p:cNvSpPr>
            <a:spLocks noChangeShapeType="1"/>
          </p:cNvSpPr>
          <p:nvPr/>
        </p:nvSpPr>
        <p:spPr bwMode="auto">
          <a:xfrm>
            <a:off x="3540125" y="4627563"/>
            <a:ext cx="21971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Line 8"/>
          <p:cNvSpPr>
            <a:spLocks noChangeShapeType="1"/>
          </p:cNvSpPr>
          <p:nvPr/>
        </p:nvSpPr>
        <p:spPr bwMode="auto">
          <a:xfrm>
            <a:off x="3552825" y="4905375"/>
            <a:ext cx="21971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3" name="Line 9"/>
          <p:cNvSpPr>
            <a:spLocks noChangeShapeType="1"/>
          </p:cNvSpPr>
          <p:nvPr/>
        </p:nvSpPr>
        <p:spPr bwMode="auto">
          <a:xfrm>
            <a:off x="3525838" y="5181600"/>
            <a:ext cx="21971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4" name="Line 10"/>
          <p:cNvSpPr>
            <a:spLocks noChangeShapeType="1"/>
          </p:cNvSpPr>
          <p:nvPr/>
        </p:nvSpPr>
        <p:spPr bwMode="auto">
          <a:xfrm>
            <a:off x="3540125" y="4432300"/>
            <a:ext cx="0" cy="9763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5" name="Line 11"/>
          <p:cNvSpPr>
            <a:spLocks noChangeShapeType="1"/>
          </p:cNvSpPr>
          <p:nvPr/>
        </p:nvSpPr>
        <p:spPr bwMode="auto">
          <a:xfrm flipH="1">
            <a:off x="3805238" y="4384675"/>
            <a:ext cx="0" cy="1057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6" name="Line 12"/>
          <p:cNvSpPr>
            <a:spLocks noChangeShapeType="1"/>
          </p:cNvSpPr>
          <p:nvPr/>
        </p:nvSpPr>
        <p:spPr bwMode="auto">
          <a:xfrm flipH="1">
            <a:off x="4071938" y="4386263"/>
            <a:ext cx="0" cy="1057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Line 13"/>
          <p:cNvSpPr>
            <a:spLocks noChangeShapeType="1"/>
          </p:cNvSpPr>
          <p:nvPr/>
        </p:nvSpPr>
        <p:spPr bwMode="auto">
          <a:xfrm flipH="1">
            <a:off x="4338638" y="4416425"/>
            <a:ext cx="0" cy="1057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8" name="Line 14"/>
          <p:cNvSpPr>
            <a:spLocks noChangeShapeType="1"/>
          </p:cNvSpPr>
          <p:nvPr/>
        </p:nvSpPr>
        <p:spPr bwMode="auto">
          <a:xfrm flipH="1">
            <a:off x="4605338" y="4416425"/>
            <a:ext cx="0" cy="1057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Line 15"/>
          <p:cNvSpPr>
            <a:spLocks noChangeShapeType="1"/>
          </p:cNvSpPr>
          <p:nvPr/>
        </p:nvSpPr>
        <p:spPr bwMode="auto">
          <a:xfrm flipH="1">
            <a:off x="4870450" y="4416425"/>
            <a:ext cx="0" cy="1057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Line 16"/>
          <p:cNvSpPr>
            <a:spLocks noChangeShapeType="1"/>
          </p:cNvSpPr>
          <p:nvPr/>
        </p:nvSpPr>
        <p:spPr bwMode="auto">
          <a:xfrm flipH="1">
            <a:off x="5137150" y="4416425"/>
            <a:ext cx="0" cy="1057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Line 17"/>
          <p:cNvSpPr>
            <a:spLocks noChangeShapeType="1"/>
          </p:cNvSpPr>
          <p:nvPr/>
        </p:nvSpPr>
        <p:spPr bwMode="auto">
          <a:xfrm flipH="1">
            <a:off x="5416550" y="4416425"/>
            <a:ext cx="0" cy="1057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2" name="Line 18"/>
          <p:cNvSpPr>
            <a:spLocks noChangeShapeType="1"/>
          </p:cNvSpPr>
          <p:nvPr/>
        </p:nvSpPr>
        <p:spPr bwMode="auto">
          <a:xfrm flipH="1">
            <a:off x="5710238" y="4432300"/>
            <a:ext cx="0" cy="1057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3" name="Rectangle 19"/>
          <p:cNvSpPr>
            <a:spLocks noChangeArrowheads="1"/>
          </p:cNvSpPr>
          <p:nvPr/>
        </p:nvSpPr>
        <p:spPr bwMode="auto">
          <a:xfrm>
            <a:off x="250825" y="620713"/>
            <a:ext cx="80660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If the horizontal cylinder of soil shown below has a coefficient of permeability of 0.01 cm/sec. Calculate the amount of flow through the soil. </a:t>
            </a:r>
          </a:p>
        </p:txBody>
      </p:sp>
      <p:sp>
        <p:nvSpPr>
          <p:cNvPr id="39954" name="TextBox 1"/>
          <p:cNvSpPr txBox="1">
            <a:spLocks noChangeArrowheads="1"/>
          </p:cNvSpPr>
          <p:nvPr/>
        </p:nvSpPr>
        <p:spPr bwMode="auto">
          <a:xfrm>
            <a:off x="900113" y="6237288"/>
            <a:ext cx="7775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 eaLnBrk="1" hangingPunct="1"/>
            <a:r>
              <a:rPr lang="en-US" altLang="en-US" b="1" dirty="0"/>
              <a:t>According to rule of square mesh the height of the soil must equal 5 cm .and hence in the </a:t>
            </a:r>
            <a:r>
              <a:rPr lang="en-US" altLang="en-US" b="1" dirty="0" smtClean="0"/>
              <a:t>3rd </a:t>
            </a:r>
            <a:r>
              <a:rPr lang="en-US" altLang="en-US" b="1" dirty="0"/>
              <a:t>direction </a:t>
            </a:r>
            <a:r>
              <a:rPr lang="en-US" altLang="en-US" b="1" dirty="0">
                <a:solidFill>
                  <a:srgbClr val="FF0000"/>
                </a:solidFill>
              </a:rPr>
              <a:t>2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620713"/>
            <a:ext cx="8424863" cy="720725"/>
          </a:xfrm>
        </p:spPr>
        <p:txBody>
          <a:bodyPr/>
          <a:lstStyle/>
          <a:p>
            <a:pPr marL="0" indent="0" algn="just" rtl="0" eaLnBrk="1" hangingPunct="1">
              <a:lnSpc>
                <a:spcPct val="90000"/>
              </a:lnSpc>
              <a:buFontTx/>
              <a:buNone/>
            </a:pPr>
            <a:r>
              <a:rPr lang="en-US" altLang="en-US" sz="2000" b="1" smtClean="0"/>
              <a:t>If k = 10</a:t>
            </a:r>
            <a:r>
              <a:rPr lang="en-US" altLang="en-US" sz="2000" b="1" baseline="30000" smtClean="0"/>
              <a:t>-7</a:t>
            </a:r>
            <a:r>
              <a:rPr lang="en-US" altLang="en-US" sz="2000" b="1" smtClean="0"/>
              <a:t> m/sec, what would be the flow per day over a 100 m length of wall?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773238"/>
            <a:ext cx="46228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50825" y="41275"/>
            <a:ext cx="1944688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srgbClr val="800000"/>
                </a:solidFill>
              </a:rPr>
              <a:t>Example 2</a:t>
            </a:r>
          </a:p>
        </p:txBody>
      </p:sp>
      <p:graphicFrame>
        <p:nvGraphicFramePr>
          <p:cNvPr id="484365" name="Object 13"/>
          <p:cNvGraphicFramePr>
            <a:graphicFrameLocks noGrp="1" noChangeAspect="1"/>
          </p:cNvGraphicFramePr>
          <p:nvPr>
            <p:ph sz="half" idx="2"/>
          </p:nvPr>
        </p:nvGraphicFramePr>
        <p:xfrm>
          <a:off x="666750" y="2133600"/>
          <a:ext cx="14732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2" name="Equation" r:id="rId4" imgW="672840" imgH="431640" progId="Equation.3">
                  <p:embed/>
                </p:oleObj>
              </mc:Choice>
              <mc:Fallback>
                <p:oleObj name="Equation" r:id="rId4" imgW="672840" imgH="431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2133600"/>
                        <a:ext cx="1473200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7" name="Text Box 16"/>
          <p:cNvSpPr txBox="1">
            <a:spLocks noChangeArrowheads="1"/>
          </p:cNvSpPr>
          <p:nvPr/>
        </p:nvSpPr>
        <p:spPr bwMode="auto">
          <a:xfrm>
            <a:off x="303213" y="1574800"/>
            <a:ext cx="1400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800000"/>
                </a:solidFill>
              </a:rPr>
              <a:t>Solution</a:t>
            </a:r>
          </a:p>
        </p:txBody>
      </p:sp>
      <p:sp>
        <p:nvSpPr>
          <p:cNvPr id="40968" name="Rectangle 17"/>
          <p:cNvSpPr>
            <a:spLocks noChangeArrowheads="1"/>
          </p:cNvSpPr>
          <p:nvPr/>
        </p:nvSpPr>
        <p:spPr bwMode="auto">
          <a:xfrm>
            <a:off x="468313" y="3068638"/>
            <a:ext cx="238283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buClr>
                <a:srgbClr val="000000"/>
              </a:buClr>
              <a:buFontTx/>
              <a:buNone/>
            </a:pPr>
            <a:r>
              <a:rPr lang="en-US" altLang="en-US" sz="2400" b="1"/>
              <a:t>N</a:t>
            </a:r>
            <a:r>
              <a:rPr lang="en-US" altLang="en-US" sz="2400" b="1" baseline="-25000"/>
              <a:t>f</a:t>
            </a:r>
            <a:r>
              <a:rPr lang="en-US" altLang="en-US" sz="2400" b="1"/>
              <a:t> = 5</a:t>
            </a:r>
          </a:p>
          <a:p>
            <a:pPr algn="l" rtl="0" eaLnBrk="1" hangingPunct="1">
              <a:buClr>
                <a:srgbClr val="000000"/>
              </a:buClr>
              <a:buFontTx/>
              <a:buNone/>
            </a:pPr>
            <a:r>
              <a:rPr lang="en-US" altLang="en-US" sz="2400" b="1"/>
              <a:t>N</a:t>
            </a:r>
            <a:r>
              <a:rPr lang="en-US" altLang="en-US" sz="2400" b="1" baseline="-25000"/>
              <a:t>d</a:t>
            </a:r>
            <a:r>
              <a:rPr lang="en-US" altLang="en-US" sz="2400" b="1"/>
              <a:t> = 14</a:t>
            </a:r>
          </a:p>
          <a:p>
            <a:pPr algn="l" rtl="0" eaLnBrk="1" hangingPunct="1">
              <a:buClr>
                <a:srgbClr val="000000"/>
              </a:buClr>
              <a:buFontTx/>
              <a:buNone/>
            </a:pPr>
            <a:r>
              <a:rPr lang="en-US" altLang="en-US" sz="2400" b="1">
                <a:sym typeface="Symbol" pitchFamily="18" charset="2"/>
              </a:rPr>
              <a:t>h = 45 m</a:t>
            </a:r>
          </a:p>
          <a:p>
            <a:pPr algn="l" rtl="0" eaLnBrk="1" hangingPunct="1">
              <a:buClr>
                <a:srgbClr val="000000"/>
              </a:buClr>
              <a:buFontTx/>
              <a:buNone/>
            </a:pPr>
            <a:r>
              <a:rPr lang="en-US" altLang="en-US" sz="2400" b="1">
                <a:sym typeface="Symbol" pitchFamily="18" charset="2"/>
              </a:rPr>
              <a:t>k = 10</a:t>
            </a:r>
            <a:r>
              <a:rPr lang="en-US" altLang="en-US" sz="2400" b="1" baseline="30000">
                <a:sym typeface="Symbol" pitchFamily="18" charset="2"/>
              </a:rPr>
              <a:t>-7</a:t>
            </a:r>
            <a:r>
              <a:rPr lang="en-US" altLang="en-US" sz="2400" b="1">
                <a:sym typeface="Symbol" pitchFamily="18" charset="2"/>
              </a:rPr>
              <a:t> m/sec</a:t>
            </a:r>
          </a:p>
        </p:txBody>
      </p:sp>
      <p:sp>
        <p:nvSpPr>
          <p:cNvPr id="40969" name="Rectangle 18"/>
          <p:cNvSpPr>
            <a:spLocks noChangeArrowheads="1"/>
          </p:cNvSpPr>
          <p:nvPr/>
        </p:nvSpPr>
        <p:spPr bwMode="auto">
          <a:xfrm>
            <a:off x="395288" y="5013325"/>
            <a:ext cx="374491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q = 10</a:t>
            </a:r>
            <a:r>
              <a:rPr lang="en-US" altLang="en-US" sz="2400" b="1" baseline="30000"/>
              <a:t>-7 </a:t>
            </a:r>
            <a:r>
              <a:rPr lang="en-US" altLang="en-US" sz="2400" b="1"/>
              <a:t>x 45x(5/14)x 100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   = 0.000161 m</a:t>
            </a:r>
            <a:r>
              <a:rPr lang="en-US" altLang="en-US" sz="2400" b="1" baseline="30000"/>
              <a:t>3</a:t>
            </a:r>
            <a:r>
              <a:rPr lang="en-US" altLang="en-US" sz="2400" b="1"/>
              <a:t>/sec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   = 13.9 m</a:t>
            </a:r>
            <a:r>
              <a:rPr lang="en-US" altLang="en-US" sz="2400" b="1" baseline="30000"/>
              <a:t>3</a:t>
            </a:r>
            <a:r>
              <a:rPr lang="en-US" altLang="en-US" sz="2400" b="1"/>
              <a:t>/day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3644900" cy="609600"/>
          </a:xfrm>
          <a:solidFill>
            <a:srgbClr val="FFFF00"/>
          </a:solidFill>
        </p:spPr>
        <p:txBody>
          <a:bodyPr/>
          <a:lstStyle/>
          <a:p>
            <a:pPr algn="l" rtl="0"/>
            <a:r>
              <a:rPr lang="en-US" altLang="en-US" sz="2400" b="1" u="sng" smtClean="0"/>
              <a:t>Calculation of Heads</a:t>
            </a:r>
            <a:endParaRPr lang="en-AU" altLang="en-US" sz="2400" b="1" u="sng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39850" y="2738438"/>
            <a:ext cx="6343650" cy="3756025"/>
            <a:chOff x="2400" y="1680"/>
            <a:chExt cx="3120" cy="2366"/>
          </a:xfrm>
        </p:grpSpPr>
        <p:grpSp>
          <p:nvGrpSpPr>
            <p:cNvPr id="42015" name="Group 4"/>
            <p:cNvGrpSpPr>
              <a:grpSpLocks/>
            </p:cNvGrpSpPr>
            <p:nvPr/>
          </p:nvGrpSpPr>
          <p:grpSpPr bwMode="auto">
            <a:xfrm>
              <a:off x="2400" y="2679"/>
              <a:ext cx="3120" cy="1114"/>
              <a:chOff x="1248" y="2592"/>
              <a:chExt cx="3888" cy="1392"/>
            </a:xfrm>
          </p:grpSpPr>
          <p:sp>
            <p:nvSpPr>
              <p:cNvPr id="42044" name="Rectangle 5" descr="Recycled paper"/>
              <p:cNvSpPr>
                <a:spLocks noChangeArrowheads="1"/>
              </p:cNvSpPr>
              <p:nvPr/>
            </p:nvSpPr>
            <p:spPr bwMode="auto">
              <a:xfrm>
                <a:off x="1248" y="2880"/>
                <a:ext cx="3888" cy="1104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r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r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r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r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ahoma" pitchFamily="34" charset="0"/>
                </a:endParaRPr>
              </a:p>
            </p:txBody>
          </p:sp>
          <p:sp>
            <p:nvSpPr>
              <p:cNvPr id="42045" name="Rectangle 6" descr="Recycled paper"/>
              <p:cNvSpPr>
                <a:spLocks noChangeArrowheads="1"/>
              </p:cNvSpPr>
              <p:nvPr/>
            </p:nvSpPr>
            <p:spPr bwMode="auto">
              <a:xfrm>
                <a:off x="1248" y="2592"/>
                <a:ext cx="1056" cy="288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r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r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r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r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ahoma" pitchFamily="34" charset="0"/>
                </a:endParaRPr>
              </a:p>
            </p:txBody>
          </p:sp>
          <p:sp>
            <p:nvSpPr>
              <p:cNvPr id="42046" name="Rectangle 7" descr="Recycled paper"/>
              <p:cNvSpPr>
                <a:spLocks noChangeArrowheads="1"/>
              </p:cNvSpPr>
              <p:nvPr/>
            </p:nvSpPr>
            <p:spPr bwMode="auto">
              <a:xfrm>
                <a:off x="4176" y="2592"/>
                <a:ext cx="960" cy="288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r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r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r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r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ahoma" pitchFamily="34" charset="0"/>
                </a:endParaRPr>
              </a:p>
            </p:txBody>
          </p:sp>
        </p:grpSp>
        <p:grpSp>
          <p:nvGrpSpPr>
            <p:cNvPr id="42016" name="Group 8"/>
            <p:cNvGrpSpPr>
              <a:grpSpLocks/>
            </p:cNvGrpSpPr>
            <p:nvPr/>
          </p:nvGrpSpPr>
          <p:grpSpPr bwMode="auto">
            <a:xfrm>
              <a:off x="2400" y="1680"/>
              <a:ext cx="3120" cy="2366"/>
              <a:chOff x="2400" y="1680"/>
              <a:chExt cx="3120" cy="2366"/>
            </a:xfrm>
          </p:grpSpPr>
          <p:grpSp>
            <p:nvGrpSpPr>
              <p:cNvPr id="42017" name="Group 9"/>
              <p:cNvGrpSpPr>
                <a:grpSpLocks/>
              </p:cNvGrpSpPr>
              <p:nvPr/>
            </p:nvGrpSpPr>
            <p:grpSpPr bwMode="auto">
              <a:xfrm>
                <a:off x="2400" y="3794"/>
                <a:ext cx="3120" cy="252"/>
                <a:chOff x="2400" y="3794"/>
                <a:chExt cx="3120" cy="252"/>
              </a:xfrm>
            </p:grpSpPr>
            <p:sp>
              <p:nvSpPr>
                <p:cNvPr id="42042" name="Rectangle 10" descr="Diagonal brick"/>
                <p:cNvSpPr>
                  <a:spLocks noChangeArrowheads="1"/>
                </p:cNvSpPr>
                <p:nvPr/>
              </p:nvSpPr>
              <p:spPr bwMode="auto">
                <a:xfrm>
                  <a:off x="2400" y="3794"/>
                  <a:ext cx="3120" cy="192"/>
                </a:xfrm>
                <a:prstGeom prst="rect">
                  <a:avLst/>
                </a:prstGeom>
                <a:pattFill prst="diagBrick">
                  <a:fgClr>
                    <a:srgbClr val="DDDDDD"/>
                  </a:fgClr>
                  <a:bgClr>
                    <a:schemeClr val="bg1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r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r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r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r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r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l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ahoma" pitchFamily="34" charset="0"/>
                  </a:endParaRPr>
                </a:p>
              </p:txBody>
            </p:sp>
            <p:sp>
              <p:nvSpPr>
                <p:cNvPr id="4204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286" y="3794"/>
                  <a:ext cx="1466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r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r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r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r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000"/>
                    <a:t>impervious strata</a:t>
                  </a:r>
                  <a:endParaRPr lang="en-AU" altLang="en-US" sz="2000"/>
                </a:p>
              </p:txBody>
            </p:sp>
          </p:grpSp>
          <p:grpSp>
            <p:nvGrpSpPr>
              <p:cNvPr id="42018" name="Group 12"/>
              <p:cNvGrpSpPr>
                <a:grpSpLocks/>
              </p:cNvGrpSpPr>
              <p:nvPr/>
            </p:nvGrpSpPr>
            <p:grpSpPr bwMode="auto">
              <a:xfrm>
                <a:off x="3247" y="1680"/>
                <a:ext cx="1503" cy="1250"/>
                <a:chOff x="2304" y="1344"/>
                <a:chExt cx="1872" cy="1561"/>
              </a:xfrm>
            </p:grpSpPr>
            <p:grpSp>
              <p:nvGrpSpPr>
                <p:cNvPr id="42037" name="Group 13"/>
                <p:cNvGrpSpPr>
                  <a:grpSpLocks/>
                </p:cNvGrpSpPr>
                <p:nvPr/>
              </p:nvGrpSpPr>
              <p:grpSpPr bwMode="auto">
                <a:xfrm>
                  <a:off x="2304" y="1344"/>
                  <a:ext cx="1872" cy="1536"/>
                  <a:chOff x="1824" y="1320"/>
                  <a:chExt cx="2160" cy="1608"/>
                </a:xfrm>
              </p:grpSpPr>
              <p:sp>
                <p:nvSpPr>
                  <p:cNvPr id="42039" name="Freeform 14" descr="Wide upward diagonal"/>
                  <p:cNvSpPr>
                    <a:spLocks/>
                  </p:cNvSpPr>
                  <p:nvPr/>
                </p:nvSpPr>
                <p:spPr bwMode="auto">
                  <a:xfrm>
                    <a:off x="1824" y="1320"/>
                    <a:ext cx="2160" cy="1080"/>
                  </a:xfrm>
                  <a:custGeom>
                    <a:avLst/>
                    <a:gdLst>
                      <a:gd name="T0" fmla="*/ 0 w 2160"/>
                      <a:gd name="T1" fmla="*/ 24 h 1080"/>
                      <a:gd name="T2" fmla="*/ 192 w 2160"/>
                      <a:gd name="T3" fmla="*/ 24 h 1080"/>
                      <a:gd name="T4" fmla="*/ 624 w 2160"/>
                      <a:gd name="T5" fmla="*/ 72 h 1080"/>
                      <a:gd name="T6" fmla="*/ 1104 w 2160"/>
                      <a:gd name="T7" fmla="*/ 456 h 1080"/>
                      <a:gd name="T8" fmla="*/ 1680 w 2160"/>
                      <a:gd name="T9" fmla="*/ 792 h 1080"/>
                      <a:gd name="T10" fmla="*/ 2160 w 2160"/>
                      <a:gd name="T11" fmla="*/ 1080 h 108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160"/>
                      <a:gd name="T19" fmla="*/ 0 h 1080"/>
                      <a:gd name="T20" fmla="*/ 2160 w 2160"/>
                      <a:gd name="T21" fmla="*/ 1080 h 108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60" h="1080">
                        <a:moveTo>
                          <a:pt x="0" y="24"/>
                        </a:moveTo>
                        <a:cubicBezTo>
                          <a:pt x="44" y="20"/>
                          <a:pt x="88" y="16"/>
                          <a:pt x="192" y="24"/>
                        </a:cubicBezTo>
                        <a:cubicBezTo>
                          <a:pt x="296" y="32"/>
                          <a:pt x="472" y="0"/>
                          <a:pt x="624" y="72"/>
                        </a:cubicBezTo>
                        <a:cubicBezTo>
                          <a:pt x="776" y="144"/>
                          <a:pt x="928" y="336"/>
                          <a:pt x="1104" y="456"/>
                        </a:cubicBezTo>
                        <a:cubicBezTo>
                          <a:pt x="1280" y="576"/>
                          <a:pt x="1504" y="688"/>
                          <a:pt x="1680" y="792"/>
                        </a:cubicBezTo>
                        <a:cubicBezTo>
                          <a:pt x="1856" y="896"/>
                          <a:pt x="2008" y="988"/>
                          <a:pt x="2160" y="1080"/>
                        </a:cubicBezTo>
                      </a:path>
                    </a:pathLst>
                  </a:custGeom>
                  <a:pattFill prst="wdUpDiag">
                    <a:fgClr>
                      <a:schemeClr val="bg1"/>
                    </a:fgClr>
                    <a:bgClr>
                      <a:srgbClr val="BCC2C4"/>
                    </a:bgClr>
                  </a:patt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2040" name="Rectangle 15" descr="Wide upward diagonal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2400"/>
                    <a:ext cx="2160" cy="528"/>
                  </a:xfrm>
                  <a:prstGeom prst="rect">
                    <a:avLst/>
                  </a:prstGeom>
                  <a:pattFill prst="wdUpDiag">
                    <a:fgClr>
                      <a:schemeClr val="bg1"/>
                    </a:fgClr>
                    <a:bgClr>
                      <a:srgbClr val="BCC2C4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r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algn="r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algn="r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algn="r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algn="r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l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42041" name="AutoShape 16" descr="Wide upward diagonal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344"/>
                    <a:ext cx="2160" cy="1056"/>
                  </a:xfrm>
                  <a:prstGeom prst="rtTriangle">
                    <a:avLst/>
                  </a:prstGeom>
                  <a:pattFill prst="wdUpDiag">
                    <a:fgClr>
                      <a:schemeClr val="bg1"/>
                    </a:fgClr>
                    <a:bgClr>
                      <a:srgbClr val="BCC2C4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r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algn="r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algn="r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algn="r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algn="r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l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ahoma" pitchFamily="34" charset="0"/>
                    </a:endParaRPr>
                  </a:p>
                </p:txBody>
              </p:sp>
            </p:grpSp>
            <p:sp>
              <p:nvSpPr>
                <p:cNvPr id="4203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544" y="2353"/>
                  <a:ext cx="1153" cy="5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r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r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r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r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000"/>
                    <a:t>concrete dam</a:t>
                  </a:r>
                  <a:endParaRPr lang="en-AU" altLang="en-US" sz="2000"/>
                </a:p>
              </p:txBody>
            </p:sp>
          </p:grpSp>
          <p:grpSp>
            <p:nvGrpSpPr>
              <p:cNvPr id="42019" name="Group 18"/>
              <p:cNvGrpSpPr>
                <a:grpSpLocks/>
              </p:cNvGrpSpPr>
              <p:nvPr/>
            </p:nvGrpSpPr>
            <p:grpSpPr bwMode="auto">
              <a:xfrm>
                <a:off x="2400" y="1834"/>
                <a:ext cx="3120" cy="845"/>
                <a:chOff x="1248" y="1536"/>
                <a:chExt cx="3888" cy="1056"/>
              </a:xfrm>
            </p:grpSpPr>
            <p:sp>
              <p:nvSpPr>
                <p:cNvPr id="42035" name="Rectangle 19" descr="Dashed horizontal"/>
                <p:cNvSpPr>
                  <a:spLocks noChangeArrowheads="1"/>
                </p:cNvSpPr>
                <p:nvPr/>
              </p:nvSpPr>
              <p:spPr bwMode="auto">
                <a:xfrm>
                  <a:off x="1248" y="1536"/>
                  <a:ext cx="1056" cy="1056"/>
                </a:xfrm>
                <a:prstGeom prst="rect">
                  <a:avLst/>
                </a:prstGeom>
                <a:pattFill prst="dashHorz">
                  <a:fgClr>
                    <a:srgbClr val="3333FF"/>
                  </a:fgClr>
                  <a:bgClr>
                    <a:srgbClr val="D3F5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r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r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r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r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r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l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ahoma" pitchFamily="34" charset="0"/>
                  </a:endParaRPr>
                </a:p>
              </p:txBody>
            </p:sp>
            <p:sp>
              <p:nvSpPr>
                <p:cNvPr id="42036" name="Rectangle 20" descr="Dashed horizontal"/>
                <p:cNvSpPr>
                  <a:spLocks noChangeArrowheads="1"/>
                </p:cNvSpPr>
                <p:nvPr/>
              </p:nvSpPr>
              <p:spPr bwMode="auto">
                <a:xfrm>
                  <a:off x="4176" y="2448"/>
                  <a:ext cx="960" cy="144"/>
                </a:xfrm>
                <a:prstGeom prst="rect">
                  <a:avLst/>
                </a:prstGeom>
                <a:pattFill prst="dashHorz">
                  <a:fgClr>
                    <a:srgbClr val="3333FF"/>
                  </a:fgClr>
                  <a:bgClr>
                    <a:srgbClr val="D3F5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r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r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r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r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r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l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ahoma" pitchFamily="34" charset="0"/>
                  </a:endParaRPr>
                </a:p>
              </p:txBody>
            </p:sp>
          </p:grpSp>
          <p:grpSp>
            <p:nvGrpSpPr>
              <p:cNvPr id="42020" name="Group 21"/>
              <p:cNvGrpSpPr>
                <a:grpSpLocks/>
              </p:cNvGrpSpPr>
              <p:nvPr/>
            </p:nvGrpSpPr>
            <p:grpSpPr bwMode="auto">
              <a:xfrm>
                <a:off x="2400" y="2679"/>
                <a:ext cx="3120" cy="1115"/>
                <a:chOff x="1248" y="2592"/>
                <a:chExt cx="3888" cy="1392"/>
              </a:xfrm>
            </p:grpSpPr>
            <p:sp>
              <p:nvSpPr>
                <p:cNvPr id="42021" name="Line 22"/>
                <p:cNvSpPr>
                  <a:spLocks noChangeShapeType="1"/>
                </p:cNvSpPr>
                <p:nvPr/>
              </p:nvSpPr>
              <p:spPr bwMode="auto">
                <a:xfrm>
                  <a:off x="1248" y="2592"/>
                  <a:ext cx="1056" cy="0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22" name="Line 23"/>
                <p:cNvSpPr>
                  <a:spLocks noChangeShapeType="1"/>
                </p:cNvSpPr>
                <p:nvPr/>
              </p:nvSpPr>
              <p:spPr bwMode="auto">
                <a:xfrm>
                  <a:off x="4176" y="2592"/>
                  <a:ext cx="960" cy="0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42023" name="Group 24"/>
                <p:cNvGrpSpPr>
                  <a:grpSpLocks/>
                </p:cNvGrpSpPr>
                <p:nvPr/>
              </p:nvGrpSpPr>
              <p:grpSpPr bwMode="auto">
                <a:xfrm>
                  <a:off x="1248" y="2592"/>
                  <a:ext cx="3888" cy="1392"/>
                  <a:chOff x="1248" y="2592"/>
                  <a:chExt cx="3888" cy="1392"/>
                </a:xfrm>
              </p:grpSpPr>
              <p:sp>
                <p:nvSpPr>
                  <p:cNvPr id="42024" name="Freeform 25"/>
                  <p:cNvSpPr>
                    <a:spLocks/>
                  </p:cNvSpPr>
                  <p:nvPr/>
                </p:nvSpPr>
                <p:spPr bwMode="auto">
                  <a:xfrm>
                    <a:off x="1584" y="2592"/>
                    <a:ext cx="3312" cy="864"/>
                  </a:xfrm>
                  <a:custGeom>
                    <a:avLst/>
                    <a:gdLst>
                      <a:gd name="T0" fmla="*/ 0 w 3312"/>
                      <a:gd name="T1" fmla="*/ 0 h 920"/>
                      <a:gd name="T2" fmla="*/ 48 w 3312"/>
                      <a:gd name="T3" fmla="*/ 185 h 920"/>
                      <a:gd name="T4" fmla="*/ 288 w 3312"/>
                      <a:gd name="T5" fmla="*/ 371 h 920"/>
                      <a:gd name="T6" fmla="*/ 720 w 3312"/>
                      <a:gd name="T7" fmla="*/ 525 h 920"/>
                      <a:gd name="T8" fmla="*/ 1488 w 3312"/>
                      <a:gd name="T9" fmla="*/ 587 h 920"/>
                      <a:gd name="T10" fmla="*/ 2352 w 3312"/>
                      <a:gd name="T11" fmla="*/ 557 h 920"/>
                      <a:gd name="T12" fmla="*/ 2832 w 3312"/>
                      <a:gd name="T13" fmla="*/ 433 h 920"/>
                      <a:gd name="T14" fmla="*/ 3168 w 3312"/>
                      <a:gd name="T15" fmla="*/ 248 h 920"/>
                      <a:gd name="T16" fmla="*/ 3312 w 3312"/>
                      <a:gd name="T17" fmla="*/ 0 h 92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312"/>
                      <a:gd name="T28" fmla="*/ 0 h 920"/>
                      <a:gd name="T29" fmla="*/ 3312 w 3312"/>
                      <a:gd name="T30" fmla="*/ 920 h 92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312" h="920">
                        <a:moveTo>
                          <a:pt x="0" y="0"/>
                        </a:moveTo>
                        <a:cubicBezTo>
                          <a:pt x="0" y="96"/>
                          <a:pt x="0" y="192"/>
                          <a:pt x="48" y="288"/>
                        </a:cubicBezTo>
                        <a:cubicBezTo>
                          <a:pt x="96" y="384"/>
                          <a:pt x="176" y="488"/>
                          <a:pt x="288" y="576"/>
                        </a:cubicBezTo>
                        <a:cubicBezTo>
                          <a:pt x="400" y="664"/>
                          <a:pt x="520" y="760"/>
                          <a:pt x="720" y="816"/>
                        </a:cubicBezTo>
                        <a:cubicBezTo>
                          <a:pt x="920" y="872"/>
                          <a:pt x="1216" y="904"/>
                          <a:pt x="1488" y="912"/>
                        </a:cubicBezTo>
                        <a:cubicBezTo>
                          <a:pt x="1760" y="920"/>
                          <a:pt x="2128" y="904"/>
                          <a:pt x="2352" y="864"/>
                        </a:cubicBezTo>
                        <a:cubicBezTo>
                          <a:pt x="2576" y="824"/>
                          <a:pt x="2696" y="752"/>
                          <a:pt x="2832" y="672"/>
                        </a:cubicBezTo>
                        <a:cubicBezTo>
                          <a:pt x="2968" y="592"/>
                          <a:pt x="3088" y="496"/>
                          <a:pt x="3168" y="384"/>
                        </a:cubicBezTo>
                        <a:cubicBezTo>
                          <a:pt x="3248" y="272"/>
                          <a:pt x="3280" y="136"/>
                          <a:pt x="3312" y="0"/>
                        </a:cubicBezTo>
                      </a:path>
                    </a:pathLst>
                  </a:custGeom>
                  <a:noFill/>
                  <a:ln w="2222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2025" name="Freeform 26"/>
                  <p:cNvSpPr>
                    <a:spLocks/>
                  </p:cNvSpPr>
                  <p:nvPr/>
                </p:nvSpPr>
                <p:spPr bwMode="auto">
                  <a:xfrm>
                    <a:off x="2392" y="2880"/>
                    <a:ext cx="208" cy="1104"/>
                  </a:xfrm>
                  <a:custGeom>
                    <a:avLst/>
                    <a:gdLst>
                      <a:gd name="T0" fmla="*/ 200 w 208"/>
                      <a:gd name="T1" fmla="*/ 0 h 1104"/>
                      <a:gd name="T2" fmla="*/ 200 w 208"/>
                      <a:gd name="T3" fmla="*/ 144 h 1104"/>
                      <a:gd name="T4" fmla="*/ 152 w 208"/>
                      <a:gd name="T5" fmla="*/ 288 h 1104"/>
                      <a:gd name="T6" fmla="*/ 104 w 208"/>
                      <a:gd name="T7" fmla="*/ 384 h 1104"/>
                      <a:gd name="T8" fmla="*/ 56 w 208"/>
                      <a:gd name="T9" fmla="*/ 528 h 1104"/>
                      <a:gd name="T10" fmla="*/ 8 w 208"/>
                      <a:gd name="T11" fmla="*/ 864 h 1104"/>
                      <a:gd name="T12" fmla="*/ 8 w 208"/>
                      <a:gd name="T13" fmla="*/ 960 h 1104"/>
                      <a:gd name="T14" fmla="*/ 8 w 208"/>
                      <a:gd name="T15" fmla="*/ 1104 h 11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1104"/>
                      <a:gd name="T26" fmla="*/ 208 w 208"/>
                      <a:gd name="T27" fmla="*/ 1104 h 11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1104">
                        <a:moveTo>
                          <a:pt x="200" y="0"/>
                        </a:moveTo>
                        <a:cubicBezTo>
                          <a:pt x="204" y="48"/>
                          <a:pt x="208" y="96"/>
                          <a:pt x="200" y="144"/>
                        </a:cubicBezTo>
                        <a:cubicBezTo>
                          <a:pt x="192" y="192"/>
                          <a:pt x="168" y="248"/>
                          <a:pt x="152" y="288"/>
                        </a:cubicBezTo>
                        <a:cubicBezTo>
                          <a:pt x="136" y="328"/>
                          <a:pt x="120" y="344"/>
                          <a:pt x="104" y="384"/>
                        </a:cubicBezTo>
                        <a:cubicBezTo>
                          <a:pt x="88" y="424"/>
                          <a:pt x="72" y="448"/>
                          <a:pt x="56" y="528"/>
                        </a:cubicBezTo>
                        <a:cubicBezTo>
                          <a:pt x="40" y="608"/>
                          <a:pt x="16" y="792"/>
                          <a:pt x="8" y="864"/>
                        </a:cubicBezTo>
                        <a:cubicBezTo>
                          <a:pt x="0" y="936"/>
                          <a:pt x="8" y="920"/>
                          <a:pt x="8" y="960"/>
                        </a:cubicBezTo>
                        <a:cubicBezTo>
                          <a:pt x="8" y="1000"/>
                          <a:pt x="8" y="1052"/>
                          <a:pt x="8" y="1104"/>
                        </a:cubicBezTo>
                      </a:path>
                    </a:pathLst>
                  </a:custGeom>
                  <a:noFill/>
                  <a:ln w="25400">
                    <a:solidFill>
                      <a:srgbClr val="6D545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2026" name="Freeform 27"/>
                  <p:cNvSpPr>
                    <a:spLocks/>
                  </p:cNvSpPr>
                  <p:nvPr/>
                </p:nvSpPr>
                <p:spPr bwMode="auto">
                  <a:xfrm>
                    <a:off x="1584" y="2880"/>
                    <a:ext cx="720" cy="1104"/>
                  </a:xfrm>
                  <a:custGeom>
                    <a:avLst/>
                    <a:gdLst>
                      <a:gd name="T0" fmla="*/ 720 w 720"/>
                      <a:gd name="T1" fmla="*/ 0 h 1104"/>
                      <a:gd name="T2" fmla="*/ 576 w 720"/>
                      <a:gd name="T3" fmla="*/ 96 h 1104"/>
                      <a:gd name="T4" fmla="*/ 432 w 720"/>
                      <a:gd name="T5" fmla="*/ 192 h 1104"/>
                      <a:gd name="T6" fmla="*/ 288 w 720"/>
                      <a:gd name="T7" fmla="*/ 336 h 1104"/>
                      <a:gd name="T8" fmla="*/ 144 w 720"/>
                      <a:gd name="T9" fmla="*/ 576 h 1104"/>
                      <a:gd name="T10" fmla="*/ 48 w 720"/>
                      <a:gd name="T11" fmla="*/ 864 h 1104"/>
                      <a:gd name="T12" fmla="*/ 0 w 720"/>
                      <a:gd name="T13" fmla="*/ 1104 h 110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20"/>
                      <a:gd name="T22" fmla="*/ 0 h 1104"/>
                      <a:gd name="T23" fmla="*/ 720 w 720"/>
                      <a:gd name="T24" fmla="*/ 1104 h 110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20" h="1104">
                        <a:moveTo>
                          <a:pt x="720" y="0"/>
                        </a:moveTo>
                        <a:cubicBezTo>
                          <a:pt x="672" y="32"/>
                          <a:pt x="624" y="64"/>
                          <a:pt x="576" y="96"/>
                        </a:cubicBezTo>
                        <a:cubicBezTo>
                          <a:pt x="528" y="128"/>
                          <a:pt x="480" y="152"/>
                          <a:pt x="432" y="192"/>
                        </a:cubicBezTo>
                        <a:cubicBezTo>
                          <a:pt x="384" y="232"/>
                          <a:pt x="336" y="272"/>
                          <a:pt x="288" y="336"/>
                        </a:cubicBezTo>
                        <a:cubicBezTo>
                          <a:pt x="240" y="400"/>
                          <a:pt x="184" y="488"/>
                          <a:pt x="144" y="576"/>
                        </a:cubicBezTo>
                        <a:cubicBezTo>
                          <a:pt x="104" y="664"/>
                          <a:pt x="72" y="776"/>
                          <a:pt x="48" y="864"/>
                        </a:cubicBezTo>
                        <a:cubicBezTo>
                          <a:pt x="24" y="952"/>
                          <a:pt x="12" y="1028"/>
                          <a:pt x="0" y="1104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2027" name="Freeform 28"/>
                  <p:cNvSpPr>
                    <a:spLocks/>
                  </p:cNvSpPr>
                  <p:nvPr/>
                </p:nvSpPr>
                <p:spPr bwMode="auto">
                  <a:xfrm>
                    <a:off x="2976" y="2880"/>
                    <a:ext cx="96" cy="1104"/>
                  </a:xfrm>
                  <a:custGeom>
                    <a:avLst/>
                    <a:gdLst>
                      <a:gd name="T0" fmla="*/ 35 w 112"/>
                      <a:gd name="T1" fmla="*/ 0 h 1104"/>
                      <a:gd name="T2" fmla="*/ 35 w 112"/>
                      <a:gd name="T3" fmla="*/ 240 h 1104"/>
                      <a:gd name="T4" fmla="*/ 19 w 112"/>
                      <a:gd name="T5" fmla="*/ 432 h 1104"/>
                      <a:gd name="T6" fmla="*/ 3 w 112"/>
                      <a:gd name="T7" fmla="*/ 720 h 1104"/>
                      <a:gd name="T8" fmla="*/ 3 w 112"/>
                      <a:gd name="T9" fmla="*/ 1104 h 110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2"/>
                      <a:gd name="T16" fmla="*/ 0 h 1104"/>
                      <a:gd name="T17" fmla="*/ 112 w 112"/>
                      <a:gd name="T18" fmla="*/ 1104 h 110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2" h="1104">
                        <a:moveTo>
                          <a:pt x="104" y="0"/>
                        </a:moveTo>
                        <a:cubicBezTo>
                          <a:pt x="108" y="84"/>
                          <a:pt x="112" y="168"/>
                          <a:pt x="104" y="240"/>
                        </a:cubicBezTo>
                        <a:cubicBezTo>
                          <a:pt x="96" y="312"/>
                          <a:pt x="72" y="352"/>
                          <a:pt x="56" y="432"/>
                        </a:cubicBezTo>
                        <a:cubicBezTo>
                          <a:pt x="40" y="512"/>
                          <a:pt x="16" y="608"/>
                          <a:pt x="8" y="720"/>
                        </a:cubicBezTo>
                        <a:cubicBezTo>
                          <a:pt x="0" y="832"/>
                          <a:pt x="8" y="1040"/>
                          <a:pt x="8" y="1104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2028" name="Freeform 29"/>
                  <p:cNvSpPr>
                    <a:spLocks/>
                  </p:cNvSpPr>
                  <p:nvPr/>
                </p:nvSpPr>
                <p:spPr bwMode="auto">
                  <a:xfrm flipV="1">
                    <a:off x="3504" y="2880"/>
                    <a:ext cx="96" cy="1104"/>
                  </a:xfrm>
                  <a:custGeom>
                    <a:avLst/>
                    <a:gdLst>
                      <a:gd name="T0" fmla="*/ 35 w 112"/>
                      <a:gd name="T1" fmla="*/ 0 h 1104"/>
                      <a:gd name="T2" fmla="*/ 35 w 112"/>
                      <a:gd name="T3" fmla="*/ 240 h 1104"/>
                      <a:gd name="T4" fmla="*/ 19 w 112"/>
                      <a:gd name="T5" fmla="*/ 432 h 1104"/>
                      <a:gd name="T6" fmla="*/ 3 w 112"/>
                      <a:gd name="T7" fmla="*/ 720 h 1104"/>
                      <a:gd name="T8" fmla="*/ 3 w 112"/>
                      <a:gd name="T9" fmla="*/ 1104 h 110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2"/>
                      <a:gd name="T16" fmla="*/ 0 h 1104"/>
                      <a:gd name="T17" fmla="*/ 112 w 112"/>
                      <a:gd name="T18" fmla="*/ 1104 h 110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2" h="1104">
                        <a:moveTo>
                          <a:pt x="104" y="0"/>
                        </a:moveTo>
                        <a:cubicBezTo>
                          <a:pt x="108" y="84"/>
                          <a:pt x="112" y="168"/>
                          <a:pt x="104" y="240"/>
                        </a:cubicBezTo>
                        <a:cubicBezTo>
                          <a:pt x="96" y="312"/>
                          <a:pt x="72" y="352"/>
                          <a:pt x="56" y="432"/>
                        </a:cubicBezTo>
                        <a:cubicBezTo>
                          <a:pt x="40" y="512"/>
                          <a:pt x="16" y="608"/>
                          <a:pt x="8" y="720"/>
                        </a:cubicBezTo>
                        <a:cubicBezTo>
                          <a:pt x="0" y="832"/>
                          <a:pt x="8" y="1040"/>
                          <a:pt x="8" y="1104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2029" name="Freeform 30"/>
                  <p:cNvSpPr>
                    <a:spLocks/>
                  </p:cNvSpPr>
                  <p:nvPr/>
                </p:nvSpPr>
                <p:spPr bwMode="auto">
                  <a:xfrm flipH="1">
                    <a:off x="4176" y="2832"/>
                    <a:ext cx="720" cy="1152"/>
                  </a:xfrm>
                  <a:custGeom>
                    <a:avLst/>
                    <a:gdLst>
                      <a:gd name="T0" fmla="*/ 720 w 720"/>
                      <a:gd name="T1" fmla="*/ 0 h 1104"/>
                      <a:gd name="T2" fmla="*/ 576 w 720"/>
                      <a:gd name="T3" fmla="*/ 129 h 1104"/>
                      <a:gd name="T4" fmla="*/ 432 w 720"/>
                      <a:gd name="T5" fmla="*/ 258 h 1104"/>
                      <a:gd name="T6" fmla="*/ 288 w 720"/>
                      <a:gd name="T7" fmla="*/ 453 h 1104"/>
                      <a:gd name="T8" fmla="*/ 144 w 720"/>
                      <a:gd name="T9" fmla="*/ 775 h 1104"/>
                      <a:gd name="T10" fmla="*/ 48 w 720"/>
                      <a:gd name="T11" fmla="*/ 1166 h 1104"/>
                      <a:gd name="T12" fmla="*/ 0 w 720"/>
                      <a:gd name="T13" fmla="*/ 1487 h 110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20"/>
                      <a:gd name="T22" fmla="*/ 0 h 1104"/>
                      <a:gd name="T23" fmla="*/ 720 w 720"/>
                      <a:gd name="T24" fmla="*/ 1104 h 110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20" h="1104">
                        <a:moveTo>
                          <a:pt x="720" y="0"/>
                        </a:moveTo>
                        <a:cubicBezTo>
                          <a:pt x="672" y="32"/>
                          <a:pt x="624" y="64"/>
                          <a:pt x="576" y="96"/>
                        </a:cubicBezTo>
                        <a:cubicBezTo>
                          <a:pt x="528" y="128"/>
                          <a:pt x="480" y="152"/>
                          <a:pt x="432" y="192"/>
                        </a:cubicBezTo>
                        <a:cubicBezTo>
                          <a:pt x="384" y="232"/>
                          <a:pt x="336" y="272"/>
                          <a:pt x="288" y="336"/>
                        </a:cubicBezTo>
                        <a:cubicBezTo>
                          <a:pt x="240" y="400"/>
                          <a:pt x="184" y="488"/>
                          <a:pt x="144" y="576"/>
                        </a:cubicBezTo>
                        <a:cubicBezTo>
                          <a:pt x="104" y="664"/>
                          <a:pt x="72" y="776"/>
                          <a:pt x="48" y="864"/>
                        </a:cubicBezTo>
                        <a:cubicBezTo>
                          <a:pt x="24" y="952"/>
                          <a:pt x="12" y="1028"/>
                          <a:pt x="0" y="1104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2030" name="Freeform 31"/>
                  <p:cNvSpPr>
                    <a:spLocks/>
                  </p:cNvSpPr>
                  <p:nvPr/>
                </p:nvSpPr>
                <p:spPr bwMode="auto">
                  <a:xfrm flipH="1">
                    <a:off x="3936" y="2880"/>
                    <a:ext cx="208" cy="1104"/>
                  </a:xfrm>
                  <a:custGeom>
                    <a:avLst/>
                    <a:gdLst>
                      <a:gd name="T0" fmla="*/ 200 w 208"/>
                      <a:gd name="T1" fmla="*/ 0 h 1104"/>
                      <a:gd name="T2" fmla="*/ 200 w 208"/>
                      <a:gd name="T3" fmla="*/ 144 h 1104"/>
                      <a:gd name="T4" fmla="*/ 152 w 208"/>
                      <a:gd name="T5" fmla="*/ 288 h 1104"/>
                      <a:gd name="T6" fmla="*/ 104 w 208"/>
                      <a:gd name="T7" fmla="*/ 384 h 1104"/>
                      <a:gd name="T8" fmla="*/ 56 w 208"/>
                      <a:gd name="T9" fmla="*/ 528 h 1104"/>
                      <a:gd name="T10" fmla="*/ 8 w 208"/>
                      <a:gd name="T11" fmla="*/ 864 h 1104"/>
                      <a:gd name="T12" fmla="*/ 8 w 208"/>
                      <a:gd name="T13" fmla="*/ 960 h 1104"/>
                      <a:gd name="T14" fmla="*/ 8 w 208"/>
                      <a:gd name="T15" fmla="*/ 1104 h 11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8"/>
                      <a:gd name="T25" fmla="*/ 0 h 1104"/>
                      <a:gd name="T26" fmla="*/ 208 w 208"/>
                      <a:gd name="T27" fmla="*/ 1104 h 11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8" h="1104">
                        <a:moveTo>
                          <a:pt x="200" y="0"/>
                        </a:moveTo>
                        <a:cubicBezTo>
                          <a:pt x="204" y="48"/>
                          <a:pt x="208" y="96"/>
                          <a:pt x="200" y="144"/>
                        </a:cubicBezTo>
                        <a:cubicBezTo>
                          <a:pt x="192" y="192"/>
                          <a:pt x="168" y="248"/>
                          <a:pt x="152" y="288"/>
                        </a:cubicBezTo>
                        <a:cubicBezTo>
                          <a:pt x="136" y="328"/>
                          <a:pt x="120" y="344"/>
                          <a:pt x="104" y="384"/>
                        </a:cubicBezTo>
                        <a:cubicBezTo>
                          <a:pt x="88" y="424"/>
                          <a:pt x="72" y="448"/>
                          <a:pt x="56" y="528"/>
                        </a:cubicBezTo>
                        <a:cubicBezTo>
                          <a:pt x="40" y="608"/>
                          <a:pt x="16" y="792"/>
                          <a:pt x="8" y="864"/>
                        </a:cubicBezTo>
                        <a:cubicBezTo>
                          <a:pt x="0" y="936"/>
                          <a:pt x="8" y="920"/>
                          <a:pt x="8" y="960"/>
                        </a:cubicBezTo>
                        <a:cubicBezTo>
                          <a:pt x="8" y="1000"/>
                          <a:pt x="8" y="1052"/>
                          <a:pt x="8" y="1104"/>
                        </a:cubicBezTo>
                      </a:path>
                    </a:pathLst>
                  </a:custGeom>
                  <a:noFill/>
                  <a:ln w="25400">
                    <a:solidFill>
                      <a:srgbClr val="6D545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2031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2592"/>
                    <a:ext cx="0" cy="288"/>
                  </a:xfrm>
                  <a:prstGeom prst="line">
                    <a:avLst/>
                  </a:prstGeom>
                  <a:noFill/>
                  <a:ln w="25400">
                    <a:solidFill>
                      <a:srgbClr val="3333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2032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2880"/>
                    <a:ext cx="1872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3333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2033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76" y="2592"/>
                    <a:ext cx="0" cy="288"/>
                  </a:xfrm>
                  <a:prstGeom prst="line">
                    <a:avLst/>
                  </a:prstGeom>
                  <a:noFill/>
                  <a:ln w="25400">
                    <a:solidFill>
                      <a:srgbClr val="3333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2034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3984"/>
                    <a:ext cx="3888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3333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1" name="Group 46"/>
          <p:cNvGrpSpPr>
            <a:grpSpLocks/>
          </p:cNvGrpSpPr>
          <p:nvPr/>
        </p:nvGrpSpPr>
        <p:grpSpPr bwMode="auto">
          <a:xfrm>
            <a:off x="6118225" y="3740150"/>
            <a:ext cx="1658938" cy="708025"/>
            <a:chOff x="4752" y="2304"/>
            <a:chExt cx="816" cy="446"/>
          </a:xfrm>
        </p:grpSpPr>
        <p:sp>
          <p:nvSpPr>
            <p:cNvPr id="42013" name="Line 44"/>
            <p:cNvSpPr>
              <a:spLocks noChangeShapeType="1"/>
            </p:cNvSpPr>
            <p:nvPr/>
          </p:nvSpPr>
          <p:spPr bwMode="auto">
            <a:xfrm>
              <a:off x="4752" y="2544"/>
              <a:ext cx="816" cy="0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014" name="Text Box 45"/>
            <p:cNvSpPr txBox="1">
              <a:spLocks noChangeArrowheads="1"/>
            </p:cNvSpPr>
            <p:nvPr/>
          </p:nvSpPr>
          <p:spPr bwMode="auto">
            <a:xfrm>
              <a:off x="4992" y="2304"/>
              <a:ext cx="52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1E6F0B"/>
                  </a:solidFill>
                </a:rPr>
                <a:t>datum</a:t>
              </a:r>
              <a:endParaRPr lang="en-AU" altLang="en-US" sz="2000">
                <a:solidFill>
                  <a:srgbClr val="1E6F0B"/>
                </a:solidFill>
              </a:endParaRPr>
            </a:p>
          </p:txBody>
        </p:sp>
      </p:grpSp>
      <p:grpSp>
        <p:nvGrpSpPr>
          <p:cNvPr id="12" name="Group 52"/>
          <p:cNvGrpSpPr>
            <a:grpSpLocks/>
          </p:cNvGrpSpPr>
          <p:nvPr/>
        </p:nvGrpSpPr>
        <p:grpSpPr bwMode="auto">
          <a:xfrm>
            <a:off x="7131050" y="5546725"/>
            <a:ext cx="584200" cy="396875"/>
            <a:chOff x="4896" y="3457"/>
            <a:chExt cx="287" cy="250"/>
          </a:xfrm>
        </p:grpSpPr>
        <p:sp>
          <p:nvSpPr>
            <p:cNvPr id="42011" name="Text Box 48"/>
            <p:cNvSpPr txBox="1">
              <a:spLocks noChangeArrowheads="1"/>
            </p:cNvSpPr>
            <p:nvPr/>
          </p:nvSpPr>
          <p:spPr bwMode="auto">
            <a:xfrm>
              <a:off x="4943" y="3457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/>
                <a:t>X</a:t>
              </a:r>
              <a:endParaRPr lang="en-AU" altLang="en-US" sz="2000"/>
            </a:p>
          </p:txBody>
        </p:sp>
        <p:sp>
          <p:nvSpPr>
            <p:cNvPr id="42012" name="AutoShape 49"/>
            <p:cNvSpPr>
              <a:spLocks noChangeArrowheads="1"/>
            </p:cNvSpPr>
            <p:nvPr/>
          </p:nvSpPr>
          <p:spPr bwMode="auto">
            <a:xfrm>
              <a:off x="4896" y="3504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ahoma" pitchFamily="34" charset="0"/>
              </a:endParaRPr>
            </a:p>
          </p:txBody>
        </p:sp>
      </p:grpSp>
      <p:grpSp>
        <p:nvGrpSpPr>
          <p:cNvPr id="13" name="Group 51"/>
          <p:cNvGrpSpPr>
            <a:grpSpLocks/>
          </p:cNvGrpSpPr>
          <p:nvPr/>
        </p:nvGrpSpPr>
        <p:grpSpPr bwMode="auto">
          <a:xfrm>
            <a:off x="6948488" y="4062413"/>
            <a:ext cx="487362" cy="1600200"/>
            <a:chOff x="4848" y="2544"/>
            <a:chExt cx="240" cy="1008"/>
          </a:xfrm>
        </p:grpSpPr>
        <p:sp>
          <p:nvSpPr>
            <p:cNvPr id="42009" name="Line 47"/>
            <p:cNvSpPr>
              <a:spLocks noChangeShapeType="1"/>
            </p:cNvSpPr>
            <p:nvPr/>
          </p:nvSpPr>
          <p:spPr bwMode="auto">
            <a:xfrm>
              <a:off x="4848" y="2544"/>
              <a:ext cx="0" cy="10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010" name="Text Box 50"/>
            <p:cNvSpPr txBox="1">
              <a:spLocks noChangeArrowheads="1"/>
            </p:cNvSpPr>
            <p:nvPr/>
          </p:nvSpPr>
          <p:spPr bwMode="auto">
            <a:xfrm>
              <a:off x="4848" y="2976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/>
                <a:t>z</a:t>
              </a:r>
              <a:endParaRPr lang="en-AU" altLang="en-US" sz="2000"/>
            </a:p>
          </p:txBody>
        </p:sp>
      </p:grpSp>
      <p:grpSp>
        <p:nvGrpSpPr>
          <p:cNvPr id="14" name="Group 55"/>
          <p:cNvGrpSpPr>
            <a:grpSpLocks/>
          </p:cNvGrpSpPr>
          <p:nvPr/>
        </p:nvGrpSpPr>
        <p:grpSpPr bwMode="auto">
          <a:xfrm>
            <a:off x="6346825" y="2978150"/>
            <a:ext cx="585788" cy="1143000"/>
            <a:chOff x="4944" y="1776"/>
            <a:chExt cx="288" cy="720"/>
          </a:xfrm>
        </p:grpSpPr>
        <p:sp>
          <p:nvSpPr>
            <p:cNvPr id="42007" name="Line 53"/>
            <p:cNvSpPr>
              <a:spLocks noChangeShapeType="1"/>
            </p:cNvSpPr>
            <p:nvPr/>
          </p:nvSpPr>
          <p:spPr bwMode="auto">
            <a:xfrm>
              <a:off x="4944" y="1776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008" name="Text Box 54"/>
            <p:cNvSpPr txBox="1">
              <a:spLocks noChangeArrowheads="1"/>
            </p:cNvSpPr>
            <p:nvPr/>
          </p:nvSpPr>
          <p:spPr bwMode="auto">
            <a:xfrm>
              <a:off x="4944" y="2064"/>
              <a:ext cx="28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/>
                <a:t>h</a:t>
              </a:r>
              <a:endParaRPr lang="en-AU" altLang="en-US" sz="2000"/>
            </a:p>
          </p:txBody>
        </p:sp>
      </p:grpSp>
      <p:sp>
        <p:nvSpPr>
          <p:cNvPr id="37945" name="Text Box 57"/>
          <p:cNvSpPr txBox="1">
            <a:spLocks noChangeArrowheads="1"/>
          </p:cNvSpPr>
          <p:nvPr/>
        </p:nvSpPr>
        <p:spPr bwMode="auto">
          <a:xfrm>
            <a:off x="7666038" y="4152900"/>
            <a:ext cx="1169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H</a:t>
            </a:r>
            <a:r>
              <a:rPr lang="en-US" altLang="en-US" sz="1800" baseline="-25000"/>
              <a:t>T</a:t>
            </a:r>
            <a:r>
              <a:rPr lang="en-US" altLang="en-US" sz="1800"/>
              <a:t> = 0</a:t>
            </a:r>
            <a:endParaRPr lang="en-AU" altLang="en-US" sz="1800"/>
          </a:p>
        </p:txBody>
      </p:sp>
      <p:sp>
        <p:nvSpPr>
          <p:cNvPr id="37947" name="Text Box 59"/>
          <p:cNvSpPr txBox="1">
            <a:spLocks noChangeArrowheads="1"/>
          </p:cNvSpPr>
          <p:nvPr/>
        </p:nvSpPr>
        <p:spPr bwMode="auto">
          <a:xfrm>
            <a:off x="533400" y="1300163"/>
            <a:ext cx="7019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Tahoma" pitchFamily="34" charset="0"/>
              </a:rPr>
              <a:t>Total head = </a:t>
            </a:r>
            <a:r>
              <a:rPr lang="en-US" altLang="en-US" sz="2000" b="1" dirty="0" smtClean="0">
                <a:latin typeface="Tahoma" pitchFamily="34" charset="0"/>
              </a:rPr>
              <a:t>h </a:t>
            </a:r>
            <a:r>
              <a:rPr lang="en-US" altLang="en-US" sz="2000" b="1" dirty="0">
                <a:latin typeface="Tahoma" pitchFamily="34" charset="0"/>
              </a:rPr>
              <a:t>-  # of drops from upstream x </a:t>
            </a:r>
            <a:r>
              <a:rPr lang="en-US" altLang="en-US" sz="2000" b="1" dirty="0">
                <a:latin typeface="Tahoma" pitchFamily="34" charset="0"/>
                <a:sym typeface="Symbol" pitchFamily="18" charset="2"/>
              </a:rPr>
              <a:t>h</a:t>
            </a:r>
            <a:endParaRPr lang="en-AU" altLang="en-US" sz="2000" b="1" dirty="0">
              <a:latin typeface="Tahoma" pitchFamily="34" charset="0"/>
            </a:endParaRPr>
          </a:p>
        </p:txBody>
      </p:sp>
      <p:grpSp>
        <p:nvGrpSpPr>
          <p:cNvPr id="15" name="Group 63"/>
          <p:cNvGrpSpPr>
            <a:grpSpLocks/>
          </p:cNvGrpSpPr>
          <p:nvPr/>
        </p:nvGrpSpPr>
        <p:grpSpPr bwMode="auto">
          <a:xfrm>
            <a:off x="2003425" y="5429250"/>
            <a:ext cx="1171575" cy="457200"/>
            <a:chOff x="2736" y="3360"/>
            <a:chExt cx="576" cy="288"/>
          </a:xfrm>
        </p:grpSpPr>
        <p:sp>
          <p:nvSpPr>
            <p:cNvPr id="42005" name="Arc 61"/>
            <p:cNvSpPr>
              <a:spLocks/>
            </p:cNvSpPr>
            <p:nvPr/>
          </p:nvSpPr>
          <p:spPr bwMode="auto">
            <a:xfrm flipH="1" flipV="1">
              <a:off x="2736" y="3504"/>
              <a:ext cx="576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6" name="Rectangle 62"/>
            <p:cNvSpPr>
              <a:spLocks noChangeArrowheads="1"/>
            </p:cNvSpPr>
            <p:nvPr/>
          </p:nvSpPr>
          <p:spPr bwMode="auto">
            <a:xfrm>
              <a:off x="2873" y="3360"/>
              <a:ext cx="30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ahoma" pitchFamily="34" charset="0"/>
                  <a:sym typeface="Symbol" pitchFamily="18" charset="2"/>
                </a:rPr>
                <a:t>h</a:t>
              </a:r>
              <a:endParaRPr lang="en-AU" altLang="en-US" sz="2000">
                <a:latin typeface="Tahoma" pitchFamily="34" charset="0"/>
                <a:sym typeface="Symbol" pitchFamily="18" charset="2"/>
              </a:endParaRPr>
            </a:p>
          </p:txBody>
        </p:sp>
      </p:grpSp>
      <p:sp>
        <p:nvSpPr>
          <p:cNvPr id="37952" name="Text Box 64"/>
          <p:cNvSpPr txBox="1">
            <a:spLocks noChangeArrowheads="1"/>
          </p:cNvSpPr>
          <p:nvPr/>
        </p:nvSpPr>
        <p:spPr bwMode="auto">
          <a:xfrm>
            <a:off x="533400" y="1814513"/>
            <a:ext cx="3362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itchFamily="34" charset="0"/>
              </a:rPr>
              <a:t>Elevation head = -z</a:t>
            </a:r>
            <a:endParaRPr lang="en-AU" altLang="en-US" sz="2000" b="1">
              <a:latin typeface="Tahoma" pitchFamily="34" charset="0"/>
            </a:endParaRPr>
          </a:p>
        </p:txBody>
      </p:sp>
      <p:sp>
        <p:nvSpPr>
          <p:cNvPr id="37953" name="Text Box 65"/>
          <p:cNvSpPr txBox="1">
            <a:spLocks noChangeArrowheads="1"/>
          </p:cNvSpPr>
          <p:nvPr/>
        </p:nvSpPr>
        <p:spPr bwMode="auto">
          <a:xfrm>
            <a:off x="533400" y="2251075"/>
            <a:ext cx="685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itchFamily="34" charset="0"/>
              </a:rPr>
              <a:t>Pressure head = Total head – Elevation head</a:t>
            </a:r>
            <a:endParaRPr lang="en-AU" altLang="en-US" sz="2000" b="1">
              <a:latin typeface="Tahoma" pitchFamily="34" charset="0"/>
            </a:endParaRPr>
          </a:p>
        </p:txBody>
      </p:sp>
      <p:grpSp>
        <p:nvGrpSpPr>
          <p:cNvPr id="16" name="Group 70"/>
          <p:cNvGrpSpPr>
            <a:grpSpLocks/>
          </p:cNvGrpSpPr>
          <p:nvPr/>
        </p:nvGrpSpPr>
        <p:grpSpPr bwMode="auto">
          <a:xfrm>
            <a:off x="6804025" y="1557338"/>
            <a:ext cx="1847850" cy="1295400"/>
            <a:chOff x="4212" y="912"/>
            <a:chExt cx="1164" cy="816"/>
          </a:xfrm>
        </p:grpSpPr>
        <p:graphicFrame>
          <p:nvGraphicFramePr>
            <p:cNvPr id="42003" name="Object 2"/>
            <p:cNvGraphicFramePr>
              <a:graphicFrameLocks noChangeAspect="1"/>
            </p:cNvGraphicFramePr>
            <p:nvPr/>
          </p:nvGraphicFramePr>
          <p:xfrm>
            <a:off x="4656" y="912"/>
            <a:ext cx="720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68" name="Equation" r:id="rId4" imgW="380880" imgH="431640" progId="Equation.3">
                    <p:embed/>
                  </p:oleObj>
                </mc:Choice>
                <mc:Fallback>
                  <p:oleObj name="Equation" r:id="rId4" imgW="380880" imgH="4316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912"/>
                          <a:ext cx="720" cy="8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04" name="Arc 69"/>
            <p:cNvSpPr>
              <a:spLocks/>
            </p:cNvSpPr>
            <p:nvPr/>
          </p:nvSpPr>
          <p:spPr bwMode="auto">
            <a:xfrm flipH="1" flipV="1">
              <a:off x="4212" y="950"/>
              <a:ext cx="396" cy="3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41998" name="Straight Arrow Connector 59"/>
          <p:cNvCxnSpPr>
            <a:cxnSpLocks noChangeShapeType="1"/>
          </p:cNvCxnSpPr>
          <p:nvPr/>
        </p:nvCxnSpPr>
        <p:spPr bwMode="auto">
          <a:xfrm flipV="1">
            <a:off x="7505700" y="3182938"/>
            <a:ext cx="0" cy="854075"/>
          </a:xfrm>
          <a:prstGeom prst="straightConnector1">
            <a:avLst/>
          </a:prstGeom>
          <a:noFill/>
          <a:ln w="349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9" name="TextBox 60"/>
          <p:cNvSpPr txBox="1">
            <a:spLocks noChangeArrowheads="1"/>
          </p:cNvSpPr>
          <p:nvPr/>
        </p:nvSpPr>
        <p:spPr bwMode="auto">
          <a:xfrm>
            <a:off x="7505700" y="3016250"/>
            <a:ext cx="877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ahoma" pitchFamily="34" charset="0"/>
              </a:rPr>
              <a:t>+ve</a:t>
            </a:r>
          </a:p>
        </p:txBody>
      </p:sp>
      <p:cxnSp>
        <p:nvCxnSpPr>
          <p:cNvPr id="42000" name="Straight Arrow Connector 61"/>
          <p:cNvCxnSpPr>
            <a:cxnSpLocks noChangeShapeType="1"/>
          </p:cNvCxnSpPr>
          <p:nvPr/>
        </p:nvCxnSpPr>
        <p:spPr bwMode="auto">
          <a:xfrm flipV="1">
            <a:off x="7502525" y="4141788"/>
            <a:ext cx="0" cy="855662"/>
          </a:xfrm>
          <a:prstGeom prst="straightConnector1">
            <a:avLst/>
          </a:prstGeom>
          <a:noFill/>
          <a:ln w="34925" algn="ctr">
            <a:solidFill>
              <a:srgbClr val="FF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01" name="TextBox 62"/>
          <p:cNvSpPr txBox="1">
            <a:spLocks noChangeArrowheads="1"/>
          </p:cNvSpPr>
          <p:nvPr/>
        </p:nvSpPr>
        <p:spPr bwMode="auto">
          <a:xfrm>
            <a:off x="7562850" y="4652963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ahoma" pitchFamily="34" charset="0"/>
              </a:rPr>
              <a:t>-ve</a:t>
            </a:r>
          </a:p>
        </p:txBody>
      </p:sp>
      <p:sp>
        <p:nvSpPr>
          <p:cNvPr id="42002" name="TextBox 2"/>
          <p:cNvSpPr txBox="1">
            <a:spLocks noChangeArrowheads="1"/>
          </p:cNvSpPr>
          <p:nvPr/>
        </p:nvSpPr>
        <p:spPr bwMode="auto">
          <a:xfrm>
            <a:off x="533400" y="900113"/>
            <a:ext cx="223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800000"/>
                </a:solidFill>
              </a:rPr>
              <a:t>Consider Point X</a:t>
            </a:r>
          </a:p>
        </p:txBody>
      </p:sp>
    </p:spTree>
  </p:cSld>
  <p:clrMapOvr>
    <a:masterClrMapping/>
  </p:clrMapOvr>
  <p:transition advClick="0" advTm="4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45" grpId="0" autoUpdateAnimBg="0"/>
      <p:bldP spid="37947" grpId="0" autoUpdateAnimBg="0"/>
      <p:bldP spid="37952" grpId="0" autoUpdateAnimBg="0"/>
      <p:bldP spid="3795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2395DE9-ADD2-443F-B733-FFCEF5E8D0C1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5736" y="673490"/>
            <a:ext cx="4511675" cy="614363"/>
          </a:xfrm>
          <a:solidFill>
            <a:srgbClr val="92D050"/>
          </a:solidFill>
        </p:spPr>
        <p:txBody>
          <a:bodyPr anchor="b"/>
          <a:lstStyle/>
          <a:p>
            <a:pPr eaLnBrk="1" hangingPunct="1"/>
            <a:r>
              <a:rPr lang="en-US" altLang="en-US" sz="3200" b="1" dirty="0" smtClean="0">
                <a:cs typeface="Tahoma" pitchFamily="34" charset="0"/>
              </a:rPr>
              <a:t>Two-dimensional flow</a:t>
            </a:r>
          </a:p>
        </p:txBody>
      </p:sp>
      <p:pic>
        <p:nvPicPr>
          <p:cNvPr id="6148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5816" y="2386462"/>
            <a:ext cx="5111898" cy="4464121"/>
          </a:xfrm>
        </p:spPr>
      </p:pic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1031875" y="2763838"/>
            <a:ext cx="1668463" cy="341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6150" name="Rectangle 1"/>
          <p:cNvSpPr>
            <a:spLocks noChangeArrowheads="1"/>
          </p:cNvSpPr>
          <p:nvPr/>
        </p:nvSpPr>
        <p:spPr bwMode="auto">
          <a:xfrm>
            <a:off x="251520" y="1379798"/>
            <a:ext cx="8207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800000"/>
                </a:solidFill>
              </a:rPr>
              <a:t>In reality, the flow of water through soil is not in one direction only, nor is it uniform over the entire area perpendicular to the flow. 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9472" y="32400"/>
            <a:ext cx="252095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chemeClr val="tx2"/>
                </a:solidFill>
              </a:rPr>
              <a:t>INTRODUCTION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07950" y="112713"/>
            <a:ext cx="1962397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ar-SA"/>
            </a:defPPr>
            <a:lvl1pPr eaLnBrk="1" hangingPunct="1">
              <a:buFontTx/>
              <a:buNone/>
              <a:defRPr sz="2800" b="1" u="sng">
                <a:solidFill>
                  <a:srgbClr val="800000"/>
                </a:solidFill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/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/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/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/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altLang="en-US" dirty="0"/>
              <a:t>Example 3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052513"/>
            <a:ext cx="4732337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3" name="Text Box 7"/>
          <p:cNvSpPr txBox="1">
            <a:spLocks noChangeArrowheads="1"/>
          </p:cNvSpPr>
          <p:nvPr/>
        </p:nvSpPr>
        <p:spPr bwMode="auto">
          <a:xfrm>
            <a:off x="107950" y="620713"/>
            <a:ext cx="49856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800000"/>
                </a:solidFill>
              </a:rPr>
              <a:t>Uplift pressure under hydraulic structures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43014" name="Rectangle 8"/>
          <p:cNvSpPr>
            <a:spLocks noChangeArrowheads="1"/>
          </p:cNvSpPr>
          <p:nvPr/>
        </p:nvSpPr>
        <p:spPr bwMode="auto">
          <a:xfrm>
            <a:off x="107950" y="1052513"/>
            <a:ext cx="46815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/>
              <a:t>N</a:t>
            </a:r>
            <a:r>
              <a:rPr lang="en-US" altLang="en-US" sz="2000" b="1" baseline="-25000" dirty="0" err="1"/>
              <a:t>d</a:t>
            </a:r>
            <a:r>
              <a:rPr lang="en-US" altLang="en-US" sz="2000" b="1" dirty="0"/>
              <a:t> = 7     </a:t>
            </a:r>
            <a:r>
              <a:rPr lang="en-US" altLang="en-US" sz="2000" b="1" dirty="0" smtClean="0"/>
              <a:t>h </a:t>
            </a:r>
            <a:r>
              <a:rPr lang="en-US" altLang="en-US" sz="2000" b="1" dirty="0"/>
              <a:t>= 7 m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Head Loss at each equipotential line = 7/7 = 1 m</a:t>
            </a:r>
          </a:p>
        </p:txBody>
      </p:sp>
      <p:pic>
        <p:nvPicPr>
          <p:cNvPr id="4301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492375"/>
            <a:ext cx="2808287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3016" name="Object 11"/>
          <p:cNvGraphicFramePr>
            <a:graphicFrameLocks noChangeAspect="1"/>
          </p:cNvGraphicFramePr>
          <p:nvPr/>
        </p:nvGraphicFramePr>
        <p:xfrm>
          <a:off x="323850" y="3778250"/>
          <a:ext cx="244792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9" name="Equation" r:id="rId5" imgW="850900" imgH="228600" progId="Equation.3">
                  <p:embed/>
                </p:oleObj>
              </mc:Choice>
              <mc:Fallback>
                <p:oleObj name="Equation" r:id="rId5" imgW="85090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778250"/>
                        <a:ext cx="2447925" cy="6588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7" name="Object 13"/>
          <p:cNvGraphicFramePr>
            <a:graphicFrameLocks noChangeAspect="1"/>
          </p:cNvGraphicFramePr>
          <p:nvPr/>
        </p:nvGraphicFramePr>
        <p:xfrm>
          <a:off x="280988" y="4562475"/>
          <a:ext cx="36830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0" name="Equation" r:id="rId7" imgW="1497950" imgH="241195" progId="Equation.3">
                  <p:embed/>
                </p:oleObj>
              </mc:Choice>
              <mc:Fallback>
                <p:oleObj name="Equation" r:id="rId7" imgW="1497950" imgH="241195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8" y="4562475"/>
                        <a:ext cx="36830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8" name="Object 14"/>
          <p:cNvGraphicFramePr>
            <a:graphicFrameLocks noChangeAspect="1"/>
          </p:cNvGraphicFramePr>
          <p:nvPr/>
        </p:nvGraphicFramePr>
        <p:xfrm>
          <a:off x="266700" y="5138738"/>
          <a:ext cx="368141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1" name="Equation" r:id="rId9" imgW="1497950" imgH="241195" progId="Equation.3">
                  <p:embed/>
                </p:oleObj>
              </mc:Choice>
              <mc:Fallback>
                <p:oleObj name="Equation" r:id="rId9" imgW="1497950" imgH="241195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5138738"/>
                        <a:ext cx="368141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9" name="Text Box 15"/>
          <p:cNvSpPr txBox="1">
            <a:spLocks noChangeArrowheads="1"/>
          </p:cNvSpPr>
          <p:nvPr/>
        </p:nvSpPr>
        <p:spPr bwMode="auto">
          <a:xfrm>
            <a:off x="465138" y="2755900"/>
            <a:ext cx="108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Recall</a:t>
            </a:r>
          </a:p>
        </p:txBody>
      </p:sp>
      <p:sp>
        <p:nvSpPr>
          <p:cNvPr id="43020" name="Text Box 16"/>
          <p:cNvSpPr txBox="1">
            <a:spLocks noChangeArrowheads="1"/>
          </p:cNvSpPr>
          <p:nvPr/>
        </p:nvSpPr>
        <p:spPr bwMode="auto">
          <a:xfrm>
            <a:off x="87313" y="2095500"/>
            <a:ext cx="4098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h</a:t>
            </a:r>
            <a:r>
              <a:rPr lang="en-US" altLang="en-US" sz="2000" b="1" baseline="-25000">
                <a:solidFill>
                  <a:srgbClr val="FF0000"/>
                </a:solidFill>
              </a:rPr>
              <a:t>(a) </a:t>
            </a:r>
            <a:r>
              <a:rPr lang="en-US" altLang="en-US" sz="2000" b="1">
                <a:solidFill>
                  <a:srgbClr val="FF0000"/>
                </a:solidFill>
              </a:rPr>
              <a:t>= 6 m, h</a:t>
            </a:r>
            <a:r>
              <a:rPr lang="en-US" altLang="en-US" sz="2000" b="1" baseline="-25000">
                <a:solidFill>
                  <a:srgbClr val="FF0000"/>
                </a:solidFill>
              </a:rPr>
              <a:t>(b)</a:t>
            </a:r>
            <a:r>
              <a:rPr lang="en-US" altLang="en-US" sz="2000" b="1">
                <a:solidFill>
                  <a:srgbClr val="FF0000"/>
                </a:solidFill>
              </a:rPr>
              <a:t> = 5 m, ……h</a:t>
            </a:r>
            <a:r>
              <a:rPr lang="en-US" altLang="en-US" sz="2000" b="1" baseline="-25000">
                <a:solidFill>
                  <a:srgbClr val="FF0000"/>
                </a:solidFill>
              </a:rPr>
              <a:t>(f)</a:t>
            </a:r>
            <a:r>
              <a:rPr lang="en-US" altLang="en-US" sz="2000" b="1">
                <a:solidFill>
                  <a:srgbClr val="FF0000"/>
                </a:solidFill>
              </a:rPr>
              <a:t> = 1m</a:t>
            </a:r>
          </a:p>
        </p:txBody>
      </p:sp>
      <p:sp>
        <p:nvSpPr>
          <p:cNvPr id="43021" name="Text Box 17"/>
          <p:cNvSpPr txBox="1">
            <a:spLocks noChangeArrowheads="1"/>
          </p:cNvSpPr>
          <p:nvPr/>
        </p:nvSpPr>
        <p:spPr bwMode="auto">
          <a:xfrm>
            <a:off x="7864475" y="1663700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800000"/>
                </a:solidFill>
              </a:rPr>
              <a:t>Datum</a:t>
            </a:r>
          </a:p>
        </p:txBody>
      </p:sp>
      <p:sp>
        <p:nvSpPr>
          <p:cNvPr id="43022" name="Text Box 18"/>
          <p:cNvSpPr txBox="1">
            <a:spLocks noChangeArrowheads="1"/>
          </p:cNvSpPr>
          <p:nvPr/>
        </p:nvSpPr>
        <p:spPr bwMode="auto">
          <a:xfrm>
            <a:off x="4572000" y="64912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6"/>
          <p:cNvSpPr>
            <a:spLocks noChangeArrowheads="1"/>
          </p:cNvSpPr>
          <p:nvPr/>
        </p:nvSpPr>
        <p:spPr bwMode="auto">
          <a:xfrm>
            <a:off x="107950" y="30163"/>
            <a:ext cx="1944688" cy="5191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srgbClr val="800000"/>
                </a:solidFill>
              </a:rPr>
              <a:t>Example </a:t>
            </a:r>
            <a:r>
              <a:rPr lang="en-US" altLang="en-US" sz="2800" b="1" u="sng" dirty="0" smtClean="0">
                <a:solidFill>
                  <a:srgbClr val="800000"/>
                </a:solidFill>
              </a:rPr>
              <a:t>4</a:t>
            </a:r>
            <a:endParaRPr lang="en-US" altLang="en-US" sz="2800" b="1" u="sng" dirty="0">
              <a:solidFill>
                <a:srgbClr val="800000"/>
              </a:solidFill>
            </a:endParaRPr>
          </a:p>
        </p:txBody>
      </p:sp>
      <p:sp>
        <p:nvSpPr>
          <p:cNvPr id="44036" name="Rectangle 7"/>
          <p:cNvSpPr>
            <a:spLocks noChangeArrowheads="1"/>
          </p:cNvSpPr>
          <p:nvPr/>
        </p:nvSpPr>
        <p:spPr bwMode="auto">
          <a:xfrm>
            <a:off x="179388" y="476250"/>
            <a:ext cx="84248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A stiff clay layer underlies a 12 m thick silty sand deposit. A sheet pile is driven into the sand to a depth of 7 m, and the upstream and downstream water levels are as shown in the figure below. </a:t>
            </a:r>
          </a:p>
        </p:txBody>
      </p:sp>
      <p:pic>
        <p:nvPicPr>
          <p:cNvPr id="4403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193925"/>
            <a:ext cx="517525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 Box 13"/>
          <p:cNvSpPr txBox="1">
            <a:spLocks noChangeArrowheads="1"/>
          </p:cNvSpPr>
          <p:nvPr/>
        </p:nvSpPr>
        <p:spPr bwMode="auto">
          <a:xfrm>
            <a:off x="179388" y="2492375"/>
            <a:ext cx="24669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k = 8.6x 10</a:t>
            </a:r>
            <a:r>
              <a:rPr lang="en-US" altLang="en-US" sz="2000" b="1" baseline="30000">
                <a:solidFill>
                  <a:srgbClr val="FF0000"/>
                </a:solidFill>
              </a:rPr>
              <a:t>-6</a:t>
            </a:r>
            <a:r>
              <a:rPr lang="en-US" altLang="en-US" sz="2000" b="1">
                <a:solidFill>
                  <a:srgbClr val="FF0000"/>
                </a:solidFill>
              </a:rPr>
              <a:t>cm/sec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e =0.72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G</a:t>
            </a:r>
            <a:r>
              <a:rPr lang="en-US" altLang="en-US" sz="2000" b="1" baseline="-25000">
                <a:solidFill>
                  <a:srgbClr val="FF0000"/>
                </a:solidFill>
              </a:rPr>
              <a:t>s</a:t>
            </a:r>
            <a:r>
              <a:rPr lang="en-US" altLang="en-US" sz="2000" b="1">
                <a:solidFill>
                  <a:srgbClr val="FF0000"/>
                </a:solidFill>
              </a:rPr>
              <a:t>= 2.65</a:t>
            </a:r>
          </a:p>
        </p:txBody>
      </p:sp>
      <p:sp>
        <p:nvSpPr>
          <p:cNvPr id="44039" name="Rectangle 14"/>
          <p:cNvSpPr>
            <a:spLocks noChangeArrowheads="1"/>
          </p:cNvSpPr>
          <p:nvPr/>
        </p:nvSpPr>
        <p:spPr bwMode="auto">
          <a:xfrm>
            <a:off x="179388" y="4724400"/>
            <a:ext cx="145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800000"/>
                </a:solidFill>
              </a:rPr>
              <a:t>Estimate</a:t>
            </a:r>
          </a:p>
        </p:txBody>
      </p:sp>
      <p:sp>
        <p:nvSpPr>
          <p:cNvPr id="44040" name="Rectangle 15"/>
          <p:cNvSpPr>
            <a:spLocks noChangeArrowheads="1"/>
          </p:cNvSpPr>
          <p:nvPr/>
        </p:nvSpPr>
        <p:spPr bwMode="auto">
          <a:xfrm>
            <a:off x="179388" y="5229225"/>
            <a:ext cx="84248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a) The seepage beneath the sheet pile in m</a:t>
            </a:r>
            <a:r>
              <a:rPr lang="en-US" altLang="en-US" sz="2000" b="1" baseline="30000"/>
              <a:t>3</a:t>
            </a:r>
            <a:r>
              <a:rPr lang="en-US" altLang="en-US" sz="2000" b="1"/>
              <a:t>/day per meter. 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b) What is the pore water pressure at the tip of the sheet pile? 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c) Is the arrangement safe against piping? </a:t>
            </a:r>
            <a:r>
              <a:rPr lang="en-US" altLang="en-US" sz="2000" b="1">
                <a:solidFill>
                  <a:srgbClr val="FF3300"/>
                </a:solidFill>
              </a:rPr>
              <a:t>We will come back to this later.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954213" cy="762000"/>
          </a:xfrm>
        </p:spPr>
        <p:txBody>
          <a:bodyPr/>
          <a:lstStyle/>
          <a:p>
            <a:pPr eaLnBrk="1" hangingPunct="1"/>
            <a:r>
              <a:rPr lang="en-US" altLang="en-US" sz="3200" b="1" i="1" u="sng" smtClean="0">
                <a:solidFill>
                  <a:srgbClr val="800000"/>
                </a:solidFill>
              </a:rPr>
              <a:t>Solution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63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220663" y="3500438"/>
            <a:ext cx="6211957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3300"/>
                </a:solidFill>
              </a:rPr>
              <a:t>Let </a:t>
            </a:r>
            <a:r>
              <a:rPr lang="en-US" altLang="en-US" b="1" dirty="0" smtClean="0">
                <a:solidFill>
                  <a:srgbClr val="FF3300"/>
                </a:solidFill>
              </a:rPr>
              <a:t>us try </a:t>
            </a:r>
            <a:r>
              <a:rPr lang="en-US" altLang="en-US" b="1" dirty="0">
                <a:solidFill>
                  <a:srgbClr val="FF3300"/>
                </a:solidFill>
              </a:rPr>
              <a:t>and take the datum at the bottom of the layer</a:t>
            </a:r>
          </a:p>
        </p:txBody>
      </p:sp>
      <p:sp>
        <p:nvSpPr>
          <p:cNvPr id="45063" name="TextBox 1"/>
          <p:cNvSpPr txBox="1">
            <a:spLocks noChangeArrowheads="1"/>
          </p:cNvSpPr>
          <p:nvPr/>
        </p:nvSpPr>
        <p:spPr bwMode="auto">
          <a:xfrm>
            <a:off x="228600" y="3933825"/>
            <a:ext cx="8763000" cy="286226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Total head  at the tip = 17-4x3/8 =15.5 m</a:t>
            </a:r>
          </a:p>
          <a:p>
            <a:pPr eaLnBrk="1" hangingPunct="1"/>
            <a:r>
              <a:rPr lang="en-US" altLang="en-US" dirty="0"/>
              <a:t>Elevation head =  5 m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19113" y="4508500"/>
          <a:ext cx="20574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3" name="Equation" r:id="rId4" imgW="939600" imgH="457200" progId="Equation.3">
                  <p:embed/>
                </p:oleObj>
              </mc:Choice>
              <mc:Fallback>
                <p:oleObj name="Equation" r:id="rId4" imgW="9396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4508500"/>
                        <a:ext cx="205740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55650" y="5500688"/>
          <a:ext cx="2030413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4" name="Equation" r:id="rId6" imgW="927000" imgH="419040" progId="Equation.3">
                  <p:embed/>
                </p:oleObj>
              </mc:Choice>
              <mc:Fallback>
                <p:oleObj name="Equation" r:id="rId6" imgW="92700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500688"/>
                        <a:ext cx="2030413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563938" y="5589588"/>
          <a:ext cx="44227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5" name="Equation" r:id="rId8" imgW="2019240" imgH="241200" progId="Equation.3">
                  <p:embed/>
                </p:oleObj>
              </mc:Choice>
              <mc:Fallback>
                <p:oleObj name="Equation" r:id="rId8" imgW="201924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5589588"/>
                        <a:ext cx="44227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291" name="Picture 3" descr="Baldwin%20Hills%20Dam%20Failure%20-%20P0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981075"/>
            <a:ext cx="3313113" cy="4957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250825" y="981075"/>
            <a:ext cx="521335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09" name="Rectangle 7"/>
          <p:cNvSpPr>
            <a:spLocks noChangeArrowheads="1"/>
          </p:cNvSpPr>
          <p:nvPr/>
        </p:nvSpPr>
        <p:spPr bwMode="auto">
          <a:xfrm>
            <a:off x="250825" y="44450"/>
            <a:ext cx="2733675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/>
              <a:t>Piping Failures</a:t>
            </a:r>
          </a:p>
        </p:txBody>
      </p:sp>
      <p:sp>
        <p:nvSpPr>
          <p:cNvPr id="47110" name="Rectangle 8"/>
          <p:cNvSpPr>
            <a:spLocks noChangeArrowheads="1"/>
          </p:cNvSpPr>
          <p:nvPr/>
        </p:nvSpPr>
        <p:spPr bwMode="auto">
          <a:xfrm>
            <a:off x="179388" y="981075"/>
            <a:ext cx="51133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87438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1738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3"/>
              </a:buBlip>
            </a:pPr>
            <a:r>
              <a:rPr lang="en-AU" altLang="en-US" sz="2000" b="1"/>
              <a:t>Baldwin Hills Dam </a:t>
            </a:r>
            <a:r>
              <a:rPr lang="en-US" altLang="en-US" sz="2000" b="1"/>
              <a:t>was constructed between 1947 and 1951</a:t>
            </a:r>
            <a:r>
              <a:rPr lang="ar-SA" altLang="en-US" sz="2000" b="1"/>
              <a:t> </a:t>
            </a:r>
            <a:r>
              <a:rPr lang="en-US" altLang="en-US" sz="2000" b="1"/>
              <a:t>and </a:t>
            </a:r>
            <a:r>
              <a:rPr lang="en-AU" altLang="en-US" sz="2000" b="1"/>
              <a:t>failed by piping in 1963.</a:t>
            </a:r>
          </a:p>
        </p:txBody>
      </p:sp>
      <p:sp>
        <p:nvSpPr>
          <p:cNvPr id="47111" name="Rectangle 9"/>
          <p:cNvSpPr>
            <a:spLocks noChangeArrowheads="1"/>
          </p:cNvSpPr>
          <p:nvPr/>
        </p:nvSpPr>
        <p:spPr bwMode="auto">
          <a:xfrm>
            <a:off x="179388" y="2101850"/>
            <a:ext cx="511333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87438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1738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3"/>
              </a:buBlip>
            </a:pPr>
            <a:r>
              <a:rPr lang="en-AU" altLang="en-US" sz="2000" b="1" dirty="0"/>
              <a:t>The failure occurred when a </a:t>
            </a:r>
            <a:r>
              <a:rPr lang="en-AU" altLang="en-US" sz="2000" b="1" dirty="0">
                <a:solidFill>
                  <a:srgbClr val="FF0000"/>
                </a:solidFill>
              </a:rPr>
              <a:t>concentrated leak developed along a crack in the embankment</a:t>
            </a:r>
            <a:r>
              <a:rPr lang="en-AU" altLang="en-US" sz="2000" b="1" dirty="0"/>
              <a:t>, eroding the embankment fill and forming this crevasse.</a:t>
            </a:r>
          </a:p>
        </p:txBody>
      </p:sp>
      <p:sp>
        <p:nvSpPr>
          <p:cNvPr id="47112" name="Rectangle 10"/>
          <p:cNvSpPr>
            <a:spLocks noChangeArrowheads="1"/>
          </p:cNvSpPr>
          <p:nvPr/>
        </p:nvSpPr>
        <p:spPr bwMode="auto">
          <a:xfrm>
            <a:off x="250825" y="3702050"/>
            <a:ext cx="51117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87438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1738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3"/>
              </a:buBlip>
            </a:pPr>
            <a:r>
              <a:rPr lang="en-AU" altLang="en-US" sz="2000" b="1" dirty="0"/>
              <a:t>An alarm was raised about </a:t>
            </a:r>
            <a:r>
              <a:rPr lang="en-AU" altLang="en-US" sz="2000" b="1" dirty="0">
                <a:solidFill>
                  <a:srgbClr val="0000FF"/>
                </a:solidFill>
              </a:rPr>
              <a:t>four</a:t>
            </a:r>
            <a:r>
              <a:rPr lang="en-AU" altLang="en-US" sz="2000" b="1" dirty="0"/>
              <a:t> </a:t>
            </a:r>
            <a:r>
              <a:rPr lang="en-AU" altLang="en-US" sz="2000" b="1" dirty="0">
                <a:solidFill>
                  <a:srgbClr val="0000FF"/>
                </a:solidFill>
              </a:rPr>
              <a:t>hours</a:t>
            </a:r>
            <a:r>
              <a:rPr lang="en-AU" altLang="en-US" sz="2000" b="1" dirty="0"/>
              <a:t> before the failure and </a:t>
            </a:r>
            <a:r>
              <a:rPr lang="en-AU" altLang="en-US" sz="2000" b="1" dirty="0">
                <a:solidFill>
                  <a:srgbClr val="0000FF"/>
                </a:solidFill>
              </a:rPr>
              <a:t>thousands</a:t>
            </a:r>
            <a:r>
              <a:rPr lang="en-AU" altLang="en-US" sz="2000" b="1" dirty="0"/>
              <a:t> of people were evacuated from the area below the dam.</a:t>
            </a:r>
          </a:p>
        </p:txBody>
      </p:sp>
      <p:sp>
        <p:nvSpPr>
          <p:cNvPr id="47113" name="Rectangle 11"/>
          <p:cNvSpPr>
            <a:spLocks noChangeArrowheads="1"/>
          </p:cNvSpPr>
          <p:nvPr/>
        </p:nvSpPr>
        <p:spPr bwMode="auto">
          <a:xfrm>
            <a:off x="179388" y="5070475"/>
            <a:ext cx="51847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87438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1738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3"/>
              </a:buBlip>
            </a:pPr>
            <a:r>
              <a:rPr lang="en-AU" altLang="en-US" sz="2000" b="1"/>
              <a:t>The flood that resulted when the dam failed and the reservoir was released caused several millions of dollars in damage.</a:t>
            </a:r>
          </a:p>
        </p:txBody>
      </p:sp>
      <p:sp>
        <p:nvSpPr>
          <p:cNvPr id="47114" name="Text Box 13"/>
          <p:cNvSpPr txBox="1">
            <a:spLocks noChangeArrowheads="1"/>
          </p:cNvSpPr>
          <p:nvPr/>
        </p:nvSpPr>
        <p:spPr bwMode="auto">
          <a:xfrm>
            <a:off x="250825" y="523875"/>
            <a:ext cx="143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765175"/>
            <a:ext cx="4176712" cy="3175000"/>
          </a:xfrm>
          <a:noFill/>
        </p:spPr>
      </p:pic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323850" y="239713"/>
            <a:ext cx="407035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Exit hydraulic gradient, </a:t>
            </a:r>
            <a:r>
              <a:rPr lang="en-US" altLang="en-US" sz="2400" b="1" i="1"/>
              <a:t>i</a:t>
            </a:r>
            <a:r>
              <a:rPr lang="en-US" altLang="en-US" sz="2400" b="1" i="1" baseline="-25000"/>
              <a:t>exit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4779963" y="239713"/>
            <a:ext cx="43068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Critical hydraulic gradient, i</a:t>
            </a:r>
            <a:r>
              <a:rPr lang="en-US" altLang="en-US" sz="2400" b="1" baseline="-25000"/>
              <a:t>c</a:t>
            </a: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787900" y="908050"/>
            <a:ext cx="4105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The value of i for which </a:t>
            </a:r>
            <a:r>
              <a:rPr lang="en-US" altLang="en-US" sz="2000" b="1" i="1">
                <a:solidFill>
                  <a:srgbClr val="FF0000"/>
                </a:solidFill>
              </a:rPr>
              <a:t>the effective stress</a:t>
            </a:r>
            <a:r>
              <a:rPr lang="en-US" altLang="en-US" sz="2000" b="1"/>
              <a:t> in the saturated system becomes ZERO!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4859338" y="2133600"/>
            <a:ext cx="38877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The critical hydraulic gradient (i</a:t>
            </a:r>
            <a:r>
              <a:rPr lang="en-US" altLang="en-US" sz="2000" b="1" baseline="-25000"/>
              <a:t>c</a:t>
            </a:r>
            <a:r>
              <a:rPr lang="en-US" altLang="en-US" sz="2000" b="1"/>
              <a:t>), is given by </a:t>
            </a:r>
            <a:r>
              <a:rPr lang="en-US" altLang="en-US" sz="2000" b="1">
                <a:solidFill>
                  <a:srgbClr val="FF0000"/>
                </a:solidFill>
              </a:rPr>
              <a:t>(See next Chapter)</a:t>
            </a:r>
          </a:p>
        </p:txBody>
      </p:sp>
      <p:pic>
        <p:nvPicPr>
          <p:cNvPr id="5530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429000"/>
            <a:ext cx="2514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3563938" y="4724400"/>
            <a:ext cx="5329237" cy="13398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/>
              <a:t>Consequences</a:t>
            </a:r>
            <a:r>
              <a:rPr lang="en-US" altLang="en-US" sz="2000" b="1"/>
              <a:t>:  </a:t>
            </a:r>
          </a:p>
          <a:p>
            <a:pPr algn="just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no stress to hold granular soils together</a:t>
            </a:r>
          </a:p>
          <a:p>
            <a:pPr algn="just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ym typeface="Symbol" pitchFamily="18" charset="2"/>
              </a:rPr>
              <a:t>	  s</a:t>
            </a:r>
            <a:r>
              <a:rPr lang="en-US" altLang="en-US" sz="2000" b="1"/>
              <a:t>oil may flow </a:t>
            </a:r>
            <a:r>
              <a:rPr lang="en-US" altLang="en-US" sz="2000" b="1">
                <a:sym typeface="Symbol" pitchFamily="18" charset="2"/>
              </a:rPr>
              <a:t></a:t>
            </a:r>
            <a:endParaRPr lang="en-US" altLang="en-US" sz="2000" b="1"/>
          </a:p>
          <a:p>
            <a:pPr algn="just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	 </a:t>
            </a:r>
            <a:r>
              <a:rPr lang="en-US" altLang="en-US" sz="2000" b="1">
                <a:solidFill>
                  <a:srgbClr val="800000"/>
                </a:solidFill>
              </a:rPr>
              <a:t>“boiling” or “piping” = EROSION</a:t>
            </a:r>
          </a:p>
        </p:txBody>
      </p:sp>
      <p:sp>
        <p:nvSpPr>
          <p:cNvPr id="55306" name="Line 12"/>
          <p:cNvSpPr>
            <a:spLocks noChangeShapeType="1"/>
          </p:cNvSpPr>
          <p:nvPr/>
        </p:nvSpPr>
        <p:spPr bwMode="auto">
          <a:xfrm>
            <a:off x="4500563" y="73025"/>
            <a:ext cx="0" cy="45085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7" name="Line 13"/>
          <p:cNvSpPr>
            <a:spLocks noChangeShapeType="1"/>
          </p:cNvSpPr>
          <p:nvPr/>
        </p:nvSpPr>
        <p:spPr bwMode="auto">
          <a:xfrm>
            <a:off x="3492500" y="4437063"/>
            <a:ext cx="0" cy="1944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404813"/>
            <a:ext cx="7056437" cy="3787775"/>
          </a:xfrm>
          <a:noFill/>
        </p:spPr>
      </p:pic>
      <p:graphicFrame>
        <p:nvGraphicFramePr>
          <p:cNvPr id="56324" name="Object 8"/>
          <p:cNvGraphicFramePr>
            <a:graphicFrameLocks noChangeAspect="1"/>
          </p:cNvGraphicFramePr>
          <p:nvPr/>
        </p:nvGraphicFramePr>
        <p:xfrm>
          <a:off x="3995738" y="4437063"/>
          <a:ext cx="1728787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0" name="Equation" r:id="rId4" imgW="761669" imgH="431613" progId="Equation.3">
                  <p:embed/>
                </p:oleObj>
              </mc:Choice>
              <mc:Fallback>
                <p:oleObj name="Equation" r:id="rId4" imgW="761669" imgH="431613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4437063"/>
                        <a:ext cx="1728787" cy="9794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5" name="Text Box 9"/>
          <p:cNvSpPr txBox="1">
            <a:spLocks noChangeArrowheads="1"/>
          </p:cNvSpPr>
          <p:nvPr/>
        </p:nvSpPr>
        <p:spPr bwMode="auto">
          <a:xfrm>
            <a:off x="6156325" y="4581525"/>
            <a:ext cx="2366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00000"/>
                </a:solidFill>
              </a:rPr>
              <a:t>Typically 5 to 6</a:t>
            </a:r>
          </a:p>
        </p:txBody>
      </p:sp>
      <p:sp>
        <p:nvSpPr>
          <p:cNvPr id="56326" name="Text Box 10"/>
          <p:cNvSpPr txBox="1">
            <a:spLocks noChangeArrowheads="1"/>
          </p:cNvSpPr>
          <p:nvPr/>
        </p:nvSpPr>
        <p:spPr bwMode="auto">
          <a:xfrm>
            <a:off x="468313" y="4724400"/>
            <a:ext cx="3262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Factor against piping</a:t>
            </a:r>
          </a:p>
        </p:txBody>
      </p:sp>
      <p:sp>
        <p:nvSpPr>
          <p:cNvPr id="56327" name="Text Box 11"/>
          <p:cNvSpPr txBox="1">
            <a:spLocks noChangeArrowheads="1"/>
          </p:cNvSpPr>
          <p:nvPr/>
        </p:nvSpPr>
        <p:spPr bwMode="auto">
          <a:xfrm>
            <a:off x="539750" y="5661025"/>
            <a:ext cx="8353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</a:rPr>
              <a:t>Note:</a:t>
            </a:r>
            <a:r>
              <a:rPr lang="en-US" altLang="en-US" sz="2400" b="1">
                <a:solidFill>
                  <a:srgbClr val="FF0000"/>
                </a:solidFill>
              </a:rPr>
              <a:t> we use high value for the factor of safety because of the disastrous consequences of failure.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9275"/>
            <a:ext cx="59753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611188" y="4149725"/>
            <a:ext cx="50117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3"/>
              </a:buBlip>
            </a:pPr>
            <a:r>
              <a:rPr lang="en-US" altLang="en-US" sz="2000" b="1">
                <a:sym typeface="Symbol" pitchFamily="18" charset="2"/>
              </a:rPr>
              <a:t>[h / </a:t>
            </a:r>
            <a:r>
              <a:rPr lang="en-US" altLang="en-US" sz="2000" b="1"/>
              <a:t>Nd] = 45/14 = 3.2 m head per drop</a:t>
            </a:r>
          </a:p>
          <a:p>
            <a:pPr algn="l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3"/>
              </a:buBlip>
            </a:pPr>
            <a:r>
              <a:rPr lang="en-US" altLang="en-US" sz="2000" b="1">
                <a:sym typeface="Symbol" pitchFamily="18" charset="2"/>
              </a:rPr>
              <a:t>Average length of flow is about 3 m</a:t>
            </a:r>
          </a:p>
          <a:p>
            <a:pPr algn="l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3"/>
              </a:buBlip>
            </a:pPr>
            <a:r>
              <a:rPr lang="en-US" altLang="en-US" sz="2000" b="1">
                <a:sym typeface="Symbol" pitchFamily="18" charset="2"/>
              </a:rPr>
              <a:t>I</a:t>
            </a:r>
            <a:r>
              <a:rPr lang="en-US" altLang="en-US" sz="2000" b="1" baseline="-25000">
                <a:sym typeface="Symbol" pitchFamily="18" charset="2"/>
              </a:rPr>
              <a:t>exit</a:t>
            </a:r>
            <a:r>
              <a:rPr lang="en-US" altLang="en-US" sz="2000" b="1">
                <a:sym typeface="Symbol" pitchFamily="18" charset="2"/>
              </a:rPr>
              <a:t> = 3.2/3  1.1</a:t>
            </a:r>
          </a:p>
        </p:txBody>
      </p:sp>
      <p:sp>
        <p:nvSpPr>
          <p:cNvPr id="57349" name="Rectangle 7"/>
          <p:cNvSpPr>
            <a:spLocks noChangeArrowheads="1"/>
          </p:cNvSpPr>
          <p:nvPr/>
        </p:nvSpPr>
        <p:spPr bwMode="auto">
          <a:xfrm>
            <a:off x="179388" y="101600"/>
            <a:ext cx="3211512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800000"/>
                </a:solidFill>
              </a:rPr>
              <a:t>Example 2 (again)</a:t>
            </a:r>
          </a:p>
        </p:txBody>
      </p:sp>
      <p:sp>
        <p:nvSpPr>
          <p:cNvPr id="57350" name="Rectangle 8"/>
          <p:cNvSpPr>
            <a:spLocks noChangeArrowheads="1"/>
          </p:cNvSpPr>
          <p:nvPr/>
        </p:nvSpPr>
        <p:spPr bwMode="auto">
          <a:xfrm>
            <a:off x="611188" y="5695950"/>
            <a:ext cx="645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3"/>
              </a:buBlip>
            </a:pPr>
            <a:r>
              <a:rPr lang="en-US" altLang="en-US" sz="2000" b="1"/>
              <a:t>For most soils  0.9 &lt; i</a:t>
            </a:r>
            <a:r>
              <a:rPr lang="en-US" altLang="en-US" sz="2000" b="1" baseline="-25000"/>
              <a:t>c</a:t>
            </a:r>
            <a:r>
              <a:rPr lang="en-US" altLang="en-US" sz="2000" b="1"/>
              <a:t> &lt; 1.1 with an average of 1.0.</a:t>
            </a:r>
          </a:p>
        </p:txBody>
      </p:sp>
      <p:sp>
        <p:nvSpPr>
          <p:cNvPr id="57351" name="Rectangle 9"/>
          <p:cNvSpPr>
            <a:spLocks noChangeArrowheads="1"/>
          </p:cNvSpPr>
          <p:nvPr/>
        </p:nvSpPr>
        <p:spPr bwMode="auto">
          <a:xfrm>
            <a:off x="619125" y="6200775"/>
            <a:ext cx="2513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3"/>
              </a:buBlip>
            </a:pPr>
            <a:r>
              <a:rPr lang="en-US" altLang="en-US" sz="2000" b="1"/>
              <a:t>F</a:t>
            </a:r>
            <a:r>
              <a:rPr lang="en-US" altLang="en-US" sz="2000" b="1" baseline="-25000"/>
              <a:t>piping</a:t>
            </a:r>
            <a:r>
              <a:rPr lang="en-US" altLang="en-US" sz="2000" b="1"/>
              <a:t> = 1/1.1 </a:t>
            </a:r>
            <a:r>
              <a:rPr lang="en-US" altLang="en-US" sz="1800" b="1">
                <a:sym typeface="Symbol" pitchFamily="18" charset="2"/>
              </a:rPr>
              <a:t> 0.9</a:t>
            </a:r>
            <a:r>
              <a:rPr lang="en-US" altLang="en-US" sz="2000" b="1"/>
              <a:t> </a:t>
            </a:r>
          </a:p>
        </p:txBody>
      </p:sp>
      <p:sp>
        <p:nvSpPr>
          <p:cNvPr id="57352" name="Line 10"/>
          <p:cNvSpPr>
            <a:spLocks noChangeShapeType="1"/>
          </p:cNvSpPr>
          <p:nvPr/>
        </p:nvSpPr>
        <p:spPr bwMode="auto">
          <a:xfrm>
            <a:off x="3203575" y="6416675"/>
            <a:ext cx="10810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3" name="Text Box 11"/>
          <p:cNvSpPr txBox="1">
            <a:spLocks noChangeArrowheads="1"/>
          </p:cNvSpPr>
          <p:nvPr/>
        </p:nvSpPr>
        <p:spPr bwMode="auto">
          <a:xfrm>
            <a:off x="4335463" y="6194425"/>
            <a:ext cx="2105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Very dangerous</a:t>
            </a:r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>
            <a:off x="0" y="765175"/>
            <a:ext cx="3457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Is the arrangement safe against piping?</a:t>
            </a:r>
          </a:p>
        </p:txBody>
      </p:sp>
      <p:pic>
        <p:nvPicPr>
          <p:cNvPr id="5735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4899025"/>
            <a:ext cx="2125662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56" name="TextBox 1"/>
          <p:cNvSpPr txBox="1">
            <a:spLocks noChangeArrowheads="1"/>
          </p:cNvSpPr>
          <p:nvPr/>
        </p:nvSpPr>
        <p:spPr bwMode="auto">
          <a:xfrm>
            <a:off x="1895475" y="5216525"/>
            <a:ext cx="88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Recall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107950" y="30163"/>
            <a:ext cx="3211513" cy="5191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srgbClr val="800000"/>
                </a:solidFill>
              </a:rPr>
              <a:t>Example </a:t>
            </a:r>
            <a:r>
              <a:rPr lang="en-US" altLang="en-US" sz="2800" b="1" u="sng" dirty="0" smtClean="0">
                <a:solidFill>
                  <a:srgbClr val="800000"/>
                </a:solidFill>
              </a:rPr>
              <a:t>4 </a:t>
            </a:r>
            <a:r>
              <a:rPr lang="en-US" altLang="en-US" sz="2800" b="1" u="sng" dirty="0">
                <a:solidFill>
                  <a:srgbClr val="800000"/>
                </a:solidFill>
              </a:rPr>
              <a:t>(again)</a:t>
            </a:r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179388" y="476250"/>
            <a:ext cx="84248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A stiff clay layer underlies a 12 m thick silty sand deposit. A sheet pile is driven into the sand to a depth of 7 m, and the upstream and downstream water levels are as shown in the figure below. </a:t>
            </a:r>
          </a:p>
        </p:txBody>
      </p:sp>
      <p:pic>
        <p:nvPicPr>
          <p:cNvPr id="583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062163"/>
            <a:ext cx="674211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Text Box 5"/>
          <p:cNvSpPr txBox="1">
            <a:spLocks noChangeArrowheads="1"/>
          </p:cNvSpPr>
          <p:nvPr/>
        </p:nvSpPr>
        <p:spPr bwMode="auto">
          <a:xfrm>
            <a:off x="1187450" y="3143250"/>
            <a:ext cx="24669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k = 8.6x 10</a:t>
            </a:r>
            <a:r>
              <a:rPr lang="en-US" altLang="en-US" sz="2000" b="1" baseline="30000">
                <a:solidFill>
                  <a:srgbClr val="FF0000"/>
                </a:solidFill>
              </a:rPr>
              <a:t>-6</a:t>
            </a:r>
            <a:r>
              <a:rPr lang="en-US" altLang="en-US" sz="2000" b="1">
                <a:solidFill>
                  <a:srgbClr val="FF0000"/>
                </a:solidFill>
              </a:rPr>
              <a:t>cm/sec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e =0.72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G</a:t>
            </a:r>
            <a:r>
              <a:rPr lang="en-US" altLang="en-US" sz="2000" b="1" baseline="-25000">
                <a:solidFill>
                  <a:srgbClr val="FF0000"/>
                </a:solidFill>
              </a:rPr>
              <a:t>s</a:t>
            </a:r>
            <a:r>
              <a:rPr lang="en-US" altLang="en-US" sz="2000" b="1">
                <a:solidFill>
                  <a:srgbClr val="FF0000"/>
                </a:solidFill>
              </a:rPr>
              <a:t>= 2.65</a:t>
            </a:r>
          </a:p>
        </p:txBody>
      </p:sp>
      <p:sp>
        <p:nvSpPr>
          <p:cNvPr id="58375" name="Rectangle 6"/>
          <p:cNvSpPr>
            <a:spLocks noChangeArrowheads="1"/>
          </p:cNvSpPr>
          <p:nvPr/>
        </p:nvSpPr>
        <p:spPr bwMode="auto">
          <a:xfrm>
            <a:off x="179388" y="4724400"/>
            <a:ext cx="15176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800000"/>
                </a:solidFill>
              </a:rPr>
              <a:t>Required</a:t>
            </a:r>
          </a:p>
        </p:txBody>
      </p:sp>
      <p:sp>
        <p:nvSpPr>
          <p:cNvPr id="58376" name="Rectangle 7"/>
          <p:cNvSpPr>
            <a:spLocks noChangeArrowheads="1"/>
          </p:cNvSpPr>
          <p:nvPr/>
        </p:nvSpPr>
        <p:spPr bwMode="auto">
          <a:xfrm>
            <a:off x="179388" y="5229225"/>
            <a:ext cx="8424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c) Is the arrangement safe against piping?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954213" cy="762000"/>
          </a:xfrm>
        </p:spPr>
        <p:txBody>
          <a:bodyPr/>
          <a:lstStyle/>
          <a:p>
            <a:pPr eaLnBrk="1" hangingPunct="1"/>
            <a:r>
              <a:rPr lang="en-US" altLang="en-US" sz="3200" b="1" i="1" u="sng" smtClean="0">
                <a:solidFill>
                  <a:srgbClr val="800000"/>
                </a:solidFill>
              </a:rPr>
              <a:t>Solution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5939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63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755650" y="6049963"/>
            <a:ext cx="5616575" cy="288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Rectangle 1"/>
          <p:cNvSpPr/>
          <p:nvPr/>
        </p:nvSpPr>
        <p:spPr bwMode="auto">
          <a:xfrm>
            <a:off x="228600" y="685800"/>
            <a:ext cx="8231188" cy="324802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303213" y="115888"/>
            <a:ext cx="2339975" cy="5191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800000"/>
                </a:solidFill>
              </a:rPr>
              <a:t>Filter Design</a:t>
            </a:r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158750" y="620713"/>
            <a:ext cx="85169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87438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1738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2"/>
              </a:buBlip>
            </a:pPr>
            <a:r>
              <a:rPr lang="en-US" altLang="en-US" sz="2400" b="1"/>
              <a:t>As mentioned previously, piping and erosion are a possibility if, somewhere in the porous medium, the gradient exceeded the critical gradient. </a:t>
            </a:r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158750" y="1989138"/>
            <a:ext cx="8516938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87438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1738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2"/>
              </a:buBlip>
            </a:pPr>
            <a:r>
              <a:rPr lang="en-US" altLang="en-US" sz="2400" b="1"/>
              <a:t>Piping can occur any place in the system, but usually it occurs where </a:t>
            </a:r>
            <a:r>
              <a:rPr lang="en-US" altLang="en-US" sz="2400" b="1">
                <a:solidFill>
                  <a:srgbClr val="FF0000"/>
                </a:solidFill>
              </a:rPr>
              <a:t>the flow is concentrated</a:t>
            </a:r>
            <a:r>
              <a:rPr lang="en-US" altLang="en-US" sz="2400" b="1"/>
              <a:t>.</a:t>
            </a:r>
          </a:p>
        </p:txBody>
      </p:sp>
      <p:sp>
        <p:nvSpPr>
          <p:cNvPr id="60422" name="Text Box 16"/>
          <p:cNvSpPr txBox="1">
            <a:spLocks noChangeArrowheads="1"/>
          </p:cNvSpPr>
          <p:nvPr/>
        </p:nvSpPr>
        <p:spPr bwMode="auto">
          <a:xfrm>
            <a:off x="136525" y="2955925"/>
            <a:ext cx="85169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87438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1738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2"/>
              </a:buBlip>
            </a:pPr>
            <a:r>
              <a:rPr lang="en-US" altLang="en-US" sz="2400" b="1"/>
              <a:t>When seepage water flows from a soil with relatively </a:t>
            </a:r>
            <a:r>
              <a:rPr lang="en-US" altLang="en-US" sz="2400" b="1">
                <a:solidFill>
                  <a:srgbClr val="FF0000"/>
                </a:solidFill>
              </a:rPr>
              <a:t>fine grains</a:t>
            </a:r>
            <a:r>
              <a:rPr lang="en-US" altLang="en-US" sz="2400" b="1"/>
              <a:t> into </a:t>
            </a:r>
            <a:r>
              <a:rPr lang="en-US" altLang="en-US" sz="2400" b="1">
                <a:solidFill>
                  <a:srgbClr val="FF0000"/>
                </a:solidFill>
              </a:rPr>
              <a:t>coarser material</a:t>
            </a:r>
            <a:r>
              <a:rPr lang="en-US" altLang="en-US" sz="2400" b="1"/>
              <a:t>, there is danger that the fine soil particles may </a:t>
            </a:r>
            <a:r>
              <a:rPr lang="en-US" altLang="en-US" sz="2400" b="1">
                <a:solidFill>
                  <a:srgbClr val="FF0000"/>
                </a:solidFill>
              </a:rPr>
              <a:t>wash a way</a:t>
            </a:r>
            <a:r>
              <a:rPr lang="en-US" altLang="en-US" sz="2400" b="1"/>
              <a:t> into the coarse material. </a:t>
            </a:r>
          </a:p>
        </p:txBody>
      </p:sp>
      <p:sp>
        <p:nvSpPr>
          <p:cNvPr id="60423" name="Rectangle 17"/>
          <p:cNvSpPr>
            <a:spLocks noChangeArrowheads="1"/>
          </p:cNvSpPr>
          <p:nvPr/>
        </p:nvSpPr>
        <p:spPr bwMode="auto">
          <a:xfrm>
            <a:off x="179388" y="4581525"/>
            <a:ext cx="8516937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87438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1738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2"/>
              </a:buBlip>
            </a:pPr>
            <a:r>
              <a:rPr lang="en-US" altLang="en-US" sz="2400" b="1"/>
              <a:t>Over a period of time, this process may </a:t>
            </a:r>
            <a:r>
              <a:rPr lang="en-US" altLang="en-US" sz="2400" b="1">
                <a:solidFill>
                  <a:srgbClr val="FF0000"/>
                </a:solidFill>
              </a:rPr>
              <a:t>clog</a:t>
            </a:r>
            <a:r>
              <a:rPr lang="en-US" altLang="en-US" sz="2400" b="1"/>
              <a:t> the void spaces in the coarser material. Hence the grain-size distribution of the coarser material should be properly manipulated to avoid this situation.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80443" y="1484784"/>
            <a:ext cx="5016500" cy="614362"/>
          </a:xfrm>
          <a:solidFill>
            <a:srgbClr val="92D050"/>
          </a:solidFill>
        </p:spPr>
        <p:txBody>
          <a:bodyPr anchor="b"/>
          <a:lstStyle/>
          <a:p>
            <a:pPr eaLnBrk="1" hangingPunct="1"/>
            <a:r>
              <a:rPr lang="en-US" altLang="en-US" sz="3200" b="1" dirty="0" smtClean="0">
                <a:cs typeface="Tahoma" pitchFamily="34" charset="0"/>
              </a:rPr>
              <a:t>Two-dimensional flow</a:t>
            </a: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877168" y="3954934"/>
            <a:ext cx="1668463" cy="341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8" y="2573809"/>
            <a:ext cx="8596313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6268" y="108422"/>
            <a:ext cx="252095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chemeClr val="tx2"/>
                </a:solidFill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7"/>
          <p:cNvSpPr txBox="1">
            <a:spLocks noChangeArrowheads="1"/>
          </p:cNvSpPr>
          <p:nvPr/>
        </p:nvSpPr>
        <p:spPr bwMode="auto">
          <a:xfrm>
            <a:off x="323528" y="332656"/>
            <a:ext cx="85169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87438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1738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2"/>
              </a:buBlip>
            </a:pPr>
            <a:r>
              <a:rPr lang="en-US" altLang="en-US" sz="2400" b="1"/>
              <a:t>There are several methods to control seepage and to prevent erosion and piping, one of which is to use a </a:t>
            </a:r>
            <a:r>
              <a:rPr lang="en-US" altLang="en-US" sz="2400" b="1" u="sng">
                <a:solidFill>
                  <a:srgbClr val="FF0000"/>
                </a:solidFill>
              </a:rPr>
              <a:t>protective filter</a:t>
            </a:r>
            <a:r>
              <a:rPr lang="en-US" altLang="en-US" sz="2400" b="1"/>
              <a:t>.</a:t>
            </a:r>
          </a:p>
        </p:txBody>
      </p:sp>
      <p:sp>
        <p:nvSpPr>
          <p:cNvPr id="61444" name="Text Box 8"/>
          <p:cNvSpPr txBox="1">
            <a:spLocks noChangeArrowheads="1"/>
          </p:cNvSpPr>
          <p:nvPr/>
        </p:nvSpPr>
        <p:spPr bwMode="auto">
          <a:xfrm>
            <a:off x="323528" y="2637706"/>
            <a:ext cx="8516937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87438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1738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2"/>
              </a:buBlip>
            </a:pPr>
            <a:r>
              <a:rPr lang="en-US" altLang="en-US" sz="2400" b="1" dirty="0"/>
              <a:t>A filter consists of one or more layers of </a:t>
            </a:r>
            <a:r>
              <a:rPr lang="en-US" altLang="en-US" sz="2400" b="1" dirty="0">
                <a:solidFill>
                  <a:srgbClr val="0000FF"/>
                </a:solidFill>
              </a:rPr>
              <a:t>free-draining</a:t>
            </a:r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0000FF"/>
                </a:solidFill>
              </a:rPr>
              <a:t>granular</a:t>
            </a:r>
            <a:r>
              <a:rPr lang="en-US" altLang="en-US" sz="2400" b="1" dirty="0"/>
              <a:t> materials placed in less pervious foundation or base materials to </a:t>
            </a:r>
            <a:r>
              <a:rPr lang="en-US" altLang="en-US" sz="2400" b="1" dirty="0">
                <a:solidFill>
                  <a:srgbClr val="00CC00"/>
                </a:solidFill>
              </a:rPr>
              <a:t>prevent the movement </a:t>
            </a:r>
            <a:r>
              <a:rPr lang="en-US" altLang="en-US" sz="2400" b="1" dirty="0"/>
              <a:t>of soil particles that are susceptible to piping while at the same time </a:t>
            </a:r>
            <a:r>
              <a:rPr lang="en-US" altLang="en-US" sz="2400" b="1" dirty="0">
                <a:solidFill>
                  <a:srgbClr val="00CC00"/>
                </a:solidFill>
              </a:rPr>
              <a:t>allowing the seepage water </a:t>
            </a:r>
            <a:r>
              <a:rPr lang="en-US" altLang="en-US" sz="2400" b="1" dirty="0"/>
              <a:t>to escape with relatively little head loss.</a:t>
            </a:r>
          </a:p>
        </p:txBody>
      </p:sp>
      <p:sp>
        <p:nvSpPr>
          <p:cNvPr id="61445" name="Rectangle 19"/>
          <p:cNvSpPr>
            <a:spLocks noChangeArrowheads="1"/>
          </p:cNvSpPr>
          <p:nvPr/>
        </p:nvSpPr>
        <p:spPr bwMode="auto">
          <a:xfrm>
            <a:off x="287015" y="1670918"/>
            <a:ext cx="85169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87438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1738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2"/>
              </a:buBlip>
            </a:pPr>
            <a:r>
              <a:rPr lang="en-US" altLang="en-US" sz="2400" b="1"/>
              <a:t>A properly designed coarser material is called a </a:t>
            </a:r>
            <a:r>
              <a:rPr lang="en-US" altLang="en-US" sz="2400" b="1">
                <a:solidFill>
                  <a:srgbClr val="FF0000"/>
                </a:solidFill>
              </a:rPr>
              <a:t>FILTER</a:t>
            </a:r>
            <a:r>
              <a:rPr lang="en-US" altLang="en-US" sz="2400" b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765175"/>
            <a:ext cx="7200900" cy="27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23850" y="3644900"/>
            <a:ext cx="73437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</a:rPr>
              <a:t>Filters used for:</a:t>
            </a:r>
          </a:p>
          <a:p>
            <a:pPr lvl="1" algn="l" rtl="0" eaLnBrk="1" hangingPunct="1">
              <a:spcBef>
                <a:spcPct val="0"/>
              </a:spcBef>
              <a:buClr>
                <a:srgbClr val="800000"/>
              </a:buClr>
              <a:buSzPct val="130000"/>
              <a:buFontTx/>
              <a:buChar char="•"/>
            </a:pPr>
            <a:r>
              <a:rPr lang="en-US" altLang="en-US" sz="2400" b="1"/>
              <a:t> Facilitating drainage</a:t>
            </a:r>
          </a:p>
          <a:p>
            <a:pPr lvl="1" algn="l" rtl="0" eaLnBrk="1" hangingPunct="1">
              <a:spcBef>
                <a:spcPct val="0"/>
              </a:spcBef>
              <a:buClr>
                <a:srgbClr val="800000"/>
              </a:buClr>
              <a:buSzPct val="130000"/>
              <a:buFontTx/>
              <a:buChar char="•"/>
            </a:pPr>
            <a:r>
              <a:rPr lang="en-US" altLang="en-US" sz="2400" b="1"/>
              <a:t> preventing fines from being washed away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323850" y="5084763"/>
            <a:ext cx="1385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</a:rPr>
              <a:t>Used in:</a:t>
            </a:r>
            <a:endParaRPr lang="en-AU" altLang="en-US" sz="2400" b="1" u="sng">
              <a:solidFill>
                <a:srgbClr val="FF0000"/>
              </a:solidFill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400050" y="5541963"/>
            <a:ext cx="2119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r>
              <a:rPr lang="en-US" altLang="en-US" sz="2400" b="1"/>
              <a:t> Earth dams 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400050" y="5995988"/>
            <a:ext cx="2674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r>
              <a:rPr lang="en-US" altLang="en-US" sz="2400" b="1"/>
              <a:t> Retaining walls </a:t>
            </a: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5580063" y="5086350"/>
            <a:ext cx="2436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</a:rPr>
              <a:t>Filter Materials:</a:t>
            </a: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5656263" y="5543550"/>
            <a:ext cx="2338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r>
              <a:rPr lang="en-US" altLang="en-US" sz="2400" b="1"/>
              <a:t>Granular soils</a:t>
            </a: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5656263" y="5924550"/>
            <a:ext cx="1933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r>
              <a:rPr lang="en-US" altLang="en-US" sz="2400" b="1"/>
              <a:t>Geotextiles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295400"/>
            <a:ext cx="8686800" cy="5029200"/>
          </a:xfrm>
        </p:spPr>
      </p:pic>
      <p:sp>
        <p:nvSpPr>
          <p:cNvPr id="63492" name="Rectangle 5"/>
          <p:cNvSpPr>
            <a:spLocks noChangeArrowheads="1"/>
          </p:cNvSpPr>
          <p:nvPr/>
        </p:nvSpPr>
        <p:spPr bwMode="auto">
          <a:xfrm>
            <a:off x="250825" y="404813"/>
            <a:ext cx="4930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/>
              <a:t>Drainage Provisions in Retaining Walls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8382000" cy="4648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179388" y="115888"/>
            <a:ext cx="81359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87438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1738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3"/>
              </a:buBlip>
            </a:pPr>
            <a:r>
              <a:rPr lang="en-US" altLang="en-US" sz="2400" b="1"/>
              <a:t>In selecting filter materials, two conditions shall be kept in mind:</a:t>
            </a:r>
          </a:p>
        </p:txBody>
      </p:sp>
      <p:pic>
        <p:nvPicPr>
          <p:cNvPr id="655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8355012" cy="12350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290763"/>
            <a:ext cx="2592388" cy="164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5542" name="Object 8"/>
          <p:cNvGraphicFramePr>
            <a:graphicFrameLocks noChangeAspect="1"/>
          </p:cNvGraphicFramePr>
          <p:nvPr/>
        </p:nvGraphicFramePr>
        <p:xfrm>
          <a:off x="468313" y="2366963"/>
          <a:ext cx="20875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0" name="Equation" r:id="rId6" imgW="1040948" imgH="228501" progId="Equation.3">
                  <p:embed/>
                </p:oleObj>
              </mc:Choice>
              <mc:Fallback>
                <p:oleObj name="Equation" r:id="rId6" imgW="1040948" imgH="228501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366963"/>
                        <a:ext cx="2087562" cy="4572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3" name="Text Box 9"/>
          <p:cNvSpPr txBox="1">
            <a:spLocks noChangeArrowheads="1"/>
          </p:cNvSpPr>
          <p:nvPr/>
        </p:nvSpPr>
        <p:spPr bwMode="auto">
          <a:xfrm>
            <a:off x="323850" y="2852738"/>
            <a:ext cx="5983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The small sphere can move through the void spaces of the larger one</a:t>
            </a:r>
          </a:p>
        </p:txBody>
      </p:sp>
      <p:pic>
        <p:nvPicPr>
          <p:cNvPr id="6554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921125"/>
            <a:ext cx="3168650" cy="293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5" name="Text Box 12"/>
          <p:cNvSpPr txBox="1">
            <a:spLocks noChangeArrowheads="1"/>
          </p:cNvSpPr>
          <p:nvPr/>
        </p:nvSpPr>
        <p:spPr bwMode="auto">
          <a:xfrm>
            <a:off x="179388" y="3716338"/>
            <a:ext cx="4916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87438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1738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3"/>
              </a:buBlip>
            </a:pPr>
            <a:r>
              <a:rPr lang="en-US" altLang="en-US" sz="2400" b="1" u="sng">
                <a:solidFill>
                  <a:srgbClr val="800000"/>
                </a:solidFill>
              </a:rPr>
              <a:t>Terzaghi and Peck (1948)</a:t>
            </a:r>
          </a:p>
        </p:txBody>
      </p:sp>
      <p:pic>
        <p:nvPicPr>
          <p:cNvPr id="65546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92600"/>
            <a:ext cx="4392612" cy="892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7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373688"/>
            <a:ext cx="4392612" cy="8778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3238"/>
            <a:ext cx="7416800" cy="453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8137525" cy="1092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5" name="Line 10"/>
          <p:cNvSpPr>
            <a:spLocks noChangeShapeType="1"/>
          </p:cNvSpPr>
          <p:nvPr/>
        </p:nvSpPr>
        <p:spPr bwMode="auto">
          <a:xfrm>
            <a:off x="5580063" y="765175"/>
            <a:ext cx="143986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6" name="Line 11"/>
          <p:cNvSpPr>
            <a:spLocks noChangeShapeType="1"/>
          </p:cNvSpPr>
          <p:nvPr/>
        </p:nvSpPr>
        <p:spPr bwMode="auto">
          <a:xfrm flipV="1">
            <a:off x="5464175" y="1066800"/>
            <a:ext cx="64928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2513"/>
            <a:ext cx="8137525" cy="27908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8" name="Text Box 3"/>
          <p:cNvSpPr txBox="1">
            <a:spLocks noChangeArrowheads="1"/>
          </p:cNvSpPr>
          <p:nvPr/>
        </p:nvSpPr>
        <p:spPr bwMode="auto">
          <a:xfrm>
            <a:off x="179388" y="115888"/>
            <a:ext cx="4916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87438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1738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3"/>
              </a:buBlip>
            </a:pPr>
            <a:r>
              <a:rPr lang="en-US" altLang="en-US" sz="2400" b="1" u="sng">
                <a:solidFill>
                  <a:srgbClr val="800000"/>
                </a:solidFill>
              </a:rPr>
              <a:t>The US Navy (1948)</a:t>
            </a:r>
          </a:p>
        </p:txBody>
      </p:sp>
      <p:sp>
        <p:nvSpPr>
          <p:cNvPr id="67589" name="Text Box 4"/>
          <p:cNvSpPr txBox="1">
            <a:spLocks noChangeArrowheads="1"/>
          </p:cNvSpPr>
          <p:nvPr/>
        </p:nvSpPr>
        <p:spPr bwMode="auto">
          <a:xfrm>
            <a:off x="179388" y="549275"/>
            <a:ext cx="784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The following conditions are required for the design of filters:</a:t>
            </a:r>
          </a:p>
        </p:txBody>
      </p:sp>
      <p:pic>
        <p:nvPicPr>
          <p:cNvPr id="675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005263"/>
            <a:ext cx="8135938" cy="13954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516563"/>
            <a:ext cx="7632700" cy="10874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0675"/>
            <a:ext cx="8424863" cy="6953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57300"/>
            <a:ext cx="8424863" cy="617538"/>
          </a:xfrm>
          <a:prstGeom prst="rect">
            <a:avLst/>
          </a:prstGeom>
          <a:noFill/>
          <a:ln w="127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20900"/>
            <a:ext cx="8424863" cy="3265488"/>
          </a:xfrm>
          <a:prstGeom prst="rect">
            <a:avLst/>
          </a:prstGeom>
          <a:noFill/>
          <a:ln w="127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4" name="Line 5"/>
          <p:cNvSpPr>
            <a:spLocks noChangeShapeType="1"/>
          </p:cNvSpPr>
          <p:nvPr/>
        </p:nvSpPr>
        <p:spPr bwMode="auto">
          <a:xfrm>
            <a:off x="2555875" y="2420938"/>
            <a:ext cx="1584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07950" y="2282825"/>
            <a:ext cx="8359775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Char char="8"/>
            </a:pPr>
            <a:r>
              <a:rPr lang="en-US" altLang="en-US" sz="2400" b="1"/>
              <a:t>As engineers, we will wish to examine and calculate the </a:t>
            </a:r>
            <a:r>
              <a:rPr lang="en-US" altLang="en-US" sz="2400" b="1" u="sng">
                <a:solidFill>
                  <a:srgbClr val="FF0000"/>
                </a:solidFill>
              </a:rPr>
              <a:t>leakage below the sheet pile</a:t>
            </a:r>
            <a:r>
              <a:rPr lang="en-US" altLang="en-US" sz="2400" b="1"/>
              <a:t> or </a:t>
            </a:r>
            <a:r>
              <a:rPr lang="en-US" altLang="en-US" sz="2400" b="1" u="sng">
                <a:solidFill>
                  <a:srgbClr val="FF0000"/>
                </a:solidFill>
              </a:rPr>
              <a:t>through or beneath the dam</a:t>
            </a:r>
            <a:r>
              <a:rPr lang="en-US" altLang="en-US" sz="2400" b="1"/>
              <a:t> and find the </a:t>
            </a:r>
            <a:r>
              <a:rPr lang="en-US" altLang="en-US" sz="2400" b="1" u="sng">
                <a:solidFill>
                  <a:srgbClr val="FF0000"/>
                </a:solidFill>
              </a:rPr>
              <a:t>distribution of pore water pressure</a:t>
            </a:r>
            <a:r>
              <a:rPr lang="en-US" altLang="en-US" sz="2400" b="1"/>
              <a:t> (p.w.p) and </a:t>
            </a:r>
            <a:r>
              <a:rPr lang="en-US" altLang="en-US" sz="2400" b="1" u="sng">
                <a:solidFill>
                  <a:srgbClr val="FF0000"/>
                </a:solidFill>
              </a:rPr>
              <a:t>effective stress throughout the soil</a:t>
            </a:r>
            <a:r>
              <a:rPr lang="en-US" altLang="en-US" sz="2400" b="1"/>
              <a:t>.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107950" y="4306888"/>
            <a:ext cx="8359775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Char char="8"/>
            </a:pPr>
            <a:r>
              <a:rPr lang="en-US" altLang="en-US" sz="2400" b="1" dirty="0"/>
              <a:t>If the structure (sheet pile, dam, …etc.) is very long, we may </a:t>
            </a:r>
            <a:r>
              <a:rPr lang="en-US" altLang="en-US" sz="2400" b="1" u="sng" dirty="0">
                <a:solidFill>
                  <a:srgbClr val="FF0000"/>
                </a:solidFill>
              </a:rPr>
              <a:t>neglect</a:t>
            </a:r>
            <a:r>
              <a:rPr lang="en-US" altLang="en-US" sz="2400" b="1" dirty="0"/>
              <a:t> the component of flow in the </a:t>
            </a:r>
            <a:r>
              <a:rPr lang="en-US" altLang="en-US" sz="2400" b="1" dirty="0">
                <a:solidFill>
                  <a:srgbClr val="FF0000"/>
                </a:solidFill>
              </a:rPr>
              <a:t>3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rd</a:t>
            </a:r>
            <a:r>
              <a:rPr lang="en-US" altLang="en-US" sz="2400" b="1" dirty="0"/>
              <a:t> dimension and consider only the flow through a </a:t>
            </a:r>
            <a:r>
              <a:rPr lang="en-US" altLang="en-US" sz="2400" b="1" dirty="0">
                <a:solidFill>
                  <a:schemeClr val="accent2"/>
                </a:solidFill>
              </a:rPr>
              <a:t>slice</a:t>
            </a:r>
            <a:r>
              <a:rPr lang="en-US" altLang="en-US" sz="2400" b="1" dirty="0"/>
              <a:t> of </a:t>
            </a:r>
            <a:r>
              <a:rPr lang="en-US" altLang="en-US" sz="2400" b="1" dirty="0">
                <a:solidFill>
                  <a:schemeClr val="accent2"/>
                </a:solidFill>
              </a:rPr>
              <a:t>unit</a:t>
            </a:r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chemeClr val="accent2"/>
                </a:solidFill>
              </a:rPr>
              <a:t>thickness</a:t>
            </a:r>
            <a:r>
              <a:rPr lang="en-US" altLang="en-US" sz="2400" b="1" dirty="0"/>
              <a:t>.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07950" y="5838825"/>
            <a:ext cx="83597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Char char="8"/>
            </a:pPr>
            <a:r>
              <a:rPr lang="en-US" altLang="en-US" sz="2400" b="1"/>
              <a:t>This corresponds to plane or </a:t>
            </a:r>
            <a:r>
              <a:rPr lang="en-US" altLang="en-US" sz="2400" b="1" u="sng">
                <a:solidFill>
                  <a:srgbClr val="FF0000"/>
                </a:solidFill>
              </a:rPr>
              <a:t>two-dimensional </a:t>
            </a:r>
            <a:r>
              <a:rPr lang="en-US" altLang="en-US" sz="2400" b="1"/>
              <a:t>flow and we will consider only this case.</a:t>
            </a:r>
          </a:p>
        </p:txBody>
      </p:sp>
      <p:sp>
        <p:nvSpPr>
          <p:cNvPr id="9222" name="Text Box 10"/>
          <p:cNvSpPr txBox="1">
            <a:spLocks noChangeArrowheads="1"/>
          </p:cNvSpPr>
          <p:nvPr/>
        </p:nvSpPr>
        <p:spPr bwMode="auto">
          <a:xfrm>
            <a:off x="107950" y="644525"/>
            <a:ext cx="8359775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Char char="8"/>
            </a:pPr>
            <a:r>
              <a:rPr lang="en-US" altLang="en-US" sz="2400" b="1" dirty="0"/>
              <a:t>In the preceding chapter the flow of water for simple </a:t>
            </a:r>
            <a:r>
              <a:rPr lang="en-US" altLang="en-US" sz="2400" b="1" dirty="0">
                <a:solidFill>
                  <a:schemeClr val="accent2"/>
                </a:solidFill>
              </a:rPr>
              <a:t>1-D</a:t>
            </a:r>
            <a:r>
              <a:rPr lang="en-US" altLang="en-US" sz="2400" b="1" dirty="0"/>
              <a:t> is calculated through direct application of </a:t>
            </a:r>
            <a:r>
              <a:rPr lang="en-US" altLang="en-US" sz="2400" b="1" dirty="0">
                <a:solidFill>
                  <a:srgbClr val="FF0000"/>
                </a:solidFill>
              </a:rPr>
              <a:t>Darcy's law</a:t>
            </a:r>
            <a:r>
              <a:rPr lang="en-US" altLang="en-US" sz="2400" b="1" dirty="0"/>
              <a:t> as already we did in the case of the permeability tests.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107950" y="115888"/>
            <a:ext cx="252095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chemeClr val="tx2"/>
                </a:solidFill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971550" y="1555750"/>
            <a:ext cx="777716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2"/>
              </a:buBlip>
            </a:pPr>
            <a:r>
              <a:rPr lang="en-US" altLang="en-US" sz="2400" b="1">
                <a:solidFill>
                  <a:srgbClr val="FF0000"/>
                </a:solidFill>
              </a:rPr>
              <a:t>External cause like change in the </a:t>
            </a:r>
            <a:r>
              <a:rPr lang="en-US" altLang="en-US" sz="2400" b="1">
                <a:solidFill>
                  <a:srgbClr val="00B050"/>
                </a:solidFill>
              </a:rPr>
              <a:t>head difference </a:t>
            </a:r>
            <a:r>
              <a:rPr lang="en-US" altLang="en-US" sz="2400" b="1">
                <a:solidFill>
                  <a:srgbClr val="FF0000"/>
                </a:solidFill>
              </a:rPr>
              <a:t>between inlet or outlet due to any reason.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971550" y="2492375"/>
            <a:ext cx="777716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2"/>
              </a:buBlip>
            </a:pPr>
            <a:r>
              <a:rPr lang="en-US" altLang="en-US" sz="2400" b="1">
                <a:solidFill>
                  <a:srgbClr val="FF0000"/>
                </a:solidFill>
              </a:rPr>
              <a:t>Internal cause like </a:t>
            </a:r>
            <a:r>
              <a:rPr lang="en-US" altLang="en-US" sz="2400" b="1">
                <a:solidFill>
                  <a:srgbClr val="00B050"/>
                </a:solidFill>
              </a:rPr>
              <a:t>deformation</a:t>
            </a:r>
            <a:r>
              <a:rPr lang="en-US" altLang="en-US" sz="2400" b="1">
                <a:solidFill>
                  <a:srgbClr val="FF0000"/>
                </a:solidFill>
              </a:rPr>
              <a:t> of soil during the process of seepage. 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23850" y="3500438"/>
            <a:ext cx="842486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Char char="8"/>
            </a:pPr>
            <a:r>
              <a:rPr lang="en-US" altLang="en-US" sz="2400" b="1" dirty="0"/>
              <a:t>In the second case there is a complex interrelationships between </a:t>
            </a:r>
            <a:r>
              <a:rPr lang="en-US" altLang="en-US" sz="2400" b="1" dirty="0" err="1"/>
              <a:t>p.w.p</a:t>
            </a:r>
            <a:r>
              <a:rPr lang="en-US" altLang="en-US" sz="2400" b="1" dirty="0"/>
              <a:t>, seepage, and deformation. This time-dependent process is known as </a:t>
            </a:r>
            <a:r>
              <a:rPr lang="en-US" altLang="en-US" sz="2400" b="1" u="sng" dirty="0">
                <a:solidFill>
                  <a:srgbClr val="FF0000"/>
                </a:solidFill>
              </a:rPr>
              <a:t>consolidation</a:t>
            </a:r>
            <a:r>
              <a:rPr lang="en-US" altLang="en-US" sz="2400" b="1" dirty="0"/>
              <a:t> and is considered in 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CE 481</a:t>
            </a:r>
            <a:r>
              <a:rPr lang="en-US" altLang="en-US" sz="2400" b="1" dirty="0" smtClean="0"/>
              <a:t> </a:t>
            </a:r>
            <a:r>
              <a:rPr lang="en-US" altLang="en-US" sz="2400" b="1" dirty="0" smtClean="0">
                <a:solidFill>
                  <a:srgbClr val="800000"/>
                </a:solidFill>
              </a:rPr>
              <a:t>Geotechnical </a:t>
            </a:r>
            <a:r>
              <a:rPr lang="en-US" altLang="en-US" sz="2400" b="1" dirty="0">
                <a:solidFill>
                  <a:srgbClr val="800000"/>
                </a:solidFill>
              </a:rPr>
              <a:t>Engineering  II.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323850" y="5481638"/>
            <a:ext cx="84248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Char char="8"/>
            </a:pPr>
            <a:r>
              <a:rPr lang="en-US" altLang="en-US" sz="2400" b="1"/>
              <a:t>If p.w.p do not vary with time, the rate of flow will be constant and the flow is known as </a:t>
            </a:r>
            <a:r>
              <a:rPr lang="en-US" altLang="en-US" sz="2400" b="1">
                <a:solidFill>
                  <a:srgbClr val="FF0000"/>
                </a:solidFill>
              </a:rPr>
              <a:t>STEADY-STATE-SEEPAGE</a:t>
            </a:r>
            <a:r>
              <a:rPr lang="en-US" altLang="en-US" sz="2400" b="1"/>
              <a:t>.</a:t>
            </a:r>
          </a:p>
        </p:txBody>
      </p:sp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209550" y="188913"/>
            <a:ext cx="835183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Char char="8"/>
            </a:pPr>
            <a:r>
              <a:rPr lang="en-US" altLang="en-US" sz="2400" b="1" dirty="0"/>
              <a:t>If </a:t>
            </a:r>
            <a:r>
              <a:rPr lang="en-US" altLang="en-US" sz="2400" b="1" dirty="0" err="1"/>
              <a:t>p.w.p</a:t>
            </a:r>
            <a:r>
              <a:rPr lang="en-US" altLang="en-US" sz="2400" b="1" dirty="0"/>
              <a:t> varies with time the flow will be time-dependent. This is what is so-called </a:t>
            </a:r>
            <a:r>
              <a:rPr lang="en-US" altLang="en-US" sz="2400" b="1" dirty="0">
                <a:solidFill>
                  <a:srgbClr val="0070C0"/>
                </a:solidFill>
              </a:rPr>
              <a:t>non-steady</a:t>
            </a:r>
            <a:r>
              <a:rPr lang="en-US" altLang="en-US" sz="2400" b="1" dirty="0"/>
              <a:t> state flow or </a:t>
            </a:r>
            <a:r>
              <a:rPr lang="en-US" altLang="en-US" sz="2400" b="1" u="sng" dirty="0">
                <a:solidFill>
                  <a:srgbClr val="FF0000"/>
                </a:solidFill>
              </a:rPr>
              <a:t>TRANSIENT SEEPAGE</a:t>
            </a:r>
            <a:r>
              <a:rPr lang="en-US" altLang="en-US" sz="2400" b="1" dirty="0"/>
              <a:t>. This may be due to: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8424863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Char char="8"/>
            </a:pPr>
            <a:r>
              <a:rPr lang="en-US" altLang="en-US" sz="2400" b="1" dirty="0"/>
              <a:t>During steady state seepage, </a:t>
            </a:r>
            <a:r>
              <a:rPr lang="en-US" altLang="en-US" sz="2400" b="1" dirty="0" err="1">
                <a:solidFill>
                  <a:srgbClr val="0070C0"/>
                </a:solidFill>
              </a:rPr>
              <a:t>p.w.p</a:t>
            </a:r>
            <a:r>
              <a:rPr lang="en-US" altLang="en-US" sz="2400" b="1" dirty="0"/>
              <a:t> remains </a:t>
            </a:r>
            <a:r>
              <a:rPr lang="en-US" altLang="en-US" sz="2400" b="1" dirty="0">
                <a:solidFill>
                  <a:srgbClr val="0070C0"/>
                </a:solidFill>
              </a:rPr>
              <a:t>constant</a:t>
            </a:r>
            <a:r>
              <a:rPr lang="en-US" altLang="en-US" sz="2400" b="1" dirty="0"/>
              <a:t> and </a:t>
            </a:r>
            <a:r>
              <a:rPr lang="en-US" altLang="en-US" sz="2400" b="1" dirty="0">
                <a:solidFill>
                  <a:srgbClr val="0070C0"/>
                </a:solidFill>
              </a:rPr>
              <a:t>no</a:t>
            </a:r>
            <a:r>
              <a:rPr lang="en-US" altLang="en-US" sz="2400" b="1" dirty="0"/>
              <a:t> soil </a:t>
            </a:r>
            <a:r>
              <a:rPr lang="en-US" altLang="en-US" sz="2400" b="1" dirty="0">
                <a:solidFill>
                  <a:srgbClr val="0070C0"/>
                </a:solidFill>
              </a:rPr>
              <a:t>deformation</a:t>
            </a:r>
            <a:r>
              <a:rPr lang="en-US" altLang="en-US" sz="2400" b="1" dirty="0"/>
              <a:t> occur. Hence we will consider </a:t>
            </a:r>
            <a:r>
              <a:rPr lang="en-US" altLang="en-US" sz="2400" b="1" u="sng" dirty="0">
                <a:solidFill>
                  <a:srgbClr val="FF0000"/>
                </a:solidFill>
              </a:rPr>
              <a:t>TWO-DIMENSIONAL STEADY-STATE SEEPAGE</a:t>
            </a:r>
            <a:r>
              <a:rPr lang="en-US" altLang="en-US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250825" y="1773238"/>
            <a:ext cx="84248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Char char="8"/>
            </a:pPr>
            <a:r>
              <a:rPr lang="en-US" altLang="en-US" sz="2400" b="1"/>
              <a:t>The soil may therefore be regarded  as </a:t>
            </a:r>
            <a:r>
              <a:rPr lang="en-US" altLang="en-US" sz="2400" b="1" u="sng">
                <a:solidFill>
                  <a:srgbClr val="FF0000"/>
                </a:solidFill>
              </a:rPr>
              <a:t>RIGID</a:t>
            </a:r>
            <a:r>
              <a:rPr lang="en-US" altLang="en-US" sz="2400" b="1"/>
              <a:t> and stationary with a steady flow of water through the pore spaces.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250825" y="3068638"/>
            <a:ext cx="842486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Char char="8"/>
            </a:pPr>
            <a:r>
              <a:rPr lang="en-US" altLang="en-US" sz="2400" b="1" dirty="0"/>
              <a:t>Also in this course we will only consider the simple case of </a:t>
            </a:r>
            <a:r>
              <a:rPr lang="en-US" altLang="en-US" sz="2400" b="1" u="sng" dirty="0">
                <a:solidFill>
                  <a:srgbClr val="FF0000"/>
                </a:solidFill>
              </a:rPr>
              <a:t>CONFINED</a:t>
            </a:r>
            <a:r>
              <a:rPr lang="en-US" altLang="en-US" sz="2400" b="1" dirty="0"/>
              <a:t> flow, where the seepage is confined between </a:t>
            </a:r>
            <a:r>
              <a:rPr lang="en-US" altLang="en-US" sz="2400" b="1" dirty="0">
                <a:solidFill>
                  <a:srgbClr val="0070C0"/>
                </a:solidFill>
              </a:rPr>
              <a:t>two</a:t>
            </a:r>
            <a:r>
              <a:rPr lang="en-US" altLang="en-US" sz="2400" b="1" dirty="0"/>
              <a:t> impervious surfaces.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250825" y="4454525"/>
            <a:ext cx="5748338" cy="4000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/>
              <a:t>REQUIREMENTS FOR STEADY STATE  FLOW</a:t>
            </a: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322263" y="4887913"/>
            <a:ext cx="5132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2"/>
              </a:buBlip>
            </a:pPr>
            <a:r>
              <a:rPr lang="en-US" altLang="en-US" sz="2400" b="1">
                <a:solidFill>
                  <a:srgbClr val="FF0000"/>
                </a:solidFill>
              </a:rPr>
              <a:t>The soil is fully saturated</a:t>
            </a:r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322263" y="5276850"/>
            <a:ext cx="8497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2"/>
              </a:buBlip>
            </a:pPr>
            <a:r>
              <a:rPr lang="en-US" altLang="en-US" sz="2400" b="1">
                <a:solidFill>
                  <a:srgbClr val="FF0000"/>
                </a:solidFill>
              </a:rPr>
              <a:t>The pressure (and hence total) gradient is unchanging</a:t>
            </a:r>
          </a:p>
        </p:txBody>
      </p:sp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322263" y="5675313"/>
            <a:ext cx="5761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2"/>
              </a:buBlip>
            </a:pPr>
            <a:r>
              <a:rPr lang="en-US" altLang="en-US" sz="2400" b="1">
                <a:solidFill>
                  <a:srgbClr val="FF0000"/>
                </a:solidFill>
              </a:rPr>
              <a:t>Soil mass is constant</a:t>
            </a:r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322263" y="6165850"/>
            <a:ext cx="4608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2"/>
              </a:buBlip>
            </a:pPr>
            <a:r>
              <a:rPr lang="en-US" altLang="en-US" sz="2400" b="1">
                <a:solidFill>
                  <a:srgbClr val="FF0000"/>
                </a:solidFill>
              </a:rPr>
              <a:t>Flow rate is constant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7019925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/>
              <a:t>TWO-DIMENSIONAL SEEPAGE FLOW THEORY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250825" y="981075"/>
            <a:ext cx="84455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The hydrodynamics steady-state fluid flow through porous media follows the same basic laws as the problems of steady-state: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331913" y="2468563"/>
            <a:ext cx="288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2"/>
              </a:buBlip>
            </a:pPr>
            <a:r>
              <a:rPr lang="en-US" altLang="en-US" sz="2400" b="1">
                <a:solidFill>
                  <a:srgbClr val="FF0000"/>
                </a:solidFill>
              </a:rPr>
              <a:t>Heat flow</a:t>
            </a: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1331913" y="2971800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Blip>
                <a:blip r:embed="rId2"/>
              </a:buBlip>
            </a:pPr>
            <a:r>
              <a:rPr lang="en-US" altLang="en-US" sz="2400" b="1">
                <a:solidFill>
                  <a:srgbClr val="FF0000"/>
                </a:solidFill>
              </a:rPr>
              <a:t>Current flow </a:t>
            </a: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250825" y="3573463"/>
            <a:ext cx="5472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Clr>
                <a:srgbClr val="FF0000"/>
              </a:buClr>
              <a:buFont typeface="Wingdings 2" pitchFamily="18" charset="2"/>
              <a:buNone/>
            </a:pPr>
            <a:r>
              <a:rPr lang="en-US" altLang="en-US" sz="2400" b="1"/>
              <a:t>In a continuous contactors</a:t>
            </a:r>
          </a:p>
        </p:txBody>
      </p:sp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250825" y="4221163"/>
            <a:ext cx="719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All can be represented by </a:t>
            </a:r>
            <a:r>
              <a:rPr lang="en-US" altLang="en-US" sz="2400" b="1" u="sng" dirty="0">
                <a:solidFill>
                  <a:srgbClr val="0070C0"/>
                </a:solidFill>
              </a:rPr>
              <a:t>LAPLACE</a:t>
            </a:r>
            <a:r>
              <a:rPr lang="en-US" altLang="en-US" sz="2400" b="1" u="sng" dirty="0">
                <a:solidFill>
                  <a:srgbClr val="FF0000"/>
                </a:solidFill>
              </a:rPr>
              <a:t> </a:t>
            </a:r>
            <a:r>
              <a:rPr lang="en-US" altLang="en-US" sz="2400" b="1" u="sng" dirty="0">
                <a:solidFill>
                  <a:srgbClr val="0070C0"/>
                </a:solidFill>
              </a:rPr>
              <a:t>EQUATION</a:t>
            </a:r>
            <a:r>
              <a:rPr lang="en-US" altLang="en-US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297" name="Content Placeholder 2"/>
          <p:cNvSpPr>
            <a:spLocks/>
          </p:cNvSpPr>
          <p:nvPr/>
        </p:nvSpPr>
        <p:spPr bwMode="auto">
          <a:xfrm>
            <a:off x="328613" y="4756150"/>
            <a:ext cx="8367712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0">
              <a:buFontTx/>
              <a:buNone/>
            </a:pPr>
            <a:r>
              <a:rPr lang="en-US" altLang="en-US" sz="2400" b="1">
                <a:solidFill>
                  <a:srgbClr val="800000"/>
                </a:solidFill>
              </a:rPr>
              <a:t>In flow problems Laplace equation is the combination of the</a:t>
            </a:r>
            <a:r>
              <a:rPr lang="en-US" altLang="en-US" sz="2400" b="1">
                <a:solidFill>
                  <a:srgbClr val="00B050"/>
                </a:solidFill>
              </a:rPr>
              <a:t> equation of continuity</a:t>
            </a:r>
            <a:r>
              <a:rPr lang="en-US" altLang="en-US" sz="2400" b="1">
                <a:solidFill>
                  <a:srgbClr val="800000"/>
                </a:solidFill>
              </a:rPr>
              <a:t> and </a:t>
            </a:r>
            <a:r>
              <a:rPr lang="en-US" altLang="en-US" sz="2400" b="1">
                <a:solidFill>
                  <a:srgbClr val="00B050"/>
                </a:solidFill>
              </a:rPr>
              <a:t>Darcy’s law</a:t>
            </a:r>
            <a:r>
              <a:rPr lang="en-US" altLang="en-US" sz="2400" b="1">
                <a:solidFill>
                  <a:srgbClr val="8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16383</TotalTime>
  <Words>2942</Words>
  <Application>Microsoft Office PowerPoint</Application>
  <PresentationFormat>On-screen Show (4:3)</PresentationFormat>
  <Paragraphs>331</Paragraphs>
  <Slides>57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Arial</vt:lpstr>
      <vt:lpstr>Cambria Math</vt:lpstr>
      <vt:lpstr>Symbol</vt:lpstr>
      <vt:lpstr>Tahoma</vt:lpstr>
      <vt:lpstr>Times New Roman</vt:lpstr>
      <vt:lpstr>Wingdings 2</vt:lpstr>
      <vt:lpstr>Default Design</vt:lpstr>
      <vt:lpstr>Equation</vt:lpstr>
      <vt:lpstr>PowerPoint Presentation</vt:lpstr>
      <vt:lpstr>One-dimensional flow</vt:lpstr>
      <vt:lpstr>One-dimensional flow</vt:lpstr>
      <vt:lpstr>Two-dimensional flow</vt:lpstr>
      <vt:lpstr>Two-dimensional 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Calculation of Heads</vt:lpstr>
      <vt:lpstr>PowerPoint Presentation</vt:lpstr>
      <vt:lpstr>PowerPoint Presentation</vt:lpstr>
      <vt:lpstr>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TENEBRA</dc:creator>
  <cp:lastModifiedBy>shamrani</cp:lastModifiedBy>
  <cp:revision>256</cp:revision>
  <dcterms:created xsi:type="dcterms:W3CDTF">2012-09-10T10:05:42Z</dcterms:created>
  <dcterms:modified xsi:type="dcterms:W3CDTF">2017-09-15T12:06:58Z</dcterms:modified>
</cp:coreProperties>
</file>