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9" r:id="rId24"/>
    <p:sldId id="278" r:id="rId25"/>
    <p:sldId id="280" r:id="rId26"/>
    <p:sldId id="281" r:id="rId27"/>
    <p:sldId id="282" r:id="rId28"/>
    <p:sldId id="283" r:id="rId29"/>
    <p:sldId id="284" r:id="rId30"/>
    <p:sldId id="286" r:id="rId31"/>
    <p:sldId id="287" r:id="rId32"/>
    <p:sldId id="288" r:id="rId33"/>
  </p:sldIdLst>
  <p:sldSz cx="9144000" cy="6858000" type="screen4x3"/>
  <p:notesSz cx="6858000" cy="9144000"/>
  <p:defaultText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78" d="100"/>
          <a:sy n="78" d="100"/>
        </p:scale>
        <p:origin x="-276"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SA"/>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17/06/35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17/06/35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SA"/>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17/06/35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17/06/35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1B8ABB09-4A1D-463E-8065-109CC2B7EFAA}" type="datetimeFigureOut">
              <a:rPr lang="ar-SA" smtClean="0"/>
              <a:pPr/>
              <a:t>17/06/35</a:t>
            </a:fld>
            <a:endParaRPr lang="ar-SA"/>
          </a:p>
        </p:txBody>
      </p:sp>
      <p:sp>
        <p:nvSpPr>
          <p:cNvPr id="5" name="عنصر نائب للتذييل 4"/>
          <p:cNvSpPr>
            <a:spLocks noGrp="1"/>
          </p:cNvSpPr>
          <p:nvPr>
            <p:ph type="ftr" sz="quarter" idx="11"/>
          </p:nvPr>
        </p:nvSpPr>
        <p:spPr/>
        <p:txBody>
          <a:bodyPr/>
          <a:lstStyle/>
          <a:p>
            <a:endParaRPr lang="ar-SA"/>
          </a:p>
        </p:txBody>
      </p:sp>
      <p:sp>
        <p:nvSpPr>
          <p:cNvPr id="6" name="عنصر نائب لرقم الشريحة 5"/>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17/06/35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7" name="عنصر نائب للتاريخ 6"/>
          <p:cNvSpPr>
            <a:spLocks noGrp="1"/>
          </p:cNvSpPr>
          <p:nvPr>
            <p:ph type="dt" sz="half" idx="10"/>
          </p:nvPr>
        </p:nvSpPr>
        <p:spPr/>
        <p:txBody>
          <a:bodyPr/>
          <a:lstStyle/>
          <a:p>
            <a:fld id="{1B8ABB09-4A1D-463E-8065-109CC2B7EFAA}" type="datetimeFigureOut">
              <a:rPr lang="ar-SA" smtClean="0"/>
              <a:pPr/>
              <a:t>17/06/35</a:t>
            </a:fld>
            <a:endParaRPr lang="ar-SA"/>
          </a:p>
        </p:txBody>
      </p:sp>
      <p:sp>
        <p:nvSpPr>
          <p:cNvPr id="8" name="عنصر نائب للتذييل 7"/>
          <p:cNvSpPr>
            <a:spLocks noGrp="1"/>
          </p:cNvSpPr>
          <p:nvPr>
            <p:ph type="ftr" sz="quarter" idx="11"/>
          </p:nvPr>
        </p:nvSpPr>
        <p:spPr/>
        <p:txBody>
          <a:bodyPr/>
          <a:lstStyle/>
          <a:p>
            <a:endParaRPr lang="ar-SA"/>
          </a:p>
        </p:txBody>
      </p:sp>
      <p:sp>
        <p:nvSpPr>
          <p:cNvPr id="9" name="عنصر نائب لرقم الشريحة 8"/>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SA"/>
          </a:p>
        </p:txBody>
      </p:sp>
      <p:sp>
        <p:nvSpPr>
          <p:cNvPr id="3" name="عنصر نائب للتاريخ 2"/>
          <p:cNvSpPr>
            <a:spLocks noGrp="1"/>
          </p:cNvSpPr>
          <p:nvPr>
            <p:ph type="dt" sz="half" idx="10"/>
          </p:nvPr>
        </p:nvSpPr>
        <p:spPr/>
        <p:txBody>
          <a:bodyPr/>
          <a:lstStyle/>
          <a:p>
            <a:fld id="{1B8ABB09-4A1D-463E-8065-109CC2B7EFAA}" type="datetimeFigureOut">
              <a:rPr lang="ar-SA" smtClean="0"/>
              <a:pPr/>
              <a:t>17/06/35</a:t>
            </a:fld>
            <a:endParaRPr lang="ar-SA"/>
          </a:p>
        </p:txBody>
      </p:sp>
      <p:sp>
        <p:nvSpPr>
          <p:cNvPr id="4" name="عنصر نائب للتذييل 3"/>
          <p:cNvSpPr>
            <a:spLocks noGrp="1"/>
          </p:cNvSpPr>
          <p:nvPr>
            <p:ph type="ftr" sz="quarter" idx="11"/>
          </p:nvPr>
        </p:nvSpPr>
        <p:spPr/>
        <p:txBody>
          <a:bodyPr/>
          <a:lstStyle/>
          <a:p>
            <a:endParaRPr lang="ar-SA"/>
          </a:p>
        </p:txBody>
      </p:sp>
      <p:sp>
        <p:nvSpPr>
          <p:cNvPr id="5" name="عنصر نائب لرقم الشريحة 4"/>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1B8ABB09-4A1D-463E-8065-109CC2B7EFAA}" type="datetimeFigureOut">
              <a:rPr lang="ar-SA" smtClean="0"/>
              <a:pPr/>
              <a:t>17/06/35</a:t>
            </a:fld>
            <a:endParaRPr lang="ar-SA"/>
          </a:p>
        </p:txBody>
      </p:sp>
      <p:sp>
        <p:nvSpPr>
          <p:cNvPr id="3" name="عنصر نائب للتذييل 2"/>
          <p:cNvSpPr>
            <a:spLocks noGrp="1"/>
          </p:cNvSpPr>
          <p:nvPr>
            <p:ph type="ftr" sz="quarter" idx="11"/>
          </p:nvPr>
        </p:nvSpPr>
        <p:spPr/>
        <p:txBody>
          <a:bodyPr/>
          <a:lstStyle/>
          <a:p>
            <a:endParaRPr lang="ar-SA"/>
          </a:p>
        </p:txBody>
      </p:sp>
      <p:sp>
        <p:nvSpPr>
          <p:cNvPr id="4" name="عنصر نائب لرقم الشريحة 3"/>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17/06/35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SA"/>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SA"/>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1B8ABB09-4A1D-463E-8065-109CC2B7EFAA}" type="datetimeFigureOut">
              <a:rPr lang="ar-SA" smtClean="0"/>
              <a:pPr/>
              <a:t>17/06/35</a:t>
            </a:fld>
            <a:endParaRPr lang="ar-SA"/>
          </a:p>
        </p:txBody>
      </p:sp>
      <p:sp>
        <p:nvSpPr>
          <p:cNvPr id="6" name="عنصر نائب للتذييل 5"/>
          <p:cNvSpPr>
            <a:spLocks noGrp="1"/>
          </p:cNvSpPr>
          <p:nvPr>
            <p:ph type="ftr" sz="quarter" idx="11"/>
          </p:nvPr>
        </p:nvSpPr>
        <p:spPr/>
        <p:txBody>
          <a:bodyPr/>
          <a:lstStyle/>
          <a:p>
            <a:endParaRPr lang="ar-SA"/>
          </a:p>
        </p:txBody>
      </p:sp>
      <p:sp>
        <p:nvSpPr>
          <p:cNvPr id="7" name="عنصر نائب لرقم الشريحة 6"/>
          <p:cNvSpPr>
            <a:spLocks noGrp="1"/>
          </p:cNvSpPr>
          <p:nvPr>
            <p:ph type="sldNum" sz="quarter" idx="12"/>
          </p:nvPr>
        </p:nvSpPr>
        <p:spPr/>
        <p:txBody>
          <a:bodyPr/>
          <a:lstStyle/>
          <a:p>
            <a:fld id="{0B34F065-1154-456A-91E3-76DE8E75E17B}" type="slidenum">
              <a:rPr lang="ar-SA" smtClean="0"/>
              <a:pPr/>
              <a:t>‹#›</a:t>
            </a:fld>
            <a:endParaRPr lang="ar-S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SA"/>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SA"/>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1B8ABB09-4A1D-463E-8065-109CC2B7EFAA}" type="datetimeFigureOut">
              <a:rPr lang="ar-SA" smtClean="0"/>
              <a:pPr/>
              <a:t>17/06/35</a:t>
            </a:fld>
            <a:endParaRPr lang="ar-SA"/>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SA"/>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0B34F065-1154-456A-91E3-76DE8E75E17B}" type="slidenum">
              <a:rPr lang="ar-SA" smtClean="0"/>
              <a:pPr/>
              <a:t>‹#›</a:t>
            </a:fld>
            <a:endParaRPr lang="ar-SA"/>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SA"/>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p:txBody>
          <a:bodyPr/>
          <a:lstStyle/>
          <a:p>
            <a:r>
              <a:rPr lang="ar-SA" dirty="0" smtClean="0"/>
              <a:t>خطر الهجرة الأجنبية إلى الخليج العربي</a:t>
            </a:r>
            <a:endParaRPr lang="ar-SA" dirty="0"/>
          </a:p>
        </p:txBody>
      </p:sp>
      <p:sp>
        <p:nvSpPr>
          <p:cNvPr id="3" name="عنوان فرعي 2"/>
          <p:cNvSpPr>
            <a:spLocks noGrp="1"/>
          </p:cNvSpPr>
          <p:nvPr>
            <p:ph type="subTitle" idx="1"/>
          </p:nvPr>
        </p:nvSpPr>
        <p:spPr/>
        <p:txBody>
          <a:bodyPr/>
          <a:lstStyle/>
          <a:p>
            <a:endParaRPr lang="ar-SA"/>
          </a:p>
        </p:txBody>
      </p:sp>
    </p:spTree>
    <p:extLst>
      <p:ext uri="{BB962C8B-B14F-4D97-AF65-F5344CB8AC3E}">
        <p14:creationId xmlns="" xmlns:p14="http://schemas.microsoft.com/office/powerpoint/2010/main" val="344672996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404664"/>
            <a:ext cx="8229600" cy="5721499"/>
          </a:xfrm>
        </p:spPr>
        <p:txBody>
          <a:bodyPr/>
          <a:lstStyle/>
          <a:p>
            <a:r>
              <a:rPr lang="ar-SA" dirty="0" smtClean="0"/>
              <a:t>هناك معوقات خاصة بعمل المرأة في هذه </a:t>
            </a:r>
            <a:r>
              <a:rPr lang="ar-SA" dirty="0" err="1" smtClean="0"/>
              <a:t>الطبقة:</a:t>
            </a:r>
            <a:endParaRPr lang="ar-SA" dirty="0" smtClean="0"/>
          </a:p>
          <a:p>
            <a:r>
              <a:rPr lang="ar-SA" dirty="0" smtClean="0"/>
              <a:t>اجازة الوضع.</a:t>
            </a:r>
          </a:p>
          <a:p>
            <a:r>
              <a:rPr lang="ar-SA" dirty="0" smtClean="0"/>
              <a:t>ساعات الرضاعة.</a:t>
            </a:r>
          </a:p>
          <a:p>
            <a:r>
              <a:rPr lang="ar-SA" dirty="0" smtClean="0"/>
              <a:t>دور الحضانة.</a:t>
            </a:r>
          </a:p>
          <a:p>
            <a:r>
              <a:rPr lang="ar-SA" dirty="0" smtClean="0"/>
              <a:t>التشغيل اليلي.</a:t>
            </a:r>
          </a:p>
          <a:p>
            <a:r>
              <a:rPr lang="ar-SA" dirty="0" smtClean="0"/>
              <a:t>التشغيل في الصناعات الخطرة.</a:t>
            </a:r>
          </a:p>
          <a:p>
            <a:r>
              <a:rPr lang="ar-SA" dirty="0" smtClean="0"/>
              <a:t>اجازة فترة الحمل.</a:t>
            </a:r>
          </a:p>
          <a:p>
            <a:r>
              <a:rPr lang="ar-SA" dirty="0" smtClean="0"/>
              <a:t>امكنة العمل المختلطة.</a:t>
            </a:r>
            <a:endParaRPr lang="ar-SA"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67544" y="476672"/>
            <a:ext cx="8229600" cy="5577483"/>
          </a:xfrm>
        </p:spPr>
        <p:txBody>
          <a:bodyPr/>
          <a:lstStyle/>
          <a:p>
            <a:r>
              <a:rPr lang="ar-SA" dirty="0" smtClean="0"/>
              <a:t>تطور المجتمع الخليجي بعد النفط بشكل سبق فيه التطور الاقتصادي التطور الاجتماعي, والتطور السياسي, وذلك بسبب العادات والتقاليد.</a:t>
            </a:r>
            <a:endParaRPr lang="ar-SA"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ب- وجود قيم متوارثة ضد </a:t>
            </a:r>
            <a:r>
              <a:rPr lang="ar-SA" dirty="0" err="1" smtClean="0"/>
              <a:t>العمل:</a:t>
            </a:r>
            <a:endParaRPr lang="ar-SA" dirty="0"/>
          </a:p>
        </p:txBody>
      </p:sp>
      <p:sp>
        <p:nvSpPr>
          <p:cNvPr id="3" name="عنصر نائب للمحتوى 2"/>
          <p:cNvSpPr>
            <a:spLocks noGrp="1"/>
          </p:cNvSpPr>
          <p:nvPr>
            <p:ph idx="1"/>
          </p:nvPr>
        </p:nvSpPr>
        <p:spPr/>
        <p:txBody>
          <a:bodyPr>
            <a:normAutofit lnSpcReduction="10000"/>
          </a:bodyPr>
          <a:lstStyle/>
          <a:p>
            <a:r>
              <a:rPr lang="ar-SA" dirty="0" smtClean="0"/>
              <a:t>وجود قيم تشجع على الكسل مادام الدخل متوفراً.</a:t>
            </a:r>
          </a:p>
          <a:p>
            <a:r>
              <a:rPr lang="ar-SA" dirty="0" smtClean="0"/>
              <a:t>قيم نبذ العمل اليدوي.</a:t>
            </a:r>
          </a:p>
          <a:p>
            <a:r>
              <a:rPr lang="ar-SA" dirty="0" smtClean="0"/>
              <a:t>استمر الموقف التقليدي من العمل اليدوي نتيجة جلب العمالة الأجنبية.</a:t>
            </a:r>
          </a:p>
          <a:p>
            <a:r>
              <a:rPr lang="ar-SA" dirty="0" smtClean="0"/>
              <a:t>تجنب العمل المتعب حتى </a:t>
            </a:r>
            <a:r>
              <a:rPr lang="ar-SA" dirty="0" err="1" smtClean="0"/>
              <a:t>لوكان</a:t>
            </a:r>
            <a:r>
              <a:rPr lang="ar-SA" dirty="0" smtClean="0"/>
              <a:t> مربحاً, نتيجة ظهور النفط وضرورة التمتع بهذه النعمة بأقل مجهود.</a:t>
            </a:r>
          </a:p>
          <a:p>
            <a:r>
              <a:rPr lang="ar-SA" dirty="0" smtClean="0"/>
              <a:t>تحول الذين يعملون في المهن الحرفية إلى العمل المكتبي والتجارة بدلاً من أن يتحولوا للصناعات والحرف في المجتمع.</a:t>
            </a:r>
            <a:endParaRPr lang="ar-SA"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err="1" smtClean="0"/>
              <a:t>جـ</a:t>
            </a:r>
            <a:r>
              <a:rPr lang="ar-SA" dirty="0" smtClean="0"/>
              <a:t> - طبيعة النمط الانتاجي السائد في المجتمع </a:t>
            </a:r>
            <a:r>
              <a:rPr lang="ar-SA" dirty="0" err="1" smtClean="0"/>
              <a:t>الخليجي:</a:t>
            </a:r>
            <a:endParaRPr lang="ar-SA" dirty="0"/>
          </a:p>
        </p:txBody>
      </p:sp>
      <p:sp>
        <p:nvSpPr>
          <p:cNvPr id="3" name="عنصر نائب للمحتوى 2"/>
          <p:cNvSpPr>
            <a:spLocks noGrp="1"/>
          </p:cNvSpPr>
          <p:nvPr>
            <p:ph idx="1"/>
          </p:nvPr>
        </p:nvSpPr>
        <p:spPr/>
        <p:txBody>
          <a:bodyPr>
            <a:normAutofit fontScale="92500" lnSpcReduction="10000"/>
          </a:bodyPr>
          <a:lstStyle/>
          <a:p>
            <a:r>
              <a:rPr lang="ar-SA" dirty="0" smtClean="0"/>
              <a:t>نمط الانتاج الخليجي والسياسات التنموية </a:t>
            </a:r>
            <a:r>
              <a:rPr lang="ar-SA" dirty="0" err="1" smtClean="0"/>
              <a:t>مسؤولة</a:t>
            </a:r>
            <a:r>
              <a:rPr lang="ar-SA" dirty="0" smtClean="0"/>
              <a:t> عن جلب العمال الأجانب.</a:t>
            </a:r>
          </a:p>
          <a:p>
            <a:r>
              <a:rPr lang="ar-SA" dirty="0" smtClean="0"/>
              <a:t>كما أنه تحكمه الملكية الخاصة’ وتابع متوجه إلى الخارج في اشباع حاجاته من السلع والبضائع والأيدي العاملة, والبحث عن الأسهل والأقل كلفة.</a:t>
            </a:r>
          </a:p>
          <a:p>
            <a:r>
              <a:rPr lang="ar-SA" dirty="0" smtClean="0"/>
              <a:t>سيطرة البرجوازية التجارية فتكون قيمة العمل وسيلة للكسب الغير مشروع, وهذا أعطى الفرصة لرأس المال التجاري بجعل المعروض من العمالة أكثر من </a:t>
            </a:r>
            <a:r>
              <a:rPr lang="ar-SA" dirty="0" err="1" smtClean="0"/>
              <a:t>المطلوب.</a:t>
            </a:r>
            <a:r>
              <a:rPr lang="ar-SA" dirty="0" smtClean="0"/>
              <a:t> والمساومة في سعر العمالة بخفض رواتبها مقابل توفر العامل العربي بما يثير المنافسة بين سوق العمالة الأجنبي والمحلي.</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
            </a:r>
            <a:br>
              <a:rPr lang="ar-SA" dirty="0" smtClean="0"/>
            </a:br>
            <a:r>
              <a:rPr lang="ar-SA" dirty="0" smtClean="0"/>
              <a:t>4- عدم ارتباط التعليم بالهيكل الوظيفي وغياب </a:t>
            </a:r>
            <a:r>
              <a:rPr lang="ar-SA" dirty="0" err="1" smtClean="0"/>
              <a:t>التنسيق.</a:t>
            </a:r>
            <a:r>
              <a:rPr lang="ar-SA" dirty="0" smtClean="0"/>
              <a:t/>
            </a:r>
            <a:br>
              <a:rPr lang="ar-SA" dirty="0" smtClean="0"/>
            </a:br>
            <a:endParaRPr lang="ar-SA" dirty="0"/>
          </a:p>
        </p:txBody>
      </p:sp>
      <p:sp>
        <p:nvSpPr>
          <p:cNvPr id="3" name="عنصر نائب للمحتوى 2"/>
          <p:cNvSpPr>
            <a:spLocks noGrp="1"/>
          </p:cNvSpPr>
          <p:nvPr>
            <p:ph idx="1"/>
          </p:nvPr>
        </p:nvSpPr>
        <p:spPr/>
        <p:txBody>
          <a:bodyPr/>
          <a:lstStyle/>
          <a:p>
            <a:r>
              <a:rPr lang="ar-SA" dirty="0" smtClean="0"/>
              <a:t>نسبة المتعلمين والمتخصصين منخفضة.</a:t>
            </a:r>
          </a:p>
          <a:p>
            <a:r>
              <a:rPr lang="ar-SA" dirty="0" smtClean="0"/>
              <a:t>مخرجات التعليم لا </a:t>
            </a:r>
            <a:r>
              <a:rPr lang="ar-SA" dirty="0" err="1" smtClean="0"/>
              <a:t>تتلائم</a:t>
            </a:r>
            <a:r>
              <a:rPr lang="ar-SA" dirty="0" smtClean="0"/>
              <a:t> مع سوق العمل.</a:t>
            </a:r>
            <a:endParaRPr lang="ar-SA"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5- عوامل تتعلق </a:t>
            </a:r>
            <a:r>
              <a:rPr lang="ar-SA" dirty="0" err="1" smtClean="0"/>
              <a:t>بالانتاج</a:t>
            </a:r>
            <a:r>
              <a:rPr lang="ar-SA" dirty="0" smtClean="0"/>
              <a:t> </a:t>
            </a:r>
            <a:r>
              <a:rPr lang="ar-SA" dirty="0" err="1" smtClean="0"/>
              <a:t>النفطي:</a:t>
            </a:r>
            <a:endParaRPr lang="ar-SA" dirty="0"/>
          </a:p>
        </p:txBody>
      </p:sp>
      <p:sp>
        <p:nvSpPr>
          <p:cNvPr id="3" name="عنصر نائب للمحتوى 2"/>
          <p:cNvSpPr>
            <a:spLocks noGrp="1"/>
          </p:cNvSpPr>
          <p:nvPr>
            <p:ph idx="1"/>
          </p:nvPr>
        </p:nvSpPr>
        <p:spPr/>
        <p:txBody>
          <a:bodyPr/>
          <a:lstStyle/>
          <a:p>
            <a:r>
              <a:rPr lang="ar-SA" dirty="0" smtClean="0"/>
              <a:t>هناك تفسيرات عديدة </a:t>
            </a:r>
            <a:r>
              <a:rPr lang="ar-SA" dirty="0" err="1" smtClean="0"/>
              <a:t>لذلك:</a:t>
            </a:r>
            <a:endParaRPr lang="ar-SA" dirty="0" smtClean="0"/>
          </a:p>
          <a:p>
            <a:r>
              <a:rPr lang="ar-SA" dirty="0" smtClean="0"/>
              <a:t>منهم من يرى  أن نمو هذه الظاهرة يعود إلى عوامل ذاتية نابعة من نمط الانتاج السائد.</a:t>
            </a:r>
          </a:p>
          <a:p>
            <a:r>
              <a:rPr lang="ar-SA" dirty="0" smtClean="0"/>
              <a:t>التغير المفاجئ والحاجة الملحة للعمال الأجانب بصورة لا تسمح بالتخطيط.</a:t>
            </a:r>
          </a:p>
          <a:p>
            <a:r>
              <a:rPr lang="ar-SA" dirty="0" smtClean="0"/>
              <a:t>اتجاه يوفق بين التفسيرين </a:t>
            </a:r>
            <a:r>
              <a:rPr lang="ar-SA" dirty="0" err="1" smtClean="0"/>
              <a:t>السابقين </a:t>
            </a:r>
            <a:r>
              <a:rPr lang="ar-SA" dirty="0" smtClean="0"/>
              <a:t>: ان الانتاج النفطي ازداد وتصحح سعره في الأسواق العالمية إلى الحد الذي فاق معه المتطلبات الاجتماعية والاقتصادية.</a:t>
            </a:r>
            <a:endParaRPr lang="ar-SA"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188640"/>
            <a:ext cx="8229600" cy="5937523"/>
          </a:xfrm>
        </p:spPr>
        <p:txBody>
          <a:bodyPr/>
          <a:lstStyle/>
          <a:p>
            <a:r>
              <a:rPr lang="ar-SA" dirty="0" smtClean="0"/>
              <a:t>استعمال الحكومة لسياسة الرفاهية عن طريق تمويلها للخدمات العامة المجانية, للخدمات العامة </a:t>
            </a:r>
            <a:r>
              <a:rPr lang="ar-SA" dirty="0" err="1" smtClean="0"/>
              <a:t>المجانية </a:t>
            </a:r>
            <a:r>
              <a:rPr lang="ar-SA" dirty="0" smtClean="0"/>
              <a:t>, وترتب </a:t>
            </a:r>
            <a:r>
              <a:rPr lang="ar-SA" dirty="0" err="1" smtClean="0"/>
              <a:t>عليه/</a:t>
            </a:r>
            <a:endParaRPr lang="ar-SA" dirty="0" smtClean="0"/>
          </a:p>
          <a:p>
            <a:r>
              <a:rPr lang="ar-SA" dirty="0" smtClean="0"/>
              <a:t>ازدياد الطلب على القوة العاملة.</a:t>
            </a:r>
          </a:p>
          <a:p>
            <a:r>
              <a:rPr lang="ar-SA" dirty="0" smtClean="0"/>
              <a:t>زيادة العوائد اقترنت بسخاء الانفاق على الخدمات الاجتماعية الاستهلاكية.</a:t>
            </a:r>
          </a:p>
          <a:p>
            <a:r>
              <a:rPr lang="ar-SA" dirty="0" smtClean="0"/>
              <a:t>ظهور نمط استهلاكي ترفي </a:t>
            </a:r>
            <a:r>
              <a:rPr lang="ar-SA" dirty="0" err="1" smtClean="0"/>
              <a:t>والمباهات</a:t>
            </a:r>
            <a:r>
              <a:rPr lang="ar-SA" dirty="0" smtClean="0"/>
              <a:t> الاجتماعية في مجال الخدمة الشخصية.</a:t>
            </a:r>
          </a:p>
          <a:p>
            <a:pPr>
              <a:buNone/>
            </a:pPr>
            <a:r>
              <a:rPr lang="ar-SA" dirty="0" smtClean="0"/>
              <a:t>جميع هذه العوامل ضاعفت من الطلب على القوى العاملة الاجنبية بسبب الطفرة الاقتصادية التي أحدثها البترول.</a:t>
            </a:r>
          </a:p>
          <a:p>
            <a:pPr>
              <a:buNone/>
            </a:pPr>
            <a:endParaRPr lang="ar-SA" dirty="0" smtClean="0"/>
          </a:p>
          <a:p>
            <a:endParaRPr lang="ar-SA"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332656"/>
            <a:ext cx="8229600" cy="5793507"/>
          </a:xfrm>
        </p:spPr>
        <p:txBody>
          <a:bodyPr/>
          <a:lstStyle/>
          <a:p>
            <a:r>
              <a:rPr lang="ar-SA" dirty="0" smtClean="0"/>
              <a:t>الحصول على مردود اقتصادي ودخول فردية عالية أدى إلى ترفع كثير من الناس عن ممارسة الكثير من  الأعمال بسبب التقاليد الاجتماعية, ومن ثم ترتب على ارتفاع </a:t>
            </a:r>
            <a:r>
              <a:rPr lang="ar-SA" dirty="0" err="1" smtClean="0"/>
              <a:t>الدخل:</a:t>
            </a:r>
            <a:endParaRPr lang="ar-SA" dirty="0" smtClean="0"/>
          </a:p>
          <a:p>
            <a:r>
              <a:rPr lang="ar-SA" dirty="0" smtClean="0"/>
              <a:t>سهولة الحياة وكثرة الأموال لدى المواطن.</a:t>
            </a:r>
          </a:p>
          <a:p>
            <a:r>
              <a:rPr lang="ar-SA" dirty="0" smtClean="0"/>
              <a:t>ظهور قيم </a:t>
            </a:r>
            <a:r>
              <a:rPr lang="ar-SA" dirty="0" err="1" smtClean="0"/>
              <a:t>الاتكالية</a:t>
            </a:r>
            <a:r>
              <a:rPr lang="ar-SA" dirty="0" smtClean="0"/>
              <a:t> </a:t>
            </a:r>
            <a:r>
              <a:rPr lang="ar-SA" dirty="0" err="1" smtClean="0"/>
              <a:t>والترفع </a:t>
            </a:r>
            <a:r>
              <a:rPr lang="ar-SA" dirty="0" smtClean="0"/>
              <a:t>, وانعدام الحوافز للعمل والكسب.</a:t>
            </a:r>
          </a:p>
          <a:p>
            <a:r>
              <a:rPr lang="ar-SA" dirty="0" smtClean="0"/>
              <a:t>غياب آليات التخطيط لتنمية القوى البشرية.</a:t>
            </a:r>
          </a:p>
          <a:p>
            <a:r>
              <a:rPr lang="ar-SA" dirty="0" smtClean="0"/>
              <a:t>ارتفاع مستوى الدخل القومي.</a:t>
            </a:r>
            <a:endParaRPr lang="ar-SA"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الأسباب التي وضعتها ندوة العمالة الأجنبية في أقطار الخليج العربي المنعقدة في </a:t>
            </a:r>
            <a:r>
              <a:rPr lang="ar-SA" dirty="0" err="1" smtClean="0"/>
              <a:t>الكويت:</a:t>
            </a:r>
            <a:endParaRPr lang="ar-SA" dirty="0"/>
          </a:p>
        </p:txBody>
      </p:sp>
      <p:sp>
        <p:nvSpPr>
          <p:cNvPr id="3" name="عنصر نائب للمحتوى 2"/>
          <p:cNvSpPr>
            <a:spLocks noGrp="1"/>
          </p:cNvSpPr>
          <p:nvPr>
            <p:ph idx="1"/>
          </p:nvPr>
        </p:nvSpPr>
        <p:spPr/>
        <p:txBody>
          <a:bodyPr>
            <a:normAutofit fontScale="77500" lnSpcReduction="20000"/>
          </a:bodyPr>
          <a:lstStyle/>
          <a:p>
            <a:r>
              <a:rPr lang="ar-SA" dirty="0" smtClean="0"/>
              <a:t>التواجد </a:t>
            </a:r>
            <a:r>
              <a:rPr lang="ar-SA" dirty="0" err="1" smtClean="0"/>
              <a:t>للآىسيويين</a:t>
            </a:r>
            <a:r>
              <a:rPr lang="ar-SA" dirty="0" smtClean="0"/>
              <a:t> من شبه القارة الهندية في بعض دول الخليج.</a:t>
            </a:r>
          </a:p>
          <a:p>
            <a:r>
              <a:rPr lang="ar-SA" dirty="0" smtClean="0"/>
              <a:t>التأثير الاستعماري </a:t>
            </a:r>
          </a:p>
          <a:p>
            <a:r>
              <a:rPr lang="ar-SA" dirty="0" smtClean="0"/>
              <a:t>نظام القطاع الخاص المعفى من تحمل التكلفة الاجتماعية, الذي يسعى إلى تحقيق أقصى ربح ممكن بأقل تكلفة ممكنة للعمل, وبغض النظر عن آثار العمالة الاجتماعية والثقافية.</a:t>
            </a:r>
          </a:p>
          <a:p>
            <a:r>
              <a:rPr lang="ar-SA" dirty="0" smtClean="0"/>
              <a:t>نظام اقتصادي تابع للعمل الدولي الذي أتاح الفرصة للشركات التي تتولى استيراد العمالة وتنفيذ المشاريع وتسليم المفتاح.</a:t>
            </a:r>
          </a:p>
          <a:p>
            <a:r>
              <a:rPr lang="ar-SA" dirty="0" smtClean="0"/>
              <a:t>قصور سوق العمل العربي عن توفير الحاجات لبلدان الخليج </a:t>
            </a:r>
            <a:r>
              <a:rPr lang="ar-SA" dirty="0" err="1" smtClean="0"/>
              <a:t>بسبب:</a:t>
            </a:r>
            <a:endParaRPr lang="ar-SA" dirty="0" smtClean="0"/>
          </a:p>
          <a:p>
            <a:r>
              <a:rPr lang="ar-SA" dirty="0" smtClean="0"/>
              <a:t>عدم توفر الكفاءات المطلوبة, انعدام تنظيم انتقال الأيدي العاملة في الوطن العربي, غياب آلية تبادل الأيدي العاملة.</a:t>
            </a:r>
          </a:p>
          <a:p>
            <a:r>
              <a:rPr lang="ar-SA" dirty="0" smtClean="0"/>
              <a:t>رغبة أقطار الخليج العربي في توزيع مصادر الأيدي العاملة لتفادي التبعية لجهة معينة في هذا المجال, والتخوف من مخاطر التفاعل السياسي مع الوافدين العرب.</a:t>
            </a:r>
            <a:endParaRPr lang="ar-SA"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الأخطار </a:t>
            </a:r>
            <a:r>
              <a:rPr lang="ar-SA" dirty="0" err="1" smtClean="0"/>
              <a:t>والآثار:</a:t>
            </a:r>
            <a:endParaRPr lang="ar-SA" dirty="0"/>
          </a:p>
        </p:txBody>
      </p:sp>
      <p:sp>
        <p:nvSpPr>
          <p:cNvPr id="3" name="عنصر نائب للمحتوى 2"/>
          <p:cNvSpPr>
            <a:spLocks noGrp="1"/>
          </p:cNvSpPr>
          <p:nvPr>
            <p:ph idx="1"/>
          </p:nvPr>
        </p:nvSpPr>
        <p:spPr/>
        <p:txBody>
          <a:bodyPr>
            <a:normAutofit fontScale="77500" lnSpcReduction="20000"/>
          </a:bodyPr>
          <a:lstStyle/>
          <a:p>
            <a:r>
              <a:rPr lang="ar-SA" dirty="0" smtClean="0"/>
              <a:t>الأخطار </a:t>
            </a:r>
            <a:r>
              <a:rPr lang="ar-SA" dirty="0" err="1" smtClean="0"/>
              <a:t>الديموغرافية:</a:t>
            </a:r>
            <a:endParaRPr lang="ar-SA" dirty="0" smtClean="0"/>
          </a:p>
          <a:p>
            <a:r>
              <a:rPr lang="ar-SA" dirty="0" smtClean="0"/>
              <a:t>ازدياد نسبة النوع.</a:t>
            </a:r>
          </a:p>
          <a:p>
            <a:r>
              <a:rPr lang="ar-SA" dirty="0" smtClean="0"/>
              <a:t>نسبة الذكور المهاجرين أكبر’ بسبب أن قوانين الهجرة في الكثير من البلدان تمنع المهاجر من اصطحاب أسرته.</a:t>
            </a:r>
          </a:p>
          <a:p>
            <a:r>
              <a:rPr lang="ar-SA" dirty="0" smtClean="0"/>
              <a:t>وترتب على ذلك وجود صورة غير طبيعية للعلاقات والتفاعلات الاجتماعية, عدم تكيف المهاجرين اجتماعياً ونفسيا وصاحب ذلك ظواهر مرضية انعكست على الأمن الاجتماعي.</a:t>
            </a:r>
          </a:p>
          <a:p>
            <a:r>
              <a:rPr lang="ar-SA" dirty="0" smtClean="0"/>
              <a:t>ازدياد نسبة الإعالة بين المواطنين(نسبة الذين يعتمدون على غيرهم في العيش</a:t>
            </a:r>
            <a:r>
              <a:rPr lang="ar-SA" dirty="0" err="1" smtClean="0"/>
              <a:t>)</a:t>
            </a:r>
            <a:endParaRPr lang="ar-SA" dirty="0" smtClean="0"/>
          </a:p>
          <a:p>
            <a:r>
              <a:rPr lang="ar-SA" dirty="0" smtClean="0"/>
              <a:t>تكديس معظم سكان الدولة في مدينة واحدة, أو مدن محدودة خلق منها مدن مزدحمة تعجز عن توفير الخدمات الضرورية بما يسمى دويلات المدن.</a:t>
            </a:r>
          </a:p>
          <a:p>
            <a:r>
              <a:rPr lang="ar-SA" dirty="0" smtClean="0"/>
              <a:t>الفئات العمرية </a:t>
            </a:r>
            <a:r>
              <a:rPr lang="ar-SA" dirty="0" err="1" smtClean="0"/>
              <a:t>للسكان </a:t>
            </a:r>
            <a:r>
              <a:rPr lang="ar-SA" dirty="0" smtClean="0"/>
              <a:t>: تتركز في فئة معينة(فئة الشباب</a:t>
            </a:r>
            <a:r>
              <a:rPr lang="ar-SA" dirty="0" err="1" smtClean="0"/>
              <a:t>)</a:t>
            </a:r>
            <a:endParaRPr lang="ar-SA"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أسباب هجرة العمالة الأجنبية </a:t>
            </a:r>
            <a:br>
              <a:rPr lang="ar-SA" dirty="0" smtClean="0"/>
            </a:br>
            <a:r>
              <a:rPr lang="ar-SA" dirty="0" smtClean="0"/>
              <a:t>إلى الخليج:</a:t>
            </a:r>
            <a:endParaRPr lang="ar-SA" dirty="0"/>
          </a:p>
        </p:txBody>
      </p:sp>
      <p:sp>
        <p:nvSpPr>
          <p:cNvPr id="3" name="عنصر نائب للمحتوى 2"/>
          <p:cNvSpPr>
            <a:spLocks noGrp="1"/>
          </p:cNvSpPr>
          <p:nvPr>
            <p:ph idx="1"/>
          </p:nvPr>
        </p:nvSpPr>
        <p:spPr/>
        <p:txBody>
          <a:bodyPr>
            <a:normAutofit lnSpcReduction="10000"/>
          </a:bodyPr>
          <a:lstStyle/>
          <a:p>
            <a:r>
              <a:rPr lang="ar-SA" dirty="0" smtClean="0"/>
              <a:t>1- عوامل تتعلق بالقوى العاملة:</a:t>
            </a:r>
          </a:p>
          <a:p>
            <a:r>
              <a:rPr lang="ar-SA" dirty="0" smtClean="0"/>
              <a:t>أ- نقص القوى العاملة الوطنية  في المهن الحرفية .</a:t>
            </a:r>
          </a:p>
          <a:p>
            <a:r>
              <a:rPr lang="ar-SA" dirty="0" smtClean="0"/>
              <a:t>ب- سلبيات التدريب المهني:</a:t>
            </a:r>
          </a:p>
          <a:p>
            <a:r>
              <a:rPr lang="ar-SA" dirty="0" smtClean="0"/>
              <a:t>ارتفاع تكلفة التدريب في الخليج.</a:t>
            </a:r>
          </a:p>
          <a:p>
            <a:r>
              <a:rPr lang="ar-SA" dirty="0" smtClean="0"/>
              <a:t>عدم مرونة المناهج.</a:t>
            </a:r>
          </a:p>
          <a:p>
            <a:r>
              <a:rPr lang="ar-SA" dirty="0" smtClean="0"/>
              <a:t>قلة المدربين.</a:t>
            </a:r>
          </a:p>
          <a:p>
            <a:r>
              <a:rPr lang="ar-SA" dirty="0" smtClean="0"/>
              <a:t>ضعف التجهيزات.</a:t>
            </a:r>
          </a:p>
          <a:p>
            <a:r>
              <a:rPr lang="ar-SA" dirty="0" smtClean="0"/>
              <a:t>ضعف تبادل المنح التدريبية بين الدول العربية.</a:t>
            </a:r>
          </a:p>
          <a:p>
            <a:endParaRPr lang="ar-SA" dirty="0"/>
          </a:p>
        </p:txBody>
      </p:sp>
    </p:spTree>
    <p:extLst>
      <p:ext uri="{BB962C8B-B14F-4D97-AF65-F5344CB8AC3E}">
        <p14:creationId xmlns="" xmlns:p14="http://schemas.microsoft.com/office/powerpoint/2010/main" val="209217597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الأخطار </a:t>
            </a:r>
            <a:r>
              <a:rPr lang="ar-SA" dirty="0" err="1" smtClean="0"/>
              <a:t>الاقتصادية:</a:t>
            </a:r>
            <a:endParaRPr lang="ar-SA" dirty="0"/>
          </a:p>
        </p:txBody>
      </p:sp>
      <p:sp>
        <p:nvSpPr>
          <p:cNvPr id="3" name="عنصر نائب للمحتوى 2"/>
          <p:cNvSpPr>
            <a:spLocks noGrp="1"/>
          </p:cNvSpPr>
          <p:nvPr>
            <p:ph idx="1"/>
          </p:nvPr>
        </p:nvSpPr>
        <p:spPr/>
        <p:txBody>
          <a:bodyPr>
            <a:normAutofit fontScale="92500" lnSpcReduction="20000"/>
          </a:bodyPr>
          <a:lstStyle/>
          <a:p>
            <a:r>
              <a:rPr lang="ar-SA" dirty="0" smtClean="0"/>
              <a:t>تكلف الدول الخليجية أعباء مالية ناتجة عن توفير الخدمات للعمال والمهاجرين مع </a:t>
            </a:r>
            <a:r>
              <a:rPr lang="ar-SA" dirty="0" err="1" smtClean="0"/>
              <a:t>عوائلهم.</a:t>
            </a:r>
            <a:r>
              <a:rPr lang="ar-SA" dirty="0" smtClean="0"/>
              <a:t>( خدمات اجتماعية(تعليم’ صحة, سكن), ادارية, أمنية</a:t>
            </a:r>
            <a:r>
              <a:rPr lang="ar-SA" dirty="0" err="1" smtClean="0"/>
              <a:t>).</a:t>
            </a:r>
            <a:endParaRPr lang="ar-SA" dirty="0" smtClean="0"/>
          </a:p>
          <a:p>
            <a:r>
              <a:rPr lang="ar-SA" dirty="0" smtClean="0"/>
              <a:t>ضغط على الخدمات في دول الخليج, والقصور في تقديم الخدمات للمواطنين والمهاجرين, وتدهور حال المهاجر نتيجة ضعف الخدمات.</a:t>
            </a:r>
          </a:p>
          <a:p>
            <a:r>
              <a:rPr lang="ar-SA" dirty="0" smtClean="0"/>
              <a:t>عزوف الأيدي الوطنية في دول الخليج عن العمل اليدوي جعلها أقلية هامشية في الانتاج, في حين تقدم الأجانب في هذا الجانب, وتكدس الأيدي العاملة الوطنية في الأعمال الإدارية والخدمات.</a:t>
            </a:r>
          </a:p>
          <a:p>
            <a:r>
              <a:rPr lang="ar-SA" dirty="0" smtClean="0"/>
              <a:t>عجز الدول عن خلق الكوادر الوطنية الفنية التي تتبنى عملية التنمية.</a:t>
            </a:r>
          </a:p>
          <a:p>
            <a:endParaRPr lang="ar-SA"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404664"/>
            <a:ext cx="8229600" cy="5721499"/>
          </a:xfrm>
        </p:spPr>
        <p:txBody>
          <a:bodyPr/>
          <a:lstStyle/>
          <a:p>
            <a:r>
              <a:rPr lang="ar-SA" dirty="0" smtClean="0"/>
              <a:t>عزوف الأيدي الوطنية عن العمل الفني, وإتباع الحكومات سياسة(الاستخدام المضمون), كرس عمليى التخلف في الثقافة الفنية والمهنية والتأثير على المستوى النوعي للعمالة الوطنية بسبب استمرار </a:t>
            </a:r>
            <a:r>
              <a:rPr lang="ar-SA" dirty="0" err="1" smtClean="0"/>
              <a:t>الإتكالية</a:t>
            </a:r>
            <a:r>
              <a:rPr lang="ar-SA" dirty="0" smtClean="0"/>
              <a:t> والتبعية للعمالة الأجنبية.</a:t>
            </a:r>
          </a:p>
          <a:p>
            <a:r>
              <a:rPr lang="ar-SA" dirty="0" smtClean="0"/>
              <a:t>نشر عادات وأنماط استهلاكية تناقض مع الهيكل السلعي </a:t>
            </a:r>
            <a:r>
              <a:rPr lang="ar-SA" dirty="0" err="1" smtClean="0"/>
              <a:t>للانتاج</a:t>
            </a:r>
            <a:r>
              <a:rPr lang="ar-SA" dirty="0" smtClean="0"/>
              <a:t> الوطني مما ساعد على انتعاش الاستيراد للسلع </a:t>
            </a:r>
            <a:r>
              <a:rPr lang="ar-SA" dirty="0" err="1" smtClean="0"/>
              <a:t>الإستهلاكية</a:t>
            </a:r>
            <a:r>
              <a:rPr lang="ar-SA" dirty="0" smtClean="0"/>
              <a:t> والوقوف كعائق أمام  تطور الانتاج المحلي.</a:t>
            </a:r>
          </a:p>
          <a:p>
            <a:r>
              <a:rPr lang="ar-SA" dirty="0" smtClean="0"/>
              <a:t>التحويلات, شكلت للدول المستوردة للعمال شكل من أشكال الاستنزاف للموارد المالية نتيجة ما يرسله المهاجرون من عمال وشركات من أموال لبلدانهم.</a:t>
            </a:r>
            <a:endParaRPr lang="ar-SA"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الخطر </a:t>
            </a:r>
            <a:r>
              <a:rPr lang="ar-SA" dirty="0" err="1" smtClean="0"/>
              <a:t>الاجتماعي/</a:t>
            </a:r>
            <a:endParaRPr lang="ar-SA" dirty="0"/>
          </a:p>
        </p:txBody>
      </p:sp>
      <p:sp>
        <p:nvSpPr>
          <p:cNvPr id="3" name="عنصر نائب للمحتوى 2"/>
          <p:cNvSpPr>
            <a:spLocks noGrp="1"/>
          </p:cNvSpPr>
          <p:nvPr>
            <p:ph idx="1"/>
          </p:nvPr>
        </p:nvSpPr>
        <p:spPr/>
        <p:txBody>
          <a:bodyPr>
            <a:normAutofit fontScale="70000" lnSpcReduction="20000"/>
          </a:bodyPr>
          <a:lstStyle/>
          <a:p>
            <a:r>
              <a:rPr lang="ar-SA" dirty="0" smtClean="0"/>
              <a:t>تمت الهجرة في زمن وجيز في أقل من عقدي لم يكونا كافيين لنضج التفاعل الاجتماعي الايجابي بين الوافدين والمواطنين مما ولد النفور في العلاقات.</a:t>
            </a:r>
          </a:p>
          <a:p>
            <a:r>
              <a:rPr lang="ar-SA" dirty="0" smtClean="0"/>
              <a:t>التكلفة الاجتماعية العالية: المصاحبات الاجتماعية الايجابية أو السلبية المباشرة وغير المباشرة لمشروع </a:t>
            </a:r>
            <a:r>
              <a:rPr lang="ar-SA" dirty="0" err="1" smtClean="0"/>
              <a:t>أوسياسة</a:t>
            </a:r>
            <a:r>
              <a:rPr lang="ar-SA" dirty="0" smtClean="0"/>
              <a:t> </a:t>
            </a:r>
            <a:r>
              <a:rPr lang="ar-SA" dirty="0" err="1" smtClean="0"/>
              <a:t>تنموية .</a:t>
            </a:r>
            <a:endParaRPr lang="ar-SA" dirty="0" smtClean="0"/>
          </a:p>
          <a:p>
            <a:r>
              <a:rPr lang="ar-SA" dirty="0" smtClean="0"/>
              <a:t>التكلفة التي خلفتها عمالة شرق </a:t>
            </a:r>
            <a:r>
              <a:rPr lang="ar-SA" dirty="0" err="1" smtClean="0"/>
              <a:t>آسيا:</a:t>
            </a:r>
            <a:endParaRPr lang="ar-SA" dirty="0" smtClean="0"/>
          </a:p>
          <a:p>
            <a:r>
              <a:rPr lang="ar-SA" dirty="0" smtClean="0"/>
              <a:t>اغراق الخليج بالعناصر الأجنبية الوافدة بشكل لا مثيل له في العالم, حول المجتمع الخليجي الى مجتمع لا هوية له يضم جنسيات متعددة نقلت سلبيتهم وقيم وأفكار لم يعرفها سكان الخليج.</a:t>
            </a:r>
          </a:p>
          <a:p>
            <a:r>
              <a:rPr lang="ar-SA" dirty="0" smtClean="0"/>
              <a:t>تغيير نظرة الخليجيين للعمل وتقبلهم له</a:t>
            </a:r>
          </a:p>
          <a:p>
            <a:r>
              <a:rPr lang="ar-SA" dirty="0" smtClean="0"/>
              <a:t>تثير مقارنات من قبل الفئات الشعبية حول انتاج العمالة المنظمة وعملها المنظم السريع</a:t>
            </a:r>
          </a:p>
          <a:p>
            <a:r>
              <a:rPr lang="ar-SA" dirty="0" smtClean="0"/>
              <a:t> النمط الاستهلاكي انعكس على التنشئة الاجتماعية وعزز القيم الاستهلاكية</a:t>
            </a:r>
          </a:p>
          <a:p>
            <a:r>
              <a:rPr lang="ar-SA" dirty="0" smtClean="0"/>
              <a:t>تأثير العمالة على </a:t>
            </a:r>
            <a:r>
              <a:rPr lang="ar-SA" dirty="0" err="1" smtClean="0"/>
              <a:t>القيم.</a:t>
            </a:r>
            <a:r>
              <a:rPr lang="ar-SA" dirty="0" smtClean="0"/>
              <a:t>(قيم التواصل الاجتماعي, قيم التعامل مع رأس المال والثروة </a:t>
            </a:r>
            <a:r>
              <a:rPr lang="ar-SA" dirty="0" err="1" smtClean="0"/>
              <a:t>القومية.)</a:t>
            </a:r>
            <a:endParaRPr lang="ar-SA" dirty="0" smtClean="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332656"/>
            <a:ext cx="8229600" cy="5793507"/>
          </a:xfrm>
        </p:spPr>
        <p:txBody>
          <a:bodyPr>
            <a:normAutofit lnSpcReduction="10000"/>
          </a:bodyPr>
          <a:lstStyle/>
          <a:p>
            <a:r>
              <a:rPr lang="ar-SA" dirty="0" smtClean="0"/>
              <a:t>العلاقة بين المواطن والأجنبي علاقة تحيز وتعصب من قبل الطرفين.</a:t>
            </a:r>
          </a:p>
          <a:p>
            <a:r>
              <a:rPr lang="ar-SA" dirty="0" smtClean="0"/>
              <a:t>العلاقة بينهم تعيش أزمة قيم بين الطرف الأقوى والطرف الأضعف بسبب تناقض قيم العدالة الاجتماعية نتيجة تمييز المواطن على الأجنبي في الأجور والرواتب, ومشروعية التملك والنشاط التجاري.</a:t>
            </a:r>
          </a:p>
          <a:p>
            <a:r>
              <a:rPr lang="ar-SA" dirty="0" smtClean="0"/>
              <a:t>شعور العامل الأجنبي بالعزلة </a:t>
            </a:r>
            <a:r>
              <a:rPr lang="ar-SA" dirty="0" err="1" smtClean="0"/>
              <a:t>بمايؤثر</a:t>
            </a:r>
            <a:r>
              <a:rPr lang="ar-SA" dirty="0" smtClean="0"/>
              <a:t> بالتالي على الانتاج وقيم العمل.</a:t>
            </a:r>
          </a:p>
          <a:p>
            <a:r>
              <a:rPr lang="ar-SA" dirty="0" smtClean="0"/>
              <a:t>التصادم والتضاد الديني نتيجة تنوع مصادر العمالة.</a:t>
            </a:r>
          </a:p>
          <a:p>
            <a:r>
              <a:rPr lang="ar-SA" dirty="0" smtClean="0"/>
              <a:t>تعدد اللغات </a:t>
            </a:r>
            <a:r>
              <a:rPr lang="ar-SA" dirty="0" err="1" smtClean="0"/>
              <a:t>واللهجات.</a:t>
            </a:r>
            <a:r>
              <a:rPr lang="ar-SA" dirty="0" smtClean="0"/>
              <a:t> والعمل على إشاعتها </a:t>
            </a:r>
            <a:r>
              <a:rPr lang="ar-SA" dirty="0" err="1" smtClean="0"/>
              <a:t>بمايمثل</a:t>
            </a:r>
            <a:r>
              <a:rPr lang="ar-SA" dirty="0" smtClean="0"/>
              <a:t> خطراً على التزاوج الحضاري بالخص عندما يتولد عنه نقل عادات سلبية خصوصاً لتنشئة الأطفال.</a:t>
            </a:r>
            <a:endParaRPr lang="ar-SA"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332656"/>
            <a:ext cx="8229600" cy="5793507"/>
          </a:xfrm>
        </p:spPr>
        <p:txBody>
          <a:bodyPr/>
          <a:lstStyle/>
          <a:p>
            <a:r>
              <a:rPr lang="ar-SA" dirty="0" smtClean="0"/>
              <a:t>العلاقة بين المواطنين والمهاجرين </a:t>
            </a:r>
            <a:r>
              <a:rPr lang="ar-SA" dirty="0" err="1" smtClean="0"/>
              <a:t>لاتخلو</a:t>
            </a:r>
            <a:r>
              <a:rPr lang="ar-SA" dirty="0" smtClean="0"/>
              <a:t> من التحيز والتعصب مما خلق لديهم صورة نمطية للآخر.</a:t>
            </a:r>
          </a:p>
          <a:p>
            <a:r>
              <a:rPr lang="ar-SA" dirty="0" smtClean="0"/>
              <a:t>العلاقات متوترة بينهم واحتمالات الانفجار على  صعيد  السلوك </a:t>
            </a:r>
            <a:r>
              <a:rPr lang="ar-SA" dirty="0" err="1" smtClean="0"/>
              <a:t>والاحساس</a:t>
            </a:r>
            <a:r>
              <a:rPr lang="ar-SA" dirty="0" smtClean="0"/>
              <a:t>, فالعلاقة بينهم تعيش ازمة قيم بين الطرف الأقوى والطرف الأضعف </a:t>
            </a:r>
            <a:r>
              <a:rPr lang="ar-SA" dirty="0" err="1" smtClean="0"/>
              <a:t>بسبب:</a:t>
            </a:r>
            <a:endParaRPr lang="ar-SA" dirty="0" smtClean="0"/>
          </a:p>
          <a:p>
            <a:r>
              <a:rPr lang="ar-SA" dirty="0" smtClean="0"/>
              <a:t> تناقض قيم العدالة الاجتماعية نتيجة تمييز المواطنين  عن المهاجر في الرواتب ومشروعية التملك وممارسة التجارة الوهمية بسبب وجود نظام الكفيل.</a:t>
            </a:r>
          </a:p>
          <a:p>
            <a:r>
              <a:rPr lang="ar-SA" dirty="0" smtClean="0"/>
              <a:t>وبسبب الاغتراب الاجتماعي والعزلة عن الثقافة بما يؤثر على الانتاج والعمل.</a:t>
            </a:r>
            <a:endParaRPr lang="ar-SA"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332656"/>
            <a:ext cx="8229600" cy="5793507"/>
          </a:xfrm>
        </p:spPr>
        <p:txBody>
          <a:bodyPr>
            <a:normAutofit fontScale="92500" lnSpcReduction="20000"/>
          </a:bodyPr>
          <a:lstStyle/>
          <a:p>
            <a:r>
              <a:rPr lang="ar-SA" dirty="0" smtClean="0"/>
              <a:t>وجود جماعات ذات حضارات فرعية غير متجانسة في خصائصها وقيمها ومؤسساتها مع </a:t>
            </a:r>
            <a:r>
              <a:rPr lang="ar-SA" dirty="0" err="1" smtClean="0"/>
              <a:t>ماهو</a:t>
            </a:r>
            <a:r>
              <a:rPr lang="ar-SA" dirty="0" smtClean="0"/>
              <a:t> سائد في المجتمع.</a:t>
            </a:r>
          </a:p>
          <a:p>
            <a:r>
              <a:rPr lang="ar-SA" dirty="0" smtClean="0"/>
              <a:t>ظاهرة الزواج بالأجنبيات </a:t>
            </a:r>
            <a:r>
              <a:rPr lang="ar-SA" dirty="0" err="1" smtClean="0"/>
              <a:t>بمايشكل</a:t>
            </a:r>
            <a:r>
              <a:rPr lang="ar-SA" dirty="0" smtClean="0"/>
              <a:t> خطورة على الكيان الأسري والتهديد بوجود جيل مزدوج </a:t>
            </a:r>
            <a:r>
              <a:rPr lang="ar-SA" dirty="0" err="1" smtClean="0"/>
              <a:t>الولاء.</a:t>
            </a:r>
            <a:r>
              <a:rPr lang="ar-SA" dirty="0" smtClean="0"/>
              <a:t> وأن الذين يولدون في الدول النفطية لا تتوفر لهم معرفة كافية بمواطن آبائهم الأصلي </a:t>
            </a:r>
            <a:r>
              <a:rPr lang="ar-SA" dirty="0" err="1" smtClean="0"/>
              <a:t>ولايتمتعون</a:t>
            </a:r>
            <a:r>
              <a:rPr lang="ar-SA" dirty="0" smtClean="0"/>
              <a:t> بالاندماج الكامل في المجتمع الذي ولدوا فيه.</a:t>
            </a:r>
          </a:p>
          <a:p>
            <a:r>
              <a:rPr lang="ar-SA" dirty="0" err="1" smtClean="0"/>
              <a:t>الأثار</a:t>
            </a:r>
            <a:r>
              <a:rPr lang="ar-SA" dirty="0" smtClean="0"/>
              <a:t> السلبية للعمالة الأجنبية مختلفة باختلاف اصول العمالة وقربها وبعدها عن حضارة المجتمع العربي.</a:t>
            </a:r>
          </a:p>
          <a:p>
            <a:r>
              <a:rPr lang="ar-SA" dirty="0" smtClean="0"/>
              <a:t>ارتفاع نسبة حالات العزوبية بين المهاجرين تقود إلى مشكلات اجتماعية وسلوكية في مجتمع متمسك بالتقاليد.</a:t>
            </a:r>
          </a:p>
          <a:p>
            <a:r>
              <a:rPr lang="ar-SA" dirty="0" smtClean="0"/>
              <a:t>تأثير العمالة من الخادمات على وظائف الأسرة الدينية والخلقية, والتربوية, ووظيفة التنشئة الاجتماعية.</a:t>
            </a:r>
          </a:p>
          <a:p>
            <a:r>
              <a:rPr lang="ar-SA" dirty="0" smtClean="0"/>
              <a:t>تأثر المواطن الخليجي بعادات </a:t>
            </a:r>
            <a:r>
              <a:rPr lang="ar-SA" dirty="0" err="1" smtClean="0"/>
              <a:t>الخدم .</a:t>
            </a:r>
            <a:endParaRPr lang="ar-SA"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ظاهرة المربيات الأجنبيات تنطوي على عدد من </a:t>
            </a:r>
            <a:r>
              <a:rPr lang="ar-SA" dirty="0" err="1" smtClean="0"/>
              <a:t>المخاطر:</a:t>
            </a:r>
            <a:endParaRPr lang="ar-SA" dirty="0"/>
          </a:p>
        </p:txBody>
      </p:sp>
      <p:sp>
        <p:nvSpPr>
          <p:cNvPr id="3" name="عنصر نائب للمحتوى 2"/>
          <p:cNvSpPr>
            <a:spLocks noGrp="1"/>
          </p:cNvSpPr>
          <p:nvPr>
            <p:ph idx="1"/>
          </p:nvPr>
        </p:nvSpPr>
        <p:spPr/>
        <p:txBody>
          <a:bodyPr/>
          <a:lstStyle/>
          <a:p>
            <a:r>
              <a:rPr lang="ar-SA" dirty="0" smtClean="0"/>
              <a:t>تأثيراتها على تنشئة الأطفال.</a:t>
            </a:r>
          </a:p>
          <a:p>
            <a:r>
              <a:rPr lang="ar-SA" dirty="0" smtClean="0"/>
              <a:t>استخدام النساء في ممارسة سلوك جنسي انحرافي.</a:t>
            </a:r>
          </a:p>
          <a:p>
            <a:r>
              <a:rPr lang="ar-SA" dirty="0" smtClean="0"/>
              <a:t>استخدام النساء العاملات كخادمات ومربيات تنطوي على المظاهر.</a:t>
            </a:r>
            <a:endParaRPr lang="ar-SA"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المشكلات </a:t>
            </a:r>
            <a:r>
              <a:rPr lang="ar-SA" dirty="0" err="1" smtClean="0"/>
              <a:t>السلوكية:</a:t>
            </a:r>
            <a:endParaRPr lang="ar-SA" dirty="0"/>
          </a:p>
        </p:txBody>
      </p:sp>
      <p:sp>
        <p:nvSpPr>
          <p:cNvPr id="3" name="عنصر نائب للمحتوى 2"/>
          <p:cNvSpPr>
            <a:spLocks noGrp="1"/>
          </p:cNvSpPr>
          <p:nvPr>
            <p:ph idx="1"/>
          </p:nvPr>
        </p:nvSpPr>
        <p:spPr/>
        <p:txBody>
          <a:bodyPr/>
          <a:lstStyle/>
          <a:p>
            <a:r>
              <a:rPr lang="ar-SA" dirty="0" smtClean="0"/>
              <a:t>جرائم اغتصاب الأطفال الذكور والإناث.</a:t>
            </a:r>
          </a:p>
          <a:p>
            <a:r>
              <a:rPr lang="ar-SA" dirty="0" smtClean="0"/>
              <a:t>جرائم الخطف والسرقة.</a:t>
            </a:r>
          </a:p>
          <a:p>
            <a:r>
              <a:rPr lang="ar-SA" dirty="0" smtClean="0"/>
              <a:t>تثبت الدراسات أن هناك علاقة بين السلوك الاجرامي والهجرة, نتيجة </a:t>
            </a:r>
            <a:r>
              <a:rPr lang="ar-SA" dirty="0" err="1" smtClean="0"/>
              <a:t>عاملين:</a:t>
            </a:r>
            <a:endParaRPr lang="ar-SA" dirty="0" smtClean="0"/>
          </a:p>
          <a:p>
            <a:r>
              <a:rPr lang="ar-SA" dirty="0" smtClean="0"/>
              <a:t>1- اختلاف خصائص المهاجر الاجتماعية والنفسية والثقافية عن المجتمع الذي هاجر له.</a:t>
            </a:r>
          </a:p>
          <a:p>
            <a:r>
              <a:rPr lang="ar-SA" dirty="0" smtClean="0"/>
              <a:t>2- محاكاة المواطنين ممن لهم ظروف أسرية وطبقية وأسرية ونفسية وتأثرهم بالمهاجرين.</a:t>
            </a:r>
            <a:endParaRPr lang="ar-SA"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404664"/>
            <a:ext cx="8229600" cy="5721499"/>
          </a:xfrm>
        </p:spPr>
        <p:txBody>
          <a:bodyPr>
            <a:normAutofit fontScale="85000" lnSpcReduction="20000"/>
          </a:bodyPr>
          <a:lstStyle/>
          <a:p>
            <a:r>
              <a:rPr lang="ar-SA" dirty="0" smtClean="0"/>
              <a:t>العامل </a:t>
            </a:r>
            <a:r>
              <a:rPr lang="ar-SA" dirty="0" err="1" smtClean="0"/>
              <a:t>الأول:</a:t>
            </a:r>
            <a:endParaRPr lang="ar-SA" dirty="0" smtClean="0"/>
          </a:p>
          <a:p>
            <a:r>
              <a:rPr lang="ar-SA" dirty="0" smtClean="0"/>
              <a:t>وجود علاقة بين الجنس(الذكور) وارتكاب </a:t>
            </a:r>
            <a:r>
              <a:rPr lang="ar-SA" dirty="0" err="1" smtClean="0"/>
              <a:t>الجريمة.</a:t>
            </a:r>
            <a:r>
              <a:rPr lang="ar-SA" dirty="0" smtClean="0"/>
              <a:t> بسبب احتكاك الذكور بالمجتمع أكثر من الإناث والخصائص السيكولوجية للرجال.</a:t>
            </a:r>
          </a:p>
          <a:p>
            <a:r>
              <a:rPr lang="ar-SA" dirty="0" smtClean="0"/>
              <a:t>اختلاف الأديان والمذاهب.</a:t>
            </a:r>
          </a:p>
          <a:p>
            <a:r>
              <a:rPr lang="ar-SA" dirty="0" smtClean="0"/>
              <a:t>غير المتزوجين والمطلقين وذوي الأسر المفككة اكثر اقتراف للسلوك الإجرامي.</a:t>
            </a:r>
          </a:p>
          <a:p>
            <a:r>
              <a:rPr lang="ar-SA" dirty="0" smtClean="0"/>
              <a:t>علاقة بين تدني الظروف الاقتصادية والسلوك الاجرامي.</a:t>
            </a:r>
          </a:p>
          <a:p>
            <a:r>
              <a:rPr lang="ar-SA" dirty="0" smtClean="0"/>
              <a:t>علاقة بين السلوك </a:t>
            </a:r>
            <a:r>
              <a:rPr lang="ar-SA" dirty="0" err="1" smtClean="0"/>
              <a:t>الانحرافي</a:t>
            </a:r>
            <a:r>
              <a:rPr lang="ar-SA" dirty="0" smtClean="0"/>
              <a:t> والعمر خصوصاً الجرائم الجنسية.</a:t>
            </a:r>
          </a:p>
          <a:p>
            <a:r>
              <a:rPr lang="ar-SA" dirty="0" smtClean="0"/>
              <a:t>العزلة والدونية يؤدي إلى تنامي العدوان على النفس </a:t>
            </a:r>
            <a:r>
              <a:rPr lang="ar-SA" dirty="0" err="1" smtClean="0"/>
              <a:t>بالنتحار</a:t>
            </a:r>
            <a:r>
              <a:rPr lang="ar-SA" dirty="0" smtClean="0"/>
              <a:t> والانتقام والاعتداء, وتزداد هذه العزلة حينما تكون هناك قوانين وتشريعات تحول دون التفاعل بين البشر.</a:t>
            </a:r>
          </a:p>
          <a:p>
            <a:r>
              <a:rPr lang="ar-SA" dirty="0" smtClean="0"/>
              <a:t>تعرض الآسيوي لمعاملة قاسية نتيجة نظر الخليجي له أنه قوة تبيع عملها للمنطقة ولا يهتم بإقامة علاقات اجتماعية معهم, ان المواطن الخليجي يرى أن الاجنبي عقبه تهدد مركزه الاقتصادي ومصدر للمنافسة في العمل.</a:t>
            </a:r>
            <a:endParaRPr lang="ar-SA"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332656"/>
            <a:ext cx="8229600" cy="5793507"/>
          </a:xfrm>
        </p:spPr>
        <p:txBody>
          <a:bodyPr/>
          <a:lstStyle/>
          <a:p>
            <a:r>
              <a:rPr lang="ar-SA" dirty="0" smtClean="0"/>
              <a:t>العامل </a:t>
            </a:r>
            <a:r>
              <a:rPr lang="ar-SA" dirty="0" err="1" smtClean="0"/>
              <a:t>الثاني:</a:t>
            </a:r>
            <a:endParaRPr lang="ar-SA" dirty="0" smtClean="0"/>
          </a:p>
          <a:p>
            <a:r>
              <a:rPr lang="ar-SA" dirty="0" smtClean="0"/>
              <a:t>تعلم الموان أساليب وحيل جديدة في تدبير الجريمة نتيجة المحاكاة والتقليد.</a:t>
            </a:r>
          </a:p>
          <a:p>
            <a:r>
              <a:rPr lang="ar-SA" dirty="0" smtClean="0"/>
              <a:t>التواطؤ </a:t>
            </a:r>
            <a:r>
              <a:rPr lang="ar-SA" dirty="0" smtClean="0"/>
              <a:t>مع المهاجرين في التخطيط لبعض الجرائم.</a:t>
            </a:r>
            <a:endParaRPr lang="ar-SA"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normAutofit fontScale="92500" lnSpcReduction="10000"/>
          </a:bodyPr>
          <a:lstStyle/>
          <a:p>
            <a:r>
              <a:rPr lang="ar-SA" dirty="0" smtClean="0"/>
              <a:t>ج- شجعت الشركات </a:t>
            </a:r>
            <a:r>
              <a:rPr lang="ar-SA" dirty="0"/>
              <a:t>المتعددة الجنسيات على الهجرة الأجنبية في الخليج.</a:t>
            </a:r>
          </a:p>
          <a:p>
            <a:r>
              <a:rPr lang="ar-SA" dirty="0" smtClean="0"/>
              <a:t>د- مزايا الأيدي العاملة الوافدة التي تشجع على استقدامه:</a:t>
            </a:r>
          </a:p>
          <a:p>
            <a:r>
              <a:rPr lang="ar-SA" dirty="0" smtClean="0"/>
              <a:t>انها لا تكلف نفقات التدريب.</a:t>
            </a:r>
          </a:p>
          <a:p>
            <a:r>
              <a:rPr lang="ar-SA" dirty="0" smtClean="0"/>
              <a:t>أيام عملها طويلة.</a:t>
            </a:r>
          </a:p>
          <a:p>
            <a:r>
              <a:rPr lang="ar-SA" dirty="0" smtClean="0"/>
              <a:t>سرعة دورانها عالية بما يسمح باستغلالها.</a:t>
            </a:r>
          </a:p>
          <a:p>
            <a:r>
              <a:rPr lang="ar-SA" dirty="0" smtClean="0"/>
              <a:t>أكثر مرونة ودقة من العمالة العربية.</a:t>
            </a:r>
          </a:p>
          <a:p>
            <a:r>
              <a:rPr lang="ar-SA" dirty="0" smtClean="0"/>
              <a:t>تتحمل ظروف العمل القاسية.</a:t>
            </a:r>
          </a:p>
          <a:p>
            <a:r>
              <a:rPr lang="ar-SA" dirty="0" smtClean="0"/>
              <a:t>تتوفر فيها الطاعة.</a:t>
            </a:r>
            <a:endParaRPr lang="ar-SA" dirty="0"/>
          </a:p>
        </p:txBody>
      </p:sp>
    </p:spTree>
    <p:extLst>
      <p:ext uri="{BB962C8B-B14F-4D97-AF65-F5344CB8AC3E}">
        <p14:creationId xmlns="" xmlns:p14="http://schemas.microsoft.com/office/powerpoint/2010/main" val="3515122652"/>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المشكلات </a:t>
            </a:r>
            <a:r>
              <a:rPr lang="ar-SA" dirty="0" err="1" smtClean="0"/>
              <a:t>الثقافية</a:t>
            </a:r>
            <a:r>
              <a:rPr lang="ar-SA" dirty="0" err="1" smtClean="0"/>
              <a:t>:</a:t>
            </a:r>
            <a:r>
              <a:rPr lang="ar-SA" dirty="0" smtClean="0"/>
              <a:t/>
            </a:r>
            <a:br>
              <a:rPr lang="ar-SA" dirty="0" smtClean="0"/>
            </a:br>
            <a:r>
              <a:rPr lang="ar-SA" dirty="0" smtClean="0"/>
              <a:t>اللغة, والدين</a:t>
            </a:r>
            <a:endParaRPr lang="ar-SA" dirty="0"/>
          </a:p>
        </p:txBody>
      </p:sp>
      <p:sp>
        <p:nvSpPr>
          <p:cNvPr id="3" name="عنصر نائب للمحتوى 2"/>
          <p:cNvSpPr>
            <a:spLocks noGrp="1"/>
          </p:cNvSpPr>
          <p:nvPr>
            <p:ph idx="1"/>
          </p:nvPr>
        </p:nvSpPr>
        <p:spPr/>
        <p:txBody>
          <a:bodyPr>
            <a:normAutofit fontScale="55000" lnSpcReduction="20000"/>
          </a:bodyPr>
          <a:lstStyle/>
          <a:p>
            <a:r>
              <a:rPr lang="ar-SA" dirty="0" smtClean="0"/>
              <a:t>الثقافة: هي الكل المعقد من المعرفة والعادات والتقاليد والمعتقدات والقوانين اللتي حصل عليها الإنسان.</a:t>
            </a:r>
          </a:p>
          <a:p>
            <a:r>
              <a:rPr lang="ar-SA" dirty="0" smtClean="0"/>
              <a:t>أهميتها </a:t>
            </a:r>
            <a:r>
              <a:rPr lang="ar-SA" dirty="0" err="1" smtClean="0"/>
              <a:t>للأمة:</a:t>
            </a:r>
            <a:r>
              <a:rPr lang="ar-SA" dirty="0" smtClean="0"/>
              <a:t> </a:t>
            </a:r>
          </a:p>
          <a:p>
            <a:r>
              <a:rPr lang="ar-SA" dirty="0" smtClean="0"/>
              <a:t>تمثل الشخصية المميزة لأمة عن أخرى, وتعبر عنها.</a:t>
            </a:r>
          </a:p>
          <a:p>
            <a:r>
              <a:rPr lang="ar-SA" dirty="0" smtClean="0"/>
              <a:t>علاقة اللغة العربية </a:t>
            </a:r>
            <a:r>
              <a:rPr lang="ar-SA" dirty="0" err="1" smtClean="0"/>
              <a:t>بالثقافة:</a:t>
            </a:r>
            <a:endParaRPr lang="ar-SA" dirty="0" smtClean="0"/>
          </a:p>
          <a:p>
            <a:r>
              <a:rPr lang="ar-SA" dirty="0" smtClean="0"/>
              <a:t>الافعال الانسانية مرتبطة بالثقافة, وتنقل الثقافة من جيل إلى جيل عن طريق اللغة.</a:t>
            </a:r>
          </a:p>
          <a:p>
            <a:r>
              <a:rPr lang="ar-SA" dirty="0" smtClean="0"/>
              <a:t>اللغة العربية لأسباب اقتصادية واجتماعية فسحت المجال لـ: ما يسمى بلغة التخاطب اليومي: وهي لغة عربية تحتوي العديد من الكلمات الأجنبية لإفهام الآخرين وقضاء أمورهم, ولعدم معرفة الكلمات العربية المقابلة, ومحاولة التقليد, </a:t>
            </a:r>
            <a:r>
              <a:rPr lang="ar-SA" dirty="0" smtClean="0"/>
              <a:t>ولضعف, إدراك </a:t>
            </a:r>
            <a:r>
              <a:rPr lang="ar-SA" dirty="0" smtClean="0"/>
              <a:t>أهمية اللغة, ووجود العمالة بأعداد كبيرة نسبياً في مجتمعات محدودة سكانياً أتاح فرصة تأثير ما تحمله هذه العمالة من قيم وثقافات فرعية في الثقافة القومية</a:t>
            </a:r>
            <a:r>
              <a:rPr lang="ar-SA" dirty="0" smtClean="0"/>
              <a:t>.</a:t>
            </a:r>
          </a:p>
          <a:p>
            <a:r>
              <a:rPr lang="ar-SA" dirty="0" smtClean="0"/>
              <a:t>يندرج المهاجر أو يتنافر مع ثقافة البلاد المهاجر لها حسب جنسيات المهاجرين والأصول اللتي ينتمون لها.</a:t>
            </a:r>
          </a:p>
          <a:p>
            <a:r>
              <a:rPr lang="ar-SA" dirty="0" smtClean="0"/>
              <a:t>مثلاً يتوافق في اللغة والدين والعادات العرب الوافدين.</a:t>
            </a:r>
          </a:p>
          <a:p>
            <a:r>
              <a:rPr lang="ar-SA" dirty="0" smtClean="0"/>
              <a:t>ويتوافق في الدين ويتنافر في اللغة وكثير من العادات المهاجرين من باكستان, </a:t>
            </a:r>
            <a:r>
              <a:rPr lang="ar-SA" dirty="0" err="1" smtClean="0"/>
              <a:t>وافغانستان.</a:t>
            </a:r>
            <a:endParaRPr lang="ar-SA" dirty="0" smtClean="0"/>
          </a:p>
          <a:p>
            <a:r>
              <a:rPr lang="ar-SA" dirty="0" smtClean="0"/>
              <a:t>خلقت الهجرة </a:t>
            </a:r>
            <a:r>
              <a:rPr lang="ar-SA" dirty="0" smtClean="0"/>
              <a:t>تعدد الثقافات وإهدار دور </a:t>
            </a:r>
            <a:r>
              <a:rPr lang="ar-SA" dirty="0" smtClean="0"/>
              <a:t>الثقافة, ودور العامل في تطوير الثقافة وتنميتها, والازدواجية الثقافية التي تساعد على نكران الذات الحضارية, والاضطراب والفوضى, ومشكلات  اجتماعية نفسية.</a:t>
            </a:r>
            <a:endParaRPr lang="ar-SA" dirty="0" smtClean="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المشكلات </a:t>
            </a:r>
            <a:r>
              <a:rPr lang="ar-SA" dirty="0" err="1" smtClean="0"/>
              <a:t>العسكرية:</a:t>
            </a:r>
            <a:endParaRPr lang="ar-SA" dirty="0"/>
          </a:p>
        </p:txBody>
      </p:sp>
      <p:sp>
        <p:nvSpPr>
          <p:cNvPr id="3" name="عنصر نائب للمحتوى 2"/>
          <p:cNvSpPr>
            <a:spLocks noGrp="1"/>
          </p:cNvSpPr>
          <p:nvPr>
            <p:ph idx="1"/>
          </p:nvPr>
        </p:nvSpPr>
        <p:spPr/>
        <p:txBody>
          <a:bodyPr/>
          <a:lstStyle/>
          <a:p>
            <a:r>
              <a:rPr lang="ar-SA" dirty="0" smtClean="0"/>
              <a:t>الموقف السياسي للشركات التي تستخرج النفط في الخليج موالي لمصالح لدولتها الأساس.</a:t>
            </a:r>
          </a:p>
          <a:p>
            <a:r>
              <a:rPr lang="ar-SA" dirty="0" smtClean="0"/>
              <a:t>تحكم هذه الشركات ودولها بمصير بلدان الخليج.</a:t>
            </a:r>
          </a:p>
          <a:p>
            <a:r>
              <a:rPr lang="ar-SA" dirty="0" smtClean="0"/>
              <a:t>بلدان الخليج وسيلة لإفراغ خطط التنمية من محتواها والأخذ بالشكل دون الجوهر, فعمدت الدول الأجنبية إلى جعل بلدان الخليج حقل تجارب لها, واستيراد البضائع الأجنبية لامتصاص أموال بلدان الخليج</a:t>
            </a:r>
          </a:p>
          <a:p>
            <a:r>
              <a:rPr lang="ar-SA" dirty="0" smtClean="0"/>
              <a:t>وجود هذه العمالة أشبه بالزحف السلمي الذي يلتهم </a:t>
            </a:r>
            <a:r>
              <a:rPr lang="ar-SA" dirty="0" err="1" smtClean="0"/>
              <a:t>المنطقة..</a:t>
            </a:r>
            <a:endParaRPr lang="ar-SA"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المشكلات </a:t>
            </a:r>
            <a:r>
              <a:rPr lang="ar-SA" dirty="0" err="1" smtClean="0"/>
              <a:t>العسكرية:</a:t>
            </a:r>
            <a:endParaRPr lang="ar-SA" dirty="0"/>
          </a:p>
        </p:txBody>
      </p:sp>
      <p:sp>
        <p:nvSpPr>
          <p:cNvPr id="3" name="عنصر نائب للمحتوى 2"/>
          <p:cNvSpPr>
            <a:spLocks noGrp="1"/>
          </p:cNvSpPr>
          <p:nvPr>
            <p:ph idx="1"/>
          </p:nvPr>
        </p:nvSpPr>
        <p:spPr/>
        <p:txBody>
          <a:bodyPr/>
          <a:lstStyle/>
          <a:p>
            <a:r>
              <a:rPr lang="ar-SA" dirty="0" smtClean="0"/>
              <a:t>وجود القوى البشرية العاملة يشكل خطر عسكري على بلدان </a:t>
            </a:r>
            <a:r>
              <a:rPr lang="ar-SA" dirty="0" err="1" smtClean="0"/>
              <a:t>الخليج:</a:t>
            </a:r>
            <a:endParaRPr lang="ar-SA" dirty="0" smtClean="0"/>
          </a:p>
          <a:p>
            <a:r>
              <a:rPr lang="ar-SA" dirty="0" smtClean="0"/>
              <a:t>الجاليات تدين بالولاء لبلدها الأصلي, وتتكتل فيما بينها.</a:t>
            </a:r>
          </a:p>
          <a:p>
            <a:r>
              <a:rPr lang="ar-SA" dirty="0" smtClean="0"/>
              <a:t>هذا التكتل قد يستخدم لأغراض التجسس لصالح بلدهم, أو يستخدم كجيش احتياطي لإحتلا المنطقة.</a:t>
            </a:r>
            <a:endParaRPr lang="ar-SA"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332656"/>
            <a:ext cx="8229600" cy="5793507"/>
          </a:xfrm>
        </p:spPr>
        <p:txBody>
          <a:bodyPr>
            <a:normAutofit lnSpcReduction="10000"/>
          </a:bodyPr>
          <a:lstStyle/>
          <a:p>
            <a:r>
              <a:rPr lang="ar-SA" dirty="0" smtClean="0"/>
              <a:t>2-عوامل متعلقة  بحركة الهجرة الأجنبية وطبيعتها:</a:t>
            </a:r>
          </a:p>
          <a:p>
            <a:r>
              <a:rPr lang="ar-SA" dirty="0" smtClean="0"/>
              <a:t>نسبة كبيرة من العمالة موجودة بصيغة غير شرعية من الآسيويين نتيجة:</a:t>
            </a:r>
          </a:p>
          <a:p>
            <a:r>
              <a:rPr lang="ar-SA" dirty="0" smtClean="0"/>
              <a:t>التسلل دون أوراق ثبوتية , أو بقايا الحجاج.</a:t>
            </a:r>
          </a:p>
          <a:p>
            <a:r>
              <a:rPr lang="ar-SA" dirty="0" smtClean="0"/>
              <a:t>عدم تجديد الإقامات.</a:t>
            </a:r>
          </a:p>
          <a:p>
            <a:r>
              <a:rPr lang="ar-SA" dirty="0" smtClean="0"/>
              <a:t>جهل قانون الإقامة.</a:t>
            </a:r>
          </a:p>
          <a:p>
            <a:r>
              <a:rPr lang="ar-SA" dirty="0" smtClean="0"/>
              <a:t>3- عوامل متعلقة ببلدان الخليج العربي:</a:t>
            </a:r>
          </a:p>
          <a:p>
            <a:r>
              <a:rPr lang="ar-SA" dirty="0" smtClean="0"/>
              <a:t>انخفاض معدل مشاركة المرأة في قوة العمل نتيجة العادات والتقالي</a:t>
            </a:r>
            <a:r>
              <a:rPr lang="ar-SA" dirty="0"/>
              <a:t>د</a:t>
            </a:r>
            <a:r>
              <a:rPr lang="ar-SA" dirty="0" smtClean="0"/>
              <a:t>.</a:t>
            </a:r>
          </a:p>
          <a:p>
            <a:r>
              <a:rPr lang="ar-SA" dirty="0" smtClean="0"/>
              <a:t>التنظيم الاجتماعي الابوي في دول الخليج.</a:t>
            </a:r>
          </a:p>
          <a:p>
            <a:r>
              <a:rPr lang="ar-SA" dirty="0" smtClean="0"/>
              <a:t>دور المرأة في تكريس </a:t>
            </a:r>
            <a:r>
              <a:rPr lang="ar-SA" smtClean="0"/>
              <a:t>العمل التقليدي لها.</a:t>
            </a:r>
            <a:endParaRPr lang="ar-SA" dirty="0"/>
          </a:p>
        </p:txBody>
      </p:sp>
    </p:spTree>
    <p:extLst>
      <p:ext uri="{BB962C8B-B14F-4D97-AF65-F5344CB8AC3E}">
        <p14:creationId xmlns="" xmlns:p14="http://schemas.microsoft.com/office/powerpoint/2010/main" val="198576304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dirty="0" smtClean="0"/>
              <a:t>المعدلات المنخفضة في نسبة مشاركة المرأة:</a:t>
            </a:r>
            <a:endParaRPr lang="ar-SA" dirty="0"/>
          </a:p>
        </p:txBody>
      </p:sp>
      <p:sp>
        <p:nvSpPr>
          <p:cNvPr id="3" name="عنصر نائب للمحتوى 2"/>
          <p:cNvSpPr>
            <a:spLocks noGrp="1"/>
          </p:cNvSpPr>
          <p:nvPr>
            <p:ph idx="1"/>
          </p:nvPr>
        </p:nvSpPr>
        <p:spPr/>
        <p:txBody>
          <a:bodyPr/>
          <a:lstStyle/>
          <a:p>
            <a:r>
              <a:rPr lang="ar-SA" dirty="0" smtClean="0"/>
              <a:t>مساهمة المرأة  في الانتاج </a:t>
            </a:r>
            <a:r>
              <a:rPr lang="ar-SA" dirty="0" err="1" smtClean="0"/>
              <a:t>تتاثر</a:t>
            </a:r>
            <a:r>
              <a:rPr lang="ar-SA" dirty="0" smtClean="0"/>
              <a:t> بالعادات والتقاليد.</a:t>
            </a:r>
          </a:p>
          <a:p>
            <a:r>
              <a:rPr lang="ar-SA" dirty="0" smtClean="0"/>
              <a:t>حالة المرأة الزواجية.</a:t>
            </a:r>
          </a:p>
          <a:p>
            <a:endParaRPr lang="ar-SA" dirty="0"/>
          </a:p>
        </p:txBody>
      </p:sp>
    </p:spTree>
    <p:extLst>
      <p:ext uri="{BB962C8B-B14F-4D97-AF65-F5344CB8AC3E}">
        <p14:creationId xmlns="" xmlns:p14="http://schemas.microsoft.com/office/powerpoint/2010/main" val="124121724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SA" dirty="0" smtClean="0"/>
              <a:t>انخفاض مساهمة المرأة وفقاً للمواقع الطبقية التي تحتلها:</a:t>
            </a:r>
            <a:endParaRPr lang="ar-SA" dirty="0"/>
          </a:p>
        </p:txBody>
      </p:sp>
      <p:sp>
        <p:nvSpPr>
          <p:cNvPr id="3" name="عنصر نائب للمحتوى 2"/>
          <p:cNvSpPr>
            <a:spLocks noGrp="1"/>
          </p:cNvSpPr>
          <p:nvPr>
            <p:ph idx="1"/>
          </p:nvPr>
        </p:nvSpPr>
        <p:spPr/>
        <p:txBody>
          <a:bodyPr/>
          <a:lstStyle/>
          <a:p>
            <a:r>
              <a:rPr lang="ar-SA" dirty="0" smtClean="0"/>
              <a:t>1- المرأة المترفة:</a:t>
            </a:r>
          </a:p>
          <a:p>
            <a:r>
              <a:rPr lang="ar-SA" dirty="0" smtClean="0"/>
              <a:t>يلاحظ على المرأة في الطبقة البرجوازية:</a:t>
            </a:r>
          </a:p>
          <a:p>
            <a:r>
              <a:rPr lang="ar-SA" dirty="0" smtClean="0"/>
              <a:t>مستهلكة استهلاك مظهري يزداد طردياً مع ثروة أسرتها.</a:t>
            </a:r>
          </a:p>
          <a:p>
            <a:r>
              <a:rPr lang="ar-SA" dirty="0" smtClean="0"/>
              <a:t>واجهة لاستعراض ثراء الأسرة, والانشغال بالولائم والمجاملات.</a:t>
            </a:r>
          </a:p>
          <a:p>
            <a:r>
              <a:rPr lang="ar-SA" dirty="0" smtClean="0"/>
              <a:t>قوة عمل مهدورة.</a:t>
            </a:r>
          </a:p>
          <a:p>
            <a:r>
              <a:rPr lang="ar-SA" dirty="0" err="1" smtClean="0"/>
              <a:t>تظيف</a:t>
            </a:r>
            <a:r>
              <a:rPr lang="ar-SA" dirty="0" smtClean="0"/>
              <a:t> قوة عمل استهلاكية(الخدم) مع </a:t>
            </a:r>
            <a:r>
              <a:rPr lang="ar-SA" dirty="0" err="1" smtClean="0"/>
              <a:t>تاثيراتها</a:t>
            </a:r>
            <a:r>
              <a:rPr lang="ar-SA" dirty="0" smtClean="0"/>
              <a:t> بازدياد معدلات الجريمة, السرقة, افراز ثقافات اجنبية </a:t>
            </a:r>
            <a:endParaRPr lang="ar-SA" dirty="0"/>
          </a:p>
        </p:txBody>
      </p:sp>
    </p:spTree>
    <p:extLst>
      <p:ext uri="{BB962C8B-B14F-4D97-AF65-F5344CB8AC3E}">
        <p14:creationId xmlns="" xmlns:p14="http://schemas.microsoft.com/office/powerpoint/2010/main" val="35614458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p:txBody>
          <a:bodyPr/>
          <a:lstStyle/>
          <a:p>
            <a:r>
              <a:rPr lang="ar-SA" dirty="0" smtClean="0"/>
              <a:t>نظرية الطبقة المترفة: لدى فبلن :</a:t>
            </a:r>
          </a:p>
          <a:p>
            <a:r>
              <a:rPr lang="ar-SA" dirty="0"/>
              <a:t> </a:t>
            </a:r>
            <a:r>
              <a:rPr lang="ar-SA" dirty="0" smtClean="0"/>
              <a:t>وصف المرأة بانها يكون لديها اهتمام بالملبس والحلي والمجوهرات كشاهد على ثراء الأسرة</a:t>
            </a:r>
          </a:p>
          <a:p>
            <a:r>
              <a:rPr lang="ar-SA" dirty="0" smtClean="0"/>
              <a:t>وشكل الحذاء وكعبه ورباط الوسط مدلل على تبعية المرأة للرجل.</a:t>
            </a:r>
          </a:p>
          <a:p>
            <a:r>
              <a:rPr lang="ar-SA" dirty="0" smtClean="0"/>
              <a:t>شهادة تزكية على الثراء.</a:t>
            </a:r>
          </a:p>
          <a:p>
            <a:pPr marL="0" indent="0">
              <a:buNone/>
            </a:pPr>
            <a:endParaRPr lang="ar-SA" dirty="0"/>
          </a:p>
        </p:txBody>
      </p:sp>
    </p:spTree>
    <p:extLst>
      <p:ext uri="{BB962C8B-B14F-4D97-AF65-F5344CB8AC3E}">
        <p14:creationId xmlns="" xmlns:p14="http://schemas.microsoft.com/office/powerpoint/2010/main" val="21345002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dirty="0"/>
          </a:p>
        </p:txBody>
      </p:sp>
      <p:sp>
        <p:nvSpPr>
          <p:cNvPr id="3" name="عنصر نائب للمحتوى 2"/>
          <p:cNvSpPr>
            <a:spLocks noGrp="1"/>
          </p:cNvSpPr>
          <p:nvPr>
            <p:ph idx="1"/>
          </p:nvPr>
        </p:nvSpPr>
        <p:spPr>
          <a:xfrm>
            <a:off x="457200" y="692696"/>
            <a:ext cx="8229600" cy="5433467"/>
          </a:xfrm>
        </p:spPr>
        <p:txBody>
          <a:bodyPr>
            <a:normAutofit fontScale="70000" lnSpcReduction="20000"/>
          </a:bodyPr>
          <a:lstStyle/>
          <a:p>
            <a:r>
              <a:rPr lang="ar-SA" dirty="0" smtClean="0"/>
              <a:t>2- المرأة </a:t>
            </a:r>
            <a:r>
              <a:rPr lang="ar-SA" dirty="0"/>
              <a:t>في الطبقة </a:t>
            </a:r>
            <a:r>
              <a:rPr lang="ar-SA" dirty="0" smtClean="0"/>
              <a:t>الوسطى:</a:t>
            </a:r>
          </a:p>
          <a:p>
            <a:r>
              <a:rPr lang="ar-SA" dirty="0" smtClean="0"/>
              <a:t>نشاطها ودورها </a:t>
            </a:r>
            <a:r>
              <a:rPr lang="ar-SA" dirty="0" err="1" smtClean="0"/>
              <a:t>لايتعدى</a:t>
            </a:r>
            <a:r>
              <a:rPr lang="ar-SA" dirty="0" smtClean="0"/>
              <a:t> الجمعيات والوظائف الكتابية والأعمال التطوعية.</a:t>
            </a:r>
          </a:p>
          <a:p>
            <a:r>
              <a:rPr lang="ar-SA" dirty="0" smtClean="0"/>
              <a:t>دورها في الاسرة محمل في جوانب منها بتأثيرات الماضي(الدور التقليدي) في مجال التنشئة والقيم.</a:t>
            </a:r>
          </a:p>
          <a:p>
            <a:r>
              <a:rPr lang="ar-SA" dirty="0" smtClean="0"/>
              <a:t>التأثيرات تضع معوقات على </a:t>
            </a:r>
            <a:r>
              <a:rPr lang="ar-SA" dirty="0" err="1" smtClean="0"/>
              <a:t>كفائة</a:t>
            </a:r>
            <a:r>
              <a:rPr lang="ar-SA" dirty="0" smtClean="0"/>
              <a:t> عمل المرأة :</a:t>
            </a:r>
          </a:p>
          <a:p>
            <a:pPr>
              <a:buFontTx/>
              <a:buChar char="-"/>
            </a:pPr>
            <a:r>
              <a:rPr lang="ar-SA" dirty="0" smtClean="0"/>
              <a:t>مواعيد العمل تتعارض مع مواعيد العمل في المنزل وبالتالي لا تتوافق مع الخروج والعودة للأسرة.</a:t>
            </a:r>
          </a:p>
          <a:p>
            <a:pPr>
              <a:buFontTx/>
              <a:buChar char="-"/>
            </a:pPr>
            <a:r>
              <a:rPr lang="ar-SA" dirty="0" smtClean="0"/>
              <a:t>وجود الأطفال والانشغال بتربيتهم يضع على عاتقها أعباء نفسية.</a:t>
            </a:r>
          </a:p>
          <a:p>
            <a:pPr>
              <a:buFontTx/>
              <a:buChar char="-"/>
            </a:pPr>
            <a:r>
              <a:rPr lang="ar-SA" dirty="0" smtClean="0"/>
              <a:t>أثر في خروج المرأة للعمل مجموعة من العوامل:</a:t>
            </a:r>
          </a:p>
          <a:p>
            <a:pPr>
              <a:buFontTx/>
              <a:buChar char="-"/>
            </a:pPr>
            <a:r>
              <a:rPr lang="ar-SA" dirty="0" smtClean="0"/>
              <a:t>ندرة الشغالات العربيات وارتفاع مخاطر العمالة الآسيوية.</a:t>
            </a:r>
          </a:p>
          <a:p>
            <a:pPr>
              <a:buFontTx/>
              <a:buChar char="-"/>
            </a:pPr>
            <a:r>
              <a:rPr lang="ar-SA" dirty="0" smtClean="0"/>
              <a:t>ارتفاع أسعار الاجهزة الكهربائية الضرورية لإدارة المنزل.</a:t>
            </a:r>
          </a:p>
          <a:p>
            <a:pPr>
              <a:buFontTx/>
              <a:buChar char="-"/>
            </a:pPr>
            <a:r>
              <a:rPr lang="ar-SA" dirty="0" smtClean="0"/>
              <a:t>نقص دور الحضانة.</a:t>
            </a:r>
          </a:p>
          <a:p>
            <a:pPr>
              <a:buFontTx/>
              <a:buChar char="-"/>
            </a:pPr>
            <a:r>
              <a:rPr lang="ar-SA" dirty="0" smtClean="0"/>
              <a:t>عدم مشاركة الرجل في الأعمال المنزلية.</a:t>
            </a:r>
          </a:p>
          <a:p>
            <a:pPr marL="0" indent="0">
              <a:buNone/>
            </a:pPr>
            <a:r>
              <a:rPr lang="ar-SA" dirty="0" smtClean="0"/>
              <a:t>جميع هذه العوامل أثرت على الدور المطلوب من المرأة, وان فشلت المرأة في بعضها ارجع السبب لخروج المرأة للعمل.</a:t>
            </a:r>
            <a:endParaRPr lang="ar-SA" dirty="0"/>
          </a:p>
        </p:txBody>
      </p:sp>
    </p:spTree>
    <p:extLst>
      <p:ext uri="{BB962C8B-B14F-4D97-AF65-F5344CB8AC3E}">
        <p14:creationId xmlns="" xmlns:p14="http://schemas.microsoft.com/office/powerpoint/2010/main" val="80435670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SA"/>
          </a:p>
        </p:txBody>
      </p:sp>
      <p:sp>
        <p:nvSpPr>
          <p:cNvPr id="3" name="عنصر نائب للمحتوى 2"/>
          <p:cNvSpPr>
            <a:spLocks noGrp="1"/>
          </p:cNvSpPr>
          <p:nvPr>
            <p:ph idx="1"/>
          </p:nvPr>
        </p:nvSpPr>
        <p:spPr>
          <a:xfrm>
            <a:off x="457200" y="260648"/>
            <a:ext cx="8229600" cy="5865515"/>
          </a:xfrm>
        </p:spPr>
        <p:txBody>
          <a:bodyPr>
            <a:normAutofit lnSpcReduction="10000"/>
          </a:bodyPr>
          <a:lstStyle/>
          <a:p>
            <a:r>
              <a:rPr lang="ar-SA" dirty="0" smtClean="0"/>
              <a:t>3- المرأة في الطبقات </a:t>
            </a:r>
            <a:r>
              <a:rPr lang="ar-SA" dirty="0" err="1" smtClean="0"/>
              <a:t>الدنيا:</a:t>
            </a:r>
            <a:endParaRPr lang="ar-SA" dirty="0" smtClean="0"/>
          </a:p>
          <a:p>
            <a:r>
              <a:rPr lang="ar-SA" dirty="0" smtClean="0"/>
              <a:t>تدني مستوى التعليم.</a:t>
            </a:r>
          </a:p>
          <a:p>
            <a:r>
              <a:rPr lang="ar-SA" dirty="0" smtClean="0"/>
              <a:t>قلة العمل وتدني الاجور.</a:t>
            </a:r>
          </a:p>
          <a:p>
            <a:r>
              <a:rPr lang="ar-SA" dirty="0" smtClean="0"/>
              <a:t>عملها مقتصر على الأعمال المنزلية, والأعمال الأكثر مشقة بوسائل انتاج بسيطة,وشروط صحية معدومة, </a:t>
            </a:r>
            <a:r>
              <a:rPr lang="ar-SA" dirty="0" err="1" smtClean="0"/>
              <a:t>تبدء</a:t>
            </a:r>
            <a:r>
              <a:rPr lang="ar-SA" dirty="0" smtClean="0"/>
              <a:t> بالعمل في سن مبكر.</a:t>
            </a:r>
          </a:p>
          <a:p>
            <a:r>
              <a:rPr lang="ar-SA" dirty="0" smtClean="0"/>
              <a:t>أغلب المشتغلات من المطلقات والأرامل.</a:t>
            </a:r>
          </a:p>
          <a:p>
            <a:r>
              <a:rPr lang="ar-SA" dirty="0" smtClean="0"/>
              <a:t>العمل موسمي في </a:t>
            </a:r>
            <a:r>
              <a:rPr lang="ar-SA" dirty="0" err="1" smtClean="0"/>
              <a:t>الزراعة,</a:t>
            </a:r>
            <a:endParaRPr lang="ar-SA" dirty="0" smtClean="0"/>
          </a:p>
          <a:p>
            <a:r>
              <a:rPr lang="ar-SA" dirty="0" err="1" smtClean="0"/>
              <a:t>أوبلا</a:t>
            </a:r>
            <a:r>
              <a:rPr lang="ar-SA" dirty="0" smtClean="0"/>
              <a:t> عقد عمل, وبلا تأمين مستقبلي على الحياة بعد الاحالة للتقاعد, وفي حال المرض والشيخوخة.</a:t>
            </a:r>
          </a:p>
          <a:p>
            <a:r>
              <a:rPr lang="ar-SA" dirty="0" smtClean="0"/>
              <a:t>عمل المرأة المنزلي لا يعتبر عمل لأنه دون أجر.</a:t>
            </a:r>
            <a:endParaRPr lang="ar-SA"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526</TotalTime>
  <Words>2207</Words>
  <Application>Microsoft Office PowerPoint</Application>
  <PresentationFormat>عرض على الشاشة (3:4)‏</PresentationFormat>
  <Paragraphs>187</Paragraphs>
  <Slides>32</Slides>
  <Notes>0</Notes>
  <HiddenSlides>0</HiddenSlides>
  <MMClips>0</MMClips>
  <ScaleCrop>false</ScaleCrop>
  <HeadingPairs>
    <vt:vector size="4" baseType="variant">
      <vt:variant>
        <vt:lpstr>سمة</vt:lpstr>
      </vt:variant>
      <vt:variant>
        <vt:i4>1</vt:i4>
      </vt:variant>
      <vt:variant>
        <vt:lpstr>عناوين الشرائح</vt:lpstr>
      </vt:variant>
      <vt:variant>
        <vt:i4>32</vt:i4>
      </vt:variant>
    </vt:vector>
  </HeadingPairs>
  <TitlesOfParts>
    <vt:vector size="33" baseType="lpstr">
      <vt:lpstr>سمة Office</vt:lpstr>
      <vt:lpstr>خطر الهجرة الأجنبية إلى الخليج العربي</vt:lpstr>
      <vt:lpstr>أسباب هجرة العمالة الأجنبية  إلى الخليج:</vt:lpstr>
      <vt:lpstr>الشريحة 3</vt:lpstr>
      <vt:lpstr>الشريحة 4</vt:lpstr>
      <vt:lpstr>المعدلات المنخفضة في نسبة مشاركة المرأة:</vt:lpstr>
      <vt:lpstr>انخفاض مساهمة المرأة وفقاً للمواقع الطبقية التي تحتلها:</vt:lpstr>
      <vt:lpstr>الشريحة 7</vt:lpstr>
      <vt:lpstr>الشريحة 8</vt:lpstr>
      <vt:lpstr>الشريحة 9</vt:lpstr>
      <vt:lpstr>الشريحة 10</vt:lpstr>
      <vt:lpstr>الشريحة 11</vt:lpstr>
      <vt:lpstr>ب- وجود قيم متوارثة ضد العمل:</vt:lpstr>
      <vt:lpstr>جـ - طبيعة النمط الانتاجي السائد في المجتمع الخليجي:</vt:lpstr>
      <vt:lpstr> 4- عدم ارتباط التعليم بالهيكل الوظيفي وغياب التنسيق. </vt:lpstr>
      <vt:lpstr>5- عوامل تتعلق بالانتاج النفطي:</vt:lpstr>
      <vt:lpstr>الشريحة 16</vt:lpstr>
      <vt:lpstr>الشريحة 17</vt:lpstr>
      <vt:lpstr>الأسباب التي وضعتها ندوة العمالة الأجنبية في أقطار الخليج العربي المنعقدة في الكويت:</vt:lpstr>
      <vt:lpstr>الأخطار والآثار:</vt:lpstr>
      <vt:lpstr>الأخطار الاقتصادية:</vt:lpstr>
      <vt:lpstr>الشريحة 21</vt:lpstr>
      <vt:lpstr>الخطر الاجتماعي/</vt:lpstr>
      <vt:lpstr>الشريحة 23</vt:lpstr>
      <vt:lpstr>الشريحة 24</vt:lpstr>
      <vt:lpstr>الشريحة 25</vt:lpstr>
      <vt:lpstr>ظاهرة المربيات الأجنبيات تنطوي على عدد من المخاطر:</vt:lpstr>
      <vt:lpstr>المشكلات السلوكية:</vt:lpstr>
      <vt:lpstr>الشريحة 28</vt:lpstr>
      <vt:lpstr>الشريحة 29</vt:lpstr>
      <vt:lpstr>المشكلات الثقافية: اللغة, والدين</vt:lpstr>
      <vt:lpstr>المشكلات العسكرية:</vt:lpstr>
      <vt:lpstr>المشكلات العسكرية:</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خطر الهجرة الأجنبية إلى الخليج العربي</dc:title>
  <dc:creator>randh</dc:creator>
  <cp:lastModifiedBy>ام ناصر</cp:lastModifiedBy>
  <cp:revision>36</cp:revision>
  <dcterms:created xsi:type="dcterms:W3CDTF">2014-04-01T06:55:33Z</dcterms:created>
  <dcterms:modified xsi:type="dcterms:W3CDTF">2014-04-17T06:57:29Z</dcterms:modified>
</cp:coreProperties>
</file>

<file path=docProps/thumbnail.jpeg>
</file>