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180" r:id="rId1"/>
  </p:sldMasterIdLst>
  <p:sldIdLst>
    <p:sldId id="256" r:id="rId2"/>
    <p:sldId id="316" r:id="rId3"/>
    <p:sldId id="317" r:id="rId4"/>
    <p:sldId id="318" r:id="rId5"/>
    <p:sldId id="319" r:id="rId6"/>
    <p:sldId id="320" r:id="rId7"/>
    <p:sldId id="321" r:id="rId8"/>
    <p:sldId id="322" r:id="rId9"/>
    <p:sldId id="323" r:id="rId10"/>
    <p:sldId id="329" r:id="rId11"/>
    <p:sldId id="330" r:id="rId12"/>
    <p:sldId id="324" r:id="rId13"/>
    <p:sldId id="331" r:id="rId14"/>
    <p:sldId id="326" r:id="rId15"/>
    <p:sldId id="325" r:id="rId16"/>
    <p:sldId id="328" r:id="rId17"/>
    <p:sldId id="260" r:id="rId18"/>
    <p:sldId id="327" r:id="rId19"/>
    <p:sldId id="332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576" y="3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-1" y="2545080"/>
            <a:ext cx="12192000" cy="3255264"/>
          </a:xfrm>
          <a:prstGeom prst="rect">
            <a:avLst/>
          </a:prstGeom>
          <a:solidFill>
            <a:srgbClr val="FFFFFF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-1" y="2667000"/>
            <a:ext cx="12192000" cy="2739571"/>
          </a:xfrm>
          <a:prstGeom prst="rect">
            <a:avLst/>
          </a:prstGeom>
          <a:solidFill>
            <a:schemeClr val="accent2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-1" y="5479144"/>
            <a:ext cx="12192000" cy="235857"/>
          </a:xfrm>
          <a:prstGeom prst="rect">
            <a:avLst/>
          </a:prstGeom>
          <a:solidFill>
            <a:schemeClr val="accent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799" y="2819401"/>
            <a:ext cx="11582400" cy="1470025"/>
          </a:xfrm>
        </p:spPr>
        <p:txBody>
          <a:bodyPr anchor="b">
            <a:noAutofit/>
          </a:bodyPr>
          <a:lstStyle>
            <a:lvl1pPr>
              <a:defRPr sz="7200" b="0" cap="none" spc="0">
                <a:ln w="13970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1999" y="4800600"/>
            <a:ext cx="10668000" cy="5334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21600" y="6356351"/>
            <a:ext cx="3860800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4198112" y="4261105"/>
            <a:ext cx="162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200" spc="150" dirty="0" smtClean="0">
                <a:solidFill>
                  <a:schemeClr val="accent1"/>
                </a:solidFill>
                <a:sym typeface="Wingdings"/>
              </a:rPr>
              <a:t></a:t>
            </a:r>
            <a:endParaRPr lang="en-US" sz="3200" spc="150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283199" y="4392169"/>
            <a:ext cx="1625600" cy="365125"/>
          </a:xfrm>
        </p:spPr>
        <p:txBody>
          <a:bodyPr/>
          <a:lstStyle>
            <a:lvl1pPr algn="ctr">
              <a:defRPr sz="2400">
                <a:latin typeface="+mj-lt"/>
              </a:defRPr>
            </a:lvl1pPr>
          </a:lstStyle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6425184" y="4261105"/>
            <a:ext cx="162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200" spc="150" dirty="0" smtClean="0">
                <a:solidFill>
                  <a:schemeClr val="accent1"/>
                </a:solidFill>
                <a:sym typeface="Wingdings"/>
              </a:rPr>
              <a:t></a:t>
            </a:r>
            <a:endParaRPr lang="en-US" sz="3200" spc="150" dirty="0">
              <a:solidFill>
                <a:schemeClr val="accent1"/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 rot="5400000">
            <a:off x="7264400" y="2070100"/>
            <a:ext cx="6858000" cy="2717801"/>
          </a:xfrm>
          <a:prstGeom prst="rect">
            <a:avLst/>
          </a:prstGeom>
          <a:solidFill>
            <a:srgbClr val="FFFFFF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 rot="5400000">
            <a:off x="7367271" y="2284730"/>
            <a:ext cx="6858000" cy="2288540"/>
          </a:xfrm>
          <a:prstGeom prst="rect">
            <a:avLst/>
          </a:prstGeom>
          <a:solidFill>
            <a:schemeClr val="accent2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53600" y="274639"/>
            <a:ext cx="1930400" cy="5851525"/>
          </a:xfrm>
        </p:spPr>
        <p:txBody>
          <a:bodyPr vert="eaVert" anchor="b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274639"/>
            <a:ext cx="84709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128000" y="6356351"/>
            <a:ext cx="1016000" cy="365125"/>
          </a:xfrm>
        </p:spPr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 rot="5400000">
            <a:off x="6051635" y="3329432"/>
            <a:ext cx="6858000" cy="199136"/>
          </a:xfrm>
          <a:prstGeom prst="rect">
            <a:avLst/>
          </a:prstGeom>
          <a:solidFill>
            <a:schemeClr val="accent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1" y="2545080"/>
            <a:ext cx="12192000" cy="3255264"/>
          </a:xfrm>
          <a:prstGeom prst="rect">
            <a:avLst/>
          </a:prstGeom>
          <a:solidFill>
            <a:srgbClr val="FFFFFF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-1" y="2667000"/>
            <a:ext cx="12192000" cy="2739571"/>
          </a:xfrm>
          <a:prstGeom prst="rect">
            <a:avLst/>
          </a:prstGeom>
          <a:solidFill>
            <a:schemeClr val="accent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-1" y="5479144"/>
            <a:ext cx="12192000" cy="235857"/>
          </a:xfrm>
          <a:prstGeom prst="rect">
            <a:avLst/>
          </a:prstGeom>
          <a:solidFill>
            <a:schemeClr val="accent2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799" y="2819400"/>
            <a:ext cx="11582400" cy="1463040"/>
          </a:xfrm>
        </p:spPr>
        <p:txBody>
          <a:bodyPr anchor="b" anchorCtr="0">
            <a:noAutofit/>
          </a:bodyPr>
          <a:lstStyle>
            <a:lvl1pPr algn="ctr">
              <a:defRPr sz="72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1999" y="4800600"/>
            <a:ext cx="10668000" cy="548640"/>
          </a:xfrm>
        </p:spPr>
        <p:txBody>
          <a:bodyPr anchor="b"/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21600" y="6356351"/>
            <a:ext cx="3860800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279136" y="4389121"/>
            <a:ext cx="1621536" cy="365125"/>
          </a:xfrm>
        </p:spPr>
        <p:txBody>
          <a:bodyPr/>
          <a:lstStyle>
            <a:lvl1pPr algn="ctr">
              <a:defRPr sz="2400">
                <a:solidFill>
                  <a:srgbClr val="FFFFFF"/>
                </a:solidFill>
              </a:defRPr>
            </a:lvl1pPr>
          </a:lstStyle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6425184" y="4261105"/>
            <a:ext cx="162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200" spc="150" dirty="0" smtClean="0">
                <a:solidFill>
                  <a:srgbClr val="FFFFFF"/>
                </a:solidFill>
                <a:sym typeface="Wingdings"/>
              </a:rPr>
              <a:t></a:t>
            </a:r>
            <a:endParaRPr lang="en-US" sz="3200" spc="150" dirty="0">
              <a:solidFill>
                <a:srgbClr val="FFFFFF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198112" y="4261105"/>
            <a:ext cx="162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200" spc="150" dirty="0" smtClean="0">
                <a:solidFill>
                  <a:srgbClr val="FFFFFF"/>
                </a:solidFill>
                <a:sym typeface="Wingdings"/>
              </a:rPr>
              <a:t></a:t>
            </a:r>
            <a:endParaRPr lang="en-US" sz="3200" spc="150" dirty="0">
              <a:solidFill>
                <a:srgbClr val="FFFFFF"/>
              </a:solidFill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7518400" cy="946150"/>
          </a:xfrm>
        </p:spPr>
        <p:txBody>
          <a:bodyPr anchor="ctr">
            <a:noAutofit/>
          </a:bodyPr>
          <a:lstStyle>
            <a:lvl1pPr algn="l"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6" y="1719072"/>
            <a:ext cx="10997184" cy="45354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229600" y="161544"/>
            <a:ext cx="3962400" cy="115214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1200" y="274320"/>
            <a:ext cx="3657600" cy="944880"/>
          </a:xfrm>
        </p:spPr>
        <p:txBody>
          <a:bodyPr anchor="ctr">
            <a:normAutofit/>
          </a:bodyPr>
          <a:lstStyle>
            <a:lvl1pPr marL="0" indent="0">
              <a:buNone/>
              <a:defRPr sz="16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Rectangle 8"/>
          <p:cNvSpPr/>
          <p:nvPr/>
        </p:nvSpPr>
        <p:spPr>
          <a:xfrm>
            <a:off x="8193024" y="134112"/>
            <a:ext cx="101600" cy="12192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8193024" y="134112"/>
            <a:ext cx="101600" cy="12192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82507" y="1717040"/>
            <a:ext cx="10999893" cy="4531360"/>
          </a:xfrm>
          <a:solidFill>
            <a:schemeClr val="bg2">
              <a:lumMod val="60000"/>
              <a:lumOff val="40000"/>
            </a:schemeClr>
          </a:solidFill>
          <a:effectLst>
            <a:outerShdw blurRad="76200" dist="38100" dir="3600000" algn="ctr" rotWithShape="0">
              <a:srgbClr val="000000">
                <a:alpha val="50000"/>
              </a:srgb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229600" y="161544"/>
            <a:ext cx="3962400" cy="115214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8193024" y="134112"/>
            <a:ext cx="101600" cy="12192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8000" y="228600"/>
            <a:ext cx="7518400" cy="1005840"/>
          </a:xfrm>
        </p:spPr>
        <p:txBody>
          <a:bodyPr anchor="ctr">
            <a:noAutofit/>
          </a:bodyPr>
          <a:lstStyle>
            <a:lvl1pPr algn="l"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1200" y="228600"/>
            <a:ext cx="3759200" cy="1005840"/>
          </a:xfrm>
        </p:spPr>
        <p:txBody>
          <a:bodyPr anchor="ctr">
            <a:normAutofit/>
          </a:bodyPr>
          <a:lstStyle>
            <a:lvl1pPr marL="0" indent="0">
              <a:buNone/>
              <a:defRPr sz="16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8193024" y="134112"/>
            <a:ext cx="101600" cy="12192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100584"/>
            <a:ext cx="12192000" cy="1453896"/>
          </a:xfrm>
          <a:prstGeom prst="rect">
            <a:avLst/>
          </a:prstGeom>
          <a:solidFill>
            <a:srgbClr val="FFFFFF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0" y="167641"/>
            <a:ext cx="12192000" cy="1154314"/>
          </a:xfrm>
          <a:prstGeom prst="rect">
            <a:avLst/>
          </a:prstGeom>
          <a:solidFill>
            <a:schemeClr val="accent2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182880"/>
            <a:ext cx="10972800" cy="11116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C4519822-18DA-4392-964B-D259F6C1A689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1368552"/>
            <a:ext cx="12192000" cy="149352"/>
          </a:xfrm>
          <a:prstGeom prst="rect">
            <a:avLst/>
          </a:prstGeom>
          <a:solidFill>
            <a:schemeClr val="accent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81" r:id="rId1"/>
    <p:sldLayoutId id="2147484182" r:id="rId2"/>
    <p:sldLayoutId id="2147484183" r:id="rId3"/>
    <p:sldLayoutId id="2147484184" r:id="rId4"/>
    <p:sldLayoutId id="2147484185" r:id="rId5"/>
    <p:sldLayoutId id="2147484186" r:id="rId6"/>
    <p:sldLayoutId id="2147484187" r:id="rId7"/>
    <p:sldLayoutId id="2147484188" r:id="rId8"/>
    <p:sldLayoutId id="2147484189" r:id="rId9"/>
    <p:sldLayoutId id="2147484190" r:id="rId10"/>
    <p:sldLayoutId id="214748419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5400" b="0" kern="1200" cap="none" spc="0">
          <a:ln w="13970" cmpd="sng">
            <a:solidFill>
              <a:srgbClr val="FFFFFF"/>
            </a:solidFill>
            <a:prstDash val="solid"/>
          </a:ln>
          <a:solidFill>
            <a:srgbClr val="FFFFFF"/>
          </a:solidFill>
          <a:effectLst>
            <a:outerShdw blurRad="63500" dir="3600000" algn="tl" rotWithShape="0">
              <a:srgbClr val="000000">
                <a:alpha val="7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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Clr>
          <a:schemeClr val="accent2"/>
        </a:buClr>
        <a:buSzPct val="85000"/>
        <a:buFont typeface="Courier New" pitchFamily="49" charset="0"/>
        <a:buChar char="o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Y7F0xkokQVY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IaBxaHUNEuo" TargetMode="Externa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ctr"/>
            <a:r>
              <a:rPr lang="ar-EG" sz="4400" b="1" dirty="0" smtClean="0"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الوحدة الثامنة:</a:t>
            </a:r>
            <a:br>
              <a:rPr lang="ar-EG" sz="4400" b="1" dirty="0" smtClean="0">
                <a:latin typeface="Traditional Arabic" panose="02020603050405020304" pitchFamily="18" charset="-78"/>
                <a:cs typeface="Traditional Arabic" panose="02020603050405020304" pitchFamily="18" charset="-78"/>
              </a:rPr>
            </a:br>
            <a:r>
              <a:rPr lang="ar-EG" sz="4400" b="1" dirty="0" smtClean="0"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الإيمان بالقدر</a:t>
            </a:r>
            <a:endParaRPr lang="en-US" sz="4000" dirty="0"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8448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EG" b="1" dirty="0">
                <a:latin typeface="Traditional Arabic" pitchFamily="18" charset="-78"/>
                <a:cs typeface="Traditional Arabic" pitchFamily="18" charset="-78"/>
              </a:rPr>
              <a:t>مسائل في 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أليس الله قادر على أن يجعل </a:t>
            </a:r>
          </a:p>
          <a:p>
            <a:pPr marL="0" lvl="0" indent="0" algn="ctr" rtl="1">
              <a:buNone/>
            </a:pPr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كل عباده مؤمنين؟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indent="0" algn="ctr" rtl="1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49076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EG" b="1" dirty="0">
                <a:latin typeface="Traditional Arabic" pitchFamily="18" charset="-78"/>
                <a:cs typeface="Traditional Arabic" pitchFamily="18" charset="-78"/>
              </a:rPr>
              <a:t>مسائل في 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SA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ماحكم كراهية الإنسان لشيء خلقه فيه ؟ </a:t>
            </a:r>
          </a:p>
          <a:p>
            <a:pPr marL="0" lvl="0" indent="0" algn="ctr" rtl="1">
              <a:buNone/>
            </a:pPr>
            <a:r>
              <a:rPr lang="ar-SA" sz="32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هل ينفي هذا الإيمان بالقضاء والقدر؟ </a:t>
            </a:r>
          </a:p>
          <a:p>
            <a:pPr marL="0" lvl="0" indent="0" algn="ctr" rtl="1">
              <a:buNone/>
            </a:pPr>
            <a:endParaRPr lang="ar-SA" sz="32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lvl="0" indent="0" algn="ctr" rtl="1">
              <a:buNone/>
            </a:pPr>
            <a:r>
              <a:rPr lang="en-US" sz="18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  <a:hlinkClick r:id="rId2"/>
              </a:rPr>
              <a:t>https://</a:t>
            </a:r>
            <a:r>
              <a:rPr lang="en-US" sz="18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  <a:hlinkClick r:id="rId2"/>
              </a:rPr>
              <a:t>www.youtube.com/watch?v=Y7F0xkokQVY</a:t>
            </a:r>
            <a:endParaRPr lang="ar-SA" sz="1800" b="1" kern="0" dirty="0" smtClean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lvl="0" indent="0" algn="ctr" rtl="1">
              <a:buNone/>
            </a:pP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indent="0" algn="ctr" rtl="1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09916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الطوائف التي ضلت في باب 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SA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SA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ماحكم الحزن حال وقوع المصائب؟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34554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 rtl="1"/>
            <a:endParaRPr lang="ar-SA" sz="5400" b="1" kern="0" dirty="0" smtClean="0">
              <a:solidFill>
                <a:srgbClr val="948774">
                  <a:lumMod val="75000"/>
                </a:srgb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ar-SA" sz="800" b="1" kern="0" dirty="0" smtClean="0">
              <a:solidFill>
                <a:srgbClr val="948774">
                  <a:lumMod val="75000"/>
                </a:srgb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r>
              <a:rPr lang="ar-SA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 </a:t>
            </a:r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لماذا </a:t>
            </a:r>
            <a:r>
              <a:rPr lang="ar-SA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يدعو العبد .. </a:t>
            </a:r>
            <a:r>
              <a:rPr lang="ar-EG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والقضاء لا مرد له؟</a:t>
            </a:r>
            <a:endParaRPr lang="en-US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0287509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doors dir="vert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الرد على الجبرية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 الرد بالشرع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الرد بالواقع</a:t>
            </a: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540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الرد على القدرية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77240" y="2240280"/>
            <a:ext cx="10805160" cy="3885884"/>
          </a:xfrm>
        </p:spPr>
        <p:txBody>
          <a:bodyPr>
            <a:normAutofit/>
          </a:bodyPr>
          <a:lstStyle/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 الرد بالشرع</a:t>
            </a:r>
          </a:p>
          <a:p>
            <a:pPr algn="ctr" rtl="1"/>
            <a:r>
              <a:rPr lang="ar-EG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الرد بالواقع</a:t>
            </a:r>
          </a:p>
          <a:p>
            <a:pPr lvl="0" algn="ctr" rtl="1"/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34554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ثمرات 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77240" y="2240280"/>
            <a:ext cx="10805160" cy="3885884"/>
          </a:xfrm>
        </p:spPr>
        <p:txBody>
          <a:bodyPr>
            <a:normAutofit/>
          </a:bodyPr>
          <a:lstStyle/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 </a:t>
            </a:r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الاعتماد على الله تعالى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أن لايعجب المرء بنفسه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الراحة النفسية</a:t>
            </a:r>
            <a:endParaRPr lang="ar-SA" sz="5400" b="1" kern="0" dirty="0" smtClean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lvl="0" indent="0" algn="ctr" rtl="1">
              <a:buNone/>
            </a:pPr>
            <a:r>
              <a:rPr lang="en-US" sz="1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  <a:hlinkClick r:id="rId2"/>
              </a:rPr>
              <a:t>https://</a:t>
            </a:r>
            <a:r>
              <a:rPr lang="en-US" sz="1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  <a:hlinkClick r:id="rId2"/>
              </a:rPr>
              <a:t>www.youtube.com/watch?v=IaBxaHUNEuo</a:t>
            </a:r>
            <a:endParaRPr lang="ar-SA" sz="1400" b="1" kern="0" dirty="0" smtClean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lvl="0" indent="0" algn="ctr" rtl="1">
              <a:buNone/>
            </a:pPr>
            <a:endParaRPr lang="ar-SA" sz="5400" b="1" kern="0" dirty="0" smtClean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lvl="0" algn="ctr" rtl="1"/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93450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rtl="1"/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نشاط </a:t>
            </a:r>
            <a:r>
              <a:rPr lang="ar-EG" b="1" smtClean="0">
                <a:solidFill>
                  <a:schemeClr val="accent2">
                    <a:lumMod val="50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جماعي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6676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/>
            <a:endParaRPr lang="ar-SA" dirty="0" smtClean="0"/>
          </a:p>
          <a:p>
            <a:pPr marL="0" indent="0" algn="r" rtl="1">
              <a:buNone/>
            </a:pPr>
            <a:r>
              <a:rPr lang="ar-SA" sz="2800" dirty="0" smtClean="0">
                <a:latin typeface="Traditional Arabic" panose="02020603050405020304" pitchFamily="18" charset="-78"/>
                <a:cs typeface="Traditional Arabic" panose="02020603050405020304" pitchFamily="18" charset="-78"/>
              </a:rPr>
              <a:t>  قال شيخ الإسلام في مجموع الفتاوى في الرد على من يحتج بالقدر على المعاصي:</a:t>
            </a:r>
          </a:p>
          <a:p>
            <a:pPr algn="r" rtl="1"/>
            <a:endParaRPr lang="ar-SA" dirty="0"/>
          </a:p>
          <a:p>
            <a:pPr marL="0" indent="0" algn="ctr" rtl="1">
              <a:buNone/>
            </a:pPr>
            <a:r>
              <a:rPr lang="ar-SA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(</a:t>
            </a:r>
            <a:r>
              <a:rPr lang="ar-EG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أنت عند الطاعة قدري ، وعند المعصية جبري ، أي مذهب وافق هواك تمذهبت به</a:t>
            </a:r>
            <a:r>
              <a:rPr lang="ar-SA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 !).</a:t>
            </a:r>
            <a:endParaRPr lang="en-US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074026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8297" y="1600201"/>
            <a:ext cx="11184103" cy="4525963"/>
          </a:xfrm>
        </p:spPr>
        <p:txBody>
          <a:bodyPr>
            <a:normAutofit/>
          </a:bodyPr>
          <a:lstStyle/>
          <a:p>
            <a:pPr marL="0" lvl="0" indent="0" algn="r" rtl="1">
              <a:buClr>
                <a:srgbClr val="F4680B"/>
              </a:buClr>
              <a:buNone/>
            </a:pPr>
            <a:endParaRPr lang="ar-SA" sz="5400" kern="0" dirty="0" smtClean="0">
              <a:solidFill>
                <a:srgbClr val="948774">
                  <a:lumMod val="75000"/>
                </a:srgb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lvl="0" indent="0" algn="r" rtl="1">
              <a:buClr>
                <a:srgbClr val="F4680B"/>
              </a:buClr>
              <a:buNone/>
            </a:pPr>
            <a:r>
              <a:rPr lang="ar-EG" sz="3600" b="1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أنت </a:t>
            </a:r>
            <a:r>
              <a:rPr lang="ar-EG" sz="3600" b="1" kern="0" dirty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عند الطاعة </a:t>
            </a:r>
            <a:r>
              <a:rPr lang="ar-EG" sz="3600" b="1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قدري</a:t>
            </a:r>
            <a:r>
              <a:rPr lang="ar-SA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= إ</a:t>
            </a:r>
            <a:r>
              <a:rPr lang="ar-EG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ذا </a:t>
            </a:r>
            <a:r>
              <a:rPr lang="ar-EG" sz="3600" kern="0" dirty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فعل الطاعة نسب ذلك </a:t>
            </a:r>
            <a:r>
              <a:rPr lang="ar-EG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نفسه، </a:t>
            </a:r>
            <a:r>
              <a:rPr lang="ar-EG" sz="3600" kern="0" dirty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وأنكر أن يكون الله قدر ذلك </a:t>
            </a:r>
            <a:r>
              <a:rPr lang="ar-EG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له</a:t>
            </a:r>
            <a:r>
              <a:rPr lang="ar-SA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.</a:t>
            </a:r>
          </a:p>
          <a:p>
            <a:pPr marL="0" lvl="0" indent="0" algn="r" rtl="1">
              <a:buClr>
                <a:srgbClr val="F4680B"/>
              </a:buClr>
              <a:buNone/>
            </a:pPr>
            <a:r>
              <a:rPr lang="ar-EG" sz="3600" b="1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وعند </a:t>
            </a:r>
            <a:r>
              <a:rPr lang="ar-EG" sz="3600" b="1" kern="0" dirty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المعصية </a:t>
            </a:r>
            <a:r>
              <a:rPr lang="ar-EG" sz="3600" b="1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جبري</a:t>
            </a:r>
            <a:r>
              <a:rPr lang="ar-SA" sz="3600" kern="0" dirty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= </a:t>
            </a:r>
            <a:r>
              <a:rPr lang="ar-SA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إذا </a:t>
            </a:r>
            <a:r>
              <a:rPr lang="ar-SA" sz="3600" kern="0" dirty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فعل المعصية احتج </a:t>
            </a:r>
            <a:r>
              <a:rPr lang="ar-SA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بالقدر، وأنكر أن يكون للإنسان إرادة.</a:t>
            </a:r>
          </a:p>
          <a:p>
            <a:pPr marL="0" lvl="0" indent="0" algn="r" rtl="1">
              <a:buClr>
                <a:srgbClr val="F4680B"/>
              </a:buClr>
              <a:buNone/>
            </a:pPr>
            <a:endParaRPr lang="ar-SA" sz="3600" kern="0" dirty="0" smtClean="0">
              <a:solidFill>
                <a:srgbClr val="948774">
                  <a:lumMod val="75000"/>
                </a:srgb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lvl="0" indent="0" algn="r" rtl="1">
              <a:buClr>
                <a:srgbClr val="F4680B"/>
              </a:buClr>
              <a:buNone/>
            </a:pPr>
            <a:r>
              <a:rPr lang="ar-EG" sz="3600" b="1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أي </a:t>
            </a:r>
            <a:r>
              <a:rPr lang="ar-EG" sz="3600" b="1" kern="0" dirty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مذهب وافق هواك تمذهبت </a:t>
            </a:r>
            <a:r>
              <a:rPr lang="ar-EG" sz="3600" b="1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به</a:t>
            </a:r>
            <a:r>
              <a:rPr lang="ar-SA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= أنك صاحب هوى، تتبع مايوافق هواك لامايوافق الحقيقة.</a:t>
            </a:r>
          </a:p>
          <a:p>
            <a:pPr marL="0" lvl="0" indent="0" algn="r" rtl="1">
              <a:buClr>
                <a:srgbClr val="F4680B"/>
              </a:buClr>
              <a:buNone/>
            </a:pPr>
            <a:r>
              <a:rPr lang="ar-SA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*فاحتجاج </a:t>
            </a:r>
            <a:r>
              <a:rPr lang="ar-SA" sz="3600" kern="0" dirty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كثير من هؤلاء ليس ناتجاً عن قناعة وإيمان ، وإنما هو ناتج عن نوع هوى </a:t>
            </a:r>
            <a:r>
              <a:rPr lang="ar-SA" sz="3600" kern="0" dirty="0" smtClean="0">
                <a:solidFill>
                  <a:srgbClr val="948774">
                    <a:lumMod val="75000"/>
                  </a:srgb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ومعاندة.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4809846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هو تقدير الله تعالى للكائنات 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حسبما سبق به علمه، واقتضته حكمته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5587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مراتب 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968239"/>
          </a:xfrm>
        </p:spPr>
        <p:txBody>
          <a:bodyPr>
            <a:normAutofit/>
          </a:bodyPr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4800" kern="0" dirty="0" smtClean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48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الله تعالى علم كل شيء</a:t>
            </a:r>
          </a:p>
          <a:p>
            <a:pPr algn="ctr" rtl="1"/>
            <a:r>
              <a:rPr lang="ar-EG" sz="48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الله تعالى كتب كل شيء</a:t>
            </a:r>
          </a:p>
          <a:p>
            <a:pPr algn="ctr" rtl="1"/>
            <a:r>
              <a:rPr lang="ar-EG" sz="48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كل الكائنات لا تكون إلا بمشيئة الله تعالى</a:t>
            </a:r>
          </a:p>
          <a:p>
            <a:pPr algn="ctr" rtl="1"/>
            <a:r>
              <a:rPr lang="ar-EG" sz="48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كل الكائنات خلقها الله تعالى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2477203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الرد على من نفى مشيئة العبد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الرد بالشرع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الرد بالحس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203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مسائل في 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dirty="0">
                <a:latin typeface="Traditional Arabic" pitchFamily="18" charset="-78"/>
                <a:cs typeface="Traditional Arabic" pitchFamily="18" charset="-78"/>
              </a:rPr>
              <a:t>الاحتجاج بالقدر على المعاصي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203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>
                <a:latin typeface="Traditional Arabic" pitchFamily="18" charset="-78"/>
                <a:cs typeface="Traditional Arabic" pitchFamily="18" charset="-78"/>
              </a:rPr>
              <a:t>مسائل في 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هل فعل الأسباب ينافي الإيمان بالقدر</a:t>
            </a: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203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>
                <a:latin typeface="Traditional Arabic" pitchFamily="18" charset="-78"/>
                <a:cs typeface="Traditional Arabic" pitchFamily="18" charset="-78"/>
              </a:rPr>
              <a:t>مسائل في 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40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مامعنى قول النبي </a:t>
            </a:r>
            <a:r>
              <a:rPr lang="ar-EG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صلى الله عليه وسلم </a:t>
            </a:r>
          </a:p>
          <a:p>
            <a:pPr marL="0" lvl="0" indent="0" algn="ctr" rtl="1">
              <a:buNone/>
            </a:pPr>
            <a:r>
              <a:rPr lang="ar-EG" sz="40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(</a:t>
            </a:r>
            <a:r>
              <a:rPr lang="ar-EG" sz="40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والخير كله في يديك، والشر ليس إليك)</a:t>
            </a: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4519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>
                <a:latin typeface="Traditional Arabic" pitchFamily="18" charset="-78"/>
                <a:cs typeface="Traditional Arabic" pitchFamily="18" charset="-78"/>
              </a:rPr>
              <a:t>مسائل في 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هل للعباد قدرة ومشيئة على أفعالهم</a:t>
            </a: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4519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EG" b="1" dirty="0">
                <a:latin typeface="Traditional Arabic" pitchFamily="18" charset="-78"/>
                <a:cs typeface="Traditional Arabic" pitchFamily="18" charset="-78"/>
              </a:rPr>
              <a:t>مسائل في الإيمان بالقدر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أليس الله قادر على أن يجعل </a:t>
            </a:r>
          </a:p>
          <a:p>
            <a:pPr marL="0" lvl="0" indent="0" algn="ctr" rtl="1">
              <a:buNone/>
            </a:pPr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كل عباده مؤمنين؟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indent="0" algn="ctr" rtl="1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2003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Decatur">
  <a:themeElements>
    <a:clrScheme name="Decatur">
      <a:dk1>
        <a:sysClr val="windowText" lastClr="000000"/>
      </a:dk1>
      <a:lt1>
        <a:sysClr val="window" lastClr="FFFFFF"/>
      </a:lt1>
      <a:dk2>
        <a:srgbClr val="55554A"/>
      </a:dk2>
      <a:lt2>
        <a:srgbClr val="D7DAE1"/>
      </a:lt2>
      <a:accent1>
        <a:srgbClr val="F4680B"/>
      </a:accent1>
      <a:accent2>
        <a:srgbClr val="ABB19F"/>
      </a:accent2>
      <a:accent3>
        <a:srgbClr val="948774"/>
      </a:accent3>
      <a:accent4>
        <a:srgbClr val="7EB8E7"/>
      </a:accent4>
      <a:accent5>
        <a:srgbClr val="E3B651"/>
      </a:accent5>
      <a:accent6>
        <a:srgbClr val="96756C"/>
      </a:accent6>
      <a:hlink>
        <a:srgbClr val="66AACD"/>
      </a:hlink>
      <a:folHlink>
        <a:srgbClr val="809DB3"/>
      </a:folHlink>
    </a:clrScheme>
    <a:fontScheme name="Decatur">
      <a:majorFont>
        <a:latin typeface="Bodoni MT Condensed"/>
        <a:ea typeface=""/>
        <a:cs typeface=""/>
        <a:font script="Grek" typeface="Times New Roman"/>
        <a:font script="Cyrl" typeface="Times New Roman"/>
        <a:font script="Jpan" typeface="HG明朝E"/>
        <a:font script="Hang" typeface="HY목각파임B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Grek" typeface="Arial"/>
        <a:font script="Cyrl" typeface="Arial"/>
        <a:font script="Jpan" typeface="ＭＳ Ｐゴシック"/>
        <a:font script="Hang" typeface="맑은 고딕"/>
        <a:font script="Hans" typeface="微软雅黑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catur">
      <a:fillStyleLst>
        <a:solidFill>
          <a:schemeClr val="phClr"/>
        </a:solidFill>
        <a:gradFill rotWithShape="1">
          <a:gsLst>
            <a:gs pos="0">
              <a:schemeClr val="phClr">
                <a:tint val="90000"/>
                <a:satMod val="110000"/>
              </a:schemeClr>
            </a:gs>
            <a:gs pos="47500">
              <a:schemeClr val="phClr">
                <a:tint val="53000"/>
                <a:satMod val="120000"/>
              </a:schemeClr>
            </a:gs>
            <a:gs pos="58500">
              <a:schemeClr val="phClr">
                <a:tint val="53000"/>
                <a:satMod val="120000"/>
              </a:schemeClr>
            </a:gs>
            <a:gs pos="100000">
              <a:schemeClr val="phClr">
                <a:tint val="90000"/>
                <a:satMod val="110000"/>
              </a:schemeClr>
            </a:gs>
          </a:gsLst>
          <a:lin ang="3600000" scaled="1"/>
        </a:gradFill>
        <a:gradFill rotWithShape="1">
          <a:gsLst>
            <a:gs pos="0">
              <a:schemeClr val="phClr">
                <a:shade val="54000"/>
                <a:satMod val="105000"/>
              </a:schemeClr>
            </a:gs>
            <a:gs pos="47500">
              <a:schemeClr val="phClr">
                <a:shade val="88000"/>
                <a:satMod val="105000"/>
              </a:schemeClr>
            </a:gs>
            <a:gs pos="58500">
              <a:schemeClr val="phClr">
                <a:shade val="88000"/>
                <a:satMod val="105000"/>
              </a:schemeClr>
            </a:gs>
            <a:gs pos="100000">
              <a:schemeClr val="phClr">
                <a:shade val="54000"/>
                <a:satMod val="105000"/>
              </a:schemeClr>
            </a:gs>
          </a:gsLst>
          <a:lin ang="36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82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3600000" algn="r" rotWithShape="0">
              <a:srgbClr val="000000">
                <a:alpha val="30000"/>
              </a:srgbClr>
            </a:outerShdw>
          </a:effectLst>
        </a:effectStyle>
        <a:effectStyle>
          <a:effectLst>
            <a:outerShdw blurRad="63500" dist="25400" dir="3600000" algn="r" rotWithShape="0">
              <a:srgbClr val="000000">
                <a:alpha val="36000"/>
              </a:srgbClr>
            </a:outerShdw>
          </a:effectLst>
          <a:scene3d>
            <a:camera prst="orthographicFront">
              <a:rot lat="0" lon="0" rev="0"/>
            </a:camera>
            <a:lightRig rig="harsh" dir="tl">
              <a:rot lat="0" lon="0" rev="9000000"/>
            </a:lightRig>
          </a:scene3d>
          <a:sp3d prstMaterial="flat">
            <a:bevelT w="38100" h="50800" prst="softRound"/>
          </a:sp3d>
        </a:effectStyle>
        <a:effectStyle>
          <a:effectLst>
            <a:outerShdw blurRad="76200" dist="38100" dir="3600000" algn="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harsh" dir="tl">
              <a:rot lat="0" lon="0" rev="9000000"/>
            </a:lightRig>
          </a:scene3d>
          <a:sp3d contourW="44450" prstMaterial="flat">
            <a:bevelT w="38100" h="50800" prst="softRound"/>
            <a:contourClr>
              <a:schemeClr val="phClr">
                <a:tint val="5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52000"/>
                <a:satMod val="105000"/>
              </a:schemeClr>
            </a:gs>
            <a:gs pos="47500">
              <a:schemeClr val="phClr">
                <a:tint val="90000"/>
                <a:shade val="89000"/>
                <a:satMod val="105000"/>
              </a:schemeClr>
            </a:gs>
            <a:gs pos="58500">
              <a:schemeClr val="phClr">
                <a:tint val="85000"/>
                <a:shade val="89000"/>
                <a:satMod val="105000"/>
              </a:schemeClr>
            </a:gs>
            <a:gs pos="100000">
              <a:schemeClr val="phClr">
                <a:tint val="100000"/>
                <a:shade val="52000"/>
                <a:satMod val="105000"/>
              </a:schemeClr>
            </a:gs>
          </a:gsLst>
          <a:lin ang="36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</a:schemeClr>
              <a:schemeClr val="phClr">
                <a:shade val="85000"/>
                <a:satMod val="120000"/>
              </a:schemeClr>
            </a:duotone>
          </a:blip>
          <a:tile tx="0" ty="0" sx="52000" sy="5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TM01790490[[fn=Decatur]]</Template>
  <TotalTime>6991</TotalTime>
  <Words>314</Words>
  <Application>Microsoft Office PowerPoint</Application>
  <PresentationFormat>Widescreen</PresentationFormat>
  <Paragraphs>97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6" baseType="lpstr">
      <vt:lpstr>Arial</vt:lpstr>
      <vt:lpstr>Bodoni MT Condensed</vt:lpstr>
      <vt:lpstr>Courier New</vt:lpstr>
      <vt:lpstr>Franklin Gothic Book</vt:lpstr>
      <vt:lpstr>Traditional Arabic</vt:lpstr>
      <vt:lpstr>Wingdings</vt:lpstr>
      <vt:lpstr>Decatur</vt:lpstr>
      <vt:lpstr>الوحدة الثامنة: الإيمان بالقدر</vt:lpstr>
      <vt:lpstr>الإيمان بالقدر</vt:lpstr>
      <vt:lpstr>مراتب الإيمان بالقدر</vt:lpstr>
      <vt:lpstr>الرد على من نفى مشيئة العبد</vt:lpstr>
      <vt:lpstr>مسائل في الإيمان بالقدر</vt:lpstr>
      <vt:lpstr>مسائل في الإيمان بالقدر</vt:lpstr>
      <vt:lpstr>مسائل في الإيمان بالقدر</vt:lpstr>
      <vt:lpstr>مسائل في الإيمان بالقدر</vt:lpstr>
      <vt:lpstr>مسائل في الإيمان بالقدر</vt:lpstr>
      <vt:lpstr>مسائل في الإيمان بالقدر</vt:lpstr>
      <vt:lpstr>مسائل في الإيمان بالقدر</vt:lpstr>
      <vt:lpstr>الطوائف التي ضلت في باب القدر</vt:lpstr>
      <vt:lpstr>PowerPoint Presentation</vt:lpstr>
      <vt:lpstr>الرد على الجبرية</vt:lpstr>
      <vt:lpstr>الرد على القدرية</vt:lpstr>
      <vt:lpstr>ثمرات الإيمان بالقدر</vt:lpstr>
      <vt:lpstr>نشاط جماعي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الوحدة الأولى: تعريف الثقافة الإسلامية وأهميتها ومجالاتها</dc:title>
  <dc:creator>nora nora</dc:creator>
  <cp:lastModifiedBy>nora nora</cp:lastModifiedBy>
  <cp:revision>63</cp:revision>
  <dcterms:created xsi:type="dcterms:W3CDTF">2017-10-01T16:18:48Z</dcterms:created>
  <dcterms:modified xsi:type="dcterms:W3CDTF">2017-11-14T18:07:02Z</dcterms:modified>
</cp:coreProperties>
</file>

<file path=docProps/thumbnail.jpeg>
</file>