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8" r:id="rId2"/>
    <p:sldId id="259" r:id="rId3"/>
    <p:sldId id="260" r:id="rId4"/>
    <p:sldId id="261" r:id="rId5"/>
    <p:sldId id="262" r:id="rId6"/>
    <p:sldId id="263" r:id="rId7"/>
    <p:sldId id="264" r:id="rId8"/>
    <p:sldId id="294" r:id="rId9"/>
    <p:sldId id="321" r:id="rId10"/>
    <p:sldId id="319" r:id="rId11"/>
    <p:sldId id="320" r:id="rId12"/>
    <p:sldId id="265" r:id="rId13"/>
    <p:sldId id="266" r:id="rId14"/>
    <p:sldId id="287" r:id="rId15"/>
    <p:sldId id="267" r:id="rId16"/>
    <p:sldId id="272" r:id="rId17"/>
    <p:sldId id="292" r:id="rId18"/>
    <p:sldId id="268" r:id="rId19"/>
    <p:sldId id="269" r:id="rId20"/>
    <p:sldId id="270" r:id="rId21"/>
    <p:sldId id="285" r:id="rId22"/>
    <p:sldId id="273" r:id="rId23"/>
    <p:sldId id="274" r:id="rId24"/>
    <p:sldId id="290" r:id="rId25"/>
    <p:sldId id="275" r:id="rId26"/>
    <p:sldId id="280" r:id="rId27"/>
    <p:sldId id="281" r:id="rId28"/>
    <p:sldId id="276" r:id="rId29"/>
    <p:sldId id="277" r:id="rId30"/>
    <p:sldId id="278" r:id="rId31"/>
    <p:sldId id="282" r:id="rId32"/>
    <p:sldId id="289" r:id="rId33"/>
    <p:sldId id="286" r:id="rId34"/>
    <p:sldId id="288" r:id="rId35"/>
    <p:sldId id="303" r:id="rId36"/>
    <p:sldId id="304" r:id="rId37"/>
    <p:sldId id="295" r:id="rId38"/>
    <p:sldId id="296" r:id="rId39"/>
    <p:sldId id="300" r:id="rId40"/>
    <p:sldId id="301" r:id="rId41"/>
    <p:sldId id="297" r:id="rId42"/>
    <p:sldId id="298" r:id="rId43"/>
    <p:sldId id="302" r:id="rId44"/>
    <p:sldId id="305" r:id="rId45"/>
    <p:sldId id="324" r:id="rId46"/>
    <p:sldId id="325" r:id="rId47"/>
    <p:sldId id="310" r:id="rId48"/>
    <p:sldId id="311" r:id="rId49"/>
    <p:sldId id="315" r:id="rId50"/>
    <p:sldId id="313" r:id="rId51"/>
    <p:sldId id="322" r:id="rId52"/>
    <p:sldId id="307" r:id="rId53"/>
    <p:sldId id="326" r:id="rId54"/>
    <p:sldId id="312" r:id="rId55"/>
    <p:sldId id="316" r:id="rId56"/>
    <p:sldId id="323" r:id="rId57"/>
    <p:sldId id="309" r:id="rId58"/>
    <p:sldId id="318" r:id="rId59"/>
    <p:sldId id="327" r:id="rId60"/>
    <p:sldId id="329" r:id="rId61"/>
  </p:sldIdLst>
  <p:sldSz cx="9144000" cy="6858000" type="screen4x3"/>
  <p:notesSz cx="7086600" cy="90249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66"/>
    <a:srgbClr val="99CC00"/>
    <a:srgbClr val="99FF66"/>
    <a:srgbClr val="FF9900"/>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79" autoAdjust="0"/>
    <p:restoredTop sz="98983" autoAdjust="0"/>
  </p:normalViewPr>
  <p:slideViewPr>
    <p:cSldViewPr>
      <p:cViewPr varScale="1">
        <p:scale>
          <a:sx n="77" d="100"/>
          <a:sy n="77" d="100"/>
        </p:scale>
        <p:origin x="-103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3070860" cy="451247"/>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4014100" y="0"/>
            <a:ext cx="3070860" cy="451247"/>
          </a:xfrm>
          <a:prstGeom prst="rect">
            <a:avLst/>
          </a:prstGeom>
        </p:spPr>
        <p:txBody>
          <a:bodyPr vert="horz" lIns="91440" tIns="45720" rIns="91440" bIns="45720" rtlCol="0"/>
          <a:lstStyle>
            <a:lvl1pPr algn="r">
              <a:defRPr sz="1200"/>
            </a:lvl1pPr>
          </a:lstStyle>
          <a:p>
            <a:fld id="{DE687955-3DBA-421A-8DBB-32FFE9E73DB5}" type="datetimeFigureOut">
              <a:rPr lang="en-US" smtClean="0"/>
              <a:pPr/>
              <a:t>6/1/2013</a:t>
            </a:fld>
            <a:endParaRPr lang="en-US"/>
          </a:p>
        </p:txBody>
      </p:sp>
      <p:sp>
        <p:nvSpPr>
          <p:cNvPr id="4" name="عنصر نائب لصورة الشريحة 3"/>
          <p:cNvSpPr>
            <a:spLocks noGrp="1" noRot="1" noChangeAspect="1"/>
          </p:cNvSpPr>
          <p:nvPr>
            <p:ph type="sldImg" idx="2"/>
          </p:nvPr>
        </p:nvSpPr>
        <p:spPr>
          <a:xfrm>
            <a:off x="1287463" y="676275"/>
            <a:ext cx="4511675" cy="338455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708660" y="4286846"/>
            <a:ext cx="5669280" cy="406122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572125"/>
            <a:ext cx="3070860" cy="45124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4014100" y="8572125"/>
            <a:ext cx="3070860" cy="451247"/>
          </a:xfrm>
          <a:prstGeom prst="rect">
            <a:avLst/>
          </a:prstGeom>
        </p:spPr>
        <p:txBody>
          <a:bodyPr vert="horz" lIns="91440" tIns="45720" rIns="91440" bIns="45720" rtlCol="0" anchor="b"/>
          <a:lstStyle>
            <a:lvl1pPr algn="r">
              <a:defRPr sz="1200"/>
            </a:lvl1pPr>
          </a:lstStyle>
          <a:p>
            <a:fld id="{8F76B630-FEE4-4E5D-B384-FC8954BED4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18A40E0-029F-40A2-9ABE-C3F0481DE7E7}" type="slidenum">
              <a:rPr lang="en-US"/>
              <a:pPr/>
              <a:t>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8F76B630-FEE4-4E5D-B384-FC8954BED414}" type="slidenum">
              <a:rPr lang="en-US" smtClean="0"/>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7D09C1-0BB3-4A01-8B0C-44CB81EAAD5F}" type="slidenum">
              <a:rPr lang="en-US"/>
              <a:pPr/>
              <a:t>20</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xfrm>
            <a:off x="944880" y="4286846"/>
            <a:ext cx="5196840" cy="4061222"/>
          </a:xfrm>
        </p:spPr>
        <p:txBody>
          <a:bodyPr/>
          <a:lstStyle/>
          <a:p>
            <a:endParaRPr lang="en-US" dirty="0">
              <a:sym typeface="MT Extra" pitchFamily="18" charset="2"/>
            </a:endParaRPr>
          </a:p>
          <a:p>
            <a:endParaRPr lang="en-US" sz="600" dirty="0">
              <a:sym typeface="MT Extra" pitchFamily="18" charset="2"/>
            </a:endParaRPr>
          </a:p>
          <a:p>
            <a:r>
              <a:rPr lang="en-US" dirty="0">
                <a:sym typeface="MT Extra" pitchFamily="18" charset="2"/>
              </a:rPr>
              <a:t>•   pH and H</a:t>
            </a:r>
            <a:r>
              <a:rPr lang="en-US" baseline="30000" dirty="0">
                <a:sym typeface="MT Extra" pitchFamily="18" charset="2"/>
              </a:rPr>
              <a:t>+ </a:t>
            </a:r>
            <a:r>
              <a:rPr lang="en-US" dirty="0">
                <a:sym typeface="MT Extra" pitchFamily="18" charset="2"/>
              </a:rPr>
              <a:t>concentration are related as follows:</a:t>
            </a:r>
          </a:p>
          <a:p>
            <a:r>
              <a:rPr lang="en-US" dirty="0">
                <a:sym typeface="MT Extra" pitchFamily="18" charset="2"/>
              </a:rPr>
              <a:t>                     pH = –log</a:t>
            </a:r>
            <a:r>
              <a:rPr lang="en-US" baseline="-25000" dirty="0">
                <a:sym typeface="MT Extra" pitchFamily="18" charset="2"/>
              </a:rPr>
              <a:t>10</a:t>
            </a:r>
            <a:r>
              <a:rPr lang="en-US" dirty="0">
                <a:sym typeface="MT Extra" pitchFamily="18" charset="2"/>
              </a:rPr>
              <a:t>[H</a:t>
            </a:r>
            <a:r>
              <a:rPr lang="en-US" baseline="30000" dirty="0">
                <a:sym typeface="MT Extra" pitchFamily="18" charset="2"/>
              </a:rPr>
              <a:t>+</a:t>
            </a:r>
            <a:r>
              <a:rPr lang="en-US" dirty="0">
                <a:sym typeface="MT Extra" pitchFamily="18" charset="2"/>
              </a:rPr>
              <a:t>] or [H</a:t>
            </a:r>
            <a:r>
              <a:rPr lang="en-US" baseline="30000" dirty="0">
                <a:sym typeface="MT Extra" pitchFamily="18" charset="2"/>
              </a:rPr>
              <a:t>+</a:t>
            </a:r>
            <a:r>
              <a:rPr lang="en-US" dirty="0">
                <a:sym typeface="MT Extra" pitchFamily="18" charset="2"/>
              </a:rPr>
              <a:t>] = 10</a:t>
            </a:r>
            <a:r>
              <a:rPr lang="en-US" baseline="30000" dirty="0">
                <a:sym typeface="MT Extra" pitchFamily="18" charset="2"/>
              </a:rPr>
              <a:t>–pH</a:t>
            </a:r>
          </a:p>
          <a:p>
            <a:endParaRPr lang="en-US" sz="600" baseline="30000" dirty="0">
              <a:sym typeface="MT Extra" pitchFamily="18" charset="2"/>
            </a:endParaRPr>
          </a:p>
          <a:p>
            <a:r>
              <a:rPr lang="en-US" dirty="0">
                <a:sym typeface="MT Extra" pitchFamily="18" charset="2"/>
              </a:rPr>
              <a:t>•   pH of a neutral solution ([H</a:t>
            </a:r>
            <a:r>
              <a:rPr lang="en-US" baseline="-25000" dirty="0">
                <a:sym typeface="MT Extra" pitchFamily="18" charset="2"/>
              </a:rPr>
              <a:t>3</a:t>
            </a:r>
            <a:r>
              <a:rPr lang="en-US" dirty="0">
                <a:sym typeface="MT Extra" pitchFamily="18" charset="2"/>
              </a:rPr>
              <a:t>O</a:t>
            </a:r>
            <a:r>
              <a:rPr lang="en-US" baseline="30000" dirty="0">
                <a:sym typeface="MT Extra" pitchFamily="18" charset="2"/>
              </a:rPr>
              <a:t>+</a:t>
            </a:r>
            <a:r>
              <a:rPr lang="en-US" dirty="0">
                <a:sym typeface="MT Extra" pitchFamily="18" charset="2"/>
              </a:rPr>
              <a:t>] = 1.00 x 10</a:t>
            </a:r>
            <a:r>
              <a:rPr lang="en-US" baseline="30000" dirty="0">
                <a:sym typeface="MT Extra" pitchFamily="18" charset="2"/>
              </a:rPr>
              <a:t>–7</a:t>
            </a:r>
            <a:r>
              <a:rPr lang="en-US" dirty="0">
                <a:sym typeface="MT Extra" pitchFamily="18" charset="2"/>
              </a:rPr>
              <a:t> M) is 7.00</a:t>
            </a:r>
          </a:p>
          <a:p>
            <a:endParaRPr lang="en-US" sz="600" dirty="0">
              <a:sym typeface="MT Extra" pitchFamily="18" charset="2"/>
            </a:endParaRPr>
          </a:p>
          <a:p>
            <a:r>
              <a:rPr lang="en-US" dirty="0">
                <a:sym typeface="MT Extra" pitchFamily="18" charset="2"/>
              </a:rPr>
              <a:t>•   pH of an acidic solution is &lt; 7, corresponding to [H</a:t>
            </a:r>
            <a:r>
              <a:rPr lang="en-US" baseline="-25000" dirty="0">
                <a:sym typeface="MT Extra" pitchFamily="18" charset="2"/>
              </a:rPr>
              <a:t>3</a:t>
            </a:r>
            <a:r>
              <a:rPr lang="en-US" dirty="0">
                <a:sym typeface="MT Extra" pitchFamily="18" charset="2"/>
              </a:rPr>
              <a:t>O</a:t>
            </a:r>
            <a:r>
              <a:rPr lang="en-US" baseline="30000" dirty="0">
                <a:sym typeface="MT Extra" pitchFamily="18" charset="2"/>
              </a:rPr>
              <a:t>+</a:t>
            </a:r>
            <a:r>
              <a:rPr lang="en-US" dirty="0">
                <a:sym typeface="MT Extra" pitchFamily="18" charset="2"/>
              </a:rPr>
              <a:t>] &gt; 1.00 x 10</a:t>
            </a:r>
            <a:r>
              <a:rPr lang="en-US" baseline="30000" dirty="0">
                <a:sym typeface="MT Extra" pitchFamily="18" charset="2"/>
              </a:rPr>
              <a:t>–7</a:t>
            </a:r>
          </a:p>
          <a:p>
            <a:endParaRPr lang="en-US" sz="600" dirty="0">
              <a:sym typeface="MT Extra" pitchFamily="18" charset="2"/>
            </a:endParaRPr>
          </a:p>
          <a:p>
            <a:r>
              <a:rPr lang="en-US" dirty="0">
                <a:sym typeface="MT Extra" pitchFamily="18" charset="2"/>
              </a:rPr>
              <a:t>•   pH  of a basic solution is &gt; 7, corresponding to [H</a:t>
            </a:r>
            <a:r>
              <a:rPr lang="en-US" baseline="-25000" dirty="0">
                <a:sym typeface="MT Extra" pitchFamily="18" charset="2"/>
              </a:rPr>
              <a:t>3</a:t>
            </a:r>
            <a:r>
              <a:rPr lang="en-US" dirty="0">
                <a:sym typeface="MT Extra" pitchFamily="18" charset="2"/>
              </a:rPr>
              <a:t>O</a:t>
            </a:r>
            <a:r>
              <a:rPr lang="en-US" baseline="30000" dirty="0">
                <a:sym typeface="MT Extra" pitchFamily="18" charset="2"/>
              </a:rPr>
              <a:t>+</a:t>
            </a:r>
            <a:r>
              <a:rPr lang="en-US" dirty="0">
                <a:sym typeface="MT Extra" pitchFamily="18" charset="2"/>
              </a:rPr>
              <a:t>] &lt; 1.00 x 10</a:t>
            </a:r>
            <a:r>
              <a:rPr lang="en-US" baseline="30000" dirty="0">
                <a:sym typeface="MT Extra" pitchFamily="18" charset="2"/>
              </a:rPr>
              <a:t>–7</a:t>
            </a:r>
          </a:p>
          <a:p>
            <a:endParaRPr lang="en-US" sz="600" baseline="30000" dirty="0">
              <a:sym typeface="MT Extra" pitchFamily="18" charset="2"/>
            </a:endParaRPr>
          </a:p>
          <a:p>
            <a:r>
              <a:rPr lang="en-US" dirty="0">
                <a:sym typeface="MT Extra" pitchFamily="18" charset="2"/>
              </a:rPr>
              <a:t>•   The pH scale is logarithmic, so a pH difference of 1 between two solutions corresponds to a difference of a factor of 10 in their </a:t>
            </a:r>
            <a:r>
              <a:rPr lang="en-US" dirty="0" err="1">
                <a:sym typeface="MT Extra" pitchFamily="18" charset="2"/>
              </a:rPr>
              <a:t>hydronium</a:t>
            </a:r>
            <a:r>
              <a:rPr lang="en-US" dirty="0">
                <a:sym typeface="MT Extra" pitchFamily="18" charset="2"/>
              </a:rPr>
              <a:t> ion concentrations</a:t>
            </a:r>
          </a:p>
          <a:p>
            <a:r>
              <a:rPr lang="en-US" dirty="0">
                <a:sym typeface="MT Extra" pitchFamily="18" charset="2"/>
              </a:rPr>
              <a:t>There is an analogous pOH scale to describe the hydroxide ion concentration of a solution; pOH and [OH</a:t>
            </a:r>
            <a:r>
              <a:rPr lang="en-US" baseline="30000" dirty="0">
                <a:sym typeface="MT Extra" pitchFamily="18" charset="2"/>
              </a:rPr>
              <a:t>–</a:t>
            </a:r>
            <a:r>
              <a:rPr lang="en-US" dirty="0">
                <a:sym typeface="MT Extra" pitchFamily="18" charset="2"/>
              </a:rPr>
              <a:t>] are related as follows:</a:t>
            </a:r>
          </a:p>
          <a:p>
            <a:r>
              <a:rPr lang="en-US" dirty="0">
                <a:sym typeface="MT Extra" pitchFamily="18" charset="2"/>
              </a:rPr>
              <a:t>             pH = –log</a:t>
            </a:r>
            <a:r>
              <a:rPr lang="en-US" baseline="-25000" dirty="0">
                <a:sym typeface="MT Extra" pitchFamily="18" charset="2"/>
              </a:rPr>
              <a:t>10</a:t>
            </a:r>
            <a:r>
              <a:rPr lang="en-US" dirty="0">
                <a:sym typeface="MT Extra" pitchFamily="18" charset="2"/>
              </a:rPr>
              <a:t>[OH</a:t>
            </a:r>
            <a:r>
              <a:rPr lang="en-US" baseline="30000" dirty="0">
                <a:sym typeface="MT Extra" pitchFamily="18" charset="2"/>
              </a:rPr>
              <a:t>–</a:t>
            </a:r>
            <a:r>
              <a:rPr lang="en-US" dirty="0">
                <a:sym typeface="MT Extra" pitchFamily="18" charset="2"/>
              </a:rPr>
              <a:t>] or [OH</a:t>
            </a:r>
            <a:r>
              <a:rPr lang="en-US" baseline="30000" dirty="0">
                <a:sym typeface="MT Extra" pitchFamily="18" charset="2"/>
              </a:rPr>
              <a:t>–</a:t>
            </a:r>
            <a:r>
              <a:rPr lang="en-US" dirty="0">
                <a:sym typeface="MT Extra" pitchFamily="18" charset="2"/>
              </a:rPr>
              <a:t>] = 10</a:t>
            </a:r>
            <a:r>
              <a:rPr lang="en-US" baseline="30000" dirty="0">
                <a:sym typeface="MT Extra" pitchFamily="18" charset="2"/>
              </a:rPr>
              <a:t>–pOH</a:t>
            </a:r>
          </a:p>
          <a:p>
            <a:endParaRPr lang="en-US" sz="600" baseline="30000" dirty="0">
              <a:sym typeface="MT Extra" pitchFamily="18" charset="2"/>
            </a:endParaRPr>
          </a:p>
          <a:p>
            <a:r>
              <a:rPr lang="en-US" dirty="0">
                <a:sym typeface="MT Extra" pitchFamily="18" charset="2"/>
              </a:rPr>
              <a:t>•   A neutral solution has [OH</a:t>
            </a:r>
            <a:r>
              <a:rPr lang="en-US" baseline="30000" dirty="0">
                <a:sym typeface="MT Extra" pitchFamily="18" charset="2"/>
              </a:rPr>
              <a:t>–</a:t>
            </a:r>
            <a:r>
              <a:rPr lang="en-US" dirty="0">
                <a:sym typeface="MT Extra" pitchFamily="18" charset="2"/>
              </a:rPr>
              <a:t>] = 1.00 x 10</a:t>
            </a:r>
            <a:r>
              <a:rPr lang="en-US" baseline="30000" dirty="0">
                <a:sym typeface="MT Extra" pitchFamily="18" charset="2"/>
              </a:rPr>
              <a:t>–7</a:t>
            </a:r>
            <a:r>
              <a:rPr lang="en-US" dirty="0">
                <a:sym typeface="MT Extra" pitchFamily="18" charset="2"/>
              </a:rPr>
              <a:t>, so the pOH of a neutral solution is 7.00</a:t>
            </a:r>
          </a:p>
          <a:p>
            <a:endParaRPr lang="en-US" sz="600" dirty="0">
              <a:sym typeface="MT Extra" pitchFamily="18" charset="2"/>
            </a:endParaRPr>
          </a:p>
          <a:p>
            <a:r>
              <a:rPr lang="en-US" dirty="0">
                <a:sym typeface="MT Extra" pitchFamily="18" charset="2"/>
              </a:rPr>
              <a:t>•   The sum of the pH and the pOH for a neutral solution at 25ºC is 7.00 + 7.00 = 14.00</a:t>
            </a:r>
          </a:p>
          <a:p>
            <a:r>
              <a:rPr lang="en-US" dirty="0">
                <a:sym typeface="MT Extra" pitchFamily="18" charset="2"/>
              </a:rPr>
              <a:t>              </a:t>
            </a:r>
            <a:r>
              <a:rPr lang="en-US" dirty="0" err="1">
                <a:sym typeface="MT Extra" pitchFamily="18" charset="2"/>
              </a:rPr>
              <a:t>p</a:t>
            </a:r>
            <a:r>
              <a:rPr lang="en-US" i="1" dirty="0" err="1">
                <a:sym typeface="MT Extra" pitchFamily="18" charset="2"/>
              </a:rPr>
              <a:t>K</a:t>
            </a:r>
            <a:r>
              <a:rPr lang="en-US" baseline="-25000" dirty="0" err="1">
                <a:sym typeface="MT Extra" pitchFamily="18" charset="2"/>
              </a:rPr>
              <a:t>w</a:t>
            </a:r>
            <a:r>
              <a:rPr lang="en-US" dirty="0">
                <a:sym typeface="MT Extra" pitchFamily="18" charset="2"/>
              </a:rPr>
              <a:t> = –log </a:t>
            </a:r>
            <a:r>
              <a:rPr lang="en-US" i="1" dirty="0" err="1">
                <a:sym typeface="MT Extra" pitchFamily="18" charset="2"/>
              </a:rPr>
              <a:t>K</a:t>
            </a:r>
            <a:r>
              <a:rPr lang="en-US" baseline="-25000" dirty="0" err="1">
                <a:sym typeface="MT Extra" pitchFamily="18" charset="2"/>
              </a:rPr>
              <a:t>w</a:t>
            </a:r>
            <a:r>
              <a:rPr lang="en-US" baseline="-25000" dirty="0">
                <a:sym typeface="MT Extra" pitchFamily="18" charset="2"/>
              </a:rPr>
              <a:t> </a:t>
            </a:r>
            <a:r>
              <a:rPr lang="en-US" dirty="0">
                <a:sym typeface="MT Extra" pitchFamily="18" charset="2"/>
              </a:rPr>
              <a:t>= –log([H</a:t>
            </a:r>
            <a:r>
              <a:rPr lang="en-US" baseline="-25000" dirty="0">
                <a:sym typeface="MT Extra" pitchFamily="18" charset="2"/>
              </a:rPr>
              <a:t>3</a:t>
            </a:r>
            <a:r>
              <a:rPr lang="en-US" dirty="0">
                <a:sym typeface="MT Extra" pitchFamily="18" charset="2"/>
              </a:rPr>
              <a:t>O</a:t>
            </a:r>
            <a:r>
              <a:rPr lang="en-US" baseline="30000" dirty="0">
                <a:sym typeface="MT Extra" pitchFamily="18" charset="2"/>
              </a:rPr>
              <a:t>+</a:t>
            </a:r>
            <a:r>
              <a:rPr lang="en-US" dirty="0">
                <a:sym typeface="MT Extra" pitchFamily="18" charset="2"/>
              </a:rPr>
              <a:t>] [OH</a:t>
            </a:r>
            <a:r>
              <a:rPr lang="en-US" baseline="30000" dirty="0">
                <a:sym typeface="MT Extra" pitchFamily="18" charset="2"/>
              </a:rPr>
              <a:t>–</a:t>
            </a:r>
            <a:r>
              <a:rPr lang="en-US" dirty="0">
                <a:sym typeface="MT Extra" pitchFamily="18" charset="2"/>
              </a:rPr>
              <a:t>]) =</a:t>
            </a:r>
          </a:p>
          <a:p>
            <a:r>
              <a:rPr lang="en-US" dirty="0">
                <a:sym typeface="MT Extra" pitchFamily="18" charset="2"/>
              </a:rPr>
              <a:t>            (–log[H</a:t>
            </a:r>
            <a:r>
              <a:rPr lang="en-US" baseline="-25000" dirty="0">
                <a:sym typeface="MT Extra" pitchFamily="18" charset="2"/>
              </a:rPr>
              <a:t>3</a:t>
            </a:r>
            <a:r>
              <a:rPr lang="en-US" dirty="0">
                <a:sym typeface="MT Extra" pitchFamily="18" charset="2"/>
              </a:rPr>
              <a:t>O</a:t>
            </a:r>
            <a:r>
              <a:rPr lang="en-US" baseline="30000" dirty="0">
                <a:sym typeface="MT Extra" pitchFamily="18" charset="2"/>
              </a:rPr>
              <a:t>+</a:t>
            </a:r>
            <a:r>
              <a:rPr lang="en-US" dirty="0">
                <a:sym typeface="MT Extra" pitchFamily="18" charset="2"/>
              </a:rPr>
              <a:t>]) + (–log[OH</a:t>
            </a:r>
            <a:r>
              <a:rPr lang="en-US" baseline="30000" dirty="0">
                <a:sym typeface="MT Extra" pitchFamily="18" charset="2"/>
              </a:rPr>
              <a:t>–</a:t>
            </a:r>
            <a:r>
              <a:rPr lang="en-US" dirty="0">
                <a:sym typeface="MT Extra" pitchFamily="18" charset="2"/>
              </a:rPr>
              <a:t>]) = pH + pOH</a:t>
            </a:r>
          </a:p>
          <a:p>
            <a:endParaRPr lang="en-US" sz="600" dirty="0">
              <a:sym typeface="MT Extra" pitchFamily="18" charset="2"/>
            </a:endParaRPr>
          </a:p>
          <a:p>
            <a:r>
              <a:rPr lang="en-US" dirty="0">
                <a:sym typeface="MT Extra" pitchFamily="18" charset="2"/>
              </a:rPr>
              <a:t>•   At any temperature, pH + pOH = </a:t>
            </a:r>
            <a:r>
              <a:rPr lang="en-US" dirty="0" err="1">
                <a:sym typeface="MT Extra" pitchFamily="18" charset="2"/>
              </a:rPr>
              <a:t>p</a:t>
            </a:r>
            <a:r>
              <a:rPr lang="en-US" i="1" dirty="0" err="1">
                <a:sym typeface="MT Extra" pitchFamily="18" charset="2"/>
              </a:rPr>
              <a:t>K</a:t>
            </a:r>
            <a:r>
              <a:rPr lang="en-US" baseline="-25000" dirty="0" err="1">
                <a:sym typeface="MT Extra" pitchFamily="18" charset="2"/>
              </a:rPr>
              <a:t>w</a:t>
            </a:r>
            <a:r>
              <a:rPr lang="en-US" dirty="0">
                <a:sym typeface="MT Extra" pitchFamily="18" charset="2"/>
              </a:rPr>
              <a:t>, and at 25ºC, where </a:t>
            </a:r>
            <a:r>
              <a:rPr lang="en-US" i="1" dirty="0" err="1">
                <a:sym typeface="MT Extra" pitchFamily="18" charset="2"/>
              </a:rPr>
              <a:t>K</a:t>
            </a:r>
            <a:r>
              <a:rPr lang="en-US" baseline="-25000" dirty="0" err="1">
                <a:sym typeface="MT Extra" pitchFamily="18" charset="2"/>
              </a:rPr>
              <a:t>w</a:t>
            </a:r>
            <a:r>
              <a:rPr lang="en-US" baseline="-25000" dirty="0">
                <a:sym typeface="MT Extra" pitchFamily="18" charset="2"/>
              </a:rPr>
              <a:t> </a:t>
            </a:r>
            <a:r>
              <a:rPr lang="en-US" dirty="0">
                <a:sym typeface="MT Extra" pitchFamily="18" charset="2"/>
              </a:rPr>
              <a:t>= 1.01 x 10</a:t>
            </a:r>
            <a:r>
              <a:rPr lang="en-US" baseline="30000" dirty="0">
                <a:sym typeface="MT Extra" pitchFamily="18" charset="2"/>
              </a:rPr>
              <a:t>–14</a:t>
            </a:r>
            <a:r>
              <a:rPr lang="en-US" dirty="0">
                <a:sym typeface="MT Extra" pitchFamily="18" charset="2"/>
              </a:rPr>
              <a:t>, pH + pOH = 14.00; pH of any neutral solution is just half the value of </a:t>
            </a:r>
            <a:r>
              <a:rPr lang="en-US" dirty="0" err="1">
                <a:sym typeface="MT Extra" pitchFamily="18" charset="2"/>
              </a:rPr>
              <a:t>p</a:t>
            </a:r>
            <a:r>
              <a:rPr lang="en-US" i="1" dirty="0" err="1">
                <a:sym typeface="MT Extra" pitchFamily="18" charset="2"/>
              </a:rPr>
              <a:t>K</a:t>
            </a:r>
            <a:r>
              <a:rPr lang="en-US" baseline="-25000" dirty="0" err="1">
                <a:sym typeface="MT Extra" pitchFamily="18" charset="2"/>
              </a:rPr>
              <a:t>w</a:t>
            </a:r>
            <a:r>
              <a:rPr lang="en-US" baseline="-25000" dirty="0">
                <a:sym typeface="MT Extra" pitchFamily="18" charset="2"/>
              </a:rPr>
              <a:t> </a:t>
            </a:r>
            <a:r>
              <a:rPr lang="en-US" dirty="0">
                <a:sym typeface="MT Extra" pitchFamily="18" charset="2"/>
              </a:rPr>
              <a:t> at that temperature</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764DBB47-4D2C-4385-AF56-AE6F546481AE}" type="slidenum">
              <a:rPr lang="en-US" smtClean="0"/>
              <a:pPr/>
              <a:t>21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0E1748-7C5E-4882-89DC-4716C316B258}" type="slidenum">
              <a:rPr lang="en-US"/>
              <a:pPr/>
              <a:t>26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8F76B630-FEE4-4E5D-B384-FC8954BED414}" type="slidenum">
              <a:rPr lang="en-US" smtClean="0"/>
              <a:pPr/>
              <a:t>29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8F76B630-FEE4-4E5D-B384-FC8954BED414}" type="slidenum">
              <a:rPr lang="en-US" smtClean="0"/>
              <a:pPr/>
              <a:t>31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8F76B630-FEE4-4E5D-B384-FC8954BED414}" type="slidenum">
              <a:rPr lang="en-US" smtClean="0"/>
              <a:pPr/>
              <a:t>42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764DBB47-4D2C-4385-AF56-AE6F546481AE}" type="slidenum">
              <a:rPr lang="en-US" smtClean="0"/>
              <a:pPr/>
              <a:t>54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66D967CE-1D5F-4DD9-8FAB-8116BCA85785}" type="datetimeFigureOut">
              <a:rPr lang="en-US" smtClean="0"/>
              <a:pPr/>
              <a:t>6/1/2013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66D967CE-1D5F-4DD9-8FAB-8116BCA85785}" type="datetimeFigureOut">
              <a:rPr lang="en-US" smtClean="0"/>
              <a:pPr/>
              <a:t>6/1/2013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66D967CE-1D5F-4DD9-8FAB-8116BCA85785}" type="datetimeFigureOut">
              <a:rPr lang="en-US" smtClean="0"/>
              <a:pPr/>
              <a:t>6/1/2013</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D967CE-1D5F-4DD9-8FAB-8116BCA85785}" type="datetimeFigureOut">
              <a:rPr lang="en-US" smtClean="0"/>
              <a:pPr/>
              <a:t>6/1/2013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6D967CE-1D5F-4DD9-8FAB-8116BCA85785}" type="datetimeFigureOut">
              <a:rPr lang="en-US" smtClean="0"/>
              <a:pPr/>
              <a:t>6/1/2013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6D967CE-1D5F-4DD9-8FAB-8116BCA85785}" type="datetimeFigureOut">
              <a:rPr lang="en-US" smtClean="0"/>
              <a:pPr/>
              <a:t>6/1/2013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9CB9EE-74AB-4084-B4B7-273EBED8CABA}" type="slidenum">
              <a:rPr lang="en-US" smtClean="0"/>
              <a:pPr/>
              <a:t>‹#›</a:t>
            </a:fld>
            <a:endParaRPr lang="en-U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67CE-1D5F-4DD9-8FAB-8116BCA85785}" type="datetimeFigureOut">
              <a:rPr lang="en-US" smtClean="0"/>
              <a:pPr/>
              <a:t>6/1/2013</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CB9EE-74AB-4084-B4B7-273EBED8CA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7.xml"/><Relationship Id="rId5" Type="http://schemas.openxmlformats.org/officeDocument/2006/relationships/image" Target="../media/image25.emf"/><Relationship Id="rId4" Type="http://schemas.openxmlformats.org/officeDocument/2006/relationships/image" Target="../media/image24.wmf"/></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audio" Target="../media/audio4.wav"/></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8.xml"/><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audio" Target="../media/audio3.wav"/><Relationship Id="rId5" Type="http://schemas.openxmlformats.org/officeDocument/2006/relationships/audio" Target="../media/audio5.wav"/><Relationship Id="rId4" Type="http://schemas.openxmlformats.org/officeDocument/2006/relationships/audio" Target="../media/audio4.wav"/></Relationships>
</file>

<file path=ppt/slides/_rels/slide4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audio" Target="../media/audio7.wav"/></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2.gif"/><Relationship Id="rId4"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7772400" cy="1470025"/>
          </a:xfrm>
        </p:spPr>
        <p:txBody>
          <a:bodyPr>
            <a:normAutofit fontScale="90000"/>
          </a:bodyPr>
          <a:lstStyle/>
          <a:p>
            <a:pPr algn="l"/>
            <a:r>
              <a:rPr lang="en-US" sz="2000" b="1" dirty="0">
                <a:solidFill>
                  <a:srgbClr val="7030A0"/>
                </a:solidFill>
              </a:rPr>
              <a:t>K</a:t>
            </a:r>
            <a:r>
              <a:rPr lang="en-US" sz="2000" b="1" dirty="0" smtClean="0">
                <a:solidFill>
                  <a:srgbClr val="7030A0"/>
                </a:solidFill>
              </a:rPr>
              <a:t>ing </a:t>
            </a:r>
            <a:r>
              <a:rPr lang="en-US" sz="2000" b="1" dirty="0">
                <a:solidFill>
                  <a:srgbClr val="7030A0"/>
                </a:solidFill>
              </a:rPr>
              <a:t>S</a:t>
            </a:r>
            <a:r>
              <a:rPr lang="en-US" sz="2000" b="1" dirty="0" smtClean="0">
                <a:solidFill>
                  <a:srgbClr val="7030A0"/>
                </a:solidFill>
              </a:rPr>
              <a:t>aud </a:t>
            </a:r>
            <a:r>
              <a:rPr lang="en-US" sz="2000" b="1" dirty="0">
                <a:solidFill>
                  <a:srgbClr val="7030A0"/>
                </a:solidFill>
              </a:rPr>
              <a:t>U</a:t>
            </a:r>
            <a:r>
              <a:rPr lang="en-US" sz="2000" b="1" dirty="0" smtClean="0">
                <a:solidFill>
                  <a:srgbClr val="7030A0"/>
                </a:solidFill>
              </a:rPr>
              <a:t>niversity</a:t>
            </a:r>
            <a:r>
              <a:rPr lang="en-US" sz="2000" dirty="0" smtClean="0">
                <a:solidFill>
                  <a:srgbClr val="7030A0"/>
                </a:solidFill>
              </a:rPr>
              <a:t/>
            </a:r>
            <a:br>
              <a:rPr lang="en-US" sz="2000" dirty="0" smtClean="0">
                <a:solidFill>
                  <a:srgbClr val="7030A0"/>
                </a:solidFill>
              </a:rPr>
            </a:br>
            <a:r>
              <a:rPr lang="en-US" sz="2000" b="1" dirty="0" smtClean="0">
                <a:solidFill>
                  <a:srgbClr val="7030A0"/>
                </a:solidFill>
              </a:rPr>
              <a:t>College of Sciences</a:t>
            </a:r>
            <a:r>
              <a:rPr lang="en-US" sz="2000" dirty="0" smtClean="0">
                <a:solidFill>
                  <a:srgbClr val="7030A0"/>
                </a:solidFill>
              </a:rPr>
              <a:t/>
            </a:r>
            <a:br>
              <a:rPr lang="en-US" sz="2000" dirty="0" smtClean="0">
                <a:solidFill>
                  <a:srgbClr val="7030A0"/>
                </a:solidFill>
              </a:rPr>
            </a:br>
            <a:r>
              <a:rPr lang="en-US" sz="2000" b="1" dirty="0" smtClean="0">
                <a:solidFill>
                  <a:srgbClr val="7030A0"/>
                </a:solidFill>
              </a:rPr>
              <a:t>Department</a:t>
            </a:r>
            <a:r>
              <a:rPr lang="en-US" sz="2000" dirty="0" smtClean="0">
                <a:solidFill>
                  <a:srgbClr val="7030A0"/>
                </a:solidFill>
              </a:rPr>
              <a:t> </a:t>
            </a:r>
            <a:r>
              <a:rPr lang="en-US" sz="2000" b="1" dirty="0" smtClean="0">
                <a:solidFill>
                  <a:srgbClr val="7030A0"/>
                </a:solidFill>
              </a:rPr>
              <a:t>of</a:t>
            </a:r>
            <a:r>
              <a:rPr lang="en-US" sz="2000" dirty="0" smtClean="0">
                <a:solidFill>
                  <a:srgbClr val="7030A0"/>
                </a:solidFill>
              </a:rPr>
              <a:t> </a:t>
            </a:r>
            <a:r>
              <a:rPr lang="en-US" sz="2000" b="1" dirty="0" smtClean="0">
                <a:solidFill>
                  <a:srgbClr val="7030A0"/>
                </a:solidFill>
              </a:rPr>
              <a:t>Chemistry</a:t>
            </a:r>
            <a:r>
              <a:rPr lang="en-US" sz="2000" dirty="0" smtClean="0"/>
              <a:t/>
            </a:r>
            <a:br>
              <a:rPr lang="en-US" sz="2000" dirty="0" smtClean="0"/>
            </a:br>
            <a:r>
              <a:rPr lang="en-US" sz="2000" dirty="0" smtClean="0"/>
              <a:t/>
            </a:r>
            <a:br>
              <a:rPr lang="en-US" sz="2000" dirty="0" smtClean="0"/>
            </a:br>
            <a:endParaRPr lang="en-US" sz="2000" dirty="0"/>
          </a:p>
        </p:txBody>
      </p:sp>
      <p:sp>
        <p:nvSpPr>
          <p:cNvPr id="3" name="عنوان فرعي 2"/>
          <p:cNvSpPr>
            <a:spLocks noGrp="1"/>
          </p:cNvSpPr>
          <p:nvPr>
            <p:ph type="subTitle" idx="1"/>
          </p:nvPr>
        </p:nvSpPr>
        <p:spPr>
          <a:xfrm>
            <a:off x="1371600" y="1981200"/>
            <a:ext cx="6400800" cy="2438400"/>
          </a:xfrm>
        </p:spPr>
        <p:txBody>
          <a:bodyPr>
            <a:normAutofit fontScale="70000" lnSpcReduction="20000"/>
          </a:bodyPr>
          <a:lstStyle/>
          <a:p>
            <a:pPr algn="l"/>
            <a:r>
              <a:rPr lang="en-US" sz="7800" b="1" u="sng" dirty="0" smtClean="0">
                <a:solidFill>
                  <a:schemeClr val="tx1">
                    <a:lumMod val="85000"/>
                    <a:lumOff val="15000"/>
                  </a:schemeClr>
                </a:solidFill>
                <a:latin typeface="Freestyle Script" pitchFamily="66" charset="0"/>
              </a:rPr>
              <a:t>Practical  General  Chemistry</a:t>
            </a:r>
          </a:p>
          <a:p>
            <a:pPr algn="l"/>
            <a:endParaRPr lang="en-US" sz="4000" b="1" dirty="0" smtClean="0">
              <a:solidFill>
                <a:schemeClr val="tx1">
                  <a:lumMod val="85000"/>
                  <a:lumOff val="15000"/>
                </a:schemeClr>
              </a:solidFill>
            </a:endParaRPr>
          </a:p>
          <a:p>
            <a:pPr algn="l"/>
            <a:r>
              <a:rPr lang="en-US" dirty="0"/>
              <a:t> </a:t>
            </a:r>
            <a:r>
              <a:rPr lang="en-US" dirty="0" smtClean="0"/>
              <a:t>      </a:t>
            </a:r>
            <a:r>
              <a:rPr lang="ar-BH" dirty="0" smtClean="0"/>
              <a:t>         </a:t>
            </a:r>
            <a:r>
              <a:rPr lang="en-US" dirty="0" smtClean="0"/>
              <a:t>   </a:t>
            </a:r>
            <a:r>
              <a:rPr lang="en-US" sz="4100" b="1" dirty="0" smtClean="0">
                <a:solidFill>
                  <a:srgbClr val="FF0000"/>
                </a:solidFill>
              </a:rPr>
              <a:t>101 chem &amp; 104 </a:t>
            </a:r>
            <a:r>
              <a:rPr lang="en-US" sz="4100" b="1" dirty="0" err="1" smtClean="0">
                <a:solidFill>
                  <a:srgbClr val="FF0000"/>
                </a:solidFill>
              </a:rPr>
              <a:t>chem</a:t>
            </a:r>
            <a:endParaRPr lang="en-US" sz="4100" b="1" dirty="0" smtClean="0">
              <a:solidFill>
                <a:srgbClr val="FF0000"/>
              </a:solidFill>
            </a:endParaRPr>
          </a:p>
          <a:p>
            <a:pPr algn="l"/>
            <a:endParaRPr lang="en-US" sz="1800" b="1" dirty="0" smtClean="0">
              <a:solidFill>
                <a:srgbClr val="FF0000"/>
              </a:solidFill>
            </a:endParaRPr>
          </a:p>
          <a:p>
            <a:pPr algn="l"/>
            <a:endParaRPr lang="en-US" sz="1800" b="1" dirty="0" smtClean="0">
              <a:solidFill>
                <a:srgbClr val="FF0000"/>
              </a:solidFill>
            </a:endParaRPr>
          </a:p>
          <a:p>
            <a:pPr algn="l"/>
            <a:r>
              <a:rPr lang="en-US" sz="2800" b="1" dirty="0" smtClean="0">
                <a:solidFill>
                  <a:srgbClr val="FF0000"/>
                </a:solidFill>
              </a:rPr>
              <a:t>                                   </a:t>
            </a:r>
            <a:r>
              <a:rPr lang="en-US" sz="2800" b="1" dirty="0" err="1" smtClean="0">
                <a:solidFill>
                  <a:srgbClr val="00B050"/>
                </a:solidFill>
              </a:rPr>
              <a:t>Nabil</a:t>
            </a:r>
            <a:r>
              <a:rPr lang="en-US" sz="2800" b="1" dirty="0" smtClean="0">
                <a:solidFill>
                  <a:srgbClr val="00B050"/>
                </a:solidFill>
              </a:rPr>
              <a:t> Al-</a:t>
            </a:r>
            <a:r>
              <a:rPr lang="en-US" sz="2800" b="1" dirty="0" err="1" smtClean="0">
                <a:solidFill>
                  <a:srgbClr val="00B050"/>
                </a:solidFill>
              </a:rPr>
              <a:t>Sahly</a:t>
            </a:r>
            <a:r>
              <a:rPr lang="en-US" sz="2800" b="1" dirty="0" smtClean="0">
                <a:solidFill>
                  <a:srgbClr val="00B050"/>
                </a:solidFill>
              </a:rPr>
              <a:t> .</a:t>
            </a:r>
          </a:p>
          <a:p>
            <a:pPr algn="l"/>
            <a:endParaRPr lang="ar-BH" sz="3600" b="1" dirty="0" smtClean="0">
              <a:solidFill>
                <a:srgbClr val="FF0000"/>
              </a:solidFill>
            </a:endParaRPr>
          </a:p>
          <a:p>
            <a:pPr algn="l"/>
            <a:endParaRPr lang="ar-BH" sz="4100" b="1" dirty="0" smtClean="0">
              <a:solidFill>
                <a:srgbClr val="FF0000"/>
              </a:solidFill>
            </a:endParaRPr>
          </a:p>
          <a:p>
            <a:pPr algn="l"/>
            <a:endParaRPr lang="ar-BH" sz="4100" b="1" dirty="0" smtClean="0">
              <a:solidFill>
                <a:srgbClr val="FF0000"/>
              </a:solidFill>
            </a:endParaRPr>
          </a:p>
          <a:p>
            <a:pPr algn="l"/>
            <a:endParaRPr lang="en-US" sz="4100" b="1" dirty="0" smtClean="0">
              <a:solidFill>
                <a:srgbClr val="FF0000"/>
              </a:solidFill>
            </a:endParaRPr>
          </a:p>
          <a:p>
            <a:pPr algn="l"/>
            <a:endParaRPr lang="en-US" sz="4100" b="1" dirty="0" smtClean="0">
              <a:solidFill>
                <a:srgbClr val="FF0000"/>
              </a:solidFill>
            </a:endParaRPr>
          </a:p>
          <a:p>
            <a:pPr algn="l"/>
            <a:endParaRPr lang="en-US" sz="4100" b="1" dirty="0" smtClean="0">
              <a:solidFill>
                <a:srgbClr val="FF0000"/>
              </a:solidFill>
            </a:endParaRPr>
          </a:p>
          <a:p>
            <a:pPr algn="l"/>
            <a:endParaRPr lang="en-US" sz="4100" b="1" dirty="0" smtClean="0">
              <a:solidFill>
                <a:srgbClr val="FF0000"/>
              </a:solidFill>
            </a:endParaRPr>
          </a:p>
          <a:p>
            <a:pPr algn="l"/>
            <a:endParaRPr lang="en-US" sz="4100" b="1" dirty="0" smtClean="0">
              <a:solidFill>
                <a:srgbClr val="FF0000"/>
              </a:solidFill>
            </a:endParaRPr>
          </a:p>
          <a:p>
            <a:pPr algn="l"/>
            <a:endParaRPr lang="en-US" sz="4100" b="1" dirty="0" smtClean="0">
              <a:solidFill>
                <a:srgbClr val="FF0000"/>
              </a:solidFill>
            </a:endParaRPr>
          </a:p>
          <a:p>
            <a:pPr algn="l"/>
            <a:endParaRPr lang="en-US" sz="4100" b="1" dirty="0">
              <a:solidFill>
                <a:srgbClr val="FF0000"/>
              </a:solidFill>
            </a:endParaRPr>
          </a:p>
        </p:txBody>
      </p:sp>
      <p:cxnSp>
        <p:nvCxnSpPr>
          <p:cNvPr id="5" name="رابط مستقيم 4"/>
          <p:cNvCxnSpPr/>
          <p:nvPr/>
        </p:nvCxnSpPr>
        <p:spPr>
          <a:xfrm>
            <a:off x="0" y="1066800"/>
            <a:ext cx="2667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20762"/>
          </a:xfrm>
        </p:spPr>
        <p:txBody>
          <a:bodyPr/>
          <a:lstStyle/>
          <a:p>
            <a:pPr algn="l"/>
            <a:r>
              <a:rPr lang="en-US" i="1" dirty="0" smtClean="0">
                <a:solidFill>
                  <a:srgbClr val="0070C0"/>
                </a:solidFill>
              </a:rPr>
              <a:t>    Very..Very important</a:t>
            </a:r>
            <a:endParaRPr lang="en-US" i="1" dirty="0">
              <a:solidFill>
                <a:srgbClr val="0070C0"/>
              </a:solidFill>
            </a:endParaRPr>
          </a:p>
        </p:txBody>
      </p:sp>
      <p:pic>
        <p:nvPicPr>
          <p:cNvPr id="4" name="Picture 6"/>
          <p:cNvPicPr>
            <a:picLocks noGrp="1" noChangeAspect="1" noChangeArrowheads="1"/>
          </p:cNvPicPr>
          <p:nvPr>
            <p:ph idx="1"/>
          </p:nvPr>
        </p:nvPicPr>
        <p:blipFill>
          <a:blip r:embed="rId2" cstate="print"/>
          <a:srcRect/>
          <a:stretch>
            <a:fillRect/>
          </a:stretch>
        </p:blipFill>
        <p:spPr bwMode="auto">
          <a:xfrm>
            <a:off x="1219200" y="1600200"/>
            <a:ext cx="6019799" cy="4724400"/>
          </a:xfrm>
          <a:prstGeom prst="rect">
            <a:avLst/>
          </a:prstGeom>
          <a:noFill/>
          <a:ln w="9525">
            <a:noFill/>
            <a:miter lim="800000"/>
            <a:headEnd/>
            <a:tailEnd/>
          </a:ln>
        </p:spPr>
      </p:pic>
      <p:sp>
        <p:nvSpPr>
          <p:cNvPr id="5" name="مستطيل مستدير الزوايا 4"/>
          <p:cNvSpPr/>
          <p:nvPr/>
        </p:nvSpPr>
        <p:spPr>
          <a:xfrm>
            <a:off x="3276600" y="3276600"/>
            <a:ext cx="2133600" cy="609600"/>
          </a:xfrm>
          <a:prstGeom prst="roundRect">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i="1" dirty="0" smtClean="0">
                <a:solidFill>
                  <a:schemeClr val="bg2">
                    <a:lumMod val="10000"/>
                  </a:schemeClr>
                </a:solidFill>
              </a:rPr>
              <a:t>OK</a:t>
            </a:r>
            <a:endParaRPr lang="en-US" sz="3200" b="1" i="1" dirty="0">
              <a:solidFill>
                <a:schemeClr val="bg2">
                  <a:lumMod val="10000"/>
                </a:schemeClr>
              </a:solidFill>
            </a:endParaRPr>
          </a:p>
        </p:txBody>
      </p:sp>
      <p:sp>
        <p:nvSpPr>
          <p:cNvPr id="6" name="شكل بيضاوي 5"/>
          <p:cNvSpPr/>
          <p:nvPr/>
        </p:nvSpPr>
        <p:spPr>
          <a:xfrm>
            <a:off x="5029200" y="2438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4953000" y="4267200"/>
            <a:ext cx="762000" cy="609600"/>
          </a:xfrm>
          <a:prstGeom prst="ellipse">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p:cNvSpPr/>
          <p:nvPr/>
        </p:nvSpPr>
        <p:spPr>
          <a:xfrm>
            <a:off x="1219200" y="5638800"/>
            <a:ext cx="60198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ضرب 8"/>
          <p:cNvSpPr/>
          <p:nvPr/>
        </p:nvSpPr>
        <p:spPr>
          <a:xfrm>
            <a:off x="5181600" y="2590800"/>
            <a:ext cx="457200" cy="457200"/>
          </a:xfrm>
          <a:prstGeom prst="mathMultiply">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ضرب 10"/>
          <p:cNvSpPr/>
          <p:nvPr/>
        </p:nvSpPr>
        <p:spPr>
          <a:xfrm>
            <a:off x="5105400" y="4343400"/>
            <a:ext cx="457200" cy="457200"/>
          </a:xfrm>
          <a:prstGeom prst="mathMultiply">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سهم دائري 11"/>
          <p:cNvSpPr/>
          <p:nvPr/>
        </p:nvSpPr>
        <p:spPr>
          <a:xfrm>
            <a:off x="5715000" y="381000"/>
            <a:ext cx="1219200" cy="1600200"/>
          </a:xfrm>
          <a:prstGeom prst="circularArrow">
            <a:avLst>
              <a:gd name="adj1" fmla="val 12500"/>
              <a:gd name="adj2" fmla="val 3227640"/>
              <a:gd name="adj3" fmla="val 20457681"/>
              <a:gd name="adj4" fmla="val 12173083"/>
              <a:gd name="adj5" fmla="val 2018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3" name="Picture 6" descr="C:\Users\1\Pictures\flasks4.gif"/>
          <p:cNvPicPr>
            <a:picLocks noChangeAspect="1" noChangeArrowheads="1"/>
          </p:cNvPicPr>
          <p:nvPr/>
        </p:nvPicPr>
        <p:blipFill>
          <a:blip r:embed="rId3" cstate="print"/>
          <a:srcRect/>
          <a:stretch>
            <a:fillRect/>
          </a:stretch>
        </p:blipFill>
        <p:spPr bwMode="auto">
          <a:xfrm>
            <a:off x="-3352800" y="3276600"/>
            <a:ext cx="1809750" cy="2876550"/>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You can reading the volume ?</a:t>
            </a:r>
            <a:endParaRPr lang="en-US" dirty="0"/>
          </a:p>
        </p:txBody>
      </p:sp>
      <p:sp>
        <p:nvSpPr>
          <p:cNvPr id="3" name="عنصر نائب للمحتوى 2"/>
          <p:cNvSpPr>
            <a:spLocks noGrp="1"/>
          </p:cNvSpPr>
          <p:nvPr>
            <p:ph idx="1"/>
          </p:nvPr>
        </p:nvSpPr>
        <p:spPr/>
        <p:txBody>
          <a:bodyPr>
            <a:normAutofit lnSpcReduction="10000"/>
          </a:bodyPr>
          <a:lstStyle/>
          <a:p>
            <a:pPr>
              <a:buNone/>
            </a:pPr>
            <a:r>
              <a:rPr lang="en-US" dirty="0" smtClean="0"/>
              <a:t>.</a:t>
            </a:r>
          </a:p>
          <a:p>
            <a:pPr>
              <a:buNone/>
            </a:pPr>
            <a:endParaRPr lang="en-US" dirty="0" smtClean="0"/>
          </a:p>
          <a:p>
            <a:pPr>
              <a:buNone/>
            </a:pPr>
            <a:endParaRPr lang="en-US" dirty="0" smtClean="0"/>
          </a:p>
          <a:p>
            <a:pPr>
              <a:buNone/>
            </a:pPr>
            <a:endParaRPr lang="en-US" dirty="0" smtClean="0"/>
          </a:p>
          <a:p>
            <a:pPr>
              <a:buNone/>
            </a:pPr>
            <a:r>
              <a:rPr lang="en-US" dirty="0" smtClean="0"/>
              <a:t>.</a:t>
            </a:r>
          </a:p>
          <a:p>
            <a:pPr>
              <a:buNone/>
            </a:pPr>
            <a:endParaRPr lang="en-US" dirty="0" smtClean="0"/>
          </a:p>
          <a:p>
            <a:pPr>
              <a:buNone/>
            </a:pPr>
            <a:endParaRPr lang="en-US" dirty="0" smtClean="0"/>
          </a:p>
          <a:p>
            <a:pPr>
              <a:buNone/>
            </a:pPr>
            <a:r>
              <a:rPr lang="en-US" dirty="0" smtClean="0"/>
              <a:t>.</a:t>
            </a:r>
            <a:endParaRPr lang="en-US" dirty="0"/>
          </a:p>
        </p:txBody>
      </p:sp>
      <p:pic>
        <p:nvPicPr>
          <p:cNvPr id="4" name="Picture 6" descr="C:\Users\1\Pictures\flasks4.gif"/>
          <p:cNvPicPr>
            <a:picLocks noChangeAspect="1" noChangeArrowheads="1"/>
          </p:cNvPicPr>
          <p:nvPr/>
        </p:nvPicPr>
        <p:blipFill>
          <a:blip r:embed="rId2" cstate="print"/>
          <a:srcRect/>
          <a:stretch>
            <a:fillRect/>
          </a:stretch>
        </p:blipFill>
        <p:spPr bwMode="auto">
          <a:xfrm>
            <a:off x="1905000" y="1577162"/>
            <a:ext cx="5410200" cy="4518837"/>
          </a:xfrm>
          <a:prstGeom prst="rect">
            <a:avLst/>
          </a:prstGeom>
          <a:noFill/>
          <a:ln>
            <a:solidFill>
              <a:srgbClr val="FF3300"/>
            </a:solidFill>
          </a:ln>
        </p:spPr>
      </p:pic>
      <p:sp>
        <p:nvSpPr>
          <p:cNvPr id="5" name="شكل بيضاوي 4"/>
          <p:cNvSpPr/>
          <p:nvPr/>
        </p:nvSpPr>
        <p:spPr>
          <a:xfrm>
            <a:off x="2286000" y="6172200"/>
            <a:ext cx="449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smtClean="0">
                <a:solidFill>
                  <a:srgbClr val="FF0000"/>
                </a:solidFill>
              </a:rPr>
              <a:t>V = ………………ml</a:t>
            </a:r>
            <a:endParaRPr lang="en-US" sz="2800" b="1" i="1" dirty="0">
              <a:solidFill>
                <a:srgbClr val="FF0000"/>
              </a:solidFill>
            </a:endParaRPr>
          </a:p>
        </p:txBody>
      </p:sp>
      <p:sp>
        <p:nvSpPr>
          <p:cNvPr id="6" name="انفجار 2 5"/>
          <p:cNvSpPr/>
          <p:nvPr/>
        </p:nvSpPr>
        <p:spPr>
          <a:xfrm>
            <a:off x="533400" y="609600"/>
            <a:ext cx="685800" cy="533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buFont typeface="Wingdings" pitchFamily="2" charset="2"/>
              <a:buChar char="v"/>
            </a:pPr>
            <a:r>
              <a:rPr lang="en-US" sz="3200" b="1" dirty="0" smtClean="0">
                <a:solidFill>
                  <a:srgbClr val="FF0000"/>
                </a:solidFill>
              </a:rPr>
              <a:t>Equipments (glassware) used:</a:t>
            </a:r>
            <a:r>
              <a:rPr lang="en-US" sz="3200" dirty="0" smtClean="0">
                <a:solidFill>
                  <a:srgbClr val="FF0000"/>
                </a:solidFill>
              </a:rPr>
              <a:t/>
            </a:r>
            <a:br>
              <a:rPr lang="en-US" sz="3200" dirty="0" smtClean="0">
                <a:solidFill>
                  <a:srgbClr val="FF0000"/>
                </a:solidFill>
              </a:rPr>
            </a:br>
            <a:endParaRPr lang="en-US" sz="3200" dirty="0">
              <a:solidFill>
                <a:srgbClr val="FF0000"/>
              </a:solidFill>
            </a:endParaRPr>
          </a:p>
        </p:txBody>
      </p:sp>
      <p:sp>
        <p:nvSpPr>
          <p:cNvPr id="3" name="عنصر نائب للمحتوى 2"/>
          <p:cNvSpPr>
            <a:spLocks noGrp="1"/>
          </p:cNvSpPr>
          <p:nvPr>
            <p:ph idx="1"/>
          </p:nvPr>
        </p:nvSpPr>
        <p:spPr>
          <a:xfrm>
            <a:off x="457200" y="1066800"/>
            <a:ext cx="8229600" cy="4525963"/>
          </a:xfrm>
        </p:spPr>
        <p:txBody>
          <a:bodyPr/>
          <a:lstStyle/>
          <a:p>
            <a:r>
              <a:rPr lang="en-US" sz="3600" b="1" dirty="0" smtClean="0">
                <a:solidFill>
                  <a:srgbClr val="00B050"/>
                </a:solidFill>
              </a:rPr>
              <a:t>2</a:t>
            </a:r>
            <a:r>
              <a:rPr lang="en-US" dirty="0" smtClean="0"/>
              <a:t> </a:t>
            </a:r>
            <a:r>
              <a:rPr lang="en-US" b="1" dirty="0" smtClean="0"/>
              <a:t>beakers (glass cups)</a:t>
            </a:r>
          </a:p>
          <a:p>
            <a:r>
              <a:rPr lang="en-US" b="1" dirty="0" smtClean="0"/>
              <a:t>Burette</a:t>
            </a:r>
          </a:p>
          <a:p>
            <a:r>
              <a:rPr lang="en-US" b="1" dirty="0" smtClean="0"/>
              <a:t>Graduated pipette</a:t>
            </a:r>
          </a:p>
          <a:p>
            <a:r>
              <a:rPr lang="en-US" b="1" dirty="0" smtClean="0"/>
              <a:t> Plastic Funnel</a:t>
            </a:r>
          </a:p>
          <a:p>
            <a:r>
              <a:rPr lang="en-US" b="1" dirty="0" smtClean="0"/>
              <a:t>Stand</a:t>
            </a:r>
          </a:p>
          <a:p>
            <a:pPr>
              <a:buFont typeface="Wingdings" pitchFamily="2" charset="2"/>
              <a:buChar char="v"/>
            </a:pPr>
            <a:r>
              <a:rPr lang="en-US" b="1" dirty="0" smtClean="0">
                <a:solidFill>
                  <a:srgbClr val="FF0000"/>
                </a:solidFill>
              </a:rPr>
              <a:t>Instruments(apparatuses) used:</a:t>
            </a:r>
          </a:p>
          <a:p>
            <a:r>
              <a:rPr lang="en-US" b="1" dirty="0" smtClean="0">
                <a:solidFill>
                  <a:schemeClr val="tx1">
                    <a:lumMod val="95000"/>
                    <a:lumOff val="5000"/>
                  </a:schemeClr>
                </a:solidFill>
              </a:rPr>
              <a:t>Digital (Electronic</a:t>
            </a:r>
            <a:r>
              <a:rPr lang="en-US" altLang="zh-TW" b="1" dirty="0" smtClean="0">
                <a:cs typeface="Tahoma" pitchFamily="34" charset="0"/>
              </a:rPr>
              <a:t>)</a:t>
            </a:r>
            <a:r>
              <a:rPr lang="en-US" altLang="zh-TW" dirty="0" smtClean="0">
                <a:cs typeface="Tahoma" pitchFamily="34" charset="0"/>
              </a:rPr>
              <a:t> </a:t>
            </a:r>
            <a:r>
              <a:rPr lang="en-US" b="1" dirty="0" smtClean="0">
                <a:solidFill>
                  <a:schemeClr val="tx1">
                    <a:lumMod val="95000"/>
                    <a:lumOff val="5000"/>
                  </a:schemeClr>
                </a:solidFill>
              </a:rPr>
              <a:t>Balance .</a:t>
            </a:r>
            <a:endParaRPr lang="en-US" b="1" dirty="0">
              <a:solidFill>
                <a:schemeClr val="tx1">
                  <a:lumMod val="95000"/>
                  <a:lumOff val="5000"/>
                </a:schemeClr>
              </a:solidFill>
            </a:endParaRPr>
          </a:p>
        </p:txBody>
      </p:sp>
      <p:cxnSp>
        <p:nvCxnSpPr>
          <p:cNvPr id="5" name="رابط مستقيم 4"/>
          <p:cNvCxnSpPr/>
          <p:nvPr/>
        </p:nvCxnSpPr>
        <p:spPr>
          <a:xfrm>
            <a:off x="762000" y="990600"/>
            <a:ext cx="5257800" cy="0"/>
          </a:xfrm>
          <a:prstGeom prst="line">
            <a:avLst/>
          </a:prstGeom>
        </p:spPr>
        <p:style>
          <a:lnRef idx="2">
            <a:schemeClr val="dk1"/>
          </a:lnRef>
          <a:fillRef idx="0">
            <a:schemeClr val="dk1"/>
          </a:fillRef>
          <a:effectRef idx="1">
            <a:schemeClr val="dk1"/>
          </a:effectRef>
          <a:fontRef idx="minor">
            <a:schemeClr val="tx1"/>
          </a:fontRef>
        </p:style>
      </p:cxnSp>
      <p:cxnSp>
        <p:nvCxnSpPr>
          <p:cNvPr id="13" name="رابط مستقيم 12"/>
          <p:cNvCxnSpPr/>
          <p:nvPr/>
        </p:nvCxnSpPr>
        <p:spPr>
          <a:xfrm>
            <a:off x="762000" y="4572000"/>
            <a:ext cx="24384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dirty="0" smtClean="0">
                <a:solidFill>
                  <a:srgbClr val="C00000"/>
                </a:solidFill>
              </a:rPr>
              <a:t>Procedure:</a:t>
            </a:r>
            <a:br>
              <a:rPr lang="en-US" dirty="0" smtClean="0">
                <a:solidFill>
                  <a:srgbClr val="C00000"/>
                </a:solidFill>
              </a:rPr>
            </a:br>
            <a:endParaRPr lang="en-US" dirty="0">
              <a:solidFill>
                <a:srgbClr val="C00000"/>
              </a:solidFill>
            </a:endParaRPr>
          </a:p>
        </p:txBody>
      </p:sp>
      <p:sp>
        <p:nvSpPr>
          <p:cNvPr id="3" name="عنصر نائب للمحتوى 2"/>
          <p:cNvSpPr>
            <a:spLocks noGrp="1"/>
          </p:cNvSpPr>
          <p:nvPr>
            <p:ph idx="1"/>
          </p:nvPr>
        </p:nvSpPr>
        <p:spPr>
          <a:xfrm>
            <a:off x="304800" y="1371600"/>
            <a:ext cx="8229600" cy="5287963"/>
          </a:xfrm>
        </p:spPr>
        <p:txBody>
          <a:bodyPr>
            <a:normAutofit/>
          </a:bodyPr>
          <a:lstStyle/>
          <a:p>
            <a:pPr marL="457200" indent="-457200">
              <a:buAutoNum type="arabicPeriod"/>
            </a:pPr>
            <a:r>
              <a:rPr lang="en-US" sz="2400" dirty="0" smtClean="0"/>
              <a:t>Clean all of your glassware with water.</a:t>
            </a:r>
          </a:p>
          <a:p>
            <a:pPr marL="457200" indent="-457200">
              <a:buAutoNum type="arabicPeriod"/>
            </a:pPr>
            <a:endParaRPr lang="en-US" sz="2400" dirty="0" smtClean="0"/>
          </a:p>
          <a:p>
            <a:pPr marL="457200" indent="-457200">
              <a:buAutoNum type="arabicPeriod"/>
            </a:pPr>
            <a:r>
              <a:rPr lang="en-US" sz="2400" dirty="0" smtClean="0"/>
              <a:t>Find mass of the empty beaker in </a:t>
            </a:r>
            <a:r>
              <a:rPr lang="en-US" sz="2800" b="1" dirty="0" smtClean="0"/>
              <a:t>g</a:t>
            </a:r>
            <a:r>
              <a:rPr lang="en-US" sz="2400" dirty="0" smtClean="0"/>
              <a:t> =</a:t>
            </a:r>
            <a:r>
              <a:rPr lang="en-US" sz="2400" dirty="0" smtClean="0">
                <a:solidFill>
                  <a:srgbClr val="0070C0"/>
                </a:solidFill>
              </a:rPr>
              <a:t> </a:t>
            </a:r>
            <a:r>
              <a:rPr lang="en-US" sz="2800" dirty="0" smtClean="0">
                <a:solidFill>
                  <a:srgbClr val="0070C0"/>
                </a:solidFill>
              </a:rPr>
              <a:t>m</a:t>
            </a:r>
            <a:r>
              <a:rPr lang="en-US" sz="2800" b="1" baseline="-25000" dirty="0" smtClean="0">
                <a:solidFill>
                  <a:srgbClr val="0070C0"/>
                </a:solidFill>
              </a:rPr>
              <a:t>1</a:t>
            </a:r>
            <a:r>
              <a:rPr lang="en-US" sz="2400" dirty="0" smtClean="0">
                <a:solidFill>
                  <a:srgbClr val="0070C0"/>
                </a:solidFill>
              </a:rPr>
              <a:t>  </a:t>
            </a:r>
          </a:p>
          <a:p>
            <a:pPr marL="457200" indent="-457200">
              <a:buAutoNum type="arabicPeriod"/>
            </a:pPr>
            <a:endParaRPr lang="en-US" sz="2400" dirty="0" smtClean="0">
              <a:solidFill>
                <a:srgbClr val="0070C0"/>
              </a:solidFill>
            </a:endParaRPr>
          </a:p>
          <a:p>
            <a:pPr marL="457200" indent="-457200">
              <a:buAutoNum type="arabicPeriod"/>
            </a:pPr>
            <a:r>
              <a:rPr lang="en-US" sz="2400" dirty="0" smtClean="0"/>
              <a:t>Add the given volume of water(H</a:t>
            </a:r>
            <a:r>
              <a:rPr lang="en-US" sz="2400" b="1" baseline="-25000" dirty="0" smtClean="0"/>
              <a:t>2</a:t>
            </a:r>
            <a:r>
              <a:rPr lang="en-US" sz="2400" dirty="0" smtClean="0"/>
              <a:t>O) to the empty beaker and find mass of the beaker and H</a:t>
            </a:r>
            <a:r>
              <a:rPr lang="en-US" sz="2400" b="1" baseline="-25000" dirty="0" smtClean="0"/>
              <a:t>2</a:t>
            </a:r>
            <a:r>
              <a:rPr lang="en-US" sz="2400" dirty="0" smtClean="0"/>
              <a:t>O in </a:t>
            </a:r>
            <a:r>
              <a:rPr lang="en-US" sz="2800" b="1" dirty="0" smtClean="0"/>
              <a:t>g</a:t>
            </a:r>
            <a:r>
              <a:rPr lang="en-US" sz="2400" dirty="0" smtClean="0"/>
              <a:t> =</a:t>
            </a:r>
            <a:r>
              <a:rPr lang="en-US" sz="2400" dirty="0" smtClean="0">
                <a:solidFill>
                  <a:srgbClr val="0070C0"/>
                </a:solidFill>
              </a:rPr>
              <a:t> </a:t>
            </a:r>
            <a:r>
              <a:rPr lang="en-US" sz="2800" dirty="0" smtClean="0">
                <a:solidFill>
                  <a:srgbClr val="0070C0"/>
                </a:solidFill>
              </a:rPr>
              <a:t>m</a:t>
            </a:r>
            <a:r>
              <a:rPr lang="en-US" sz="2800" b="1" baseline="-25000" dirty="0" smtClean="0">
                <a:solidFill>
                  <a:srgbClr val="0070C0"/>
                </a:solidFill>
              </a:rPr>
              <a:t>2</a:t>
            </a:r>
            <a:r>
              <a:rPr lang="en-US" sz="2400" dirty="0" smtClean="0">
                <a:solidFill>
                  <a:srgbClr val="0070C0"/>
                </a:solidFill>
              </a:rPr>
              <a:t>  </a:t>
            </a:r>
          </a:p>
          <a:p>
            <a:pPr marL="457200" indent="-457200">
              <a:buAutoNum type="arabicPeriod"/>
            </a:pPr>
            <a:endParaRPr lang="en-US" sz="2400" dirty="0" smtClean="0">
              <a:solidFill>
                <a:srgbClr val="0070C0"/>
              </a:solidFill>
            </a:endParaRPr>
          </a:p>
          <a:p>
            <a:pPr marL="457200" indent="-457200">
              <a:buAutoNum type="arabicPeriod"/>
            </a:pPr>
            <a:r>
              <a:rPr lang="en-US" sz="2400" dirty="0" smtClean="0"/>
              <a:t>Calculate mass of </a:t>
            </a:r>
            <a:r>
              <a:rPr lang="en-US" sz="2800" dirty="0" smtClean="0"/>
              <a:t>H</a:t>
            </a:r>
            <a:r>
              <a:rPr lang="en-US" sz="2800" b="1" baseline="-25000" dirty="0" smtClean="0"/>
              <a:t>2</a:t>
            </a:r>
            <a:r>
              <a:rPr lang="en-US" sz="2800" dirty="0" smtClean="0"/>
              <a:t>O</a:t>
            </a:r>
            <a:r>
              <a:rPr lang="en-US" sz="2400" dirty="0" smtClean="0"/>
              <a:t> in </a:t>
            </a:r>
            <a:r>
              <a:rPr lang="en-US" sz="2800" b="1" dirty="0" smtClean="0"/>
              <a:t>g</a:t>
            </a:r>
            <a:r>
              <a:rPr lang="en-US" sz="2400" dirty="0" smtClean="0"/>
              <a:t> (</a:t>
            </a:r>
            <a:r>
              <a:rPr lang="en-US" sz="2800" dirty="0" smtClean="0">
                <a:solidFill>
                  <a:srgbClr val="0070C0"/>
                </a:solidFill>
              </a:rPr>
              <a:t>m</a:t>
            </a:r>
            <a:r>
              <a:rPr lang="en-US" sz="2800" b="1" baseline="-25000" dirty="0" smtClean="0">
                <a:solidFill>
                  <a:srgbClr val="0070C0"/>
                </a:solidFill>
              </a:rPr>
              <a:t>2</a:t>
            </a:r>
            <a:r>
              <a:rPr lang="en-US" sz="2800" dirty="0" smtClean="0">
                <a:solidFill>
                  <a:srgbClr val="0070C0"/>
                </a:solidFill>
              </a:rPr>
              <a:t> – m</a:t>
            </a:r>
            <a:r>
              <a:rPr lang="en-US" sz="2800" b="1" baseline="-25000" dirty="0" smtClean="0">
                <a:solidFill>
                  <a:srgbClr val="0070C0"/>
                </a:solidFill>
              </a:rPr>
              <a:t>1</a:t>
            </a:r>
            <a:r>
              <a:rPr lang="en-US" sz="2800" dirty="0" smtClean="0">
                <a:solidFill>
                  <a:srgbClr val="0070C0"/>
                </a:solidFill>
              </a:rPr>
              <a:t> </a:t>
            </a:r>
            <a:r>
              <a:rPr lang="en-US" sz="2400" dirty="0" smtClean="0"/>
              <a:t>) = </a:t>
            </a:r>
            <a:r>
              <a:rPr lang="en-US" sz="2800" b="1" dirty="0" smtClean="0">
                <a:solidFill>
                  <a:srgbClr val="C00000"/>
                </a:solidFill>
              </a:rPr>
              <a:t>m </a:t>
            </a:r>
          </a:p>
          <a:p>
            <a:pPr marL="457200" indent="-457200">
              <a:buNone/>
            </a:pPr>
            <a:r>
              <a:rPr lang="ar-BH" sz="2400" dirty="0" smtClean="0"/>
              <a:t>5</a:t>
            </a:r>
            <a:r>
              <a:rPr lang="en-US" sz="2400" dirty="0" smtClean="0"/>
              <a:t> .  Calculate density of </a:t>
            </a:r>
            <a:r>
              <a:rPr lang="en-US" sz="2800" dirty="0" smtClean="0"/>
              <a:t>H</a:t>
            </a:r>
            <a:r>
              <a:rPr lang="en-US" sz="2800" b="1" baseline="-25000" dirty="0" smtClean="0"/>
              <a:t>2</a:t>
            </a:r>
            <a:r>
              <a:rPr lang="en-US" sz="2800" dirty="0" smtClean="0"/>
              <a:t>O</a:t>
            </a:r>
            <a:r>
              <a:rPr lang="en-US" sz="2400" dirty="0" smtClean="0"/>
              <a:t> in </a:t>
            </a:r>
            <a:r>
              <a:rPr lang="en-US" sz="2800" b="1" dirty="0" smtClean="0"/>
              <a:t>g / ml     </a:t>
            </a:r>
            <a:r>
              <a:rPr lang="en-US" sz="2400" dirty="0" smtClean="0"/>
              <a:t>=   </a:t>
            </a:r>
            <a:r>
              <a:rPr lang="en-US" sz="2800" b="1" dirty="0" smtClean="0">
                <a:solidFill>
                  <a:srgbClr val="C00000"/>
                </a:solidFill>
              </a:rPr>
              <a:t>m / V </a:t>
            </a:r>
            <a:r>
              <a:rPr lang="en-US" sz="2400" dirty="0" smtClean="0"/>
              <a:t>=  </a:t>
            </a:r>
            <a:r>
              <a:rPr lang="en-US" b="1" dirty="0" smtClean="0">
                <a:solidFill>
                  <a:srgbClr val="7030A0"/>
                </a:solidFill>
              </a:rPr>
              <a:t>d </a:t>
            </a:r>
          </a:p>
          <a:p>
            <a:pPr marL="457200" indent="-457200">
              <a:buNone/>
            </a:pPr>
            <a:r>
              <a:rPr lang="en-US" sz="2400" dirty="0" smtClean="0"/>
              <a:t>6.   Repeat the steps </a:t>
            </a:r>
            <a:r>
              <a:rPr lang="en-US" sz="2400" b="1" dirty="0" smtClean="0">
                <a:solidFill>
                  <a:schemeClr val="accent2">
                    <a:lumMod val="50000"/>
                  </a:schemeClr>
                </a:solidFill>
              </a:rPr>
              <a:t>3</a:t>
            </a:r>
            <a:r>
              <a:rPr lang="en-US" sz="2400" dirty="0" smtClean="0"/>
              <a:t> to </a:t>
            </a:r>
            <a:r>
              <a:rPr lang="en-US" sz="2400" b="1" dirty="0" smtClean="0">
                <a:solidFill>
                  <a:schemeClr val="accent2">
                    <a:lumMod val="50000"/>
                  </a:schemeClr>
                </a:solidFill>
              </a:rPr>
              <a:t>5</a:t>
            </a:r>
            <a:r>
              <a:rPr lang="en-US" sz="2400" dirty="0" smtClean="0"/>
              <a:t> </a:t>
            </a:r>
          </a:p>
          <a:p>
            <a:pPr marL="457200" indent="-457200">
              <a:buAutoNum type="arabicPeriod"/>
            </a:pPr>
            <a:endParaRPr lang="en-US" dirty="0" smtClean="0"/>
          </a:p>
          <a:p>
            <a:pPr marL="457200" indent="-457200">
              <a:buNone/>
            </a:pPr>
            <a:endParaRPr lang="en-US" sz="2400" dirty="0" smtClean="0"/>
          </a:p>
          <a:p>
            <a:pPr marL="457200" indent="-457200">
              <a:buNone/>
            </a:pPr>
            <a:endParaRPr lang="en-US" sz="2400" dirty="0" smtClean="0"/>
          </a:p>
          <a:p>
            <a:pPr marL="457200" indent="-457200">
              <a:buNone/>
            </a:pPr>
            <a:endParaRPr lang="en-US" sz="2400" dirty="0" smtClean="0"/>
          </a:p>
        </p:txBody>
      </p:sp>
      <p:cxnSp>
        <p:nvCxnSpPr>
          <p:cNvPr id="5" name="رابط مستقيم 4"/>
          <p:cNvCxnSpPr>
            <a:stCxn id="2" idx="1"/>
          </p:cNvCxnSpPr>
          <p:nvPr/>
        </p:nvCxnSpPr>
        <p:spPr>
          <a:xfrm flipV="1">
            <a:off x="457200" y="838200"/>
            <a:ext cx="2438400" cy="793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0"/>
            <a:ext cx="8458200" cy="1143000"/>
          </a:xfrm>
        </p:spPr>
        <p:txBody>
          <a:bodyPr>
            <a:normAutofit/>
          </a:bodyPr>
          <a:lstStyle/>
          <a:p>
            <a:pPr algn="l"/>
            <a:r>
              <a:rPr lang="en-US" sz="2400" b="1" dirty="0" smtClean="0">
                <a:solidFill>
                  <a:srgbClr val="C00000"/>
                </a:solidFill>
              </a:rPr>
              <a:t>* Calculation of the density</a:t>
            </a:r>
            <a:r>
              <a:rPr lang="ar-BH" sz="2400" b="1" dirty="0" smtClean="0">
                <a:solidFill>
                  <a:srgbClr val="C00000"/>
                </a:solidFill>
              </a:rPr>
              <a:t> </a:t>
            </a:r>
            <a:r>
              <a:rPr lang="en-US" sz="2400" b="1" dirty="0" smtClean="0">
                <a:solidFill>
                  <a:srgbClr val="C00000"/>
                </a:solidFill>
              </a:rPr>
              <a:t>(d) by graph:</a:t>
            </a:r>
            <a:endParaRPr lang="en-US" sz="2400" b="1" dirty="0">
              <a:solidFill>
                <a:srgbClr val="C00000"/>
              </a:solidFill>
            </a:endParaRPr>
          </a:p>
        </p:txBody>
      </p:sp>
      <p:sp>
        <p:nvSpPr>
          <p:cNvPr id="4" name="عنوان 1"/>
          <p:cNvSpPr>
            <a:spLocks noGrp="1"/>
          </p:cNvSpPr>
          <p:nvPr>
            <p:ph idx="1"/>
          </p:nvPr>
        </p:nvSpPr>
        <p:spPr>
          <a:xfrm>
            <a:off x="457200" y="1066800"/>
            <a:ext cx="8229600" cy="5059363"/>
          </a:xfrm>
        </p:spPr>
        <p:txBody>
          <a:bodyPr>
            <a:normAutofit fontScale="97500"/>
          </a:bodyPr>
          <a:lstStyle/>
          <a:p>
            <a:r>
              <a:rPr lang="en-US" sz="2400" dirty="0" smtClean="0"/>
              <a:t>Plot the relationship between the mass of H</a:t>
            </a:r>
            <a:r>
              <a:rPr lang="en-US" sz="2400" b="1" baseline="-25000" dirty="0" smtClean="0"/>
              <a:t>2</a:t>
            </a:r>
            <a:r>
              <a:rPr lang="en-US" sz="2400" dirty="0" smtClean="0"/>
              <a:t>O(</a:t>
            </a:r>
            <a:r>
              <a:rPr lang="en-US" sz="2400" b="1" dirty="0" smtClean="0">
                <a:solidFill>
                  <a:srgbClr val="C00000"/>
                </a:solidFill>
              </a:rPr>
              <a:t>m</a:t>
            </a:r>
            <a:r>
              <a:rPr lang="en-US" sz="2400" dirty="0" smtClean="0"/>
              <a:t>) on the Y-axis versus its volume of H</a:t>
            </a:r>
            <a:r>
              <a:rPr lang="en-US" sz="2400" b="1" baseline="-25000" dirty="0" smtClean="0"/>
              <a:t>2</a:t>
            </a:r>
            <a:r>
              <a:rPr lang="en-US" sz="2400" dirty="0" smtClean="0"/>
              <a:t>O(</a:t>
            </a:r>
            <a:r>
              <a:rPr lang="en-US" sz="2400" b="1" dirty="0" smtClean="0">
                <a:solidFill>
                  <a:srgbClr val="C00000"/>
                </a:solidFill>
              </a:rPr>
              <a:t>V</a:t>
            </a:r>
            <a:r>
              <a:rPr lang="en-US" sz="2400" dirty="0" smtClean="0"/>
              <a:t>) on the X-axis , and find density(</a:t>
            </a:r>
            <a:r>
              <a:rPr lang="en-US" sz="2400" b="1" dirty="0" smtClean="0">
                <a:solidFill>
                  <a:srgbClr val="7030A0"/>
                </a:solidFill>
              </a:rPr>
              <a:t>d</a:t>
            </a:r>
            <a:r>
              <a:rPr lang="en-US" sz="2400" dirty="0" smtClean="0"/>
              <a:t>) of H</a:t>
            </a:r>
            <a:r>
              <a:rPr lang="en-US" sz="2400" b="1" baseline="-25000" dirty="0" smtClean="0"/>
              <a:t>2</a:t>
            </a:r>
            <a:r>
              <a:rPr lang="en-US" sz="2400" dirty="0" smtClean="0"/>
              <a:t>O from the slope = y</a:t>
            </a:r>
            <a:r>
              <a:rPr lang="en-US" sz="2400" b="1" baseline="-25000" dirty="0" smtClean="0"/>
              <a:t>2</a:t>
            </a:r>
            <a:r>
              <a:rPr lang="en-US" sz="2400" dirty="0" smtClean="0"/>
              <a:t> – y</a:t>
            </a:r>
            <a:r>
              <a:rPr lang="en-US" sz="2400" b="1" baseline="-25000" dirty="0" smtClean="0"/>
              <a:t>1</a:t>
            </a:r>
            <a:r>
              <a:rPr lang="en-US" sz="2400" dirty="0" smtClean="0"/>
              <a:t> / x</a:t>
            </a:r>
            <a:r>
              <a:rPr lang="en-US" sz="2400" b="1" baseline="-25000" dirty="0" smtClean="0"/>
              <a:t>2</a:t>
            </a:r>
            <a:r>
              <a:rPr lang="en-US" sz="2400" dirty="0" smtClean="0"/>
              <a:t> – x</a:t>
            </a:r>
            <a:r>
              <a:rPr lang="en-US" sz="2400" b="1" baseline="-25000" dirty="0" smtClean="0"/>
              <a:t>1  </a:t>
            </a:r>
            <a:r>
              <a:rPr lang="en-US" sz="2400" b="1" dirty="0" smtClean="0"/>
              <a:t>= </a:t>
            </a:r>
            <a:r>
              <a:rPr lang="en-US" sz="2400" b="1" dirty="0" smtClean="0">
                <a:solidFill>
                  <a:srgbClr val="7030A0"/>
                </a:solidFill>
              </a:rPr>
              <a:t> </a:t>
            </a:r>
            <a:r>
              <a:rPr lang="en-US" sz="3700" b="1" dirty="0" smtClean="0">
                <a:solidFill>
                  <a:srgbClr val="7030A0"/>
                </a:solidFill>
                <a:latin typeface="Aparajita" pitchFamily="34" charset="0"/>
                <a:cs typeface="Aparajita" pitchFamily="34" charset="0"/>
              </a:rPr>
              <a:t>d</a:t>
            </a:r>
            <a:endParaRPr lang="en-US" sz="3700" b="1" baseline="-25000" dirty="0" smtClean="0">
              <a:solidFill>
                <a:srgbClr val="7030A0"/>
              </a:solidFill>
              <a:latin typeface="Aparajita" pitchFamily="34" charset="0"/>
              <a:cs typeface="Aparajita" pitchFamily="34" charset="0"/>
            </a:endParaRPr>
          </a:p>
          <a:p>
            <a:pPr>
              <a:buNone/>
            </a:pPr>
            <a:endParaRPr lang="en-US" sz="2400" b="1" baseline="-25000" dirty="0">
              <a:solidFill>
                <a:schemeClr val="accent2">
                  <a:lumMod val="50000"/>
                </a:schemeClr>
              </a:solidFill>
            </a:endParaRPr>
          </a:p>
        </p:txBody>
      </p:sp>
      <p:cxnSp>
        <p:nvCxnSpPr>
          <p:cNvPr id="21" name="رابط كسهم مستقيم 20"/>
          <p:cNvCxnSpPr/>
          <p:nvPr/>
        </p:nvCxnSpPr>
        <p:spPr>
          <a:xfrm>
            <a:off x="1981200" y="5715000"/>
            <a:ext cx="4419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رابط كسهم مستقيم 25"/>
          <p:cNvCxnSpPr/>
          <p:nvPr/>
        </p:nvCxnSpPr>
        <p:spPr>
          <a:xfrm flipH="1" flipV="1">
            <a:off x="1905000" y="2590800"/>
            <a:ext cx="76200" cy="3124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رابط مستقيم 36"/>
          <p:cNvCxnSpPr/>
          <p:nvPr/>
        </p:nvCxnSpPr>
        <p:spPr>
          <a:xfrm flipV="1">
            <a:off x="1981200" y="3124200"/>
            <a:ext cx="2590800" cy="2590800"/>
          </a:xfrm>
          <a:prstGeom prst="line">
            <a:avLst/>
          </a:prstGeom>
        </p:spPr>
        <p:style>
          <a:lnRef idx="2">
            <a:schemeClr val="accent3"/>
          </a:lnRef>
          <a:fillRef idx="0">
            <a:schemeClr val="accent3"/>
          </a:fillRef>
          <a:effectRef idx="1">
            <a:schemeClr val="accent3"/>
          </a:effectRef>
          <a:fontRef idx="minor">
            <a:schemeClr val="tx1"/>
          </a:fontRef>
        </p:style>
      </p:cxnSp>
      <p:cxnSp>
        <p:nvCxnSpPr>
          <p:cNvPr id="45" name="رابط مستقيم 44"/>
          <p:cNvCxnSpPr/>
          <p:nvPr/>
        </p:nvCxnSpPr>
        <p:spPr>
          <a:xfrm>
            <a:off x="4267200" y="3429000"/>
            <a:ext cx="0" cy="1066800"/>
          </a:xfrm>
          <a:prstGeom prst="line">
            <a:avLst/>
          </a:prstGeom>
        </p:spPr>
        <p:style>
          <a:lnRef idx="2">
            <a:schemeClr val="accent2"/>
          </a:lnRef>
          <a:fillRef idx="0">
            <a:schemeClr val="accent2"/>
          </a:fillRef>
          <a:effectRef idx="1">
            <a:schemeClr val="accent2"/>
          </a:effectRef>
          <a:fontRef idx="minor">
            <a:schemeClr val="tx1"/>
          </a:fontRef>
        </p:style>
      </p:cxnSp>
      <p:cxnSp>
        <p:nvCxnSpPr>
          <p:cNvPr id="58" name="رابط كسهم مستقيم 57"/>
          <p:cNvCxnSpPr/>
          <p:nvPr/>
        </p:nvCxnSpPr>
        <p:spPr>
          <a:xfrm>
            <a:off x="4267200" y="4495800"/>
            <a:ext cx="0" cy="12192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3" name="رابط كسهم مستقيم 62"/>
          <p:cNvCxnSpPr/>
          <p:nvPr/>
        </p:nvCxnSpPr>
        <p:spPr>
          <a:xfrm>
            <a:off x="3200400" y="4495800"/>
            <a:ext cx="0" cy="12192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9" name="رابط كسهم مستقيم 68"/>
          <p:cNvCxnSpPr/>
          <p:nvPr/>
        </p:nvCxnSpPr>
        <p:spPr>
          <a:xfrm flipH="1">
            <a:off x="1981200" y="4495800"/>
            <a:ext cx="12192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5" name="رابط كسهم مستقيم 74"/>
          <p:cNvCxnSpPr/>
          <p:nvPr/>
        </p:nvCxnSpPr>
        <p:spPr>
          <a:xfrm flipH="1">
            <a:off x="1905000" y="3429000"/>
            <a:ext cx="23622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9" name="مستطيل مستدير الزوايا 98"/>
          <p:cNvSpPr/>
          <p:nvPr/>
        </p:nvSpPr>
        <p:spPr>
          <a:xfrm>
            <a:off x="0" y="3733800"/>
            <a:ext cx="1066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Lucida Calligraphy" pitchFamily="66" charset="0"/>
              </a:rPr>
              <a:t>m</a:t>
            </a:r>
            <a:r>
              <a:rPr lang="en-US" sz="2400" b="1" dirty="0" smtClean="0">
                <a:solidFill>
                  <a:srgbClr val="C00000"/>
                </a:solidFill>
              </a:rPr>
              <a:t> </a:t>
            </a:r>
            <a:r>
              <a:rPr lang="en-US" sz="2800" b="1" baseline="-25000" dirty="0" smtClean="0">
                <a:solidFill>
                  <a:srgbClr val="C00000"/>
                </a:solidFill>
              </a:rPr>
              <a:t>(g)</a:t>
            </a:r>
            <a:endParaRPr lang="en-US" sz="2800" b="1" baseline="-25000" dirty="0">
              <a:solidFill>
                <a:srgbClr val="C00000"/>
              </a:solidFill>
            </a:endParaRPr>
          </a:p>
        </p:txBody>
      </p:sp>
      <p:sp>
        <p:nvSpPr>
          <p:cNvPr id="100" name="مستطيل مستدير الزوايا 99"/>
          <p:cNvSpPr/>
          <p:nvPr/>
        </p:nvSpPr>
        <p:spPr>
          <a:xfrm>
            <a:off x="3352800" y="6324600"/>
            <a:ext cx="1524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C00000"/>
                </a:solidFill>
                <a:latin typeface="Aparajita" pitchFamily="34" charset="0"/>
                <a:cs typeface="Aparajita" pitchFamily="34" charset="0"/>
              </a:rPr>
              <a:t>V</a:t>
            </a:r>
            <a:r>
              <a:rPr lang="en-US" dirty="0" smtClean="0"/>
              <a:t> </a:t>
            </a:r>
            <a:r>
              <a:rPr lang="en-US" sz="2800" b="1" baseline="-25000" dirty="0" smtClean="0">
                <a:solidFill>
                  <a:srgbClr val="C00000"/>
                </a:solidFill>
              </a:rPr>
              <a:t>(ml)</a:t>
            </a:r>
            <a:endParaRPr lang="en-US" sz="2800" b="1" baseline="-25000" dirty="0">
              <a:solidFill>
                <a:srgbClr val="C00000"/>
              </a:solidFill>
            </a:endParaRPr>
          </a:p>
        </p:txBody>
      </p:sp>
      <p:sp>
        <p:nvSpPr>
          <p:cNvPr id="101" name="مستطيل 100"/>
          <p:cNvSpPr/>
          <p:nvPr/>
        </p:nvSpPr>
        <p:spPr>
          <a:xfrm>
            <a:off x="1371600" y="3352800"/>
            <a:ext cx="4572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rPr>
              <a:t>y</a:t>
            </a:r>
            <a:r>
              <a:rPr lang="en-US" sz="2000" b="1" baseline="-25000" dirty="0" smtClean="0">
                <a:solidFill>
                  <a:srgbClr val="FFFF00"/>
                </a:solidFill>
              </a:rPr>
              <a:t>2</a:t>
            </a:r>
            <a:endParaRPr lang="en-US" sz="2000" b="1" baseline="-25000" dirty="0">
              <a:solidFill>
                <a:srgbClr val="FFFF00"/>
              </a:solidFill>
            </a:endParaRPr>
          </a:p>
        </p:txBody>
      </p:sp>
      <p:sp>
        <p:nvSpPr>
          <p:cNvPr id="102" name="مستطيل 101"/>
          <p:cNvSpPr/>
          <p:nvPr/>
        </p:nvSpPr>
        <p:spPr>
          <a:xfrm>
            <a:off x="1447800" y="4343400"/>
            <a:ext cx="4572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rPr>
              <a:t>y</a:t>
            </a:r>
            <a:r>
              <a:rPr lang="en-US" sz="2000" b="1" baseline="-25000" dirty="0" smtClean="0">
                <a:solidFill>
                  <a:srgbClr val="FFFF00"/>
                </a:solidFill>
              </a:rPr>
              <a:t>1</a:t>
            </a:r>
            <a:endParaRPr lang="en-US" sz="2000" b="1" baseline="-25000" dirty="0">
              <a:solidFill>
                <a:srgbClr val="FFFF00"/>
              </a:solidFill>
            </a:endParaRPr>
          </a:p>
        </p:txBody>
      </p:sp>
      <p:sp>
        <p:nvSpPr>
          <p:cNvPr id="103" name="مستطيل 102"/>
          <p:cNvSpPr/>
          <p:nvPr/>
        </p:nvSpPr>
        <p:spPr>
          <a:xfrm>
            <a:off x="4114800" y="5791200"/>
            <a:ext cx="4572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rPr>
              <a:t>x</a:t>
            </a:r>
            <a:r>
              <a:rPr lang="en-US" sz="2000" b="1" baseline="-25000" dirty="0" smtClean="0">
                <a:solidFill>
                  <a:srgbClr val="FFFF00"/>
                </a:solidFill>
              </a:rPr>
              <a:t>2</a:t>
            </a:r>
            <a:endParaRPr lang="en-US" sz="2000" b="1" baseline="-25000" dirty="0">
              <a:solidFill>
                <a:srgbClr val="FFFF00"/>
              </a:solidFill>
            </a:endParaRPr>
          </a:p>
        </p:txBody>
      </p:sp>
      <p:sp>
        <p:nvSpPr>
          <p:cNvPr id="104" name="مستطيل 103"/>
          <p:cNvSpPr/>
          <p:nvPr/>
        </p:nvSpPr>
        <p:spPr>
          <a:xfrm>
            <a:off x="2971800" y="5791200"/>
            <a:ext cx="4572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rPr>
              <a:t>x</a:t>
            </a:r>
            <a:r>
              <a:rPr lang="en-US" sz="2000" b="1" baseline="-25000" dirty="0" smtClean="0">
                <a:solidFill>
                  <a:srgbClr val="FFFF00"/>
                </a:solidFill>
              </a:rPr>
              <a:t>1</a:t>
            </a:r>
            <a:endParaRPr lang="en-US" sz="2000" b="1" baseline="-25000" dirty="0">
              <a:solidFill>
                <a:srgbClr val="FFFF00"/>
              </a:solidFill>
            </a:endParaRPr>
          </a:p>
        </p:txBody>
      </p:sp>
      <p:sp>
        <p:nvSpPr>
          <p:cNvPr id="105" name="سحابة 104"/>
          <p:cNvSpPr/>
          <p:nvPr/>
        </p:nvSpPr>
        <p:spPr>
          <a:xfrm>
            <a:off x="5105400" y="2971800"/>
            <a:ext cx="3810000" cy="12192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rgbClr val="FFFF00"/>
                </a:solidFill>
              </a:rPr>
              <a:t>              y</a:t>
            </a:r>
            <a:r>
              <a:rPr lang="en-US" sz="2000" b="1" baseline="-25000" dirty="0" smtClean="0">
                <a:solidFill>
                  <a:srgbClr val="FFFF00"/>
                </a:solidFill>
              </a:rPr>
              <a:t>2</a:t>
            </a:r>
            <a:r>
              <a:rPr lang="en-US" sz="2000" b="1" dirty="0" smtClean="0">
                <a:solidFill>
                  <a:srgbClr val="FFFF00"/>
                </a:solidFill>
              </a:rPr>
              <a:t> –y</a:t>
            </a:r>
            <a:r>
              <a:rPr lang="en-US" sz="2000" b="1" baseline="-25000" dirty="0" smtClean="0">
                <a:solidFill>
                  <a:srgbClr val="FFFF00"/>
                </a:solidFill>
              </a:rPr>
              <a:t>1</a:t>
            </a:r>
          </a:p>
          <a:p>
            <a:r>
              <a:rPr lang="en-US" sz="2000" b="1" dirty="0" smtClean="0">
                <a:solidFill>
                  <a:srgbClr val="FFFF00"/>
                </a:solidFill>
              </a:rPr>
              <a:t>              x</a:t>
            </a:r>
            <a:r>
              <a:rPr lang="en-US" sz="2000" b="1" baseline="-25000" dirty="0" smtClean="0">
                <a:solidFill>
                  <a:srgbClr val="FFFF00"/>
                </a:solidFill>
              </a:rPr>
              <a:t>2 </a:t>
            </a:r>
            <a:r>
              <a:rPr lang="en-US" sz="2000" b="1" dirty="0" smtClean="0">
                <a:solidFill>
                  <a:srgbClr val="FFFF00"/>
                </a:solidFill>
              </a:rPr>
              <a:t>–x</a:t>
            </a:r>
            <a:r>
              <a:rPr lang="en-US" sz="2000" b="1" baseline="-25000" dirty="0" smtClean="0">
                <a:solidFill>
                  <a:srgbClr val="FFFF00"/>
                </a:solidFill>
              </a:rPr>
              <a:t>1</a:t>
            </a:r>
            <a:endParaRPr lang="en-US" sz="2000" b="1" baseline="-25000" dirty="0">
              <a:solidFill>
                <a:srgbClr val="FFFF00"/>
              </a:solidFill>
            </a:endParaRPr>
          </a:p>
        </p:txBody>
      </p:sp>
      <p:cxnSp>
        <p:nvCxnSpPr>
          <p:cNvPr id="107" name="رابط مستقيم 106"/>
          <p:cNvCxnSpPr/>
          <p:nvPr/>
        </p:nvCxnSpPr>
        <p:spPr>
          <a:xfrm>
            <a:off x="6324600" y="3581400"/>
            <a:ext cx="838200" cy="0"/>
          </a:xfrm>
          <a:prstGeom prst="line">
            <a:avLst/>
          </a:prstGeom>
        </p:spPr>
        <p:style>
          <a:lnRef idx="1">
            <a:schemeClr val="dk1"/>
          </a:lnRef>
          <a:fillRef idx="0">
            <a:schemeClr val="dk1"/>
          </a:fillRef>
          <a:effectRef idx="0">
            <a:schemeClr val="dk1"/>
          </a:effectRef>
          <a:fontRef idx="minor">
            <a:schemeClr val="tx1"/>
          </a:fontRef>
        </p:style>
      </p:cxnSp>
      <p:sp>
        <p:nvSpPr>
          <p:cNvPr id="119" name="مستطيل مستدير الزوايا 118"/>
          <p:cNvSpPr/>
          <p:nvPr/>
        </p:nvSpPr>
        <p:spPr>
          <a:xfrm>
            <a:off x="5257800" y="3352800"/>
            <a:ext cx="990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lumMod val="95000"/>
                    <a:lumOff val="5000"/>
                  </a:schemeClr>
                </a:solidFill>
              </a:rPr>
              <a:t>Slope =</a:t>
            </a:r>
            <a:endParaRPr lang="en-US" b="1" i="1" dirty="0">
              <a:solidFill>
                <a:schemeClr val="tx1">
                  <a:lumMod val="95000"/>
                  <a:lumOff val="5000"/>
                </a:schemeClr>
              </a:solidFill>
            </a:endParaRPr>
          </a:p>
        </p:txBody>
      </p:sp>
      <p:sp>
        <p:nvSpPr>
          <p:cNvPr id="120" name="مستطيل 119"/>
          <p:cNvSpPr/>
          <p:nvPr/>
        </p:nvSpPr>
        <p:spPr>
          <a:xfrm>
            <a:off x="7239000" y="3429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a:t>
            </a:r>
            <a:endParaRPr lang="en-US" b="1" dirty="0">
              <a:solidFill>
                <a:schemeClr val="tx1">
                  <a:lumMod val="95000"/>
                  <a:lumOff val="5000"/>
                </a:schemeClr>
              </a:solidFill>
            </a:endParaRPr>
          </a:p>
        </p:txBody>
      </p:sp>
      <p:sp>
        <p:nvSpPr>
          <p:cNvPr id="121" name="مستطيل مستدير الزوايا 120"/>
          <p:cNvSpPr/>
          <p:nvPr/>
        </p:nvSpPr>
        <p:spPr>
          <a:xfrm>
            <a:off x="7696200" y="3276600"/>
            <a:ext cx="838200" cy="4572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i="1" dirty="0" smtClean="0">
                <a:solidFill>
                  <a:srgbClr val="7030A0"/>
                </a:solidFill>
                <a:latin typeface="Gabriola" pitchFamily="82" charset="0"/>
              </a:rPr>
              <a:t>d</a:t>
            </a:r>
            <a:endParaRPr lang="en-US" sz="3600" b="1" i="1" dirty="0">
              <a:solidFill>
                <a:srgbClr val="7030A0"/>
              </a:solidFill>
              <a:latin typeface="Gabriola" pitchFamily="82" charset="0"/>
            </a:endParaRPr>
          </a:p>
        </p:txBody>
      </p:sp>
      <p:cxnSp>
        <p:nvCxnSpPr>
          <p:cNvPr id="123" name="رابط منحني 122"/>
          <p:cNvCxnSpPr/>
          <p:nvPr/>
        </p:nvCxnSpPr>
        <p:spPr>
          <a:xfrm rot="16200000" flipH="1">
            <a:off x="7696200" y="4038600"/>
            <a:ext cx="914400" cy="457200"/>
          </a:xfrm>
          <a:prstGeom prst="curvedConnector3">
            <a:avLst>
              <a:gd name="adj1" fmla="val 52899"/>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132" name="مستطيل مستدير الزوايا 131"/>
          <p:cNvSpPr/>
          <p:nvPr/>
        </p:nvSpPr>
        <p:spPr>
          <a:xfrm>
            <a:off x="7696200" y="4724400"/>
            <a:ext cx="1219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7030A0"/>
                </a:solidFill>
              </a:rPr>
              <a:t>1</a:t>
            </a:r>
            <a:r>
              <a:rPr lang="en-US" sz="2000" b="1" dirty="0" smtClean="0">
                <a:solidFill>
                  <a:srgbClr val="7030A0"/>
                </a:solidFill>
              </a:rPr>
              <a:t>  g/ml</a:t>
            </a:r>
            <a:endParaRPr lang="en-US" sz="2000" b="1" dirty="0">
              <a:solidFill>
                <a:srgbClr val="7030A0"/>
              </a:solidFill>
            </a:endParaRPr>
          </a:p>
        </p:txBody>
      </p:sp>
      <p:cxnSp>
        <p:nvCxnSpPr>
          <p:cNvPr id="27" name="رابط مستقيم 26"/>
          <p:cNvCxnSpPr/>
          <p:nvPr/>
        </p:nvCxnSpPr>
        <p:spPr>
          <a:xfrm>
            <a:off x="533400" y="914400"/>
            <a:ext cx="49530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9144000" cy="1447800"/>
          </a:xfrm>
        </p:spPr>
        <p:txBody>
          <a:bodyPr>
            <a:normAutofit fontScale="90000"/>
          </a:bodyPr>
          <a:lstStyle/>
          <a:p>
            <a:pPr algn="l"/>
            <a:r>
              <a:rPr lang="en-US" sz="2700" dirty="0" smtClean="0">
                <a:solidFill>
                  <a:srgbClr val="FF0000"/>
                </a:solidFill>
              </a:rPr>
              <a:t>Exp(2):  *</a:t>
            </a:r>
            <a:r>
              <a:rPr lang="en-US" sz="2700" dirty="0" smtClean="0"/>
              <a:t> </a:t>
            </a:r>
            <a:r>
              <a:rPr lang="en-US" sz="2700" b="1" dirty="0" smtClean="0">
                <a:solidFill>
                  <a:srgbClr val="002060"/>
                </a:solidFill>
              </a:rPr>
              <a:t>Introduction of Titrations(Reactions of Neutralization).</a:t>
            </a:r>
            <a:r>
              <a:rPr lang="en-US" sz="2700" dirty="0" smtClean="0">
                <a:solidFill>
                  <a:srgbClr val="0070C0"/>
                </a:solidFill>
              </a:rPr>
              <a:t/>
            </a:r>
            <a:br>
              <a:rPr lang="en-US" sz="2700" dirty="0" smtClean="0">
                <a:solidFill>
                  <a:srgbClr val="0070C0"/>
                </a:solidFill>
              </a:rPr>
            </a:br>
            <a:r>
              <a:rPr lang="en-US" sz="2700" dirty="0" smtClean="0">
                <a:solidFill>
                  <a:srgbClr val="0070C0"/>
                </a:solidFill>
              </a:rPr>
              <a:t>  </a:t>
            </a:r>
            <a:r>
              <a:rPr lang="en-US" sz="2700" b="1" dirty="0" smtClean="0"/>
              <a:t>                                                    </a:t>
            </a:r>
            <a:r>
              <a:rPr lang="en-US" sz="3100" b="1" dirty="0" smtClean="0"/>
              <a:t> and</a:t>
            </a:r>
            <a:r>
              <a:rPr lang="en-US" sz="3200" dirty="0" smtClean="0"/>
              <a:t/>
            </a:r>
            <a:br>
              <a:rPr lang="en-US" sz="3200" dirty="0" smtClean="0"/>
            </a:br>
            <a:r>
              <a:rPr lang="en-US" sz="3200" dirty="0" smtClean="0"/>
              <a:t>              </a:t>
            </a:r>
            <a:r>
              <a:rPr lang="en-US" sz="3200" dirty="0" smtClean="0">
                <a:solidFill>
                  <a:srgbClr val="FF0000"/>
                </a:solidFill>
              </a:rPr>
              <a:t> *</a:t>
            </a:r>
            <a:r>
              <a:rPr lang="en-US" sz="2700" b="1" dirty="0" smtClean="0">
                <a:solidFill>
                  <a:srgbClr val="002060"/>
                </a:solidFill>
              </a:rPr>
              <a:t>Preparation of a standard solution of </a:t>
            </a:r>
            <a:r>
              <a:rPr lang="en-US" sz="3200" dirty="0" smtClean="0"/>
              <a:t/>
            </a:r>
            <a:br>
              <a:rPr lang="en-US" sz="3200" dirty="0" smtClean="0"/>
            </a:br>
            <a:r>
              <a:rPr lang="en-US" sz="3200" dirty="0" smtClean="0"/>
              <a:t>                  </a:t>
            </a:r>
            <a:r>
              <a:rPr lang="en-US" sz="2700" b="1" dirty="0" smtClean="0">
                <a:solidFill>
                  <a:srgbClr val="002060"/>
                </a:solidFill>
              </a:rPr>
              <a:t>Sodium Carbonate</a:t>
            </a:r>
            <a:r>
              <a:rPr lang="en-US" sz="2700" b="1" dirty="0" smtClean="0">
                <a:solidFill>
                  <a:srgbClr val="7030A0"/>
                </a:solidFill>
              </a:rPr>
              <a:t> (Na</a:t>
            </a:r>
            <a:r>
              <a:rPr lang="en-US" sz="2700" b="1" baseline="-25000" dirty="0" smtClean="0">
                <a:solidFill>
                  <a:srgbClr val="7030A0"/>
                </a:solidFill>
              </a:rPr>
              <a:t>2</a:t>
            </a:r>
            <a:r>
              <a:rPr lang="en-US" sz="2700" b="1" dirty="0" smtClean="0">
                <a:solidFill>
                  <a:srgbClr val="7030A0"/>
                </a:solidFill>
              </a:rPr>
              <a:t>CO</a:t>
            </a:r>
            <a:r>
              <a:rPr lang="en-US" sz="2700" b="1" i="1" baseline="-25000" dirty="0" smtClean="0">
                <a:solidFill>
                  <a:srgbClr val="7030A0"/>
                </a:solidFill>
              </a:rPr>
              <a:t>3</a:t>
            </a:r>
            <a:r>
              <a:rPr lang="en-US" sz="2700" b="1" dirty="0" smtClean="0">
                <a:solidFill>
                  <a:srgbClr val="7030A0"/>
                </a:solidFill>
              </a:rPr>
              <a:t>)</a:t>
            </a:r>
            <a:r>
              <a:rPr lang="en-US" sz="2700" dirty="0" smtClean="0">
                <a:solidFill>
                  <a:srgbClr val="FF0000"/>
                </a:solidFill>
              </a:rPr>
              <a:t> (0.05 M).</a:t>
            </a:r>
            <a:r>
              <a:rPr lang="en-US" sz="3200" dirty="0" smtClean="0"/>
              <a:t/>
            </a:r>
            <a:br>
              <a:rPr lang="en-US" sz="3200" dirty="0" smtClean="0"/>
            </a:br>
            <a:r>
              <a:rPr lang="en-US" sz="3200" dirty="0" smtClean="0"/>
              <a:t>      </a:t>
            </a:r>
            <a:endParaRPr lang="en-US" sz="3200" dirty="0"/>
          </a:p>
        </p:txBody>
      </p:sp>
      <p:sp>
        <p:nvSpPr>
          <p:cNvPr id="3" name="عنصر نائب للمحتوى 2"/>
          <p:cNvSpPr>
            <a:spLocks noGrp="1"/>
          </p:cNvSpPr>
          <p:nvPr>
            <p:ph idx="1"/>
          </p:nvPr>
        </p:nvSpPr>
        <p:spPr>
          <a:xfrm>
            <a:off x="0" y="1905000"/>
            <a:ext cx="9144000" cy="4221163"/>
          </a:xfrm>
        </p:spPr>
        <p:txBody>
          <a:bodyPr>
            <a:normAutofit fontScale="85000" lnSpcReduction="20000"/>
          </a:bodyPr>
          <a:lstStyle/>
          <a:p>
            <a:r>
              <a:rPr lang="en-US" sz="3900"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Titration</a:t>
            </a:r>
            <a:r>
              <a:rPr lang="en-US" dirty="0" smtClean="0"/>
              <a:t>: is method of </a:t>
            </a:r>
            <a:r>
              <a:rPr lang="en-US" dirty="0" smtClean="0">
                <a:solidFill>
                  <a:schemeClr val="accent1">
                    <a:lumMod val="50000"/>
                  </a:schemeClr>
                </a:solidFill>
              </a:rPr>
              <a:t>quantitative chemical analysis </a:t>
            </a:r>
          </a:p>
          <a:p>
            <a:r>
              <a:rPr lang="en-US" dirty="0" smtClean="0"/>
              <a:t>that is used to determine the  concentration of an unknown solution by a standard solution.</a:t>
            </a:r>
          </a:p>
          <a:p>
            <a:pPr>
              <a:buNone/>
            </a:pPr>
            <a:r>
              <a:rPr lang="ar-BH" dirty="0" smtClean="0"/>
              <a:t>   </a:t>
            </a:r>
            <a:r>
              <a:rPr lang="en-US" dirty="0" smtClean="0"/>
              <a:t>         </a:t>
            </a:r>
            <a:r>
              <a:rPr lang="ar-BH" dirty="0" smtClean="0"/>
              <a:t>                </a:t>
            </a:r>
            <a:r>
              <a:rPr lang="en-US" dirty="0" smtClean="0"/>
              <a:t>       </a:t>
            </a:r>
            <a:r>
              <a:rPr lang="en-US" sz="5600" b="1" dirty="0" smtClean="0">
                <a:solidFill>
                  <a:srgbClr val="FF0000"/>
                </a:solidFill>
              </a:rPr>
              <a:t>OR </a:t>
            </a:r>
            <a:endParaRPr lang="ar-BH" sz="5600" b="1" dirty="0" smtClean="0">
              <a:solidFill>
                <a:srgbClr val="FF0000"/>
              </a:solidFill>
            </a:endParaRPr>
          </a:p>
          <a:p>
            <a:endParaRPr lang="ar-BH"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ar-BH"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en-US" b="1" i="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 </a:t>
            </a:r>
            <a:r>
              <a:rPr lang="en-US" sz="3800" b="1" i="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Titration</a:t>
            </a:r>
            <a:r>
              <a:rPr lang="en-US"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 </a:t>
            </a:r>
            <a:r>
              <a:rPr lang="en-US" dirty="0" smtClean="0"/>
              <a:t>: is a process  transfer of a solution from a burette (called the </a:t>
            </a:r>
            <a:r>
              <a:rPr lang="en-US" i="1" u="sng" dirty="0" err="1" smtClean="0"/>
              <a:t>titrant</a:t>
            </a:r>
            <a:r>
              <a:rPr lang="en-US" dirty="0" smtClean="0"/>
              <a:t>) into a measured volume of another solution for determining an unknown solution concentration.</a:t>
            </a:r>
          </a:p>
          <a:p>
            <a:endParaRPr lang="ar-BH" dirty="0" smtClean="0"/>
          </a:p>
          <a:p>
            <a:endParaRPr lang="en-US" dirty="0" smtClean="0"/>
          </a:p>
          <a:p>
            <a:pPr>
              <a:buNone/>
            </a:pPr>
            <a:endParaRPr lang="en-US" dirty="0" smtClean="0"/>
          </a:p>
          <a:p>
            <a:pPr>
              <a:buNone/>
            </a:pPr>
            <a:endParaRPr lang="en-US" dirty="0"/>
          </a:p>
        </p:txBody>
      </p:sp>
      <p:cxnSp>
        <p:nvCxnSpPr>
          <p:cNvPr id="5" name="رابط مستقيم 4"/>
          <p:cNvCxnSpPr/>
          <p:nvPr/>
        </p:nvCxnSpPr>
        <p:spPr>
          <a:xfrm>
            <a:off x="0" y="1752600"/>
            <a:ext cx="9144000" cy="7620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28600"/>
            <a:ext cx="8229600" cy="609600"/>
          </a:xfrm>
        </p:spPr>
        <p:txBody>
          <a:bodyPr>
            <a:normAutofit fontScale="90000"/>
          </a:bodyPr>
          <a:lstStyle/>
          <a:p>
            <a:r>
              <a:rPr lang="en-US" sz="4000" b="1" dirty="0">
                <a:solidFill>
                  <a:srgbClr val="FF0000"/>
                </a:solidFill>
              </a:rPr>
              <a:t>Titration </a:t>
            </a:r>
            <a:r>
              <a:rPr lang="en-US" sz="4000" b="1" dirty="0" smtClean="0">
                <a:solidFill>
                  <a:srgbClr val="FF0000"/>
                </a:solidFill>
              </a:rPr>
              <a:t>Terminology:</a:t>
            </a:r>
            <a:br>
              <a:rPr lang="en-US" sz="4000" b="1" dirty="0" smtClean="0">
                <a:solidFill>
                  <a:srgbClr val="FF0000"/>
                </a:solidFill>
              </a:rPr>
            </a:br>
            <a:r>
              <a:rPr lang="en-US" sz="4000" b="1" dirty="0" smtClean="0">
                <a:solidFill>
                  <a:srgbClr val="FF0000"/>
                </a:solidFill>
              </a:rPr>
              <a:t> </a:t>
            </a:r>
            <a:endParaRPr lang="en-US" sz="4000" b="1" dirty="0">
              <a:solidFill>
                <a:srgbClr val="FF0000"/>
              </a:solidFill>
            </a:endParaRPr>
          </a:p>
        </p:txBody>
      </p:sp>
      <p:sp>
        <p:nvSpPr>
          <p:cNvPr id="44035" name="Rectangle 3"/>
          <p:cNvSpPr>
            <a:spLocks noGrp="1" noChangeArrowheads="1"/>
          </p:cNvSpPr>
          <p:nvPr>
            <p:ph type="body" idx="1"/>
          </p:nvPr>
        </p:nvSpPr>
        <p:spPr>
          <a:xfrm>
            <a:off x="304800" y="609600"/>
            <a:ext cx="8382000" cy="6248400"/>
          </a:xfrm>
        </p:spPr>
        <p:txBody>
          <a:bodyPr>
            <a:normAutofit/>
          </a:bodyPr>
          <a:lstStyle/>
          <a:p>
            <a:pPr>
              <a:lnSpc>
                <a:spcPct val="80000"/>
              </a:lnSpc>
              <a:buNone/>
            </a:pPr>
            <a:r>
              <a:rPr lang="en-US" sz="2400" b="1" i="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a:t>
            </a:r>
            <a:r>
              <a:rPr lang="en-US" sz="2400" b="1" i="1" u="sng"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 </a:t>
            </a:r>
            <a:r>
              <a:rPr lang="en-US" sz="2400" b="1" i="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Equivalent(equivalence)  point</a:t>
            </a:r>
            <a:r>
              <a:rPr lang="en-US" sz="2400" b="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t>
            </a:r>
            <a:r>
              <a:rPr lang="en-US" sz="2400" dirty="0" smtClean="0"/>
              <a:t>:is </a:t>
            </a:r>
            <a:r>
              <a:rPr lang="en-US" sz="2400" dirty="0"/>
              <a:t>the volume of </a:t>
            </a:r>
            <a:r>
              <a:rPr lang="en-US" sz="2400" dirty="0" err="1"/>
              <a:t>titrant</a:t>
            </a:r>
            <a:r>
              <a:rPr lang="en-US" sz="2400" dirty="0"/>
              <a:t> required to neutralize the sample </a:t>
            </a:r>
            <a:r>
              <a:rPr lang="en-US" sz="2400" b="1" dirty="0" smtClean="0">
                <a:solidFill>
                  <a:srgbClr val="C00000"/>
                </a:solidFill>
              </a:rPr>
              <a:t>(No. moles </a:t>
            </a:r>
            <a:r>
              <a:rPr lang="en-US" sz="2400" b="1" dirty="0">
                <a:solidFill>
                  <a:srgbClr val="C00000"/>
                </a:solidFill>
              </a:rPr>
              <a:t>acid = </a:t>
            </a:r>
            <a:r>
              <a:rPr lang="en-US" sz="2400" b="1" dirty="0" smtClean="0">
                <a:solidFill>
                  <a:srgbClr val="C00000"/>
                </a:solidFill>
              </a:rPr>
              <a:t>No. moles </a:t>
            </a:r>
            <a:r>
              <a:rPr lang="en-US" sz="2400" b="1" dirty="0">
                <a:solidFill>
                  <a:srgbClr val="C00000"/>
                </a:solidFill>
              </a:rPr>
              <a:t>base</a:t>
            </a:r>
            <a:r>
              <a:rPr lang="en-US" sz="2400" dirty="0"/>
              <a:t>).</a:t>
            </a:r>
          </a:p>
          <a:p>
            <a:pPr>
              <a:lnSpc>
                <a:spcPct val="80000"/>
              </a:lnSpc>
            </a:pPr>
            <a:endParaRPr lang="en-US" sz="2400" b="1" i="1"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endParaRPr>
          </a:p>
          <a:p>
            <a:pPr>
              <a:lnSpc>
                <a:spcPct val="80000"/>
              </a:lnSpc>
            </a:pPr>
            <a:r>
              <a:rPr lang="en-US" sz="2400" b="1" i="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End point</a:t>
            </a:r>
            <a:r>
              <a:rPr lang="en-US" sz="2400" b="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t>
            </a:r>
            <a:r>
              <a:rPr lang="en-US" sz="2400" dirty="0" smtClean="0"/>
              <a:t>:is </a:t>
            </a:r>
            <a:r>
              <a:rPr lang="en-US" sz="2400" dirty="0"/>
              <a:t>the </a:t>
            </a:r>
            <a:r>
              <a:rPr lang="en-US" sz="2400" dirty="0" smtClean="0"/>
              <a:t>pH value </a:t>
            </a:r>
            <a:r>
              <a:rPr lang="en-US" sz="2400" dirty="0"/>
              <a:t>at the </a:t>
            </a:r>
            <a:r>
              <a:rPr lang="en-US" sz="2400" dirty="0" smtClean="0"/>
              <a:t>equivalent </a:t>
            </a:r>
            <a:r>
              <a:rPr lang="en-US" sz="2400" dirty="0"/>
              <a:t>point of a titration.</a:t>
            </a:r>
          </a:p>
          <a:p>
            <a:pPr>
              <a:lnSpc>
                <a:spcPct val="80000"/>
              </a:lnSpc>
            </a:pPr>
            <a:endParaRPr lang="en-US" sz="2400" dirty="0"/>
          </a:p>
          <a:p>
            <a:pPr>
              <a:lnSpc>
                <a:spcPct val="80000"/>
              </a:lnSpc>
            </a:pPr>
            <a:r>
              <a:rPr lang="en-US" sz="2400" b="1" i="1" u="sng"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Indicator</a:t>
            </a:r>
            <a:r>
              <a:rPr lang="en-US" sz="2400" b="1" i="1" dirty="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 </a:t>
            </a:r>
            <a:r>
              <a:rPr lang="en-US" sz="2400" dirty="0" smtClean="0"/>
              <a:t>:is </a:t>
            </a:r>
            <a:r>
              <a:rPr lang="en-US" sz="2400" dirty="0"/>
              <a:t>a chemical which is added to the sample that changes </a:t>
            </a:r>
            <a:r>
              <a:rPr lang="en-US" sz="2400" dirty="0" smtClean="0"/>
              <a:t>color </a:t>
            </a:r>
            <a:r>
              <a:rPr lang="en-US" sz="2400" dirty="0"/>
              <a:t>at the </a:t>
            </a:r>
            <a:r>
              <a:rPr lang="en-US" sz="2400" dirty="0" smtClean="0"/>
              <a:t>equivalent </a:t>
            </a:r>
            <a:r>
              <a:rPr lang="en-US" sz="2400" dirty="0"/>
              <a:t>point of a titration.</a:t>
            </a:r>
          </a:p>
          <a:p>
            <a:pPr>
              <a:lnSpc>
                <a:spcPct val="80000"/>
              </a:lnSpc>
              <a:buNone/>
            </a:pPr>
            <a:r>
              <a:rPr lang="en-US" sz="2400" dirty="0" smtClean="0"/>
              <a:t>     (</a:t>
            </a:r>
            <a:r>
              <a:rPr lang="en-US" sz="2400" dirty="0" smtClean="0">
                <a:solidFill>
                  <a:srgbClr val="C00000"/>
                </a:solidFill>
              </a:rPr>
              <a:t>Indicator is used to show when neutralization is occurs</a:t>
            </a:r>
            <a:r>
              <a:rPr lang="en-US" sz="2400" dirty="0" smtClean="0"/>
              <a:t>)</a:t>
            </a:r>
          </a:p>
          <a:p>
            <a:pPr>
              <a:lnSpc>
                <a:spcPct val="80000"/>
              </a:lnSpc>
              <a:buNone/>
            </a:pPr>
            <a:endParaRPr lang="en-US" sz="2400" dirty="0"/>
          </a:p>
          <a:p>
            <a:pPr>
              <a:lnSpc>
                <a:spcPct val="80000"/>
              </a:lnSpc>
            </a:pPr>
            <a:r>
              <a:rPr lang="en-US" sz="2400" b="1" u="sng"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A standard Solution</a:t>
            </a:r>
            <a:r>
              <a:rPr lang="en-US" sz="2400" dirty="0" smtClean="0"/>
              <a:t>: is a solution of known concentration.</a:t>
            </a:r>
          </a:p>
          <a:p>
            <a:pPr>
              <a:lnSpc>
                <a:spcPct val="80000"/>
              </a:lnSpc>
              <a:buNone/>
            </a:pPr>
            <a:endParaRPr lang="ar-BH" sz="2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a:p>
            <a:pPr>
              <a:lnSpc>
                <a:spcPct val="80000"/>
              </a:lnSpc>
            </a:pPr>
            <a:r>
              <a:rPr lang="en-US" sz="28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Remember  that:</a:t>
            </a:r>
          </a:p>
          <a:p>
            <a:pPr>
              <a:lnSpc>
                <a:spcPct val="80000"/>
              </a:lnSpc>
              <a:buNone/>
            </a:pPr>
            <a:r>
              <a:rPr lang="ar-BH" sz="2800" b="1" dirty="0" smtClean="0"/>
              <a:t>             </a:t>
            </a:r>
            <a:r>
              <a:rPr lang="en-US" sz="2800" b="1" dirty="0" smtClean="0"/>
              <a:t>Acid    +    Base      </a:t>
            </a:r>
            <a:r>
              <a:rPr lang="en-GB" sz="2400" b="1" dirty="0" smtClean="0">
                <a:solidFill>
                  <a:srgbClr val="C00000"/>
                </a:solidFill>
                <a:sym typeface="Wingdings" pitchFamily="2" charset="2"/>
              </a:rPr>
              <a:t></a:t>
            </a:r>
            <a:r>
              <a:rPr lang="en-US" sz="2400" dirty="0" smtClean="0"/>
              <a:t>         </a:t>
            </a:r>
            <a:r>
              <a:rPr lang="en-US" b="1" dirty="0" smtClean="0"/>
              <a:t>Salt  +  Water </a:t>
            </a:r>
          </a:p>
          <a:p>
            <a:pPr>
              <a:lnSpc>
                <a:spcPct val="80000"/>
              </a:lnSpc>
            </a:pPr>
            <a:r>
              <a:rPr lang="en-US" b="1" dirty="0" smtClean="0">
                <a:solidFill>
                  <a:srgbClr val="002060"/>
                </a:solidFill>
              </a:rPr>
              <a:t>Example:</a:t>
            </a:r>
          </a:p>
          <a:p>
            <a:pPr>
              <a:lnSpc>
                <a:spcPct val="80000"/>
              </a:lnSpc>
              <a:buNone/>
            </a:pPr>
            <a:r>
              <a:rPr lang="ar-BH" b="1" dirty="0" smtClean="0">
                <a:solidFill>
                  <a:srgbClr val="FF0066"/>
                </a:solidFill>
              </a:rPr>
              <a:t>            </a:t>
            </a:r>
            <a:r>
              <a:rPr lang="en-US" b="1" dirty="0" err="1" smtClean="0">
                <a:solidFill>
                  <a:srgbClr val="FF0066"/>
                </a:solidFill>
              </a:rPr>
              <a:t>HCl</a:t>
            </a:r>
            <a:r>
              <a:rPr lang="en-US" b="1" dirty="0" smtClean="0">
                <a:solidFill>
                  <a:srgbClr val="FF0066"/>
                </a:solidFill>
              </a:rPr>
              <a:t>    +   NaOH </a:t>
            </a:r>
            <a:r>
              <a:rPr lang="en-US" sz="3600" b="1" dirty="0" smtClean="0">
                <a:solidFill>
                  <a:srgbClr val="FF0066"/>
                </a:solidFill>
              </a:rPr>
              <a:t> </a:t>
            </a:r>
            <a:r>
              <a:rPr lang="en-GB" b="1" dirty="0" smtClean="0">
                <a:solidFill>
                  <a:srgbClr val="C00000"/>
                </a:solidFill>
                <a:sym typeface="Wingdings" pitchFamily="2" charset="2"/>
              </a:rPr>
              <a:t></a:t>
            </a:r>
            <a:r>
              <a:rPr lang="en-US" dirty="0" smtClean="0"/>
              <a:t>   </a:t>
            </a:r>
            <a:r>
              <a:rPr lang="en-US" b="1" dirty="0" smtClean="0">
                <a:solidFill>
                  <a:srgbClr val="FF0066"/>
                </a:solidFill>
              </a:rPr>
              <a:t>  NaCl +   H</a:t>
            </a:r>
            <a:r>
              <a:rPr lang="en-US" b="1" baseline="-25000" dirty="0" smtClean="0">
                <a:solidFill>
                  <a:srgbClr val="FF0066"/>
                </a:solidFill>
              </a:rPr>
              <a:t>2</a:t>
            </a:r>
            <a:r>
              <a:rPr lang="en-US" b="1" dirty="0" smtClean="0">
                <a:solidFill>
                  <a:srgbClr val="FF0066"/>
                </a:solidFill>
              </a:rPr>
              <a:t>O</a:t>
            </a:r>
          </a:p>
          <a:p>
            <a:pPr>
              <a:lnSpc>
                <a:spcPct val="80000"/>
              </a:lnSpc>
            </a:pPr>
            <a:endParaRPr lang="en-US" b="1" dirty="0"/>
          </a:p>
        </p:txBody>
      </p:sp>
      <p:sp>
        <p:nvSpPr>
          <p:cNvPr id="4" name="مستطيل 3"/>
          <p:cNvSpPr/>
          <p:nvPr/>
        </p:nvSpPr>
        <p:spPr>
          <a:xfrm>
            <a:off x="8458200" y="117693"/>
            <a:ext cx="2057400" cy="646331"/>
          </a:xfrm>
          <a:prstGeom prst="rect">
            <a:avLst/>
          </a:prstGeom>
        </p:spPr>
        <p:txBody>
          <a:bodyPr wrap="square">
            <a:spAutoFit/>
          </a:bodyPr>
          <a:lstStyle/>
          <a:p>
            <a:pPr lvl="1"/>
            <a:endParaRPr lang="en-US" sz="3600" b="1" dirty="0">
              <a:latin typeface="Arial" charset="0"/>
            </a:endParaRPr>
          </a:p>
        </p:txBody>
      </p:sp>
      <p:cxnSp>
        <p:nvCxnSpPr>
          <p:cNvPr id="6" name="رابط مستقيم 5"/>
          <p:cNvCxnSpPr/>
          <p:nvPr/>
        </p:nvCxnSpPr>
        <p:spPr>
          <a:xfrm>
            <a:off x="2590800" y="533400"/>
            <a:ext cx="3962400" cy="0"/>
          </a:xfrm>
          <a:prstGeom prst="line">
            <a:avLst/>
          </a:prstGeom>
        </p:spPr>
        <p:style>
          <a:lnRef idx="2">
            <a:schemeClr val="dk1"/>
          </a:lnRef>
          <a:fillRef idx="0">
            <a:schemeClr val="dk1"/>
          </a:fillRef>
          <a:effectRef idx="1">
            <a:schemeClr val="dk1"/>
          </a:effectRef>
          <a:fontRef idx="minor">
            <a:schemeClr val="tx1"/>
          </a:fontRef>
        </p:style>
      </p:cxnSp>
      <p:cxnSp>
        <p:nvCxnSpPr>
          <p:cNvPr id="11" name="رابط مستقيم 10"/>
          <p:cNvCxnSpPr/>
          <p:nvPr/>
        </p:nvCxnSpPr>
        <p:spPr>
          <a:xfrm>
            <a:off x="762000" y="4876800"/>
            <a:ext cx="2362200" cy="0"/>
          </a:xfrm>
          <a:prstGeom prst="line">
            <a:avLst/>
          </a:prstGeom>
        </p:spPr>
        <p:style>
          <a:lnRef idx="2">
            <a:schemeClr val="dk1"/>
          </a:lnRef>
          <a:fillRef idx="0">
            <a:schemeClr val="dk1"/>
          </a:fillRef>
          <a:effectRef idx="1">
            <a:schemeClr val="dk1"/>
          </a:effectRef>
          <a:fontRef idx="minor">
            <a:schemeClr val="tx1"/>
          </a:fontRef>
        </p:style>
      </p:cxnSp>
      <p:cxnSp>
        <p:nvCxnSpPr>
          <p:cNvPr id="16" name="رابط مستقيم 15"/>
          <p:cNvCxnSpPr/>
          <p:nvPr/>
        </p:nvCxnSpPr>
        <p:spPr>
          <a:xfrm>
            <a:off x="762000" y="5867400"/>
            <a:ext cx="1524000" cy="0"/>
          </a:xfrm>
          <a:prstGeom prst="line">
            <a:avLst/>
          </a:prstGeom>
        </p:spPr>
        <p:style>
          <a:lnRef idx="2">
            <a:schemeClr val="dk1"/>
          </a:lnRef>
          <a:fillRef idx="0">
            <a:schemeClr val="dk1"/>
          </a:fillRef>
          <a:effectRef idx="1">
            <a:schemeClr val="dk1"/>
          </a:effectRef>
          <a:fontRef idx="minor">
            <a:schemeClr val="tx1"/>
          </a:fontRef>
        </p:style>
      </p:cxnSp>
      <p:cxnSp>
        <p:nvCxnSpPr>
          <p:cNvPr id="9" name="رابط مستقيم 8"/>
          <p:cNvCxnSpPr/>
          <p:nvPr/>
        </p:nvCxnSpPr>
        <p:spPr>
          <a:xfrm>
            <a:off x="0" y="4267200"/>
            <a:ext cx="9144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304800"/>
            <a:ext cx="8229600" cy="609600"/>
          </a:xfrm>
        </p:spPr>
        <p:txBody>
          <a:bodyPr>
            <a:normAutofit fontScale="90000"/>
          </a:bodyPr>
          <a:lstStyle/>
          <a:p>
            <a:r>
              <a:rPr lang="en-US" b="1" i="1" u="sng"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Arial" pitchFamily="34" charset="0"/>
                <a:cs typeface="Arial" pitchFamily="34" charset="0"/>
              </a:rPr>
              <a:t>Summary of Titration:</a:t>
            </a:r>
            <a:endParaRPr lang="en-US" b="1" i="1" u="sng"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Arial" pitchFamily="34" charset="0"/>
              <a:cs typeface="Arial" pitchFamily="34" charset="0"/>
            </a:endParaRPr>
          </a:p>
        </p:txBody>
      </p:sp>
      <p:pic>
        <p:nvPicPr>
          <p:cNvPr id="4" name="Picture 29" descr="Picture1"/>
          <p:cNvPicPr>
            <a:picLocks noGrp="1" noChangeAspect="1" noChangeArrowheads="1"/>
          </p:cNvPicPr>
          <p:nvPr>
            <p:ph idx="1"/>
          </p:nvPr>
        </p:nvPicPr>
        <p:blipFill>
          <a:blip r:embed="rId2" cstate="print">
            <a:lum bright="-20000" contrast="40000"/>
          </a:blip>
          <a:srcRect t="17458" r="51208"/>
          <a:stretch>
            <a:fillRect/>
          </a:stretch>
        </p:blipFill>
        <p:spPr bwMode="auto">
          <a:xfrm>
            <a:off x="762000" y="1198206"/>
            <a:ext cx="7391400" cy="5354994"/>
          </a:xfrm>
          <a:prstGeom prst="rect">
            <a:avLst/>
          </a:prstGeom>
          <a:solidFill>
            <a:srgbClr val="FFFFFF">
              <a:shade val="85000"/>
            </a:srgbClr>
          </a:solidFill>
          <a:ln w="190500" cap="rnd">
            <a:solidFill>
              <a:schemeClr val="accent2">
                <a:lumMod val="50000"/>
              </a:schemeClr>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مربع نص 4"/>
          <p:cNvSpPr txBox="1"/>
          <p:nvPr/>
        </p:nvSpPr>
        <p:spPr>
          <a:xfrm>
            <a:off x="6477000" y="2133600"/>
            <a:ext cx="1752600" cy="369332"/>
          </a:xfrm>
          <a:prstGeom prst="rect">
            <a:avLst/>
          </a:prstGeom>
          <a:solidFill>
            <a:srgbClr val="99CC00"/>
          </a:solidFill>
        </p:spPr>
        <p:style>
          <a:lnRef idx="1">
            <a:schemeClr val="dk1"/>
          </a:lnRef>
          <a:fillRef idx="3">
            <a:schemeClr val="dk1"/>
          </a:fillRef>
          <a:effectRef idx="2">
            <a:schemeClr val="dk1"/>
          </a:effectRef>
          <a:fontRef idx="minor">
            <a:schemeClr val="lt1"/>
          </a:fontRef>
        </p:style>
        <p:txBody>
          <a:bodyPr wrap="square" rtlCol="0">
            <a:spAutoFit/>
          </a:bodyPr>
          <a:lstStyle/>
          <a:p>
            <a:r>
              <a:rPr lang="en-US" b="1" dirty="0" smtClean="0">
                <a:solidFill>
                  <a:schemeClr val="bg2">
                    <a:lumMod val="10000"/>
                  </a:schemeClr>
                </a:solidFill>
              </a:rPr>
              <a:t>Titrant</a:t>
            </a:r>
            <a:r>
              <a:rPr lang="en-US" dirty="0" smtClean="0"/>
              <a:t> </a:t>
            </a:r>
            <a:r>
              <a:rPr lang="en-US" b="1" dirty="0" smtClean="0">
                <a:solidFill>
                  <a:schemeClr val="bg2">
                    <a:lumMod val="10000"/>
                  </a:schemeClr>
                </a:solidFill>
              </a:rPr>
              <a:t>solution</a:t>
            </a:r>
            <a:endParaRPr lang="en-US" b="1" dirty="0">
              <a:solidFill>
                <a:schemeClr val="bg2">
                  <a:lumMod val="10000"/>
                </a:schemeClr>
              </a:solidFill>
            </a:endParaRPr>
          </a:p>
        </p:txBody>
      </p:sp>
      <p:sp>
        <p:nvSpPr>
          <p:cNvPr id="8" name="مربع نص 7"/>
          <p:cNvSpPr txBox="1"/>
          <p:nvPr/>
        </p:nvSpPr>
        <p:spPr>
          <a:xfrm>
            <a:off x="6477000" y="2514600"/>
            <a:ext cx="1752600" cy="369332"/>
          </a:xfrm>
          <a:prstGeom prst="rect">
            <a:avLst/>
          </a:prstGeom>
          <a:solidFill>
            <a:srgbClr val="99CC00"/>
          </a:solidFill>
        </p:spPr>
        <p:txBody>
          <a:bodyPr wrap="square" rtlCol="0">
            <a:spAutoFit/>
          </a:bodyPr>
          <a:lstStyle/>
          <a:p>
            <a:r>
              <a:rPr lang="en-US" dirty="0" smtClean="0">
                <a:solidFill>
                  <a:schemeClr val="bg2">
                    <a:lumMod val="10000"/>
                  </a:schemeClr>
                </a:solidFill>
              </a:rPr>
              <a:t>(</a:t>
            </a:r>
            <a:r>
              <a:rPr lang="en-US" b="1" dirty="0" smtClean="0">
                <a:solidFill>
                  <a:schemeClr val="bg2">
                    <a:lumMod val="10000"/>
                  </a:schemeClr>
                </a:solidFill>
              </a:rPr>
              <a:t>acid</a:t>
            </a:r>
            <a:r>
              <a:rPr lang="en-US" dirty="0" smtClean="0">
                <a:solidFill>
                  <a:schemeClr val="bg2">
                    <a:lumMod val="10000"/>
                  </a:schemeClr>
                </a:solidFill>
              </a:rPr>
              <a:t> </a:t>
            </a:r>
            <a:r>
              <a:rPr lang="en-US" b="1" dirty="0" smtClean="0">
                <a:solidFill>
                  <a:srgbClr val="FF0000"/>
                </a:solidFill>
              </a:rPr>
              <a:t>or</a:t>
            </a:r>
            <a:r>
              <a:rPr lang="en-US" dirty="0" smtClean="0">
                <a:solidFill>
                  <a:schemeClr val="bg2">
                    <a:lumMod val="10000"/>
                  </a:schemeClr>
                </a:solidFill>
              </a:rPr>
              <a:t> </a:t>
            </a:r>
            <a:r>
              <a:rPr lang="en-US" b="1" dirty="0" smtClean="0">
                <a:solidFill>
                  <a:schemeClr val="bg2">
                    <a:lumMod val="10000"/>
                  </a:schemeClr>
                </a:solidFill>
              </a:rPr>
              <a:t>base</a:t>
            </a:r>
            <a:r>
              <a:rPr lang="en-US" dirty="0" smtClean="0">
                <a:solidFill>
                  <a:schemeClr val="bg2">
                    <a:lumMod val="10000"/>
                  </a:schemeClr>
                </a:solidFill>
              </a:rPr>
              <a:t>)</a:t>
            </a:r>
            <a:endParaRPr lang="en-US" dirty="0">
              <a:solidFill>
                <a:schemeClr val="bg2">
                  <a:lumMod val="10000"/>
                </a:schemeClr>
              </a:solidFill>
            </a:endParaRPr>
          </a:p>
        </p:txBody>
      </p:sp>
      <p:sp>
        <p:nvSpPr>
          <p:cNvPr id="9" name="مربع نص 8"/>
          <p:cNvSpPr txBox="1"/>
          <p:nvPr/>
        </p:nvSpPr>
        <p:spPr>
          <a:xfrm>
            <a:off x="6248400" y="5105400"/>
            <a:ext cx="1981200" cy="369332"/>
          </a:xfrm>
          <a:prstGeom prst="rect">
            <a:avLst/>
          </a:prstGeom>
          <a:solidFill>
            <a:srgbClr val="99CC00"/>
          </a:solidFill>
        </p:spPr>
        <p:txBody>
          <a:bodyPr wrap="square" rtlCol="0">
            <a:spAutoFit/>
          </a:bodyPr>
          <a:lstStyle/>
          <a:p>
            <a:r>
              <a:rPr lang="en-US" b="1" dirty="0" smtClean="0"/>
              <a:t> Known</a:t>
            </a:r>
            <a:r>
              <a:rPr lang="en-US" dirty="0" smtClean="0"/>
              <a:t> </a:t>
            </a:r>
            <a:r>
              <a:rPr lang="en-US" b="1" dirty="0" smtClean="0"/>
              <a:t>of</a:t>
            </a:r>
            <a:r>
              <a:rPr lang="en-US" dirty="0" smtClean="0"/>
              <a:t> </a:t>
            </a:r>
            <a:r>
              <a:rPr lang="en-US" b="1" dirty="0" smtClean="0"/>
              <a:t>Volume   </a:t>
            </a:r>
            <a:endParaRPr lang="en-US" b="1" dirty="0"/>
          </a:p>
        </p:txBody>
      </p:sp>
      <p:sp>
        <p:nvSpPr>
          <p:cNvPr id="10" name="مربع نص 9"/>
          <p:cNvSpPr txBox="1"/>
          <p:nvPr/>
        </p:nvSpPr>
        <p:spPr>
          <a:xfrm>
            <a:off x="6248400" y="4800600"/>
            <a:ext cx="1981200" cy="369332"/>
          </a:xfrm>
          <a:prstGeom prst="rect">
            <a:avLst/>
          </a:prstGeom>
          <a:solidFill>
            <a:srgbClr val="99CC00"/>
          </a:solidFill>
        </p:spPr>
        <p:txBody>
          <a:bodyPr wrap="square" rtlCol="0">
            <a:spAutoFit/>
          </a:bodyPr>
          <a:lstStyle/>
          <a:p>
            <a:r>
              <a:rPr lang="en-US" b="1" dirty="0" smtClean="0"/>
              <a:t>Another</a:t>
            </a:r>
            <a:r>
              <a:rPr lang="en-US" dirty="0" smtClean="0"/>
              <a:t> </a:t>
            </a:r>
            <a:r>
              <a:rPr lang="en-US" b="1" dirty="0" smtClean="0"/>
              <a:t>solution</a:t>
            </a:r>
            <a:endParaRPr lang="en-US" b="1" dirty="0"/>
          </a:p>
        </p:txBody>
      </p:sp>
      <p:sp>
        <p:nvSpPr>
          <p:cNvPr id="13" name="زائد 12"/>
          <p:cNvSpPr/>
          <p:nvPr/>
        </p:nvSpPr>
        <p:spPr>
          <a:xfrm>
            <a:off x="7162800" y="5410200"/>
            <a:ext cx="304800" cy="228600"/>
          </a:xfrm>
          <a:prstGeom prst="mathPlus">
            <a:avLst/>
          </a:prstGeom>
          <a:solidFill>
            <a:srgbClr val="00206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rgbClr val="99CC00"/>
              </a:solidFill>
            </a:endParaRPr>
          </a:p>
        </p:txBody>
      </p:sp>
      <p:sp>
        <p:nvSpPr>
          <p:cNvPr id="14" name="مستطيل 13"/>
          <p:cNvSpPr/>
          <p:nvPr/>
        </p:nvSpPr>
        <p:spPr>
          <a:xfrm>
            <a:off x="6324600" y="5638800"/>
            <a:ext cx="1828800" cy="609600"/>
          </a:xfrm>
          <a:prstGeom prst="rect">
            <a:avLst/>
          </a:prstGeom>
          <a:solidFill>
            <a:srgbClr val="99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0066"/>
                </a:solidFill>
              </a:rPr>
              <a:t>2</a:t>
            </a:r>
            <a:r>
              <a:rPr lang="en-US" b="1" dirty="0" smtClean="0">
                <a:solidFill>
                  <a:schemeClr val="tx1">
                    <a:lumMod val="95000"/>
                    <a:lumOff val="5000"/>
                  </a:schemeClr>
                </a:solidFill>
              </a:rPr>
              <a:t> drops of</a:t>
            </a:r>
            <a:r>
              <a:rPr lang="en-US" dirty="0" smtClean="0"/>
              <a:t> </a:t>
            </a:r>
            <a:r>
              <a:rPr lang="en-US" b="1" dirty="0" smtClean="0">
                <a:solidFill>
                  <a:schemeClr val="tx1">
                    <a:lumMod val="95000"/>
                    <a:lumOff val="5000"/>
                  </a:schemeClr>
                </a:solidFill>
              </a:rPr>
              <a:t>indicator</a:t>
            </a:r>
            <a:endParaRPr lang="en-US" b="1" dirty="0">
              <a:solidFill>
                <a:schemeClr val="tx1">
                  <a:lumMod val="95000"/>
                  <a:lumOff val="5000"/>
                </a:schemeClr>
              </a:solidFill>
            </a:endParaRPr>
          </a:p>
        </p:txBody>
      </p:sp>
      <p:sp>
        <p:nvSpPr>
          <p:cNvPr id="28" name="سهم إلى اليسار 27"/>
          <p:cNvSpPr/>
          <p:nvPr/>
        </p:nvSpPr>
        <p:spPr>
          <a:xfrm>
            <a:off x="5105400" y="2133600"/>
            <a:ext cx="1219200" cy="533400"/>
          </a:xfrm>
          <a:prstGeom prst="lef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سهم إلى اليسار 32"/>
          <p:cNvSpPr/>
          <p:nvPr/>
        </p:nvSpPr>
        <p:spPr>
          <a:xfrm>
            <a:off x="5486400" y="5334000"/>
            <a:ext cx="685800" cy="408432"/>
          </a:xfrm>
          <a:prstGeom prst="lef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مربع نص 33"/>
          <p:cNvSpPr txBox="1"/>
          <p:nvPr/>
        </p:nvSpPr>
        <p:spPr>
          <a:xfrm>
            <a:off x="2667000" y="1828800"/>
            <a:ext cx="990600" cy="369332"/>
          </a:xfrm>
          <a:prstGeom prst="rect">
            <a:avLst/>
          </a:prstGeom>
          <a:noFill/>
        </p:spPr>
        <p:txBody>
          <a:bodyPr wrap="square" rtlCol="0">
            <a:spAutoFit/>
          </a:bodyPr>
          <a:lstStyle/>
          <a:p>
            <a:r>
              <a:rPr lang="en-US" b="1" dirty="0" smtClean="0">
                <a:solidFill>
                  <a:srgbClr val="FF0000"/>
                </a:solidFill>
              </a:rPr>
              <a:t>Burette</a:t>
            </a:r>
            <a:endParaRPr lang="en-US" b="1" dirty="0">
              <a:solidFill>
                <a:srgbClr val="FF0000"/>
              </a:solidFill>
            </a:endParaRPr>
          </a:p>
        </p:txBody>
      </p:sp>
      <p:sp>
        <p:nvSpPr>
          <p:cNvPr id="36" name="مربع نص 35"/>
          <p:cNvSpPr txBox="1"/>
          <p:nvPr/>
        </p:nvSpPr>
        <p:spPr>
          <a:xfrm>
            <a:off x="1981200" y="5105400"/>
            <a:ext cx="1371600" cy="369332"/>
          </a:xfrm>
          <a:prstGeom prst="rect">
            <a:avLst/>
          </a:prstGeom>
          <a:noFill/>
        </p:spPr>
        <p:txBody>
          <a:bodyPr wrap="square" rtlCol="0">
            <a:spAutoFit/>
          </a:bodyPr>
          <a:lstStyle/>
          <a:p>
            <a:r>
              <a:rPr lang="en-US" b="1" dirty="0" smtClean="0">
                <a:solidFill>
                  <a:srgbClr val="FF0000"/>
                </a:solidFill>
              </a:rPr>
              <a:t>Conical flask</a:t>
            </a:r>
            <a:endParaRPr lang="en-US" b="1" dirty="0">
              <a:solidFill>
                <a:srgbClr val="FF0000"/>
              </a:solidFill>
            </a:endParaRPr>
          </a:p>
        </p:txBody>
      </p:sp>
      <p:sp>
        <p:nvSpPr>
          <p:cNvPr id="37" name="سهم منحني إلى الأسفل 36"/>
          <p:cNvSpPr/>
          <p:nvPr/>
        </p:nvSpPr>
        <p:spPr>
          <a:xfrm>
            <a:off x="3048000" y="1295400"/>
            <a:ext cx="990600" cy="579120"/>
          </a:xfrm>
          <a:prstGeom prst="curved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2060"/>
              </a:solidFill>
            </a:endParaRPr>
          </a:p>
        </p:txBody>
      </p:sp>
      <p:sp>
        <p:nvSpPr>
          <p:cNvPr id="38" name="سهم منحني إلى الأسفل 37"/>
          <p:cNvSpPr/>
          <p:nvPr/>
        </p:nvSpPr>
        <p:spPr>
          <a:xfrm>
            <a:off x="2514600" y="4724400"/>
            <a:ext cx="1066800" cy="457200"/>
          </a:xfrm>
          <a:prstGeom prst="curvedDownArrow">
            <a:avLst>
              <a:gd name="adj1" fmla="val 25000"/>
              <a:gd name="adj2" fmla="val 50000"/>
              <a:gd name="adj3" fmla="val 73696"/>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2060"/>
              </a:solidFill>
            </a:endParaRPr>
          </a:p>
        </p:txBody>
      </p:sp>
      <p:sp>
        <p:nvSpPr>
          <p:cNvPr id="40" name="مربع نص 39"/>
          <p:cNvSpPr txBox="1"/>
          <p:nvPr/>
        </p:nvSpPr>
        <p:spPr>
          <a:xfrm>
            <a:off x="5791200" y="3733800"/>
            <a:ext cx="838200" cy="369332"/>
          </a:xfrm>
          <a:prstGeom prst="rect">
            <a:avLst/>
          </a:prstGeom>
          <a:noFill/>
        </p:spPr>
        <p:txBody>
          <a:bodyPr wrap="square" rtlCol="0">
            <a:spAutoFit/>
          </a:bodyPr>
          <a:lstStyle/>
          <a:p>
            <a:r>
              <a:rPr lang="en-US" b="1" dirty="0" smtClean="0">
                <a:solidFill>
                  <a:srgbClr val="FF0000"/>
                </a:solidFill>
              </a:rPr>
              <a:t>  Valve</a:t>
            </a:r>
            <a:endParaRPr lang="en-US" b="1" dirty="0">
              <a:solidFill>
                <a:srgbClr val="FF0000"/>
              </a:solidFill>
            </a:endParaRPr>
          </a:p>
        </p:txBody>
      </p:sp>
      <p:sp>
        <p:nvSpPr>
          <p:cNvPr id="41" name="سهم إلى اليسار 40"/>
          <p:cNvSpPr/>
          <p:nvPr/>
        </p:nvSpPr>
        <p:spPr>
          <a:xfrm flipV="1">
            <a:off x="5486400" y="3810000"/>
            <a:ext cx="381000" cy="304800"/>
          </a:xfrm>
          <a:prstGeom prst="lef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مربع نص 41"/>
          <p:cNvSpPr txBox="1"/>
          <p:nvPr/>
        </p:nvSpPr>
        <p:spPr>
          <a:xfrm>
            <a:off x="914400" y="4419600"/>
            <a:ext cx="762000" cy="369332"/>
          </a:xfrm>
          <a:prstGeom prst="rect">
            <a:avLst/>
          </a:prstGeom>
          <a:noFill/>
        </p:spPr>
        <p:txBody>
          <a:bodyPr wrap="square" rtlCol="0">
            <a:spAutoFit/>
          </a:bodyPr>
          <a:lstStyle/>
          <a:p>
            <a:r>
              <a:rPr lang="en-US" b="1" dirty="0" smtClean="0">
                <a:solidFill>
                  <a:srgbClr val="FF0000"/>
                </a:solidFill>
              </a:rPr>
              <a:t>Stand</a:t>
            </a:r>
            <a:endParaRPr lang="en-US" b="1" dirty="0">
              <a:solidFill>
                <a:srgbClr val="FF0000"/>
              </a:solidFill>
            </a:endParaRPr>
          </a:p>
        </p:txBody>
      </p:sp>
      <p:sp>
        <p:nvSpPr>
          <p:cNvPr id="19" name="مربع نص 18"/>
          <p:cNvSpPr txBox="1"/>
          <p:nvPr/>
        </p:nvSpPr>
        <p:spPr>
          <a:xfrm>
            <a:off x="762000" y="1981200"/>
            <a:ext cx="838200" cy="369332"/>
          </a:xfrm>
          <a:prstGeom prst="rect">
            <a:avLst/>
          </a:prstGeom>
          <a:noFill/>
        </p:spPr>
        <p:txBody>
          <a:bodyPr wrap="square" rtlCol="0">
            <a:spAutoFit/>
          </a:bodyPr>
          <a:lstStyle/>
          <a:p>
            <a:r>
              <a:rPr lang="en-US" b="1" dirty="0" smtClean="0">
                <a:solidFill>
                  <a:srgbClr val="FF0000"/>
                </a:solidFill>
              </a:rPr>
              <a:t>Clamp</a:t>
            </a:r>
            <a:endParaRPr lang="en-US" b="1" dirty="0">
              <a:solidFill>
                <a:srgbClr val="FF0000"/>
              </a:solidFill>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0"/>
            <a:ext cx="8458200" cy="1447800"/>
          </a:xfrm>
        </p:spPr>
        <p:txBody>
          <a:bodyPr>
            <a:normAutofit fontScale="90000"/>
          </a:bodyPr>
          <a:lstStyle/>
          <a:p>
            <a:r>
              <a:rPr lang="en-US" b="1" dirty="0" smtClean="0">
                <a:solidFill>
                  <a:srgbClr val="FF0000"/>
                </a:solidFill>
              </a:rPr>
              <a:t>The Concentration</a:t>
            </a:r>
            <a:r>
              <a:rPr lang="ar-BH" b="1" dirty="0" smtClean="0">
                <a:solidFill>
                  <a:srgbClr val="FF0000"/>
                </a:solidFill>
              </a:rPr>
              <a:t> </a:t>
            </a:r>
            <a:r>
              <a:rPr lang="ar-BH" b="1" dirty="0" err="1" smtClean="0">
                <a:solidFill>
                  <a:srgbClr val="FF0000"/>
                </a:solidFill>
              </a:rPr>
              <a:t>:</a:t>
            </a:r>
            <a:r>
              <a:rPr lang="ar-BH" b="1" dirty="0" smtClean="0">
                <a:solidFill>
                  <a:srgbClr val="FF0000"/>
                </a:solidFill>
              </a:rPr>
              <a:t> </a:t>
            </a:r>
            <a:r>
              <a:rPr lang="en-US" b="1" dirty="0" smtClean="0">
                <a:solidFill>
                  <a:srgbClr val="FF0000"/>
                </a:solidFill>
              </a:rPr>
              <a:t>                                   </a:t>
            </a:r>
            <a:br>
              <a:rPr lang="en-US" b="1" dirty="0" smtClean="0">
                <a:solidFill>
                  <a:srgbClr val="FF0000"/>
                </a:solidFill>
              </a:rPr>
            </a:br>
            <a:r>
              <a:rPr lang="en-US" sz="3600" dirty="0" smtClean="0"/>
              <a:t>There are several ways of expressing  concentration and but we will </a:t>
            </a:r>
            <a:r>
              <a:rPr lang="en-US" sz="3600" b="1" dirty="0" smtClean="0">
                <a:solidFill>
                  <a:srgbClr val="002060"/>
                </a:solidFill>
              </a:rPr>
              <a:t>focus on </a:t>
            </a:r>
            <a:r>
              <a:rPr lang="en-US" sz="3600" dirty="0" smtClean="0"/>
              <a:t>:   </a:t>
            </a:r>
            <a:endParaRPr lang="en-US" sz="3600" dirty="0"/>
          </a:p>
        </p:txBody>
      </p:sp>
      <p:sp>
        <p:nvSpPr>
          <p:cNvPr id="3" name="عنصر نائب للمحتوى 2"/>
          <p:cNvSpPr>
            <a:spLocks noGrp="1"/>
          </p:cNvSpPr>
          <p:nvPr>
            <p:ph sz="half" idx="1"/>
          </p:nvPr>
        </p:nvSpPr>
        <p:spPr>
          <a:xfrm>
            <a:off x="0" y="2209800"/>
            <a:ext cx="4038600" cy="4648200"/>
          </a:xfrm>
          <a:solidFill>
            <a:schemeClr val="bg1"/>
          </a:solidFill>
        </p:spPr>
        <p:txBody>
          <a:bodyPr>
            <a:normAutofit fontScale="92500"/>
          </a:bodyPr>
          <a:lstStyle/>
          <a:p>
            <a:pPr>
              <a:buFont typeface="Wingdings" pitchFamily="2" charset="2"/>
              <a:buChar char="v"/>
            </a:pPr>
            <a:r>
              <a:rPr lang="en-US" b="1" dirty="0" smtClean="0">
                <a:solidFill>
                  <a:srgbClr val="FF0000"/>
                </a:solidFill>
              </a:rPr>
              <a:t>Molarity</a:t>
            </a:r>
            <a:r>
              <a:rPr lang="en-US" b="1" dirty="0" smtClean="0"/>
              <a:t>(M):</a:t>
            </a:r>
          </a:p>
          <a:p>
            <a:pPr>
              <a:buNone/>
            </a:pPr>
            <a:r>
              <a:rPr lang="en-US" dirty="0" smtClean="0"/>
              <a:t>  Is number of moles of solute dissolved in one liter of solution.</a:t>
            </a:r>
          </a:p>
          <a:p>
            <a:pPr>
              <a:buNone/>
            </a:pPr>
            <a:r>
              <a:rPr lang="en-US" dirty="0" smtClean="0"/>
              <a:t>     </a:t>
            </a:r>
            <a:r>
              <a:rPr lang="en-US" b="1" dirty="0" smtClean="0"/>
              <a:t>M</a:t>
            </a:r>
            <a:r>
              <a:rPr lang="en-US" dirty="0" smtClean="0"/>
              <a:t>= </a:t>
            </a:r>
            <a:r>
              <a:rPr lang="en-US" sz="4400" b="1" dirty="0" smtClean="0">
                <a:solidFill>
                  <a:srgbClr val="00B050"/>
                </a:solidFill>
                <a:latin typeface="Blackadder ITC" pitchFamily="82" charset="0"/>
              </a:rPr>
              <a:t>n</a:t>
            </a:r>
            <a:r>
              <a:rPr lang="en-US" sz="2000" b="1" dirty="0" smtClean="0">
                <a:solidFill>
                  <a:srgbClr val="00B050"/>
                </a:solidFill>
              </a:rPr>
              <a:t>(mol)  </a:t>
            </a:r>
            <a:r>
              <a:rPr lang="en-US" b="1" dirty="0" smtClean="0">
                <a:solidFill>
                  <a:srgbClr val="00B050"/>
                </a:solidFill>
              </a:rPr>
              <a:t>/  </a:t>
            </a:r>
            <a:r>
              <a:rPr lang="en-US" sz="4000" b="1" dirty="0" smtClean="0">
                <a:solidFill>
                  <a:srgbClr val="00B050"/>
                </a:solidFill>
                <a:latin typeface="Bradley Hand ITC" pitchFamily="66" charset="0"/>
              </a:rPr>
              <a:t>V</a:t>
            </a:r>
            <a:r>
              <a:rPr lang="en-US" sz="2000" b="1" dirty="0" smtClean="0">
                <a:solidFill>
                  <a:srgbClr val="00B050"/>
                </a:solidFill>
              </a:rPr>
              <a:t>(L)</a:t>
            </a:r>
          </a:p>
          <a:p>
            <a:pPr>
              <a:buNone/>
            </a:pPr>
            <a:endParaRPr lang="en-US" dirty="0" smtClean="0">
              <a:solidFill>
                <a:schemeClr val="accent2">
                  <a:lumMod val="50000"/>
                </a:schemeClr>
              </a:solidFill>
            </a:endParaRPr>
          </a:p>
          <a:p>
            <a:pPr>
              <a:buFont typeface="Wingdings" pitchFamily="2" charset="2"/>
              <a:buChar char="Ø"/>
            </a:pPr>
            <a:r>
              <a:rPr lang="en-US" dirty="0" smtClean="0">
                <a:solidFill>
                  <a:schemeClr val="accent2">
                    <a:lumMod val="50000"/>
                  </a:schemeClr>
                </a:solidFill>
              </a:rPr>
              <a:t>In case of the titration :</a:t>
            </a:r>
          </a:p>
          <a:p>
            <a:pPr>
              <a:buNone/>
            </a:pPr>
            <a:r>
              <a:rPr lang="en-US" b="1" dirty="0" smtClean="0">
                <a:solidFill>
                  <a:srgbClr val="0070C0"/>
                </a:solidFill>
              </a:rPr>
              <a:t>    M × V</a:t>
            </a:r>
            <a:r>
              <a:rPr lang="ar-BH" b="1" dirty="0" smtClean="0">
                <a:solidFill>
                  <a:srgbClr val="0070C0"/>
                </a:solidFill>
              </a:rPr>
              <a:t> </a:t>
            </a:r>
            <a:r>
              <a:rPr lang="en-US" b="1" dirty="0" smtClean="0">
                <a:solidFill>
                  <a:srgbClr val="0070C0"/>
                </a:solidFill>
              </a:rPr>
              <a:t>/n   </a:t>
            </a:r>
            <a:r>
              <a:rPr lang="en-US" sz="3200" b="1" dirty="0" smtClean="0">
                <a:solidFill>
                  <a:srgbClr val="0070C0"/>
                </a:solidFill>
              </a:rPr>
              <a:t>=</a:t>
            </a:r>
            <a:r>
              <a:rPr lang="en-US" b="1" dirty="0" smtClean="0">
                <a:solidFill>
                  <a:srgbClr val="0070C0"/>
                </a:solidFill>
              </a:rPr>
              <a:t>   M’ × V’ /n’ </a:t>
            </a:r>
          </a:p>
          <a:p>
            <a:pPr>
              <a:buNone/>
            </a:pPr>
            <a:r>
              <a:rPr lang="en-US" dirty="0" smtClean="0">
                <a:solidFill>
                  <a:schemeClr val="tx1">
                    <a:lumMod val="95000"/>
                    <a:lumOff val="5000"/>
                  </a:schemeClr>
                </a:solidFill>
              </a:rPr>
              <a:t>This is law very important.</a:t>
            </a:r>
            <a:r>
              <a:rPr lang="en-US" b="1" dirty="0" smtClean="0">
                <a:solidFill>
                  <a:srgbClr val="0070C0"/>
                </a:solidFill>
              </a:rPr>
              <a:t>                  </a:t>
            </a:r>
            <a:endParaRPr lang="en-US" b="1" dirty="0">
              <a:solidFill>
                <a:srgbClr val="0070C0"/>
              </a:solidFill>
            </a:endParaRPr>
          </a:p>
        </p:txBody>
      </p:sp>
      <p:sp>
        <p:nvSpPr>
          <p:cNvPr id="4" name="عنصر نائب للمحتوى 3"/>
          <p:cNvSpPr>
            <a:spLocks noGrp="1"/>
          </p:cNvSpPr>
          <p:nvPr>
            <p:ph sz="half" idx="2"/>
          </p:nvPr>
        </p:nvSpPr>
        <p:spPr>
          <a:xfrm>
            <a:off x="5105400" y="2133600"/>
            <a:ext cx="4038600" cy="4724400"/>
          </a:xfrm>
          <a:solidFill>
            <a:schemeClr val="bg1"/>
          </a:solidFill>
        </p:spPr>
        <p:txBody>
          <a:bodyPr>
            <a:normAutofit fontScale="92500"/>
          </a:bodyPr>
          <a:lstStyle/>
          <a:p>
            <a:pPr>
              <a:buFont typeface="Wingdings" pitchFamily="2" charset="2"/>
              <a:buChar char="v"/>
            </a:pPr>
            <a:r>
              <a:rPr lang="en-US" b="1" dirty="0" smtClean="0">
                <a:solidFill>
                  <a:srgbClr val="FF0000"/>
                </a:solidFill>
              </a:rPr>
              <a:t>Strength of Solution</a:t>
            </a:r>
            <a:r>
              <a:rPr lang="en-US" b="1" dirty="0" smtClean="0">
                <a:solidFill>
                  <a:schemeClr val="tx1">
                    <a:lumMod val="95000"/>
                    <a:lumOff val="5000"/>
                  </a:schemeClr>
                </a:solidFill>
              </a:rPr>
              <a:t>(S)</a:t>
            </a:r>
            <a:r>
              <a:rPr lang="en-US" dirty="0" smtClean="0">
                <a:solidFill>
                  <a:schemeClr val="tx1">
                    <a:lumMod val="95000"/>
                    <a:lumOff val="5000"/>
                  </a:schemeClr>
                </a:solidFill>
              </a:rPr>
              <a:t>:</a:t>
            </a:r>
          </a:p>
          <a:p>
            <a:pPr>
              <a:buNone/>
            </a:pPr>
            <a:r>
              <a:rPr lang="en-US" dirty="0" smtClean="0"/>
              <a:t>Is number of grams of solute dissolved in one liter of solution.</a:t>
            </a:r>
          </a:p>
          <a:p>
            <a:pPr>
              <a:buNone/>
            </a:pPr>
            <a:endParaRPr lang="en-US" dirty="0" smtClean="0"/>
          </a:p>
          <a:p>
            <a:pPr>
              <a:buNone/>
            </a:pPr>
            <a:r>
              <a:rPr lang="en-US" b="1" dirty="0" smtClean="0">
                <a:solidFill>
                  <a:schemeClr val="accent2">
                    <a:lumMod val="50000"/>
                  </a:schemeClr>
                </a:solidFill>
              </a:rPr>
              <a:t>Relation between </a:t>
            </a:r>
            <a:r>
              <a:rPr lang="en-US" b="1" dirty="0" smtClean="0">
                <a:solidFill>
                  <a:srgbClr val="002060"/>
                </a:solidFill>
              </a:rPr>
              <a:t>M &amp; S   :</a:t>
            </a:r>
          </a:p>
          <a:p>
            <a:pPr>
              <a:buNone/>
            </a:pPr>
            <a:r>
              <a:rPr lang="en-US" dirty="0" smtClean="0"/>
              <a:t>      </a:t>
            </a:r>
            <a:r>
              <a:rPr lang="en-US" b="1" dirty="0" smtClean="0"/>
              <a:t>S</a:t>
            </a:r>
            <a:r>
              <a:rPr lang="en-US" dirty="0" smtClean="0"/>
              <a:t> = </a:t>
            </a:r>
            <a:r>
              <a:rPr lang="en-US" b="1" dirty="0" smtClean="0">
                <a:solidFill>
                  <a:srgbClr val="00B050"/>
                </a:solidFill>
              </a:rPr>
              <a:t>M</a:t>
            </a:r>
            <a:r>
              <a:rPr lang="ar-BH" b="1" dirty="0" smtClean="0">
                <a:solidFill>
                  <a:srgbClr val="00B050"/>
                </a:solidFill>
              </a:rPr>
              <a:t> </a:t>
            </a:r>
            <a:r>
              <a:rPr lang="en-US" b="1" dirty="0" smtClean="0">
                <a:solidFill>
                  <a:srgbClr val="00B050"/>
                </a:solidFill>
              </a:rPr>
              <a:t> ×</a:t>
            </a:r>
            <a:r>
              <a:rPr lang="ar-BH" b="1" dirty="0" smtClean="0">
                <a:solidFill>
                  <a:srgbClr val="00B050"/>
                </a:solidFill>
              </a:rPr>
              <a:t> </a:t>
            </a:r>
            <a:r>
              <a:rPr lang="en-US" b="1" dirty="0" smtClean="0">
                <a:solidFill>
                  <a:srgbClr val="00B050"/>
                </a:solidFill>
              </a:rPr>
              <a:t> </a:t>
            </a:r>
            <a:r>
              <a:rPr lang="en-US" b="1" dirty="0" err="1" smtClean="0">
                <a:solidFill>
                  <a:srgbClr val="00B050"/>
                </a:solidFill>
              </a:rPr>
              <a:t>M.wt</a:t>
            </a:r>
            <a:endParaRPr lang="en-US" b="1" dirty="0" smtClean="0">
              <a:solidFill>
                <a:srgbClr val="00B050"/>
              </a:solidFill>
            </a:endParaRPr>
          </a:p>
          <a:p>
            <a:pPr>
              <a:buNone/>
            </a:pPr>
            <a:r>
              <a:rPr lang="en-US" b="1" dirty="0" smtClean="0">
                <a:solidFill>
                  <a:srgbClr val="00B050"/>
                </a:solidFill>
              </a:rPr>
              <a:t>      </a:t>
            </a:r>
            <a:r>
              <a:rPr lang="en-US" b="1" dirty="0" smtClean="0">
                <a:solidFill>
                  <a:schemeClr val="tx1">
                    <a:lumMod val="95000"/>
                    <a:lumOff val="5000"/>
                  </a:schemeClr>
                </a:solidFill>
              </a:rPr>
              <a:t>S=………. </a:t>
            </a:r>
            <a:r>
              <a:rPr lang="en-US" b="1" dirty="0" smtClean="0">
                <a:solidFill>
                  <a:schemeClr val="tx1">
                    <a:lumMod val="95000"/>
                    <a:lumOff val="5000"/>
                  </a:schemeClr>
                </a:solidFill>
                <a:latin typeface="Bradley Hand ITC" pitchFamily="66" charset="0"/>
              </a:rPr>
              <a:t>g/l</a:t>
            </a:r>
            <a:endParaRPr lang="ar-BH" b="1" dirty="0" smtClean="0">
              <a:solidFill>
                <a:schemeClr val="tx1">
                  <a:lumMod val="95000"/>
                  <a:lumOff val="5000"/>
                </a:schemeClr>
              </a:solidFill>
              <a:latin typeface="Bradley Hand ITC" pitchFamily="66" charset="0"/>
            </a:endParaRPr>
          </a:p>
          <a:p>
            <a:pPr>
              <a:buNone/>
            </a:pPr>
            <a:r>
              <a:rPr lang="en-US" sz="2600" b="1" dirty="0" smtClean="0">
                <a:solidFill>
                  <a:srgbClr val="FF0000"/>
                </a:solidFill>
                <a:latin typeface="Bradley Hand ITC" pitchFamily="66" charset="0"/>
              </a:rPr>
              <a:t>S</a:t>
            </a:r>
            <a:r>
              <a:rPr lang="en-US" sz="1900" b="1" dirty="0" smtClean="0">
                <a:solidFill>
                  <a:schemeClr val="tx1">
                    <a:lumMod val="95000"/>
                    <a:lumOff val="5000"/>
                  </a:schemeClr>
                </a:solidFill>
                <a:latin typeface="Bradley Hand ITC" pitchFamily="66" charset="0"/>
              </a:rPr>
              <a:t>=m(g</a:t>
            </a:r>
            <a:r>
              <a:rPr lang="en-US" sz="1300" b="1" dirty="0" smtClean="0">
                <a:solidFill>
                  <a:schemeClr val="tx1">
                    <a:lumMod val="95000"/>
                    <a:lumOff val="5000"/>
                  </a:schemeClr>
                </a:solidFill>
                <a:latin typeface="Bradley Hand ITC" pitchFamily="66" charset="0"/>
              </a:rPr>
              <a:t>m</a:t>
            </a:r>
            <a:r>
              <a:rPr lang="en-US" sz="1900" b="1" dirty="0" smtClean="0">
                <a:solidFill>
                  <a:schemeClr val="tx1">
                    <a:lumMod val="95000"/>
                    <a:lumOff val="5000"/>
                  </a:schemeClr>
                </a:solidFill>
                <a:latin typeface="Bradley Hand ITC" pitchFamily="66" charset="0"/>
              </a:rPr>
              <a:t>) of solute </a:t>
            </a:r>
            <a:r>
              <a:rPr lang="en-US" sz="1900" b="1" dirty="0" smtClean="0">
                <a:solidFill>
                  <a:schemeClr val="tx1">
                    <a:lumMod val="95000"/>
                    <a:lumOff val="5000"/>
                  </a:schemeClr>
                </a:solidFill>
                <a:latin typeface="Arial Unicode MS" pitchFamily="34" charset="-128"/>
                <a:ea typeface="Arial Unicode MS" pitchFamily="34" charset="-128"/>
                <a:cs typeface="Arial Unicode MS" pitchFamily="34" charset="-128"/>
              </a:rPr>
              <a:t>/</a:t>
            </a:r>
            <a:r>
              <a:rPr lang="en-US" sz="1900" b="1" dirty="0" smtClean="0">
                <a:solidFill>
                  <a:schemeClr val="tx1">
                    <a:lumMod val="95000"/>
                    <a:lumOff val="5000"/>
                  </a:schemeClr>
                </a:solidFill>
                <a:latin typeface="Bradley Hand ITC" pitchFamily="66" charset="0"/>
              </a:rPr>
              <a:t> V(</a:t>
            </a:r>
            <a:r>
              <a:rPr lang="en-US" sz="1500" b="1" dirty="0" smtClean="0">
                <a:solidFill>
                  <a:schemeClr val="tx1">
                    <a:lumMod val="95000"/>
                    <a:lumOff val="5000"/>
                  </a:schemeClr>
                </a:solidFill>
                <a:latin typeface="Bradley Hand ITC" pitchFamily="66" charset="0"/>
              </a:rPr>
              <a:t>L</a:t>
            </a:r>
            <a:r>
              <a:rPr lang="en-US" sz="1900" b="1" dirty="0" smtClean="0">
                <a:solidFill>
                  <a:schemeClr val="tx1">
                    <a:lumMod val="95000"/>
                    <a:lumOff val="5000"/>
                  </a:schemeClr>
                </a:solidFill>
                <a:latin typeface="Bradley Hand ITC" pitchFamily="66" charset="0"/>
              </a:rPr>
              <a:t>)of Solution</a:t>
            </a:r>
          </a:p>
        </p:txBody>
      </p:sp>
      <p:cxnSp>
        <p:nvCxnSpPr>
          <p:cNvPr id="6" name="رابط مستقيم 5"/>
          <p:cNvCxnSpPr/>
          <p:nvPr/>
        </p:nvCxnSpPr>
        <p:spPr>
          <a:xfrm>
            <a:off x="2209800" y="457200"/>
            <a:ext cx="3962400" cy="0"/>
          </a:xfrm>
          <a:prstGeom prst="line">
            <a:avLst/>
          </a:prstGeom>
        </p:spPr>
        <p:style>
          <a:lnRef idx="2">
            <a:schemeClr val="dk1"/>
          </a:lnRef>
          <a:fillRef idx="0">
            <a:schemeClr val="dk1"/>
          </a:fillRef>
          <a:effectRef idx="1">
            <a:schemeClr val="dk1"/>
          </a:effectRef>
          <a:fontRef idx="minor">
            <a:schemeClr val="tx1"/>
          </a:fontRef>
        </p:style>
      </p:cxnSp>
      <p:cxnSp>
        <p:nvCxnSpPr>
          <p:cNvPr id="18" name="رابط مستقيم 17"/>
          <p:cNvCxnSpPr/>
          <p:nvPr/>
        </p:nvCxnSpPr>
        <p:spPr>
          <a:xfrm>
            <a:off x="5562600" y="2590800"/>
            <a:ext cx="3352800" cy="0"/>
          </a:xfrm>
          <a:prstGeom prst="line">
            <a:avLst/>
          </a:prstGeom>
        </p:spPr>
        <p:style>
          <a:lnRef idx="2">
            <a:schemeClr val="dk1"/>
          </a:lnRef>
          <a:fillRef idx="0">
            <a:schemeClr val="dk1"/>
          </a:fillRef>
          <a:effectRef idx="1">
            <a:schemeClr val="dk1"/>
          </a:effectRef>
          <a:fontRef idx="minor">
            <a:schemeClr val="tx1"/>
          </a:fontRef>
        </p:style>
      </p:cxnSp>
      <p:cxnSp>
        <p:nvCxnSpPr>
          <p:cNvPr id="26" name="رابط مستقيم 25"/>
          <p:cNvCxnSpPr/>
          <p:nvPr/>
        </p:nvCxnSpPr>
        <p:spPr>
          <a:xfrm>
            <a:off x="381000" y="2667000"/>
            <a:ext cx="1828800" cy="0"/>
          </a:xfrm>
          <a:prstGeom prst="line">
            <a:avLst/>
          </a:prstGeom>
        </p:spPr>
        <p:style>
          <a:lnRef idx="2">
            <a:schemeClr val="dk1"/>
          </a:lnRef>
          <a:fillRef idx="0">
            <a:schemeClr val="dk1"/>
          </a:fillRef>
          <a:effectRef idx="1">
            <a:schemeClr val="dk1"/>
          </a:effectRef>
          <a:fontRef idx="minor">
            <a:schemeClr val="tx1"/>
          </a:fontRef>
        </p:style>
      </p:cxnSp>
      <p:cxnSp>
        <p:nvCxnSpPr>
          <p:cNvPr id="9" name="رابط مستقيم 8"/>
          <p:cNvCxnSpPr/>
          <p:nvPr/>
        </p:nvCxnSpPr>
        <p:spPr>
          <a:xfrm>
            <a:off x="6096000" y="1524000"/>
            <a:ext cx="1600200" cy="0"/>
          </a:xfrm>
          <a:prstGeom prst="line">
            <a:avLst/>
          </a:prstGeom>
        </p:spPr>
        <p:style>
          <a:lnRef idx="3">
            <a:schemeClr val="dk1"/>
          </a:lnRef>
          <a:fillRef idx="0">
            <a:schemeClr val="dk1"/>
          </a:fillRef>
          <a:effectRef idx="2">
            <a:schemeClr val="dk1"/>
          </a:effectRef>
          <a:fontRef idx="minor">
            <a:schemeClr val="tx1"/>
          </a:fontRef>
        </p:style>
      </p:cxnSp>
      <p:sp>
        <p:nvSpPr>
          <p:cNvPr id="20" name="شمس 19"/>
          <p:cNvSpPr/>
          <p:nvPr/>
        </p:nvSpPr>
        <p:spPr>
          <a:xfrm>
            <a:off x="762000" y="533400"/>
            <a:ext cx="533400" cy="45720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رابط مستقيم 21"/>
          <p:cNvCxnSpPr/>
          <p:nvPr/>
        </p:nvCxnSpPr>
        <p:spPr>
          <a:xfrm>
            <a:off x="5257800" y="4800600"/>
            <a:ext cx="3429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تذييل 4"/>
          <p:cNvSpPr>
            <a:spLocks noGrp="1"/>
          </p:cNvSpPr>
          <p:nvPr>
            <p:ph type="ftr" sz="quarter" idx="11"/>
          </p:nvPr>
        </p:nvSpPr>
        <p:spPr/>
        <p:txBody>
          <a:bodyPr/>
          <a:lstStyle/>
          <a:p>
            <a:r>
              <a:rPr lang="en-US"/>
              <a:t>LecturePLUS Timberlake</a:t>
            </a:r>
          </a:p>
        </p:txBody>
      </p:sp>
      <p:sp>
        <p:nvSpPr>
          <p:cNvPr id="8" name="عنصر نائب لرقم الشريحة 5"/>
          <p:cNvSpPr>
            <a:spLocks noGrp="1"/>
          </p:cNvSpPr>
          <p:nvPr>
            <p:ph type="sldNum" sz="quarter" idx="12"/>
          </p:nvPr>
        </p:nvSpPr>
        <p:spPr/>
        <p:txBody>
          <a:bodyPr/>
          <a:lstStyle/>
          <a:p>
            <a:fld id="{F26A892D-B6A0-4371-912D-B5B647735757}" type="slidenum">
              <a:rPr lang="en-US"/>
              <a:pPr/>
              <a:t>19</a:t>
            </a:fld>
            <a:endParaRPr lang="en-US"/>
          </a:p>
        </p:txBody>
      </p:sp>
      <p:sp>
        <p:nvSpPr>
          <p:cNvPr id="19458" name="Rectangle 2"/>
          <p:cNvSpPr>
            <a:spLocks noGrp="1" noChangeArrowheads="1"/>
          </p:cNvSpPr>
          <p:nvPr>
            <p:ph type="title"/>
          </p:nvPr>
        </p:nvSpPr>
        <p:spPr>
          <a:xfrm>
            <a:off x="228600" y="0"/>
            <a:ext cx="8534400" cy="1371600"/>
          </a:xfrm>
          <a:ln w="38100">
            <a:solidFill>
              <a:schemeClr val="hlink"/>
            </a:solidFill>
          </a:ln>
        </p:spPr>
        <p:txBody>
          <a:bodyPr>
            <a:normAutofit/>
          </a:bodyPr>
          <a:lstStyle/>
          <a:p>
            <a:r>
              <a:rPr lang="en-US" sz="4000" b="1" dirty="0"/>
              <a:t>pH Range</a:t>
            </a:r>
            <a:endParaRPr lang="en-US" dirty="0"/>
          </a:p>
        </p:txBody>
      </p:sp>
      <p:sp>
        <p:nvSpPr>
          <p:cNvPr id="19459" name="Rectangle 3"/>
          <p:cNvSpPr>
            <a:spLocks noGrp="1" noChangeArrowheads="1"/>
          </p:cNvSpPr>
          <p:nvPr>
            <p:ph type="body" idx="1"/>
          </p:nvPr>
        </p:nvSpPr>
        <p:spPr>
          <a:xfrm>
            <a:off x="0" y="1752600"/>
            <a:ext cx="9144000" cy="4114800"/>
          </a:xfrm>
        </p:spPr>
        <p:txBody>
          <a:bodyPr/>
          <a:lstStyle/>
          <a:p>
            <a:pPr>
              <a:buFontTx/>
              <a:buNone/>
            </a:pPr>
            <a:endParaRPr lang="en-US" sz="2600" b="1" dirty="0">
              <a:solidFill>
                <a:schemeClr val="tx2"/>
              </a:solidFill>
              <a:latin typeface="Comic Sans MS" pitchFamily="66" charset="0"/>
            </a:endParaRPr>
          </a:p>
          <a:p>
            <a:pPr>
              <a:buFontTx/>
              <a:buNone/>
            </a:pPr>
            <a:r>
              <a:rPr lang="en-US" sz="2600" b="1" dirty="0" smtClean="0">
                <a:solidFill>
                  <a:schemeClr val="tx2"/>
                </a:solidFill>
                <a:latin typeface="Comic Sans MS" pitchFamily="66" charset="0"/>
              </a:rPr>
              <a:t>0   </a:t>
            </a:r>
            <a:r>
              <a:rPr lang="en-US" sz="2600" b="1" dirty="0">
                <a:solidFill>
                  <a:schemeClr val="tx2"/>
                </a:solidFill>
                <a:latin typeface="Comic Sans MS" pitchFamily="66" charset="0"/>
              </a:rPr>
              <a:t>1   2   3  4 </a:t>
            </a:r>
            <a:r>
              <a:rPr lang="en-US" sz="2600" b="1" dirty="0" smtClean="0">
                <a:solidFill>
                  <a:schemeClr val="tx2"/>
                </a:solidFill>
                <a:latin typeface="Comic Sans MS" pitchFamily="66" charset="0"/>
              </a:rPr>
              <a:t> </a:t>
            </a:r>
            <a:r>
              <a:rPr lang="en-US" sz="2600" b="1" dirty="0">
                <a:solidFill>
                  <a:schemeClr val="tx2"/>
                </a:solidFill>
                <a:latin typeface="Comic Sans MS" pitchFamily="66" charset="0"/>
              </a:rPr>
              <a:t>5 </a:t>
            </a:r>
            <a:r>
              <a:rPr lang="en-US" sz="2600" b="1" dirty="0" smtClean="0">
                <a:solidFill>
                  <a:schemeClr val="tx2"/>
                </a:solidFill>
                <a:latin typeface="Comic Sans MS" pitchFamily="66" charset="0"/>
              </a:rPr>
              <a:t>  6    </a:t>
            </a:r>
            <a:r>
              <a:rPr lang="en-US" sz="2600" b="1" dirty="0" smtClean="0">
                <a:solidFill>
                  <a:srgbClr val="00B050"/>
                </a:solidFill>
                <a:latin typeface="Comic Sans MS" pitchFamily="66" charset="0"/>
              </a:rPr>
              <a:t>7</a:t>
            </a:r>
            <a:r>
              <a:rPr lang="en-US" sz="2600" b="1" dirty="0" smtClean="0">
                <a:solidFill>
                  <a:schemeClr val="tx2"/>
                </a:solidFill>
                <a:latin typeface="Comic Sans MS" pitchFamily="66" charset="0"/>
              </a:rPr>
              <a:t>  8  </a:t>
            </a:r>
            <a:r>
              <a:rPr lang="en-US" sz="2600" b="1" dirty="0">
                <a:solidFill>
                  <a:schemeClr val="tx2"/>
                </a:solidFill>
                <a:latin typeface="Comic Sans MS" pitchFamily="66" charset="0"/>
              </a:rPr>
              <a:t>9</a:t>
            </a:r>
            <a:r>
              <a:rPr lang="en-US" sz="2800" b="1" dirty="0">
                <a:solidFill>
                  <a:schemeClr val="tx2"/>
                </a:solidFill>
                <a:latin typeface="Comic Sans MS" pitchFamily="66" charset="0"/>
              </a:rPr>
              <a:t>  </a:t>
            </a:r>
            <a:r>
              <a:rPr lang="en-US" sz="2600" b="1" dirty="0">
                <a:solidFill>
                  <a:schemeClr val="tx2"/>
                </a:solidFill>
                <a:latin typeface="Comic Sans MS" pitchFamily="66" charset="0"/>
              </a:rPr>
              <a:t>10  11  12  13  14</a:t>
            </a:r>
          </a:p>
          <a:p>
            <a:pPr>
              <a:buFontTx/>
              <a:buNone/>
            </a:pPr>
            <a:endParaRPr lang="en-US" sz="2600" b="1" dirty="0">
              <a:solidFill>
                <a:schemeClr val="tx2"/>
              </a:solidFill>
              <a:latin typeface="Comic Sans MS" pitchFamily="66" charset="0"/>
            </a:endParaRPr>
          </a:p>
          <a:p>
            <a:pPr>
              <a:buFontTx/>
              <a:buNone/>
            </a:pPr>
            <a:endParaRPr lang="en-US" sz="2600" b="1" dirty="0">
              <a:solidFill>
                <a:schemeClr val="tx2"/>
              </a:solidFill>
              <a:latin typeface="Comic Sans MS" pitchFamily="66" charset="0"/>
            </a:endParaRPr>
          </a:p>
          <a:p>
            <a:pPr>
              <a:buFontTx/>
              <a:buNone/>
            </a:pPr>
            <a:endParaRPr lang="en-US" sz="2600" b="1" dirty="0">
              <a:solidFill>
                <a:schemeClr val="tx2"/>
              </a:solidFill>
              <a:latin typeface="Comic Sans MS" pitchFamily="66" charset="0"/>
            </a:endParaRPr>
          </a:p>
          <a:p>
            <a:pPr algn="ctr">
              <a:buFontTx/>
              <a:buNone/>
            </a:pPr>
            <a:endParaRPr lang="ar-BH" sz="2600" b="1" dirty="0" smtClean="0">
              <a:solidFill>
                <a:schemeClr val="tx2">
                  <a:lumMod val="50000"/>
                </a:schemeClr>
              </a:solidFill>
              <a:latin typeface="Comic Sans MS" pitchFamily="66" charset="0"/>
            </a:endParaRPr>
          </a:p>
          <a:p>
            <a:pPr algn="ctr">
              <a:buFontTx/>
              <a:buNone/>
            </a:pPr>
            <a:r>
              <a:rPr lang="en-US" sz="2600" b="1" dirty="0" smtClean="0">
                <a:solidFill>
                  <a:schemeClr val="tx2"/>
                </a:solidFill>
                <a:latin typeface="Comic Sans MS" pitchFamily="66" charset="0"/>
              </a:rPr>
              <a:t> </a:t>
            </a:r>
            <a:r>
              <a:rPr lang="en-US" sz="2600" b="1" dirty="0" smtClean="0">
                <a:solidFill>
                  <a:srgbClr val="00B050"/>
                </a:solidFill>
                <a:latin typeface="Comic Sans MS" pitchFamily="66" charset="0"/>
              </a:rPr>
              <a:t> </a:t>
            </a:r>
            <a:r>
              <a:rPr lang="en-US" sz="2600" b="1" dirty="0">
                <a:solidFill>
                  <a:srgbClr val="00B050"/>
                </a:solidFill>
                <a:latin typeface="Comic Sans MS" pitchFamily="66" charset="0"/>
              </a:rPr>
              <a:t>Neutral</a:t>
            </a:r>
            <a:endParaRPr lang="en-US" sz="3400" b="1" dirty="0">
              <a:solidFill>
                <a:srgbClr val="00B050"/>
              </a:solidFill>
              <a:latin typeface="Comic Sans MS" pitchFamily="66" charset="0"/>
            </a:endParaRPr>
          </a:p>
          <a:p>
            <a:pPr>
              <a:buFontTx/>
              <a:buNone/>
            </a:pPr>
            <a:r>
              <a:rPr lang="en-US" sz="3600" b="1" dirty="0">
                <a:solidFill>
                  <a:schemeClr val="bg2">
                    <a:lumMod val="10000"/>
                  </a:schemeClr>
                </a:solidFill>
              </a:rPr>
              <a:t>[H</a:t>
            </a:r>
            <a:r>
              <a:rPr lang="en-US" sz="3600" b="1" baseline="30000" dirty="0">
                <a:solidFill>
                  <a:schemeClr val="bg2">
                    <a:lumMod val="10000"/>
                  </a:schemeClr>
                </a:solidFill>
              </a:rPr>
              <a:t>+</a:t>
            </a:r>
            <a:r>
              <a:rPr lang="en-US" sz="3600" b="1" dirty="0">
                <a:solidFill>
                  <a:schemeClr val="bg2">
                    <a:lumMod val="10000"/>
                  </a:schemeClr>
                </a:solidFill>
              </a:rPr>
              <a:t>]</a:t>
            </a:r>
            <a:r>
              <a:rPr lang="en-US" sz="2600" b="1" dirty="0">
                <a:solidFill>
                  <a:schemeClr val="bg2">
                    <a:lumMod val="10000"/>
                  </a:schemeClr>
                </a:solidFill>
              </a:rPr>
              <a:t>&gt;</a:t>
            </a:r>
            <a:r>
              <a:rPr lang="en-US" sz="2400" b="1" dirty="0">
                <a:solidFill>
                  <a:schemeClr val="bg2">
                    <a:lumMod val="10000"/>
                  </a:schemeClr>
                </a:solidFill>
              </a:rPr>
              <a:t>[OH</a:t>
            </a:r>
            <a:r>
              <a:rPr lang="en-US" sz="2400" b="1" baseline="30000" dirty="0">
                <a:solidFill>
                  <a:schemeClr val="bg2">
                    <a:lumMod val="10000"/>
                  </a:schemeClr>
                </a:solidFill>
              </a:rPr>
              <a:t>-</a:t>
            </a:r>
            <a:r>
              <a:rPr lang="en-US" sz="2400" b="1" dirty="0">
                <a:solidFill>
                  <a:schemeClr val="bg2">
                    <a:lumMod val="10000"/>
                  </a:schemeClr>
                </a:solidFill>
              </a:rPr>
              <a:t>]</a:t>
            </a:r>
            <a:r>
              <a:rPr lang="en-US" sz="2600" b="1" dirty="0">
                <a:solidFill>
                  <a:schemeClr val="bg2">
                    <a:lumMod val="10000"/>
                  </a:schemeClr>
                </a:solidFill>
              </a:rPr>
              <a:t>		        </a:t>
            </a:r>
            <a:r>
              <a:rPr lang="ar-BH" sz="2600" b="1" dirty="0" smtClean="0">
                <a:solidFill>
                  <a:schemeClr val="bg2">
                    <a:lumMod val="10000"/>
                  </a:schemeClr>
                </a:solidFill>
              </a:rPr>
              <a:t>   </a:t>
            </a:r>
            <a:r>
              <a:rPr lang="en-US" sz="2600" b="1" dirty="0" smtClean="0">
                <a:solidFill>
                  <a:schemeClr val="bg2">
                    <a:lumMod val="10000"/>
                  </a:schemeClr>
                </a:solidFill>
              </a:rPr>
              <a:t>  </a:t>
            </a:r>
            <a:r>
              <a:rPr lang="en-US" sz="3000" b="1" dirty="0">
                <a:solidFill>
                  <a:schemeClr val="bg2">
                    <a:lumMod val="10000"/>
                  </a:schemeClr>
                </a:solidFill>
              </a:rPr>
              <a:t>[H</a:t>
            </a:r>
            <a:r>
              <a:rPr lang="en-US" sz="3000" b="1" baseline="30000" dirty="0">
                <a:solidFill>
                  <a:schemeClr val="bg2">
                    <a:lumMod val="10000"/>
                  </a:schemeClr>
                </a:solidFill>
              </a:rPr>
              <a:t>+</a:t>
            </a:r>
            <a:r>
              <a:rPr lang="en-US" sz="3000" b="1" dirty="0">
                <a:solidFill>
                  <a:schemeClr val="bg2">
                    <a:lumMod val="10000"/>
                  </a:schemeClr>
                </a:solidFill>
              </a:rPr>
              <a:t>] = [OH</a:t>
            </a:r>
            <a:r>
              <a:rPr lang="en-US" sz="3000" b="1" baseline="30000" dirty="0">
                <a:solidFill>
                  <a:schemeClr val="bg2">
                    <a:lumMod val="10000"/>
                  </a:schemeClr>
                </a:solidFill>
              </a:rPr>
              <a:t>-</a:t>
            </a:r>
            <a:r>
              <a:rPr lang="en-US" sz="3000" b="1" dirty="0">
                <a:solidFill>
                  <a:schemeClr val="bg2">
                    <a:lumMod val="10000"/>
                  </a:schemeClr>
                </a:solidFill>
              </a:rPr>
              <a:t>]</a:t>
            </a:r>
            <a:r>
              <a:rPr lang="en-US" sz="2600" b="1" dirty="0">
                <a:solidFill>
                  <a:schemeClr val="bg2">
                    <a:lumMod val="10000"/>
                  </a:schemeClr>
                </a:solidFill>
              </a:rPr>
              <a:t>             </a:t>
            </a:r>
            <a:r>
              <a:rPr lang="en-US" sz="3600" b="1" dirty="0">
                <a:solidFill>
                  <a:schemeClr val="bg2">
                    <a:lumMod val="10000"/>
                  </a:schemeClr>
                </a:solidFill>
              </a:rPr>
              <a:t>[OH</a:t>
            </a:r>
            <a:r>
              <a:rPr lang="en-US" sz="3600" b="1" baseline="30000" dirty="0">
                <a:solidFill>
                  <a:schemeClr val="bg2">
                    <a:lumMod val="10000"/>
                  </a:schemeClr>
                </a:solidFill>
              </a:rPr>
              <a:t>-</a:t>
            </a:r>
            <a:r>
              <a:rPr lang="en-US" sz="3600" b="1" dirty="0">
                <a:solidFill>
                  <a:schemeClr val="bg2">
                    <a:lumMod val="10000"/>
                  </a:schemeClr>
                </a:solidFill>
              </a:rPr>
              <a:t>]</a:t>
            </a:r>
            <a:r>
              <a:rPr lang="en-US" sz="2600" b="1" dirty="0">
                <a:solidFill>
                  <a:schemeClr val="bg2">
                    <a:lumMod val="10000"/>
                  </a:schemeClr>
                </a:solidFill>
              </a:rPr>
              <a:t>&gt;</a:t>
            </a:r>
            <a:r>
              <a:rPr lang="en-US" sz="2400" b="1" dirty="0">
                <a:solidFill>
                  <a:schemeClr val="bg2">
                    <a:lumMod val="10000"/>
                  </a:schemeClr>
                </a:solidFill>
              </a:rPr>
              <a:t>[H</a:t>
            </a:r>
            <a:r>
              <a:rPr lang="en-US" sz="2400" b="1" baseline="30000" dirty="0">
                <a:solidFill>
                  <a:schemeClr val="bg2">
                    <a:lumMod val="10000"/>
                  </a:schemeClr>
                </a:solidFill>
              </a:rPr>
              <a:t>+</a:t>
            </a:r>
            <a:r>
              <a:rPr lang="en-US" sz="2400" b="1" dirty="0">
                <a:solidFill>
                  <a:schemeClr val="bg2">
                    <a:lumMod val="10000"/>
                  </a:schemeClr>
                </a:solidFill>
              </a:rPr>
              <a:t>]</a:t>
            </a:r>
            <a:endParaRPr lang="en-US" sz="2600" b="1" dirty="0">
              <a:solidFill>
                <a:schemeClr val="bg2">
                  <a:lumMod val="10000"/>
                </a:schemeClr>
              </a:solidFill>
            </a:endParaRPr>
          </a:p>
          <a:p>
            <a:pPr>
              <a:buFontTx/>
              <a:buNone/>
            </a:pPr>
            <a:endParaRPr lang="en-US" sz="2600" b="1" dirty="0">
              <a:solidFill>
                <a:schemeClr val="tx2"/>
              </a:solidFill>
              <a:latin typeface="Comic Sans MS" pitchFamily="66" charset="0"/>
            </a:endParaRPr>
          </a:p>
          <a:p>
            <a:endParaRPr lang="en-US" dirty="0"/>
          </a:p>
        </p:txBody>
      </p:sp>
      <p:sp>
        <p:nvSpPr>
          <p:cNvPr id="19460" name="AutoShape 4"/>
          <p:cNvSpPr>
            <a:spLocks noChangeArrowheads="1"/>
          </p:cNvSpPr>
          <p:nvPr/>
        </p:nvSpPr>
        <p:spPr bwMode="auto">
          <a:xfrm>
            <a:off x="0" y="2895600"/>
            <a:ext cx="4495800" cy="1371600"/>
          </a:xfrm>
          <a:prstGeom prst="leftArrow">
            <a:avLst>
              <a:gd name="adj1" fmla="val 50000"/>
              <a:gd name="adj2" fmla="val 81944"/>
            </a:avLst>
          </a:prstGeom>
          <a:solidFill>
            <a:srgbClr val="FF3399"/>
          </a:solidFill>
          <a:ln w="9525">
            <a:solidFill>
              <a:schemeClr val="accent1"/>
            </a:solidFill>
            <a:miter lim="800000"/>
            <a:headEnd/>
            <a:tailEnd/>
          </a:ln>
          <a:effectLst/>
        </p:spPr>
        <p:txBody>
          <a:bodyPr wrap="none" anchor="ctr"/>
          <a:lstStyle/>
          <a:p>
            <a:pPr algn="ctr"/>
            <a:r>
              <a:rPr lang="en-US" sz="2600" b="1"/>
              <a:t>Acidic</a:t>
            </a:r>
            <a:endParaRPr lang="en-US"/>
          </a:p>
        </p:txBody>
      </p:sp>
      <p:sp>
        <p:nvSpPr>
          <p:cNvPr id="19461" name="AutoShape 5"/>
          <p:cNvSpPr>
            <a:spLocks noChangeArrowheads="1"/>
          </p:cNvSpPr>
          <p:nvPr/>
        </p:nvSpPr>
        <p:spPr bwMode="auto">
          <a:xfrm>
            <a:off x="4495800" y="2930525"/>
            <a:ext cx="4648200" cy="1295400"/>
          </a:xfrm>
          <a:prstGeom prst="rightArrow">
            <a:avLst>
              <a:gd name="adj1" fmla="val 50000"/>
              <a:gd name="adj2" fmla="val 89706"/>
            </a:avLst>
          </a:prstGeom>
          <a:solidFill>
            <a:schemeClr val="accent2"/>
          </a:solidFill>
          <a:ln w="9525">
            <a:solidFill>
              <a:schemeClr val="accent1"/>
            </a:solidFill>
            <a:miter lim="800000"/>
            <a:headEnd/>
            <a:tailEnd/>
          </a:ln>
          <a:effectLst/>
        </p:spPr>
        <p:txBody>
          <a:bodyPr wrap="none" anchor="ctr"/>
          <a:lstStyle/>
          <a:p>
            <a:pPr algn="ctr"/>
            <a:r>
              <a:rPr lang="en-US" sz="2600" b="1">
                <a:solidFill>
                  <a:schemeClr val="bg1"/>
                </a:solidFill>
              </a:rPr>
              <a:t>Basic</a:t>
            </a:r>
            <a:endParaRPr lang="en-US"/>
          </a:p>
        </p:txBody>
      </p:sp>
      <p:cxnSp>
        <p:nvCxnSpPr>
          <p:cNvPr id="10" name="رابط كسهم مستقيم 9"/>
          <p:cNvCxnSpPr/>
          <p:nvPr/>
        </p:nvCxnSpPr>
        <p:spPr>
          <a:xfrm>
            <a:off x="4495800" y="2743200"/>
            <a:ext cx="0" cy="18288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u="sng" dirty="0" smtClean="0">
                <a:solidFill>
                  <a:srgbClr val="FF0000"/>
                </a:solidFill>
              </a:rPr>
              <a:t>Introduction</a:t>
            </a:r>
            <a:r>
              <a:rPr lang="ar-BH" b="1" u="sng" dirty="0" err="1" smtClean="0">
                <a:solidFill>
                  <a:srgbClr val="FF0000"/>
                </a:solidFill>
              </a:rPr>
              <a:t>:</a:t>
            </a:r>
            <a:endParaRPr lang="en-US" b="1" u="sng" dirty="0">
              <a:solidFill>
                <a:srgbClr val="FF0000"/>
              </a:solidFill>
            </a:endParaRPr>
          </a:p>
        </p:txBody>
      </p:sp>
      <p:sp>
        <p:nvSpPr>
          <p:cNvPr id="3" name="عنصر نائب للمحتوى 2"/>
          <p:cNvSpPr>
            <a:spLocks noGrp="1"/>
          </p:cNvSpPr>
          <p:nvPr>
            <p:ph idx="1"/>
          </p:nvPr>
        </p:nvSpPr>
        <p:spPr/>
        <p:txBody>
          <a:bodyPr/>
          <a:lstStyle/>
          <a:p>
            <a:r>
              <a:rPr lang="en-US" b="1" dirty="0" smtClean="0">
                <a:solidFill>
                  <a:srgbClr val="00B050"/>
                </a:solidFill>
              </a:rPr>
              <a:t>Reference Book</a:t>
            </a:r>
            <a:r>
              <a:rPr lang="en-US" dirty="0" smtClean="0"/>
              <a:t>:</a:t>
            </a:r>
            <a:r>
              <a:rPr lang="en-US" sz="2400" dirty="0"/>
              <a:t> </a:t>
            </a:r>
            <a:r>
              <a:rPr lang="en-US" sz="2400" i="1" dirty="0" smtClean="0">
                <a:solidFill>
                  <a:schemeClr val="tx1">
                    <a:lumMod val="95000"/>
                    <a:lumOff val="5000"/>
                  </a:schemeClr>
                </a:solidFill>
              </a:rPr>
              <a:t>Practical General Chemistry</a:t>
            </a:r>
          </a:p>
          <a:p>
            <a:pPr>
              <a:buNone/>
            </a:pPr>
            <a:r>
              <a:rPr lang="en-US" sz="2400" dirty="0">
                <a:solidFill>
                  <a:srgbClr val="7030A0"/>
                </a:solidFill>
              </a:rPr>
              <a:t> </a:t>
            </a:r>
            <a:r>
              <a:rPr lang="en-US" sz="2400" dirty="0" smtClean="0">
                <a:solidFill>
                  <a:srgbClr val="7030A0"/>
                </a:solidFill>
              </a:rPr>
              <a:t>                                                    By </a:t>
            </a:r>
            <a:r>
              <a:rPr lang="en-US" sz="2400" dirty="0" smtClean="0"/>
              <a:t>: Dr. Ahmad Al-</a:t>
            </a:r>
            <a:r>
              <a:rPr lang="en-US" sz="2400" dirty="0" err="1" smtClean="0"/>
              <a:t>Owais</a:t>
            </a:r>
            <a:r>
              <a:rPr lang="en-US" sz="2400" dirty="0" smtClean="0"/>
              <a:t> </a:t>
            </a:r>
          </a:p>
          <a:p>
            <a:pPr>
              <a:buNone/>
            </a:pPr>
            <a:r>
              <a:rPr lang="en-US" sz="2400" dirty="0"/>
              <a:t> </a:t>
            </a:r>
            <a:r>
              <a:rPr lang="en-US" sz="2400" dirty="0" smtClean="0"/>
              <a:t>                                                            Prof. Abdulaziz Al- wassil</a:t>
            </a:r>
          </a:p>
          <a:p>
            <a:endParaRPr lang="en-US" sz="2400" dirty="0"/>
          </a:p>
          <a:p>
            <a:pPr>
              <a:buNone/>
            </a:pPr>
            <a:endParaRPr lang="en-US" sz="2400" dirty="0" smtClean="0"/>
          </a:p>
          <a:p>
            <a:r>
              <a:rPr lang="en-US" b="1" dirty="0" smtClean="0">
                <a:solidFill>
                  <a:srgbClr val="00B050"/>
                </a:solidFill>
              </a:rPr>
              <a:t>Reports File </a:t>
            </a:r>
            <a:r>
              <a:rPr lang="en-US" dirty="0" smtClean="0"/>
              <a:t>:Present In building   No. </a:t>
            </a:r>
            <a:r>
              <a:rPr lang="en-US" sz="4800" dirty="0" smtClean="0">
                <a:solidFill>
                  <a:srgbClr val="C00000"/>
                </a:solidFill>
              </a:rPr>
              <a:t>5</a:t>
            </a:r>
            <a:endParaRPr lang="en-US" sz="4800" dirty="0">
              <a:solidFill>
                <a:srgbClr val="C00000"/>
              </a:solidFill>
            </a:endParaRP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304800"/>
            <a:ext cx="7772400" cy="1143000"/>
          </a:xfrm>
        </p:spPr>
        <p:txBody>
          <a:bodyPr/>
          <a:lstStyle/>
          <a:p>
            <a:r>
              <a:rPr lang="en-US" sz="4000" b="1" dirty="0">
                <a:solidFill>
                  <a:srgbClr val="C00000"/>
                </a:solidFill>
              </a:rPr>
              <a:t>pH </a:t>
            </a:r>
            <a:r>
              <a:rPr lang="en-US" sz="4000" b="1" i="1" dirty="0" smtClean="0">
                <a:solidFill>
                  <a:srgbClr val="C00000"/>
                </a:solidFill>
              </a:rPr>
              <a:t>Calculations</a:t>
            </a:r>
            <a:r>
              <a:rPr lang="en-US" sz="4000" b="1" dirty="0" smtClean="0">
                <a:solidFill>
                  <a:srgbClr val="C00000"/>
                </a:solidFill>
              </a:rPr>
              <a:t> (PH laws):</a:t>
            </a:r>
            <a:endParaRPr lang="en-US" sz="4000" b="1" dirty="0">
              <a:solidFill>
                <a:srgbClr val="C00000"/>
              </a:solidFill>
            </a:endParaRPr>
          </a:p>
        </p:txBody>
      </p:sp>
      <p:sp>
        <p:nvSpPr>
          <p:cNvPr id="44035" name="Oval 3"/>
          <p:cNvSpPr>
            <a:spLocks noChangeArrowheads="1"/>
          </p:cNvSpPr>
          <p:nvPr/>
        </p:nvSpPr>
        <p:spPr bwMode="auto">
          <a:xfrm>
            <a:off x="990600" y="1371600"/>
            <a:ext cx="1371600" cy="1371600"/>
          </a:xfrm>
          <a:prstGeom prst="ellipse">
            <a:avLst/>
          </a:prstGeom>
          <a:solidFill>
            <a:srgbClr val="FF0000">
              <a:alpha val="21001"/>
            </a:srgbClr>
          </a:solidFill>
          <a:ln w="9525">
            <a:solidFill>
              <a:schemeClr val="tx1"/>
            </a:solidFill>
            <a:round/>
            <a:headEnd/>
            <a:tailEnd/>
          </a:ln>
          <a:effectLst/>
        </p:spPr>
        <p:txBody>
          <a:bodyPr wrap="none" anchor="ctr"/>
          <a:lstStyle/>
          <a:p>
            <a:pPr algn="ctr"/>
            <a:r>
              <a:rPr lang="en-US" sz="3200"/>
              <a:t>pH</a:t>
            </a:r>
          </a:p>
        </p:txBody>
      </p:sp>
      <p:sp>
        <p:nvSpPr>
          <p:cNvPr id="44036" name="Oval 4"/>
          <p:cNvSpPr>
            <a:spLocks noChangeArrowheads="1"/>
          </p:cNvSpPr>
          <p:nvPr/>
        </p:nvSpPr>
        <p:spPr bwMode="auto">
          <a:xfrm>
            <a:off x="914400" y="4800600"/>
            <a:ext cx="1371600" cy="1371600"/>
          </a:xfrm>
          <a:prstGeom prst="ellipse">
            <a:avLst/>
          </a:prstGeom>
          <a:solidFill>
            <a:srgbClr val="0000FF">
              <a:alpha val="21001"/>
            </a:srgbClr>
          </a:solidFill>
          <a:ln w="9525">
            <a:solidFill>
              <a:schemeClr val="tx1"/>
            </a:solidFill>
            <a:round/>
            <a:headEnd/>
            <a:tailEnd/>
          </a:ln>
          <a:effectLst/>
        </p:spPr>
        <p:txBody>
          <a:bodyPr wrap="none" anchor="ctr"/>
          <a:lstStyle/>
          <a:p>
            <a:pPr algn="ctr"/>
            <a:r>
              <a:rPr lang="en-US" sz="3200" dirty="0"/>
              <a:t>pOH</a:t>
            </a:r>
          </a:p>
        </p:txBody>
      </p:sp>
      <p:sp>
        <p:nvSpPr>
          <p:cNvPr id="44037" name="Oval 5"/>
          <p:cNvSpPr>
            <a:spLocks noChangeArrowheads="1"/>
          </p:cNvSpPr>
          <p:nvPr/>
        </p:nvSpPr>
        <p:spPr bwMode="auto">
          <a:xfrm>
            <a:off x="6705600" y="1371600"/>
            <a:ext cx="1371600" cy="1371600"/>
          </a:xfrm>
          <a:prstGeom prst="ellipse">
            <a:avLst/>
          </a:prstGeom>
          <a:solidFill>
            <a:srgbClr val="FF0000">
              <a:alpha val="21001"/>
            </a:srgbClr>
          </a:solidFill>
          <a:ln w="9525">
            <a:solidFill>
              <a:schemeClr val="tx1"/>
            </a:solidFill>
            <a:round/>
            <a:headEnd/>
            <a:tailEnd/>
          </a:ln>
          <a:effectLst/>
        </p:spPr>
        <p:txBody>
          <a:bodyPr wrap="none" anchor="ctr"/>
          <a:lstStyle/>
          <a:p>
            <a:pPr algn="ctr"/>
            <a:r>
              <a:rPr lang="en-US" sz="2800" dirty="0"/>
              <a:t>[</a:t>
            </a:r>
            <a:r>
              <a:rPr lang="en-US" sz="2800" dirty="0" smtClean="0"/>
              <a:t>H</a:t>
            </a:r>
            <a:r>
              <a:rPr lang="en-US" sz="2800" baseline="30000" dirty="0" smtClean="0"/>
              <a:t>+</a:t>
            </a:r>
            <a:r>
              <a:rPr lang="en-US" sz="2800" dirty="0" smtClean="0"/>
              <a:t>]</a:t>
            </a:r>
            <a:endParaRPr lang="en-US" sz="2800" dirty="0"/>
          </a:p>
        </p:txBody>
      </p:sp>
      <p:sp>
        <p:nvSpPr>
          <p:cNvPr id="44038" name="Oval 6"/>
          <p:cNvSpPr>
            <a:spLocks noChangeArrowheads="1"/>
          </p:cNvSpPr>
          <p:nvPr/>
        </p:nvSpPr>
        <p:spPr bwMode="auto">
          <a:xfrm>
            <a:off x="6705600" y="4953000"/>
            <a:ext cx="1371600" cy="1371600"/>
          </a:xfrm>
          <a:prstGeom prst="ellipse">
            <a:avLst/>
          </a:prstGeom>
          <a:solidFill>
            <a:srgbClr val="0000FF">
              <a:alpha val="21001"/>
            </a:srgbClr>
          </a:solidFill>
          <a:ln w="9525">
            <a:solidFill>
              <a:schemeClr val="tx1"/>
            </a:solidFill>
            <a:round/>
            <a:headEnd/>
            <a:tailEnd/>
          </a:ln>
          <a:effectLst/>
        </p:spPr>
        <p:txBody>
          <a:bodyPr wrap="none" anchor="ctr"/>
          <a:lstStyle/>
          <a:p>
            <a:pPr algn="ctr"/>
            <a:r>
              <a:rPr lang="en-US" sz="2800"/>
              <a:t>[OH</a:t>
            </a:r>
            <a:r>
              <a:rPr lang="en-US" sz="2800" baseline="30000"/>
              <a:t>-</a:t>
            </a:r>
            <a:r>
              <a:rPr lang="en-US" sz="2800"/>
              <a:t>]</a:t>
            </a:r>
          </a:p>
        </p:txBody>
      </p:sp>
      <p:sp>
        <p:nvSpPr>
          <p:cNvPr id="44039" name="Text Box 7"/>
          <p:cNvSpPr txBox="1">
            <a:spLocks noChangeArrowheads="1"/>
          </p:cNvSpPr>
          <p:nvPr/>
        </p:nvSpPr>
        <p:spPr bwMode="auto">
          <a:xfrm>
            <a:off x="533400" y="3505200"/>
            <a:ext cx="2634054" cy="523220"/>
          </a:xfrm>
          <a:prstGeom prst="rect">
            <a:avLst/>
          </a:prstGeom>
          <a:noFill/>
          <a:ln w="9525">
            <a:noFill/>
            <a:miter lim="800000"/>
            <a:headEnd/>
            <a:tailEnd/>
          </a:ln>
          <a:effectLst/>
        </p:spPr>
        <p:txBody>
          <a:bodyPr wrap="none">
            <a:spAutoFit/>
          </a:bodyPr>
          <a:lstStyle/>
          <a:p>
            <a:r>
              <a:rPr lang="en-US" sz="2800" b="1" i="1" dirty="0">
                <a:solidFill>
                  <a:schemeClr val="accent2">
                    <a:lumMod val="50000"/>
                  </a:schemeClr>
                </a:solidFill>
              </a:rPr>
              <a:t>pH  +  pOH  =  14</a:t>
            </a:r>
          </a:p>
        </p:txBody>
      </p:sp>
      <p:sp>
        <p:nvSpPr>
          <p:cNvPr id="44040" name="Line 8"/>
          <p:cNvSpPr>
            <a:spLocks noChangeShapeType="1"/>
          </p:cNvSpPr>
          <p:nvPr/>
        </p:nvSpPr>
        <p:spPr bwMode="auto">
          <a:xfrm>
            <a:off x="2743200" y="2286000"/>
            <a:ext cx="3581400" cy="0"/>
          </a:xfrm>
          <a:prstGeom prst="line">
            <a:avLst/>
          </a:prstGeom>
          <a:noFill/>
          <a:ln w="9525">
            <a:solidFill>
              <a:srgbClr val="333399"/>
            </a:solidFill>
            <a:round/>
            <a:headEnd/>
            <a:tailEnd type="triangle" w="med" len="med"/>
          </a:ln>
          <a:effectLst/>
        </p:spPr>
        <p:txBody>
          <a:bodyPr/>
          <a:lstStyle/>
          <a:p>
            <a:endParaRPr lang="en-US"/>
          </a:p>
        </p:txBody>
      </p:sp>
      <p:sp>
        <p:nvSpPr>
          <p:cNvPr id="44041" name="Line 9"/>
          <p:cNvSpPr>
            <a:spLocks noChangeShapeType="1"/>
          </p:cNvSpPr>
          <p:nvPr/>
        </p:nvSpPr>
        <p:spPr bwMode="auto">
          <a:xfrm>
            <a:off x="2743200" y="1981200"/>
            <a:ext cx="3581400" cy="0"/>
          </a:xfrm>
          <a:prstGeom prst="line">
            <a:avLst/>
          </a:prstGeom>
          <a:noFill/>
          <a:ln w="9525">
            <a:solidFill>
              <a:srgbClr val="FF0000"/>
            </a:solidFill>
            <a:round/>
            <a:headEnd type="triangle" w="med" len="med"/>
            <a:tailEnd/>
          </a:ln>
          <a:effectLst/>
        </p:spPr>
        <p:txBody>
          <a:bodyPr/>
          <a:lstStyle/>
          <a:p>
            <a:endParaRPr lang="en-US"/>
          </a:p>
        </p:txBody>
      </p:sp>
      <p:sp>
        <p:nvSpPr>
          <p:cNvPr id="44042" name="Text Box 10"/>
          <p:cNvSpPr txBox="1">
            <a:spLocks noChangeArrowheads="1"/>
          </p:cNvSpPr>
          <p:nvPr/>
        </p:nvSpPr>
        <p:spPr bwMode="auto">
          <a:xfrm>
            <a:off x="3429000" y="1524000"/>
            <a:ext cx="2249334" cy="523220"/>
          </a:xfrm>
          <a:prstGeom prst="rect">
            <a:avLst/>
          </a:prstGeom>
          <a:noFill/>
          <a:ln w="9525">
            <a:noFill/>
            <a:miter lim="800000"/>
            <a:headEnd/>
            <a:tailEnd/>
          </a:ln>
          <a:effectLst/>
        </p:spPr>
        <p:txBody>
          <a:bodyPr wrap="none">
            <a:spAutoFit/>
          </a:bodyPr>
          <a:lstStyle/>
          <a:p>
            <a:r>
              <a:rPr lang="en-US" sz="2800" b="1" i="1" dirty="0">
                <a:solidFill>
                  <a:schemeClr val="accent2">
                    <a:lumMod val="50000"/>
                  </a:schemeClr>
                </a:solidFill>
              </a:rPr>
              <a:t>pH  =  -</a:t>
            </a:r>
            <a:r>
              <a:rPr lang="en-US" sz="2800" b="1" i="1" dirty="0" smtClean="0">
                <a:solidFill>
                  <a:schemeClr val="accent2">
                    <a:lumMod val="50000"/>
                  </a:schemeClr>
                </a:solidFill>
              </a:rPr>
              <a:t>log[H</a:t>
            </a:r>
            <a:r>
              <a:rPr lang="en-US" sz="2800" b="1" i="1" baseline="30000" dirty="0" smtClean="0">
                <a:solidFill>
                  <a:schemeClr val="accent2">
                    <a:lumMod val="50000"/>
                  </a:schemeClr>
                </a:solidFill>
              </a:rPr>
              <a:t>+</a:t>
            </a:r>
            <a:r>
              <a:rPr lang="en-US" sz="2800" b="1" i="1" dirty="0" smtClean="0">
                <a:solidFill>
                  <a:schemeClr val="accent2">
                    <a:lumMod val="50000"/>
                  </a:schemeClr>
                </a:solidFill>
              </a:rPr>
              <a:t>]</a:t>
            </a:r>
            <a:endParaRPr lang="en-US" sz="2800" b="1" i="1" dirty="0">
              <a:solidFill>
                <a:schemeClr val="accent2">
                  <a:lumMod val="50000"/>
                </a:schemeClr>
              </a:solidFill>
            </a:endParaRPr>
          </a:p>
        </p:txBody>
      </p:sp>
      <p:sp>
        <p:nvSpPr>
          <p:cNvPr id="44043" name="Text Box 11"/>
          <p:cNvSpPr txBox="1">
            <a:spLocks noChangeArrowheads="1"/>
          </p:cNvSpPr>
          <p:nvPr/>
        </p:nvSpPr>
        <p:spPr bwMode="auto">
          <a:xfrm>
            <a:off x="3641725" y="2249488"/>
            <a:ext cx="1702710" cy="461665"/>
          </a:xfrm>
          <a:prstGeom prst="rect">
            <a:avLst/>
          </a:prstGeom>
          <a:noFill/>
          <a:ln w="9525">
            <a:noFill/>
            <a:miter lim="800000"/>
            <a:headEnd/>
            <a:tailEnd/>
          </a:ln>
          <a:effectLst/>
        </p:spPr>
        <p:txBody>
          <a:bodyPr wrap="none">
            <a:spAutoFit/>
          </a:bodyPr>
          <a:lstStyle/>
          <a:p>
            <a:r>
              <a:rPr lang="en-US" sz="2400" b="1" i="1" dirty="0">
                <a:solidFill>
                  <a:srgbClr val="7030A0"/>
                </a:solidFill>
              </a:rPr>
              <a:t>[</a:t>
            </a:r>
            <a:r>
              <a:rPr lang="en-US" sz="2400" b="1" i="1" dirty="0" smtClean="0">
                <a:solidFill>
                  <a:srgbClr val="7030A0"/>
                </a:solidFill>
              </a:rPr>
              <a:t>H</a:t>
            </a:r>
            <a:r>
              <a:rPr lang="en-US" sz="2400" b="1" i="1" baseline="30000" dirty="0" smtClean="0">
                <a:solidFill>
                  <a:srgbClr val="7030A0"/>
                </a:solidFill>
              </a:rPr>
              <a:t>+</a:t>
            </a:r>
            <a:r>
              <a:rPr lang="en-US" sz="2400" b="1" i="1" dirty="0" smtClean="0">
                <a:solidFill>
                  <a:srgbClr val="7030A0"/>
                </a:solidFill>
              </a:rPr>
              <a:t>] </a:t>
            </a:r>
            <a:r>
              <a:rPr lang="en-US" sz="2400" b="1" i="1" dirty="0">
                <a:solidFill>
                  <a:srgbClr val="7030A0"/>
                </a:solidFill>
              </a:rPr>
              <a:t>= </a:t>
            </a:r>
            <a:r>
              <a:rPr lang="en-US" sz="2400" b="1" i="1" dirty="0" smtClean="0">
                <a:solidFill>
                  <a:srgbClr val="7030A0"/>
                </a:solidFill>
              </a:rPr>
              <a:t>10 </a:t>
            </a:r>
            <a:r>
              <a:rPr lang="en-US" sz="2800" b="1" i="1" baseline="30000" dirty="0" smtClean="0">
                <a:solidFill>
                  <a:srgbClr val="7030A0"/>
                </a:solidFill>
              </a:rPr>
              <a:t>-</a:t>
            </a:r>
            <a:r>
              <a:rPr lang="en-US" sz="2800" b="1" i="1" baseline="30000" dirty="0">
                <a:solidFill>
                  <a:srgbClr val="7030A0"/>
                </a:solidFill>
              </a:rPr>
              <a:t>pH</a:t>
            </a:r>
          </a:p>
        </p:txBody>
      </p:sp>
      <p:sp>
        <p:nvSpPr>
          <p:cNvPr id="44044" name="Line 12"/>
          <p:cNvSpPr>
            <a:spLocks noChangeShapeType="1"/>
          </p:cNvSpPr>
          <p:nvPr/>
        </p:nvSpPr>
        <p:spPr bwMode="auto">
          <a:xfrm>
            <a:off x="2743200" y="5827713"/>
            <a:ext cx="3581400" cy="0"/>
          </a:xfrm>
          <a:prstGeom prst="line">
            <a:avLst/>
          </a:prstGeom>
          <a:noFill/>
          <a:ln w="9525">
            <a:solidFill>
              <a:srgbClr val="333399"/>
            </a:solidFill>
            <a:round/>
            <a:headEnd/>
            <a:tailEnd type="triangle" w="med" len="med"/>
          </a:ln>
          <a:effectLst/>
        </p:spPr>
        <p:txBody>
          <a:bodyPr/>
          <a:lstStyle/>
          <a:p>
            <a:endParaRPr lang="en-US"/>
          </a:p>
        </p:txBody>
      </p:sp>
      <p:sp>
        <p:nvSpPr>
          <p:cNvPr id="44045" name="Line 13"/>
          <p:cNvSpPr>
            <a:spLocks noChangeShapeType="1"/>
          </p:cNvSpPr>
          <p:nvPr/>
        </p:nvSpPr>
        <p:spPr bwMode="auto">
          <a:xfrm>
            <a:off x="2743200" y="5522913"/>
            <a:ext cx="3581400" cy="0"/>
          </a:xfrm>
          <a:prstGeom prst="line">
            <a:avLst/>
          </a:prstGeom>
          <a:noFill/>
          <a:ln w="9525">
            <a:solidFill>
              <a:srgbClr val="FF0000"/>
            </a:solidFill>
            <a:round/>
            <a:headEnd type="triangle" w="med" len="med"/>
            <a:tailEnd/>
          </a:ln>
          <a:effectLst/>
        </p:spPr>
        <p:txBody>
          <a:bodyPr/>
          <a:lstStyle/>
          <a:p>
            <a:endParaRPr lang="en-US"/>
          </a:p>
        </p:txBody>
      </p:sp>
      <p:sp>
        <p:nvSpPr>
          <p:cNvPr id="44046" name="Text Box 14"/>
          <p:cNvSpPr txBox="1">
            <a:spLocks noChangeArrowheads="1"/>
          </p:cNvSpPr>
          <p:nvPr/>
        </p:nvSpPr>
        <p:spPr bwMode="auto">
          <a:xfrm>
            <a:off x="3429000" y="5029200"/>
            <a:ext cx="2698175" cy="523220"/>
          </a:xfrm>
          <a:prstGeom prst="rect">
            <a:avLst/>
          </a:prstGeom>
          <a:noFill/>
          <a:ln w="9525">
            <a:noFill/>
            <a:miter lim="800000"/>
            <a:headEnd/>
            <a:tailEnd/>
          </a:ln>
          <a:effectLst/>
        </p:spPr>
        <p:txBody>
          <a:bodyPr wrap="none">
            <a:spAutoFit/>
          </a:bodyPr>
          <a:lstStyle/>
          <a:p>
            <a:r>
              <a:rPr lang="en-US" sz="2800" b="1" i="1" dirty="0" smtClean="0">
                <a:solidFill>
                  <a:schemeClr val="accent2">
                    <a:lumMod val="50000"/>
                  </a:schemeClr>
                </a:solidFill>
              </a:rPr>
              <a:t>pOH  </a:t>
            </a:r>
            <a:r>
              <a:rPr lang="en-US" sz="2800" b="1" i="1" dirty="0">
                <a:solidFill>
                  <a:schemeClr val="accent2">
                    <a:lumMod val="50000"/>
                  </a:schemeClr>
                </a:solidFill>
              </a:rPr>
              <a:t>=  -log[OH</a:t>
            </a:r>
            <a:r>
              <a:rPr lang="en-US" sz="2800" b="1" i="1" baseline="30000" dirty="0">
                <a:solidFill>
                  <a:schemeClr val="accent2">
                    <a:lumMod val="50000"/>
                  </a:schemeClr>
                </a:solidFill>
              </a:rPr>
              <a:t>-</a:t>
            </a:r>
            <a:r>
              <a:rPr lang="en-US" sz="2800" b="1" i="1" dirty="0">
                <a:solidFill>
                  <a:schemeClr val="accent2">
                    <a:lumMod val="50000"/>
                  </a:schemeClr>
                </a:solidFill>
              </a:rPr>
              <a:t>]</a:t>
            </a:r>
          </a:p>
        </p:txBody>
      </p:sp>
      <p:sp>
        <p:nvSpPr>
          <p:cNvPr id="44047" name="Text Box 15"/>
          <p:cNvSpPr txBox="1">
            <a:spLocks noChangeArrowheads="1"/>
          </p:cNvSpPr>
          <p:nvPr/>
        </p:nvSpPr>
        <p:spPr bwMode="auto">
          <a:xfrm>
            <a:off x="3641725" y="5791200"/>
            <a:ext cx="2028119" cy="461665"/>
          </a:xfrm>
          <a:prstGeom prst="rect">
            <a:avLst/>
          </a:prstGeom>
          <a:noFill/>
          <a:ln w="9525">
            <a:noFill/>
            <a:miter lim="800000"/>
            <a:headEnd/>
            <a:tailEnd/>
          </a:ln>
          <a:effectLst/>
        </p:spPr>
        <p:txBody>
          <a:bodyPr wrap="none">
            <a:spAutoFit/>
          </a:bodyPr>
          <a:lstStyle/>
          <a:p>
            <a:r>
              <a:rPr lang="en-US" sz="2400" b="1" i="1" dirty="0">
                <a:solidFill>
                  <a:srgbClr val="7030A0"/>
                </a:solidFill>
              </a:rPr>
              <a:t>[OH</a:t>
            </a:r>
            <a:r>
              <a:rPr lang="en-US" sz="2400" b="1" i="1" baseline="30000" dirty="0">
                <a:solidFill>
                  <a:srgbClr val="7030A0"/>
                </a:solidFill>
              </a:rPr>
              <a:t>-</a:t>
            </a:r>
            <a:r>
              <a:rPr lang="en-US" sz="2400" b="1" i="1" dirty="0">
                <a:solidFill>
                  <a:srgbClr val="7030A0"/>
                </a:solidFill>
              </a:rPr>
              <a:t>] = </a:t>
            </a:r>
            <a:r>
              <a:rPr lang="en-US" sz="2400" b="1" i="1" dirty="0" smtClean="0">
                <a:solidFill>
                  <a:srgbClr val="7030A0"/>
                </a:solidFill>
              </a:rPr>
              <a:t>10 </a:t>
            </a:r>
            <a:r>
              <a:rPr lang="en-US" sz="2800" b="1" i="1" baseline="30000" dirty="0" smtClean="0">
                <a:solidFill>
                  <a:srgbClr val="7030A0"/>
                </a:solidFill>
              </a:rPr>
              <a:t>-</a:t>
            </a:r>
            <a:r>
              <a:rPr lang="en-US" sz="2800" b="1" i="1" baseline="30000" dirty="0">
                <a:solidFill>
                  <a:srgbClr val="7030A0"/>
                </a:solidFill>
              </a:rPr>
              <a:t>pOH</a:t>
            </a:r>
          </a:p>
        </p:txBody>
      </p:sp>
      <p:sp>
        <p:nvSpPr>
          <p:cNvPr id="44048" name="Line 16"/>
          <p:cNvSpPr>
            <a:spLocks noChangeShapeType="1"/>
          </p:cNvSpPr>
          <p:nvPr/>
        </p:nvSpPr>
        <p:spPr bwMode="auto">
          <a:xfrm flipV="1">
            <a:off x="1600200" y="2895600"/>
            <a:ext cx="0" cy="609600"/>
          </a:xfrm>
          <a:prstGeom prst="line">
            <a:avLst/>
          </a:prstGeom>
          <a:noFill/>
          <a:ln w="9525">
            <a:solidFill>
              <a:schemeClr val="tx1"/>
            </a:solidFill>
            <a:round/>
            <a:headEnd/>
            <a:tailEnd type="triangle" w="med" len="med"/>
          </a:ln>
          <a:effectLst/>
        </p:spPr>
        <p:txBody>
          <a:bodyPr/>
          <a:lstStyle/>
          <a:p>
            <a:endParaRPr lang="en-US"/>
          </a:p>
        </p:txBody>
      </p:sp>
      <p:sp>
        <p:nvSpPr>
          <p:cNvPr id="44049" name="Line 17"/>
          <p:cNvSpPr>
            <a:spLocks noChangeShapeType="1"/>
          </p:cNvSpPr>
          <p:nvPr/>
        </p:nvSpPr>
        <p:spPr bwMode="auto">
          <a:xfrm flipV="1">
            <a:off x="1600200" y="4038600"/>
            <a:ext cx="0" cy="609600"/>
          </a:xfrm>
          <a:prstGeom prst="line">
            <a:avLst/>
          </a:prstGeom>
          <a:noFill/>
          <a:ln w="9525">
            <a:solidFill>
              <a:schemeClr val="tx1"/>
            </a:solidFill>
            <a:round/>
            <a:headEnd type="triangle" w="med" len="med"/>
            <a:tailEnd/>
          </a:ln>
          <a:effectLst/>
        </p:spPr>
        <p:txBody>
          <a:bodyPr/>
          <a:lstStyle/>
          <a:p>
            <a:endParaRPr lang="en-US"/>
          </a:p>
        </p:txBody>
      </p:sp>
      <p:sp>
        <p:nvSpPr>
          <p:cNvPr id="44050" name="Text Box 18"/>
          <p:cNvSpPr txBox="1">
            <a:spLocks noChangeArrowheads="1"/>
          </p:cNvSpPr>
          <p:nvPr/>
        </p:nvSpPr>
        <p:spPr bwMode="auto">
          <a:xfrm>
            <a:off x="5862638" y="3505200"/>
            <a:ext cx="3076483" cy="523220"/>
          </a:xfrm>
          <a:prstGeom prst="rect">
            <a:avLst/>
          </a:prstGeom>
          <a:noFill/>
          <a:ln w="9525">
            <a:noFill/>
            <a:miter lim="800000"/>
            <a:headEnd/>
            <a:tailEnd/>
          </a:ln>
          <a:effectLst/>
        </p:spPr>
        <p:txBody>
          <a:bodyPr wrap="none">
            <a:spAutoFit/>
          </a:bodyPr>
          <a:lstStyle/>
          <a:p>
            <a:r>
              <a:rPr lang="en-US" sz="2800" b="1" i="1" dirty="0">
                <a:solidFill>
                  <a:schemeClr val="accent2">
                    <a:lumMod val="50000"/>
                  </a:schemeClr>
                </a:solidFill>
              </a:rPr>
              <a:t>[</a:t>
            </a:r>
            <a:r>
              <a:rPr lang="en-US" sz="2800" b="1" i="1" dirty="0" smtClean="0">
                <a:solidFill>
                  <a:schemeClr val="accent2">
                    <a:lumMod val="50000"/>
                  </a:schemeClr>
                </a:solidFill>
              </a:rPr>
              <a:t>H</a:t>
            </a:r>
            <a:r>
              <a:rPr lang="en-US" sz="2800" b="1" i="1" baseline="30000" dirty="0" smtClean="0">
                <a:solidFill>
                  <a:schemeClr val="accent2">
                    <a:lumMod val="50000"/>
                  </a:schemeClr>
                </a:solidFill>
              </a:rPr>
              <a:t>+</a:t>
            </a:r>
            <a:r>
              <a:rPr lang="en-US" sz="2800" b="1" i="1" dirty="0" smtClean="0">
                <a:solidFill>
                  <a:schemeClr val="accent2">
                    <a:lumMod val="50000"/>
                  </a:schemeClr>
                </a:solidFill>
              </a:rPr>
              <a:t>] </a:t>
            </a:r>
            <a:r>
              <a:rPr lang="en-US" sz="2800" b="1" i="1" dirty="0">
                <a:solidFill>
                  <a:schemeClr val="accent2">
                    <a:lumMod val="50000"/>
                  </a:schemeClr>
                </a:solidFill>
              </a:rPr>
              <a:t>[OH</a:t>
            </a:r>
            <a:r>
              <a:rPr lang="en-US" sz="2800" b="1" i="1" baseline="30000" dirty="0">
                <a:solidFill>
                  <a:schemeClr val="accent2">
                    <a:lumMod val="50000"/>
                  </a:schemeClr>
                </a:solidFill>
              </a:rPr>
              <a:t>-</a:t>
            </a:r>
            <a:r>
              <a:rPr lang="en-US" sz="2800" b="1" i="1" dirty="0">
                <a:solidFill>
                  <a:schemeClr val="accent2">
                    <a:lumMod val="50000"/>
                  </a:schemeClr>
                </a:solidFill>
              </a:rPr>
              <a:t>] = 1 x10</a:t>
            </a:r>
            <a:r>
              <a:rPr lang="en-US" sz="2800" b="1" i="1" baseline="30000" dirty="0">
                <a:solidFill>
                  <a:schemeClr val="accent2">
                    <a:lumMod val="50000"/>
                  </a:schemeClr>
                </a:solidFill>
              </a:rPr>
              <a:t>-14</a:t>
            </a:r>
          </a:p>
        </p:txBody>
      </p:sp>
      <p:sp>
        <p:nvSpPr>
          <p:cNvPr id="44051" name="Line 19"/>
          <p:cNvSpPr>
            <a:spLocks noChangeShapeType="1"/>
          </p:cNvSpPr>
          <p:nvPr/>
        </p:nvSpPr>
        <p:spPr bwMode="auto">
          <a:xfrm flipV="1">
            <a:off x="7412038" y="2895600"/>
            <a:ext cx="0" cy="609600"/>
          </a:xfrm>
          <a:prstGeom prst="line">
            <a:avLst/>
          </a:prstGeom>
          <a:noFill/>
          <a:ln w="9525">
            <a:solidFill>
              <a:schemeClr val="tx1"/>
            </a:solidFill>
            <a:round/>
            <a:headEnd/>
            <a:tailEnd type="triangle" w="med" len="med"/>
          </a:ln>
          <a:effectLst/>
        </p:spPr>
        <p:txBody>
          <a:bodyPr/>
          <a:lstStyle/>
          <a:p>
            <a:endParaRPr lang="en-US"/>
          </a:p>
        </p:txBody>
      </p:sp>
      <p:sp>
        <p:nvSpPr>
          <p:cNvPr id="44052" name="Line 20"/>
          <p:cNvSpPr>
            <a:spLocks noChangeShapeType="1"/>
          </p:cNvSpPr>
          <p:nvPr/>
        </p:nvSpPr>
        <p:spPr bwMode="auto">
          <a:xfrm flipV="1">
            <a:off x="7412038" y="4038600"/>
            <a:ext cx="0" cy="609600"/>
          </a:xfrm>
          <a:prstGeom prst="line">
            <a:avLst/>
          </a:prstGeom>
          <a:noFill/>
          <a:ln w="9525">
            <a:solidFill>
              <a:schemeClr val="tx1"/>
            </a:solidFill>
            <a:round/>
            <a:headEnd type="triangle" w="med" len="med"/>
            <a:tailEnd/>
          </a:ln>
          <a:effectLst/>
        </p:spPr>
        <p:txBody>
          <a:bodyPr/>
          <a:lstStyle/>
          <a:p>
            <a:endParaRPr lang="en-US"/>
          </a:p>
        </p:txBody>
      </p:sp>
      <p:cxnSp>
        <p:nvCxnSpPr>
          <p:cNvPr id="22" name="رابط مستقيم 21"/>
          <p:cNvCxnSpPr/>
          <p:nvPr/>
        </p:nvCxnSpPr>
        <p:spPr>
          <a:xfrm>
            <a:off x="1676400" y="1295400"/>
            <a:ext cx="5715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ذييل 4"/>
          <p:cNvSpPr>
            <a:spLocks noGrp="1"/>
          </p:cNvSpPr>
          <p:nvPr>
            <p:ph type="ftr" sz="quarter" idx="11"/>
          </p:nvPr>
        </p:nvSpPr>
        <p:spPr/>
        <p:txBody>
          <a:bodyPr/>
          <a:lstStyle/>
          <a:p>
            <a:r>
              <a:rPr lang="en-US"/>
              <a:t>LecturePLUS Timberlake</a:t>
            </a:r>
          </a:p>
        </p:txBody>
      </p:sp>
      <p:sp>
        <p:nvSpPr>
          <p:cNvPr id="7" name="عنصر نائب لرقم الشريحة 5"/>
          <p:cNvSpPr>
            <a:spLocks noGrp="1"/>
          </p:cNvSpPr>
          <p:nvPr>
            <p:ph type="sldNum" sz="quarter" idx="12"/>
          </p:nvPr>
        </p:nvSpPr>
        <p:spPr/>
        <p:txBody>
          <a:bodyPr/>
          <a:lstStyle/>
          <a:p>
            <a:fld id="{C975418A-E7CC-4F94-BBB4-20F2762A8AC7}" type="slidenum">
              <a:rPr lang="en-US"/>
              <a:pPr/>
              <a:t>21</a:t>
            </a:fld>
            <a:endParaRPr lang="en-US"/>
          </a:p>
        </p:txBody>
      </p:sp>
      <p:sp>
        <p:nvSpPr>
          <p:cNvPr id="11266" name="Rectangle 2"/>
          <p:cNvSpPr>
            <a:spLocks noGrp="1" noChangeArrowheads="1"/>
          </p:cNvSpPr>
          <p:nvPr>
            <p:ph type="title"/>
          </p:nvPr>
        </p:nvSpPr>
        <p:spPr>
          <a:xfrm>
            <a:off x="685800" y="381000"/>
            <a:ext cx="7772400" cy="1143000"/>
          </a:xfrm>
          <a:ln w="38100">
            <a:solidFill>
              <a:schemeClr val="hlink"/>
            </a:solidFill>
          </a:ln>
        </p:spPr>
        <p:txBody>
          <a:bodyPr/>
          <a:lstStyle/>
          <a:p>
            <a:r>
              <a:rPr lang="en-US" sz="4000" b="1" dirty="0" smtClean="0">
                <a:solidFill>
                  <a:srgbClr val="92D050"/>
                </a:solidFill>
              </a:rPr>
              <a:t>Example:</a:t>
            </a:r>
            <a:endParaRPr lang="en-US" sz="4000" b="1" dirty="0">
              <a:solidFill>
                <a:srgbClr val="92D050"/>
              </a:solidFill>
            </a:endParaRPr>
          </a:p>
        </p:txBody>
      </p:sp>
      <p:sp>
        <p:nvSpPr>
          <p:cNvPr id="11267" name="Rectangle 3"/>
          <p:cNvSpPr>
            <a:spLocks noGrp="1" noChangeArrowheads="1"/>
          </p:cNvSpPr>
          <p:nvPr>
            <p:ph type="body" idx="1"/>
          </p:nvPr>
        </p:nvSpPr>
        <p:spPr>
          <a:xfrm>
            <a:off x="228600" y="1981200"/>
            <a:ext cx="8763000" cy="4876800"/>
          </a:xfrm>
        </p:spPr>
        <p:txBody>
          <a:bodyPr>
            <a:normAutofit fontScale="70000" lnSpcReduction="20000"/>
          </a:bodyPr>
          <a:lstStyle/>
          <a:p>
            <a:pPr>
              <a:lnSpc>
                <a:spcPct val="130000"/>
              </a:lnSpc>
              <a:buFontTx/>
              <a:buNone/>
            </a:pPr>
            <a:r>
              <a:rPr lang="en-US" b="1" dirty="0" smtClean="0"/>
              <a:t>The </a:t>
            </a:r>
            <a:r>
              <a:rPr lang="en-US" b="1" dirty="0"/>
              <a:t>[</a:t>
            </a:r>
            <a:r>
              <a:rPr lang="en-US" b="1" dirty="0" smtClean="0"/>
              <a:t>H</a:t>
            </a:r>
            <a:r>
              <a:rPr lang="en-US" b="1" baseline="30000" dirty="0" smtClean="0"/>
              <a:t>+</a:t>
            </a:r>
            <a:r>
              <a:rPr lang="en-US" b="1" dirty="0" smtClean="0"/>
              <a:t>] </a:t>
            </a:r>
            <a:r>
              <a:rPr lang="en-US" b="1" dirty="0"/>
              <a:t>of lemon juice is 1.0 x </a:t>
            </a:r>
            <a:r>
              <a:rPr lang="en-US" b="1" dirty="0" smtClean="0"/>
              <a:t>10</a:t>
            </a:r>
            <a:r>
              <a:rPr lang="en-US" b="1" baseline="30000" dirty="0" smtClean="0"/>
              <a:t>-3</a:t>
            </a:r>
            <a:r>
              <a:rPr lang="en-US" b="1" dirty="0" smtClean="0"/>
              <a:t> M .  </a:t>
            </a:r>
            <a:r>
              <a:rPr lang="en-US" b="1" dirty="0"/>
              <a:t>What is the [OH</a:t>
            </a:r>
            <a:r>
              <a:rPr lang="en-US" b="1" baseline="30000" dirty="0"/>
              <a:t>-</a:t>
            </a:r>
            <a:r>
              <a:rPr lang="en-US" b="1" dirty="0" smtClean="0"/>
              <a:t>] , PH and POH?</a:t>
            </a:r>
            <a:endParaRPr lang="en-US" b="1" dirty="0"/>
          </a:p>
          <a:p>
            <a:pPr>
              <a:buFontTx/>
              <a:buNone/>
            </a:pPr>
            <a:endParaRPr lang="en-US" sz="3000" b="1" dirty="0"/>
          </a:p>
          <a:p>
            <a:pPr>
              <a:buFontTx/>
              <a:buNone/>
            </a:pPr>
            <a:r>
              <a:rPr lang="en-US" sz="3400" b="1" dirty="0">
                <a:solidFill>
                  <a:srgbClr val="66FF33"/>
                </a:solidFill>
              </a:rPr>
              <a:t> </a:t>
            </a:r>
            <a:r>
              <a:rPr lang="en-US" sz="3400" b="1" dirty="0" smtClean="0">
                <a:solidFill>
                  <a:srgbClr val="002060"/>
                </a:solidFill>
              </a:rPr>
              <a:t>[</a:t>
            </a:r>
            <a:r>
              <a:rPr lang="en-US" sz="3400" b="1" dirty="0">
                <a:solidFill>
                  <a:srgbClr val="002060"/>
                </a:solidFill>
              </a:rPr>
              <a:t>OH</a:t>
            </a:r>
            <a:r>
              <a:rPr lang="en-US" sz="4000" b="1" baseline="30000" dirty="0">
                <a:solidFill>
                  <a:srgbClr val="002060"/>
                </a:solidFill>
              </a:rPr>
              <a:t>-</a:t>
            </a:r>
            <a:r>
              <a:rPr lang="en-US" sz="3400" b="1" baseline="30000" dirty="0">
                <a:solidFill>
                  <a:srgbClr val="002060"/>
                </a:solidFill>
              </a:rPr>
              <a:t> </a:t>
            </a:r>
            <a:r>
              <a:rPr lang="en-US" sz="3400" b="1" dirty="0">
                <a:solidFill>
                  <a:srgbClr val="002060"/>
                </a:solidFill>
              </a:rPr>
              <a:t>] </a:t>
            </a:r>
            <a:r>
              <a:rPr lang="en-US" sz="3000" b="1" dirty="0" smtClean="0">
                <a:solidFill>
                  <a:srgbClr val="002060"/>
                </a:solidFill>
              </a:rPr>
              <a:t>=   </a:t>
            </a:r>
            <a:r>
              <a:rPr lang="en-US" sz="3000" b="1" dirty="0">
                <a:solidFill>
                  <a:schemeClr val="tx1">
                    <a:lumMod val="95000"/>
                    <a:lumOff val="5000"/>
                  </a:schemeClr>
                </a:solidFill>
              </a:rPr>
              <a:t>1.0 x 10 </a:t>
            </a:r>
            <a:r>
              <a:rPr lang="en-US" sz="3000" b="1" baseline="30000" dirty="0">
                <a:solidFill>
                  <a:schemeClr val="tx1">
                    <a:lumMod val="95000"/>
                    <a:lumOff val="5000"/>
                  </a:schemeClr>
                </a:solidFill>
              </a:rPr>
              <a:t>-14</a:t>
            </a:r>
            <a:r>
              <a:rPr lang="en-US" sz="3000" b="1" dirty="0">
                <a:solidFill>
                  <a:schemeClr val="tx1">
                    <a:lumMod val="95000"/>
                    <a:lumOff val="5000"/>
                  </a:schemeClr>
                </a:solidFill>
              </a:rPr>
              <a:t>    </a:t>
            </a:r>
            <a:r>
              <a:rPr lang="en-US" sz="3000" b="1" dirty="0" smtClean="0">
                <a:solidFill>
                  <a:schemeClr val="tx1">
                    <a:lumMod val="95000"/>
                    <a:lumOff val="5000"/>
                  </a:schemeClr>
                </a:solidFill>
              </a:rPr>
              <a:t>  </a:t>
            </a:r>
            <a:r>
              <a:rPr lang="en-US" sz="3000" b="1" dirty="0"/>
              <a:t> </a:t>
            </a:r>
            <a:r>
              <a:rPr lang="en-US" sz="3000" b="1" dirty="0" smtClean="0"/>
              <a:t> </a:t>
            </a:r>
            <a:r>
              <a:rPr lang="en-US" sz="3400" b="1" dirty="0" smtClean="0"/>
              <a:t> =          </a:t>
            </a:r>
            <a:r>
              <a:rPr lang="en-US" sz="3400" b="1" dirty="0" smtClean="0">
                <a:solidFill>
                  <a:srgbClr val="7030A0"/>
                </a:solidFill>
              </a:rPr>
              <a:t>1.0 </a:t>
            </a:r>
            <a:r>
              <a:rPr lang="en-US" sz="3400" b="1" dirty="0">
                <a:solidFill>
                  <a:srgbClr val="7030A0"/>
                </a:solidFill>
              </a:rPr>
              <a:t>x </a:t>
            </a:r>
            <a:r>
              <a:rPr lang="en-US" sz="3400" b="1" dirty="0" smtClean="0">
                <a:solidFill>
                  <a:srgbClr val="7030A0"/>
                </a:solidFill>
              </a:rPr>
              <a:t>10</a:t>
            </a:r>
            <a:r>
              <a:rPr lang="en-US" sz="3400" b="1" baseline="30000" dirty="0" smtClean="0">
                <a:solidFill>
                  <a:srgbClr val="7030A0"/>
                </a:solidFill>
              </a:rPr>
              <a:t>-11 </a:t>
            </a:r>
            <a:r>
              <a:rPr lang="en-US" sz="3400" b="1" dirty="0" smtClean="0">
                <a:solidFill>
                  <a:srgbClr val="7030A0"/>
                </a:solidFill>
              </a:rPr>
              <a:t> M</a:t>
            </a:r>
            <a:endParaRPr lang="en-US" sz="3400" b="1" dirty="0">
              <a:solidFill>
                <a:srgbClr val="7030A0"/>
              </a:solidFill>
            </a:endParaRPr>
          </a:p>
          <a:p>
            <a:pPr>
              <a:buFontTx/>
              <a:buNone/>
            </a:pPr>
            <a:r>
              <a:rPr lang="en-US" sz="3000" b="1" baseline="30000" dirty="0">
                <a:solidFill>
                  <a:schemeClr val="accent1"/>
                </a:solidFill>
              </a:rPr>
              <a:t>		</a:t>
            </a:r>
            <a:r>
              <a:rPr lang="en-US" sz="3000" b="1" dirty="0" smtClean="0">
                <a:solidFill>
                  <a:schemeClr val="accent1"/>
                </a:solidFill>
              </a:rPr>
              <a:t>  </a:t>
            </a:r>
            <a:r>
              <a:rPr lang="en-US" sz="3000" b="1" baseline="30000" dirty="0" smtClean="0">
                <a:solidFill>
                  <a:schemeClr val="accent1"/>
                </a:solidFill>
              </a:rPr>
              <a:t>   </a:t>
            </a:r>
            <a:r>
              <a:rPr lang="en-US" sz="3000" b="1" dirty="0"/>
              <a:t>1.0 x 10 </a:t>
            </a:r>
            <a:r>
              <a:rPr lang="en-US" sz="3400" b="1" baseline="30000" dirty="0" smtClean="0"/>
              <a:t>-3</a:t>
            </a:r>
          </a:p>
          <a:p>
            <a:pPr>
              <a:buFontTx/>
              <a:buNone/>
            </a:pPr>
            <a:endParaRPr lang="en-US" sz="3000" b="1" dirty="0"/>
          </a:p>
          <a:p>
            <a:pPr>
              <a:buFontTx/>
              <a:buNone/>
            </a:pPr>
            <a:r>
              <a:rPr lang="en-US" sz="3600" b="1" dirty="0" smtClean="0">
                <a:solidFill>
                  <a:srgbClr val="002060"/>
                </a:solidFill>
              </a:rPr>
              <a:t> PH= </a:t>
            </a:r>
            <a:r>
              <a:rPr lang="en-US" sz="3600" b="1" dirty="0" smtClean="0">
                <a:solidFill>
                  <a:schemeClr val="tx1">
                    <a:lumMod val="95000"/>
                    <a:lumOff val="5000"/>
                  </a:schemeClr>
                </a:solidFill>
              </a:rPr>
              <a:t>- log </a:t>
            </a:r>
            <a:r>
              <a:rPr lang="en-US" sz="3600" b="1" dirty="0" smtClean="0"/>
              <a:t>[H</a:t>
            </a:r>
            <a:r>
              <a:rPr lang="en-US" sz="3600" b="1" baseline="30000" dirty="0" smtClean="0"/>
              <a:t>+</a:t>
            </a:r>
            <a:r>
              <a:rPr lang="en-US" sz="3600" b="1" dirty="0" smtClean="0"/>
              <a:t>] = -log(0.001) =</a:t>
            </a:r>
            <a:r>
              <a:rPr lang="en-US" sz="4100" b="1" dirty="0" smtClean="0">
                <a:solidFill>
                  <a:srgbClr val="7030A0"/>
                </a:solidFill>
              </a:rPr>
              <a:t> 3</a:t>
            </a:r>
          </a:p>
          <a:p>
            <a:pPr>
              <a:buFontTx/>
              <a:buNone/>
            </a:pPr>
            <a:endParaRPr lang="en-US" sz="2800" b="1" dirty="0" smtClean="0"/>
          </a:p>
          <a:p>
            <a:pPr>
              <a:buFontTx/>
              <a:buNone/>
            </a:pPr>
            <a:r>
              <a:rPr lang="en-US" sz="3600" b="1" dirty="0" smtClean="0">
                <a:solidFill>
                  <a:srgbClr val="002060"/>
                </a:solidFill>
              </a:rPr>
              <a:t>POH = </a:t>
            </a:r>
            <a:r>
              <a:rPr lang="en-US" sz="3600" b="1" dirty="0" smtClean="0">
                <a:solidFill>
                  <a:schemeClr val="tx1">
                    <a:lumMod val="95000"/>
                    <a:lumOff val="5000"/>
                  </a:schemeClr>
                </a:solidFill>
              </a:rPr>
              <a:t>- log </a:t>
            </a:r>
            <a:r>
              <a:rPr lang="en-US" sz="3600" b="1" dirty="0" smtClean="0"/>
              <a:t>[OH</a:t>
            </a:r>
            <a:r>
              <a:rPr lang="en-US" sz="3600" b="1" baseline="30000" dirty="0" smtClean="0"/>
              <a:t>- </a:t>
            </a:r>
            <a:r>
              <a:rPr lang="en-US" sz="3600" b="1" dirty="0" smtClean="0"/>
              <a:t>] = -</a:t>
            </a:r>
            <a:r>
              <a:rPr lang="en-US" sz="3600" b="1" dirty="0" smtClean="0">
                <a:solidFill>
                  <a:schemeClr val="tx1">
                    <a:lumMod val="95000"/>
                    <a:lumOff val="5000"/>
                  </a:schemeClr>
                </a:solidFill>
              </a:rPr>
              <a:t>log(1.0 x 10</a:t>
            </a:r>
            <a:r>
              <a:rPr lang="en-US" sz="3600" b="1" baseline="30000" dirty="0" smtClean="0">
                <a:solidFill>
                  <a:schemeClr val="tx1">
                    <a:lumMod val="95000"/>
                    <a:lumOff val="5000"/>
                  </a:schemeClr>
                </a:solidFill>
              </a:rPr>
              <a:t>-11</a:t>
            </a:r>
            <a:r>
              <a:rPr lang="en-US" sz="3600" b="1" dirty="0" smtClean="0">
                <a:solidFill>
                  <a:schemeClr val="tx1">
                    <a:lumMod val="95000"/>
                    <a:lumOff val="5000"/>
                  </a:schemeClr>
                </a:solidFill>
              </a:rPr>
              <a:t> ) =</a:t>
            </a:r>
            <a:r>
              <a:rPr lang="en-US" sz="3600" b="1" dirty="0" smtClean="0">
                <a:solidFill>
                  <a:srgbClr val="7030A0"/>
                </a:solidFill>
              </a:rPr>
              <a:t> 11       </a:t>
            </a:r>
            <a:r>
              <a:rPr lang="en-US" sz="4100" b="1" dirty="0" smtClean="0">
                <a:solidFill>
                  <a:schemeClr val="accent2">
                    <a:lumMod val="50000"/>
                  </a:schemeClr>
                </a:solidFill>
              </a:rPr>
              <a:t>OR</a:t>
            </a:r>
          </a:p>
          <a:p>
            <a:pPr>
              <a:buFontTx/>
              <a:buNone/>
            </a:pPr>
            <a:endParaRPr lang="en-US" sz="3600" b="1" dirty="0" smtClean="0">
              <a:solidFill>
                <a:schemeClr val="tx1">
                  <a:lumMod val="95000"/>
                  <a:lumOff val="5000"/>
                </a:schemeClr>
              </a:solidFill>
            </a:endParaRPr>
          </a:p>
          <a:p>
            <a:pPr>
              <a:buFontTx/>
              <a:buNone/>
            </a:pPr>
            <a:r>
              <a:rPr lang="en-US" sz="3600" b="1" dirty="0" smtClean="0">
                <a:solidFill>
                  <a:srgbClr val="002060"/>
                </a:solidFill>
              </a:rPr>
              <a:t>POH + PH =14 </a:t>
            </a:r>
            <a:r>
              <a:rPr lang="en-GB" sz="3600" b="1" dirty="0" smtClean="0">
                <a:solidFill>
                  <a:srgbClr val="C00000"/>
                </a:solidFill>
                <a:sym typeface="Wingdings" pitchFamily="2" charset="2"/>
              </a:rPr>
              <a:t>  POH = 14 – 3 = 11</a:t>
            </a:r>
            <a:endParaRPr lang="en-US" sz="3600" b="1" dirty="0" smtClean="0">
              <a:solidFill>
                <a:schemeClr val="tx1">
                  <a:lumMod val="95000"/>
                  <a:lumOff val="5000"/>
                </a:schemeClr>
              </a:solidFill>
            </a:endParaRPr>
          </a:p>
          <a:p>
            <a:pPr>
              <a:buFontTx/>
              <a:buNone/>
            </a:pPr>
            <a:r>
              <a:rPr lang="en-US" b="1" dirty="0" smtClean="0">
                <a:solidFill>
                  <a:srgbClr val="66FF33"/>
                </a:solidFill>
              </a:rPr>
              <a:t>	</a:t>
            </a:r>
            <a:endParaRPr lang="en-US" sz="3800" b="1" dirty="0" smtClean="0">
              <a:solidFill>
                <a:srgbClr val="0070C0"/>
              </a:solidFill>
            </a:endParaRPr>
          </a:p>
          <a:p>
            <a:pPr algn="ctr">
              <a:buNone/>
            </a:pPr>
            <a:r>
              <a:rPr lang="en-US" sz="3800" b="1" dirty="0" smtClean="0">
                <a:solidFill>
                  <a:srgbClr val="0070C0"/>
                </a:solidFill>
              </a:rPr>
              <a:t>     IS the solution acidic or alkaline(basic) or neutral </a:t>
            </a:r>
            <a:r>
              <a:rPr lang="en-US" sz="3800" b="1" dirty="0" smtClean="0">
                <a:solidFill>
                  <a:srgbClr val="FFC000"/>
                </a:solidFill>
              </a:rPr>
              <a:t>?</a:t>
            </a:r>
            <a:r>
              <a:rPr lang="en-US" sz="3800" b="1" dirty="0" smtClean="0">
                <a:solidFill>
                  <a:srgbClr val="0070C0"/>
                </a:solidFill>
              </a:rPr>
              <a:t>         </a:t>
            </a:r>
            <a:r>
              <a:rPr lang="en-US" sz="3800" b="1" dirty="0" smtClean="0">
                <a:solidFill>
                  <a:srgbClr val="FFC000"/>
                </a:solidFill>
              </a:rPr>
              <a:t>It’s..................</a:t>
            </a:r>
            <a:endParaRPr lang="en-US" sz="3800" b="1" dirty="0">
              <a:solidFill>
                <a:srgbClr val="FFC000"/>
              </a:solidFill>
            </a:endParaRPr>
          </a:p>
        </p:txBody>
      </p:sp>
      <p:sp>
        <p:nvSpPr>
          <p:cNvPr id="11268" name="Line 4"/>
          <p:cNvSpPr>
            <a:spLocks noChangeShapeType="1"/>
          </p:cNvSpPr>
          <p:nvPr/>
        </p:nvSpPr>
        <p:spPr bwMode="auto">
          <a:xfrm>
            <a:off x="1371600" y="3048000"/>
            <a:ext cx="1371600" cy="0"/>
          </a:xfrm>
          <a:prstGeom prst="line">
            <a:avLst/>
          </a:prstGeom>
          <a:noFill/>
          <a:ln w="38100">
            <a:solidFill>
              <a:schemeClr val="tx1"/>
            </a:solidFill>
            <a:round/>
            <a:headEnd/>
            <a:tailEnd/>
          </a:ln>
          <a:effectLst/>
        </p:spPr>
        <p:txBody>
          <a:bodyPr wrap="none" anchor="ctr"/>
          <a:lstStyle/>
          <a:p>
            <a:endParaRPr lang="en-US"/>
          </a:p>
        </p:txBody>
      </p:sp>
      <p:sp>
        <p:nvSpPr>
          <p:cNvPr id="8" name="وجه ضاحك 7"/>
          <p:cNvSpPr/>
          <p:nvPr/>
        </p:nvSpPr>
        <p:spPr>
          <a:xfrm>
            <a:off x="381000" y="5867400"/>
            <a:ext cx="609600" cy="609600"/>
          </a:xfrm>
          <a:prstGeom prst="smileyFac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منحني إلى اليسار 8"/>
          <p:cNvSpPr/>
          <p:nvPr/>
        </p:nvSpPr>
        <p:spPr>
          <a:xfrm>
            <a:off x="6629400" y="4572000"/>
            <a:ext cx="960120" cy="1063752"/>
          </a:xfrm>
          <a:prstGeom prst="curvedLeft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 y="-152400"/>
            <a:ext cx="8001000" cy="914399"/>
          </a:xfrm>
        </p:spPr>
        <p:txBody>
          <a:bodyPr>
            <a:normAutofit/>
          </a:bodyPr>
          <a:lstStyle/>
          <a:p>
            <a:pPr algn="l"/>
            <a:r>
              <a:rPr lang="en-US" sz="3600" b="1" i="1" dirty="0" smtClean="0"/>
              <a:t>Basic Laws:</a:t>
            </a:r>
            <a:endParaRPr lang="en-US" sz="3600" b="1" i="1" dirty="0"/>
          </a:p>
        </p:txBody>
      </p:sp>
      <p:sp>
        <p:nvSpPr>
          <p:cNvPr id="3" name="عنوان فرعي 2"/>
          <p:cNvSpPr>
            <a:spLocks noGrp="1"/>
          </p:cNvSpPr>
          <p:nvPr>
            <p:ph type="subTitle" idx="1"/>
          </p:nvPr>
        </p:nvSpPr>
        <p:spPr>
          <a:xfrm>
            <a:off x="0" y="914400"/>
            <a:ext cx="8153400" cy="457200"/>
          </a:xfrm>
          <a:solidFill>
            <a:schemeClr val="tx1">
              <a:lumMod val="95000"/>
              <a:lumOff val="5000"/>
            </a:schemeClr>
          </a:solidFill>
        </p:spPr>
        <p:txBody>
          <a:bodyPr>
            <a:normAutofit fontScale="25000" lnSpcReduction="20000"/>
          </a:bodyPr>
          <a:lstStyle/>
          <a:p>
            <a:pPr algn="l"/>
            <a:r>
              <a:rPr lang="en-US" sz="12800" b="1" dirty="0" smtClean="0">
                <a:ln w="18415" cmpd="sng">
                  <a:solidFill>
                    <a:srgbClr val="FFFFFF"/>
                  </a:solidFill>
                  <a:prstDash val="solid"/>
                </a:ln>
                <a:solidFill>
                  <a:srgbClr val="FF0066"/>
                </a:solidFill>
                <a:effectLst>
                  <a:outerShdw blurRad="63500" dir="3600000" algn="tl" rotWithShape="0">
                    <a:srgbClr val="000000">
                      <a:alpha val="70000"/>
                    </a:srgbClr>
                  </a:outerShdw>
                </a:effectLst>
              </a:rPr>
              <a:t>n = m / M.wt     </a:t>
            </a:r>
            <a:r>
              <a:rPr lang="en-US" sz="11200" b="1" dirty="0" smtClean="0">
                <a:ln w="18415" cmpd="sng">
                  <a:solidFill>
                    <a:srgbClr val="FFFFFF"/>
                  </a:solidFill>
                  <a:prstDash val="solid"/>
                </a:ln>
                <a:solidFill>
                  <a:srgbClr val="FF0066"/>
                </a:solidFill>
                <a:effectLst>
                  <a:outerShdw blurRad="63500" dir="3600000" algn="tl" rotWithShape="0">
                    <a:srgbClr val="000000">
                      <a:alpha val="70000"/>
                    </a:srgbClr>
                  </a:outerShdw>
                </a:effectLst>
              </a:rPr>
              <a:t>&amp;    </a:t>
            </a:r>
            <a:r>
              <a:rPr lang="en-US" sz="12800" b="1" dirty="0" smtClean="0">
                <a:ln w="18415" cmpd="sng">
                  <a:solidFill>
                    <a:srgbClr val="FFFFFF"/>
                  </a:solidFill>
                  <a:prstDash val="solid"/>
                </a:ln>
                <a:solidFill>
                  <a:srgbClr val="FF0066"/>
                </a:solidFill>
                <a:effectLst>
                  <a:outerShdw blurRad="63500" dir="3600000" algn="tl" rotWithShape="0">
                    <a:srgbClr val="000000">
                      <a:alpha val="70000"/>
                    </a:srgbClr>
                  </a:outerShdw>
                </a:effectLst>
              </a:rPr>
              <a:t> M = n / V</a:t>
            </a:r>
            <a:r>
              <a:rPr lang="en-US" sz="12800" b="1" baseline="-25000" dirty="0" smtClean="0">
                <a:ln w="18415" cmpd="sng">
                  <a:solidFill>
                    <a:srgbClr val="FFFFFF"/>
                  </a:solidFill>
                  <a:prstDash val="solid"/>
                </a:ln>
                <a:solidFill>
                  <a:srgbClr val="FF0066"/>
                </a:solidFill>
                <a:effectLst>
                  <a:outerShdw blurRad="63500" dir="3600000" algn="tl" rotWithShape="0">
                    <a:srgbClr val="000000">
                      <a:alpha val="70000"/>
                    </a:srgbClr>
                  </a:outerShdw>
                </a:effectLst>
              </a:rPr>
              <a:t>(L)</a:t>
            </a:r>
          </a:p>
          <a:p>
            <a:pPr algn="l"/>
            <a:endParaRPr lang="en-US" sz="11200" b="1" dirty="0" smtClean="0">
              <a:solidFill>
                <a:schemeClr val="accent1">
                  <a:lumMod val="50000"/>
                </a:schemeClr>
              </a:solidFill>
            </a:endParaRPr>
          </a:p>
          <a:p>
            <a:pPr algn="l"/>
            <a:r>
              <a:rPr lang="en-US" sz="11200" b="1" dirty="0" smtClean="0">
                <a:solidFill>
                  <a:schemeClr val="accent1">
                    <a:lumMod val="50000"/>
                  </a:schemeClr>
                </a:solidFill>
              </a:rPr>
              <a:t>                                       </a:t>
            </a:r>
            <a:r>
              <a:rPr lang="en-US" sz="11200" b="1" dirty="0" smtClean="0">
                <a:solidFill>
                  <a:srgbClr val="0070C0"/>
                </a:solidFill>
              </a:rPr>
              <a:t>Where:    </a:t>
            </a:r>
            <a:r>
              <a:rPr lang="en-US" sz="11200" b="1" dirty="0" smtClean="0">
                <a:solidFill>
                  <a:srgbClr val="002060"/>
                </a:solidFill>
              </a:rPr>
              <a:t>n</a:t>
            </a:r>
            <a:r>
              <a:rPr lang="en-US" sz="11200" b="1" dirty="0" smtClean="0">
                <a:solidFill>
                  <a:srgbClr val="00B050"/>
                </a:solidFill>
              </a:rPr>
              <a:t>:</a:t>
            </a:r>
            <a:r>
              <a:rPr lang="en-US" sz="11200" b="1" dirty="0" smtClean="0">
                <a:solidFill>
                  <a:srgbClr val="FFC000"/>
                </a:solidFill>
              </a:rPr>
              <a:t> </a:t>
            </a:r>
            <a:r>
              <a:rPr lang="en-US" sz="11200" b="1" dirty="0" smtClean="0">
                <a:solidFill>
                  <a:srgbClr val="00B050"/>
                </a:solidFill>
              </a:rPr>
              <a:t>No. moles of solute</a:t>
            </a:r>
          </a:p>
          <a:p>
            <a:pPr algn="l"/>
            <a:r>
              <a:rPr lang="en-US" sz="11200" b="1" dirty="0" smtClean="0">
                <a:solidFill>
                  <a:schemeClr val="accent1">
                    <a:lumMod val="50000"/>
                  </a:schemeClr>
                </a:solidFill>
              </a:rPr>
              <a:t>                                                       </a:t>
            </a:r>
            <a:r>
              <a:rPr lang="en-US" sz="11200" b="1" dirty="0" smtClean="0">
                <a:solidFill>
                  <a:srgbClr val="002060"/>
                </a:solidFill>
              </a:rPr>
              <a:t>m</a:t>
            </a:r>
            <a:r>
              <a:rPr lang="en-US" sz="11200" b="1" dirty="0" smtClean="0">
                <a:solidFill>
                  <a:srgbClr val="00B050"/>
                </a:solidFill>
              </a:rPr>
              <a:t>: mass   </a:t>
            </a:r>
          </a:p>
          <a:p>
            <a:pPr algn="l"/>
            <a:r>
              <a:rPr lang="en-US" sz="11200" b="1" dirty="0" smtClean="0">
                <a:solidFill>
                  <a:schemeClr val="accent1">
                    <a:lumMod val="50000"/>
                  </a:schemeClr>
                </a:solidFill>
              </a:rPr>
              <a:t>                                                       </a:t>
            </a:r>
            <a:r>
              <a:rPr lang="en-US" sz="11200" b="1" dirty="0" smtClean="0">
                <a:solidFill>
                  <a:srgbClr val="002060"/>
                </a:solidFill>
              </a:rPr>
              <a:t>M.wt:</a:t>
            </a:r>
            <a:r>
              <a:rPr lang="en-US" sz="11200" b="1" dirty="0" smtClean="0">
                <a:solidFill>
                  <a:srgbClr val="00B050"/>
                </a:solidFill>
              </a:rPr>
              <a:t>molecular weight</a:t>
            </a:r>
          </a:p>
          <a:p>
            <a:pPr algn="l"/>
            <a:r>
              <a:rPr lang="en-US" sz="11200" b="1" dirty="0" smtClean="0">
                <a:solidFill>
                  <a:srgbClr val="FFC000"/>
                </a:solidFill>
              </a:rPr>
              <a:t>                                                                  </a:t>
            </a:r>
            <a:r>
              <a:rPr lang="en-US" sz="11200" b="1" dirty="0" smtClean="0">
                <a:solidFill>
                  <a:srgbClr val="00B050"/>
                </a:solidFill>
              </a:rPr>
              <a:t>(molar mass) </a:t>
            </a:r>
          </a:p>
          <a:p>
            <a:pPr algn="l"/>
            <a:r>
              <a:rPr lang="en-US" sz="11200" b="1" dirty="0" smtClean="0">
                <a:solidFill>
                  <a:srgbClr val="00B050"/>
                </a:solidFill>
              </a:rPr>
              <a:t>        </a:t>
            </a:r>
          </a:p>
          <a:p>
            <a:pPr algn="l"/>
            <a:r>
              <a:rPr lang="en-US" sz="11200" dirty="0" smtClean="0"/>
              <a:t>                                                        </a:t>
            </a:r>
            <a:r>
              <a:rPr lang="en-US" sz="11200" b="1" dirty="0" smtClean="0">
                <a:solidFill>
                  <a:srgbClr val="002060"/>
                </a:solidFill>
              </a:rPr>
              <a:t>M:</a:t>
            </a:r>
            <a:r>
              <a:rPr lang="en-US" sz="11200" b="1" dirty="0" smtClean="0">
                <a:solidFill>
                  <a:srgbClr val="00B050"/>
                </a:solidFill>
              </a:rPr>
              <a:t> </a:t>
            </a:r>
            <a:r>
              <a:rPr lang="en-US" sz="11200" b="1" dirty="0" err="1" smtClean="0">
                <a:solidFill>
                  <a:srgbClr val="00B050"/>
                </a:solidFill>
              </a:rPr>
              <a:t>molarity</a:t>
            </a:r>
            <a:endParaRPr lang="en-US" sz="11200" b="1" dirty="0" smtClean="0">
              <a:solidFill>
                <a:srgbClr val="00B050"/>
              </a:solidFill>
            </a:endParaRPr>
          </a:p>
          <a:p>
            <a:pPr algn="l"/>
            <a:r>
              <a:rPr lang="en-US" sz="11200" b="1" dirty="0" smtClean="0">
                <a:solidFill>
                  <a:srgbClr val="002060"/>
                </a:solidFill>
              </a:rPr>
              <a:t>                                                        V: </a:t>
            </a:r>
            <a:r>
              <a:rPr lang="en-US" sz="11200" b="1" dirty="0" smtClean="0">
                <a:solidFill>
                  <a:srgbClr val="00B050"/>
                </a:solidFill>
              </a:rPr>
              <a:t>volume of solution</a:t>
            </a:r>
          </a:p>
          <a:p>
            <a:pPr algn="l"/>
            <a:endParaRPr lang="en-US" sz="12800" b="1" dirty="0" smtClean="0">
              <a:solidFill>
                <a:srgbClr val="00B050"/>
              </a:solidFill>
            </a:endParaRPr>
          </a:p>
          <a:p>
            <a:pPr algn="l">
              <a:buFont typeface="Wingdings" pitchFamily="2" charset="2"/>
              <a:buChar char="Ø"/>
            </a:pPr>
            <a:r>
              <a:rPr lang="en-US"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a:t>
            </a:r>
            <a:r>
              <a:rPr lang="en-US" sz="144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a:t>
            </a:r>
            <a:r>
              <a:rPr lang="en-US"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 M ×</a:t>
            </a:r>
            <a:r>
              <a:rPr lang="ar-BH"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a:t>
            </a:r>
            <a:r>
              <a:rPr lang="en-US"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V</a:t>
            </a:r>
            <a:r>
              <a:rPr lang="en-US" sz="12800" b="1" baseline="-2500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(ml) </a:t>
            </a:r>
            <a:r>
              <a:rPr lang="en-US"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a:t>
            </a:r>
            <a:r>
              <a:rPr lang="ar-BH"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a:t>
            </a:r>
            <a:r>
              <a:rPr lang="en-US" sz="1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M.wt / 1000</a:t>
            </a:r>
          </a:p>
          <a:p>
            <a:pPr algn="l">
              <a:buFont typeface="Wingdings" pitchFamily="2" charset="2"/>
              <a:buChar char="Ø"/>
            </a:pPr>
            <a:endParaRPr lang="ar-BH" sz="3000" b="1" dirty="0" smtClean="0">
              <a:solidFill>
                <a:srgbClr val="FF0000"/>
              </a:solidFill>
            </a:endParaRPr>
          </a:p>
          <a:p>
            <a:pPr algn="l">
              <a:buFont typeface="Wingdings" pitchFamily="2" charset="2"/>
              <a:buChar char="Ø"/>
            </a:pPr>
            <a:r>
              <a:rPr lang="en-US" sz="9600" b="1" dirty="0" smtClean="0">
                <a:solidFill>
                  <a:srgbClr val="002060"/>
                </a:solidFill>
              </a:rPr>
              <a:t>This is law used for  Preparation of Solution from</a:t>
            </a:r>
          </a:p>
          <a:p>
            <a:pPr algn="l"/>
            <a:r>
              <a:rPr lang="en-US" sz="9600" b="1" dirty="0" smtClean="0">
                <a:solidFill>
                  <a:srgbClr val="002060"/>
                </a:solidFill>
              </a:rPr>
              <a:t>    Solid Substance (material).</a:t>
            </a:r>
          </a:p>
          <a:p>
            <a:pPr algn="l"/>
            <a:endParaRPr lang="en-US" sz="3000" b="1" dirty="0" smtClean="0">
              <a:solidFill>
                <a:srgbClr val="FF0000"/>
              </a:solidFill>
            </a:endParaRPr>
          </a:p>
        </p:txBody>
      </p:sp>
      <p:cxnSp>
        <p:nvCxnSpPr>
          <p:cNvPr id="5" name="رابط مستقيم 4"/>
          <p:cNvCxnSpPr/>
          <p:nvPr/>
        </p:nvCxnSpPr>
        <p:spPr>
          <a:xfrm>
            <a:off x="381000" y="533400"/>
            <a:ext cx="1752600" cy="0"/>
          </a:xfrm>
          <a:prstGeom prst="line">
            <a:avLst/>
          </a:prstGeom>
        </p:spPr>
        <p:style>
          <a:lnRef idx="2">
            <a:schemeClr val="dk1"/>
          </a:lnRef>
          <a:fillRef idx="0">
            <a:schemeClr val="dk1"/>
          </a:fillRef>
          <a:effectRef idx="1">
            <a:schemeClr val="dk1"/>
          </a:effectRef>
          <a:fontRef idx="minor">
            <a:schemeClr val="tx1"/>
          </a:fontRef>
        </p:style>
      </p:cxnSp>
      <p:sp>
        <p:nvSpPr>
          <p:cNvPr id="7" name="وسيلة شرح مع سهم إلى الأسفل 6"/>
          <p:cNvSpPr/>
          <p:nvPr/>
        </p:nvSpPr>
        <p:spPr>
          <a:xfrm>
            <a:off x="1676400" y="1524000"/>
            <a:ext cx="1447800" cy="3429000"/>
          </a:xfrm>
          <a:prstGeom prst="downArrowCallou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idx="4294967295"/>
          </p:nvPr>
        </p:nvSpPr>
        <p:spPr>
          <a:xfrm>
            <a:off x="0" y="0"/>
            <a:ext cx="9144000" cy="2971800"/>
          </a:xfrm>
        </p:spPr>
        <p:txBody>
          <a:bodyPr>
            <a:normAutofit fontScale="90000"/>
          </a:bodyPr>
          <a:lstStyle/>
          <a:p>
            <a:pPr algn="l">
              <a:buFont typeface="Wingdings" pitchFamily="2" charset="2"/>
              <a:buChar char="Ø"/>
            </a:pPr>
            <a:r>
              <a:rPr lang="en-US" sz="3600" b="1" dirty="0" smtClean="0">
                <a:solidFill>
                  <a:srgbClr val="002060"/>
                </a:solidFill>
              </a:rPr>
              <a:t> </a:t>
            </a:r>
            <a:r>
              <a:rPr lang="en-US" sz="3100" b="1" dirty="0" smtClean="0">
                <a:solidFill>
                  <a:srgbClr val="002060"/>
                </a:solidFill>
              </a:rPr>
              <a:t>To</a:t>
            </a:r>
            <a:r>
              <a:rPr lang="ar-BH" sz="3100" b="1" dirty="0" smtClean="0">
                <a:solidFill>
                  <a:srgbClr val="002060"/>
                </a:solidFill>
              </a:rPr>
              <a:t> </a:t>
            </a:r>
            <a:r>
              <a:rPr lang="en-US" sz="3100" b="1" dirty="0" smtClean="0">
                <a:solidFill>
                  <a:srgbClr val="002060"/>
                </a:solidFill>
              </a:rPr>
              <a:t>Preparation of Solution of Sodium Carbonate</a:t>
            </a:r>
            <a:br>
              <a:rPr lang="en-US" sz="3100" b="1" dirty="0" smtClean="0">
                <a:solidFill>
                  <a:srgbClr val="002060"/>
                </a:solidFill>
              </a:rPr>
            </a:br>
            <a:r>
              <a:rPr lang="en-US" sz="3100" b="1" dirty="0" smtClean="0">
                <a:solidFill>
                  <a:srgbClr val="002060"/>
                </a:solidFill>
              </a:rPr>
              <a:t>                (Na</a:t>
            </a:r>
            <a:r>
              <a:rPr lang="en-US" sz="3100" b="1" baseline="-25000" dirty="0" smtClean="0">
                <a:solidFill>
                  <a:srgbClr val="002060"/>
                </a:solidFill>
              </a:rPr>
              <a:t>2</a:t>
            </a:r>
            <a:r>
              <a:rPr lang="en-US" sz="3100" b="1" dirty="0" smtClean="0">
                <a:solidFill>
                  <a:srgbClr val="002060"/>
                </a:solidFill>
              </a:rPr>
              <a:t>CO</a:t>
            </a:r>
            <a:r>
              <a:rPr lang="en-US" sz="3100" b="1" i="1" baseline="-25000" dirty="0" smtClean="0">
                <a:solidFill>
                  <a:srgbClr val="002060"/>
                </a:solidFill>
              </a:rPr>
              <a:t>3</a:t>
            </a:r>
            <a:r>
              <a:rPr lang="en-US" sz="3100" b="1" dirty="0" smtClean="0">
                <a:solidFill>
                  <a:srgbClr val="002060"/>
                </a:solidFill>
              </a:rPr>
              <a:t>) in( 100 ml) &amp; (0.05 M ) </a:t>
            </a:r>
            <a:br>
              <a:rPr lang="en-US" sz="3100" b="1" dirty="0" smtClean="0">
                <a:solidFill>
                  <a:srgbClr val="002060"/>
                </a:solidFill>
              </a:rPr>
            </a:br>
            <a:r>
              <a:rPr lang="en-US" sz="3600" b="1" dirty="0" smtClean="0">
                <a:solidFill>
                  <a:srgbClr val="002060"/>
                </a:solidFill>
              </a:rPr>
              <a:t/>
            </a:r>
            <a:br>
              <a:rPr lang="en-US" sz="3600" b="1" dirty="0" smtClean="0">
                <a:solidFill>
                  <a:srgbClr val="002060"/>
                </a:solidFill>
              </a:rPr>
            </a:br>
            <a:r>
              <a:rPr lang="en-US" sz="3600" b="1" dirty="0" smtClean="0">
                <a:solidFill>
                  <a:srgbClr val="002060"/>
                </a:solidFill>
              </a:rPr>
              <a:t>      We apply the previous law:</a:t>
            </a:r>
            <a:r>
              <a:rPr lang="ar-BH" sz="3600" b="1" dirty="0" smtClean="0">
                <a:solidFill>
                  <a:srgbClr val="002060"/>
                </a:solidFill>
              </a:rPr>
              <a:t/>
            </a:r>
            <a:br>
              <a:rPr lang="ar-BH" sz="3600" b="1" dirty="0" smtClean="0">
                <a:solidFill>
                  <a:srgbClr val="002060"/>
                </a:solidFill>
              </a:rPr>
            </a:br>
            <a:r>
              <a:rPr lang="en-US" sz="1800" b="1" dirty="0" smtClean="0">
                <a:solidFill>
                  <a:srgbClr val="002060"/>
                </a:solidFill>
              </a:rPr>
              <a:t/>
            </a:r>
            <a:br>
              <a:rPr lang="en-US" sz="1800" b="1" dirty="0" smtClean="0">
                <a:solidFill>
                  <a:srgbClr val="002060"/>
                </a:solidFill>
              </a:rPr>
            </a:br>
            <a:r>
              <a:rPr lang="en-US" sz="1800" b="1" dirty="0" smtClean="0">
                <a:solidFill>
                  <a:srgbClr val="002060"/>
                </a:solidFill>
              </a:rPr>
              <a:t/>
            </a:r>
            <a:br>
              <a:rPr lang="en-US" sz="1800" b="1" dirty="0" smtClean="0">
                <a:solidFill>
                  <a:srgbClr val="002060"/>
                </a:solidFill>
              </a:rPr>
            </a:br>
            <a:r>
              <a:rPr lang="en-US" sz="1800" b="1" dirty="0" smtClean="0">
                <a:solidFill>
                  <a:srgbClr val="002060"/>
                </a:solidFill>
              </a:rPr>
              <a:t/>
            </a:r>
            <a:br>
              <a:rPr lang="en-US" sz="1800" b="1" dirty="0" smtClean="0">
                <a:solidFill>
                  <a:srgbClr val="002060"/>
                </a:solidFill>
              </a:rPr>
            </a:br>
            <a:r>
              <a:rPr lang="en-US" sz="1800" b="1" dirty="0" smtClean="0">
                <a:solidFill>
                  <a:srgbClr val="002060"/>
                </a:solidFill>
              </a:rPr>
              <a:t/>
            </a:r>
            <a:br>
              <a:rPr lang="en-US" sz="1800" b="1" dirty="0" smtClean="0">
                <a:solidFill>
                  <a:srgbClr val="002060"/>
                </a:solidFill>
              </a:rPr>
            </a:br>
            <a:r>
              <a:rPr lang="en-US" sz="1800" b="1" dirty="0" smtClean="0">
                <a:solidFill>
                  <a:srgbClr val="002060"/>
                </a:solidFill>
              </a:rPr>
              <a:t> </a:t>
            </a:r>
            <a:endParaRPr lang="en-US" sz="1800" b="1" dirty="0">
              <a:solidFill>
                <a:srgbClr val="002060"/>
              </a:solidFill>
            </a:endParaRPr>
          </a:p>
        </p:txBody>
      </p:sp>
      <p:sp>
        <p:nvSpPr>
          <p:cNvPr id="3" name="عنوان فرعي 2"/>
          <p:cNvSpPr>
            <a:spLocks noGrp="1"/>
          </p:cNvSpPr>
          <p:nvPr>
            <p:ph type="subTitle" idx="4294967295"/>
          </p:nvPr>
        </p:nvSpPr>
        <p:spPr>
          <a:xfrm>
            <a:off x="228600" y="1752600"/>
            <a:ext cx="8915400" cy="5105400"/>
          </a:xfrm>
        </p:spPr>
        <p:txBody>
          <a:bodyPr>
            <a:normAutofit fontScale="25000" lnSpcReduction="20000"/>
          </a:bodyPr>
          <a:lstStyle/>
          <a:p>
            <a:pPr>
              <a:buNone/>
            </a:pPr>
            <a:r>
              <a:rPr lang="en-US" sz="16000" b="1" dirty="0" smtClean="0">
                <a:solidFill>
                  <a:schemeClr val="accent6">
                    <a:lumMod val="50000"/>
                  </a:schemeClr>
                </a:solidFill>
              </a:rPr>
              <a:t>        </a:t>
            </a:r>
            <a:r>
              <a:rPr lang="en-US" sz="14400" b="1" dirty="0" smtClean="0">
                <a:solidFill>
                  <a:schemeClr val="accent6">
                    <a:lumMod val="50000"/>
                  </a:schemeClr>
                </a:solidFill>
              </a:rPr>
              <a:t>m= </a:t>
            </a:r>
            <a:r>
              <a:rPr lang="en-US" sz="14400" dirty="0" smtClean="0">
                <a:solidFill>
                  <a:srgbClr val="00B050"/>
                </a:solidFill>
              </a:rPr>
              <a:t>0.05 ×100 ×106 / 1000</a:t>
            </a:r>
          </a:p>
          <a:p>
            <a:pPr>
              <a:buNone/>
            </a:pPr>
            <a:r>
              <a:rPr lang="en-US" sz="14400" b="1" dirty="0" smtClean="0">
                <a:solidFill>
                  <a:schemeClr val="accent6">
                    <a:lumMod val="50000"/>
                  </a:schemeClr>
                </a:solidFill>
              </a:rPr>
              <a:t>            =0.53 </a:t>
            </a:r>
            <a:r>
              <a:rPr lang="en-US" sz="14400" dirty="0" smtClean="0">
                <a:solidFill>
                  <a:srgbClr val="00B050"/>
                </a:solidFill>
              </a:rPr>
              <a:t>gm</a:t>
            </a:r>
            <a:r>
              <a:rPr lang="en-US" sz="14400" dirty="0" smtClean="0"/>
              <a:t>  </a:t>
            </a:r>
            <a:r>
              <a:rPr lang="en-US" sz="14400" dirty="0" smtClean="0">
                <a:solidFill>
                  <a:srgbClr val="FF0000"/>
                </a:solidFill>
              </a:rPr>
              <a:t>of Na</a:t>
            </a:r>
            <a:r>
              <a:rPr lang="en-US" sz="14400" b="1" baseline="-25000" dirty="0" smtClean="0">
                <a:solidFill>
                  <a:srgbClr val="FF0000"/>
                </a:solidFill>
              </a:rPr>
              <a:t>2</a:t>
            </a:r>
            <a:r>
              <a:rPr lang="en-US" sz="14400" dirty="0" smtClean="0">
                <a:solidFill>
                  <a:srgbClr val="FF0000"/>
                </a:solidFill>
              </a:rPr>
              <a:t>CO</a:t>
            </a:r>
            <a:r>
              <a:rPr lang="en-US" sz="14400" b="1" baseline="-25000" dirty="0" smtClean="0">
                <a:solidFill>
                  <a:srgbClr val="FF0000"/>
                </a:solidFill>
              </a:rPr>
              <a:t>3</a:t>
            </a:r>
          </a:p>
          <a:p>
            <a:pPr>
              <a:buNone/>
            </a:pPr>
            <a:endParaRPr lang="en-US" sz="14400" b="1" dirty="0" smtClean="0">
              <a:solidFill>
                <a:srgbClr val="FF0000"/>
              </a:solidFill>
            </a:endParaRPr>
          </a:p>
          <a:p>
            <a:pPr>
              <a:buNone/>
            </a:pPr>
            <a:r>
              <a:rPr lang="en-US" sz="14400" b="1" dirty="0" smtClean="0">
                <a:solidFill>
                  <a:srgbClr val="FF0000"/>
                </a:solidFill>
              </a:rPr>
              <a:t># Equipments and Material used:</a:t>
            </a:r>
            <a:r>
              <a:rPr lang="en-US" sz="9600" b="1" dirty="0" smtClean="0">
                <a:solidFill>
                  <a:srgbClr val="7030A0"/>
                </a:solidFill>
              </a:rPr>
              <a:t> </a:t>
            </a:r>
          </a:p>
          <a:p>
            <a:pPr>
              <a:buNone/>
            </a:pPr>
            <a:endParaRPr lang="en-US" sz="9600" b="1" dirty="0" smtClean="0">
              <a:solidFill>
                <a:srgbClr val="7030A0"/>
              </a:solidFill>
            </a:endParaRPr>
          </a:p>
          <a:p>
            <a:pPr>
              <a:buFont typeface="Wingdings" pitchFamily="2" charset="2"/>
              <a:buChar char="Ø"/>
            </a:pPr>
            <a:r>
              <a:rPr lang="en-US" sz="11200" b="1" dirty="0" smtClean="0">
                <a:solidFill>
                  <a:srgbClr val="7030A0"/>
                </a:solidFill>
              </a:rPr>
              <a:t>Sodium Carbonate </a:t>
            </a:r>
            <a:r>
              <a:rPr lang="en-US" sz="9600" b="1" dirty="0" smtClean="0">
                <a:solidFill>
                  <a:schemeClr val="tx1">
                    <a:lumMod val="95000"/>
                    <a:lumOff val="5000"/>
                  </a:schemeClr>
                </a:solidFill>
              </a:rPr>
              <a:t>(</a:t>
            </a:r>
            <a:r>
              <a:rPr lang="en-US" sz="9600" b="1" dirty="0" smtClean="0">
                <a:solidFill>
                  <a:schemeClr val="accent2">
                    <a:lumMod val="50000"/>
                  </a:schemeClr>
                </a:solidFill>
              </a:rPr>
              <a:t>Na</a:t>
            </a:r>
            <a:r>
              <a:rPr lang="en-US" sz="11200" b="1" baseline="-25000" dirty="0" smtClean="0">
                <a:solidFill>
                  <a:schemeClr val="accent2">
                    <a:lumMod val="50000"/>
                  </a:schemeClr>
                </a:solidFill>
              </a:rPr>
              <a:t>2</a:t>
            </a:r>
            <a:r>
              <a:rPr lang="en-US" sz="9600" b="1" dirty="0" smtClean="0">
                <a:solidFill>
                  <a:schemeClr val="accent2">
                    <a:lumMod val="50000"/>
                  </a:schemeClr>
                </a:solidFill>
              </a:rPr>
              <a:t>CO</a:t>
            </a:r>
            <a:r>
              <a:rPr lang="en-US" sz="11200" b="1" i="1" baseline="-25000" dirty="0" smtClean="0">
                <a:solidFill>
                  <a:schemeClr val="accent2">
                    <a:lumMod val="50000"/>
                  </a:schemeClr>
                </a:solidFill>
              </a:rPr>
              <a:t>3</a:t>
            </a:r>
            <a:r>
              <a:rPr lang="en-US" sz="9600" b="1" dirty="0" smtClean="0">
                <a:solidFill>
                  <a:schemeClr val="tx1">
                    <a:lumMod val="95000"/>
                    <a:lumOff val="5000"/>
                  </a:schemeClr>
                </a:solidFill>
              </a:rPr>
              <a:t>).</a:t>
            </a:r>
          </a:p>
          <a:p>
            <a:pPr>
              <a:buNone/>
            </a:pPr>
            <a:endParaRPr lang="en-US" altLang="zh-TW" sz="11200" dirty="0" smtClean="0">
              <a:cs typeface="Tahoma" pitchFamily="34" charset="0"/>
            </a:endParaRPr>
          </a:p>
          <a:p>
            <a:pPr>
              <a:buFont typeface="Wingdings" pitchFamily="2" charset="2"/>
              <a:buChar char="Ø"/>
            </a:pPr>
            <a:r>
              <a:rPr lang="en-US" sz="11200" dirty="0" smtClean="0">
                <a:solidFill>
                  <a:srgbClr val="7030A0"/>
                </a:solidFill>
                <a:cs typeface="Tahoma" pitchFamily="34" charset="0"/>
              </a:rPr>
              <a:t> </a:t>
            </a:r>
            <a:r>
              <a:rPr lang="en-US" sz="11200" b="1" dirty="0" smtClean="0">
                <a:solidFill>
                  <a:srgbClr val="7030A0"/>
                </a:solidFill>
                <a:cs typeface="Tahoma" pitchFamily="34" charset="0"/>
              </a:rPr>
              <a:t>V</a:t>
            </a:r>
            <a:r>
              <a:rPr lang="en-US" altLang="zh-TW" sz="11200" b="1" dirty="0" smtClean="0">
                <a:solidFill>
                  <a:srgbClr val="7030A0"/>
                </a:solidFill>
                <a:cs typeface="Tahoma" pitchFamily="34" charset="0"/>
              </a:rPr>
              <a:t>olumetric flask </a:t>
            </a:r>
            <a:r>
              <a:rPr lang="en-US" altLang="zh-TW" sz="11200" dirty="0" smtClean="0">
                <a:cs typeface="Tahoma" pitchFamily="34" charset="0"/>
              </a:rPr>
              <a:t>(</a:t>
            </a:r>
            <a:r>
              <a:rPr lang="en-US" altLang="zh-TW" sz="11200" b="1" dirty="0" smtClean="0">
                <a:solidFill>
                  <a:schemeClr val="accent2">
                    <a:lumMod val="50000"/>
                  </a:schemeClr>
                </a:solidFill>
                <a:cs typeface="Tahoma" pitchFamily="34" charset="0"/>
              </a:rPr>
              <a:t>100</a:t>
            </a:r>
            <a:r>
              <a:rPr lang="en-US" altLang="zh-TW" sz="11200" dirty="0" smtClean="0">
                <a:solidFill>
                  <a:schemeClr val="accent2">
                    <a:lumMod val="50000"/>
                  </a:schemeClr>
                </a:solidFill>
                <a:cs typeface="Tahoma" pitchFamily="34" charset="0"/>
              </a:rPr>
              <a:t> </a:t>
            </a:r>
            <a:r>
              <a:rPr lang="en-US" altLang="zh-TW" sz="11200" b="1" dirty="0" smtClean="0">
                <a:solidFill>
                  <a:schemeClr val="accent2">
                    <a:lumMod val="50000"/>
                  </a:schemeClr>
                </a:solidFill>
                <a:cs typeface="Tahoma" pitchFamily="34" charset="0"/>
              </a:rPr>
              <a:t>ml</a:t>
            </a:r>
            <a:r>
              <a:rPr lang="en-US" altLang="zh-TW" sz="11200" dirty="0" smtClean="0">
                <a:cs typeface="Tahoma" pitchFamily="34" charset="0"/>
              </a:rPr>
              <a:t>).</a:t>
            </a:r>
          </a:p>
          <a:p>
            <a:pPr>
              <a:buNone/>
            </a:pPr>
            <a:endParaRPr lang="en-US" altLang="zh-TW" sz="11200" dirty="0" smtClean="0">
              <a:cs typeface="Tahoma" pitchFamily="34" charset="0"/>
            </a:endParaRPr>
          </a:p>
          <a:p>
            <a:pPr>
              <a:buFont typeface="Wingdings" pitchFamily="2" charset="2"/>
              <a:buChar char="Ø"/>
            </a:pPr>
            <a:r>
              <a:rPr lang="en-US" sz="11200" b="1" dirty="0" smtClean="0">
                <a:solidFill>
                  <a:srgbClr val="7030A0"/>
                </a:solidFill>
              </a:rPr>
              <a:t>Electronic</a:t>
            </a:r>
            <a:r>
              <a:rPr lang="en-US" altLang="zh-TW" sz="11200" dirty="0" smtClean="0">
                <a:solidFill>
                  <a:srgbClr val="7030A0"/>
                </a:solidFill>
                <a:cs typeface="Tahoma" pitchFamily="34" charset="0"/>
              </a:rPr>
              <a:t> </a:t>
            </a:r>
            <a:r>
              <a:rPr lang="en-US" sz="11200" b="1" dirty="0" smtClean="0">
                <a:solidFill>
                  <a:srgbClr val="7030A0"/>
                </a:solidFill>
              </a:rPr>
              <a:t>Balance . </a:t>
            </a:r>
            <a:r>
              <a:rPr lang="en-US" sz="2800" b="1" dirty="0" smtClean="0">
                <a:solidFill>
                  <a:srgbClr val="7030A0"/>
                </a:solidFill>
              </a:rPr>
              <a:t>…</a:t>
            </a:r>
            <a:endParaRPr lang="en-US" sz="11200" b="1" dirty="0" smtClean="0">
              <a:solidFill>
                <a:srgbClr val="7030A0"/>
              </a:solidFill>
            </a:endParaRPr>
          </a:p>
          <a:p>
            <a:pPr>
              <a:buNone/>
            </a:pPr>
            <a:r>
              <a:rPr lang="en-US" sz="9600" b="1" dirty="0" smtClean="0">
                <a:solidFill>
                  <a:srgbClr val="7030A0"/>
                </a:solidFill>
              </a:rPr>
              <a:t> </a:t>
            </a:r>
          </a:p>
          <a:p>
            <a:pPr>
              <a:buNone/>
            </a:pPr>
            <a:r>
              <a:rPr lang="en-US" sz="9600" b="1" dirty="0" smtClean="0">
                <a:solidFill>
                  <a:srgbClr val="7030A0"/>
                </a:solidFill>
              </a:rPr>
              <a:t>     </a:t>
            </a:r>
          </a:p>
          <a:p>
            <a:pPr>
              <a:buNone/>
            </a:pPr>
            <a:endParaRPr lang="en-US" sz="9600" b="1" dirty="0" smtClean="0">
              <a:solidFill>
                <a:srgbClr val="7030A0"/>
              </a:solidFill>
            </a:endParaRPr>
          </a:p>
          <a:p>
            <a:pPr>
              <a:buNone/>
            </a:pPr>
            <a:endParaRPr lang="en-US" sz="14400" b="1" dirty="0" smtClean="0">
              <a:solidFill>
                <a:srgbClr val="FF0000"/>
              </a:solidFill>
            </a:endParaRPr>
          </a:p>
          <a:p>
            <a:pPr>
              <a:buNone/>
            </a:pPr>
            <a:endParaRPr lang="ar-BH" sz="14400" dirty="0" smtClean="0">
              <a:solidFill>
                <a:srgbClr val="FF0000"/>
              </a:solidFill>
            </a:endParaRPr>
          </a:p>
          <a:p>
            <a:pPr>
              <a:buNone/>
            </a:pPr>
            <a:endParaRPr lang="ar-BH" sz="14400" dirty="0" smtClean="0">
              <a:solidFill>
                <a:srgbClr val="FF0000"/>
              </a:solidFill>
            </a:endParaRPr>
          </a:p>
          <a:p>
            <a:pPr>
              <a:buNone/>
            </a:pPr>
            <a:endParaRPr lang="en-US" sz="14400" dirty="0" smtClean="0">
              <a:solidFill>
                <a:srgbClr val="FF0000"/>
              </a:solidFill>
            </a:endParaRPr>
          </a:p>
          <a:p>
            <a:pPr>
              <a:buNone/>
            </a:pPr>
            <a:endParaRPr lang="en-US" sz="14400" dirty="0" smtClean="0">
              <a:solidFill>
                <a:srgbClr val="FF0000"/>
              </a:solidFill>
            </a:endParaRPr>
          </a:p>
          <a:p>
            <a:pPr>
              <a:buNone/>
            </a:pPr>
            <a:r>
              <a:rPr lang="en-US" dirty="0" smtClean="0">
                <a:solidFill>
                  <a:srgbClr val="FF0000"/>
                </a:solidFill>
              </a:rPr>
              <a:t>                                                           </a:t>
            </a:r>
          </a:p>
          <a:p>
            <a:pPr>
              <a:buNone/>
            </a:pPr>
            <a:endParaRPr lang="en-US" dirty="0" smtClean="0">
              <a:solidFill>
                <a:srgbClr val="FF0000"/>
              </a:solidFill>
            </a:endParaRPr>
          </a:p>
          <a:p>
            <a:pPr>
              <a:buNone/>
            </a:pPr>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a:p>
        </p:txBody>
      </p:sp>
      <p:sp>
        <p:nvSpPr>
          <p:cNvPr id="6" name="سهم مخطط إلى اليمين 5"/>
          <p:cNvSpPr/>
          <p:nvPr/>
        </p:nvSpPr>
        <p:spPr>
          <a:xfrm>
            <a:off x="152400" y="1295400"/>
            <a:ext cx="457200" cy="484632"/>
          </a:xfrm>
          <a:prstGeom prst="stripedRightArrow">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9CC00"/>
              </a:solidFill>
            </a:endParaRPr>
          </a:p>
        </p:txBody>
      </p:sp>
      <p:cxnSp>
        <p:nvCxnSpPr>
          <p:cNvPr id="7" name="رابط مستقيم 6"/>
          <p:cNvCxnSpPr/>
          <p:nvPr/>
        </p:nvCxnSpPr>
        <p:spPr>
          <a:xfrm>
            <a:off x="304800" y="1066800"/>
            <a:ext cx="8382000" cy="0"/>
          </a:xfrm>
          <a:prstGeom prst="line">
            <a:avLst/>
          </a:prstGeom>
        </p:spPr>
        <p:style>
          <a:lnRef idx="2">
            <a:schemeClr val="dk1"/>
          </a:lnRef>
          <a:fillRef idx="0">
            <a:schemeClr val="dk1"/>
          </a:fillRef>
          <a:effectRef idx="1">
            <a:schemeClr val="dk1"/>
          </a:effectRef>
          <a:fontRef idx="minor">
            <a:schemeClr val="tx1"/>
          </a:fontRef>
        </p:style>
      </p:cxnSp>
      <p:cxnSp>
        <p:nvCxnSpPr>
          <p:cNvPr id="13" name="رابط مستقيم 12"/>
          <p:cNvCxnSpPr/>
          <p:nvPr/>
        </p:nvCxnSpPr>
        <p:spPr>
          <a:xfrm>
            <a:off x="609600" y="1828800"/>
            <a:ext cx="4343400" cy="0"/>
          </a:xfrm>
          <a:prstGeom prst="line">
            <a:avLst/>
          </a:prstGeom>
        </p:spPr>
        <p:style>
          <a:lnRef idx="2">
            <a:schemeClr val="dk1"/>
          </a:lnRef>
          <a:fillRef idx="0">
            <a:schemeClr val="dk1"/>
          </a:fillRef>
          <a:effectRef idx="1">
            <a:schemeClr val="dk1"/>
          </a:effectRef>
          <a:fontRef idx="minor">
            <a:schemeClr val="tx1"/>
          </a:fontRef>
        </p:style>
      </p:cxnSp>
      <p:cxnSp>
        <p:nvCxnSpPr>
          <p:cNvPr id="24" name="رابط مستقيم 23"/>
          <p:cNvCxnSpPr/>
          <p:nvPr/>
        </p:nvCxnSpPr>
        <p:spPr>
          <a:xfrm>
            <a:off x="0" y="3352800"/>
            <a:ext cx="9144000"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8686800" cy="1143000"/>
          </a:xfrm>
        </p:spPr>
        <p:txBody>
          <a:bodyPr/>
          <a:lstStyle/>
          <a:p>
            <a:pPr algn="l"/>
            <a:r>
              <a:rPr lang="en-US" dirty="0" smtClean="0">
                <a:solidFill>
                  <a:srgbClr val="C00000"/>
                </a:solidFill>
              </a:rPr>
              <a:t>Procedure:</a:t>
            </a:r>
            <a:endParaRPr lang="en-US" dirty="0"/>
          </a:p>
        </p:txBody>
      </p:sp>
      <p:sp>
        <p:nvSpPr>
          <p:cNvPr id="3" name="عنصر نائب للمحتوى 2"/>
          <p:cNvSpPr>
            <a:spLocks noGrp="1"/>
          </p:cNvSpPr>
          <p:nvPr>
            <p:ph idx="1"/>
          </p:nvPr>
        </p:nvSpPr>
        <p:spPr>
          <a:xfrm>
            <a:off x="0" y="1600200"/>
            <a:ext cx="9144000" cy="4525963"/>
          </a:xfrm>
        </p:spPr>
        <p:txBody>
          <a:bodyPr/>
          <a:lstStyle/>
          <a:p>
            <a:pPr>
              <a:buNone/>
            </a:pPr>
            <a:r>
              <a:rPr lang="en-US" dirty="0" smtClean="0"/>
              <a:t>1-</a:t>
            </a:r>
            <a:r>
              <a:rPr lang="en-US" b="1" i="1" dirty="0" smtClean="0">
                <a:solidFill>
                  <a:srgbClr val="0070C0"/>
                </a:solidFill>
              </a:rPr>
              <a:t>Weigh out </a:t>
            </a:r>
            <a:r>
              <a:rPr lang="en-US" dirty="0" smtClean="0"/>
              <a:t>about(</a:t>
            </a:r>
            <a:r>
              <a:rPr lang="en-US" b="1" dirty="0" smtClean="0">
                <a:solidFill>
                  <a:schemeClr val="accent2">
                    <a:lumMod val="50000"/>
                  </a:schemeClr>
                </a:solidFill>
              </a:rPr>
              <a:t>0.53 gm</a:t>
            </a:r>
            <a:r>
              <a:rPr lang="en-US" dirty="0" smtClean="0"/>
              <a:t>)of </a:t>
            </a:r>
            <a:r>
              <a:rPr lang="en-US" b="1" dirty="0" smtClean="0">
                <a:solidFill>
                  <a:srgbClr val="7030A0"/>
                </a:solidFill>
              </a:rPr>
              <a:t>Na</a:t>
            </a:r>
            <a:r>
              <a:rPr lang="en-US" sz="2000" b="1" dirty="0" smtClean="0">
                <a:solidFill>
                  <a:srgbClr val="7030A0"/>
                </a:solidFill>
              </a:rPr>
              <a:t>2</a:t>
            </a:r>
            <a:r>
              <a:rPr lang="en-US" b="1" dirty="0" smtClean="0">
                <a:solidFill>
                  <a:srgbClr val="7030A0"/>
                </a:solidFill>
              </a:rPr>
              <a:t>CO</a:t>
            </a:r>
            <a:r>
              <a:rPr lang="en-US" sz="2000" b="1" i="1" dirty="0" smtClean="0">
                <a:solidFill>
                  <a:srgbClr val="7030A0"/>
                </a:solidFill>
              </a:rPr>
              <a:t>3   </a:t>
            </a:r>
            <a:r>
              <a:rPr lang="en-US" sz="2000" b="1" i="1" dirty="0" smtClean="0">
                <a:solidFill>
                  <a:schemeClr val="bg2">
                    <a:lumMod val="10000"/>
                  </a:schemeClr>
                </a:solidFill>
              </a:rPr>
              <a:t>.</a:t>
            </a:r>
            <a:r>
              <a:rPr lang="en-US" sz="2000" b="1" i="1" dirty="0" smtClean="0">
                <a:solidFill>
                  <a:srgbClr val="7030A0"/>
                </a:solidFill>
              </a:rPr>
              <a:t> </a:t>
            </a:r>
          </a:p>
          <a:p>
            <a:endParaRPr lang="en-US" sz="2000" b="1" i="1" dirty="0" smtClean="0">
              <a:solidFill>
                <a:srgbClr val="7030A0"/>
              </a:solidFill>
            </a:endParaRPr>
          </a:p>
          <a:p>
            <a:pPr>
              <a:buNone/>
            </a:pPr>
            <a:r>
              <a:rPr lang="en-US" i="1" dirty="0" smtClean="0">
                <a:solidFill>
                  <a:schemeClr val="bg2">
                    <a:lumMod val="10000"/>
                  </a:schemeClr>
                </a:solidFill>
              </a:rPr>
              <a:t>2</a:t>
            </a:r>
            <a:r>
              <a:rPr lang="en-US" b="1" i="1" dirty="0" smtClean="0">
                <a:solidFill>
                  <a:schemeClr val="bg2">
                    <a:lumMod val="10000"/>
                  </a:schemeClr>
                </a:solidFill>
              </a:rPr>
              <a:t>-</a:t>
            </a:r>
            <a:r>
              <a:rPr lang="en-US" b="1" i="1" dirty="0" smtClean="0">
                <a:solidFill>
                  <a:srgbClr val="0070C0"/>
                </a:solidFill>
              </a:rPr>
              <a:t> Put it </a:t>
            </a:r>
            <a:r>
              <a:rPr lang="en-US" i="1" dirty="0" smtClean="0">
                <a:solidFill>
                  <a:schemeClr val="bg2">
                    <a:lumMod val="10000"/>
                  </a:schemeClr>
                </a:solidFill>
              </a:rPr>
              <a:t>in</a:t>
            </a:r>
            <a:r>
              <a:rPr lang="en-US" sz="2400" b="1" i="1" dirty="0" smtClean="0">
                <a:solidFill>
                  <a:schemeClr val="bg2">
                    <a:lumMod val="10000"/>
                  </a:schemeClr>
                </a:solidFill>
              </a:rPr>
              <a:t> </a:t>
            </a:r>
            <a:r>
              <a:rPr lang="en-US" altLang="zh-TW" dirty="0" smtClean="0">
                <a:cs typeface="Tahoma" pitchFamily="34" charset="0"/>
              </a:rPr>
              <a:t>volumetric flask(</a:t>
            </a:r>
            <a:r>
              <a:rPr lang="en-US" altLang="zh-TW" b="1" dirty="0" smtClean="0">
                <a:solidFill>
                  <a:schemeClr val="accent2">
                    <a:lumMod val="50000"/>
                  </a:schemeClr>
                </a:solidFill>
                <a:cs typeface="Tahoma" pitchFamily="34" charset="0"/>
              </a:rPr>
              <a:t>100 ml</a:t>
            </a:r>
            <a:r>
              <a:rPr lang="en-US" altLang="zh-TW" dirty="0" smtClean="0">
                <a:cs typeface="Tahoma" pitchFamily="34" charset="0"/>
              </a:rPr>
              <a:t>) .</a:t>
            </a:r>
          </a:p>
          <a:p>
            <a:pPr>
              <a:buNone/>
            </a:pPr>
            <a:r>
              <a:rPr lang="en-US" altLang="zh-TW" dirty="0" smtClean="0">
                <a:cs typeface="Tahoma" pitchFamily="34" charset="0"/>
              </a:rPr>
              <a:t>                                                                                 </a:t>
            </a:r>
          </a:p>
          <a:p>
            <a:pPr>
              <a:buNone/>
            </a:pPr>
            <a:r>
              <a:rPr lang="en-US" dirty="0" smtClean="0">
                <a:cs typeface="Tahoma" pitchFamily="34" charset="0"/>
              </a:rPr>
              <a:t>3- </a:t>
            </a:r>
            <a:r>
              <a:rPr lang="en-US" b="1" i="1" dirty="0" smtClean="0">
                <a:solidFill>
                  <a:srgbClr val="0070C0"/>
                </a:solidFill>
                <a:cs typeface="Tahoma" pitchFamily="34" charset="0"/>
              </a:rPr>
              <a:t>Dissolve it </a:t>
            </a:r>
            <a:r>
              <a:rPr lang="en-US" dirty="0" smtClean="0">
                <a:cs typeface="Tahoma" pitchFamily="34" charset="0"/>
              </a:rPr>
              <a:t>with little of water(H</a:t>
            </a:r>
            <a:r>
              <a:rPr lang="en-US" b="1" baseline="-25000" dirty="0" smtClean="0">
                <a:cs typeface="Tahoma" pitchFamily="34" charset="0"/>
              </a:rPr>
              <a:t>2</a:t>
            </a:r>
            <a:r>
              <a:rPr lang="en-US" dirty="0" smtClean="0">
                <a:cs typeface="Tahoma" pitchFamily="34" charset="0"/>
              </a:rPr>
              <a:t>O).</a:t>
            </a:r>
          </a:p>
          <a:p>
            <a:endParaRPr lang="en-US" dirty="0" smtClean="0">
              <a:cs typeface="Tahoma" pitchFamily="34" charset="0"/>
            </a:endParaRPr>
          </a:p>
          <a:p>
            <a:pPr>
              <a:buNone/>
            </a:pPr>
            <a:r>
              <a:rPr lang="en-US" dirty="0" smtClean="0">
                <a:cs typeface="Tahoma" pitchFamily="34" charset="0"/>
              </a:rPr>
              <a:t>4-</a:t>
            </a:r>
            <a:r>
              <a:rPr lang="en-US" b="1" dirty="0" smtClean="0">
                <a:solidFill>
                  <a:srgbClr val="0070C0"/>
                </a:solidFill>
                <a:cs typeface="Tahoma" pitchFamily="34" charset="0"/>
              </a:rPr>
              <a:t>Complete</a:t>
            </a:r>
            <a:r>
              <a:rPr lang="en-US" dirty="0" smtClean="0">
                <a:cs typeface="Tahoma" pitchFamily="34" charset="0"/>
              </a:rPr>
              <a:t> with water until the mark.</a:t>
            </a:r>
            <a:endParaRPr lang="en-US" dirty="0"/>
          </a:p>
        </p:txBody>
      </p:sp>
      <p:pic>
        <p:nvPicPr>
          <p:cNvPr id="7" name="Picture 2" descr="C:\Users\1\Pictures\vol_flask1.gif"/>
          <p:cNvPicPr>
            <a:picLocks noChangeAspect="1" noChangeArrowheads="1"/>
          </p:cNvPicPr>
          <p:nvPr/>
        </p:nvPicPr>
        <p:blipFill>
          <a:blip r:embed="rId2" cstate="print"/>
          <a:srcRect/>
          <a:stretch>
            <a:fillRect/>
          </a:stretch>
        </p:blipFill>
        <p:spPr bwMode="auto">
          <a:xfrm>
            <a:off x="6477000" y="914400"/>
            <a:ext cx="2667000" cy="5334000"/>
          </a:xfrm>
          <a:prstGeom prst="rect">
            <a:avLst/>
          </a:prstGeom>
          <a:solidFill>
            <a:srgbClr val="99FF66"/>
          </a:solidFill>
          <a:ln>
            <a:solidFill>
              <a:srgbClr val="66FF33"/>
            </a:solidFill>
          </a:ln>
        </p:spPr>
      </p:pic>
      <p:sp>
        <p:nvSpPr>
          <p:cNvPr id="12" name="شكل بيضاوي 11"/>
          <p:cNvSpPr/>
          <p:nvPr/>
        </p:nvSpPr>
        <p:spPr>
          <a:xfrm>
            <a:off x="7239000" y="5105400"/>
            <a:ext cx="1219200" cy="838200"/>
          </a:xfrm>
          <a:prstGeom prst="ellipse">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bg2">
                    <a:lumMod val="10000"/>
                  </a:schemeClr>
                </a:solidFill>
              </a:rPr>
              <a:t>100 ml</a:t>
            </a:r>
            <a:endParaRPr lang="en-US" b="1" dirty="0">
              <a:solidFill>
                <a:schemeClr val="bg2">
                  <a:lumMod val="10000"/>
                </a:schemeClr>
              </a:solidFill>
            </a:endParaRPr>
          </a:p>
        </p:txBody>
      </p:sp>
      <p:sp>
        <p:nvSpPr>
          <p:cNvPr id="15" name="مربع نص 14"/>
          <p:cNvSpPr txBox="1"/>
          <p:nvPr/>
        </p:nvSpPr>
        <p:spPr>
          <a:xfrm>
            <a:off x="6324600" y="6324600"/>
            <a:ext cx="2819400" cy="369332"/>
          </a:xfrm>
          <a:prstGeom prst="rect">
            <a:avLst/>
          </a:prstGeom>
          <a:solidFill>
            <a:schemeClr val="bg1"/>
          </a:solidFill>
        </p:spPr>
        <p:txBody>
          <a:bodyPr wrap="square" rtlCol="0">
            <a:spAutoFit/>
          </a:bodyPr>
          <a:lstStyle/>
          <a:p>
            <a:r>
              <a:rPr lang="en-US" b="1" dirty="0" smtClean="0">
                <a:solidFill>
                  <a:srgbClr val="FF3300"/>
                </a:solidFill>
              </a:rPr>
              <a:t>Solution of Na</a:t>
            </a:r>
            <a:r>
              <a:rPr lang="en-US" b="1" baseline="-25000" dirty="0" smtClean="0">
                <a:solidFill>
                  <a:srgbClr val="FF3300"/>
                </a:solidFill>
              </a:rPr>
              <a:t>2</a:t>
            </a:r>
            <a:r>
              <a:rPr lang="en-US" b="1" dirty="0" smtClean="0">
                <a:solidFill>
                  <a:srgbClr val="FF3300"/>
                </a:solidFill>
              </a:rPr>
              <a:t>CO</a:t>
            </a:r>
            <a:r>
              <a:rPr lang="en-US" b="1" baseline="-25000" dirty="0" smtClean="0">
                <a:solidFill>
                  <a:srgbClr val="FF3300"/>
                </a:solidFill>
              </a:rPr>
              <a:t>3</a:t>
            </a:r>
            <a:r>
              <a:rPr lang="en-US" b="1" dirty="0" smtClean="0">
                <a:solidFill>
                  <a:srgbClr val="FF3300"/>
                </a:solidFill>
              </a:rPr>
              <a:t>(0.05M)   </a:t>
            </a:r>
            <a:endParaRPr lang="en-US" b="1" dirty="0">
              <a:solidFill>
                <a:srgbClr val="FF3300"/>
              </a:solidFill>
            </a:endParaRPr>
          </a:p>
        </p:txBody>
      </p:sp>
      <p:cxnSp>
        <p:nvCxnSpPr>
          <p:cNvPr id="9" name="رابط مستقيم 8"/>
          <p:cNvCxnSpPr/>
          <p:nvPr/>
        </p:nvCxnSpPr>
        <p:spPr>
          <a:xfrm>
            <a:off x="228600" y="1219200"/>
            <a:ext cx="20574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33400"/>
            <a:ext cx="9144000" cy="1295400"/>
          </a:xfrm>
        </p:spPr>
        <p:txBody>
          <a:bodyPr>
            <a:normAutofit fontScale="90000"/>
          </a:bodyPr>
          <a:lstStyle/>
          <a:p>
            <a:pPr algn="l"/>
            <a:r>
              <a:rPr lang="en-US" sz="2400" b="1" dirty="0" smtClean="0"/>
              <a:t>Exp(3)</a:t>
            </a:r>
            <a:r>
              <a:rPr lang="en-US" sz="2400" b="1" dirty="0" smtClean="0">
                <a:solidFill>
                  <a:srgbClr val="FF0000"/>
                </a:solidFill>
              </a:rPr>
              <a:t>Determination of Organic Indicators for Acid base Titrations</a:t>
            </a:r>
            <a:r>
              <a:rPr lang="en-US" sz="2400" dirty="0" smtClean="0">
                <a:solidFill>
                  <a:srgbClr val="FF0000"/>
                </a:solidFill>
              </a:rPr>
              <a:t/>
            </a:r>
            <a:br>
              <a:rPr lang="en-US" sz="2400" dirty="0" smtClean="0">
                <a:solidFill>
                  <a:srgbClr val="FF0000"/>
                </a:solidFill>
              </a:rPr>
            </a:br>
            <a:r>
              <a:rPr lang="en-US" sz="2400" dirty="0" smtClean="0">
                <a:solidFill>
                  <a:srgbClr val="FF0000"/>
                </a:solidFill>
              </a:rPr>
              <a:t/>
            </a:r>
            <a:br>
              <a:rPr lang="en-US" sz="2400" dirty="0" smtClean="0">
                <a:solidFill>
                  <a:srgbClr val="FF0000"/>
                </a:solidFill>
              </a:rPr>
            </a:br>
            <a:r>
              <a:rPr lang="en-US" sz="2400" b="1" dirty="0" smtClean="0">
                <a:solidFill>
                  <a:srgbClr val="0070C0"/>
                </a:solidFill>
              </a:rPr>
              <a:t> At first we will know on methods of measuring pH, where there are two </a:t>
            </a:r>
            <a:br>
              <a:rPr lang="en-US" sz="2400" b="1" dirty="0" smtClean="0">
                <a:solidFill>
                  <a:srgbClr val="0070C0"/>
                </a:solidFill>
              </a:rPr>
            </a:br>
            <a:r>
              <a:rPr lang="en-US" sz="2400" b="1" dirty="0" smtClean="0">
                <a:solidFill>
                  <a:srgbClr val="0070C0"/>
                </a:solidFill>
              </a:rPr>
              <a:t> ways …. </a:t>
            </a:r>
            <a:r>
              <a:rPr lang="en-US" sz="2400" b="1" dirty="0" smtClean="0">
                <a:solidFill>
                  <a:srgbClr val="FF0000"/>
                </a:solidFill>
              </a:rPr>
              <a:t> </a:t>
            </a:r>
            <a:r>
              <a:rPr lang="en-US" sz="2700" b="1" dirty="0" smtClean="0">
                <a:solidFill>
                  <a:srgbClr val="FF0000"/>
                </a:solidFill>
              </a:rPr>
              <a:t>A)  </a:t>
            </a:r>
            <a:r>
              <a:rPr lang="en-US" sz="2400" b="1" dirty="0" smtClean="0">
                <a:solidFill>
                  <a:srgbClr val="7030A0"/>
                </a:solidFill>
              </a:rPr>
              <a:t>Using pH meter.</a:t>
            </a:r>
            <a:r>
              <a:rPr lang="en-US" sz="2400" b="1" dirty="0" smtClean="0">
                <a:solidFill>
                  <a:srgbClr val="0070C0"/>
                </a:solidFill>
              </a:rPr>
              <a:t>  </a:t>
            </a:r>
            <a:r>
              <a:rPr lang="en-US" sz="2700" b="1" dirty="0" smtClean="0">
                <a:solidFill>
                  <a:srgbClr val="FF0000"/>
                </a:solidFill>
              </a:rPr>
              <a:t>B) </a:t>
            </a:r>
            <a:r>
              <a:rPr lang="en-US" sz="2400" b="1" dirty="0" smtClean="0">
                <a:solidFill>
                  <a:srgbClr val="7030A0"/>
                </a:solidFill>
              </a:rPr>
              <a:t>Using pH paper</a:t>
            </a:r>
            <a:r>
              <a:rPr lang="en-US" sz="2400" b="1" dirty="0" smtClean="0">
                <a:solidFill>
                  <a:srgbClr val="0070C0"/>
                </a:solidFill>
              </a:rPr>
              <a:t>, a special type of paper.</a:t>
            </a:r>
            <a:r>
              <a:rPr lang="en-US" sz="2400" dirty="0" smtClean="0">
                <a:solidFill>
                  <a:srgbClr val="FF0000"/>
                </a:solidFill>
              </a:rPr>
              <a:t/>
            </a:r>
            <a:br>
              <a:rPr lang="en-US" sz="2400" dirty="0" smtClean="0">
                <a:solidFill>
                  <a:srgbClr val="FF0000"/>
                </a:solidFill>
              </a:rPr>
            </a:br>
            <a:r>
              <a:rPr lang="en-US" sz="2400" dirty="0" smtClean="0">
                <a:solidFill>
                  <a:srgbClr val="FF0000"/>
                </a:solidFill>
              </a:rPr>
              <a:t>. </a:t>
            </a:r>
            <a:br>
              <a:rPr lang="en-US" sz="2400" dirty="0" smtClean="0">
                <a:solidFill>
                  <a:srgbClr val="FF0000"/>
                </a:solidFill>
              </a:rPr>
            </a:br>
            <a:endParaRPr lang="en-US" sz="2400" dirty="0">
              <a:solidFill>
                <a:srgbClr val="FF0000"/>
              </a:solidFill>
            </a:endParaRPr>
          </a:p>
        </p:txBody>
      </p:sp>
      <p:pic>
        <p:nvPicPr>
          <p:cNvPr id="4" name="Picture 4" descr="0600"/>
          <p:cNvPicPr>
            <a:picLocks noGrp="1" noChangeAspect="1" noChangeArrowheads="1"/>
          </p:cNvPicPr>
          <p:nvPr>
            <p:ph idx="1"/>
          </p:nvPr>
        </p:nvPicPr>
        <p:blipFill>
          <a:blip r:embed="rId2" cstate="print"/>
          <a:srcRect/>
          <a:stretch>
            <a:fillRect/>
          </a:stretch>
        </p:blipFill>
        <p:spPr bwMode="auto">
          <a:xfrm>
            <a:off x="1219200" y="1905000"/>
            <a:ext cx="6949017" cy="4495800"/>
          </a:xfrm>
          <a:prstGeom prst="rect">
            <a:avLst/>
          </a:prstGeom>
          <a:solidFill>
            <a:schemeClr val="tx1">
              <a:lumMod val="95000"/>
              <a:lumOff val="5000"/>
            </a:schemeClr>
          </a:solidFill>
        </p:spPr>
      </p:pic>
      <p:sp>
        <p:nvSpPr>
          <p:cNvPr id="6" name="مربع نص 5"/>
          <p:cNvSpPr txBox="1"/>
          <p:nvPr/>
        </p:nvSpPr>
        <p:spPr>
          <a:xfrm>
            <a:off x="5257800" y="5715000"/>
            <a:ext cx="2133600" cy="461665"/>
          </a:xfrm>
          <a:prstGeom prst="rect">
            <a:avLst/>
          </a:prstGeom>
          <a:noFill/>
        </p:spPr>
        <p:txBody>
          <a:bodyPr wrap="square" rtlCol="0">
            <a:spAutoFit/>
          </a:bodyPr>
          <a:lstStyle/>
          <a:p>
            <a:r>
              <a:rPr lang="en-US" sz="2400" b="1" dirty="0" smtClean="0">
                <a:solidFill>
                  <a:srgbClr val="7030A0"/>
                </a:solidFill>
              </a:rPr>
              <a:t>PH meter</a:t>
            </a:r>
            <a:endParaRPr lang="en-US" sz="2400" b="1" dirty="0">
              <a:solidFill>
                <a:srgbClr val="7030A0"/>
              </a:solidFill>
            </a:endParaRPr>
          </a:p>
        </p:txBody>
      </p:sp>
      <p:sp>
        <p:nvSpPr>
          <p:cNvPr id="7" name="مربع نص 6"/>
          <p:cNvSpPr txBox="1"/>
          <p:nvPr/>
        </p:nvSpPr>
        <p:spPr>
          <a:xfrm>
            <a:off x="1676400" y="5715000"/>
            <a:ext cx="1447800" cy="461665"/>
          </a:xfrm>
          <a:prstGeom prst="rect">
            <a:avLst/>
          </a:prstGeom>
          <a:noFill/>
        </p:spPr>
        <p:txBody>
          <a:bodyPr wrap="square" rtlCol="0">
            <a:spAutoFit/>
          </a:bodyPr>
          <a:lstStyle/>
          <a:p>
            <a:r>
              <a:rPr lang="en-US" sz="2400" b="1" dirty="0" smtClean="0">
                <a:solidFill>
                  <a:srgbClr val="7030A0"/>
                </a:solidFill>
              </a:rPr>
              <a:t>PH paper</a:t>
            </a:r>
            <a:endParaRPr lang="en-US" sz="2400" b="1" dirty="0">
              <a:solidFill>
                <a:srgbClr val="7030A0"/>
              </a:solidFill>
            </a:endParaRPr>
          </a:p>
        </p:txBody>
      </p:sp>
      <p:sp>
        <p:nvSpPr>
          <p:cNvPr id="8" name="شكل بيضاوي 7"/>
          <p:cNvSpPr/>
          <p:nvPr/>
        </p:nvSpPr>
        <p:spPr>
          <a:xfrm>
            <a:off x="1219200" y="5486400"/>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2">
                    <a:lumMod val="10000"/>
                  </a:schemeClr>
                </a:solidFill>
              </a:rPr>
              <a:t>B</a:t>
            </a:r>
            <a:endParaRPr lang="en-US" sz="2400" b="1" dirty="0">
              <a:solidFill>
                <a:schemeClr val="bg2">
                  <a:lumMod val="10000"/>
                </a:schemeClr>
              </a:solidFill>
            </a:endParaRPr>
          </a:p>
        </p:txBody>
      </p:sp>
      <p:sp>
        <p:nvSpPr>
          <p:cNvPr id="9" name="شكل بيضاوي 8"/>
          <p:cNvSpPr/>
          <p:nvPr/>
        </p:nvSpPr>
        <p:spPr>
          <a:xfrm>
            <a:off x="4419600" y="5486400"/>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2">
                    <a:lumMod val="10000"/>
                  </a:schemeClr>
                </a:solidFill>
              </a:rPr>
              <a:t>A</a:t>
            </a:r>
            <a:endParaRPr lang="en-US" sz="2400" b="1" dirty="0">
              <a:solidFill>
                <a:schemeClr val="bg2">
                  <a:lumMod val="10000"/>
                </a:schemeClr>
              </a:solidFill>
            </a:endParaRPr>
          </a:p>
        </p:txBody>
      </p:sp>
      <p:cxnSp>
        <p:nvCxnSpPr>
          <p:cNvPr id="11" name="رابط مستقيم 10"/>
          <p:cNvCxnSpPr/>
          <p:nvPr/>
        </p:nvCxnSpPr>
        <p:spPr>
          <a:xfrm>
            <a:off x="0" y="609600"/>
            <a:ext cx="9144000" cy="0"/>
          </a:xfrm>
          <a:prstGeom prst="line">
            <a:avLst/>
          </a:prstGeom>
        </p:spPr>
        <p:style>
          <a:lnRef idx="1">
            <a:schemeClr val="dk1"/>
          </a:lnRef>
          <a:fillRef idx="0">
            <a:schemeClr val="dk1"/>
          </a:fillRef>
          <a:effectRef idx="0">
            <a:schemeClr val="dk1"/>
          </a:effectRef>
          <a:fontRef idx="minor">
            <a:schemeClr val="tx1"/>
          </a:fontRef>
        </p:style>
      </p:cxnSp>
      <p:sp>
        <p:nvSpPr>
          <p:cNvPr id="47" name="مستطيل 46"/>
          <p:cNvSpPr/>
          <p:nvPr/>
        </p:nvSpPr>
        <p:spPr>
          <a:xfrm>
            <a:off x="1219200" y="1905000"/>
            <a:ext cx="69342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مستطيل 47"/>
          <p:cNvSpPr/>
          <p:nvPr/>
        </p:nvSpPr>
        <p:spPr>
          <a:xfrm>
            <a:off x="1219200" y="6324600"/>
            <a:ext cx="69342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0" y="457200"/>
            <a:ext cx="7772400" cy="1143000"/>
          </a:xfrm>
        </p:spPr>
        <p:txBody>
          <a:bodyPr/>
          <a:lstStyle/>
          <a:p>
            <a:pPr eaLnBrk="1" hangingPunct="1"/>
            <a:r>
              <a:rPr lang="en-US" dirty="0" smtClean="0"/>
              <a:t> </a:t>
            </a:r>
            <a:r>
              <a:rPr lang="en-US" b="1" i="1" u="sng" dirty="0" smtClean="0">
                <a:solidFill>
                  <a:srgbClr val="C00000"/>
                </a:solidFill>
              </a:rPr>
              <a:t>Indicators Used :</a:t>
            </a:r>
          </a:p>
        </p:txBody>
      </p:sp>
      <p:graphicFrame>
        <p:nvGraphicFramePr>
          <p:cNvPr id="13355" name="Group 43"/>
          <p:cNvGraphicFramePr>
            <a:graphicFrameLocks noGrp="1"/>
          </p:cNvGraphicFramePr>
          <p:nvPr/>
        </p:nvGraphicFramePr>
        <p:xfrm>
          <a:off x="0" y="1981200"/>
          <a:ext cx="8991600" cy="3941064"/>
        </p:xfrm>
        <a:graphic>
          <a:graphicData uri="http://schemas.openxmlformats.org/drawingml/2006/table">
            <a:tbl>
              <a:tblPr/>
              <a:tblGrid>
                <a:gridCol w="2743200"/>
                <a:gridCol w="2295196"/>
                <a:gridCol w="2202628"/>
                <a:gridCol w="1750576"/>
              </a:tblGrid>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Indicator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Color in Acidic middle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Color in Basic middle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rPr>
                        <a:t>Range in PH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lumMod val="95000"/>
                              <a:lumOff val="5000"/>
                            </a:schemeClr>
                          </a:solidFill>
                          <a:effectLst/>
                          <a:latin typeface="Times New Roman" pitchFamily="18" charset="0"/>
                        </a:rPr>
                        <a:t>Phenolphthalein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lumMod val="95000"/>
                            </a:schemeClr>
                          </a:solidFill>
                          <a:effectLst/>
                          <a:latin typeface="Times New Roman" pitchFamily="18" charset="0"/>
                        </a:rPr>
                        <a:t>(ph.ph)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lumMod val="95000"/>
                            </a:schemeClr>
                          </a:solidFill>
                          <a:effectLst/>
                          <a:latin typeface="Times New Roman" pitchFamily="18" charset="0"/>
                        </a:rPr>
                        <a:t>Colorless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E159B0"/>
                          </a:solidFill>
                          <a:effectLst/>
                          <a:latin typeface="Times New Roman" pitchFamily="18" charset="0"/>
                        </a:rPr>
                        <a:t>Pink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00B0F0"/>
                          </a:solidFill>
                          <a:effectLst/>
                          <a:latin typeface="Times New Roman" pitchFamily="18" charset="0"/>
                        </a:rPr>
                        <a:t>8 - 10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38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lumMod val="95000"/>
                              <a:lumOff val="5000"/>
                            </a:schemeClr>
                          </a:solidFill>
                          <a:effectLst/>
                          <a:latin typeface="Times New Roman" pitchFamily="18" charset="0"/>
                        </a:rPr>
                        <a:t>Methyl Orange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3300"/>
                          </a:solidFill>
                          <a:effectLst/>
                          <a:latin typeface="Times New Roman" pitchFamily="18" charset="0"/>
                        </a:rPr>
                        <a:t>(M.O</a:t>
                      </a:r>
                      <a:r>
                        <a:rPr kumimoji="0" lang="en-US" sz="2800" b="0" i="0" u="none" strike="noStrike" cap="none" normalizeH="0" baseline="0" dirty="0" smtClean="0">
                          <a:ln>
                            <a:noFill/>
                          </a:ln>
                          <a:solidFill>
                            <a:srgbClr val="FF3300"/>
                          </a:solidFill>
                          <a:effectLst/>
                          <a:latin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3300"/>
                          </a:solidFill>
                          <a:effectLst/>
                          <a:latin typeface="Times New Roman" pitchFamily="18" charset="0"/>
                        </a:rPr>
                        <a:t>Orange </a:t>
                      </a:r>
                      <a:r>
                        <a:rPr kumimoji="0" lang="en-US" sz="2800" b="1" i="0" u="none" strike="noStrike" cap="none" normalizeH="0" baseline="0" dirty="0" smtClean="0">
                          <a:ln>
                            <a:noFill/>
                          </a:ln>
                          <a:solidFill>
                            <a:srgbClr val="FF0000"/>
                          </a:solidFill>
                          <a:effectLst/>
                          <a:latin typeface="Times New Roman" pitchFamily="18" charset="0"/>
                        </a:rPr>
                        <a:t>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rgbClr val="FFFF00"/>
                          </a:solidFill>
                          <a:effectLst/>
                          <a:latin typeface="Times New Roman" pitchFamily="18" charset="0"/>
                        </a:rPr>
                        <a:t>yellow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00B0F0"/>
                          </a:solidFill>
                          <a:effectLst/>
                          <a:latin typeface="Times New Roman" pitchFamily="18" charset="0"/>
                        </a:rPr>
                        <a:t>3.1 - 4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u="sng" dirty="0" smtClean="0">
                <a:solidFill>
                  <a:srgbClr val="FF0000"/>
                </a:solidFill>
              </a:rPr>
              <a:t>The</a:t>
            </a:r>
            <a:r>
              <a:rPr lang="en-US" u="sng" dirty="0" smtClean="0"/>
              <a:t> </a:t>
            </a:r>
            <a:r>
              <a:rPr lang="en-US" u="sng" dirty="0" smtClean="0">
                <a:solidFill>
                  <a:srgbClr val="FF0000"/>
                </a:solidFill>
              </a:rPr>
              <a:t>idea of ​​the experiment:</a:t>
            </a:r>
            <a:endParaRPr lang="en-US" u="sng" dirty="0">
              <a:solidFill>
                <a:srgbClr val="FF0000"/>
              </a:solidFill>
            </a:endParaRPr>
          </a:p>
        </p:txBody>
      </p:sp>
      <p:sp>
        <p:nvSpPr>
          <p:cNvPr id="3" name="عنصر نائب للمحتوى 2"/>
          <p:cNvSpPr>
            <a:spLocks noGrp="1"/>
          </p:cNvSpPr>
          <p:nvPr>
            <p:ph idx="1"/>
          </p:nvPr>
        </p:nvSpPr>
        <p:spPr>
          <a:xfrm>
            <a:off x="0" y="1447800"/>
            <a:ext cx="8915400" cy="5105400"/>
          </a:xfrm>
        </p:spPr>
        <p:txBody>
          <a:bodyPr/>
          <a:lstStyle/>
          <a:p>
            <a:r>
              <a:rPr lang="en-US" dirty="0" smtClean="0"/>
              <a:t>To determine the suitable indicator we will make  </a:t>
            </a:r>
            <a:r>
              <a:rPr lang="en-US" sz="3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r>
              <a:rPr lang="en-US" dirty="0" smtClean="0"/>
              <a:t> Titrations :       </a:t>
            </a:r>
            <a:r>
              <a:rPr lang="en-US"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A)</a:t>
            </a:r>
            <a:r>
              <a:rPr lang="en-US" dirty="0" smtClean="0"/>
              <a:t> a strong acid with strong base ..                            </a:t>
            </a:r>
            <a:r>
              <a:rPr lang="en-US"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B) </a:t>
            </a:r>
            <a:r>
              <a:rPr lang="en-US" dirty="0" smtClean="0"/>
              <a:t>a weak acid with a strong base .. and draw a graphic relationship between the volume of base added and the pH value .. where we get Curve called </a:t>
            </a:r>
            <a:r>
              <a:rPr lang="en-US" b="1" dirty="0" smtClean="0">
                <a:solidFill>
                  <a:srgbClr val="7030A0"/>
                </a:solidFill>
              </a:rPr>
              <a:t>(Titration Curve) </a:t>
            </a:r>
            <a:r>
              <a:rPr lang="en-US" dirty="0" smtClean="0"/>
              <a:t>...  through which we can know on </a:t>
            </a:r>
            <a:r>
              <a:rPr lang="en-US" b="1" dirty="0" smtClean="0">
                <a:solidFill>
                  <a:srgbClr val="002060"/>
                </a:solidFill>
              </a:rPr>
              <a:t>the suitable indicator</a:t>
            </a:r>
            <a:r>
              <a:rPr lang="en-US" dirty="0" smtClean="0"/>
              <a:t>.</a:t>
            </a:r>
            <a:endParaRPr lang="en-US" dirty="0"/>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11510843"/>
          </a:xfrm>
          <a:prstGeom prst="rect">
            <a:avLst/>
          </a:prstGeom>
          <a:noFill/>
          <a:ln w="9525">
            <a:solidFill>
              <a:srgbClr val="002060"/>
            </a:solidFill>
            <a:miter lim="800000"/>
            <a:headEnd/>
            <a:tailEnd/>
          </a:ln>
        </p:spPr>
        <p:txBody>
          <a:bodyPr wrap="square">
            <a:spAutoFit/>
          </a:bodyPr>
          <a:lstStyle/>
          <a:p>
            <a:pPr>
              <a:defRPr/>
            </a:pPr>
            <a:r>
              <a:rPr lang="en-US" sz="3200" b="1"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Titration </a:t>
            </a:r>
            <a:r>
              <a:rPr lang="en-US"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Curves:</a:t>
            </a:r>
            <a:endParaRPr lang="en-US" sz="3200" b="1"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a:p>
            <a:pPr algn="ctr">
              <a:defRPr/>
            </a:pPr>
            <a:endParaRPr lang="en-US" dirty="0">
              <a:solidFill>
                <a:schemeClr val="accent2"/>
              </a:solidFill>
            </a:endParaRPr>
          </a:p>
          <a:p>
            <a:pPr eaLnBrk="0" hangingPunct="0">
              <a:defRPr/>
            </a:pPr>
            <a:r>
              <a:rPr lang="en-US" sz="2800" dirty="0"/>
              <a:t> A </a:t>
            </a:r>
            <a:r>
              <a:rPr lang="en-US" sz="2800" b="1" dirty="0">
                <a:solidFill>
                  <a:srgbClr val="C00000"/>
                </a:solidFill>
              </a:rPr>
              <a:t>titration curve </a:t>
            </a:r>
            <a:r>
              <a:rPr lang="en-US" sz="2800" dirty="0"/>
              <a:t>is a graph of the </a:t>
            </a:r>
            <a:r>
              <a:rPr lang="en-US" sz="2800" b="1" dirty="0">
                <a:solidFill>
                  <a:srgbClr val="C00000"/>
                </a:solidFill>
              </a:rPr>
              <a:t>pH</a:t>
            </a:r>
            <a:r>
              <a:rPr lang="en-US" sz="2800" b="1" dirty="0"/>
              <a:t> </a:t>
            </a:r>
            <a:r>
              <a:rPr lang="en-US" sz="2800" dirty="0"/>
              <a:t>changes that occur during an acid-base titration versus the </a:t>
            </a:r>
            <a:r>
              <a:rPr lang="en-US" sz="2800" b="1" dirty="0">
                <a:solidFill>
                  <a:srgbClr val="C00000"/>
                </a:solidFill>
              </a:rPr>
              <a:t>volume</a:t>
            </a:r>
            <a:r>
              <a:rPr lang="en-US" sz="2800" b="1" dirty="0"/>
              <a:t> </a:t>
            </a:r>
            <a:r>
              <a:rPr lang="en-US" sz="2800" dirty="0"/>
              <a:t>of acid or base added. </a:t>
            </a:r>
            <a:endParaRPr lang="en-US" sz="2800" dirty="0" smtClean="0"/>
          </a:p>
          <a:p>
            <a:pPr eaLnBrk="0" hangingPunct="0">
              <a:defRPr/>
            </a:pPr>
            <a:endParaRPr lang="en-US" sz="2800" dirty="0"/>
          </a:p>
          <a:p>
            <a:pPr eaLnBrk="0" hangingPunct="0">
              <a:defRPr/>
            </a:pPr>
            <a:r>
              <a:rPr lang="en-US" sz="3200" b="1" u="sng" dirty="0" smtClean="0">
                <a:solidFill>
                  <a:schemeClr val="accent2">
                    <a:lumMod val="50000"/>
                  </a:schemeClr>
                </a:solidFill>
              </a:rPr>
              <a:t>The objective (purpose)  of study of titration curve:</a:t>
            </a:r>
            <a:r>
              <a:rPr lang="en-US" sz="3200" u="sng" dirty="0" smtClean="0">
                <a:solidFill>
                  <a:schemeClr val="accent2">
                    <a:lumMod val="50000"/>
                  </a:schemeClr>
                </a:solidFill>
              </a:rPr>
              <a:t>                      </a:t>
            </a:r>
            <a:r>
              <a:rPr lang="en-US" sz="2800" b="1" i="1" dirty="0" smtClean="0">
                <a:solidFill>
                  <a:srgbClr val="002060"/>
                </a:solidFill>
                <a:latin typeface="Andalus" pitchFamily="18" charset="-78"/>
                <a:cs typeface="Andalus" pitchFamily="18" charset="-78"/>
              </a:rPr>
              <a:t>Is</a:t>
            </a:r>
            <a:r>
              <a:rPr lang="en-US" sz="2800" i="1" dirty="0" smtClean="0">
                <a:solidFill>
                  <a:srgbClr val="002060"/>
                </a:solidFill>
              </a:rPr>
              <a:t>  to know </a:t>
            </a:r>
            <a:r>
              <a:rPr lang="en-US" sz="2800" b="1" i="1" dirty="0" smtClean="0">
                <a:solidFill>
                  <a:srgbClr val="FF0066"/>
                </a:solidFill>
              </a:rPr>
              <a:t>the suitable Indicator </a:t>
            </a:r>
            <a:r>
              <a:rPr lang="en-US" sz="2800" i="1" dirty="0" smtClean="0">
                <a:solidFill>
                  <a:srgbClr val="002060"/>
                </a:solidFill>
              </a:rPr>
              <a:t>for acid-base </a:t>
            </a:r>
            <a:r>
              <a:rPr lang="en-US" sz="3200" i="1" dirty="0" smtClean="0">
                <a:solidFill>
                  <a:srgbClr val="002060"/>
                </a:solidFill>
              </a:rPr>
              <a:t>titration.</a:t>
            </a:r>
          </a:p>
          <a:p>
            <a:pPr eaLnBrk="0" hangingPunct="0">
              <a:defRPr/>
            </a:pPr>
            <a:endParaRPr lang="en-US" sz="5400" i="1" dirty="0" smtClean="0">
              <a:solidFill>
                <a:srgbClr val="7030A0"/>
              </a:solidFill>
            </a:endParaRPr>
          </a:p>
          <a:p>
            <a:pPr eaLnBrk="0" hangingPunct="0">
              <a:defRPr/>
            </a:pPr>
            <a:r>
              <a:rPr lang="en-US" sz="3200" b="1" dirty="0" smtClean="0">
                <a:solidFill>
                  <a:srgbClr val="00B050"/>
                </a:solidFill>
              </a:rPr>
              <a:t>                                                                                                  </a:t>
            </a:r>
            <a:r>
              <a:rPr lang="en-US" sz="3600" b="1" i="1" u="sng" dirty="0" smtClean="0">
                <a:solidFill>
                  <a:schemeClr val="accent2">
                    <a:lumMod val="50000"/>
                  </a:schemeClr>
                </a:solidFill>
              </a:rPr>
              <a:t>The</a:t>
            </a:r>
            <a:r>
              <a:rPr lang="en-US" sz="3200" b="1" u="sng" dirty="0" smtClean="0">
                <a:solidFill>
                  <a:schemeClr val="accent2">
                    <a:lumMod val="50000"/>
                  </a:schemeClr>
                </a:solidFill>
              </a:rPr>
              <a:t> objective of titration:</a:t>
            </a:r>
          </a:p>
          <a:p>
            <a:pPr eaLnBrk="0" hangingPunct="0">
              <a:defRPr/>
            </a:pPr>
            <a:r>
              <a:rPr lang="en-US" sz="2800" b="1" i="1" dirty="0" smtClean="0">
                <a:solidFill>
                  <a:srgbClr val="002060"/>
                </a:solidFill>
                <a:latin typeface="Andalus" pitchFamily="18" charset="-78"/>
                <a:cs typeface="Andalus" pitchFamily="18" charset="-78"/>
              </a:rPr>
              <a:t>IS</a:t>
            </a:r>
            <a:r>
              <a:rPr lang="en-US" sz="2800" i="1" dirty="0" smtClean="0">
                <a:solidFill>
                  <a:srgbClr val="002060"/>
                </a:solidFill>
              </a:rPr>
              <a:t>  to know the </a:t>
            </a:r>
            <a:r>
              <a:rPr lang="en-US" sz="2800" b="1" i="1" dirty="0" smtClean="0">
                <a:solidFill>
                  <a:srgbClr val="FF0066"/>
                </a:solidFill>
              </a:rPr>
              <a:t>concentration</a:t>
            </a:r>
            <a:r>
              <a:rPr lang="en-US" sz="2800" i="1" dirty="0" smtClean="0">
                <a:solidFill>
                  <a:srgbClr val="002060"/>
                </a:solidFill>
              </a:rPr>
              <a:t>  of an unknown solution.</a:t>
            </a:r>
            <a:endParaRPr lang="en-US" sz="3200" b="1" i="1" dirty="0" smtClean="0">
              <a:solidFill>
                <a:srgbClr val="FF0066"/>
              </a:solidFill>
            </a:endParaRPr>
          </a:p>
          <a:p>
            <a:pPr eaLnBrk="0" hangingPunct="0">
              <a:defRPr/>
            </a:pPr>
            <a:endParaRPr lang="en-US" sz="3200" b="1" i="1" dirty="0" smtClean="0">
              <a:solidFill>
                <a:srgbClr val="FF0066"/>
              </a:solidFill>
            </a:endParaRPr>
          </a:p>
          <a:p>
            <a:pPr eaLnBrk="0" hangingPunct="0">
              <a:defRPr/>
            </a:pPr>
            <a:endParaRPr lang="en-US" sz="3200" b="1" i="1" dirty="0" smtClean="0">
              <a:solidFill>
                <a:srgbClr val="FF0066"/>
              </a:solidFill>
            </a:endParaRPr>
          </a:p>
          <a:p>
            <a:pPr eaLnBrk="0" hangingPunct="0">
              <a:defRPr/>
            </a:pPr>
            <a:endParaRPr lang="en-US" sz="3200" dirty="0" smtClean="0"/>
          </a:p>
          <a:p>
            <a:pPr eaLnBrk="0" hangingPunct="0">
              <a:defRPr/>
            </a:pPr>
            <a:r>
              <a:rPr lang="en-US" sz="3200" dirty="0" smtClean="0"/>
              <a:t> </a:t>
            </a:r>
          </a:p>
          <a:p>
            <a:pPr eaLnBrk="0" hangingPunct="0">
              <a:defRPr/>
            </a:pPr>
            <a:endParaRPr lang="en-US" sz="3200" dirty="0" smtClean="0"/>
          </a:p>
          <a:p>
            <a:pPr eaLnBrk="0" hangingPunct="0">
              <a:defRPr/>
            </a:pPr>
            <a:endParaRPr lang="en-US" sz="3200" dirty="0" smtClean="0"/>
          </a:p>
          <a:p>
            <a:pPr eaLnBrk="0" hangingPunct="0">
              <a:defRPr/>
            </a:pPr>
            <a:endParaRPr lang="en-US" sz="3200" dirty="0" smtClean="0"/>
          </a:p>
          <a:p>
            <a:pPr eaLnBrk="0" hangingPunct="0">
              <a:defRPr/>
            </a:pPr>
            <a:endParaRPr lang="en-US" dirty="0"/>
          </a:p>
          <a:p>
            <a:pPr eaLnBrk="0" hangingPunct="0">
              <a:defRPr/>
            </a:pPr>
            <a:endParaRPr lang="en-US" sz="3200" dirty="0"/>
          </a:p>
          <a:p>
            <a:pPr eaLnBrk="0" hangingPunct="0">
              <a:defRPr/>
            </a:pPr>
            <a:r>
              <a:rPr lang="en-US" dirty="0"/>
              <a:t> </a:t>
            </a:r>
            <a:endParaRPr lang="ar-BH" dirty="0" smtClean="0"/>
          </a:p>
          <a:p>
            <a:pPr eaLnBrk="0" hangingPunct="0">
              <a:defRPr/>
            </a:pPr>
            <a:endParaRPr lang="ar-BH" dirty="0" smtClean="0"/>
          </a:p>
          <a:p>
            <a:pPr eaLnBrk="0" hangingPunct="0">
              <a:defRPr/>
            </a:pPr>
            <a:endParaRPr lang="ar-BH" dirty="0" smtClean="0"/>
          </a:p>
          <a:p>
            <a:pPr eaLnBrk="0" hangingPunct="0">
              <a:defRPr/>
            </a:pPr>
            <a:endParaRPr lang="en-US" dirty="0"/>
          </a:p>
          <a:p>
            <a:pPr eaLnBrk="0" hangingPunct="0">
              <a:defRPr/>
            </a:pPr>
            <a:endParaRPr lang="en-US" sz="2000" dirty="0">
              <a:solidFill>
                <a:srgbClr val="C00000"/>
              </a:solidFill>
            </a:endParaRPr>
          </a:p>
        </p:txBody>
      </p:sp>
      <p:cxnSp>
        <p:nvCxnSpPr>
          <p:cNvPr id="4" name="رابط مستقيم 3"/>
          <p:cNvCxnSpPr/>
          <p:nvPr/>
        </p:nvCxnSpPr>
        <p:spPr>
          <a:xfrm>
            <a:off x="0" y="685800"/>
            <a:ext cx="2971800" cy="0"/>
          </a:xfrm>
          <a:prstGeom prst="line">
            <a:avLst/>
          </a:prstGeom>
        </p:spPr>
        <p:style>
          <a:lnRef idx="3">
            <a:schemeClr val="dk1"/>
          </a:lnRef>
          <a:fillRef idx="0">
            <a:schemeClr val="dk1"/>
          </a:fillRef>
          <a:effectRef idx="2">
            <a:schemeClr val="dk1"/>
          </a:effectRef>
          <a:fontRef idx="minor">
            <a:schemeClr val="tx1"/>
          </a:fontRef>
        </p:style>
      </p:cxnSp>
      <p:sp>
        <p:nvSpPr>
          <p:cNvPr id="5" name="انفجار 2 4"/>
          <p:cNvSpPr/>
          <p:nvPr/>
        </p:nvSpPr>
        <p:spPr>
          <a:xfrm>
            <a:off x="0" y="3352800"/>
            <a:ext cx="2819400" cy="1371600"/>
          </a:xfrm>
          <a:prstGeom prst="irregularSeal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chemeClr val="tx1">
                    <a:lumMod val="95000"/>
                    <a:lumOff val="5000"/>
                  </a:schemeClr>
                </a:solidFill>
              </a:rPr>
              <a:t>But ,</a:t>
            </a:r>
            <a:endParaRPr lang="en-US" sz="4000" b="1" dirty="0">
              <a:solidFill>
                <a:schemeClr val="tx1">
                  <a:lumMod val="95000"/>
                  <a:lumOff val="5000"/>
                </a:schemeClr>
              </a:solidFill>
            </a:endParaRPr>
          </a:p>
        </p:txBody>
      </p:sp>
      <p:cxnSp>
        <p:nvCxnSpPr>
          <p:cNvPr id="7" name="رابط مستقيم 6"/>
          <p:cNvCxnSpPr/>
          <p:nvPr/>
        </p:nvCxnSpPr>
        <p:spPr>
          <a:xfrm flipV="1">
            <a:off x="0" y="2057400"/>
            <a:ext cx="9144000" cy="7620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5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5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5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50">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50">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050">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839200" cy="685800"/>
          </a:xfrm>
        </p:spPr>
        <p:txBody>
          <a:bodyPr>
            <a:normAutofit fontScale="90000"/>
          </a:bodyPr>
          <a:lstStyle/>
          <a:p>
            <a:pPr algn="l"/>
            <a:r>
              <a:rPr lang="en-US" b="1" dirty="0" smtClean="0">
                <a:solidFill>
                  <a:srgbClr val="C00000"/>
                </a:solidFill>
              </a:rPr>
              <a:t>Procedure:</a:t>
            </a:r>
            <a:endParaRPr lang="en-US" b="1" dirty="0">
              <a:solidFill>
                <a:srgbClr val="C00000"/>
              </a:solidFill>
            </a:endParaRPr>
          </a:p>
        </p:txBody>
      </p:sp>
      <p:sp>
        <p:nvSpPr>
          <p:cNvPr id="3" name="عنصر نائب للمحتوى 2"/>
          <p:cNvSpPr>
            <a:spLocks noGrp="1"/>
          </p:cNvSpPr>
          <p:nvPr>
            <p:ph idx="1"/>
          </p:nvPr>
        </p:nvSpPr>
        <p:spPr>
          <a:xfrm>
            <a:off x="0" y="762000"/>
            <a:ext cx="8915400" cy="6096000"/>
          </a:xfrm>
        </p:spPr>
        <p:txBody>
          <a:bodyPr>
            <a:normAutofit lnSpcReduction="10000"/>
          </a:bodyPr>
          <a:lstStyle/>
          <a:p>
            <a:r>
              <a:rPr lang="en-US" dirty="0" smtClean="0"/>
              <a:t>Where we will be adding different volumes of the burette filled with a strong base(</a:t>
            </a:r>
            <a:r>
              <a:rPr lang="en-US" b="1" dirty="0" smtClean="0">
                <a:solidFill>
                  <a:srgbClr val="002060"/>
                </a:solidFill>
              </a:rPr>
              <a:t>NaOH</a:t>
            </a:r>
            <a:r>
              <a:rPr lang="en-US" dirty="0" smtClean="0"/>
              <a:t>) to beaker by the presence of known amount of strong acid</a:t>
            </a:r>
            <a:r>
              <a:rPr lang="en-US" b="1" dirty="0" smtClean="0">
                <a:solidFill>
                  <a:srgbClr val="7030A0"/>
                </a:solidFill>
              </a:rPr>
              <a:t>(HCl</a:t>
            </a:r>
            <a:r>
              <a:rPr lang="en-US" dirty="0" smtClean="0"/>
              <a:t>) or weak acid(</a:t>
            </a:r>
            <a:r>
              <a:rPr lang="en-US" b="1" dirty="0" smtClean="0">
                <a:solidFill>
                  <a:srgbClr val="7030A0"/>
                </a:solidFill>
              </a:rPr>
              <a:t>CH</a:t>
            </a:r>
            <a:r>
              <a:rPr lang="en-US" b="1" baseline="-25000" dirty="0" smtClean="0">
                <a:solidFill>
                  <a:srgbClr val="7030A0"/>
                </a:solidFill>
              </a:rPr>
              <a:t>3</a:t>
            </a:r>
            <a:r>
              <a:rPr lang="en-US" b="1" dirty="0" smtClean="0">
                <a:solidFill>
                  <a:srgbClr val="7030A0"/>
                </a:solidFill>
              </a:rPr>
              <a:t>COOH</a:t>
            </a:r>
            <a:r>
              <a:rPr lang="en-US" dirty="0" smtClean="0"/>
              <a:t>), then follow the change in  pH value.</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b="1" dirty="0" smtClean="0">
                <a:solidFill>
                  <a:srgbClr val="002060"/>
                </a:solidFill>
              </a:rPr>
              <a:t>Generally:</a:t>
            </a:r>
          </a:p>
          <a:p>
            <a:pPr>
              <a:buNone/>
            </a:pPr>
            <a:r>
              <a:rPr lang="en-US" sz="2800" dirty="0" smtClean="0">
                <a:solidFill>
                  <a:srgbClr val="FF0000"/>
                </a:solidFill>
              </a:rPr>
              <a:t>This figure shows the titration curve for both cases.</a:t>
            </a:r>
          </a:p>
          <a:p>
            <a:endParaRPr lang="en-US" dirty="0"/>
          </a:p>
        </p:txBody>
      </p:sp>
      <p:pic>
        <p:nvPicPr>
          <p:cNvPr id="4" name="Picture 4"/>
          <p:cNvPicPr>
            <a:picLocks noChangeAspect="1" noChangeArrowheads="1"/>
          </p:cNvPicPr>
          <p:nvPr/>
        </p:nvPicPr>
        <p:blipFill>
          <a:blip r:embed="rId3" cstate="print"/>
          <a:srcRect l="14999" t="3334" r="18333" b="4445"/>
          <a:stretch>
            <a:fillRect/>
          </a:stretch>
        </p:blipFill>
        <p:spPr>
          <a:xfrm>
            <a:off x="1981200" y="2971800"/>
            <a:ext cx="7162800" cy="3276600"/>
          </a:xfrm>
          <a:prstGeom prst="rect">
            <a:avLst/>
          </a:prstGeom>
          <a:noFill/>
          <a:ln/>
        </p:spPr>
      </p:pic>
      <p:cxnSp>
        <p:nvCxnSpPr>
          <p:cNvPr id="6" name="رابط مستقيم 5"/>
          <p:cNvCxnSpPr/>
          <p:nvPr/>
        </p:nvCxnSpPr>
        <p:spPr>
          <a:xfrm>
            <a:off x="152400" y="685800"/>
            <a:ext cx="2590800" cy="0"/>
          </a:xfrm>
          <a:prstGeom prst="line">
            <a:avLst/>
          </a:prstGeom>
        </p:spPr>
        <p:style>
          <a:lnRef idx="1">
            <a:schemeClr val="dk1"/>
          </a:lnRef>
          <a:fillRef idx="0">
            <a:schemeClr val="dk1"/>
          </a:fillRef>
          <a:effectRef idx="0">
            <a:schemeClr val="dk1"/>
          </a:effectRef>
          <a:fontRef idx="minor">
            <a:schemeClr val="tx1"/>
          </a:fontRef>
        </p:style>
      </p:cxnSp>
      <p:cxnSp>
        <p:nvCxnSpPr>
          <p:cNvPr id="10" name="رابط مستقيم 9"/>
          <p:cNvCxnSpPr/>
          <p:nvPr/>
        </p:nvCxnSpPr>
        <p:spPr>
          <a:xfrm>
            <a:off x="0" y="6248400"/>
            <a:ext cx="18288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8686800" cy="1143000"/>
          </a:xfrm>
        </p:spPr>
        <p:txBody>
          <a:bodyPr>
            <a:normAutofit fontScale="90000"/>
          </a:bodyPr>
          <a:lstStyle/>
          <a:p>
            <a:r>
              <a:rPr lang="en-US" b="1" u="sng" dirty="0" smtClean="0">
                <a:solidFill>
                  <a:srgbClr val="FF0000"/>
                </a:solidFill>
              </a:rPr>
              <a:t>Distribution of  Marks: </a:t>
            </a:r>
            <a:r>
              <a:rPr lang="en-US" dirty="0" smtClean="0"/>
              <a:t/>
            </a:r>
            <a:br>
              <a:rPr lang="en-US" dirty="0" smtClean="0"/>
            </a:br>
            <a:endParaRPr lang="en-US" dirty="0"/>
          </a:p>
        </p:txBody>
      </p:sp>
      <p:sp>
        <p:nvSpPr>
          <p:cNvPr id="3" name="عنصر نائب للمحتوى 2"/>
          <p:cNvSpPr>
            <a:spLocks noGrp="1"/>
          </p:cNvSpPr>
          <p:nvPr>
            <p:ph idx="1"/>
          </p:nvPr>
        </p:nvSpPr>
        <p:spPr>
          <a:xfrm>
            <a:off x="0" y="1600200"/>
            <a:ext cx="9144000" cy="4525963"/>
          </a:xfrm>
        </p:spPr>
        <p:txBody>
          <a:bodyPr>
            <a:normAutofit/>
          </a:bodyPr>
          <a:lstStyle/>
          <a:p>
            <a:pPr marL="514350" indent="-514350">
              <a:buFont typeface="+mj-lt"/>
              <a:buAutoNum type="arabicPeriod"/>
            </a:pPr>
            <a:r>
              <a:rPr lang="en-US" b="1" i="1" dirty="0" smtClean="0">
                <a:solidFill>
                  <a:srgbClr val="0070C0"/>
                </a:solidFill>
              </a:rPr>
              <a:t>Theoretical Part</a:t>
            </a:r>
            <a:r>
              <a:rPr lang="en-US" dirty="0" smtClean="0"/>
              <a:t>: In Class of       (</a:t>
            </a:r>
            <a:r>
              <a:rPr lang="en-US" b="1" dirty="0" smtClean="0">
                <a:solidFill>
                  <a:srgbClr val="00B050"/>
                </a:solidFill>
              </a:rPr>
              <a:t>70</a:t>
            </a:r>
            <a:r>
              <a:rPr lang="en-US" dirty="0" smtClean="0"/>
              <a:t> Mark)</a:t>
            </a:r>
          </a:p>
          <a:p>
            <a:pPr marL="514350" indent="-514350">
              <a:buFont typeface="+mj-lt"/>
              <a:buAutoNum type="arabicPeriod"/>
            </a:pPr>
            <a:endParaRPr lang="en-US" dirty="0"/>
          </a:p>
          <a:p>
            <a:pPr marL="514350" indent="-514350">
              <a:buNone/>
            </a:pPr>
            <a:r>
              <a:rPr lang="en-US" b="1" i="1" dirty="0" smtClean="0">
                <a:solidFill>
                  <a:srgbClr val="0070C0"/>
                </a:solidFill>
              </a:rPr>
              <a:t>2. Practical Part</a:t>
            </a:r>
            <a:r>
              <a:rPr lang="en-US" dirty="0" smtClean="0"/>
              <a:t>: In Laboratory of  (</a:t>
            </a:r>
            <a:r>
              <a:rPr lang="en-US" b="1" dirty="0" smtClean="0">
                <a:solidFill>
                  <a:srgbClr val="00B050"/>
                </a:solidFill>
              </a:rPr>
              <a:t>30</a:t>
            </a:r>
            <a:r>
              <a:rPr lang="en-US" dirty="0" smtClean="0"/>
              <a:t> Mark)                           </a:t>
            </a:r>
          </a:p>
          <a:p>
            <a:pPr>
              <a:buNone/>
            </a:pPr>
            <a:r>
              <a:rPr lang="en-US" dirty="0"/>
              <a:t> </a:t>
            </a:r>
            <a:r>
              <a:rPr lang="en-US" dirty="0" smtClean="0"/>
              <a:t>    a) </a:t>
            </a:r>
            <a:r>
              <a:rPr lang="en-US" b="1" dirty="0" smtClean="0">
                <a:solidFill>
                  <a:srgbClr val="002060"/>
                </a:solidFill>
              </a:rPr>
              <a:t>6 or 5</a:t>
            </a:r>
            <a:r>
              <a:rPr lang="en-US" dirty="0" smtClean="0"/>
              <a:t> Experiments then </a:t>
            </a:r>
            <a:r>
              <a:rPr lang="en-US" b="1" dirty="0" smtClean="0">
                <a:solidFill>
                  <a:srgbClr val="7030A0"/>
                </a:solidFill>
              </a:rPr>
              <a:t>exam 1 </a:t>
            </a:r>
            <a:r>
              <a:rPr lang="en-US" dirty="0" smtClean="0"/>
              <a:t>of (</a:t>
            </a:r>
            <a:r>
              <a:rPr lang="en-US" dirty="0" smtClean="0">
                <a:solidFill>
                  <a:srgbClr val="C00000"/>
                </a:solidFill>
              </a:rPr>
              <a:t>10</a:t>
            </a:r>
            <a:r>
              <a:rPr lang="en-US" dirty="0" smtClean="0"/>
              <a:t> Marks)</a:t>
            </a:r>
          </a:p>
          <a:p>
            <a:pPr>
              <a:buNone/>
            </a:pPr>
            <a:r>
              <a:rPr lang="en-US" dirty="0"/>
              <a:t> </a:t>
            </a:r>
            <a:r>
              <a:rPr lang="en-US" dirty="0" smtClean="0"/>
              <a:t>    b) </a:t>
            </a:r>
            <a:r>
              <a:rPr lang="en-US" b="1" dirty="0" smtClean="0">
                <a:solidFill>
                  <a:srgbClr val="002060"/>
                </a:solidFill>
              </a:rPr>
              <a:t>6</a:t>
            </a:r>
            <a:r>
              <a:rPr lang="en-US" dirty="0" smtClean="0"/>
              <a:t> </a:t>
            </a:r>
            <a:r>
              <a:rPr lang="ar-BH" dirty="0" smtClean="0"/>
              <a:t>  </a:t>
            </a:r>
            <a:r>
              <a:rPr lang="en-US" dirty="0" smtClean="0"/>
              <a:t>Experiments</a:t>
            </a:r>
            <a:r>
              <a:rPr lang="ar-BH" dirty="0" smtClean="0"/>
              <a:t> </a:t>
            </a:r>
            <a:r>
              <a:rPr lang="en-US" dirty="0" smtClean="0"/>
              <a:t> then</a:t>
            </a:r>
            <a:r>
              <a:rPr lang="ar-BH" dirty="0" smtClean="0"/>
              <a:t>    </a:t>
            </a:r>
            <a:r>
              <a:rPr lang="en-US" b="1" dirty="0" smtClean="0">
                <a:solidFill>
                  <a:srgbClr val="7030A0"/>
                </a:solidFill>
              </a:rPr>
              <a:t>exam 2 </a:t>
            </a:r>
            <a:r>
              <a:rPr lang="en-US" dirty="0" smtClean="0"/>
              <a:t>of (</a:t>
            </a:r>
            <a:r>
              <a:rPr lang="en-US" dirty="0" smtClean="0">
                <a:solidFill>
                  <a:srgbClr val="C00000"/>
                </a:solidFill>
              </a:rPr>
              <a:t>10</a:t>
            </a:r>
            <a:r>
              <a:rPr lang="en-US" dirty="0" smtClean="0"/>
              <a:t> Marks)</a:t>
            </a:r>
          </a:p>
          <a:p>
            <a:pPr>
              <a:buNone/>
            </a:pPr>
            <a:r>
              <a:rPr lang="en-US" dirty="0"/>
              <a:t> </a:t>
            </a:r>
            <a:r>
              <a:rPr lang="en-US" dirty="0" smtClean="0"/>
              <a:t>    c) Attendance on time &amp; Reports         (</a:t>
            </a:r>
            <a:r>
              <a:rPr lang="en-US" dirty="0" smtClean="0">
                <a:solidFill>
                  <a:srgbClr val="C00000"/>
                </a:solidFill>
              </a:rPr>
              <a:t>10</a:t>
            </a:r>
            <a:r>
              <a:rPr lang="en-US" dirty="0" smtClean="0"/>
              <a:t> Marks)                    </a:t>
            </a: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9144000" cy="762000"/>
          </a:xfrm>
        </p:spPr>
        <p:txBody>
          <a:bodyPr>
            <a:normAutofit fontScale="90000"/>
          </a:bodyPr>
          <a:lstStyle/>
          <a:p>
            <a:pPr algn="l"/>
            <a:r>
              <a:rPr lang="en-US" dirty="0" smtClean="0">
                <a:solidFill>
                  <a:srgbClr val="C00000"/>
                </a:solidFill>
              </a:rPr>
              <a:t>A)</a:t>
            </a:r>
            <a:r>
              <a:rPr lang="en-US" sz="2800" dirty="0" smtClean="0"/>
              <a:t>Titration </a:t>
            </a:r>
            <a:r>
              <a:rPr lang="en-US" sz="2700" dirty="0" smtClean="0"/>
              <a:t>between a strong acid</a:t>
            </a:r>
            <a:r>
              <a:rPr lang="en-US" sz="2700" dirty="0" smtClean="0">
                <a:solidFill>
                  <a:srgbClr val="0070C0"/>
                </a:solidFill>
              </a:rPr>
              <a:t>(HCl) </a:t>
            </a:r>
            <a:r>
              <a:rPr lang="en-US" sz="2700" dirty="0" smtClean="0"/>
              <a:t>with a strong base</a:t>
            </a:r>
            <a:r>
              <a:rPr lang="en-US" sz="2700" dirty="0" smtClean="0">
                <a:solidFill>
                  <a:srgbClr val="00B050"/>
                </a:solidFill>
              </a:rPr>
              <a:t>(NaOH)</a:t>
            </a:r>
            <a:br>
              <a:rPr lang="en-US" sz="2700" dirty="0" smtClean="0">
                <a:solidFill>
                  <a:srgbClr val="00B050"/>
                </a:solidFill>
              </a:rPr>
            </a:br>
            <a:r>
              <a:rPr lang="en-US" sz="2700" dirty="0" smtClean="0">
                <a:solidFill>
                  <a:srgbClr val="00B050"/>
                </a:solidFill>
              </a:rPr>
              <a:t>                              </a:t>
            </a:r>
            <a:r>
              <a:rPr lang="en-US" sz="2700" b="1" dirty="0" smtClean="0">
                <a:solidFill>
                  <a:srgbClr val="C00000"/>
                </a:solidFill>
              </a:rPr>
              <a:t>HCl + NaOH   </a:t>
            </a:r>
            <a:r>
              <a:rPr lang="en-GB" sz="2700" b="1" dirty="0" smtClean="0">
                <a:solidFill>
                  <a:srgbClr val="C00000"/>
                </a:solidFill>
                <a:sym typeface="Wingdings" pitchFamily="2" charset="2"/>
              </a:rPr>
              <a:t></a:t>
            </a:r>
            <a:r>
              <a:rPr lang="en-US" sz="2700" b="1" dirty="0" smtClean="0">
                <a:solidFill>
                  <a:srgbClr val="C00000"/>
                </a:solidFill>
              </a:rPr>
              <a:t>     NaCl + H</a:t>
            </a:r>
            <a:r>
              <a:rPr lang="en-US" sz="2700" b="1" baseline="-34000" dirty="0" smtClean="0">
                <a:solidFill>
                  <a:srgbClr val="C00000"/>
                </a:solidFill>
              </a:rPr>
              <a:t>2</a:t>
            </a:r>
            <a:r>
              <a:rPr lang="en-US" sz="2700" b="1" dirty="0" smtClean="0">
                <a:solidFill>
                  <a:srgbClr val="C00000"/>
                </a:solidFill>
              </a:rPr>
              <a:t>O</a:t>
            </a:r>
            <a:r>
              <a:rPr lang="en-US" b="1" dirty="0" smtClean="0">
                <a:solidFill>
                  <a:srgbClr val="C00000"/>
                </a:solidFill>
              </a:rPr>
              <a:t/>
            </a:r>
            <a:br>
              <a:rPr lang="en-US" b="1" dirty="0" smtClean="0">
                <a:solidFill>
                  <a:srgbClr val="C00000"/>
                </a:solidFill>
              </a:rPr>
            </a:br>
            <a:endParaRPr lang="en-US" dirty="0">
              <a:solidFill>
                <a:srgbClr val="00B050"/>
              </a:solidFill>
            </a:endParaRPr>
          </a:p>
        </p:txBody>
      </p:sp>
      <p:pic>
        <p:nvPicPr>
          <p:cNvPr id="4" name="Picture 4"/>
          <p:cNvPicPr>
            <a:picLocks noGrp="1" noChangeAspect="1" noChangeArrowheads="1"/>
          </p:cNvPicPr>
          <p:nvPr>
            <p:ph idx="1"/>
          </p:nvPr>
        </p:nvPicPr>
        <p:blipFill>
          <a:blip r:embed="rId2" cstate="print"/>
          <a:srcRect/>
          <a:stretch>
            <a:fillRect/>
          </a:stretch>
        </p:blipFill>
        <p:spPr bwMode="auto">
          <a:xfrm>
            <a:off x="1066800" y="1066800"/>
            <a:ext cx="6858000" cy="4953000"/>
          </a:xfrm>
          <a:prstGeom prst="rect">
            <a:avLst/>
          </a:prstGeom>
          <a:noFill/>
          <a:ln w="9525">
            <a:solidFill>
              <a:schemeClr val="tx1">
                <a:lumMod val="95000"/>
                <a:lumOff val="5000"/>
              </a:schemeClr>
            </a:solidFill>
            <a:prstDash val="sysDot"/>
            <a:miter lim="800000"/>
            <a:headEnd/>
            <a:tailEnd/>
          </a:ln>
          <a:effectLst/>
        </p:spPr>
      </p:pic>
      <p:sp>
        <p:nvSpPr>
          <p:cNvPr id="5" name="Rectangle 6"/>
          <p:cNvSpPr>
            <a:spLocks noChangeArrowheads="1"/>
          </p:cNvSpPr>
          <p:nvPr/>
        </p:nvSpPr>
        <p:spPr bwMode="auto">
          <a:xfrm>
            <a:off x="1981200" y="2819400"/>
            <a:ext cx="2438400" cy="381000"/>
          </a:xfrm>
          <a:prstGeom prst="rect">
            <a:avLst/>
          </a:prstGeom>
          <a:solidFill>
            <a:srgbClr val="FF3399"/>
          </a:solidFill>
          <a:ln w="9525">
            <a:solidFill>
              <a:schemeClr val="tx1"/>
            </a:solidFill>
            <a:miter lim="800000"/>
            <a:headEnd/>
            <a:tailEnd/>
          </a:ln>
          <a:effectLst/>
        </p:spPr>
        <p:txBody>
          <a:bodyPr wrap="none" anchor="ctr"/>
          <a:lstStyle/>
          <a:p>
            <a:r>
              <a:rPr lang="en-US" dirty="0" smtClean="0"/>
              <a:t>           </a:t>
            </a:r>
            <a:r>
              <a:rPr lang="en-US" b="1" dirty="0" smtClean="0"/>
              <a:t>ph.ph</a:t>
            </a:r>
            <a:endParaRPr lang="en-US" b="1" dirty="0"/>
          </a:p>
        </p:txBody>
      </p:sp>
      <p:sp>
        <p:nvSpPr>
          <p:cNvPr id="6" name="Rectangle 8"/>
          <p:cNvSpPr>
            <a:spLocks noChangeArrowheads="1"/>
          </p:cNvSpPr>
          <p:nvPr/>
        </p:nvSpPr>
        <p:spPr bwMode="auto">
          <a:xfrm>
            <a:off x="1981200" y="4191000"/>
            <a:ext cx="2438400" cy="355600"/>
          </a:xfrm>
          <a:prstGeom prst="rect">
            <a:avLst/>
          </a:prstGeom>
          <a:solidFill>
            <a:srgbClr val="FF9933"/>
          </a:solidFill>
          <a:ln w="9525">
            <a:solidFill>
              <a:schemeClr val="tx1"/>
            </a:solidFill>
            <a:miter lim="800000"/>
            <a:headEnd/>
            <a:tailEnd/>
          </a:ln>
          <a:effectLst/>
        </p:spPr>
        <p:txBody>
          <a:bodyPr wrap="none" anchor="ctr"/>
          <a:lstStyle/>
          <a:p>
            <a:r>
              <a:rPr lang="en-US" dirty="0" smtClean="0"/>
              <a:t>             </a:t>
            </a:r>
            <a:r>
              <a:rPr lang="en-US" b="1" dirty="0" smtClean="0"/>
              <a:t>M.o</a:t>
            </a:r>
            <a:endParaRPr lang="en-US" b="1" dirty="0"/>
          </a:p>
        </p:txBody>
      </p:sp>
      <p:sp>
        <p:nvSpPr>
          <p:cNvPr id="12" name="مربع نص 11"/>
          <p:cNvSpPr txBox="1"/>
          <p:nvPr/>
        </p:nvSpPr>
        <p:spPr>
          <a:xfrm>
            <a:off x="228600" y="5715000"/>
            <a:ext cx="8001000" cy="954107"/>
          </a:xfrm>
          <a:prstGeom prst="rect">
            <a:avLst/>
          </a:prstGeom>
          <a:noFill/>
        </p:spPr>
        <p:txBody>
          <a:bodyPr wrap="square" rtlCol="0">
            <a:spAutoFit/>
          </a:bodyPr>
          <a:lstStyle/>
          <a:p>
            <a:endParaRPr lang="en-US" sz="2800" b="1" dirty="0" smtClean="0">
              <a:solidFill>
                <a:srgbClr val="002060"/>
              </a:solidFill>
            </a:endParaRPr>
          </a:p>
          <a:p>
            <a:r>
              <a:rPr lang="en-US" sz="2800" b="1" dirty="0" smtClean="0">
                <a:solidFill>
                  <a:srgbClr val="002060"/>
                </a:solidFill>
              </a:rPr>
              <a:t>*The suitable indicator for this titration is………….......</a:t>
            </a:r>
            <a:endParaRPr lang="en-US" sz="2800" b="1" dirty="0">
              <a:solidFill>
                <a:srgbClr val="002060"/>
              </a:solidFill>
            </a:endParaRPr>
          </a:p>
        </p:txBody>
      </p:sp>
      <p:sp>
        <p:nvSpPr>
          <p:cNvPr id="7" name="مربع نص 6"/>
          <p:cNvSpPr txBox="1"/>
          <p:nvPr/>
        </p:nvSpPr>
        <p:spPr>
          <a:xfrm>
            <a:off x="4648200" y="2819400"/>
            <a:ext cx="685800" cy="461665"/>
          </a:xfrm>
          <a:prstGeom prst="rect">
            <a:avLst/>
          </a:prstGeom>
          <a:noFill/>
        </p:spPr>
        <p:txBody>
          <a:bodyPr wrap="square" rtlCol="0">
            <a:spAutoFit/>
          </a:bodyPr>
          <a:lstStyle/>
          <a:p>
            <a:r>
              <a:rPr lang="en-US" sz="2400" b="1" dirty="0" smtClean="0">
                <a:solidFill>
                  <a:srgbClr val="002060"/>
                </a:solidFill>
              </a:rPr>
              <a:t>OK</a:t>
            </a:r>
            <a:endParaRPr lang="en-US" sz="2400" b="1" dirty="0">
              <a:solidFill>
                <a:srgbClr val="002060"/>
              </a:solidFill>
            </a:endParaRPr>
          </a:p>
        </p:txBody>
      </p:sp>
      <p:sp>
        <p:nvSpPr>
          <p:cNvPr id="9" name="مستطيل 8"/>
          <p:cNvSpPr/>
          <p:nvPr/>
        </p:nvSpPr>
        <p:spPr>
          <a:xfrm>
            <a:off x="4648200" y="4191000"/>
            <a:ext cx="762000" cy="461665"/>
          </a:xfrm>
          <a:prstGeom prst="rect">
            <a:avLst/>
          </a:prstGeom>
        </p:spPr>
        <p:txBody>
          <a:bodyPr wrap="square">
            <a:spAutoFit/>
          </a:bodyPr>
          <a:lstStyle/>
          <a:p>
            <a:r>
              <a:rPr lang="en-US" sz="2400" b="1" dirty="0" smtClean="0">
                <a:solidFill>
                  <a:srgbClr val="002060"/>
                </a:solidFill>
              </a:rPr>
              <a:t>OK</a:t>
            </a:r>
            <a:endParaRPr lang="en-US" sz="24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9144000" cy="1112838"/>
          </a:xfrm>
        </p:spPr>
        <p:txBody>
          <a:bodyPr>
            <a:normAutofit fontScale="90000"/>
          </a:bodyPr>
          <a:lstStyle/>
          <a:p>
            <a:pPr algn="l"/>
            <a:r>
              <a:rPr lang="en-US" dirty="0" smtClean="0">
                <a:solidFill>
                  <a:srgbClr val="C00000"/>
                </a:solidFill>
              </a:rPr>
              <a:t>B)</a:t>
            </a:r>
            <a:r>
              <a:rPr lang="en-US" sz="2800" dirty="0" smtClean="0"/>
              <a:t>Titration between weak acid</a:t>
            </a:r>
            <a:r>
              <a:rPr lang="en-US" sz="2800" dirty="0" smtClean="0">
                <a:solidFill>
                  <a:srgbClr val="0070C0"/>
                </a:solidFill>
              </a:rPr>
              <a:t>(CH</a:t>
            </a:r>
            <a:r>
              <a:rPr lang="en-US" sz="2800" b="1" baseline="-25000" dirty="0" smtClean="0">
                <a:solidFill>
                  <a:srgbClr val="0070C0"/>
                </a:solidFill>
              </a:rPr>
              <a:t>3</a:t>
            </a:r>
            <a:r>
              <a:rPr lang="en-US" sz="2800" dirty="0" smtClean="0">
                <a:solidFill>
                  <a:srgbClr val="0070C0"/>
                </a:solidFill>
              </a:rPr>
              <a:t>COOH)</a:t>
            </a:r>
            <a:r>
              <a:rPr lang="en-US" sz="2800" dirty="0" smtClean="0"/>
              <a:t>with a strong base</a:t>
            </a:r>
            <a:r>
              <a:rPr lang="en-US" sz="2800" dirty="0" smtClean="0">
                <a:solidFill>
                  <a:srgbClr val="00B050"/>
                </a:solidFill>
              </a:rPr>
              <a:t>(NaOH)</a:t>
            </a:r>
            <a:br>
              <a:rPr lang="en-US" sz="2800" dirty="0" smtClean="0">
                <a:solidFill>
                  <a:srgbClr val="00B050"/>
                </a:solidFill>
              </a:rPr>
            </a:br>
            <a:r>
              <a:rPr lang="en-US" sz="2800" dirty="0" smtClean="0">
                <a:solidFill>
                  <a:srgbClr val="00B050"/>
                </a:solidFill>
              </a:rPr>
              <a:t>                   </a:t>
            </a:r>
            <a:r>
              <a:rPr lang="en-US" sz="2800" b="1" dirty="0" smtClean="0">
                <a:solidFill>
                  <a:srgbClr val="C00000"/>
                </a:solidFill>
              </a:rPr>
              <a:t>CH</a:t>
            </a:r>
            <a:r>
              <a:rPr lang="en-US" sz="2800" b="1" baseline="-25000" dirty="0" smtClean="0">
                <a:solidFill>
                  <a:srgbClr val="C00000"/>
                </a:solidFill>
              </a:rPr>
              <a:t>3</a:t>
            </a:r>
            <a:r>
              <a:rPr lang="en-US" sz="2800" b="1" dirty="0" smtClean="0">
                <a:solidFill>
                  <a:srgbClr val="C00000"/>
                </a:solidFill>
              </a:rPr>
              <a:t>COOH + NaOH  </a:t>
            </a:r>
            <a:r>
              <a:rPr lang="en-GB" sz="2800" b="1" dirty="0" smtClean="0">
                <a:solidFill>
                  <a:srgbClr val="C00000"/>
                </a:solidFill>
                <a:sym typeface="Wingdings" pitchFamily="2" charset="2"/>
              </a:rPr>
              <a:t></a:t>
            </a:r>
            <a:r>
              <a:rPr lang="en-US" sz="2800" b="1" dirty="0" smtClean="0">
                <a:solidFill>
                  <a:srgbClr val="C00000"/>
                </a:solidFill>
              </a:rPr>
              <a:t>       CH</a:t>
            </a:r>
            <a:r>
              <a:rPr lang="en-US" sz="2800" b="1" baseline="-25000" dirty="0" smtClean="0">
                <a:solidFill>
                  <a:srgbClr val="C00000"/>
                </a:solidFill>
              </a:rPr>
              <a:t>3</a:t>
            </a:r>
            <a:r>
              <a:rPr lang="en-US" sz="2800" b="1" dirty="0" smtClean="0">
                <a:solidFill>
                  <a:srgbClr val="C00000"/>
                </a:solidFill>
              </a:rPr>
              <a:t>COONa + H</a:t>
            </a:r>
            <a:r>
              <a:rPr lang="en-US" sz="2800" b="1" baseline="-25000" dirty="0" smtClean="0">
                <a:solidFill>
                  <a:srgbClr val="C00000"/>
                </a:solidFill>
              </a:rPr>
              <a:t>2</a:t>
            </a:r>
            <a:r>
              <a:rPr lang="en-US" sz="2800" b="1" dirty="0" smtClean="0">
                <a:solidFill>
                  <a:srgbClr val="C00000"/>
                </a:solidFill>
              </a:rPr>
              <a:t>O</a:t>
            </a:r>
            <a:br>
              <a:rPr lang="en-US" sz="2800" b="1" dirty="0" smtClean="0">
                <a:solidFill>
                  <a:srgbClr val="C00000"/>
                </a:solidFill>
              </a:rPr>
            </a:br>
            <a:r>
              <a:rPr lang="en-US" sz="2800" dirty="0" smtClean="0">
                <a:solidFill>
                  <a:srgbClr val="00B050"/>
                </a:solidFill>
              </a:rPr>
              <a:t/>
            </a:r>
            <a:br>
              <a:rPr lang="en-US" sz="2800" dirty="0" smtClean="0">
                <a:solidFill>
                  <a:srgbClr val="00B050"/>
                </a:solidFill>
              </a:rPr>
            </a:br>
            <a:endParaRPr lang="en-US" dirty="0">
              <a:solidFill>
                <a:srgbClr val="00B050"/>
              </a:solidFill>
            </a:endParaRPr>
          </a:p>
        </p:txBody>
      </p:sp>
      <p:pic>
        <p:nvPicPr>
          <p:cNvPr id="4" name="Picture 2"/>
          <p:cNvPicPr>
            <a:picLocks noGrp="1" noChangeAspect="1" noChangeArrowheads="1"/>
          </p:cNvPicPr>
          <p:nvPr>
            <p:ph idx="1"/>
          </p:nvPr>
        </p:nvPicPr>
        <p:blipFill>
          <a:blip r:embed="rId3" cstate="print"/>
          <a:srcRect/>
          <a:stretch>
            <a:fillRect/>
          </a:stretch>
        </p:blipFill>
        <p:spPr bwMode="auto">
          <a:xfrm>
            <a:off x="1295400" y="1219200"/>
            <a:ext cx="6172200" cy="4800600"/>
          </a:xfrm>
          <a:prstGeom prst="rect">
            <a:avLst/>
          </a:prstGeom>
          <a:noFill/>
          <a:ln w="9525">
            <a:solidFill>
              <a:schemeClr val="tx1">
                <a:lumMod val="95000"/>
                <a:lumOff val="5000"/>
              </a:schemeClr>
            </a:solidFill>
            <a:miter lim="800000"/>
            <a:headEnd/>
            <a:tailEnd/>
          </a:ln>
          <a:effectLst/>
        </p:spPr>
      </p:pic>
      <p:cxnSp>
        <p:nvCxnSpPr>
          <p:cNvPr id="7" name="رابط كسهم مستقيم 6"/>
          <p:cNvCxnSpPr/>
          <p:nvPr/>
        </p:nvCxnSpPr>
        <p:spPr>
          <a:xfrm>
            <a:off x="2514600" y="6019800"/>
            <a:ext cx="1066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8"/>
          <p:cNvSpPr>
            <a:spLocks noChangeArrowheads="1"/>
          </p:cNvSpPr>
          <p:nvPr/>
        </p:nvSpPr>
        <p:spPr bwMode="auto">
          <a:xfrm>
            <a:off x="2362200" y="3962400"/>
            <a:ext cx="1981200" cy="304800"/>
          </a:xfrm>
          <a:prstGeom prst="rect">
            <a:avLst/>
          </a:prstGeom>
          <a:solidFill>
            <a:srgbClr val="FF9933"/>
          </a:solidFill>
          <a:ln w="9525">
            <a:solidFill>
              <a:schemeClr val="tx1"/>
            </a:solidFill>
            <a:miter lim="800000"/>
            <a:headEnd/>
            <a:tailEnd/>
          </a:ln>
          <a:effectLst/>
        </p:spPr>
        <p:txBody>
          <a:bodyPr wrap="none" anchor="ctr"/>
          <a:lstStyle/>
          <a:p>
            <a:r>
              <a:rPr lang="en-US" dirty="0" smtClean="0"/>
              <a:t>            </a:t>
            </a:r>
            <a:r>
              <a:rPr lang="en-US" b="1" dirty="0" smtClean="0"/>
              <a:t>M.O</a:t>
            </a:r>
            <a:endParaRPr lang="en-US" b="1" dirty="0"/>
          </a:p>
        </p:txBody>
      </p:sp>
      <p:sp>
        <p:nvSpPr>
          <p:cNvPr id="16" name="Rectangle 4"/>
          <p:cNvSpPr>
            <a:spLocks noChangeArrowheads="1"/>
          </p:cNvSpPr>
          <p:nvPr/>
        </p:nvSpPr>
        <p:spPr bwMode="auto">
          <a:xfrm>
            <a:off x="2362200" y="2590800"/>
            <a:ext cx="2133599" cy="381000"/>
          </a:xfrm>
          <a:prstGeom prst="rect">
            <a:avLst/>
          </a:prstGeom>
          <a:solidFill>
            <a:srgbClr val="FF3399"/>
          </a:solidFill>
          <a:ln w="9525">
            <a:solidFill>
              <a:schemeClr val="tx1"/>
            </a:solidFill>
            <a:miter lim="800000"/>
            <a:headEnd/>
            <a:tailEnd/>
          </a:ln>
          <a:effectLst/>
        </p:spPr>
        <p:txBody>
          <a:bodyPr wrap="none" anchor="ctr"/>
          <a:lstStyle/>
          <a:p>
            <a:r>
              <a:rPr lang="en-US" dirty="0" smtClean="0"/>
              <a:t>            </a:t>
            </a:r>
            <a:r>
              <a:rPr lang="en-US" b="1" dirty="0" smtClean="0"/>
              <a:t>Ph.ph</a:t>
            </a:r>
            <a:endParaRPr lang="en-US" b="1" dirty="0"/>
          </a:p>
        </p:txBody>
      </p:sp>
      <p:sp>
        <p:nvSpPr>
          <p:cNvPr id="8" name="مربع نص 7"/>
          <p:cNvSpPr txBox="1"/>
          <p:nvPr/>
        </p:nvSpPr>
        <p:spPr>
          <a:xfrm>
            <a:off x="0" y="6172200"/>
            <a:ext cx="8839200" cy="523220"/>
          </a:xfrm>
          <a:prstGeom prst="rect">
            <a:avLst/>
          </a:prstGeom>
          <a:noFill/>
        </p:spPr>
        <p:txBody>
          <a:bodyPr wrap="square" rtlCol="0">
            <a:spAutoFit/>
          </a:bodyPr>
          <a:lstStyle/>
          <a:p>
            <a:r>
              <a:rPr lang="en-US" sz="2800" b="1" dirty="0" smtClean="0">
                <a:solidFill>
                  <a:srgbClr val="002060"/>
                </a:solidFill>
              </a:rPr>
              <a:t>*The suitable indicator for this titration is</a:t>
            </a:r>
            <a:r>
              <a:rPr lang="en-US" sz="2400" b="1" dirty="0" smtClean="0">
                <a:solidFill>
                  <a:srgbClr val="002060"/>
                </a:solidFill>
              </a:rPr>
              <a:t>………….......</a:t>
            </a:r>
            <a:endParaRPr lang="en-US" sz="2400" b="1" dirty="0">
              <a:solidFill>
                <a:srgbClr val="002060"/>
              </a:solidFill>
            </a:endParaRPr>
          </a:p>
        </p:txBody>
      </p:sp>
      <p:sp>
        <p:nvSpPr>
          <p:cNvPr id="9" name="ضرب 8"/>
          <p:cNvSpPr/>
          <p:nvPr/>
        </p:nvSpPr>
        <p:spPr>
          <a:xfrm>
            <a:off x="4572000" y="3962400"/>
            <a:ext cx="533400" cy="381000"/>
          </a:xfrm>
          <a:prstGeom prst="mathMultiply">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p:cNvSpPr txBox="1"/>
          <p:nvPr/>
        </p:nvSpPr>
        <p:spPr>
          <a:xfrm>
            <a:off x="4648200" y="2590800"/>
            <a:ext cx="609600" cy="461665"/>
          </a:xfrm>
          <a:prstGeom prst="rect">
            <a:avLst/>
          </a:prstGeom>
          <a:noFill/>
        </p:spPr>
        <p:txBody>
          <a:bodyPr wrap="square" rtlCol="0">
            <a:spAutoFit/>
          </a:bodyPr>
          <a:lstStyle/>
          <a:p>
            <a:r>
              <a:rPr lang="en-US" sz="2400" b="1" dirty="0" smtClean="0">
                <a:solidFill>
                  <a:srgbClr val="002060"/>
                </a:solidFill>
              </a:rPr>
              <a:t>OK</a:t>
            </a:r>
            <a:endParaRPr lang="en-US" sz="2400" b="1" dirty="0">
              <a:solidFill>
                <a:srgbClr val="00206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458200" cy="487362"/>
          </a:xfrm>
        </p:spPr>
        <p:txBody>
          <a:bodyPr>
            <a:normAutofit fontScale="90000"/>
          </a:bodyPr>
          <a:lstStyle/>
          <a:p>
            <a:pPr algn="l"/>
            <a:r>
              <a:rPr lang="en-US" b="1" i="1" dirty="0" smtClean="0">
                <a:solidFill>
                  <a:srgbClr val="7030A0"/>
                </a:solidFill>
              </a:rPr>
              <a:t>Results from the drawing (graph):</a:t>
            </a:r>
            <a:endParaRPr lang="en-US" b="1" i="1" dirty="0">
              <a:solidFill>
                <a:srgbClr val="7030A0"/>
              </a:solidFill>
            </a:endParaRPr>
          </a:p>
        </p:txBody>
      </p:sp>
      <p:sp>
        <p:nvSpPr>
          <p:cNvPr id="3" name="عنصر نائب للمحتوى 2"/>
          <p:cNvSpPr>
            <a:spLocks noGrp="1"/>
          </p:cNvSpPr>
          <p:nvPr>
            <p:ph idx="1"/>
          </p:nvPr>
        </p:nvSpPr>
        <p:spPr>
          <a:xfrm>
            <a:off x="457200" y="838200"/>
            <a:ext cx="8686800" cy="6019800"/>
          </a:xfrm>
        </p:spPr>
        <p:txBody>
          <a:bodyPr>
            <a:normAutofit fontScale="85000" lnSpcReduction="20000"/>
          </a:bodyPr>
          <a:lstStyle/>
          <a:p>
            <a:r>
              <a:rPr lang="en-US" dirty="0" smtClean="0"/>
              <a:t>After that draw a relationship between the volume of base added and the change in pH value. </a:t>
            </a:r>
          </a:p>
          <a:p>
            <a:r>
              <a:rPr lang="en-US" sz="4800" b="1" dirty="0" smtClean="0">
                <a:solidFill>
                  <a:srgbClr val="002060"/>
                </a:solidFill>
              </a:rPr>
              <a:t> What </a:t>
            </a:r>
            <a:r>
              <a:rPr lang="en-US" sz="3300" dirty="0" smtClean="0">
                <a:solidFill>
                  <a:srgbClr val="FF0000"/>
                </a:solidFill>
              </a:rPr>
              <a:t>d</a:t>
            </a:r>
            <a:r>
              <a:rPr lang="en-US" dirty="0" smtClean="0">
                <a:solidFill>
                  <a:srgbClr val="FF0000"/>
                </a:solidFill>
              </a:rPr>
              <a:t>etermine from the drawing (graph)? </a:t>
            </a:r>
          </a:p>
          <a:p>
            <a:pPr>
              <a:buNone/>
            </a:pPr>
            <a:endParaRPr lang="en-US" dirty="0" smtClean="0">
              <a:solidFill>
                <a:srgbClr val="FF0000"/>
              </a:solidFill>
            </a:endParaRPr>
          </a:p>
          <a:p>
            <a:pPr>
              <a:buNone/>
            </a:pPr>
            <a:r>
              <a:rPr lang="en-US" dirty="0" smtClean="0">
                <a:solidFill>
                  <a:schemeClr val="accent1">
                    <a:lumMod val="50000"/>
                  </a:schemeClr>
                </a:solidFill>
              </a:rPr>
              <a:t>1- PH range at the </a:t>
            </a:r>
            <a:r>
              <a:rPr lang="en-US" dirty="0" smtClean="0">
                <a:solidFill>
                  <a:srgbClr val="0070C0"/>
                </a:solidFill>
              </a:rPr>
              <a:t>equivalent point </a:t>
            </a:r>
            <a:r>
              <a:rPr lang="en-US" dirty="0" smtClean="0">
                <a:solidFill>
                  <a:schemeClr val="tx1">
                    <a:lumMod val="95000"/>
                    <a:lumOff val="5000"/>
                  </a:schemeClr>
                </a:solidFill>
              </a:rPr>
              <a:t>(….. to…..).</a:t>
            </a:r>
          </a:p>
          <a:p>
            <a:pPr>
              <a:buNone/>
            </a:pPr>
            <a:endParaRPr lang="en-US" dirty="0" smtClean="0">
              <a:solidFill>
                <a:srgbClr val="0070C0"/>
              </a:solidFill>
            </a:endParaRPr>
          </a:p>
          <a:p>
            <a:pPr>
              <a:buNone/>
            </a:pPr>
            <a:r>
              <a:rPr lang="en-US" dirty="0" smtClean="0">
                <a:solidFill>
                  <a:srgbClr val="0070C0"/>
                </a:solidFill>
              </a:rPr>
              <a:t> </a:t>
            </a:r>
            <a:r>
              <a:rPr lang="en-US" dirty="0" smtClean="0">
                <a:solidFill>
                  <a:schemeClr val="accent2">
                    <a:lumMod val="50000"/>
                  </a:schemeClr>
                </a:solidFill>
              </a:rPr>
              <a:t>2- Draw two parallel lines for each indicator based on range of each indicator, of which we can know the suitable indicator </a:t>
            </a:r>
            <a:r>
              <a:rPr lang="en-US" dirty="0" smtClean="0">
                <a:solidFill>
                  <a:schemeClr val="tx1">
                    <a:lumMod val="95000"/>
                    <a:lumOff val="5000"/>
                  </a:schemeClr>
                </a:solidFill>
              </a:rPr>
              <a:t>(……………….)</a:t>
            </a:r>
            <a:r>
              <a:rPr lang="en-US" dirty="0" smtClean="0">
                <a:solidFill>
                  <a:schemeClr val="accent2">
                    <a:lumMod val="50000"/>
                  </a:schemeClr>
                </a:solidFill>
              </a:rPr>
              <a:t> .</a:t>
            </a:r>
          </a:p>
          <a:p>
            <a:pPr>
              <a:buNone/>
            </a:pPr>
            <a:endParaRPr lang="en-US" b="1" i="1" dirty="0" smtClean="0">
              <a:solidFill>
                <a:schemeClr val="accent6">
                  <a:lumMod val="50000"/>
                </a:schemeClr>
              </a:solidFill>
            </a:endParaRPr>
          </a:p>
          <a:p>
            <a:pPr>
              <a:buNone/>
            </a:pPr>
            <a:r>
              <a:rPr lang="en-US" b="1" i="1" dirty="0" smtClean="0">
                <a:solidFill>
                  <a:schemeClr val="accent6">
                    <a:lumMod val="50000"/>
                  </a:schemeClr>
                </a:solidFill>
              </a:rPr>
              <a:t>3- Find the volume of base at the equivalent point, through dropping line from the region that occur then the sudden change of the curve on the axis of the volume of base(NaOH) added </a:t>
            </a:r>
            <a:r>
              <a:rPr lang="en-US" b="1" i="1" dirty="0" smtClean="0">
                <a:solidFill>
                  <a:schemeClr val="tx1">
                    <a:lumMod val="95000"/>
                    <a:lumOff val="5000"/>
                  </a:schemeClr>
                </a:solidFill>
              </a:rPr>
              <a:t>( V</a:t>
            </a:r>
            <a:r>
              <a:rPr lang="en-US" b="1" i="1" baseline="-25000" dirty="0" smtClean="0">
                <a:solidFill>
                  <a:schemeClr val="tx1">
                    <a:lumMod val="95000"/>
                    <a:lumOff val="5000"/>
                  </a:schemeClr>
                </a:solidFill>
              </a:rPr>
              <a:t>NaOH </a:t>
            </a:r>
            <a:r>
              <a:rPr lang="en-US" b="1" i="1" dirty="0" smtClean="0">
                <a:solidFill>
                  <a:schemeClr val="tx1">
                    <a:lumMod val="95000"/>
                    <a:lumOff val="5000"/>
                  </a:schemeClr>
                </a:solidFill>
              </a:rPr>
              <a:t>= …… ml).</a:t>
            </a:r>
            <a:endParaRPr lang="en-US" b="1" i="1" dirty="0">
              <a:solidFill>
                <a:schemeClr val="tx1">
                  <a:lumMod val="95000"/>
                  <a:lumOff val="5000"/>
                </a:schemeClr>
              </a:solidFill>
            </a:endParaRPr>
          </a:p>
        </p:txBody>
      </p:sp>
      <p:sp>
        <p:nvSpPr>
          <p:cNvPr id="5" name="سهم للأسفل 4"/>
          <p:cNvSpPr/>
          <p:nvPr/>
        </p:nvSpPr>
        <p:spPr>
          <a:xfrm>
            <a:off x="3733800" y="2133600"/>
            <a:ext cx="484632" cy="457200"/>
          </a:xfrm>
          <a:prstGeom prst="downArrow">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نجمة ذات 5 نقاط 5"/>
          <p:cNvSpPr/>
          <p:nvPr/>
        </p:nvSpPr>
        <p:spPr>
          <a:xfrm>
            <a:off x="381000" y="1752600"/>
            <a:ext cx="533400" cy="304800"/>
          </a:xfrm>
          <a:prstGeom prst="star5">
            <a:avLst>
              <a:gd name="adj" fmla="val 28537"/>
              <a:gd name="hf" fmla="val 105146"/>
              <a:gd name="vf" fmla="val 110557"/>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9FF66"/>
              </a:solidFill>
            </a:endParaRPr>
          </a:p>
        </p:txBody>
      </p:sp>
      <p:cxnSp>
        <p:nvCxnSpPr>
          <p:cNvPr id="8" name="رابط مستقيم 7"/>
          <p:cNvCxnSpPr/>
          <p:nvPr/>
        </p:nvCxnSpPr>
        <p:spPr>
          <a:xfrm>
            <a:off x="-1066800" y="1447800"/>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228600" y="762000"/>
            <a:ext cx="71628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533400"/>
            <a:ext cx="8915400" cy="609600"/>
          </a:xfrm>
        </p:spPr>
        <p:txBody>
          <a:bodyPr>
            <a:normAutofit fontScale="90000"/>
          </a:bodyPr>
          <a:lstStyle/>
          <a:p>
            <a:r>
              <a:rPr lang="en-US" b="1" dirty="0" smtClean="0">
                <a:solidFill>
                  <a:srgbClr val="FF0000"/>
                </a:solidFill>
              </a:rPr>
              <a:t>Explanation for </a:t>
            </a:r>
            <a:r>
              <a:rPr lang="en-US" b="1" dirty="0">
                <a:solidFill>
                  <a:srgbClr val="FF0000"/>
                </a:solidFill>
              </a:rPr>
              <a:t>pH </a:t>
            </a:r>
            <a:r>
              <a:rPr lang="en-US" b="1" dirty="0" smtClean="0">
                <a:solidFill>
                  <a:srgbClr val="FF0000"/>
                </a:solidFill>
              </a:rPr>
              <a:t>curve:                             </a:t>
            </a:r>
            <a:r>
              <a:rPr lang="en-US" sz="2700" b="1" dirty="0" smtClean="0">
                <a:solidFill>
                  <a:srgbClr val="002060"/>
                </a:solidFill>
              </a:rPr>
              <a:t>This curve is similar to the previous curve, but the additive is acid and not the base </a:t>
            </a:r>
            <a:r>
              <a:rPr lang="en-US" b="1" dirty="0" smtClean="0">
                <a:solidFill>
                  <a:srgbClr val="FF0000"/>
                </a:solidFill>
              </a:rPr>
              <a:t/>
            </a:r>
            <a:br>
              <a:rPr lang="en-US" b="1" dirty="0" smtClean="0">
                <a:solidFill>
                  <a:srgbClr val="FF0000"/>
                </a:solidFill>
              </a:rPr>
            </a:br>
            <a:endParaRPr lang="en-US" b="1" dirty="0">
              <a:solidFill>
                <a:srgbClr val="FF0000"/>
              </a:solidFill>
            </a:endParaRPr>
          </a:p>
        </p:txBody>
      </p:sp>
      <p:sp>
        <p:nvSpPr>
          <p:cNvPr id="45059" name="Rectangle 3"/>
          <p:cNvSpPr>
            <a:spLocks noGrp="1" noChangeArrowheads="1"/>
          </p:cNvSpPr>
          <p:nvPr>
            <p:ph type="body" idx="1"/>
          </p:nvPr>
        </p:nvSpPr>
        <p:spPr>
          <a:xfrm>
            <a:off x="228600" y="1447800"/>
            <a:ext cx="8458200" cy="5029200"/>
          </a:xfrm>
        </p:spPr>
        <p:txBody>
          <a:bodyPr>
            <a:normAutofit lnSpcReduction="10000"/>
          </a:bodyPr>
          <a:lstStyle/>
          <a:p>
            <a:pPr>
              <a:lnSpc>
                <a:spcPct val="80000"/>
              </a:lnSpc>
              <a:buNone/>
            </a:pPr>
            <a:r>
              <a:rPr lang="en-US" sz="2800" b="1" dirty="0">
                <a:solidFill>
                  <a:schemeClr val="accent6">
                    <a:lumMod val="50000"/>
                  </a:schemeClr>
                </a:solidFill>
              </a:rPr>
              <a:t>            </a:t>
            </a:r>
          </a:p>
          <a:p>
            <a:pPr>
              <a:lnSpc>
                <a:spcPct val="80000"/>
              </a:lnSpc>
              <a:buFont typeface="Wingdings" pitchFamily="2" charset="2"/>
              <a:buNone/>
            </a:pPr>
            <a:r>
              <a:rPr lang="en-US" sz="2800" dirty="0"/>
              <a:t>      </a:t>
            </a:r>
          </a:p>
          <a:p>
            <a:pPr>
              <a:lnSpc>
                <a:spcPct val="80000"/>
              </a:lnSpc>
              <a:buFont typeface="Wingdings" pitchFamily="2" charset="2"/>
              <a:buNone/>
            </a:pPr>
            <a:r>
              <a:rPr lang="en-US" sz="2400" dirty="0"/>
              <a:t>      </a:t>
            </a:r>
            <a:r>
              <a:rPr lang="en-US" sz="2400" dirty="0" smtClean="0"/>
              <a:t>      14</a:t>
            </a:r>
            <a:endParaRPr lang="en-US" sz="2400" dirty="0"/>
          </a:p>
          <a:p>
            <a:pPr>
              <a:lnSpc>
                <a:spcPct val="80000"/>
              </a:lnSpc>
              <a:buFont typeface="Wingdings" pitchFamily="2" charset="2"/>
              <a:buNone/>
            </a:pPr>
            <a:r>
              <a:rPr lang="en-US" sz="2400" dirty="0"/>
              <a:t>                              </a:t>
            </a:r>
            <a:endParaRPr lang="en-US" sz="2400" dirty="0">
              <a:solidFill>
                <a:srgbClr val="00B050"/>
              </a:solidFill>
            </a:endParaRPr>
          </a:p>
          <a:p>
            <a:pPr>
              <a:lnSpc>
                <a:spcPct val="80000"/>
              </a:lnSpc>
              <a:buFont typeface="Wingdings" pitchFamily="2" charset="2"/>
              <a:buNone/>
            </a:pPr>
            <a:endParaRPr lang="en-US" sz="2400" dirty="0"/>
          </a:p>
          <a:p>
            <a:pPr>
              <a:lnSpc>
                <a:spcPct val="80000"/>
              </a:lnSpc>
              <a:buFont typeface="Wingdings" pitchFamily="2" charset="2"/>
              <a:buNone/>
            </a:pPr>
            <a:r>
              <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a:t>
            </a: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dirty="0"/>
              <a:t>            endpoint        </a:t>
            </a:r>
            <a:r>
              <a:rPr lang="en-US" sz="2400" dirty="0" smtClean="0"/>
              <a:t>     equivalent </a:t>
            </a:r>
            <a:r>
              <a:rPr lang="en-US" sz="2400" dirty="0"/>
              <a:t>point</a:t>
            </a:r>
          </a:p>
          <a:p>
            <a:pPr>
              <a:lnSpc>
                <a:spcPct val="80000"/>
              </a:lnSpc>
              <a:buFont typeface="Wingdings" pitchFamily="2" charset="2"/>
              <a:buNone/>
            </a:pPr>
            <a:r>
              <a:rPr lang="en-US" sz="2400" dirty="0"/>
              <a:t>       </a:t>
            </a:r>
            <a:r>
              <a:rPr lang="en-US" sz="2400" dirty="0" smtClean="0"/>
              <a:t>  </a:t>
            </a:r>
            <a:r>
              <a:rPr lang="en-US" dirty="0" smtClean="0"/>
              <a:t> </a:t>
            </a:r>
            <a:r>
              <a:rPr lang="en-US" sz="2400" dirty="0" smtClean="0"/>
              <a:t>     </a:t>
            </a:r>
            <a:r>
              <a:rPr lang="en-US" sz="2400" b="1" dirty="0" smtClean="0">
                <a:solidFill>
                  <a:srgbClr val="FF3300"/>
                </a:solidFill>
              </a:rPr>
              <a:t>7</a:t>
            </a:r>
            <a:r>
              <a:rPr lang="en-US" sz="2400" dirty="0" smtClean="0"/>
              <a:t>                </a:t>
            </a:r>
            <a:r>
              <a:rPr lang="en-US" sz="2400" dirty="0"/>
              <a:t>X</a:t>
            </a:r>
          </a:p>
          <a:p>
            <a:pPr>
              <a:lnSpc>
                <a:spcPct val="80000"/>
              </a:lnSpc>
              <a:buFont typeface="Wingdings" pitchFamily="2" charset="2"/>
              <a:buNone/>
            </a:pPr>
            <a:endParaRPr lang="en-US" sz="2400" dirty="0"/>
          </a:p>
          <a:p>
            <a:pPr>
              <a:lnSpc>
                <a:spcPct val="80000"/>
              </a:lnSpc>
              <a:buFont typeface="Wingdings" pitchFamily="2" charset="2"/>
              <a:buNone/>
            </a:pPr>
            <a:r>
              <a:rPr lang="en-US" sz="2400" dirty="0"/>
              <a:t>                                                         </a:t>
            </a:r>
          </a:p>
          <a:p>
            <a:pPr>
              <a:lnSpc>
                <a:spcPct val="80000"/>
              </a:lnSpc>
              <a:buFont typeface="Wingdings" pitchFamily="2" charset="2"/>
              <a:buNone/>
            </a:pPr>
            <a:r>
              <a:rPr lang="en-US" sz="2400" dirty="0"/>
              <a:t>                                   </a:t>
            </a:r>
            <a:r>
              <a:rPr lang="en-US" sz="2400" dirty="0" smtClean="0"/>
              <a:t>                </a:t>
            </a:r>
            <a:r>
              <a:rPr lang="en-US" sz="2400" b="1" dirty="0" smtClean="0">
                <a:solidFill>
                  <a:srgbClr val="FF0000"/>
                </a:solidFill>
              </a:rPr>
              <a:t>equivalent </a:t>
            </a:r>
            <a:r>
              <a:rPr lang="en-US" sz="2400" b="1" dirty="0">
                <a:solidFill>
                  <a:srgbClr val="FF0000"/>
                </a:solidFill>
              </a:rPr>
              <a:t>point </a:t>
            </a:r>
            <a:r>
              <a:rPr lang="en-US" sz="2400" b="1" dirty="0" smtClean="0">
                <a:solidFill>
                  <a:srgbClr val="FF0000"/>
                </a:solidFill>
              </a:rPr>
              <a:t>volume </a:t>
            </a:r>
            <a:r>
              <a:rPr lang="en-US" sz="2400" dirty="0" smtClean="0">
                <a:solidFill>
                  <a:srgbClr val="002060"/>
                </a:solidFill>
              </a:rPr>
              <a:t>( </a:t>
            </a:r>
            <a:r>
              <a:rPr lang="en-US" sz="2800" dirty="0" smtClean="0">
                <a:solidFill>
                  <a:srgbClr val="002060"/>
                </a:solidFill>
              </a:rPr>
              <a:t>V</a:t>
            </a:r>
            <a:r>
              <a:rPr lang="en-US" sz="2400" baseline="-25000" dirty="0" smtClean="0">
                <a:solidFill>
                  <a:srgbClr val="002060"/>
                </a:solidFill>
              </a:rPr>
              <a:t> NaOH </a:t>
            </a:r>
            <a:r>
              <a:rPr lang="en-US" sz="2000" dirty="0" smtClean="0">
                <a:solidFill>
                  <a:srgbClr val="002060"/>
                </a:solidFill>
              </a:rPr>
              <a:t>(ml)  )</a:t>
            </a:r>
            <a:endParaRPr lang="en-US" sz="2000" baseline="-25000" dirty="0">
              <a:solidFill>
                <a:srgbClr val="002060"/>
              </a:solidFill>
            </a:endParaRPr>
          </a:p>
          <a:p>
            <a:pPr>
              <a:lnSpc>
                <a:spcPct val="80000"/>
              </a:lnSpc>
              <a:buFont typeface="Wingdings" pitchFamily="2" charset="2"/>
              <a:buNone/>
            </a:pPr>
            <a:r>
              <a:rPr lang="en-US" sz="2400" dirty="0"/>
              <a:t>                                                                  </a:t>
            </a:r>
          </a:p>
          <a:p>
            <a:pPr>
              <a:lnSpc>
                <a:spcPct val="80000"/>
              </a:lnSpc>
              <a:buFont typeface="Wingdings" pitchFamily="2" charset="2"/>
              <a:buNone/>
            </a:pPr>
            <a:r>
              <a:rPr lang="en-US" sz="2400" dirty="0"/>
              <a:t>        </a:t>
            </a:r>
            <a:r>
              <a:rPr lang="en-US" sz="2400" dirty="0" smtClean="0"/>
              <a:t>       0     </a:t>
            </a:r>
            <a:endParaRPr lang="en-US" sz="2400" dirty="0"/>
          </a:p>
          <a:p>
            <a:pPr>
              <a:lnSpc>
                <a:spcPct val="80000"/>
              </a:lnSpc>
              <a:buFont typeface="Wingdings" pitchFamily="2" charset="2"/>
              <a:buNone/>
            </a:pPr>
            <a:r>
              <a:rPr lang="en-US" sz="2400" dirty="0" smtClean="0"/>
              <a:t>                        10           </a:t>
            </a:r>
            <a:r>
              <a:rPr lang="en-US" sz="2400" dirty="0"/>
              <a:t>20           30         40</a:t>
            </a:r>
          </a:p>
          <a:p>
            <a:pPr>
              <a:lnSpc>
                <a:spcPct val="80000"/>
              </a:lnSpc>
              <a:buFont typeface="Wingdings" pitchFamily="2" charset="2"/>
              <a:buNone/>
            </a:pP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ar-BH"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ar-BH"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Volume </a:t>
            </a: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of </a:t>
            </a:r>
            <a:r>
              <a:rPr lang="en-US" sz="24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titrant</a:t>
            </a: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added (mL)</a:t>
            </a:r>
          </a:p>
        </p:txBody>
      </p:sp>
      <p:sp>
        <p:nvSpPr>
          <p:cNvPr id="45060" name="Line 4"/>
          <p:cNvSpPr>
            <a:spLocks noChangeShapeType="1"/>
          </p:cNvSpPr>
          <p:nvPr/>
        </p:nvSpPr>
        <p:spPr bwMode="auto">
          <a:xfrm>
            <a:off x="1524000" y="2286000"/>
            <a:ext cx="0" cy="3352800"/>
          </a:xfrm>
          <a:prstGeom prst="line">
            <a:avLst/>
          </a:prstGeom>
          <a:noFill/>
          <a:ln w="9525">
            <a:solidFill>
              <a:schemeClr val="tx1"/>
            </a:solidFill>
            <a:round/>
            <a:headEnd/>
            <a:tailEnd/>
          </a:ln>
          <a:effectLst/>
        </p:spPr>
        <p:txBody>
          <a:bodyPr/>
          <a:lstStyle/>
          <a:p>
            <a:endParaRPr lang="en-US" dirty="0"/>
          </a:p>
        </p:txBody>
      </p:sp>
      <p:sp>
        <p:nvSpPr>
          <p:cNvPr id="45061" name="Line 5"/>
          <p:cNvSpPr>
            <a:spLocks noChangeShapeType="1"/>
          </p:cNvSpPr>
          <p:nvPr/>
        </p:nvSpPr>
        <p:spPr bwMode="auto">
          <a:xfrm>
            <a:off x="1524000" y="5638800"/>
            <a:ext cx="5486400" cy="0"/>
          </a:xfrm>
          <a:prstGeom prst="line">
            <a:avLst/>
          </a:prstGeom>
          <a:noFill/>
          <a:ln w="9525">
            <a:solidFill>
              <a:schemeClr val="tx1"/>
            </a:solidFill>
            <a:round/>
            <a:headEnd/>
            <a:tailEnd/>
          </a:ln>
          <a:effectLst/>
        </p:spPr>
        <p:txBody>
          <a:bodyPr/>
          <a:lstStyle/>
          <a:p>
            <a:endParaRPr lang="en-US"/>
          </a:p>
        </p:txBody>
      </p:sp>
      <p:sp>
        <p:nvSpPr>
          <p:cNvPr id="45065" name="Freeform 9"/>
          <p:cNvSpPr>
            <a:spLocks/>
          </p:cNvSpPr>
          <p:nvPr/>
        </p:nvSpPr>
        <p:spPr bwMode="auto">
          <a:xfrm>
            <a:off x="1600200" y="2590800"/>
            <a:ext cx="5029200" cy="3060700"/>
          </a:xfrm>
          <a:custGeom>
            <a:avLst/>
            <a:gdLst/>
            <a:ahLst/>
            <a:cxnLst>
              <a:cxn ang="0">
                <a:pos x="0" y="72"/>
              </a:cxn>
              <a:cxn ang="0">
                <a:pos x="1104" y="264"/>
              </a:cxn>
              <a:cxn ang="0">
                <a:pos x="1440" y="1656"/>
              </a:cxn>
              <a:cxn ang="0">
                <a:pos x="3120" y="1896"/>
              </a:cxn>
            </a:cxnLst>
            <a:rect l="0" t="0" r="r" b="b"/>
            <a:pathLst>
              <a:path w="3120" h="1928">
                <a:moveTo>
                  <a:pt x="0" y="72"/>
                </a:moveTo>
                <a:cubicBezTo>
                  <a:pt x="432" y="36"/>
                  <a:pt x="864" y="0"/>
                  <a:pt x="1104" y="264"/>
                </a:cubicBezTo>
                <a:cubicBezTo>
                  <a:pt x="1344" y="528"/>
                  <a:pt x="1104" y="1384"/>
                  <a:pt x="1440" y="1656"/>
                </a:cubicBezTo>
                <a:cubicBezTo>
                  <a:pt x="1776" y="1928"/>
                  <a:pt x="2448" y="1912"/>
                  <a:pt x="3120" y="1896"/>
                </a:cubicBezTo>
              </a:path>
            </a:pathLst>
          </a:custGeom>
          <a:noFill/>
          <a:ln w="28575">
            <a:solidFill>
              <a:srgbClr val="00FF00"/>
            </a:solidFill>
            <a:round/>
            <a:headEnd/>
            <a:tailEnd/>
          </a:ln>
          <a:effectLst/>
        </p:spPr>
        <p:txBody>
          <a:bodyPr/>
          <a:lstStyle/>
          <a:p>
            <a:endParaRPr lang="en-US"/>
          </a:p>
        </p:txBody>
      </p:sp>
      <p:sp>
        <p:nvSpPr>
          <p:cNvPr id="45067" name="Line 11"/>
          <p:cNvSpPr>
            <a:spLocks noChangeShapeType="1"/>
          </p:cNvSpPr>
          <p:nvPr/>
        </p:nvSpPr>
        <p:spPr bwMode="auto">
          <a:xfrm flipH="1">
            <a:off x="1524000" y="3810000"/>
            <a:ext cx="1981200" cy="0"/>
          </a:xfrm>
          <a:prstGeom prst="line">
            <a:avLst/>
          </a:prstGeom>
          <a:noFill/>
          <a:ln w="28575">
            <a:solidFill>
              <a:schemeClr val="tx1"/>
            </a:solidFill>
            <a:prstDash val="sysDot"/>
            <a:round/>
            <a:headEnd/>
            <a:tailEnd type="arrow" w="med" len="med"/>
          </a:ln>
          <a:effectLst/>
        </p:spPr>
        <p:txBody>
          <a:bodyPr/>
          <a:lstStyle/>
          <a:p>
            <a:endParaRPr lang="en-US"/>
          </a:p>
        </p:txBody>
      </p:sp>
      <p:sp>
        <p:nvSpPr>
          <p:cNvPr id="45068" name="Line 12"/>
          <p:cNvSpPr>
            <a:spLocks noChangeShapeType="1"/>
          </p:cNvSpPr>
          <p:nvPr/>
        </p:nvSpPr>
        <p:spPr bwMode="auto">
          <a:xfrm>
            <a:off x="3581400" y="3886200"/>
            <a:ext cx="0" cy="1752600"/>
          </a:xfrm>
          <a:prstGeom prst="line">
            <a:avLst/>
          </a:prstGeom>
          <a:noFill/>
          <a:ln w="28575">
            <a:solidFill>
              <a:schemeClr val="tx1"/>
            </a:solidFill>
            <a:prstDash val="sysDot"/>
            <a:round/>
            <a:headEnd/>
            <a:tailEnd type="arrow" w="med" len="med"/>
          </a:ln>
          <a:effectLst/>
        </p:spPr>
        <p:txBody>
          <a:bodyPr/>
          <a:lstStyle/>
          <a:p>
            <a:endParaRPr lang="en-US"/>
          </a:p>
        </p:txBody>
      </p:sp>
      <p:sp>
        <p:nvSpPr>
          <p:cNvPr id="45069" name="AutoShape 13"/>
          <p:cNvSpPr>
            <a:spLocks noChangeArrowheads="1"/>
          </p:cNvSpPr>
          <p:nvPr/>
        </p:nvSpPr>
        <p:spPr bwMode="auto">
          <a:xfrm rot="-22890542">
            <a:off x="1709408" y="3585769"/>
            <a:ext cx="469278" cy="156803"/>
          </a:xfrm>
          <a:prstGeom prst="leftArrow">
            <a:avLst>
              <a:gd name="adj1" fmla="val 50000"/>
              <a:gd name="adj2" fmla="val 69531"/>
            </a:avLst>
          </a:prstGeom>
          <a:solidFill>
            <a:schemeClr val="accent1"/>
          </a:solidFill>
          <a:ln w="9525">
            <a:solidFill>
              <a:schemeClr val="tx1"/>
            </a:solidFill>
            <a:miter lim="800000"/>
            <a:headEnd/>
            <a:tailEnd/>
          </a:ln>
          <a:effectLst/>
        </p:spPr>
        <p:txBody>
          <a:bodyPr wrap="none" anchor="ctr"/>
          <a:lstStyle/>
          <a:p>
            <a:endParaRPr lang="en-US"/>
          </a:p>
        </p:txBody>
      </p:sp>
      <p:sp>
        <p:nvSpPr>
          <p:cNvPr id="45070" name="AutoShape 14"/>
          <p:cNvSpPr>
            <a:spLocks noChangeArrowheads="1"/>
          </p:cNvSpPr>
          <p:nvPr/>
        </p:nvSpPr>
        <p:spPr bwMode="auto">
          <a:xfrm rot="18887300" flipV="1">
            <a:off x="3562675" y="5148964"/>
            <a:ext cx="646121" cy="216265"/>
          </a:xfrm>
          <a:prstGeom prst="leftArrow">
            <a:avLst>
              <a:gd name="adj1" fmla="val 50000"/>
              <a:gd name="adj2" fmla="val 108152"/>
            </a:avLst>
          </a:prstGeom>
          <a:solidFill>
            <a:schemeClr val="accent1"/>
          </a:solidFill>
          <a:ln w="9525">
            <a:solidFill>
              <a:schemeClr val="tx1"/>
            </a:solidFill>
            <a:miter lim="800000"/>
            <a:headEnd/>
            <a:tailEnd/>
          </a:ln>
          <a:effectLst/>
        </p:spPr>
        <p:txBody>
          <a:bodyPr wrap="none" anchor="ctr"/>
          <a:lstStyle/>
          <a:p>
            <a:endParaRPr lang="en-US"/>
          </a:p>
        </p:txBody>
      </p:sp>
      <p:sp>
        <p:nvSpPr>
          <p:cNvPr id="45075" name="AutoShape 19"/>
          <p:cNvSpPr>
            <a:spLocks noChangeArrowheads="1"/>
          </p:cNvSpPr>
          <p:nvPr/>
        </p:nvSpPr>
        <p:spPr bwMode="auto">
          <a:xfrm rot="-22890542">
            <a:off x="3664306" y="3622295"/>
            <a:ext cx="596188" cy="149818"/>
          </a:xfrm>
          <a:prstGeom prst="leftArrow">
            <a:avLst>
              <a:gd name="adj1" fmla="val 50000"/>
              <a:gd name="adj2" fmla="val 69531"/>
            </a:avLst>
          </a:prstGeom>
          <a:solidFill>
            <a:schemeClr val="accent1"/>
          </a:solidFill>
          <a:ln w="9525">
            <a:solidFill>
              <a:schemeClr val="tx1"/>
            </a:solidFill>
            <a:miter lim="800000"/>
            <a:headEnd/>
            <a:tailEnd/>
          </a:ln>
          <a:effectLst/>
        </p:spPr>
        <p:txBody>
          <a:bodyPr wrap="none" anchor="ctr"/>
          <a:lstStyle/>
          <a:p>
            <a:endParaRPr lang="en-US"/>
          </a:p>
        </p:txBody>
      </p:sp>
      <p:cxnSp>
        <p:nvCxnSpPr>
          <p:cNvPr id="15" name="رابط مستقيم 14"/>
          <p:cNvCxnSpPr/>
          <p:nvPr/>
        </p:nvCxnSpPr>
        <p:spPr>
          <a:xfrm>
            <a:off x="2895600" y="2514600"/>
            <a:ext cx="685800" cy="685800"/>
          </a:xfrm>
          <a:prstGeom prst="line">
            <a:avLst/>
          </a:prstGeom>
        </p:spPr>
        <p:style>
          <a:lnRef idx="1">
            <a:schemeClr val="dk1"/>
          </a:lnRef>
          <a:fillRef idx="0">
            <a:schemeClr val="dk1"/>
          </a:fillRef>
          <a:effectRef idx="0">
            <a:schemeClr val="dk1"/>
          </a:effectRef>
          <a:fontRef idx="minor">
            <a:schemeClr val="tx1"/>
          </a:fontRef>
        </p:style>
      </p:cxnSp>
      <p:cxnSp>
        <p:nvCxnSpPr>
          <p:cNvPr id="17" name="رابط مستقيم 16"/>
          <p:cNvCxnSpPr/>
          <p:nvPr/>
        </p:nvCxnSpPr>
        <p:spPr>
          <a:xfrm>
            <a:off x="3657600" y="5334000"/>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3276600" y="4572000"/>
            <a:ext cx="914400" cy="914400"/>
          </a:xfrm>
          <a:prstGeom prst="line">
            <a:avLst/>
          </a:prstGeom>
        </p:spPr>
        <p:style>
          <a:lnRef idx="1">
            <a:schemeClr val="dk1"/>
          </a:lnRef>
          <a:fillRef idx="0">
            <a:schemeClr val="dk1"/>
          </a:fillRef>
          <a:effectRef idx="0">
            <a:schemeClr val="dk1"/>
          </a:effectRef>
          <a:fontRef idx="minor">
            <a:schemeClr val="tx1"/>
          </a:fontRef>
        </p:style>
      </p:cxnSp>
      <p:cxnSp>
        <p:nvCxnSpPr>
          <p:cNvPr id="25" name="رابط كسهم مستقيم 24"/>
          <p:cNvCxnSpPr/>
          <p:nvPr/>
        </p:nvCxnSpPr>
        <p:spPr>
          <a:xfrm flipH="1">
            <a:off x="1524000" y="2819400"/>
            <a:ext cx="16764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رابط كسهم مستقيم 28"/>
          <p:cNvCxnSpPr/>
          <p:nvPr/>
        </p:nvCxnSpPr>
        <p:spPr>
          <a:xfrm flipH="1">
            <a:off x="1524000" y="5181600"/>
            <a:ext cx="23622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5" name="شكل بيضاوي 34"/>
          <p:cNvSpPr/>
          <p:nvPr/>
        </p:nvSpPr>
        <p:spPr>
          <a:xfrm>
            <a:off x="1295400" y="2743200"/>
            <a:ext cx="228600" cy="228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6" name="شكل بيضاوي 35"/>
          <p:cNvSpPr/>
          <p:nvPr/>
        </p:nvSpPr>
        <p:spPr>
          <a:xfrm>
            <a:off x="1295400" y="5105400"/>
            <a:ext cx="228600" cy="228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18415" cmpd="sng">
                <a:solidFill>
                  <a:srgbClr val="FFFFFF"/>
                </a:solidFill>
                <a:prstDash val="solid"/>
              </a:ln>
              <a:solidFill>
                <a:srgbClr val="FFFF00"/>
              </a:solidFill>
              <a:effectLst>
                <a:outerShdw blurRad="63500" dir="3600000" algn="tl" rotWithShape="0">
                  <a:srgbClr val="000000">
                    <a:alpha val="70000"/>
                  </a:srgbClr>
                </a:outerShdw>
              </a:effectLst>
            </a:endParaRPr>
          </a:p>
        </p:txBody>
      </p:sp>
      <p:sp>
        <p:nvSpPr>
          <p:cNvPr id="38" name="قوس كبير أيسر 37"/>
          <p:cNvSpPr/>
          <p:nvPr/>
        </p:nvSpPr>
        <p:spPr>
          <a:xfrm>
            <a:off x="609600" y="2743200"/>
            <a:ext cx="685800" cy="25146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21" name="رابط مستقيم 20"/>
          <p:cNvCxnSpPr/>
          <p:nvPr/>
        </p:nvCxnSpPr>
        <p:spPr>
          <a:xfrm>
            <a:off x="1676400" y="457200"/>
            <a:ext cx="5486400"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1524000"/>
          </a:xfrm>
        </p:spPr>
        <p:txBody>
          <a:bodyPr>
            <a:noAutofit/>
          </a:bodyPr>
          <a:lstStyle/>
          <a:p>
            <a:pPr algn="l"/>
            <a:r>
              <a:rPr lang="en-US" sz="2800" b="1" dirty="0" smtClean="0"/>
              <a:t>EXP(4): </a:t>
            </a:r>
            <a:r>
              <a:rPr lang="en-US" sz="2800" b="1" dirty="0" smtClean="0">
                <a:solidFill>
                  <a:srgbClr val="FF0000"/>
                </a:solidFill>
              </a:rPr>
              <a:t>Determination of Sodium Hydroxide(</a:t>
            </a:r>
            <a:r>
              <a:rPr lang="en-US" sz="2800" b="1" dirty="0" err="1" smtClean="0">
                <a:solidFill>
                  <a:srgbClr val="002060"/>
                </a:solidFill>
              </a:rPr>
              <a:t>NaOH</a:t>
            </a:r>
            <a:r>
              <a:rPr lang="en-US" sz="2800" b="1" dirty="0" smtClean="0">
                <a:solidFill>
                  <a:srgbClr val="FF0000"/>
                </a:solidFill>
              </a:rPr>
              <a:t>)   Concentration BY Titrations With A Standard Solution of Hydrochloric  Acid (</a:t>
            </a:r>
            <a:r>
              <a:rPr lang="en-US" sz="2800" b="1" dirty="0" smtClean="0">
                <a:solidFill>
                  <a:srgbClr val="002060"/>
                </a:solidFill>
              </a:rPr>
              <a:t>HCl</a:t>
            </a:r>
            <a:r>
              <a:rPr lang="en-US" sz="2800" b="1" dirty="0" smtClean="0">
                <a:solidFill>
                  <a:srgbClr val="FF0000"/>
                </a:solidFill>
              </a:rPr>
              <a:t>) .</a:t>
            </a:r>
            <a:endParaRPr lang="en-US" sz="2800" b="1" dirty="0">
              <a:solidFill>
                <a:srgbClr val="FF0000"/>
              </a:solidFill>
            </a:endParaRPr>
          </a:p>
        </p:txBody>
      </p:sp>
      <p:pic>
        <p:nvPicPr>
          <p:cNvPr id="4" name="Picture 2" descr="C:\Users\1\Desktop\297px-Titration_svg.png"/>
          <p:cNvPicPr>
            <a:picLocks noGrp="1" noChangeAspect="1" noChangeArrowheads="1"/>
          </p:cNvPicPr>
          <p:nvPr>
            <p:ph idx="1"/>
          </p:nvPr>
        </p:nvPicPr>
        <p:blipFill>
          <a:blip r:embed="rId2" cstate="print"/>
          <a:srcRect/>
          <a:stretch>
            <a:fillRect/>
          </a:stretch>
        </p:blipFill>
        <p:spPr bwMode="auto">
          <a:xfrm>
            <a:off x="5410200" y="2438400"/>
            <a:ext cx="3505200" cy="4191000"/>
          </a:xfrm>
          <a:prstGeom prst="rect">
            <a:avLst/>
          </a:prstGeom>
          <a:noFill/>
        </p:spPr>
      </p:pic>
      <p:sp>
        <p:nvSpPr>
          <p:cNvPr id="5" name="مستطيل مستدير الزوايا 4"/>
          <p:cNvSpPr/>
          <p:nvPr/>
        </p:nvSpPr>
        <p:spPr>
          <a:xfrm>
            <a:off x="7391400" y="3200400"/>
            <a:ext cx="1600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2">
                    <a:lumMod val="10000"/>
                  </a:schemeClr>
                </a:solidFill>
              </a:rPr>
              <a:t>NaOH</a:t>
            </a:r>
          </a:p>
          <a:p>
            <a:r>
              <a:rPr lang="en-US" b="1" dirty="0" smtClean="0">
                <a:solidFill>
                  <a:srgbClr val="FFFF00"/>
                </a:solidFill>
              </a:rPr>
              <a:t>M =</a:t>
            </a:r>
            <a:r>
              <a:rPr lang="en-US" b="1" dirty="0" smtClean="0">
                <a:solidFill>
                  <a:schemeClr val="bg1">
                    <a:lumMod val="95000"/>
                  </a:schemeClr>
                </a:solidFill>
              </a:rPr>
              <a:t> </a:t>
            </a:r>
            <a:r>
              <a:rPr lang="en-US" b="1" dirty="0" smtClean="0">
                <a:solidFill>
                  <a:srgbClr val="002060"/>
                </a:solidFill>
              </a:rPr>
              <a:t>? </a:t>
            </a:r>
            <a:r>
              <a:rPr lang="en-US" b="1" dirty="0" smtClean="0">
                <a:solidFill>
                  <a:schemeClr val="bg1">
                    <a:lumMod val="95000"/>
                  </a:schemeClr>
                </a:solidFill>
              </a:rPr>
              <a:t>         </a:t>
            </a:r>
            <a:endParaRPr lang="en-US" dirty="0" smtClean="0">
              <a:solidFill>
                <a:schemeClr val="bg1">
                  <a:lumMod val="95000"/>
                </a:schemeClr>
              </a:solidFill>
            </a:endParaRPr>
          </a:p>
          <a:p>
            <a:r>
              <a:rPr lang="en-US" b="1" dirty="0" smtClean="0">
                <a:solidFill>
                  <a:srgbClr val="FFFF00"/>
                </a:solidFill>
              </a:rPr>
              <a:t>V  = </a:t>
            </a:r>
            <a:r>
              <a:rPr lang="en-US" b="1" dirty="0" smtClean="0">
                <a:solidFill>
                  <a:srgbClr val="002060"/>
                </a:solidFill>
              </a:rPr>
              <a:t>average</a:t>
            </a:r>
            <a:endParaRPr lang="en-US" b="1" dirty="0">
              <a:solidFill>
                <a:srgbClr val="002060"/>
              </a:solidFill>
            </a:endParaRPr>
          </a:p>
        </p:txBody>
      </p:sp>
      <p:sp>
        <p:nvSpPr>
          <p:cNvPr id="6" name="مستطيل مستدير الزوايا 5"/>
          <p:cNvSpPr/>
          <p:nvPr/>
        </p:nvSpPr>
        <p:spPr>
          <a:xfrm>
            <a:off x="7239000" y="4572000"/>
            <a:ext cx="19050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2">
                    <a:lumMod val="10000"/>
                  </a:schemeClr>
                </a:solidFill>
              </a:rPr>
              <a:t>HCl</a:t>
            </a:r>
          </a:p>
          <a:p>
            <a:pPr algn="ctr"/>
            <a:r>
              <a:rPr lang="en-US" b="1" dirty="0" smtClean="0">
                <a:solidFill>
                  <a:srgbClr val="FFFF00"/>
                </a:solidFill>
              </a:rPr>
              <a:t>M’</a:t>
            </a:r>
            <a:r>
              <a:rPr lang="en-US" dirty="0" smtClean="0"/>
              <a:t> = </a:t>
            </a:r>
            <a:r>
              <a:rPr lang="en-US" b="1" dirty="0" smtClean="0">
                <a:solidFill>
                  <a:srgbClr val="002060"/>
                </a:solidFill>
              </a:rPr>
              <a:t>0.1 M</a:t>
            </a:r>
          </a:p>
          <a:p>
            <a:pPr algn="ctr"/>
            <a:r>
              <a:rPr lang="en-US" b="1" dirty="0" smtClean="0">
                <a:solidFill>
                  <a:srgbClr val="FFFF00"/>
                </a:solidFill>
              </a:rPr>
              <a:t>V’</a:t>
            </a:r>
            <a:r>
              <a:rPr lang="en-US" dirty="0" smtClean="0"/>
              <a:t> = </a:t>
            </a:r>
            <a:r>
              <a:rPr lang="en-US" b="1" dirty="0" smtClean="0">
                <a:solidFill>
                  <a:srgbClr val="002060"/>
                </a:solidFill>
              </a:rPr>
              <a:t>10 ml</a:t>
            </a:r>
          </a:p>
          <a:p>
            <a:pPr algn="ctr"/>
            <a:r>
              <a:rPr lang="en-US" b="1" dirty="0" smtClean="0">
                <a:solidFill>
                  <a:schemeClr val="bg2">
                    <a:lumMod val="10000"/>
                  </a:schemeClr>
                </a:solidFill>
              </a:rPr>
              <a:t>+</a:t>
            </a:r>
          </a:p>
          <a:p>
            <a:pPr algn="ctr"/>
            <a:r>
              <a:rPr lang="en-US" sz="2400" dirty="0" smtClean="0">
                <a:solidFill>
                  <a:schemeClr val="tx1">
                    <a:lumMod val="95000"/>
                    <a:lumOff val="5000"/>
                  </a:schemeClr>
                </a:solidFill>
              </a:rPr>
              <a:t>2</a:t>
            </a:r>
            <a:r>
              <a:rPr lang="en-US" dirty="0" smtClean="0"/>
              <a:t> </a:t>
            </a:r>
            <a:r>
              <a:rPr lang="en-US" dirty="0" smtClean="0">
                <a:solidFill>
                  <a:schemeClr val="tx1">
                    <a:lumMod val="95000"/>
                    <a:lumOff val="5000"/>
                  </a:schemeClr>
                </a:solidFill>
              </a:rPr>
              <a:t>drops of                    </a:t>
            </a:r>
            <a:r>
              <a:rPr lang="en-US" dirty="0" smtClean="0"/>
              <a:t>             </a:t>
            </a:r>
            <a:r>
              <a:rPr lang="en-US" b="1" dirty="0" smtClean="0">
                <a:solidFill>
                  <a:schemeClr val="bg1"/>
                </a:solidFill>
              </a:rPr>
              <a:t>ph.ph    </a:t>
            </a:r>
          </a:p>
          <a:p>
            <a:pPr algn="ctr"/>
            <a:r>
              <a:rPr lang="en-US" b="1" dirty="0" smtClean="0">
                <a:solidFill>
                  <a:schemeClr val="bg2">
                    <a:lumMod val="10000"/>
                  </a:schemeClr>
                </a:solidFill>
              </a:rPr>
              <a:t>  or</a:t>
            </a:r>
          </a:p>
          <a:p>
            <a:pPr algn="ctr"/>
            <a:r>
              <a:rPr lang="en-US" sz="2000" b="1" dirty="0" smtClean="0">
                <a:ln w="12700">
                  <a:solidFill>
                    <a:schemeClr val="tx2">
                      <a:satMod val="155000"/>
                    </a:schemeClr>
                  </a:solidFill>
                  <a:prstDash val="solid"/>
                </a:ln>
                <a:solidFill>
                  <a:srgbClr val="FF9900"/>
                </a:solidFill>
                <a:effectLst>
                  <a:outerShdw blurRad="41275" dist="20320" dir="1800000" algn="tl" rotWithShape="0">
                    <a:srgbClr val="000000">
                      <a:alpha val="40000"/>
                    </a:srgbClr>
                  </a:outerShdw>
                </a:effectLst>
              </a:rPr>
              <a:t>   M.O</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b="1" dirty="0" smtClean="0">
                <a:solidFill>
                  <a:srgbClr val="FF0066"/>
                </a:solidFill>
              </a:rPr>
              <a:t> </a:t>
            </a:r>
            <a:endParaRPr lang="en-US" b="1" dirty="0">
              <a:solidFill>
                <a:srgbClr val="FF0066"/>
              </a:solidFill>
            </a:endParaRPr>
          </a:p>
        </p:txBody>
      </p:sp>
      <p:sp>
        <p:nvSpPr>
          <p:cNvPr id="7" name="مربع نص 6"/>
          <p:cNvSpPr txBox="1"/>
          <p:nvPr/>
        </p:nvSpPr>
        <p:spPr>
          <a:xfrm>
            <a:off x="2133600" y="2362200"/>
            <a:ext cx="4343400" cy="461665"/>
          </a:xfrm>
          <a:prstGeom prst="rect">
            <a:avLst/>
          </a:prstGeom>
          <a:noFill/>
        </p:spPr>
        <p:txBody>
          <a:bodyPr wrap="square" rtlCol="0">
            <a:spAutoFit/>
          </a:bodyPr>
          <a:lstStyle/>
          <a:p>
            <a:r>
              <a:rPr lang="en-US" sz="2400" b="1" dirty="0" smtClean="0"/>
              <a:t>HCl + NaOH  →  </a:t>
            </a:r>
            <a:r>
              <a:rPr lang="en-US" sz="2400" b="1" dirty="0" err="1" smtClean="0"/>
              <a:t>NaCl</a:t>
            </a:r>
            <a:r>
              <a:rPr lang="en-US" sz="2400" b="1" dirty="0" smtClean="0"/>
              <a:t>  + H</a:t>
            </a:r>
            <a:r>
              <a:rPr lang="en-US" sz="2400" b="1" baseline="-25000" dirty="0" smtClean="0"/>
              <a:t>2</a:t>
            </a:r>
            <a:r>
              <a:rPr lang="en-US" sz="2400" b="1" dirty="0" smtClean="0"/>
              <a:t>O</a:t>
            </a:r>
            <a:endParaRPr lang="en-US" sz="2400" b="1" dirty="0"/>
          </a:p>
        </p:txBody>
      </p:sp>
      <p:sp>
        <p:nvSpPr>
          <p:cNvPr id="8" name="مربع نص 7"/>
          <p:cNvSpPr txBox="1"/>
          <p:nvPr/>
        </p:nvSpPr>
        <p:spPr>
          <a:xfrm>
            <a:off x="0" y="1600200"/>
            <a:ext cx="3581400" cy="461665"/>
          </a:xfrm>
          <a:prstGeom prst="rect">
            <a:avLst/>
          </a:prstGeom>
          <a:noFill/>
        </p:spPr>
        <p:txBody>
          <a:bodyPr wrap="square" rtlCol="0">
            <a:spAutoFit/>
          </a:bodyPr>
          <a:lstStyle/>
          <a:p>
            <a:r>
              <a:rPr lang="en-US" sz="2400" b="1" i="1" dirty="0" smtClean="0">
                <a:solidFill>
                  <a:schemeClr val="accent2">
                    <a:lumMod val="50000"/>
                  </a:schemeClr>
                </a:solidFill>
              </a:rPr>
              <a:t>1) The titration by               :</a:t>
            </a:r>
            <a:endParaRPr lang="en-US" sz="2400" b="1" i="1" dirty="0">
              <a:solidFill>
                <a:schemeClr val="bg1"/>
              </a:solidFill>
            </a:endParaRPr>
          </a:p>
        </p:txBody>
      </p:sp>
      <p:sp>
        <p:nvSpPr>
          <p:cNvPr id="9" name="مربع نص 8"/>
          <p:cNvSpPr txBox="1"/>
          <p:nvPr/>
        </p:nvSpPr>
        <p:spPr>
          <a:xfrm>
            <a:off x="304800" y="5486400"/>
            <a:ext cx="4038600" cy="461665"/>
          </a:xfrm>
          <a:prstGeom prst="rect">
            <a:avLst/>
          </a:prstGeom>
          <a:noFill/>
        </p:spPr>
        <p:txBody>
          <a:bodyPr wrap="square" rtlCol="0">
            <a:spAutoFit/>
          </a:bodyPr>
          <a:lstStyle/>
          <a:p>
            <a:pPr marL="342900" lvl="0" indent="-342900">
              <a:spcBef>
                <a:spcPct val="20000"/>
              </a:spcBef>
            </a:pPr>
            <a:r>
              <a:rPr lang="en-US" sz="2400" b="1" dirty="0" smtClean="0">
                <a:solidFill>
                  <a:srgbClr val="0070C0"/>
                </a:solidFill>
              </a:rPr>
              <a:t>       M × V /n   =   M’ × V’</a:t>
            </a:r>
            <a:r>
              <a:rPr lang="ar-BH" sz="2400" b="1" dirty="0" smtClean="0">
                <a:solidFill>
                  <a:srgbClr val="0070C0"/>
                </a:solidFill>
              </a:rPr>
              <a:t> </a:t>
            </a:r>
            <a:r>
              <a:rPr lang="en-US" sz="2400" b="1" dirty="0" smtClean="0">
                <a:solidFill>
                  <a:srgbClr val="0070C0"/>
                </a:solidFill>
              </a:rPr>
              <a:t>/n’ </a:t>
            </a:r>
          </a:p>
        </p:txBody>
      </p:sp>
      <p:sp>
        <p:nvSpPr>
          <p:cNvPr id="10" name="مربع نص 9"/>
          <p:cNvSpPr txBox="1"/>
          <p:nvPr/>
        </p:nvSpPr>
        <p:spPr>
          <a:xfrm>
            <a:off x="0" y="3276600"/>
            <a:ext cx="3581400" cy="1231106"/>
          </a:xfrm>
          <a:prstGeom prst="rect">
            <a:avLst/>
          </a:prstGeom>
          <a:noFill/>
        </p:spPr>
        <p:txBody>
          <a:bodyPr wrap="square" rtlCol="0">
            <a:spAutoFit/>
          </a:bodyPr>
          <a:lstStyle/>
          <a:p>
            <a:r>
              <a:rPr lang="en-US" sz="2000" b="1" dirty="0" smtClean="0"/>
              <a:t>▪ Volume of </a:t>
            </a:r>
            <a:r>
              <a:rPr lang="en-US" sz="2000" b="1" dirty="0" err="1" smtClean="0"/>
              <a:t>NaOH</a:t>
            </a:r>
            <a:r>
              <a:rPr lang="en-US" dirty="0" smtClean="0"/>
              <a:t>:</a:t>
            </a:r>
          </a:p>
          <a:p>
            <a:r>
              <a:rPr lang="en-US" b="1" dirty="0" smtClean="0"/>
              <a:t>1-</a:t>
            </a:r>
          </a:p>
          <a:p>
            <a:r>
              <a:rPr lang="en-US" b="1" dirty="0" smtClean="0"/>
              <a:t>2-</a:t>
            </a:r>
          </a:p>
          <a:p>
            <a:r>
              <a:rPr lang="en-US" b="1" dirty="0" smtClean="0"/>
              <a:t>3-</a:t>
            </a:r>
            <a:endParaRPr lang="en-US" b="1" dirty="0"/>
          </a:p>
        </p:txBody>
      </p:sp>
      <p:sp>
        <p:nvSpPr>
          <p:cNvPr id="11" name="مربع نص 10"/>
          <p:cNvSpPr txBox="1"/>
          <p:nvPr/>
        </p:nvSpPr>
        <p:spPr>
          <a:xfrm>
            <a:off x="0" y="2819400"/>
            <a:ext cx="1981200" cy="461665"/>
          </a:xfrm>
          <a:prstGeom prst="rect">
            <a:avLst/>
          </a:prstGeom>
          <a:noFill/>
        </p:spPr>
        <p:txBody>
          <a:bodyPr wrap="square" rtlCol="0">
            <a:spAutoFit/>
          </a:bodyPr>
          <a:lstStyle/>
          <a:p>
            <a:r>
              <a:rPr lang="en-US" sz="2400" b="1" dirty="0" smtClean="0">
                <a:solidFill>
                  <a:srgbClr val="002060"/>
                </a:solidFill>
              </a:rPr>
              <a:t>*Results:</a:t>
            </a:r>
            <a:endParaRPr lang="en-US" sz="2400" b="1" dirty="0">
              <a:solidFill>
                <a:srgbClr val="002060"/>
              </a:solidFill>
            </a:endParaRPr>
          </a:p>
        </p:txBody>
      </p:sp>
      <p:sp>
        <p:nvSpPr>
          <p:cNvPr id="12" name="مربع نص 11"/>
          <p:cNvSpPr txBox="1"/>
          <p:nvPr/>
        </p:nvSpPr>
        <p:spPr>
          <a:xfrm>
            <a:off x="0" y="4419600"/>
            <a:ext cx="2057400" cy="461665"/>
          </a:xfrm>
          <a:prstGeom prst="rect">
            <a:avLst/>
          </a:prstGeom>
          <a:noFill/>
        </p:spPr>
        <p:txBody>
          <a:bodyPr wrap="square" rtlCol="0">
            <a:spAutoFit/>
          </a:bodyPr>
          <a:lstStyle/>
          <a:p>
            <a:r>
              <a:rPr lang="en-US" sz="2400" b="1" dirty="0" smtClean="0">
                <a:solidFill>
                  <a:srgbClr val="002060"/>
                </a:solidFill>
              </a:rPr>
              <a:t>*Calculations : </a:t>
            </a:r>
            <a:endParaRPr lang="en-US" sz="2400" b="1" dirty="0">
              <a:solidFill>
                <a:srgbClr val="002060"/>
              </a:solidFill>
            </a:endParaRPr>
          </a:p>
        </p:txBody>
      </p:sp>
      <p:sp>
        <p:nvSpPr>
          <p:cNvPr id="14" name="مربع نص 13"/>
          <p:cNvSpPr txBox="1"/>
          <p:nvPr/>
        </p:nvSpPr>
        <p:spPr>
          <a:xfrm>
            <a:off x="0" y="5029200"/>
            <a:ext cx="3505200" cy="461665"/>
          </a:xfrm>
          <a:prstGeom prst="rect">
            <a:avLst/>
          </a:prstGeom>
          <a:noFill/>
        </p:spPr>
        <p:txBody>
          <a:bodyPr wrap="square" rtlCol="0">
            <a:spAutoFit/>
          </a:bodyPr>
          <a:lstStyle/>
          <a:p>
            <a:r>
              <a:rPr lang="en-US" sz="2400" b="1" dirty="0" smtClean="0">
                <a:solidFill>
                  <a:schemeClr val="accent4">
                    <a:lumMod val="50000"/>
                  </a:schemeClr>
                </a:solidFill>
              </a:rPr>
              <a:t>▪ Molarity  (M) of NaOH :</a:t>
            </a:r>
            <a:endParaRPr lang="en-US" sz="2400" b="1" dirty="0">
              <a:solidFill>
                <a:schemeClr val="accent4">
                  <a:lumMod val="50000"/>
                </a:schemeClr>
              </a:solidFill>
            </a:endParaRPr>
          </a:p>
        </p:txBody>
      </p:sp>
      <p:sp>
        <p:nvSpPr>
          <p:cNvPr id="16" name="مربع نص 15"/>
          <p:cNvSpPr txBox="1"/>
          <p:nvPr/>
        </p:nvSpPr>
        <p:spPr>
          <a:xfrm>
            <a:off x="0" y="6019800"/>
            <a:ext cx="4800600" cy="461665"/>
          </a:xfrm>
          <a:prstGeom prst="rect">
            <a:avLst/>
          </a:prstGeom>
          <a:noFill/>
        </p:spPr>
        <p:txBody>
          <a:bodyPr wrap="square" rtlCol="0">
            <a:spAutoFit/>
          </a:bodyPr>
          <a:lstStyle/>
          <a:p>
            <a:r>
              <a:rPr lang="en-US" sz="2400" dirty="0" smtClean="0">
                <a:solidFill>
                  <a:schemeClr val="accent4">
                    <a:lumMod val="50000"/>
                  </a:schemeClr>
                </a:solidFill>
              </a:rPr>
              <a:t> ▪ </a:t>
            </a:r>
            <a:r>
              <a:rPr lang="en-US" sz="2400" b="1" dirty="0" smtClean="0">
                <a:solidFill>
                  <a:schemeClr val="accent4">
                    <a:lumMod val="50000"/>
                  </a:schemeClr>
                </a:solidFill>
              </a:rPr>
              <a:t>Strength of Solution (S) of </a:t>
            </a:r>
            <a:r>
              <a:rPr lang="en-US" sz="2400" b="1" dirty="0" err="1" smtClean="0">
                <a:solidFill>
                  <a:schemeClr val="accent4">
                    <a:lumMod val="50000"/>
                  </a:schemeClr>
                </a:solidFill>
              </a:rPr>
              <a:t>NaOH</a:t>
            </a:r>
            <a:r>
              <a:rPr lang="en-US" sz="2400" b="1" dirty="0" smtClean="0">
                <a:solidFill>
                  <a:schemeClr val="accent4">
                    <a:lumMod val="50000"/>
                  </a:schemeClr>
                </a:solidFill>
              </a:rPr>
              <a:t> :</a:t>
            </a:r>
            <a:endParaRPr lang="en-US" sz="2400" b="1" dirty="0">
              <a:solidFill>
                <a:schemeClr val="accent4">
                  <a:lumMod val="50000"/>
                </a:schemeClr>
              </a:solidFill>
            </a:endParaRPr>
          </a:p>
        </p:txBody>
      </p:sp>
      <p:sp>
        <p:nvSpPr>
          <p:cNvPr id="17" name="مربع نص 16"/>
          <p:cNvSpPr txBox="1"/>
          <p:nvPr/>
        </p:nvSpPr>
        <p:spPr>
          <a:xfrm>
            <a:off x="228600" y="6396335"/>
            <a:ext cx="2971800" cy="461665"/>
          </a:xfrm>
          <a:prstGeom prst="rect">
            <a:avLst/>
          </a:prstGeom>
          <a:noFill/>
        </p:spPr>
        <p:txBody>
          <a:bodyPr wrap="square" rtlCol="0">
            <a:spAutoFit/>
          </a:bodyPr>
          <a:lstStyle/>
          <a:p>
            <a:r>
              <a:rPr lang="en-US" sz="2400" b="1" dirty="0" smtClean="0">
                <a:solidFill>
                  <a:srgbClr val="0070C0"/>
                </a:solidFill>
              </a:rPr>
              <a:t>         S = M  × </a:t>
            </a:r>
            <a:r>
              <a:rPr lang="ar-BH" sz="2400" b="1" dirty="0" smtClean="0">
                <a:solidFill>
                  <a:srgbClr val="0070C0"/>
                </a:solidFill>
              </a:rPr>
              <a:t> </a:t>
            </a:r>
            <a:r>
              <a:rPr lang="en-US" sz="2400" b="1" dirty="0" smtClean="0">
                <a:solidFill>
                  <a:srgbClr val="0070C0"/>
                </a:solidFill>
              </a:rPr>
              <a:t>M.wt</a:t>
            </a:r>
            <a:endParaRPr lang="en-US" sz="2400" b="1" dirty="0">
              <a:solidFill>
                <a:srgbClr val="0070C0"/>
              </a:solidFill>
            </a:endParaRPr>
          </a:p>
        </p:txBody>
      </p:sp>
      <p:sp>
        <p:nvSpPr>
          <p:cNvPr id="19" name="مربع نص 18"/>
          <p:cNvSpPr txBox="1"/>
          <p:nvPr/>
        </p:nvSpPr>
        <p:spPr>
          <a:xfrm>
            <a:off x="4800600" y="1600200"/>
            <a:ext cx="3657600" cy="461665"/>
          </a:xfrm>
          <a:prstGeom prst="rect">
            <a:avLst/>
          </a:prstGeom>
          <a:noFill/>
        </p:spPr>
        <p:txBody>
          <a:bodyPr wrap="square" rtlCol="0">
            <a:spAutoFit/>
          </a:bodyPr>
          <a:lstStyle/>
          <a:p>
            <a:r>
              <a:rPr lang="en-US" sz="2400" b="1" dirty="0" smtClean="0">
                <a:solidFill>
                  <a:schemeClr val="accent2">
                    <a:lumMod val="50000"/>
                  </a:schemeClr>
                </a:solidFill>
              </a:rPr>
              <a:t>2) The titration by                :         </a:t>
            </a:r>
            <a:endParaRPr lang="en-US" sz="2400" b="1" dirty="0"/>
          </a:p>
        </p:txBody>
      </p:sp>
      <p:sp>
        <p:nvSpPr>
          <p:cNvPr id="22" name="وسيلة شرح مع سهم إلى الأسفل 21"/>
          <p:cNvSpPr/>
          <p:nvPr/>
        </p:nvSpPr>
        <p:spPr>
          <a:xfrm>
            <a:off x="3657600" y="1752600"/>
            <a:ext cx="914400" cy="533400"/>
          </a:xfrm>
          <a:prstGeom prst="downArrowCallou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18415" cmpd="sng">
                <a:solidFill>
                  <a:srgbClr val="FFFFFF"/>
                </a:solidFill>
                <a:prstDash val="solid"/>
              </a:ln>
              <a:solidFill>
                <a:schemeClr val="tx1">
                  <a:lumMod val="95000"/>
                  <a:lumOff val="5000"/>
                </a:schemeClr>
              </a:solidFill>
              <a:effectLst>
                <a:outerShdw blurRad="63500" dir="3600000" algn="tl" rotWithShape="0">
                  <a:srgbClr val="000000">
                    <a:alpha val="70000"/>
                  </a:srgbClr>
                </a:outerShdw>
              </a:effectLst>
            </a:endParaRPr>
          </a:p>
        </p:txBody>
      </p:sp>
      <p:cxnSp>
        <p:nvCxnSpPr>
          <p:cNvPr id="20" name="رابط مستقيم 19"/>
          <p:cNvCxnSpPr/>
          <p:nvPr/>
        </p:nvCxnSpPr>
        <p:spPr>
          <a:xfrm>
            <a:off x="0" y="1447800"/>
            <a:ext cx="9144000" cy="0"/>
          </a:xfrm>
          <a:prstGeom prst="line">
            <a:avLst/>
          </a:prstGeom>
        </p:spPr>
        <p:style>
          <a:lnRef idx="1">
            <a:schemeClr val="dk1"/>
          </a:lnRef>
          <a:fillRef idx="0">
            <a:schemeClr val="dk1"/>
          </a:fillRef>
          <a:effectRef idx="0">
            <a:schemeClr val="dk1"/>
          </a:effectRef>
          <a:fontRef idx="minor">
            <a:schemeClr val="tx1"/>
          </a:fontRef>
        </p:style>
      </p:cxnSp>
      <p:cxnSp>
        <p:nvCxnSpPr>
          <p:cNvPr id="31" name="رابط مستقيم 30"/>
          <p:cNvCxnSpPr/>
          <p:nvPr/>
        </p:nvCxnSpPr>
        <p:spPr>
          <a:xfrm>
            <a:off x="228600" y="3200400"/>
            <a:ext cx="914400" cy="0"/>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0" y="4495800"/>
            <a:ext cx="5562600" cy="0"/>
          </a:xfrm>
          <a:prstGeom prst="line">
            <a:avLst/>
          </a:prstGeom>
        </p:spPr>
        <p:style>
          <a:lnRef idx="1">
            <a:schemeClr val="dk1"/>
          </a:lnRef>
          <a:fillRef idx="0">
            <a:schemeClr val="dk1"/>
          </a:fillRef>
          <a:effectRef idx="0">
            <a:schemeClr val="dk1"/>
          </a:effectRef>
          <a:fontRef idx="minor">
            <a:schemeClr val="tx1"/>
          </a:fontRef>
        </p:style>
      </p:cxnSp>
      <p:cxnSp>
        <p:nvCxnSpPr>
          <p:cNvPr id="49" name="رابط مستقيم 48"/>
          <p:cNvCxnSpPr/>
          <p:nvPr/>
        </p:nvCxnSpPr>
        <p:spPr>
          <a:xfrm>
            <a:off x="1905000" y="4953000"/>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رابط مستقيم 50"/>
          <p:cNvCxnSpPr/>
          <p:nvPr/>
        </p:nvCxnSpPr>
        <p:spPr>
          <a:xfrm>
            <a:off x="304800" y="4876800"/>
            <a:ext cx="1524000" cy="0"/>
          </a:xfrm>
          <a:prstGeom prst="line">
            <a:avLst/>
          </a:prstGeom>
        </p:spPr>
        <p:style>
          <a:lnRef idx="2">
            <a:schemeClr val="dk1"/>
          </a:lnRef>
          <a:fillRef idx="0">
            <a:schemeClr val="dk1"/>
          </a:fillRef>
          <a:effectRef idx="1">
            <a:schemeClr val="dk1"/>
          </a:effectRef>
          <a:fontRef idx="minor">
            <a:schemeClr val="tx1"/>
          </a:fontRef>
        </p:style>
      </p:cxnSp>
      <p:sp>
        <p:nvSpPr>
          <p:cNvPr id="23" name="مربع نص 22"/>
          <p:cNvSpPr txBox="1"/>
          <p:nvPr/>
        </p:nvSpPr>
        <p:spPr>
          <a:xfrm>
            <a:off x="0" y="2438400"/>
            <a:ext cx="2133600" cy="369332"/>
          </a:xfrm>
          <a:prstGeom prst="rect">
            <a:avLst/>
          </a:prstGeom>
          <a:noFill/>
        </p:spPr>
        <p:txBody>
          <a:bodyPr wrap="square" rtlCol="0">
            <a:spAutoFit/>
          </a:bodyPr>
          <a:lstStyle/>
          <a:p>
            <a:r>
              <a:rPr lang="en-US" b="1" dirty="0" smtClean="0">
                <a:solidFill>
                  <a:srgbClr val="002060"/>
                </a:solidFill>
              </a:rPr>
              <a:t>*Reaction equation:</a:t>
            </a:r>
            <a:endParaRPr lang="en-US" b="1" dirty="0">
              <a:solidFill>
                <a:srgbClr val="002060"/>
              </a:solidFill>
            </a:endParaRPr>
          </a:p>
        </p:txBody>
      </p:sp>
      <p:cxnSp>
        <p:nvCxnSpPr>
          <p:cNvPr id="27" name="رابط مستقيم 26"/>
          <p:cNvCxnSpPr/>
          <p:nvPr/>
        </p:nvCxnSpPr>
        <p:spPr>
          <a:xfrm>
            <a:off x="228600" y="2743200"/>
            <a:ext cx="1676400" cy="0"/>
          </a:xfrm>
          <a:prstGeom prst="line">
            <a:avLst/>
          </a:prstGeom>
        </p:spPr>
        <p:style>
          <a:lnRef idx="2">
            <a:schemeClr val="dk1"/>
          </a:lnRef>
          <a:fillRef idx="0">
            <a:schemeClr val="dk1"/>
          </a:fillRef>
          <a:effectRef idx="1">
            <a:schemeClr val="dk1"/>
          </a:effectRef>
          <a:fontRef idx="minor">
            <a:schemeClr val="tx1"/>
          </a:fontRef>
        </p:style>
      </p:cxnSp>
      <p:sp>
        <p:nvSpPr>
          <p:cNvPr id="24" name="مستطيل 23"/>
          <p:cNvSpPr/>
          <p:nvPr/>
        </p:nvSpPr>
        <p:spPr>
          <a:xfrm>
            <a:off x="2438400" y="1676400"/>
            <a:ext cx="9144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Ph.ph</a:t>
            </a:r>
            <a:endParaRPr lang="en-US" sz="2000" b="1" dirty="0"/>
          </a:p>
        </p:txBody>
      </p:sp>
      <p:sp>
        <p:nvSpPr>
          <p:cNvPr id="25" name="مستطيل 24"/>
          <p:cNvSpPr/>
          <p:nvPr/>
        </p:nvSpPr>
        <p:spPr>
          <a:xfrm>
            <a:off x="7239000" y="1676400"/>
            <a:ext cx="914400" cy="381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3300"/>
                </a:solidFill>
              </a:rPr>
              <a:t>M.O</a:t>
            </a:r>
            <a:endParaRPr lang="en-US" sz="2000" b="1" dirty="0">
              <a:solidFill>
                <a:srgbClr val="FF3300"/>
              </a:solidFill>
            </a:endParaRPr>
          </a:p>
        </p:txBody>
      </p:sp>
      <p:cxnSp>
        <p:nvCxnSpPr>
          <p:cNvPr id="28" name="رابط كسهم مستقيم 27"/>
          <p:cNvCxnSpPr/>
          <p:nvPr/>
        </p:nvCxnSpPr>
        <p:spPr>
          <a:xfrm flipH="1">
            <a:off x="6553200" y="3810000"/>
            <a:ext cx="762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رابط كسهم مستقيم 36"/>
          <p:cNvCxnSpPr/>
          <p:nvPr/>
        </p:nvCxnSpPr>
        <p:spPr>
          <a:xfrm flipH="1">
            <a:off x="6324600" y="6248400"/>
            <a:ext cx="8382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86800" cy="1417638"/>
          </a:xfrm>
        </p:spPr>
        <p:txBody>
          <a:bodyPr>
            <a:normAutofit fontScale="90000"/>
          </a:bodyPr>
          <a:lstStyle/>
          <a:p>
            <a:pPr algn="l"/>
            <a:r>
              <a:rPr lang="en-US" sz="3600" b="1" dirty="0" smtClean="0"/>
              <a:t>EXP(5):</a:t>
            </a:r>
            <a:r>
              <a:rPr lang="en-US" sz="3600" b="1" dirty="0" smtClean="0">
                <a:solidFill>
                  <a:srgbClr val="FF0000"/>
                </a:solidFill>
              </a:rPr>
              <a:t>Determination </a:t>
            </a:r>
            <a:r>
              <a:rPr lang="en-US" sz="3200" b="1" dirty="0" smtClean="0">
                <a:solidFill>
                  <a:srgbClr val="FF0000"/>
                </a:solidFill>
              </a:rPr>
              <a:t>of Acetic Acid (</a:t>
            </a:r>
            <a:r>
              <a:rPr lang="en-US" sz="3200" b="1" dirty="0" smtClean="0">
                <a:solidFill>
                  <a:srgbClr val="002060"/>
                </a:solidFill>
              </a:rPr>
              <a:t>CH</a:t>
            </a:r>
            <a:r>
              <a:rPr lang="en-US" sz="3200" b="1" baseline="-25000" dirty="0" smtClean="0">
                <a:solidFill>
                  <a:srgbClr val="002060"/>
                </a:solidFill>
              </a:rPr>
              <a:t>3</a:t>
            </a:r>
            <a:r>
              <a:rPr lang="en-US" sz="3200" b="1" dirty="0" smtClean="0">
                <a:solidFill>
                  <a:srgbClr val="002060"/>
                </a:solidFill>
              </a:rPr>
              <a:t>COOH</a:t>
            </a:r>
            <a:r>
              <a:rPr lang="en-US" sz="3200" b="1" dirty="0" smtClean="0">
                <a:solidFill>
                  <a:srgbClr val="FF0000"/>
                </a:solidFill>
              </a:rPr>
              <a:t>) Concentration BY Titrations With A Standard Solution of Sodium Hydroxide (</a:t>
            </a:r>
            <a:r>
              <a:rPr lang="en-US" sz="3200" b="1" dirty="0" smtClean="0">
                <a:solidFill>
                  <a:srgbClr val="002060"/>
                </a:solidFill>
              </a:rPr>
              <a:t>NaOH</a:t>
            </a:r>
            <a:r>
              <a:rPr lang="en-US" sz="3200" b="1" dirty="0" smtClean="0">
                <a:solidFill>
                  <a:srgbClr val="FF0000"/>
                </a:solidFill>
              </a:rPr>
              <a:t>) .</a:t>
            </a:r>
            <a:endParaRPr lang="en-US" b="1" dirty="0">
              <a:solidFill>
                <a:srgbClr val="FF0000"/>
              </a:solidFill>
            </a:endParaRPr>
          </a:p>
        </p:txBody>
      </p:sp>
      <p:pic>
        <p:nvPicPr>
          <p:cNvPr id="4" name="Picture 2" descr="C:\Users\1\Desktop\297px-Titration_svg.png"/>
          <p:cNvPicPr>
            <a:picLocks noGrp="1" noChangeAspect="1" noChangeArrowheads="1"/>
          </p:cNvPicPr>
          <p:nvPr>
            <p:ph idx="1"/>
          </p:nvPr>
        </p:nvPicPr>
        <p:blipFill>
          <a:blip r:embed="rId2" cstate="print"/>
          <a:srcRect/>
          <a:stretch>
            <a:fillRect/>
          </a:stretch>
        </p:blipFill>
        <p:spPr bwMode="auto">
          <a:xfrm>
            <a:off x="5257800" y="2890979"/>
            <a:ext cx="3657600" cy="3842257"/>
          </a:xfrm>
          <a:prstGeom prst="rect">
            <a:avLst/>
          </a:prstGeom>
          <a:noFill/>
        </p:spPr>
      </p:pic>
      <p:cxnSp>
        <p:nvCxnSpPr>
          <p:cNvPr id="6" name="رابط مستقيم 5"/>
          <p:cNvCxnSpPr/>
          <p:nvPr/>
        </p:nvCxnSpPr>
        <p:spPr>
          <a:xfrm>
            <a:off x="0" y="1447800"/>
            <a:ext cx="9144000" cy="0"/>
          </a:xfrm>
          <a:prstGeom prst="line">
            <a:avLst/>
          </a:prstGeom>
        </p:spPr>
        <p:style>
          <a:lnRef idx="2">
            <a:schemeClr val="dk1"/>
          </a:lnRef>
          <a:fillRef idx="0">
            <a:schemeClr val="dk1"/>
          </a:fillRef>
          <a:effectRef idx="1">
            <a:schemeClr val="dk1"/>
          </a:effectRef>
          <a:fontRef idx="minor">
            <a:schemeClr val="tx1"/>
          </a:fontRef>
        </p:style>
      </p:cxnSp>
      <p:sp>
        <p:nvSpPr>
          <p:cNvPr id="5" name="مستطيل مستدير الزوايا 4"/>
          <p:cNvSpPr/>
          <p:nvPr/>
        </p:nvSpPr>
        <p:spPr>
          <a:xfrm>
            <a:off x="7086600" y="3657600"/>
            <a:ext cx="1905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lumMod val="95000"/>
                    <a:lumOff val="5000"/>
                  </a:schemeClr>
                </a:solidFill>
              </a:rPr>
              <a:t>NaOH</a:t>
            </a:r>
            <a:endParaRPr lang="en-US" b="1" dirty="0" smtClean="0">
              <a:solidFill>
                <a:schemeClr val="tx1">
                  <a:lumMod val="95000"/>
                  <a:lumOff val="5000"/>
                </a:schemeClr>
              </a:solidFill>
            </a:endParaRPr>
          </a:p>
          <a:p>
            <a:pPr algn="ctr"/>
            <a:r>
              <a:rPr lang="en-US" b="1" dirty="0" smtClean="0">
                <a:solidFill>
                  <a:srgbClr val="FFFF00"/>
                </a:solidFill>
              </a:rPr>
              <a:t> M = </a:t>
            </a:r>
            <a:r>
              <a:rPr lang="en-US" b="1" dirty="0" smtClean="0">
                <a:solidFill>
                  <a:srgbClr val="002060"/>
                </a:solidFill>
              </a:rPr>
              <a:t>0.1 M</a:t>
            </a:r>
          </a:p>
          <a:p>
            <a:pPr algn="ctr"/>
            <a:r>
              <a:rPr lang="en-US" b="1" dirty="0" smtClean="0">
                <a:solidFill>
                  <a:srgbClr val="FFFF00"/>
                </a:solidFill>
              </a:rPr>
              <a:t>     V = </a:t>
            </a:r>
            <a:r>
              <a:rPr lang="en-US" b="1" dirty="0" smtClean="0">
                <a:solidFill>
                  <a:srgbClr val="002060"/>
                </a:solidFill>
              </a:rPr>
              <a:t>average</a:t>
            </a:r>
            <a:endParaRPr lang="en-US" b="1" dirty="0">
              <a:solidFill>
                <a:srgbClr val="002060"/>
              </a:solidFill>
            </a:endParaRPr>
          </a:p>
        </p:txBody>
      </p:sp>
      <p:sp>
        <p:nvSpPr>
          <p:cNvPr id="7" name="مستطيل مستدير الزوايا 6"/>
          <p:cNvSpPr/>
          <p:nvPr/>
        </p:nvSpPr>
        <p:spPr>
          <a:xfrm>
            <a:off x="7162800" y="5334000"/>
            <a:ext cx="1981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CH</a:t>
            </a:r>
            <a:r>
              <a:rPr lang="en-US" sz="2000" b="1" baseline="-25000" dirty="0" smtClean="0">
                <a:solidFill>
                  <a:schemeClr val="tx1">
                    <a:lumMod val="95000"/>
                    <a:lumOff val="5000"/>
                  </a:schemeClr>
                </a:solidFill>
              </a:rPr>
              <a:t>3</a:t>
            </a:r>
            <a:r>
              <a:rPr lang="en-US" b="1" dirty="0" smtClean="0">
                <a:solidFill>
                  <a:schemeClr val="tx1">
                    <a:lumMod val="95000"/>
                    <a:lumOff val="5000"/>
                  </a:schemeClr>
                </a:solidFill>
              </a:rPr>
              <a:t>COOH</a:t>
            </a:r>
          </a:p>
          <a:p>
            <a:pPr algn="ctr"/>
            <a:r>
              <a:rPr lang="en-US" b="1" dirty="0" smtClean="0">
                <a:solidFill>
                  <a:srgbClr val="FFFF00"/>
                </a:solidFill>
              </a:rPr>
              <a:t>M’ = </a:t>
            </a:r>
            <a:r>
              <a:rPr lang="en-US" b="1" dirty="0" smtClean="0">
                <a:solidFill>
                  <a:srgbClr val="002060"/>
                </a:solidFill>
              </a:rPr>
              <a:t>?</a:t>
            </a:r>
          </a:p>
          <a:p>
            <a:pPr algn="ctr"/>
            <a:r>
              <a:rPr lang="en-US" b="1" dirty="0" smtClean="0">
                <a:solidFill>
                  <a:srgbClr val="FFFF00"/>
                </a:solidFill>
              </a:rPr>
              <a:t>        V = </a:t>
            </a:r>
            <a:r>
              <a:rPr lang="en-US" b="1" dirty="0" smtClean="0">
                <a:solidFill>
                  <a:srgbClr val="002060"/>
                </a:solidFill>
              </a:rPr>
              <a:t>10 ml</a:t>
            </a:r>
          </a:p>
          <a:p>
            <a:pPr algn="ctr"/>
            <a:r>
              <a:rPr lang="en-US" sz="2400" b="1" dirty="0" smtClean="0">
                <a:solidFill>
                  <a:schemeClr val="bg2">
                    <a:lumMod val="10000"/>
                  </a:schemeClr>
                </a:solidFill>
              </a:rPr>
              <a:t>+</a:t>
            </a:r>
          </a:p>
          <a:p>
            <a:pPr algn="ctr"/>
            <a:r>
              <a:rPr lang="en-US" sz="2000" b="1" dirty="0" smtClean="0">
                <a:solidFill>
                  <a:schemeClr val="bg2">
                    <a:lumMod val="10000"/>
                  </a:schemeClr>
                </a:solidFill>
              </a:rPr>
              <a:t>2</a:t>
            </a:r>
            <a:r>
              <a:rPr lang="en-US" dirty="0" smtClean="0"/>
              <a:t> </a:t>
            </a:r>
            <a:r>
              <a:rPr lang="en-US" dirty="0" smtClean="0">
                <a:solidFill>
                  <a:schemeClr val="bg2">
                    <a:lumMod val="10000"/>
                  </a:schemeClr>
                </a:solidFill>
              </a:rPr>
              <a:t>drops of </a:t>
            </a:r>
            <a:r>
              <a:rPr lang="en-US" b="1" dirty="0" smtClean="0">
                <a:solidFill>
                  <a:schemeClr val="bg1">
                    <a:lumMod val="95000"/>
                  </a:schemeClr>
                </a:solidFill>
              </a:rPr>
              <a:t>ph.ph</a:t>
            </a:r>
          </a:p>
        </p:txBody>
      </p:sp>
      <p:sp>
        <p:nvSpPr>
          <p:cNvPr id="9" name="مربع نص 8"/>
          <p:cNvSpPr txBox="1"/>
          <p:nvPr/>
        </p:nvSpPr>
        <p:spPr>
          <a:xfrm>
            <a:off x="0" y="1600200"/>
            <a:ext cx="3962400" cy="400110"/>
          </a:xfrm>
          <a:prstGeom prst="rect">
            <a:avLst/>
          </a:prstGeom>
          <a:noFill/>
        </p:spPr>
        <p:txBody>
          <a:bodyPr wrap="square" rtlCol="0">
            <a:spAutoFit/>
          </a:bodyPr>
          <a:lstStyle/>
          <a:p>
            <a:r>
              <a:rPr lang="en-US" sz="2000" b="1" dirty="0" smtClean="0">
                <a:solidFill>
                  <a:schemeClr val="accent2">
                    <a:lumMod val="50000"/>
                  </a:schemeClr>
                </a:solidFill>
              </a:rPr>
              <a:t>* The titration by</a:t>
            </a:r>
            <a:r>
              <a:rPr lang="en-US" sz="2000" b="1" dirty="0" smtClean="0">
                <a:solidFill>
                  <a:schemeClr val="bg1"/>
                </a:solidFill>
              </a:rPr>
              <a:t>                  </a:t>
            </a:r>
            <a:r>
              <a:rPr lang="en-US" sz="2000" b="1" dirty="0" smtClean="0">
                <a:solidFill>
                  <a:schemeClr val="accent2">
                    <a:lumMod val="50000"/>
                  </a:schemeClr>
                </a:solidFill>
              </a:rPr>
              <a:t>(only) : </a:t>
            </a:r>
            <a:endParaRPr lang="en-US" sz="2000" b="1" dirty="0">
              <a:solidFill>
                <a:schemeClr val="accent2">
                  <a:lumMod val="50000"/>
                </a:schemeClr>
              </a:solidFill>
            </a:endParaRPr>
          </a:p>
        </p:txBody>
      </p:sp>
      <p:sp>
        <p:nvSpPr>
          <p:cNvPr id="10" name="مربع نص 9"/>
          <p:cNvSpPr txBox="1"/>
          <p:nvPr/>
        </p:nvSpPr>
        <p:spPr>
          <a:xfrm>
            <a:off x="0" y="2362200"/>
            <a:ext cx="6629400" cy="369332"/>
          </a:xfrm>
          <a:prstGeom prst="rect">
            <a:avLst/>
          </a:prstGeom>
          <a:noFill/>
        </p:spPr>
        <p:txBody>
          <a:bodyPr wrap="square" rtlCol="0">
            <a:spAutoFit/>
          </a:bodyPr>
          <a:lstStyle/>
          <a:p>
            <a:r>
              <a:rPr lang="en-US" b="1" dirty="0" smtClean="0">
                <a:solidFill>
                  <a:srgbClr val="002060"/>
                </a:solidFill>
              </a:rPr>
              <a:t>*Reaction equation</a:t>
            </a:r>
            <a:r>
              <a:rPr lang="en-US" b="1" dirty="0" smtClean="0"/>
              <a:t>:    CH</a:t>
            </a:r>
            <a:r>
              <a:rPr lang="en-US" b="1" baseline="-25000" dirty="0" smtClean="0"/>
              <a:t>3</a:t>
            </a:r>
            <a:r>
              <a:rPr lang="en-US" b="1" dirty="0" smtClean="0"/>
              <a:t>COOH + </a:t>
            </a:r>
            <a:r>
              <a:rPr lang="en-US" b="1" dirty="0" err="1" smtClean="0"/>
              <a:t>NaOH</a:t>
            </a:r>
            <a:r>
              <a:rPr lang="en-US" b="1" dirty="0" smtClean="0"/>
              <a:t>            CH</a:t>
            </a:r>
            <a:r>
              <a:rPr lang="en-US" b="1" baseline="-25000" dirty="0" smtClean="0"/>
              <a:t>3</a:t>
            </a:r>
            <a:r>
              <a:rPr lang="en-US" b="1" dirty="0" smtClean="0"/>
              <a:t>COONa + H</a:t>
            </a:r>
            <a:r>
              <a:rPr lang="en-US" b="1" baseline="-25000" dirty="0" smtClean="0"/>
              <a:t>2</a:t>
            </a:r>
            <a:r>
              <a:rPr lang="en-US" b="1" dirty="0" smtClean="0"/>
              <a:t>O</a:t>
            </a:r>
            <a:endParaRPr lang="en-US" b="1" dirty="0"/>
          </a:p>
        </p:txBody>
      </p:sp>
      <p:sp>
        <p:nvSpPr>
          <p:cNvPr id="11" name="سهم مسنن إلى اليمين 10"/>
          <p:cNvSpPr/>
          <p:nvPr/>
        </p:nvSpPr>
        <p:spPr>
          <a:xfrm>
            <a:off x="4038600" y="2438400"/>
            <a:ext cx="381000" cy="3048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ربع نص 12"/>
          <p:cNvSpPr txBox="1"/>
          <p:nvPr/>
        </p:nvSpPr>
        <p:spPr>
          <a:xfrm>
            <a:off x="0" y="2819400"/>
            <a:ext cx="1371600" cy="400110"/>
          </a:xfrm>
          <a:prstGeom prst="rect">
            <a:avLst/>
          </a:prstGeom>
          <a:noFill/>
        </p:spPr>
        <p:txBody>
          <a:bodyPr wrap="square" rtlCol="0">
            <a:spAutoFit/>
          </a:bodyPr>
          <a:lstStyle/>
          <a:p>
            <a:r>
              <a:rPr lang="en-US" sz="2000" b="1" dirty="0" smtClean="0">
                <a:solidFill>
                  <a:srgbClr val="002060"/>
                </a:solidFill>
              </a:rPr>
              <a:t>* Results:</a:t>
            </a:r>
            <a:endParaRPr lang="en-US" sz="2000" b="1" dirty="0">
              <a:solidFill>
                <a:srgbClr val="002060"/>
              </a:solidFill>
            </a:endParaRPr>
          </a:p>
        </p:txBody>
      </p:sp>
      <p:sp>
        <p:nvSpPr>
          <p:cNvPr id="15" name="مربع نص 14"/>
          <p:cNvSpPr txBox="1"/>
          <p:nvPr/>
        </p:nvSpPr>
        <p:spPr>
          <a:xfrm>
            <a:off x="0" y="3276601"/>
            <a:ext cx="4724400" cy="3733800"/>
          </a:xfrm>
          <a:prstGeom prst="rect">
            <a:avLst/>
          </a:prstGeom>
          <a:noFill/>
        </p:spPr>
        <p:txBody>
          <a:bodyPr wrap="square" rtlCol="0">
            <a:spAutoFit/>
          </a:bodyPr>
          <a:lstStyle/>
          <a:p>
            <a:r>
              <a:rPr lang="en-US" b="1" dirty="0" smtClean="0"/>
              <a:t>… Volume of </a:t>
            </a:r>
            <a:r>
              <a:rPr lang="en-US" b="1" dirty="0" err="1" smtClean="0"/>
              <a:t>NaOH</a:t>
            </a:r>
            <a:r>
              <a:rPr lang="en-US" b="1" dirty="0" smtClean="0"/>
              <a:t> :</a:t>
            </a:r>
          </a:p>
          <a:p>
            <a:r>
              <a:rPr lang="en-US" b="1" dirty="0" smtClean="0"/>
              <a:t>1-</a:t>
            </a:r>
          </a:p>
          <a:p>
            <a:r>
              <a:rPr lang="en-US" b="1" dirty="0" smtClean="0"/>
              <a:t>2-</a:t>
            </a:r>
          </a:p>
          <a:p>
            <a:r>
              <a:rPr lang="en-US" b="1" dirty="0" smtClean="0"/>
              <a:t>3-</a:t>
            </a:r>
          </a:p>
          <a:p>
            <a:endParaRPr lang="en-US" b="1" dirty="0" smtClean="0"/>
          </a:p>
          <a:p>
            <a:r>
              <a:rPr lang="en-US" sz="2000" b="1" dirty="0" smtClean="0">
                <a:solidFill>
                  <a:srgbClr val="002060"/>
                </a:solidFill>
              </a:rPr>
              <a:t>*Calculations :</a:t>
            </a:r>
          </a:p>
          <a:p>
            <a:r>
              <a:rPr lang="en-US" b="1" dirty="0" smtClean="0">
                <a:solidFill>
                  <a:schemeClr val="accent4">
                    <a:lumMod val="50000"/>
                  </a:schemeClr>
                </a:solidFill>
              </a:rPr>
              <a:t>.. </a:t>
            </a:r>
            <a:r>
              <a:rPr lang="en-US" sz="2000" b="1" dirty="0" err="1" smtClean="0">
                <a:solidFill>
                  <a:schemeClr val="accent4">
                    <a:lumMod val="50000"/>
                  </a:schemeClr>
                </a:solidFill>
              </a:rPr>
              <a:t>Molarity</a:t>
            </a:r>
            <a:r>
              <a:rPr lang="en-US" sz="2000" b="1" dirty="0" smtClean="0">
                <a:solidFill>
                  <a:schemeClr val="accent4">
                    <a:lumMod val="50000"/>
                  </a:schemeClr>
                </a:solidFill>
              </a:rPr>
              <a:t> ( M ) of CH</a:t>
            </a:r>
            <a:r>
              <a:rPr lang="en-US" sz="2000" b="1" baseline="-25000" dirty="0" smtClean="0">
                <a:solidFill>
                  <a:schemeClr val="accent4">
                    <a:lumMod val="50000"/>
                  </a:schemeClr>
                </a:solidFill>
              </a:rPr>
              <a:t>3</a:t>
            </a:r>
            <a:r>
              <a:rPr lang="en-US" sz="2000" b="1" dirty="0" smtClean="0">
                <a:solidFill>
                  <a:schemeClr val="accent4">
                    <a:lumMod val="50000"/>
                  </a:schemeClr>
                </a:solidFill>
              </a:rPr>
              <a:t>COOH :  </a:t>
            </a:r>
          </a:p>
          <a:p>
            <a:endParaRPr lang="en-US" b="1" dirty="0" smtClean="0"/>
          </a:p>
          <a:p>
            <a:r>
              <a:rPr lang="en-US" sz="2000" b="1" dirty="0" smtClean="0">
                <a:solidFill>
                  <a:srgbClr val="0070C0"/>
                </a:solidFill>
              </a:rPr>
              <a:t>          M × V /n    =    M’ × V’ /n’ </a:t>
            </a:r>
          </a:p>
          <a:p>
            <a:endParaRPr lang="en-US" b="1" dirty="0" smtClean="0"/>
          </a:p>
          <a:p>
            <a:r>
              <a:rPr lang="en-US" b="1" dirty="0" smtClean="0">
                <a:solidFill>
                  <a:schemeClr val="accent4">
                    <a:lumMod val="50000"/>
                  </a:schemeClr>
                </a:solidFill>
              </a:rPr>
              <a:t>.. </a:t>
            </a:r>
            <a:r>
              <a:rPr lang="en-US" sz="2000" b="1" dirty="0" smtClean="0">
                <a:solidFill>
                  <a:schemeClr val="accent4">
                    <a:lumMod val="50000"/>
                  </a:schemeClr>
                </a:solidFill>
              </a:rPr>
              <a:t>Strength ( S )of CH</a:t>
            </a:r>
            <a:r>
              <a:rPr lang="en-US" sz="2000" b="1" baseline="-25000" dirty="0" smtClean="0">
                <a:solidFill>
                  <a:schemeClr val="accent4">
                    <a:lumMod val="50000"/>
                  </a:schemeClr>
                </a:solidFill>
              </a:rPr>
              <a:t>3</a:t>
            </a:r>
            <a:r>
              <a:rPr lang="en-US" sz="2000" b="1" dirty="0" smtClean="0">
                <a:solidFill>
                  <a:schemeClr val="accent4">
                    <a:lumMod val="50000"/>
                  </a:schemeClr>
                </a:solidFill>
              </a:rPr>
              <a:t>COOH :</a:t>
            </a:r>
          </a:p>
          <a:p>
            <a:r>
              <a:rPr lang="en-US" sz="2000" b="1" dirty="0" smtClean="0">
                <a:solidFill>
                  <a:srgbClr val="0070C0"/>
                </a:solidFill>
              </a:rPr>
              <a:t>           </a:t>
            </a:r>
            <a:r>
              <a:rPr lang="en-US" sz="2400" b="1" dirty="0" smtClean="0">
                <a:solidFill>
                  <a:srgbClr val="0070C0"/>
                </a:solidFill>
              </a:rPr>
              <a:t>S</a:t>
            </a:r>
            <a:r>
              <a:rPr lang="en-US" sz="2000" b="1" dirty="0" smtClean="0">
                <a:solidFill>
                  <a:srgbClr val="0070C0"/>
                </a:solidFill>
              </a:rPr>
              <a:t> = M ×  M.wt   </a:t>
            </a:r>
            <a:endParaRPr lang="en-US" sz="2000" b="1" dirty="0">
              <a:solidFill>
                <a:srgbClr val="0070C0"/>
              </a:solidFill>
            </a:endParaRPr>
          </a:p>
        </p:txBody>
      </p:sp>
      <p:cxnSp>
        <p:nvCxnSpPr>
          <p:cNvPr id="18" name="رابط مستقيم 17"/>
          <p:cNvCxnSpPr/>
          <p:nvPr/>
        </p:nvCxnSpPr>
        <p:spPr>
          <a:xfrm>
            <a:off x="0" y="4495800"/>
            <a:ext cx="5257800" cy="0"/>
          </a:xfrm>
          <a:prstGeom prst="line">
            <a:avLst/>
          </a:prstGeom>
        </p:spPr>
        <p:style>
          <a:lnRef idx="2">
            <a:schemeClr val="dk1"/>
          </a:lnRef>
          <a:fillRef idx="0">
            <a:schemeClr val="dk1"/>
          </a:fillRef>
          <a:effectRef idx="1">
            <a:schemeClr val="dk1"/>
          </a:effectRef>
          <a:fontRef idx="minor">
            <a:schemeClr val="tx1"/>
          </a:fontRef>
        </p:style>
      </p:cxnSp>
      <p:cxnSp>
        <p:nvCxnSpPr>
          <p:cNvPr id="26" name="رابط مستقيم 25"/>
          <p:cNvCxnSpPr/>
          <p:nvPr/>
        </p:nvCxnSpPr>
        <p:spPr>
          <a:xfrm>
            <a:off x="228600" y="2743200"/>
            <a:ext cx="1676400" cy="0"/>
          </a:xfrm>
          <a:prstGeom prst="line">
            <a:avLst/>
          </a:prstGeom>
        </p:spPr>
        <p:style>
          <a:lnRef idx="2">
            <a:schemeClr val="dk1"/>
          </a:lnRef>
          <a:fillRef idx="0">
            <a:schemeClr val="dk1"/>
          </a:fillRef>
          <a:effectRef idx="1">
            <a:schemeClr val="dk1"/>
          </a:effectRef>
          <a:fontRef idx="minor">
            <a:schemeClr val="tx1"/>
          </a:fontRef>
        </p:style>
      </p:cxnSp>
      <p:cxnSp>
        <p:nvCxnSpPr>
          <p:cNvPr id="31" name="رابط مستقيم 30"/>
          <p:cNvCxnSpPr/>
          <p:nvPr/>
        </p:nvCxnSpPr>
        <p:spPr>
          <a:xfrm>
            <a:off x="228600" y="2057400"/>
            <a:ext cx="3429000" cy="0"/>
          </a:xfrm>
          <a:prstGeom prst="line">
            <a:avLst/>
          </a:prstGeom>
        </p:spPr>
        <p:style>
          <a:lnRef idx="2">
            <a:schemeClr val="dk1"/>
          </a:lnRef>
          <a:fillRef idx="0">
            <a:schemeClr val="dk1"/>
          </a:fillRef>
          <a:effectRef idx="1">
            <a:schemeClr val="dk1"/>
          </a:effectRef>
          <a:fontRef idx="minor">
            <a:schemeClr val="tx1"/>
          </a:fontRef>
        </p:style>
      </p:cxnSp>
      <p:cxnSp>
        <p:nvCxnSpPr>
          <p:cNvPr id="35" name="رابط مستقيم 34"/>
          <p:cNvCxnSpPr>
            <a:stCxn id="13" idx="2"/>
          </p:cNvCxnSpPr>
          <p:nvPr/>
        </p:nvCxnSpPr>
        <p:spPr>
          <a:xfrm>
            <a:off x="685800" y="3219510"/>
            <a:ext cx="914400" cy="97149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رابط مستقيم 36"/>
          <p:cNvCxnSpPr/>
          <p:nvPr/>
        </p:nvCxnSpPr>
        <p:spPr>
          <a:xfrm>
            <a:off x="228600" y="3200400"/>
            <a:ext cx="838200" cy="0"/>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228600" y="4953000"/>
            <a:ext cx="1219200" cy="0"/>
          </a:xfrm>
          <a:prstGeom prst="line">
            <a:avLst/>
          </a:prstGeom>
        </p:spPr>
        <p:style>
          <a:lnRef idx="2">
            <a:schemeClr val="dk1"/>
          </a:lnRef>
          <a:fillRef idx="0">
            <a:schemeClr val="dk1"/>
          </a:fillRef>
          <a:effectRef idx="1">
            <a:schemeClr val="dk1"/>
          </a:effectRef>
          <a:fontRef idx="minor">
            <a:schemeClr val="tx1"/>
          </a:fontRef>
        </p:style>
      </p:cxnSp>
      <p:sp>
        <p:nvSpPr>
          <p:cNvPr id="19" name="مستطيل مستدير الزوايا 18"/>
          <p:cNvSpPr/>
          <p:nvPr/>
        </p:nvSpPr>
        <p:spPr>
          <a:xfrm>
            <a:off x="1981200" y="1676400"/>
            <a:ext cx="838200" cy="3048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Ph.ph</a:t>
            </a:r>
            <a:endParaRPr lang="en-US" b="1" dirty="0"/>
          </a:p>
        </p:txBody>
      </p:sp>
      <p:cxnSp>
        <p:nvCxnSpPr>
          <p:cNvPr id="20" name="رابط كسهم مستقيم 19"/>
          <p:cNvCxnSpPr/>
          <p:nvPr/>
        </p:nvCxnSpPr>
        <p:spPr>
          <a:xfrm flipH="1">
            <a:off x="6172200" y="6324600"/>
            <a:ext cx="990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رابط كسهم مستقيم 21"/>
          <p:cNvCxnSpPr/>
          <p:nvPr/>
        </p:nvCxnSpPr>
        <p:spPr>
          <a:xfrm flipH="1">
            <a:off x="6324600" y="4191000"/>
            <a:ext cx="762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381000"/>
            <a:ext cx="8534400" cy="1371600"/>
          </a:xfrm>
        </p:spPr>
        <p:txBody>
          <a:bodyPr>
            <a:normAutofit/>
          </a:bodyPr>
          <a:lstStyle/>
          <a:p>
            <a:pPr algn="l"/>
            <a:r>
              <a:rPr lang="en-US" sz="2000" b="1" dirty="0" smtClean="0"/>
              <a:t>EXP(6) </a:t>
            </a:r>
            <a:r>
              <a:rPr lang="en-US" sz="2000" dirty="0" smtClean="0"/>
              <a:t>: </a:t>
            </a:r>
            <a:r>
              <a:rPr lang="en-US" sz="2000" b="1" dirty="0" smtClean="0">
                <a:solidFill>
                  <a:srgbClr val="FF0000"/>
                </a:solidFill>
              </a:rPr>
              <a:t>Determination of Hydrochloric Acid </a:t>
            </a:r>
            <a:r>
              <a:rPr lang="en-US" sz="2000" dirty="0" smtClean="0"/>
              <a:t>(</a:t>
            </a:r>
            <a:r>
              <a:rPr lang="en-US" sz="2000" b="1" dirty="0" smtClean="0">
                <a:solidFill>
                  <a:srgbClr val="002060"/>
                </a:solidFill>
              </a:rPr>
              <a:t>HCl</a:t>
            </a:r>
            <a:r>
              <a:rPr lang="en-US" sz="2000" dirty="0" smtClean="0"/>
              <a:t>) </a:t>
            </a:r>
            <a:r>
              <a:rPr lang="en-US" sz="2000" b="1" dirty="0" smtClean="0">
                <a:solidFill>
                  <a:srgbClr val="FF0000"/>
                </a:solidFill>
              </a:rPr>
              <a:t>Concentration By Titrations With A Standard Solution of Sodium Carbonate </a:t>
            </a:r>
            <a:r>
              <a:rPr lang="en-US" sz="2000" dirty="0" smtClean="0"/>
              <a:t>(</a:t>
            </a:r>
            <a:r>
              <a:rPr lang="en-US" sz="2000" b="1" dirty="0" smtClean="0">
                <a:solidFill>
                  <a:srgbClr val="002060"/>
                </a:solidFill>
              </a:rPr>
              <a:t>Na</a:t>
            </a:r>
            <a:r>
              <a:rPr lang="en-US" sz="2000" b="1" baseline="-25000" dirty="0" smtClean="0">
                <a:solidFill>
                  <a:srgbClr val="002060"/>
                </a:solidFill>
              </a:rPr>
              <a:t>2</a:t>
            </a:r>
            <a:r>
              <a:rPr lang="en-US" sz="2000" b="1" dirty="0" smtClean="0">
                <a:solidFill>
                  <a:srgbClr val="002060"/>
                </a:solidFill>
              </a:rPr>
              <a:t>CO</a:t>
            </a:r>
            <a:r>
              <a:rPr lang="en-US" sz="2000" b="1" baseline="-25000" dirty="0" smtClean="0">
                <a:solidFill>
                  <a:srgbClr val="002060"/>
                </a:solidFill>
              </a:rPr>
              <a:t>3</a:t>
            </a:r>
            <a:r>
              <a:rPr lang="en-US" sz="2000" dirty="0" smtClean="0"/>
              <a:t>).</a:t>
            </a:r>
            <a:endParaRPr lang="en-US" sz="2000" dirty="0"/>
          </a:p>
        </p:txBody>
      </p:sp>
      <p:sp>
        <p:nvSpPr>
          <p:cNvPr id="3" name="عنصر نائب للمحتوى 2"/>
          <p:cNvSpPr>
            <a:spLocks noGrp="1"/>
          </p:cNvSpPr>
          <p:nvPr>
            <p:ph idx="1"/>
          </p:nvPr>
        </p:nvSpPr>
        <p:spPr>
          <a:xfrm>
            <a:off x="0" y="1066801"/>
            <a:ext cx="9144000" cy="3886200"/>
          </a:xfrm>
        </p:spPr>
        <p:txBody>
          <a:bodyPr>
            <a:normAutofit/>
          </a:bodyPr>
          <a:lstStyle/>
          <a:p>
            <a:pPr>
              <a:buNone/>
            </a:pPr>
            <a:r>
              <a:rPr lang="en-US" sz="2000" b="1" dirty="0" smtClean="0">
                <a:solidFill>
                  <a:schemeClr val="accent2">
                    <a:lumMod val="50000"/>
                  </a:schemeClr>
                </a:solidFill>
              </a:rPr>
              <a:t>1)The titration by </a:t>
            </a:r>
            <a:r>
              <a:rPr lang="en-US" sz="2000" b="1" dirty="0" smtClean="0">
                <a:solidFill>
                  <a:srgbClr val="FF9900"/>
                </a:solidFill>
              </a:rPr>
              <a:t>M.O:                                                         </a:t>
            </a:r>
            <a:r>
              <a:rPr lang="en-US" sz="2000" b="1" dirty="0" smtClean="0">
                <a:solidFill>
                  <a:schemeClr val="accent2">
                    <a:lumMod val="50000"/>
                  </a:schemeClr>
                </a:solidFill>
              </a:rPr>
              <a:t>2) The titration by </a:t>
            </a:r>
            <a:r>
              <a:rPr lang="en-US" sz="2000" b="1" dirty="0" smtClean="0">
                <a:solidFill>
                  <a:schemeClr val="bg1"/>
                </a:solidFill>
              </a:rPr>
              <a:t>ph.ph: </a:t>
            </a:r>
            <a:endParaRPr lang="en-US" sz="2000" b="1" dirty="0">
              <a:solidFill>
                <a:schemeClr val="bg1"/>
              </a:solidFill>
            </a:endParaRPr>
          </a:p>
        </p:txBody>
      </p:sp>
      <p:cxnSp>
        <p:nvCxnSpPr>
          <p:cNvPr id="5" name="رابط مستقيم 4"/>
          <p:cNvCxnSpPr/>
          <p:nvPr/>
        </p:nvCxnSpPr>
        <p:spPr>
          <a:xfrm>
            <a:off x="0" y="685800"/>
            <a:ext cx="9144000" cy="0"/>
          </a:xfrm>
          <a:prstGeom prst="line">
            <a:avLst/>
          </a:prstGeom>
        </p:spPr>
        <p:style>
          <a:lnRef idx="2">
            <a:schemeClr val="dk1"/>
          </a:lnRef>
          <a:fillRef idx="0">
            <a:schemeClr val="dk1"/>
          </a:fillRef>
          <a:effectRef idx="1">
            <a:schemeClr val="dk1"/>
          </a:effectRef>
          <a:fontRef idx="minor">
            <a:schemeClr val="tx1"/>
          </a:fontRef>
        </p:style>
      </p:cxnSp>
      <p:sp>
        <p:nvSpPr>
          <p:cNvPr id="13" name="مربع نص 12"/>
          <p:cNvSpPr txBox="1"/>
          <p:nvPr/>
        </p:nvSpPr>
        <p:spPr>
          <a:xfrm>
            <a:off x="0" y="1447800"/>
            <a:ext cx="4114800" cy="369332"/>
          </a:xfrm>
          <a:prstGeom prst="rect">
            <a:avLst/>
          </a:prstGeom>
          <a:noFill/>
        </p:spPr>
        <p:txBody>
          <a:bodyPr wrap="square" rtlCol="0">
            <a:spAutoFit/>
          </a:bodyPr>
          <a:lstStyle/>
          <a:p>
            <a:r>
              <a:rPr lang="en-US" b="1" dirty="0" smtClean="0"/>
              <a:t>2 HCl + Na</a:t>
            </a:r>
            <a:r>
              <a:rPr lang="en-US" b="1" baseline="-25000" dirty="0" smtClean="0"/>
              <a:t>2</a:t>
            </a:r>
            <a:r>
              <a:rPr lang="en-US" b="1" dirty="0" smtClean="0"/>
              <a:t>CO</a:t>
            </a:r>
            <a:r>
              <a:rPr lang="en-US" b="1" baseline="-25000" dirty="0" smtClean="0"/>
              <a:t>3</a:t>
            </a:r>
            <a:r>
              <a:rPr lang="en-US" b="1" dirty="0" smtClean="0"/>
              <a:t>           2 </a:t>
            </a:r>
            <a:r>
              <a:rPr lang="en-US" b="1" dirty="0" err="1" smtClean="0"/>
              <a:t>NaCl</a:t>
            </a:r>
            <a:r>
              <a:rPr lang="en-US" b="1" dirty="0" smtClean="0"/>
              <a:t> +CO</a:t>
            </a:r>
            <a:r>
              <a:rPr lang="en-US" b="1" baseline="-25000" dirty="0" smtClean="0"/>
              <a:t>2</a:t>
            </a:r>
            <a:r>
              <a:rPr lang="en-US" b="1" dirty="0" smtClean="0"/>
              <a:t> + H</a:t>
            </a:r>
            <a:r>
              <a:rPr lang="en-US" b="1" baseline="-25000" dirty="0" smtClean="0"/>
              <a:t>2</a:t>
            </a:r>
            <a:r>
              <a:rPr lang="en-US" b="1" dirty="0" smtClean="0"/>
              <a:t>O</a:t>
            </a:r>
            <a:endParaRPr lang="en-US" b="1" dirty="0"/>
          </a:p>
        </p:txBody>
      </p:sp>
      <p:sp>
        <p:nvSpPr>
          <p:cNvPr id="15" name="سهم إلى اليمين 14"/>
          <p:cNvSpPr/>
          <p:nvPr/>
        </p:nvSpPr>
        <p:spPr>
          <a:xfrm>
            <a:off x="1524000" y="1524000"/>
            <a:ext cx="381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ربع نص 16"/>
          <p:cNvSpPr txBox="1"/>
          <p:nvPr/>
        </p:nvSpPr>
        <p:spPr>
          <a:xfrm>
            <a:off x="5562600" y="1524000"/>
            <a:ext cx="3733800" cy="369332"/>
          </a:xfrm>
          <a:prstGeom prst="rect">
            <a:avLst/>
          </a:prstGeom>
          <a:noFill/>
        </p:spPr>
        <p:txBody>
          <a:bodyPr wrap="square" rtlCol="0">
            <a:spAutoFit/>
          </a:bodyPr>
          <a:lstStyle/>
          <a:p>
            <a:r>
              <a:rPr lang="en-US" b="1" dirty="0" smtClean="0"/>
              <a:t>HCl + Na</a:t>
            </a:r>
            <a:r>
              <a:rPr lang="en-US" b="1" baseline="-25000" dirty="0" smtClean="0"/>
              <a:t>2</a:t>
            </a:r>
            <a:r>
              <a:rPr lang="en-US" b="1" dirty="0" smtClean="0"/>
              <a:t>CO</a:t>
            </a:r>
            <a:r>
              <a:rPr lang="en-US" b="1" baseline="-25000" dirty="0" smtClean="0"/>
              <a:t>3</a:t>
            </a:r>
            <a:r>
              <a:rPr lang="en-US" b="1" dirty="0" smtClean="0"/>
              <a:t>              NaHCO</a:t>
            </a:r>
            <a:r>
              <a:rPr lang="en-US" b="1" baseline="-25000" dirty="0" smtClean="0"/>
              <a:t>3</a:t>
            </a:r>
            <a:r>
              <a:rPr lang="en-US" b="1" dirty="0" smtClean="0"/>
              <a:t> + </a:t>
            </a:r>
            <a:r>
              <a:rPr lang="en-US" b="1" dirty="0" err="1" smtClean="0"/>
              <a:t>NaCl</a:t>
            </a:r>
            <a:endParaRPr lang="en-US" b="1" dirty="0"/>
          </a:p>
        </p:txBody>
      </p:sp>
      <p:sp>
        <p:nvSpPr>
          <p:cNvPr id="18" name="سهم إلى اليمين 17"/>
          <p:cNvSpPr/>
          <p:nvPr/>
        </p:nvSpPr>
        <p:spPr>
          <a:xfrm>
            <a:off x="7086600" y="1600200"/>
            <a:ext cx="368808"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مربع نص 19"/>
          <p:cNvSpPr txBox="1"/>
          <p:nvPr/>
        </p:nvSpPr>
        <p:spPr>
          <a:xfrm>
            <a:off x="0" y="2057400"/>
            <a:ext cx="3200400" cy="3477875"/>
          </a:xfrm>
          <a:prstGeom prst="rect">
            <a:avLst/>
          </a:prstGeom>
          <a:noFill/>
        </p:spPr>
        <p:txBody>
          <a:bodyPr wrap="square" rtlCol="0">
            <a:spAutoFit/>
          </a:bodyPr>
          <a:lstStyle/>
          <a:p>
            <a:r>
              <a:rPr lang="en-US" b="1" u="sng" dirty="0" smtClean="0">
                <a:solidFill>
                  <a:srgbClr val="002060"/>
                </a:solidFill>
              </a:rPr>
              <a:t>*Results:</a:t>
            </a:r>
          </a:p>
          <a:p>
            <a:r>
              <a:rPr lang="en-US" dirty="0" smtClean="0"/>
              <a:t>..Volume of HCl</a:t>
            </a:r>
          </a:p>
          <a:p>
            <a:r>
              <a:rPr lang="en-US" dirty="0" smtClean="0"/>
              <a:t>1-</a:t>
            </a:r>
          </a:p>
          <a:p>
            <a:r>
              <a:rPr lang="en-US" dirty="0" smtClean="0"/>
              <a:t>2-</a:t>
            </a:r>
          </a:p>
          <a:p>
            <a:r>
              <a:rPr lang="en-US" dirty="0" smtClean="0"/>
              <a:t>3-</a:t>
            </a:r>
          </a:p>
          <a:p>
            <a:endParaRPr lang="en-US" dirty="0" smtClean="0"/>
          </a:p>
          <a:p>
            <a:r>
              <a:rPr lang="en-US" b="1" u="sng" dirty="0" smtClean="0">
                <a:solidFill>
                  <a:srgbClr val="002060"/>
                </a:solidFill>
              </a:rPr>
              <a:t>*Calculations:</a:t>
            </a:r>
          </a:p>
          <a:p>
            <a:r>
              <a:rPr lang="en-US" b="1" dirty="0" smtClean="0">
                <a:solidFill>
                  <a:schemeClr val="accent2">
                    <a:lumMod val="50000"/>
                  </a:schemeClr>
                </a:solidFill>
              </a:rPr>
              <a:t>. </a:t>
            </a:r>
            <a:r>
              <a:rPr lang="en-US" b="1" dirty="0" err="1" smtClean="0">
                <a:solidFill>
                  <a:schemeClr val="accent2">
                    <a:lumMod val="50000"/>
                  </a:schemeClr>
                </a:solidFill>
              </a:rPr>
              <a:t>Molarity</a:t>
            </a:r>
            <a:r>
              <a:rPr lang="en-US" b="1" dirty="0" smtClean="0">
                <a:solidFill>
                  <a:schemeClr val="accent2">
                    <a:lumMod val="50000"/>
                  </a:schemeClr>
                </a:solidFill>
              </a:rPr>
              <a:t> of HCl :</a:t>
            </a:r>
          </a:p>
          <a:p>
            <a:r>
              <a:rPr lang="en-US" sz="2000" b="1" dirty="0" smtClean="0"/>
              <a:t>     M × V</a:t>
            </a:r>
            <a:r>
              <a:rPr lang="ar-BH" sz="2000" b="1" dirty="0" smtClean="0"/>
              <a:t> </a:t>
            </a:r>
            <a:r>
              <a:rPr lang="en-US" sz="2000" b="1" dirty="0" smtClean="0"/>
              <a:t>/n  = M’ × V’</a:t>
            </a:r>
            <a:r>
              <a:rPr lang="ar-BH" sz="2000" b="1" dirty="0" smtClean="0"/>
              <a:t> </a:t>
            </a:r>
            <a:r>
              <a:rPr lang="en-US" sz="2000" b="1" dirty="0" smtClean="0"/>
              <a:t>/n’</a:t>
            </a:r>
          </a:p>
          <a:p>
            <a:endParaRPr lang="en-US" b="1" dirty="0" smtClean="0">
              <a:solidFill>
                <a:srgbClr val="FFFF00"/>
              </a:solidFill>
            </a:endParaRPr>
          </a:p>
          <a:p>
            <a:r>
              <a:rPr lang="en-US" b="1" dirty="0" smtClean="0">
                <a:solidFill>
                  <a:schemeClr val="accent2">
                    <a:lumMod val="50000"/>
                  </a:schemeClr>
                </a:solidFill>
              </a:rPr>
              <a:t>. Strength of HCl:</a:t>
            </a:r>
          </a:p>
          <a:p>
            <a:r>
              <a:rPr lang="en-US" sz="2000" b="1" dirty="0" smtClean="0"/>
              <a:t>      S = M  ×  M.wt</a:t>
            </a:r>
            <a:endParaRPr lang="en-US" sz="2000" b="1" dirty="0"/>
          </a:p>
        </p:txBody>
      </p:sp>
      <p:sp>
        <p:nvSpPr>
          <p:cNvPr id="22" name="مربع نص 21"/>
          <p:cNvSpPr txBox="1"/>
          <p:nvPr/>
        </p:nvSpPr>
        <p:spPr>
          <a:xfrm>
            <a:off x="5715000" y="1981200"/>
            <a:ext cx="3429000" cy="3477875"/>
          </a:xfrm>
          <a:prstGeom prst="rect">
            <a:avLst/>
          </a:prstGeom>
          <a:noFill/>
          <a:ln>
            <a:solidFill>
              <a:schemeClr val="accent5">
                <a:lumMod val="50000"/>
              </a:schemeClr>
            </a:solidFill>
          </a:ln>
        </p:spPr>
        <p:txBody>
          <a:bodyPr wrap="square" rtlCol="0">
            <a:spAutoFit/>
          </a:bodyPr>
          <a:lstStyle/>
          <a:p>
            <a:r>
              <a:rPr lang="en-US" b="1" u="sng" dirty="0" smtClean="0">
                <a:solidFill>
                  <a:srgbClr val="002060"/>
                </a:solidFill>
              </a:rPr>
              <a:t>*Results:</a:t>
            </a:r>
          </a:p>
          <a:p>
            <a:r>
              <a:rPr lang="en-US" dirty="0" smtClean="0"/>
              <a:t>..Volume of HCl </a:t>
            </a:r>
          </a:p>
          <a:p>
            <a:r>
              <a:rPr lang="en-US" dirty="0" smtClean="0"/>
              <a:t>1-</a:t>
            </a:r>
          </a:p>
          <a:p>
            <a:r>
              <a:rPr lang="en-US" dirty="0" smtClean="0"/>
              <a:t>2-</a:t>
            </a:r>
          </a:p>
          <a:p>
            <a:r>
              <a:rPr lang="en-US" dirty="0" smtClean="0"/>
              <a:t>3-</a:t>
            </a:r>
          </a:p>
          <a:p>
            <a:endParaRPr lang="en-US" dirty="0" smtClean="0"/>
          </a:p>
          <a:p>
            <a:r>
              <a:rPr lang="en-US" b="1" dirty="0" smtClean="0">
                <a:solidFill>
                  <a:srgbClr val="002060"/>
                </a:solidFill>
              </a:rPr>
              <a:t>*</a:t>
            </a:r>
            <a:r>
              <a:rPr lang="en-US" b="1" u="sng" dirty="0" smtClean="0">
                <a:solidFill>
                  <a:srgbClr val="002060"/>
                </a:solidFill>
              </a:rPr>
              <a:t>Calculations:</a:t>
            </a:r>
          </a:p>
          <a:p>
            <a:r>
              <a:rPr lang="en-US" b="1" dirty="0" smtClean="0">
                <a:solidFill>
                  <a:schemeClr val="accent2">
                    <a:lumMod val="50000"/>
                  </a:schemeClr>
                </a:solidFill>
              </a:rPr>
              <a:t>. </a:t>
            </a:r>
            <a:r>
              <a:rPr lang="en-US" b="1" dirty="0" err="1" smtClean="0">
                <a:solidFill>
                  <a:schemeClr val="accent2">
                    <a:lumMod val="50000"/>
                  </a:schemeClr>
                </a:solidFill>
              </a:rPr>
              <a:t>Molarity</a:t>
            </a:r>
            <a:r>
              <a:rPr lang="en-US" b="1" dirty="0" smtClean="0">
                <a:solidFill>
                  <a:schemeClr val="accent2">
                    <a:lumMod val="50000"/>
                  </a:schemeClr>
                </a:solidFill>
              </a:rPr>
              <a:t> of HCl :</a:t>
            </a:r>
          </a:p>
          <a:p>
            <a:r>
              <a:rPr lang="en-US" sz="2000" b="1" dirty="0" smtClean="0"/>
              <a:t>       M  × V</a:t>
            </a:r>
            <a:r>
              <a:rPr lang="ar-BH" sz="2000" b="1" dirty="0" smtClean="0"/>
              <a:t> </a:t>
            </a:r>
            <a:r>
              <a:rPr lang="en-US" sz="2000" b="1" dirty="0" smtClean="0"/>
              <a:t>/n   = M’ × V’</a:t>
            </a:r>
            <a:r>
              <a:rPr lang="ar-BH" sz="2000" b="1" dirty="0" smtClean="0"/>
              <a:t> </a:t>
            </a:r>
            <a:r>
              <a:rPr lang="en-US" sz="2000" b="1" dirty="0" smtClean="0"/>
              <a:t>/n’</a:t>
            </a:r>
          </a:p>
          <a:p>
            <a:endParaRPr lang="en-US" dirty="0" smtClean="0"/>
          </a:p>
          <a:p>
            <a:r>
              <a:rPr lang="en-US" b="1" dirty="0" smtClean="0">
                <a:solidFill>
                  <a:schemeClr val="accent2">
                    <a:lumMod val="50000"/>
                  </a:schemeClr>
                </a:solidFill>
              </a:rPr>
              <a:t>.Strength of HCl :</a:t>
            </a:r>
          </a:p>
          <a:p>
            <a:r>
              <a:rPr lang="en-US" sz="2000" b="1" dirty="0" smtClean="0"/>
              <a:t>       S = M  ×  M.wt</a:t>
            </a:r>
          </a:p>
        </p:txBody>
      </p:sp>
      <p:cxnSp>
        <p:nvCxnSpPr>
          <p:cNvPr id="28" name="رابط مستقيم 27"/>
          <p:cNvCxnSpPr/>
          <p:nvPr/>
        </p:nvCxnSpPr>
        <p:spPr>
          <a:xfrm>
            <a:off x="3962400" y="762000"/>
            <a:ext cx="0" cy="3276600"/>
          </a:xfrm>
          <a:prstGeom prst="line">
            <a:avLst/>
          </a:prstGeom>
        </p:spPr>
        <p:style>
          <a:lnRef idx="1">
            <a:schemeClr val="dk1"/>
          </a:lnRef>
          <a:fillRef idx="0">
            <a:schemeClr val="dk1"/>
          </a:fillRef>
          <a:effectRef idx="0">
            <a:schemeClr val="dk1"/>
          </a:effectRef>
          <a:fontRef idx="minor">
            <a:schemeClr val="tx1"/>
          </a:fontRef>
        </p:style>
      </p:cxnSp>
      <p:cxnSp>
        <p:nvCxnSpPr>
          <p:cNvPr id="34" name="رابط مستقيم 33"/>
          <p:cNvCxnSpPr/>
          <p:nvPr/>
        </p:nvCxnSpPr>
        <p:spPr>
          <a:xfrm>
            <a:off x="5638800" y="762000"/>
            <a:ext cx="0" cy="4648200"/>
          </a:xfrm>
          <a:prstGeom prst="line">
            <a:avLst/>
          </a:prstGeom>
        </p:spPr>
        <p:style>
          <a:lnRef idx="1">
            <a:schemeClr val="dk1"/>
          </a:lnRef>
          <a:fillRef idx="0">
            <a:schemeClr val="dk1"/>
          </a:fillRef>
          <a:effectRef idx="0">
            <a:schemeClr val="dk1"/>
          </a:effectRef>
          <a:fontRef idx="minor">
            <a:schemeClr val="tx1"/>
          </a:fontRef>
        </p:style>
      </p:cxnSp>
      <p:sp>
        <p:nvSpPr>
          <p:cNvPr id="42" name="قوس 41"/>
          <p:cNvSpPr/>
          <p:nvPr/>
        </p:nvSpPr>
        <p:spPr>
          <a:xfrm>
            <a:off x="3581400" y="4800600"/>
            <a:ext cx="914400" cy="9144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0" name="رابط مستقيم 49"/>
          <p:cNvCxnSpPr/>
          <p:nvPr/>
        </p:nvCxnSpPr>
        <p:spPr>
          <a:xfrm>
            <a:off x="0" y="5562600"/>
            <a:ext cx="9144000" cy="76200"/>
          </a:xfrm>
          <a:prstGeom prst="line">
            <a:avLst/>
          </a:prstGeom>
        </p:spPr>
        <p:style>
          <a:lnRef idx="1">
            <a:schemeClr val="dk1"/>
          </a:lnRef>
          <a:fillRef idx="0">
            <a:schemeClr val="dk1"/>
          </a:fillRef>
          <a:effectRef idx="0">
            <a:schemeClr val="dk1"/>
          </a:effectRef>
          <a:fontRef idx="minor">
            <a:schemeClr val="tx1"/>
          </a:fontRef>
        </p:style>
      </p:cxnSp>
      <p:sp>
        <p:nvSpPr>
          <p:cNvPr id="57" name="مستطيل 56"/>
          <p:cNvSpPr/>
          <p:nvPr/>
        </p:nvSpPr>
        <p:spPr>
          <a:xfrm>
            <a:off x="3810000" y="685800"/>
            <a:ext cx="1828800" cy="4876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lumMod val="95000"/>
                  <a:lumOff val="5000"/>
                </a:schemeClr>
              </a:solidFill>
            </a:endParaRPr>
          </a:p>
        </p:txBody>
      </p:sp>
      <p:pic>
        <p:nvPicPr>
          <p:cNvPr id="58" name="Picture 2" descr="C:\Users\1\Desktop\297px-Titration_svg.png"/>
          <p:cNvPicPr>
            <a:picLocks noChangeAspect="1" noChangeArrowheads="1"/>
          </p:cNvPicPr>
          <p:nvPr/>
        </p:nvPicPr>
        <p:blipFill>
          <a:blip r:embed="rId2" cstate="print"/>
          <a:srcRect/>
          <a:stretch>
            <a:fillRect/>
          </a:stretch>
        </p:blipFill>
        <p:spPr bwMode="auto">
          <a:xfrm>
            <a:off x="3810000" y="990600"/>
            <a:ext cx="1219200" cy="4191000"/>
          </a:xfrm>
          <a:prstGeom prst="rect">
            <a:avLst/>
          </a:prstGeom>
          <a:noFill/>
        </p:spPr>
      </p:pic>
      <p:sp>
        <p:nvSpPr>
          <p:cNvPr id="59" name="مستطيل مستدير الزوايا 58"/>
          <p:cNvSpPr/>
          <p:nvPr/>
        </p:nvSpPr>
        <p:spPr>
          <a:xfrm>
            <a:off x="4572000" y="1676400"/>
            <a:ext cx="1066800" cy="11430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B050"/>
                </a:solidFill>
              </a:rPr>
              <a:t>HCl</a:t>
            </a:r>
          </a:p>
          <a:p>
            <a:pPr algn="ctr"/>
            <a:r>
              <a:rPr lang="en-US" sz="1600" b="1" dirty="0" smtClean="0">
                <a:solidFill>
                  <a:srgbClr val="FFFF00"/>
                </a:solidFill>
              </a:rPr>
              <a:t>M =?</a:t>
            </a:r>
          </a:p>
          <a:p>
            <a:pPr algn="ctr"/>
            <a:r>
              <a:rPr lang="en-US" sz="1400" b="1" dirty="0" smtClean="0">
                <a:solidFill>
                  <a:srgbClr val="FFFF00"/>
                </a:solidFill>
              </a:rPr>
              <a:t>V=average</a:t>
            </a:r>
            <a:endParaRPr lang="en-US" sz="1400" b="1" dirty="0">
              <a:solidFill>
                <a:srgbClr val="FFFF00"/>
              </a:solidFill>
            </a:endParaRPr>
          </a:p>
        </p:txBody>
      </p:sp>
      <p:sp>
        <p:nvSpPr>
          <p:cNvPr id="60" name="مستطيل مستدير الزوايا 59"/>
          <p:cNvSpPr/>
          <p:nvPr/>
        </p:nvSpPr>
        <p:spPr>
          <a:xfrm>
            <a:off x="4495800" y="3962400"/>
            <a:ext cx="1143000" cy="14478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B050"/>
                </a:solidFill>
              </a:rPr>
              <a:t>Na</a:t>
            </a:r>
            <a:r>
              <a:rPr lang="en-US" sz="1600" b="1" baseline="-25000" dirty="0" smtClean="0">
                <a:solidFill>
                  <a:srgbClr val="00B050"/>
                </a:solidFill>
              </a:rPr>
              <a:t>2</a:t>
            </a:r>
            <a:r>
              <a:rPr lang="en-US" sz="1600" b="1" dirty="0" smtClean="0">
                <a:solidFill>
                  <a:srgbClr val="00B050"/>
                </a:solidFill>
              </a:rPr>
              <a:t>CO</a:t>
            </a:r>
            <a:r>
              <a:rPr lang="en-US" sz="1600" b="1" baseline="-25000" dirty="0" smtClean="0">
                <a:solidFill>
                  <a:srgbClr val="00B050"/>
                </a:solidFill>
              </a:rPr>
              <a:t>3</a:t>
            </a:r>
          </a:p>
          <a:p>
            <a:pPr algn="ctr"/>
            <a:r>
              <a:rPr lang="en-US" sz="1400" b="1" dirty="0" smtClean="0">
                <a:solidFill>
                  <a:srgbClr val="FFFF00"/>
                </a:solidFill>
              </a:rPr>
              <a:t>M’ = 0.05M</a:t>
            </a:r>
          </a:p>
          <a:p>
            <a:pPr algn="ctr"/>
            <a:r>
              <a:rPr lang="en-US" sz="1400" b="1" dirty="0" smtClean="0">
                <a:solidFill>
                  <a:srgbClr val="FFFF00"/>
                </a:solidFill>
              </a:rPr>
              <a:t> V’  = 10 ml</a:t>
            </a:r>
          </a:p>
          <a:p>
            <a:pPr algn="ctr"/>
            <a:r>
              <a:rPr lang="en-US" sz="1400" b="1" dirty="0" smtClean="0">
                <a:solidFill>
                  <a:srgbClr val="FFFF00"/>
                </a:solidFill>
              </a:rPr>
              <a:t>+</a:t>
            </a:r>
          </a:p>
          <a:p>
            <a:pPr algn="ctr"/>
            <a:r>
              <a:rPr lang="en-US" sz="1400" b="1" dirty="0" smtClean="0">
                <a:solidFill>
                  <a:srgbClr val="FF0000"/>
                </a:solidFill>
              </a:rPr>
              <a:t>2</a:t>
            </a:r>
            <a:r>
              <a:rPr lang="en-US" sz="1400" b="1" dirty="0" smtClean="0">
                <a:solidFill>
                  <a:srgbClr val="FFFF00"/>
                </a:solidFill>
              </a:rPr>
              <a:t> drops of indicator </a:t>
            </a:r>
            <a:endParaRPr lang="en-US" sz="1400" b="1" dirty="0">
              <a:solidFill>
                <a:srgbClr val="FFFF00"/>
              </a:solidFill>
            </a:endParaRPr>
          </a:p>
        </p:txBody>
      </p:sp>
      <p:cxnSp>
        <p:nvCxnSpPr>
          <p:cNvPr id="62" name="رابط مستقيم 61"/>
          <p:cNvCxnSpPr/>
          <p:nvPr/>
        </p:nvCxnSpPr>
        <p:spPr>
          <a:xfrm>
            <a:off x="0" y="1447800"/>
            <a:ext cx="2590800" cy="0"/>
          </a:xfrm>
          <a:prstGeom prst="line">
            <a:avLst/>
          </a:prstGeom>
        </p:spPr>
        <p:style>
          <a:lnRef idx="2">
            <a:schemeClr val="dk1"/>
          </a:lnRef>
          <a:fillRef idx="0">
            <a:schemeClr val="dk1"/>
          </a:fillRef>
          <a:effectRef idx="1">
            <a:schemeClr val="dk1"/>
          </a:effectRef>
          <a:fontRef idx="minor">
            <a:schemeClr val="tx1"/>
          </a:fontRef>
        </p:style>
      </p:cxnSp>
      <p:cxnSp>
        <p:nvCxnSpPr>
          <p:cNvPr id="67" name="رابط مستقيم 66"/>
          <p:cNvCxnSpPr/>
          <p:nvPr/>
        </p:nvCxnSpPr>
        <p:spPr>
          <a:xfrm>
            <a:off x="5715000" y="1447800"/>
            <a:ext cx="2667000" cy="0"/>
          </a:xfrm>
          <a:prstGeom prst="line">
            <a:avLst/>
          </a:prstGeom>
        </p:spPr>
        <p:style>
          <a:lnRef idx="2">
            <a:schemeClr val="dk1"/>
          </a:lnRef>
          <a:fillRef idx="0">
            <a:schemeClr val="dk1"/>
          </a:fillRef>
          <a:effectRef idx="1">
            <a:schemeClr val="dk1"/>
          </a:effectRef>
          <a:fontRef idx="minor">
            <a:schemeClr val="tx1"/>
          </a:fontRef>
        </p:style>
      </p:cxnSp>
      <p:sp>
        <p:nvSpPr>
          <p:cNvPr id="72" name="مربع نص 71"/>
          <p:cNvSpPr txBox="1"/>
          <p:nvPr/>
        </p:nvSpPr>
        <p:spPr>
          <a:xfrm>
            <a:off x="152400" y="5867400"/>
            <a:ext cx="8991600" cy="523220"/>
          </a:xfrm>
          <a:prstGeom prst="rect">
            <a:avLst/>
          </a:prstGeom>
          <a:noFill/>
        </p:spPr>
        <p:txBody>
          <a:bodyPr wrap="square" rtlCol="0">
            <a:spAutoFit/>
          </a:bodyPr>
          <a:lstStyle/>
          <a:p>
            <a:r>
              <a:rPr lang="en-US" sz="2800" b="1" i="1" dirty="0" smtClean="0">
                <a:solidFill>
                  <a:srgbClr val="7030A0"/>
                </a:solidFill>
              </a:rPr>
              <a:t>       </a:t>
            </a:r>
            <a:r>
              <a:rPr lang="en-US" sz="2800" b="1" i="1" dirty="0" smtClean="0">
                <a:solidFill>
                  <a:schemeClr val="accent2">
                    <a:lumMod val="50000"/>
                  </a:schemeClr>
                </a:solidFill>
              </a:rPr>
              <a:t>Is the </a:t>
            </a:r>
            <a:r>
              <a:rPr lang="en-US" sz="2800" b="1" i="1" dirty="0" err="1" smtClean="0">
                <a:solidFill>
                  <a:schemeClr val="accent2">
                    <a:lumMod val="50000"/>
                  </a:schemeClr>
                </a:solidFill>
              </a:rPr>
              <a:t>molarity</a:t>
            </a:r>
            <a:r>
              <a:rPr lang="en-US" sz="2800" b="1" i="1" dirty="0" smtClean="0">
                <a:solidFill>
                  <a:schemeClr val="accent2">
                    <a:lumMod val="50000"/>
                  </a:schemeClr>
                </a:solidFill>
              </a:rPr>
              <a:t> in two cases equal (same)         or</a:t>
            </a:r>
            <a:r>
              <a:rPr lang="en-US" sz="2800" b="1" i="1" dirty="0" smtClean="0">
                <a:solidFill>
                  <a:srgbClr val="7030A0"/>
                </a:solidFill>
              </a:rPr>
              <a:t>         </a:t>
            </a:r>
            <a:r>
              <a:rPr lang="en-US" sz="2800" b="1" i="1" dirty="0" smtClean="0">
                <a:solidFill>
                  <a:schemeClr val="accent2">
                    <a:lumMod val="50000"/>
                  </a:schemeClr>
                </a:solidFill>
              </a:rPr>
              <a:t> ??                     </a:t>
            </a:r>
            <a:endParaRPr lang="en-US" sz="2800" b="1" i="1" dirty="0">
              <a:solidFill>
                <a:schemeClr val="accent2">
                  <a:lumMod val="50000"/>
                </a:schemeClr>
              </a:solidFill>
            </a:endParaRPr>
          </a:p>
        </p:txBody>
      </p:sp>
      <p:sp>
        <p:nvSpPr>
          <p:cNvPr id="84" name="يساوي 83"/>
          <p:cNvSpPr/>
          <p:nvPr/>
        </p:nvSpPr>
        <p:spPr>
          <a:xfrm>
            <a:off x="6934200" y="6019800"/>
            <a:ext cx="609600" cy="304800"/>
          </a:xfrm>
          <a:prstGeom prst="mathEqua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5" name="لا يساوي 84"/>
          <p:cNvSpPr/>
          <p:nvPr/>
        </p:nvSpPr>
        <p:spPr>
          <a:xfrm>
            <a:off x="7848600" y="6019800"/>
            <a:ext cx="609600" cy="304800"/>
          </a:xfrm>
          <a:prstGeom prst="mathNotEqua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6" name="وجه ضاحك 85"/>
          <p:cNvSpPr/>
          <p:nvPr/>
        </p:nvSpPr>
        <p:spPr>
          <a:xfrm>
            <a:off x="0" y="5791200"/>
            <a:ext cx="685800" cy="762000"/>
          </a:xfrm>
          <a:prstGeom prst="smileyFac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cxnSp>
        <p:nvCxnSpPr>
          <p:cNvPr id="90" name="رابط مستقيم 89"/>
          <p:cNvCxnSpPr/>
          <p:nvPr/>
        </p:nvCxnSpPr>
        <p:spPr>
          <a:xfrm>
            <a:off x="0" y="1981200"/>
            <a:ext cx="3581400" cy="0"/>
          </a:xfrm>
          <a:prstGeom prst="line">
            <a:avLst/>
          </a:prstGeom>
        </p:spPr>
        <p:style>
          <a:lnRef idx="1">
            <a:schemeClr val="dk1"/>
          </a:lnRef>
          <a:fillRef idx="0">
            <a:schemeClr val="dk1"/>
          </a:fillRef>
          <a:effectRef idx="0">
            <a:schemeClr val="dk1"/>
          </a:effectRef>
          <a:fontRef idx="minor">
            <a:schemeClr val="tx1"/>
          </a:fontRef>
        </p:style>
      </p:cxnSp>
      <p:cxnSp>
        <p:nvCxnSpPr>
          <p:cNvPr id="95" name="رابط مستقيم 94"/>
          <p:cNvCxnSpPr/>
          <p:nvPr/>
        </p:nvCxnSpPr>
        <p:spPr>
          <a:xfrm>
            <a:off x="3581400" y="1981200"/>
            <a:ext cx="0" cy="3505200"/>
          </a:xfrm>
          <a:prstGeom prst="line">
            <a:avLst/>
          </a:prstGeom>
        </p:spPr>
        <p:style>
          <a:lnRef idx="1">
            <a:schemeClr val="dk1"/>
          </a:lnRef>
          <a:fillRef idx="0">
            <a:schemeClr val="dk1"/>
          </a:fillRef>
          <a:effectRef idx="0">
            <a:schemeClr val="dk1"/>
          </a:effectRef>
          <a:fontRef idx="minor">
            <a:schemeClr val="tx1"/>
          </a:fontRef>
        </p:style>
      </p:cxnSp>
      <p:cxnSp>
        <p:nvCxnSpPr>
          <p:cNvPr id="100" name="رابط مستقيم 99"/>
          <p:cNvCxnSpPr/>
          <p:nvPr/>
        </p:nvCxnSpPr>
        <p:spPr>
          <a:xfrm>
            <a:off x="0" y="5486400"/>
            <a:ext cx="3581400" cy="0"/>
          </a:xfrm>
          <a:prstGeom prst="line">
            <a:avLst/>
          </a:prstGeom>
        </p:spPr>
        <p:style>
          <a:lnRef idx="1">
            <a:schemeClr val="dk1"/>
          </a:lnRef>
          <a:fillRef idx="0">
            <a:schemeClr val="dk1"/>
          </a:fillRef>
          <a:effectRef idx="0">
            <a:schemeClr val="dk1"/>
          </a:effectRef>
          <a:fontRef idx="minor">
            <a:schemeClr val="tx1"/>
          </a:fontRef>
        </p:style>
      </p:cxnSp>
      <p:cxnSp>
        <p:nvCxnSpPr>
          <p:cNvPr id="30" name="رابط كسهم مستقيم 29"/>
          <p:cNvCxnSpPr/>
          <p:nvPr/>
        </p:nvCxnSpPr>
        <p:spPr>
          <a:xfrm flipH="1">
            <a:off x="4114800" y="2438400"/>
            <a:ext cx="381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رابط كسهم مستقيم 38"/>
          <p:cNvCxnSpPr/>
          <p:nvPr/>
        </p:nvCxnSpPr>
        <p:spPr>
          <a:xfrm flipH="1">
            <a:off x="4114800" y="4800600"/>
            <a:ext cx="381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86800" cy="1417638"/>
          </a:xfrm>
        </p:spPr>
        <p:txBody>
          <a:bodyPr>
            <a:normAutofit/>
          </a:bodyPr>
          <a:lstStyle/>
          <a:p>
            <a:pPr algn="l"/>
            <a:r>
              <a:rPr lang="en-US" sz="3200" b="1" dirty="0" smtClean="0"/>
              <a:t>EXP(7): </a:t>
            </a:r>
            <a:r>
              <a:rPr lang="en-US" sz="3200" b="1" dirty="0" smtClean="0">
                <a:solidFill>
                  <a:srgbClr val="FF0000"/>
                </a:solidFill>
              </a:rPr>
              <a:t>Measurement of Gas Diffusion</a:t>
            </a:r>
            <a:br>
              <a:rPr lang="en-US" sz="3200" b="1" dirty="0" smtClean="0">
                <a:solidFill>
                  <a:srgbClr val="FF0000"/>
                </a:solidFill>
              </a:rPr>
            </a:br>
            <a:r>
              <a:rPr lang="en-US" sz="3200" b="1" dirty="0" smtClean="0">
                <a:solidFill>
                  <a:srgbClr val="FF0000"/>
                </a:solidFill>
              </a:rPr>
              <a:t>              (Graham’s Law of Diffusion).</a:t>
            </a:r>
            <a:endParaRPr lang="en-US" sz="3200" b="1" dirty="0">
              <a:solidFill>
                <a:srgbClr val="FF0000"/>
              </a:solidFill>
            </a:endParaRPr>
          </a:p>
        </p:txBody>
      </p:sp>
      <p:sp>
        <p:nvSpPr>
          <p:cNvPr id="3" name="عنصر نائب للمحتوى 2"/>
          <p:cNvSpPr>
            <a:spLocks noGrp="1"/>
          </p:cNvSpPr>
          <p:nvPr>
            <p:ph idx="1"/>
          </p:nvPr>
        </p:nvSpPr>
        <p:spPr>
          <a:xfrm>
            <a:off x="0" y="1600200"/>
            <a:ext cx="8686800" cy="4525963"/>
          </a:xfrm>
          <a:solidFill>
            <a:srgbClr val="99CC00"/>
          </a:solidFill>
        </p:spPr>
        <p:txBody>
          <a:bodyPr>
            <a:normAutofit lnSpcReduction="10000"/>
          </a:bodyPr>
          <a:lstStyle/>
          <a:p>
            <a:r>
              <a:rPr lang="en-US" dirty="0" smtClean="0"/>
              <a:t>In this experiment we will measure diffusion rate to</a:t>
            </a:r>
            <a:r>
              <a:rPr lang="en-US" sz="3600" b="1" dirty="0" smtClean="0"/>
              <a:t> 2 </a:t>
            </a:r>
            <a:r>
              <a:rPr lang="en-US" dirty="0" smtClean="0"/>
              <a:t>gases : </a:t>
            </a:r>
          </a:p>
          <a:p>
            <a:pPr>
              <a:buNone/>
            </a:pPr>
            <a:r>
              <a:rPr lang="en-US" b="1" dirty="0" smtClean="0">
                <a:solidFill>
                  <a:srgbClr val="7030A0"/>
                </a:solidFill>
              </a:rPr>
              <a:t>          NH</a:t>
            </a:r>
            <a:r>
              <a:rPr lang="en-US" b="1" baseline="-25000" dirty="0" smtClean="0">
                <a:solidFill>
                  <a:srgbClr val="7030A0"/>
                </a:solidFill>
              </a:rPr>
              <a:t>3</a:t>
            </a:r>
            <a:r>
              <a:rPr lang="en-US" dirty="0" smtClean="0">
                <a:solidFill>
                  <a:srgbClr val="7030A0"/>
                </a:solidFill>
              </a:rPr>
              <a:t> </a:t>
            </a:r>
            <a:r>
              <a:rPr lang="en-US" b="1" baseline="-25000" dirty="0" smtClean="0">
                <a:solidFill>
                  <a:srgbClr val="7030A0"/>
                </a:solidFill>
              </a:rPr>
              <a:t>(g)                                 </a:t>
            </a:r>
            <a:r>
              <a:rPr lang="en-US" dirty="0" smtClean="0"/>
              <a:t>&amp;              </a:t>
            </a:r>
            <a:r>
              <a:rPr lang="en-US" dirty="0" smtClean="0">
                <a:solidFill>
                  <a:srgbClr val="7030A0"/>
                </a:solidFill>
              </a:rPr>
              <a:t>   </a:t>
            </a:r>
            <a:r>
              <a:rPr lang="en-US" b="1" dirty="0" smtClean="0">
                <a:solidFill>
                  <a:srgbClr val="7030A0"/>
                </a:solidFill>
              </a:rPr>
              <a:t>HCl</a:t>
            </a:r>
            <a:r>
              <a:rPr lang="en-US" dirty="0" smtClean="0">
                <a:solidFill>
                  <a:srgbClr val="7030A0"/>
                </a:solidFill>
              </a:rPr>
              <a:t> </a:t>
            </a:r>
            <a:r>
              <a:rPr lang="en-US" b="1" baseline="-25000" dirty="0" smtClean="0">
                <a:solidFill>
                  <a:srgbClr val="7030A0"/>
                </a:solidFill>
              </a:rPr>
              <a:t>(g) </a:t>
            </a:r>
            <a:endParaRPr lang="en-US" b="1" dirty="0" smtClean="0">
              <a:solidFill>
                <a:srgbClr val="7030A0"/>
              </a:solidFill>
            </a:endParaRPr>
          </a:p>
          <a:p>
            <a:pPr>
              <a:buNone/>
            </a:pPr>
            <a:endParaRPr lang="en-US" b="1" strike="sngStrike" baseline="-25000" dirty="0" smtClean="0"/>
          </a:p>
          <a:p>
            <a:pPr>
              <a:buNone/>
            </a:pPr>
            <a:r>
              <a:rPr lang="en-US" b="1" baseline="30000" dirty="0" smtClean="0"/>
              <a:t> </a:t>
            </a:r>
            <a:r>
              <a:rPr lang="en-US" b="1" dirty="0" smtClean="0"/>
              <a:t>     Which is faster diffusion you think ? And Why?</a:t>
            </a:r>
          </a:p>
          <a:p>
            <a:pPr>
              <a:buNone/>
            </a:pPr>
            <a:r>
              <a:rPr lang="en-US" b="1" baseline="30000" dirty="0" smtClean="0"/>
              <a:t>       </a:t>
            </a:r>
          </a:p>
          <a:p>
            <a:pPr>
              <a:buNone/>
            </a:pPr>
            <a:r>
              <a:rPr lang="en-US" b="1" baseline="30000" dirty="0" smtClean="0"/>
              <a:t>  </a:t>
            </a:r>
            <a:r>
              <a:rPr lang="en-US" sz="4000" b="1" baseline="30000" dirty="0" smtClean="0"/>
              <a:t>     </a:t>
            </a:r>
            <a:r>
              <a:rPr lang="en-US" sz="4000" b="1" baseline="30000" dirty="0" smtClean="0">
                <a:solidFill>
                  <a:srgbClr val="002060"/>
                </a:solidFill>
              </a:rPr>
              <a:t>The answer :</a:t>
            </a:r>
            <a:r>
              <a:rPr lang="en-US" sz="4000" b="1" dirty="0" smtClean="0">
                <a:solidFill>
                  <a:srgbClr val="002060"/>
                </a:solidFill>
              </a:rPr>
              <a:t> </a:t>
            </a:r>
            <a:r>
              <a:rPr lang="en-US" sz="4000" b="1" baseline="30000" dirty="0" smtClean="0">
                <a:solidFill>
                  <a:srgbClr val="002060"/>
                </a:solidFill>
              </a:rPr>
              <a:t>……………faster</a:t>
            </a:r>
            <a:r>
              <a:rPr lang="en-US" sz="4000" b="1" dirty="0" smtClean="0">
                <a:solidFill>
                  <a:srgbClr val="002060"/>
                </a:solidFill>
              </a:rPr>
              <a:t> </a:t>
            </a:r>
            <a:r>
              <a:rPr lang="en-US" sz="4000" b="1" baseline="30000" dirty="0" smtClean="0">
                <a:solidFill>
                  <a:srgbClr val="002060"/>
                </a:solidFill>
              </a:rPr>
              <a:t>than ………………</a:t>
            </a:r>
          </a:p>
          <a:p>
            <a:pPr>
              <a:buNone/>
            </a:pPr>
            <a:r>
              <a:rPr lang="en-US" sz="4000" b="1" baseline="30000" dirty="0" smtClean="0">
                <a:solidFill>
                  <a:srgbClr val="002060"/>
                </a:solidFill>
              </a:rPr>
              <a:t>      Because</a:t>
            </a:r>
            <a:r>
              <a:rPr lang="en-US" sz="4000" b="1" dirty="0" smtClean="0">
                <a:solidFill>
                  <a:srgbClr val="002060"/>
                </a:solidFill>
              </a:rPr>
              <a:t> </a:t>
            </a:r>
            <a:r>
              <a:rPr lang="ar-BH" sz="4000" b="1" baseline="30000" dirty="0" err="1" smtClean="0">
                <a:solidFill>
                  <a:srgbClr val="002060"/>
                </a:solidFill>
              </a:rPr>
              <a:t>:</a:t>
            </a:r>
            <a:r>
              <a:rPr lang="en-US" sz="4000" b="1" dirty="0" smtClean="0">
                <a:solidFill>
                  <a:srgbClr val="002060"/>
                </a:solidFill>
              </a:rPr>
              <a:t> </a:t>
            </a:r>
            <a:r>
              <a:rPr lang="en-US" sz="4000" b="1" baseline="30000" dirty="0" smtClean="0">
                <a:solidFill>
                  <a:srgbClr val="002060"/>
                </a:solidFill>
              </a:rPr>
              <a:t>...........................................................</a:t>
            </a:r>
            <a:endParaRPr lang="en-US" b="1" baseline="30000" dirty="0" smtClean="0">
              <a:solidFill>
                <a:srgbClr val="002060"/>
              </a:solidFill>
            </a:endParaRPr>
          </a:p>
        </p:txBody>
      </p:sp>
      <p:sp>
        <p:nvSpPr>
          <p:cNvPr id="4" name="نجمة ذات 5 نقاط 3"/>
          <p:cNvSpPr/>
          <p:nvPr/>
        </p:nvSpPr>
        <p:spPr>
          <a:xfrm>
            <a:off x="0" y="3581400"/>
            <a:ext cx="533400" cy="3048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رابط مستقيم 5"/>
          <p:cNvCxnSpPr/>
          <p:nvPr/>
        </p:nvCxnSpPr>
        <p:spPr>
          <a:xfrm>
            <a:off x="0" y="1219200"/>
            <a:ext cx="9144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صر نائب لرقم الشريحة 3"/>
          <p:cNvSpPr>
            <a:spLocks noGrp="1"/>
          </p:cNvSpPr>
          <p:nvPr>
            <p:ph type="sldNum" sz="quarter" idx="12"/>
          </p:nvPr>
        </p:nvSpPr>
        <p:spPr/>
        <p:txBody>
          <a:bodyPr/>
          <a:lstStyle/>
          <a:p>
            <a:fld id="{D79128BA-CDB3-41AB-9639-35407B8A0671}" type="slidenum">
              <a:rPr lang="en-US"/>
              <a:pPr/>
              <a:t>38</a:t>
            </a:fld>
            <a:endParaRPr lang="en-US" dirty="0"/>
          </a:p>
        </p:txBody>
      </p:sp>
      <p:sp>
        <p:nvSpPr>
          <p:cNvPr id="11266" name="Text Box 2"/>
          <p:cNvSpPr txBox="1">
            <a:spLocks noChangeArrowheads="1"/>
          </p:cNvSpPr>
          <p:nvPr/>
        </p:nvSpPr>
        <p:spPr bwMode="auto">
          <a:xfrm>
            <a:off x="381000" y="381000"/>
            <a:ext cx="5975350" cy="523220"/>
          </a:xfrm>
          <a:prstGeom prst="rect">
            <a:avLst/>
          </a:prstGeom>
          <a:noFill/>
          <a:ln w="9525">
            <a:noFill/>
            <a:miter lim="800000"/>
            <a:headEnd/>
            <a:tailEnd/>
          </a:ln>
          <a:effectLst/>
        </p:spPr>
        <p:txBody>
          <a:bodyPr wrap="square">
            <a:spAutoFit/>
          </a:bodyPr>
          <a:lstStyle/>
          <a:p>
            <a:r>
              <a:rPr lang="en-US" sz="2800" b="1" u="sng" dirty="0">
                <a:solidFill>
                  <a:srgbClr val="000099"/>
                </a:solidFill>
              </a:rPr>
              <a:t>Molecular diffusion </a:t>
            </a:r>
            <a:r>
              <a:rPr lang="en-US" sz="2800" b="1" u="sng" dirty="0" smtClean="0">
                <a:solidFill>
                  <a:srgbClr val="000099"/>
                </a:solidFill>
              </a:rPr>
              <a:t>:</a:t>
            </a:r>
            <a:endParaRPr lang="en-US" sz="2800" b="1" u="sng" dirty="0">
              <a:solidFill>
                <a:srgbClr val="000099"/>
              </a:solidFill>
            </a:endParaRPr>
          </a:p>
        </p:txBody>
      </p:sp>
      <p:sp>
        <p:nvSpPr>
          <p:cNvPr id="11267" name="Text Box 3"/>
          <p:cNvSpPr txBox="1">
            <a:spLocks noChangeArrowheads="1"/>
          </p:cNvSpPr>
          <p:nvPr/>
        </p:nvSpPr>
        <p:spPr bwMode="auto">
          <a:xfrm>
            <a:off x="381000" y="1143000"/>
            <a:ext cx="8216900" cy="707886"/>
          </a:xfrm>
          <a:prstGeom prst="rect">
            <a:avLst/>
          </a:prstGeom>
          <a:noFill/>
          <a:ln w="9525">
            <a:noFill/>
            <a:miter lim="800000"/>
            <a:headEnd/>
            <a:tailEnd/>
          </a:ln>
          <a:effectLst/>
        </p:spPr>
        <p:txBody>
          <a:bodyPr wrap="square">
            <a:spAutoFit/>
          </a:bodyPr>
          <a:lstStyle/>
          <a:p>
            <a:r>
              <a:rPr lang="en-US" sz="2000" b="1" u="sng" dirty="0">
                <a:solidFill>
                  <a:srgbClr val="FF0000"/>
                </a:solidFill>
              </a:rPr>
              <a:t>Diffusion:</a:t>
            </a:r>
          </a:p>
          <a:p>
            <a:r>
              <a:rPr lang="en-US" sz="2000" dirty="0">
                <a:solidFill>
                  <a:srgbClr val="006600"/>
                </a:solidFill>
              </a:rPr>
              <a:t> “gas molecules spreading out to fill a room are </a:t>
            </a:r>
            <a:r>
              <a:rPr lang="en-US" sz="2000" dirty="0" smtClean="0">
                <a:solidFill>
                  <a:srgbClr val="006600"/>
                </a:solidFill>
              </a:rPr>
              <a:t>diffusion.”</a:t>
            </a:r>
            <a:endParaRPr lang="en-US" sz="2000" dirty="0">
              <a:solidFill>
                <a:srgbClr val="006600"/>
              </a:solidFill>
            </a:endParaRPr>
          </a:p>
        </p:txBody>
      </p:sp>
      <p:graphicFrame>
        <p:nvGraphicFramePr>
          <p:cNvPr id="11269" name="Object 5"/>
          <p:cNvGraphicFramePr>
            <a:graphicFrameLocks noChangeAspect="1"/>
          </p:cNvGraphicFramePr>
          <p:nvPr/>
        </p:nvGraphicFramePr>
        <p:xfrm>
          <a:off x="1066800" y="4038600"/>
          <a:ext cx="1936750" cy="2082800"/>
        </p:xfrm>
        <a:graphic>
          <a:graphicData uri="http://schemas.openxmlformats.org/presentationml/2006/ole">
            <p:oleObj spid="_x0000_s1026" name="Clip" r:id="rId3" imgW="3025440" imgH="3252600" progId="">
              <p:embed/>
            </p:oleObj>
          </a:graphicData>
        </a:graphic>
      </p:graphicFrame>
      <p:sp>
        <p:nvSpPr>
          <p:cNvPr id="11270" name="AutoShape 6"/>
          <p:cNvSpPr>
            <a:spLocks noChangeArrowheads="1"/>
          </p:cNvSpPr>
          <p:nvPr/>
        </p:nvSpPr>
        <p:spPr bwMode="auto">
          <a:xfrm>
            <a:off x="3429000" y="2133600"/>
            <a:ext cx="5029200" cy="2362200"/>
          </a:xfrm>
          <a:prstGeom prst="wedgeRoundRectCallout">
            <a:avLst>
              <a:gd name="adj1" fmla="val -63542"/>
              <a:gd name="adj2" fmla="val 42407"/>
              <a:gd name="adj3" fmla="val 16667"/>
            </a:avLst>
          </a:prstGeom>
          <a:solidFill>
            <a:schemeClr val="accent1"/>
          </a:solidFill>
          <a:ln w="9525">
            <a:solidFill>
              <a:schemeClr val="tx1"/>
            </a:solidFill>
            <a:miter lim="800000"/>
            <a:headEnd/>
            <a:tailEnd/>
          </a:ln>
          <a:effectLst/>
        </p:spPr>
        <p:txBody>
          <a:bodyPr wrap="none" anchor="ctr"/>
          <a:lstStyle/>
          <a:p>
            <a:pPr algn="ctr"/>
            <a:r>
              <a:rPr lang="en-US" dirty="0"/>
              <a:t>Its not easy since an average gas</a:t>
            </a:r>
          </a:p>
          <a:p>
            <a:pPr algn="ctr"/>
            <a:r>
              <a:rPr lang="en-US" dirty="0"/>
              <a:t>molecule at room temperature and</a:t>
            </a:r>
          </a:p>
          <a:p>
            <a:pPr algn="ctr"/>
            <a:r>
              <a:rPr lang="en-US" dirty="0"/>
              <a:t>pressure will experience about</a:t>
            </a:r>
          </a:p>
          <a:p>
            <a:pPr algn="ctr"/>
            <a:r>
              <a:rPr lang="en-US" dirty="0">
                <a:solidFill>
                  <a:srgbClr val="CC0000"/>
                </a:solidFill>
              </a:rPr>
              <a:t>10 billion</a:t>
            </a:r>
            <a:r>
              <a:rPr lang="en-US" dirty="0"/>
              <a:t> collisions per second! </a:t>
            </a:r>
          </a:p>
          <a:p>
            <a:pPr algn="ctr"/>
            <a:r>
              <a:rPr lang="en-US" dirty="0"/>
              <a:t>It only travels about 60 nm</a:t>
            </a:r>
          </a:p>
          <a:p>
            <a:pPr algn="ctr"/>
            <a:r>
              <a:rPr lang="en-US" dirty="0"/>
              <a:t> between collisions!</a:t>
            </a:r>
          </a:p>
        </p:txBody>
      </p:sp>
      <p:sp>
        <p:nvSpPr>
          <p:cNvPr id="11271" name="AutoShape 7"/>
          <p:cNvSpPr>
            <a:spLocks noChangeArrowheads="1"/>
          </p:cNvSpPr>
          <p:nvPr/>
        </p:nvSpPr>
        <p:spPr bwMode="auto">
          <a:xfrm>
            <a:off x="2895600" y="4800600"/>
            <a:ext cx="4038600" cy="1600200"/>
          </a:xfrm>
          <a:prstGeom prst="cube">
            <a:avLst>
              <a:gd name="adj" fmla="val 25000"/>
            </a:avLst>
          </a:prstGeom>
          <a:solidFill>
            <a:srgbClr val="FF99CC">
              <a:alpha val="50000"/>
            </a:srgbClr>
          </a:solidFill>
          <a:ln w="9525">
            <a:solidFill>
              <a:schemeClr val="tx1"/>
            </a:solidFill>
            <a:miter lim="800000"/>
            <a:headEnd/>
            <a:tailEnd/>
          </a:ln>
          <a:effectLst/>
        </p:spPr>
        <p:txBody>
          <a:bodyPr wrap="none" anchor="ctr"/>
          <a:lstStyle/>
          <a:p>
            <a:endParaRPr lang="en-US" dirty="0"/>
          </a:p>
        </p:txBody>
      </p:sp>
      <p:sp>
        <p:nvSpPr>
          <p:cNvPr id="11272" name="Freeform 8"/>
          <p:cNvSpPr>
            <a:spLocks/>
          </p:cNvSpPr>
          <p:nvPr/>
        </p:nvSpPr>
        <p:spPr bwMode="auto">
          <a:xfrm>
            <a:off x="3124200" y="5143500"/>
            <a:ext cx="2833688" cy="1168400"/>
          </a:xfrm>
          <a:custGeom>
            <a:avLst/>
            <a:gdLst/>
            <a:ahLst/>
            <a:cxnLst>
              <a:cxn ang="0">
                <a:pos x="60" y="636"/>
              </a:cxn>
              <a:cxn ang="0">
                <a:pos x="84" y="564"/>
              </a:cxn>
              <a:cxn ang="0">
                <a:pos x="120" y="468"/>
              </a:cxn>
              <a:cxn ang="0">
                <a:pos x="204" y="552"/>
              </a:cxn>
              <a:cxn ang="0">
                <a:pos x="396" y="624"/>
              </a:cxn>
              <a:cxn ang="0">
                <a:pos x="204" y="672"/>
              </a:cxn>
              <a:cxn ang="0">
                <a:pos x="252" y="480"/>
              </a:cxn>
              <a:cxn ang="0">
                <a:pos x="84" y="168"/>
              </a:cxn>
              <a:cxn ang="0">
                <a:pos x="336" y="288"/>
              </a:cxn>
              <a:cxn ang="0">
                <a:pos x="528" y="432"/>
              </a:cxn>
              <a:cxn ang="0">
                <a:pos x="744" y="612"/>
              </a:cxn>
              <a:cxn ang="0">
                <a:pos x="540" y="528"/>
              </a:cxn>
              <a:cxn ang="0">
                <a:pos x="528" y="480"/>
              </a:cxn>
              <a:cxn ang="0">
                <a:pos x="456" y="444"/>
              </a:cxn>
              <a:cxn ang="0">
                <a:pos x="468" y="348"/>
              </a:cxn>
              <a:cxn ang="0">
                <a:pos x="588" y="396"/>
              </a:cxn>
              <a:cxn ang="0">
                <a:pos x="912" y="360"/>
              </a:cxn>
              <a:cxn ang="0">
                <a:pos x="432" y="456"/>
              </a:cxn>
              <a:cxn ang="0">
                <a:pos x="480" y="312"/>
              </a:cxn>
              <a:cxn ang="0">
                <a:pos x="900" y="456"/>
              </a:cxn>
              <a:cxn ang="0">
                <a:pos x="1128" y="516"/>
              </a:cxn>
              <a:cxn ang="0">
                <a:pos x="1272" y="600"/>
              </a:cxn>
              <a:cxn ang="0">
                <a:pos x="1332" y="504"/>
              </a:cxn>
              <a:cxn ang="0">
                <a:pos x="1236" y="420"/>
              </a:cxn>
              <a:cxn ang="0">
                <a:pos x="1284" y="360"/>
              </a:cxn>
              <a:cxn ang="0">
                <a:pos x="1380" y="372"/>
              </a:cxn>
              <a:cxn ang="0">
                <a:pos x="1752" y="516"/>
              </a:cxn>
              <a:cxn ang="0">
                <a:pos x="1560" y="420"/>
              </a:cxn>
              <a:cxn ang="0">
                <a:pos x="1464" y="636"/>
              </a:cxn>
              <a:cxn ang="0">
                <a:pos x="1248" y="636"/>
              </a:cxn>
              <a:cxn ang="0">
                <a:pos x="1092" y="564"/>
              </a:cxn>
              <a:cxn ang="0">
                <a:pos x="1344" y="372"/>
              </a:cxn>
            </a:cxnLst>
            <a:rect l="0" t="0" r="r" b="b"/>
            <a:pathLst>
              <a:path w="1785" h="736">
                <a:moveTo>
                  <a:pt x="24" y="696"/>
                </a:moveTo>
                <a:cubicBezTo>
                  <a:pt x="36" y="676"/>
                  <a:pt x="42" y="651"/>
                  <a:pt x="60" y="636"/>
                </a:cubicBezTo>
                <a:cubicBezTo>
                  <a:pt x="137" y="570"/>
                  <a:pt x="90" y="679"/>
                  <a:pt x="120" y="588"/>
                </a:cubicBezTo>
                <a:cubicBezTo>
                  <a:pt x="108" y="580"/>
                  <a:pt x="98" y="569"/>
                  <a:pt x="84" y="564"/>
                </a:cubicBezTo>
                <a:cubicBezTo>
                  <a:pt x="65" y="557"/>
                  <a:pt x="34" y="569"/>
                  <a:pt x="24" y="552"/>
                </a:cubicBezTo>
                <a:cubicBezTo>
                  <a:pt x="0" y="512"/>
                  <a:pt x="101" y="474"/>
                  <a:pt x="120" y="468"/>
                </a:cubicBezTo>
                <a:cubicBezTo>
                  <a:pt x="144" y="484"/>
                  <a:pt x="168" y="500"/>
                  <a:pt x="192" y="516"/>
                </a:cubicBezTo>
                <a:cubicBezTo>
                  <a:pt x="203" y="523"/>
                  <a:pt x="192" y="550"/>
                  <a:pt x="204" y="552"/>
                </a:cubicBezTo>
                <a:cubicBezTo>
                  <a:pt x="283" y="567"/>
                  <a:pt x="364" y="560"/>
                  <a:pt x="444" y="564"/>
                </a:cubicBezTo>
                <a:cubicBezTo>
                  <a:pt x="428" y="584"/>
                  <a:pt x="419" y="614"/>
                  <a:pt x="396" y="624"/>
                </a:cubicBezTo>
                <a:cubicBezTo>
                  <a:pt x="351" y="644"/>
                  <a:pt x="299" y="636"/>
                  <a:pt x="252" y="648"/>
                </a:cubicBezTo>
                <a:cubicBezTo>
                  <a:pt x="235" y="652"/>
                  <a:pt x="220" y="664"/>
                  <a:pt x="204" y="672"/>
                </a:cubicBezTo>
                <a:cubicBezTo>
                  <a:pt x="208" y="624"/>
                  <a:pt x="204" y="575"/>
                  <a:pt x="216" y="528"/>
                </a:cubicBezTo>
                <a:cubicBezTo>
                  <a:pt x="221" y="509"/>
                  <a:pt x="251" y="500"/>
                  <a:pt x="252" y="480"/>
                </a:cubicBezTo>
                <a:cubicBezTo>
                  <a:pt x="270" y="114"/>
                  <a:pt x="284" y="169"/>
                  <a:pt x="228" y="0"/>
                </a:cubicBezTo>
                <a:cubicBezTo>
                  <a:pt x="158" y="47"/>
                  <a:pt x="112" y="85"/>
                  <a:pt x="84" y="168"/>
                </a:cubicBezTo>
                <a:cubicBezTo>
                  <a:pt x="164" y="172"/>
                  <a:pt x="252" y="146"/>
                  <a:pt x="324" y="180"/>
                </a:cubicBezTo>
                <a:cubicBezTo>
                  <a:pt x="357" y="196"/>
                  <a:pt x="315" y="258"/>
                  <a:pt x="336" y="288"/>
                </a:cubicBezTo>
                <a:cubicBezTo>
                  <a:pt x="350" y="308"/>
                  <a:pt x="384" y="296"/>
                  <a:pt x="408" y="300"/>
                </a:cubicBezTo>
                <a:cubicBezTo>
                  <a:pt x="494" y="352"/>
                  <a:pt x="495" y="334"/>
                  <a:pt x="528" y="432"/>
                </a:cubicBezTo>
                <a:cubicBezTo>
                  <a:pt x="540" y="691"/>
                  <a:pt x="459" y="736"/>
                  <a:pt x="708" y="648"/>
                </a:cubicBezTo>
                <a:cubicBezTo>
                  <a:pt x="724" y="642"/>
                  <a:pt x="732" y="624"/>
                  <a:pt x="744" y="612"/>
                </a:cubicBezTo>
                <a:cubicBezTo>
                  <a:pt x="680" y="608"/>
                  <a:pt x="611" y="624"/>
                  <a:pt x="552" y="600"/>
                </a:cubicBezTo>
                <a:cubicBezTo>
                  <a:pt x="530" y="591"/>
                  <a:pt x="560" y="541"/>
                  <a:pt x="540" y="528"/>
                </a:cubicBezTo>
                <a:cubicBezTo>
                  <a:pt x="503" y="503"/>
                  <a:pt x="452" y="512"/>
                  <a:pt x="408" y="504"/>
                </a:cubicBezTo>
                <a:cubicBezTo>
                  <a:pt x="448" y="496"/>
                  <a:pt x="489" y="492"/>
                  <a:pt x="528" y="480"/>
                </a:cubicBezTo>
                <a:cubicBezTo>
                  <a:pt x="542" y="476"/>
                  <a:pt x="577" y="462"/>
                  <a:pt x="564" y="456"/>
                </a:cubicBezTo>
                <a:cubicBezTo>
                  <a:pt x="532" y="440"/>
                  <a:pt x="492" y="448"/>
                  <a:pt x="456" y="444"/>
                </a:cubicBezTo>
                <a:cubicBezTo>
                  <a:pt x="440" y="440"/>
                  <a:pt x="421" y="442"/>
                  <a:pt x="408" y="432"/>
                </a:cubicBezTo>
                <a:cubicBezTo>
                  <a:pt x="356" y="391"/>
                  <a:pt x="442" y="357"/>
                  <a:pt x="468" y="348"/>
                </a:cubicBezTo>
                <a:cubicBezTo>
                  <a:pt x="483" y="303"/>
                  <a:pt x="486" y="254"/>
                  <a:pt x="576" y="324"/>
                </a:cubicBezTo>
                <a:cubicBezTo>
                  <a:pt x="595" y="339"/>
                  <a:pt x="584" y="372"/>
                  <a:pt x="588" y="396"/>
                </a:cubicBezTo>
                <a:cubicBezTo>
                  <a:pt x="648" y="392"/>
                  <a:pt x="708" y="391"/>
                  <a:pt x="768" y="384"/>
                </a:cubicBezTo>
                <a:cubicBezTo>
                  <a:pt x="816" y="379"/>
                  <a:pt x="912" y="311"/>
                  <a:pt x="912" y="360"/>
                </a:cubicBezTo>
                <a:cubicBezTo>
                  <a:pt x="912" y="409"/>
                  <a:pt x="816" y="386"/>
                  <a:pt x="768" y="396"/>
                </a:cubicBezTo>
                <a:cubicBezTo>
                  <a:pt x="663" y="418"/>
                  <a:pt x="539" y="438"/>
                  <a:pt x="432" y="456"/>
                </a:cubicBezTo>
                <a:cubicBezTo>
                  <a:pt x="424" y="440"/>
                  <a:pt x="406" y="426"/>
                  <a:pt x="408" y="408"/>
                </a:cubicBezTo>
                <a:cubicBezTo>
                  <a:pt x="412" y="374"/>
                  <a:pt x="457" y="335"/>
                  <a:pt x="480" y="312"/>
                </a:cubicBezTo>
                <a:cubicBezTo>
                  <a:pt x="527" y="172"/>
                  <a:pt x="896" y="276"/>
                  <a:pt x="912" y="276"/>
                </a:cubicBezTo>
                <a:cubicBezTo>
                  <a:pt x="908" y="336"/>
                  <a:pt x="909" y="397"/>
                  <a:pt x="900" y="456"/>
                </a:cubicBezTo>
                <a:cubicBezTo>
                  <a:pt x="878" y="592"/>
                  <a:pt x="665" y="550"/>
                  <a:pt x="1080" y="528"/>
                </a:cubicBezTo>
                <a:cubicBezTo>
                  <a:pt x="1096" y="524"/>
                  <a:pt x="1119" y="502"/>
                  <a:pt x="1128" y="516"/>
                </a:cubicBezTo>
                <a:cubicBezTo>
                  <a:pt x="1147" y="544"/>
                  <a:pt x="1079" y="581"/>
                  <a:pt x="1068" y="588"/>
                </a:cubicBezTo>
                <a:cubicBezTo>
                  <a:pt x="1068" y="588"/>
                  <a:pt x="1204" y="596"/>
                  <a:pt x="1272" y="600"/>
                </a:cubicBezTo>
                <a:cubicBezTo>
                  <a:pt x="1259" y="651"/>
                  <a:pt x="1245" y="682"/>
                  <a:pt x="1296" y="600"/>
                </a:cubicBezTo>
                <a:cubicBezTo>
                  <a:pt x="1322" y="558"/>
                  <a:pt x="1320" y="550"/>
                  <a:pt x="1332" y="504"/>
                </a:cubicBezTo>
                <a:cubicBezTo>
                  <a:pt x="1328" y="480"/>
                  <a:pt x="1338" y="448"/>
                  <a:pt x="1320" y="432"/>
                </a:cubicBezTo>
                <a:cubicBezTo>
                  <a:pt x="1299" y="413"/>
                  <a:pt x="1210" y="431"/>
                  <a:pt x="1236" y="420"/>
                </a:cubicBezTo>
                <a:cubicBezTo>
                  <a:pt x="1281" y="402"/>
                  <a:pt x="1332" y="412"/>
                  <a:pt x="1380" y="408"/>
                </a:cubicBezTo>
                <a:cubicBezTo>
                  <a:pt x="1489" y="353"/>
                  <a:pt x="1398" y="411"/>
                  <a:pt x="1284" y="360"/>
                </a:cubicBezTo>
                <a:cubicBezTo>
                  <a:pt x="1271" y="354"/>
                  <a:pt x="1308" y="344"/>
                  <a:pt x="1320" y="336"/>
                </a:cubicBezTo>
                <a:cubicBezTo>
                  <a:pt x="1340" y="348"/>
                  <a:pt x="1362" y="357"/>
                  <a:pt x="1380" y="372"/>
                </a:cubicBezTo>
                <a:cubicBezTo>
                  <a:pt x="1430" y="415"/>
                  <a:pt x="1419" y="482"/>
                  <a:pt x="1488" y="528"/>
                </a:cubicBezTo>
                <a:cubicBezTo>
                  <a:pt x="1576" y="524"/>
                  <a:pt x="1673" y="555"/>
                  <a:pt x="1752" y="516"/>
                </a:cubicBezTo>
                <a:cubicBezTo>
                  <a:pt x="1785" y="500"/>
                  <a:pt x="1761" y="424"/>
                  <a:pt x="1728" y="408"/>
                </a:cubicBezTo>
                <a:cubicBezTo>
                  <a:pt x="1678" y="383"/>
                  <a:pt x="1616" y="416"/>
                  <a:pt x="1560" y="420"/>
                </a:cubicBezTo>
                <a:cubicBezTo>
                  <a:pt x="1568" y="440"/>
                  <a:pt x="1586" y="459"/>
                  <a:pt x="1584" y="480"/>
                </a:cubicBezTo>
                <a:cubicBezTo>
                  <a:pt x="1579" y="531"/>
                  <a:pt x="1511" y="615"/>
                  <a:pt x="1464" y="636"/>
                </a:cubicBezTo>
                <a:cubicBezTo>
                  <a:pt x="1445" y="644"/>
                  <a:pt x="1424" y="644"/>
                  <a:pt x="1404" y="648"/>
                </a:cubicBezTo>
                <a:cubicBezTo>
                  <a:pt x="1352" y="644"/>
                  <a:pt x="1296" y="657"/>
                  <a:pt x="1248" y="636"/>
                </a:cubicBezTo>
                <a:cubicBezTo>
                  <a:pt x="1229" y="628"/>
                  <a:pt x="1255" y="585"/>
                  <a:pt x="1236" y="576"/>
                </a:cubicBezTo>
                <a:cubicBezTo>
                  <a:pt x="1192" y="556"/>
                  <a:pt x="1140" y="568"/>
                  <a:pt x="1092" y="564"/>
                </a:cubicBezTo>
                <a:cubicBezTo>
                  <a:pt x="1106" y="285"/>
                  <a:pt x="1026" y="294"/>
                  <a:pt x="1296" y="348"/>
                </a:cubicBezTo>
                <a:cubicBezTo>
                  <a:pt x="1314" y="352"/>
                  <a:pt x="1328" y="364"/>
                  <a:pt x="1344" y="372"/>
                </a:cubicBezTo>
                <a:cubicBezTo>
                  <a:pt x="1332" y="380"/>
                  <a:pt x="1308" y="396"/>
                  <a:pt x="1308" y="396"/>
                </a:cubicBezTo>
              </a:path>
            </a:pathLst>
          </a:custGeom>
          <a:noFill/>
          <a:ln w="9525">
            <a:solidFill>
              <a:schemeClr val="tx1"/>
            </a:solidFill>
            <a:round/>
            <a:headEnd/>
            <a:tailEnd/>
          </a:ln>
          <a:effectLst/>
        </p:spPr>
        <p:txBody>
          <a:bodyPr wrap="none" anchor="ctr"/>
          <a:lstStyle/>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ox(in)">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1127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127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9" presetClass="entr" presetSubtype="10" fill="hold" grpId="0" nodeType="clickEffect">
                                  <p:stCondLst>
                                    <p:cond delay="0"/>
                                  </p:stCondLst>
                                  <p:childTnLst>
                                    <p:set>
                                      <p:cBhvr>
                                        <p:cTn id="19" dur="1" fill="hold">
                                          <p:stCondLst>
                                            <p:cond delay="0"/>
                                          </p:stCondLst>
                                        </p:cTn>
                                        <p:tgtEl>
                                          <p:spTgt spid="11272"/>
                                        </p:tgtEl>
                                        <p:attrNameLst>
                                          <p:attrName>style.visibility</p:attrName>
                                        </p:attrNameLst>
                                      </p:cBhvr>
                                      <p:to>
                                        <p:strVal val="visible"/>
                                      </p:to>
                                    </p:set>
                                    <p:anim calcmode="lin" valueType="num">
                                      <p:cBhvr>
                                        <p:cTn id="20" dur="5000" fill="hold"/>
                                        <p:tgtEl>
                                          <p:spTgt spid="11272"/>
                                        </p:tgtEl>
                                        <p:attrNameLst>
                                          <p:attrName>ppt_w</p:attrName>
                                        </p:attrNameLst>
                                      </p:cBhvr>
                                      <p:tavLst>
                                        <p:tav tm="0" fmla="#ppt_w*sin(2.5*pi*$)">
                                          <p:val>
                                            <p:fltVal val="0"/>
                                          </p:val>
                                        </p:tav>
                                        <p:tav tm="100000">
                                          <p:val>
                                            <p:fltVal val="1"/>
                                          </p:val>
                                        </p:tav>
                                      </p:tavLst>
                                    </p:anim>
                                    <p:anim calcmode="lin" valueType="num">
                                      <p:cBhvr>
                                        <p:cTn id="21" dur="5000" fill="hold"/>
                                        <p:tgtEl>
                                          <p:spTgt spid="1127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11270" grpId="0" animBg="1" autoUpdateAnimBg="0"/>
      <p:bldP spid="11271" grpId="0" animBg="1"/>
      <p:bldP spid="1127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رقم الشريحة 3"/>
          <p:cNvSpPr>
            <a:spLocks noGrp="1"/>
          </p:cNvSpPr>
          <p:nvPr>
            <p:ph type="sldNum" sz="quarter" idx="12"/>
          </p:nvPr>
        </p:nvSpPr>
        <p:spPr/>
        <p:txBody>
          <a:bodyPr/>
          <a:lstStyle/>
          <a:p>
            <a:fld id="{AC99F276-E8C3-41C5-AD90-2FA3408949B2}" type="slidenum">
              <a:rPr lang="en-US"/>
              <a:pPr/>
              <a:t>39</a:t>
            </a:fld>
            <a:endParaRPr lang="en-US" dirty="0"/>
          </a:p>
        </p:txBody>
      </p:sp>
      <p:graphicFrame>
        <p:nvGraphicFramePr>
          <p:cNvPr id="29698" name="Object 2"/>
          <p:cNvGraphicFramePr>
            <a:graphicFrameLocks noChangeAspect="1"/>
          </p:cNvGraphicFramePr>
          <p:nvPr/>
        </p:nvGraphicFramePr>
        <p:xfrm>
          <a:off x="1295400" y="609600"/>
          <a:ext cx="2814638" cy="4454525"/>
        </p:xfrm>
        <a:graphic>
          <a:graphicData uri="http://schemas.openxmlformats.org/presentationml/2006/ole">
            <p:oleObj spid="_x0000_s6146" name="Clip" r:id="rId4" imgW="2064960" imgH="3268440" progId="">
              <p:embed/>
            </p:oleObj>
          </a:graphicData>
        </a:graphic>
      </p:graphicFrame>
      <p:graphicFrame>
        <p:nvGraphicFramePr>
          <p:cNvPr id="29701" name="Object 5"/>
          <p:cNvGraphicFramePr>
            <a:graphicFrameLocks noChangeAspect="1"/>
          </p:cNvGraphicFramePr>
          <p:nvPr/>
        </p:nvGraphicFramePr>
        <p:xfrm>
          <a:off x="5181600" y="609600"/>
          <a:ext cx="2814638" cy="4454525"/>
        </p:xfrm>
        <a:graphic>
          <a:graphicData uri="http://schemas.openxmlformats.org/presentationml/2006/ole">
            <p:oleObj spid="_x0000_s6147" name="Clip" r:id="rId5" imgW="2064960" imgH="3268440" progId="">
              <p:embed/>
            </p:oleObj>
          </a:graphicData>
        </a:graphic>
      </p:graphicFrame>
      <p:sp>
        <p:nvSpPr>
          <p:cNvPr id="29702" name="Text Box 6"/>
          <p:cNvSpPr txBox="1">
            <a:spLocks noChangeArrowheads="1"/>
          </p:cNvSpPr>
          <p:nvPr/>
        </p:nvSpPr>
        <p:spPr bwMode="auto">
          <a:xfrm>
            <a:off x="2133600" y="2133600"/>
            <a:ext cx="1219200" cy="579438"/>
          </a:xfrm>
          <a:prstGeom prst="rect">
            <a:avLst/>
          </a:prstGeom>
          <a:solidFill>
            <a:schemeClr val="hlink"/>
          </a:solidFill>
          <a:ln w="9525">
            <a:noFill/>
            <a:miter lim="800000"/>
            <a:headEnd/>
            <a:tailEnd/>
          </a:ln>
          <a:effectLst/>
        </p:spPr>
        <p:txBody>
          <a:bodyPr>
            <a:spAutoFit/>
          </a:bodyPr>
          <a:lstStyle/>
          <a:p>
            <a:pPr>
              <a:spcBef>
                <a:spcPct val="50000"/>
              </a:spcBef>
            </a:pPr>
            <a:r>
              <a:rPr lang="en-US" b="1" dirty="0">
                <a:solidFill>
                  <a:srgbClr val="002060"/>
                </a:solidFill>
              </a:rPr>
              <a:t>  </a:t>
            </a:r>
            <a:r>
              <a:rPr lang="en-US" sz="3200" b="1" dirty="0">
                <a:solidFill>
                  <a:srgbClr val="002060"/>
                </a:solidFill>
              </a:rPr>
              <a:t>N</a:t>
            </a:r>
            <a:r>
              <a:rPr lang="en-US" sz="3200" b="1" baseline="-25000" dirty="0">
                <a:solidFill>
                  <a:srgbClr val="002060"/>
                </a:solidFill>
              </a:rPr>
              <a:t>2</a:t>
            </a:r>
            <a:endParaRPr lang="en-US" sz="3200" b="1" dirty="0">
              <a:solidFill>
                <a:srgbClr val="002060"/>
              </a:solidFill>
            </a:endParaRPr>
          </a:p>
        </p:txBody>
      </p:sp>
      <p:sp>
        <p:nvSpPr>
          <p:cNvPr id="29703" name="Text Box 7"/>
          <p:cNvSpPr txBox="1">
            <a:spLocks noChangeArrowheads="1"/>
          </p:cNvSpPr>
          <p:nvPr/>
        </p:nvSpPr>
        <p:spPr bwMode="auto">
          <a:xfrm>
            <a:off x="6096000" y="1905000"/>
            <a:ext cx="1219200" cy="369332"/>
          </a:xfrm>
          <a:prstGeom prst="rect">
            <a:avLst/>
          </a:prstGeom>
          <a:solidFill>
            <a:schemeClr val="hlink"/>
          </a:solidFill>
          <a:ln w="9525">
            <a:noFill/>
            <a:miter lim="800000"/>
            <a:headEnd/>
            <a:tailEnd/>
          </a:ln>
          <a:effectLst/>
        </p:spPr>
        <p:txBody>
          <a:bodyPr>
            <a:spAutoFit/>
          </a:bodyPr>
          <a:lstStyle/>
          <a:p>
            <a:pPr>
              <a:spcBef>
                <a:spcPct val="50000"/>
              </a:spcBef>
            </a:pPr>
            <a:r>
              <a:rPr lang="en-US" b="1" dirty="0">
                <a:solidFill>
                  <a:srgbClr val="002060"/>
                </a:solidFill>
              </a:rPr>
              <a:t>He</a:t>
            </a:r>
            <a:endParaRPr lang="en-US" sz="3200" b="1" dirty="0">
              <a:solidFill>
                <a:srgbClr val="002060"/>
              </a:solidFill>
            </a:endParaRPr>
          </a:p>
        </p:txBody>
      </p:sp>
      <p:sp>
        <p:nvSpPr>
          <p:cNvPr id="29704" name="Text Box 8"/>
          <p:cNvSpPr txBox="1">
            <a:spLocks noChangeArrowheads="1"/>
          </p:cNvSpPr>
          <p:nvPr/>
        </p:nvSpPr>
        <p:spPr bwMode="auto">
          <a:xfrm>
            <a:off x="685800" y="5334000"/>
            <a:ext cx="8362465" cy="523220"/>
          </a:xfrm>
          <a:prstGeom prst="rect">
            <a:avLst/>
          </a:prstGeom>
          <a:noFill/>
          <a:ln w="9525">
            <a:noFill/>
            <a:miter lim="800000"/>
            <a:headEnd/>
            <a:tailEnd/>
          </a:ln>
          <a:effectLst/>
        </p:spPr>
        <p:txBody>
          <a:bodyPr wrap="square">
            <a:spAutoFit/>
          </a:bodyPr>
          <a:lstStyle/>
          <a:p>
            <a:r>
              <a:rPr lang="en-US" sz="2800" b="1" dirty="0">
                <a:solidFill>
                  <a:srgbClr val="006600"/>
                </a:solidFill>
              </a:rPr>
              <a:t>Which balloon will lose </a:t>
            </a:r>
            <a:r>
              <a:rPr lang="en-US" sz="2800" b="1" dirty="0" smtClean="0">
                <a:solidFill>
                  <a:srgbClr val="006600"/>
                </a:solidFill>
              </a:rPr>
              <a:t>pressure sooner (quickly)?</a:t>
            </a:r>
            <a:endParaRPr lang="en-US" sz="2800" b="1" dirty="0">
              <a:solidFill>
                <a:srgbClr val="006600"/>
              </a:solidFill>
            </a:endParaRPr>
          </a:p>
        </p:txBody>
      </p:sp>
      <p:sp>
        <p:nvSpPr>
          <p:cNvPr id="9" name="نجمة ذات 5 نقاط 8"/>
          <p:cNvSpPr/>
          <p:nvPr/>
        </p:nvSpPr>
        <p:spPr>
          <a:xfrm>
            <a:off x="0" y="5410200"/>
            <a:ext cx="762000" cy="3048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704"/>
                                        </p:tgtEl>
                                        <p:attrNameLst>
                                          <p:attrName>style.visibility</p:attrName>
                                        </p:attrNameLst>
                                      </p:cBhvr>
                                      <p:to>
                                        <p:strVal val="visible"/>
                                      </p:to>
                                    </p:set>
                                    <p:animEffect transition="in" filter="checkerboard(across)">
                                      <p:cBhvr>
                                        <p:cTn id="7" dur="500"/>
                                        <p:tgtEl>
                                          <p:spTgt spid="29704"/>
                                        </p:tgtEl>
                                      </p:cBhvr>
                                    </p:animEffect>
                                  </p:childTnLst>
                                  <p:subTnLst>
                                    <p:audio>
                                      <p:cMediaNode>
                                        <p:cTn display="0" masterRel="sameClick">
                                          <p:stCondLst>
                                            <p:cond evt="begin" delay="0">
                                              <p:tn val="5"/>
                                            </p:cond>
                                          </p:stCondLst>
                                          <p:endCondLst>
                                            <p:cond evt="onStopAudio" delay="0">
                                              <p:tgtEl>
                                                <p:sldTgt/>
                                              </p:tgtEl>
                                            </p:cond>
                                          </p:endCondLst>
                                        </p:cTn>
                                        <p:tgtEl>
                                          <p:sndTgt r:embed="rId3" name="Ricoche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6000" i="1" dirty="0" smtClean="0">
                <a:solidFill>
                  <a:srgbClr val="C00000"/>
                </a:solidFill>
              </a:rPr>
              <a:t>What </a:t>
            </a:r>
            <a:r>
              <a:rPr lang="en-US" sz="6000" i="1" smtClean="0">
                <a:solidFill>
                  <a:srgbClr val="C00000"/>
                </a:solidFill>
              </a:rPr>
              <a:t>must on the </a:t>
            </a:r>
            <a:r>
              <a:rPr lang="en-US" sz="6000" i="1" dirty="0" smtClean="0">
                <a:solidFill>
                  <a:srgbClr val="C00000"/>
                </a:solidFill>
              </a:rPr>
              <a:t>student?</a:t>
            </a:r>
            <a:endParaRPr lang="en-US" sz="6000" i="1" dirty="0">
              <a:solidFill>
                <a:srgbClr val="C00000"/>
              </a:solidFill>
            </a:endParaRPr>
          </a:p>
        </p:txBody>
      </p:sp>
      <p:sp>
        <p:nvSpPr>
          <p:cNvPr id="3" name="عنصر نائب للمحتوى 2"/>
          <p:cNvSpPr>
            <a:spLocks noGrp="1"/>
          </p:cNvSpPr>
          <p:nvPr>
            <p:ph idx="1"/>
          </p:nvPr>
        </p:nvSpPr>
        <p:spPr/>
        <p:txBody>
          <a:bodyPr/>
          <a:lstStyle/>
          <a:p>
            <a:r>
              <a:rPr lang="en-US" b="1" i="1" dirty="0" smtClean="0">
                <a:solidFill>
                  <a:srgbClr val="7030A0"/>
                </a:solidFill>
              </a:rPr>
              <a:t>Attendance at the time.</a:t>
            </a:r>
          </a:p>
          <a:p>
            <a:r>
              <a:rPr lang="en-US" b="1" i="1" dirty="0" smtClean="0">
                <a:solidFill>
                  <a:srgbClr val="7030A0"/>
                </a:solidFill>
              </a:rPr>
              <a:t>Lab Coat.</a:t>
            </a:r>
          </a:p>
          <a:p>
            <a:r>
              <a:rPr lang="en-US" b="1" i="1" dirty="0" smtClean="0">
                <a:solidFill>
                  <a:srgbClr val="7030A0"/>
                </a:solidFill>
              </a:rPr>
              <a:t>Reports File.</a:t>
            </a:r>
          </a:p>
          <a:p>
            <a:r>
              <a:rPr lang="en-US" b="1" i="1" dirty="0" smtClean="0">
                <a:solidFill>
                  <a:srgbClr val="7030A0"/>
                </a:solidFill>
              </a:rPr>
              <a:t>Pin – Calculator</a:t>
            </a:r>
          </a:p>
          <a:p>
            <a:r>
              <a:rPr lang="en-US" b="1" i="1" dirty="0" smtClean="0">
                <a:solidFill>
                  <a:srgbClr val="7030A0"/>
                </a:solidFill>
              </a:rPr>
              <a:t>Pencil </a:t>
            </a:r>
            <a:r>
              <a:rPr lang="en-US" b="1" i="1" dirty="0" smtClean="0">
                <a:solidFill>
                  <a:srgbClr val="00B050"/>
                </a:solidFill>
              </a:rPr>
              <a:t>&amp; </a:t>
            </a:r>
            <a:r>
              <a:rPr lang="en-US" b="1" i="1" dirty="0" smtClean="0">
                <a:solidFill>
                  <a:srgbClr val="7030A0"/>
                </a:solidFill>
              </a:rPr>
              <a:t>ruler</a:t>
            </a:r>
            <a:r>
              <a:rPr lang="en-US" b="1" i="1" dirty="0" smtClean="0">
                <a:solidFill>
                  <a:srgbClr val="00B050"/>
                </a:solidFill>
              </a:rPr>
              <a:t>  </a:t>
            </a:r>
            <a:r>
              <a:rPr lang="en-US" b="1" i="1" dirty="0" smtClean="0">
                <a:solidFill>
                  <a:srgbClr val="FF0000"/>
                </a:solidFill>
              </a:rPr>
              <a:t>in case Drawing (Graph)</a:t>
            </a:r>
            <a:endParaRPr lang="en-US" b="1" i="1" dirty="0">
              <a:solidFill>
                <a:srgbClr val="00B050"/>
              </a:solidFill>
            </a:endParaRPr>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عنصر نائب لرقم الشريحة 3"/>
          <p:cNvSpPr>
            <a:spLocks noGrp="1"/>
          </p:cNvSpPr>
          <p:nvPr>
            <p:ph type="sldNum" sz="quarter" idx="12"/>
          </p:nvPr>
        </p:nvSpPr>
        <p:spPr/>
        <p:txBody>
          <a:bodyPr/>
          <a:lstStyle/>
          <a:p>
            <a:fld id="{71584DCA-028B-4F86-B560-0B5773EB7475}" type="slidenum">
              <a:rPr lang="en-US"/>
              <a:pPr/>
              <a:t>40</a:t>
            </a:fld>
            <a:endParaRPr lang="en-US" dirty="0"/>
          </a:p>
        </p:txBody>
      </p:sp>
      <p:pic>
        <p:nvPicPr>
          <p:cNvPr id="7170" name="Picture 2"/>
          <p:cNvPicPr>
            <a:picLocks noChangeAspect="1" noChangeArrowheads="1"/>
          </p:cNvPicPr>
          <p:nvPr/>
        </p:nvPicPr>
        <p:blipFill>
          <a:blip r:embed="rId4" cstate="print"/>
          <a:srcRect/>
          <a:stretch>
            <a:fillRect/>
          </a:stretch>
        </p:blipFill>
        <p:spPr bwMode="auto">
          <a:xfrm>
            <a:off x="1295400" y="609600"/>
            <a:ext cx="2814638" cy="4454525"/>
          </a:xfrm>
          <a:prstGeom prst="rect">
            <a:avLst/>
          </a:prstGeom>
          <a:noFill/>
        </p:spPr>
      </p:pic>
      <p:pic>
        <p:nvPicPr>
          <p:cNvPr id="7171" name="Picture 3"/>
          <p:cNvPicPr>
            <a:picLocks noChangeAspect="1" noChangeArrowheads="1"/>
          </p:cNvPicPr>
          <p:nvPr/>
        </p:nvPicPr>
        <p:blipFill>
          <a:blip r:embed="rId5" cstate="print"/>
          <a:srcRect/>
          <a:stretch>
            <a:fillRect/>
          </a:stretch>
        </p:blipFill>
        <p:spPr bwMode="auto">
          <a:xfrm>
            <a:off x="5748338" y="1524000"/>
            <a:ext cx="1658937" cy="2971800"/>
          </a:xfrm>
          <a:prstGeom prst="rect">
            <a:avLst/>
          </a:prstGeom>
          <a:noFill/>
        </p:spPr>
      </p:pic>
      <p:sp>
        <p:nvSpPr>
          <p:cNvPr id="30724" name="Text Box 4"/>
          <p:cNvSpPr txBox="1">
            <a:spLocks noChangeArrowheads="1"/>
          </p:cNvSpPr>
          <p:nvPr/>
        </p:nvSpPr>
        <p:spPr bwMode="auto">
          <a:xfrm>
            <a:off x="2133600" y="2133600"/>
            <a:ext cx="1219200" cy="579438"/>
          </a:xfrm>
          <a:prstGeom prst="rect">
            <a:avLst/>
          </a:prstGeom>
          <a:solidFill>
            <a:schemeClr val="hlink"/>
          </a:solidFill>
          <a:ln w="9525">
            <a:noFill/>
            <a:miter lim="800000"/>
            <a:headEnd/>
            <a:tailEnd/>
          </a:ln>
          <a:effectLst/>
        </p:spPr>
        <p:txBody>
          <a:bodyPr>
            <a:spAutoFit/>
          </a:bodyPr>
          <a:lstStyle/>
          <a:p>
            <a:pPr>
              <a:spcBef>
                <a:spcPct val="50000"/>
              </a:spcBef>
            </a:pPr>
            <a:r>
              <a:rPr lang="en-US" b="1" dirty="0">
                <a:solidFill>
                  <a:srgbClr val="002060"/>
                </a:solidFill>
              </a:rPr>
              <a:t>  </a:t>
            </a:r>
            <a:r>
              <a:rPr lang="en-US" sz="3200" b="1" dirty="0">
                <a:solidFill>
                  <a:srgbClr val="002060"/>
                </a:solidFill>
              </a:rPr>
              <a:t>N</a:t>
            </a:r>
            <a:r>
              <a:rPr lang="en-US" sz="3200" b="1" baseline="-25000" dirty="0">
                <a:solidFill>
                  <a:srgbClr val="002060"/>
                </a:solidFill>
              </a:rPr>
              <a:t>2</a:t>
            </a:r>
            <a:endParaRPr lang="en-US" sz="3200" b="1" dirty="0">
              <a:solidFill>
                <a:srgbClr val="002060"/>
              </a:solidFill>
            </a:endParaRPr>
          </a:p>
        </p:txBody>
      </p:sp>
      <p:sp>
        <p:nvSpPr>
          <p:cNvPr id="30725" name="Text Box 5"/>
          <p:cNvSpPr txBox="1">
            <a:spLocks noChangeArrowheads="1"/>
          </p:cNvSpPr>
          <p:nvPr/>
        </p:nvSpPr>
        <p:spPr bwMode="auto">
          <a:xfrm>
            <a:off x="6096000" y="2362200"/>
            <a:ext cx="1219200" cy="369332"/>
          </a:xfrm>
          <a:prstGeom prst="rect">
            <a:avLst/>
          </a:prstGeom>
          <a:solidFill>
            <a:schemeClr val="hlink"/>
          </a:solidFill>
          <a:ln w="9525">
            <a:noFill/>
            <a:miter lim="800000"/>
            <a:headEnd/>
            <a:tailEnd/>
          </a:ln>
          <a:effectLst/>
        </p:spPr>
        <p:txBody>
          <a:bodyPr>
            <a:spAutoFit/>
          </a:bodyPr>
          <a:lstStyle/>
          <a:p>
            <a:pPr>
              <a:spcBef>
                <a:spcPct val="50000"/>
              </a:spcBef>
            </a:pPr>
            <a:r>
              <a:rPr lang="en-US" b="1" dirty="0">
                <a:solidFill>
                  <a:srgbClr val="002060"/>
                </a:solidFill>
              </a:rPr>
              <a:t>He</a:t>
            </a:r>
            <a:endParaRPr lang="en-US" sz="3200" b="1" dirty="0">
              <a:solidFill>
                <a:srgbClr val="002060"/>
              </a:solidFill>
            </a:endParaRPr>
          </a:p>
        </p:txBody>
      </p:sp>
      <p:sp>
        <p:nvSpPr>
          <p:cNvPr id="30726" name="Text Box 6"/>
          <p:cNvSpPr txBox="1">
            <a:spLocks noChangeArrowheads="1"/>
          </p:cNvSpPr>
          <p:nvPr/>
        </p:nvSpPr>
        <p:spPr bwMode="auto">
          <a:xfrm>
            <a:off x="0" y="4800600"/>
            <a:ext cx="8023305" cy="2062103"/>
          </a:xfrm>
          <a:prstGeom prst="rect">
            <a:avLst/>
          </a:prstGeom>
          <a:noFill/>
          <a:ln w="9525">
            <a:noFill/>
            <a:miter lim="800000"/>
            <a:headEnd/>
            <a:tailEnd/>
          </a:ln>
          <a:effectLst/>
        </p:spPr>
        <p:txBody>
          <a:bodyPr wrap="square">
            <a:spAutoFit/>
          </a:bodyPr>
          <a:lstStyle/>
          <a:p>
            <a:r>
              <a:rPr lang="en-US" sz="2400" b="1" dirty="0" smtClean="0">
                <a:solidFill>
                  <a:schemeClr val="accent2">
                    <a:lumMod val="75000"/>
                  </a:schemeClr>
                </a:solidFill>
              </a:rPr>
              <a:t> </a:t>
            </a:r>
            <a:r>
              <a:rPr lang="en-US" sz="3200" b="1" dirty="0" smtClean="0">
                <a:solidFill>
                  <a:schemeClr val="accent2">
                    <a:lumMod val="75000"/>
                  </a:schemeClr>
                </a:solidFill>
                <a:latin typeface="Jokerman" pitchFamily="82" charset="0"/>
              </a:rPr>
              <a:t>NOW</a:t>
            </a:r>
            <a:r>
              <a:rPr lang="en-US" sz="2400" b="1" dirty="0" smtClean="0">
                <a:solidFill>
                  <a:schemeClr val="accent2">
                    <a:lumMod val="75000"/>
                  </a:schemeClr>
                </a:solidFill>
              </a:rPr>
              <a:t>  </a:t>
            </a:r>
            <a:r>
              <a:rPr lang="en-US" sz="3200" b="1" dirty="0" smtClean="0">
                <a:solidFill>
                  <a:schemeClr val="accent2">
                    <a:lumMod val="75000"/>
                  </a:schemeClr>
                </a:solidFill>
              </a:rPr>
              <a:t>:</a:t>
            </a:r>
          </a:p>
          <a:p>
            <a:endParaRPr lang="en-US" sz="2400" b="1" dirty="0" smtClean="0">
              <a:solidFill>
                <a:srgbClr val="006600"/>
              </a:solidFill>
            </a:endParaRPr>
          </a:p>
          <a:p>
            <a:r>
              <a:rPr lang="en-US" sz="2400" b="1" dirty="0" smtClean="0">
                <a:solidFill>
                  <a:srgbClr val="006600"/>
                </a:solidFill>
              </a:rPr>
              <a:t>                    Which </a:t>
            </a:r>
            <a:r>
              <a:rPr lang="en-US" sz="2400" b="1" dirty="0">
                <a:solidFill>
                  <a:srgbClr val="006600"/>
                </a:solidFill>
              </a:rPr>
              <a:t>balloon will lose </a:t>
            </a:r>
            <a:r>
              <a:rPr lang="en-US" sz="2400" b="1" dirty="0" smtClean="0">
                <a:solidFill>
                  <a:srgbClr val="006600"/>
                </a:solidFill>
              </a:rPr>
              <a:t>pressure sooner ?</a:t>
            </a:r>
          </a:p>
          <a:p>
            <a:endParaRPr lang="en-US" sz="2400" b="1" dirty="0" smtClean="0">
              <a:solidFill>
                <a:srgbClr val="006600"/>
              </a:solidFill>
            </a:endParaRPr>
          </a:p>
          <a:p>
            <a:r>
              <a:rPr lang="en-US" sz="2400" b="1" dirty="0" smtClean="0">
                <a:solidFill>
                  <a:schemeClr val="bg2">
                    <a:lumMod val="10000"/>
                  </a:schemeClr>
                </a:solidFill>
              </a:rPr>
              <a:t>                     The answer : ..............</a:t>
            </a:r>
            <a:endParaRPr lang="en-US" sz="2400" b="1" dirty="0">
              <a:solidFill>
                <a:schemeClr val="bg2">
                  <a:lumMod val="10000"/>
                </a:schemeClr>
              </a:solidFill>
            </a:endParaRPr>
          </a:p>
        </p:txBody>
      </p:sp>
      <p:sp>
        <p:nvSpPr>
          <p:cNvPr id="30727" name="Line 7"/>
          <p:cNvSpPr>
            <a:spLocks noChangeShapeType="1"/>
          </p:cNvSpPr>
          <p:nvPr/>
        </p:nvSpPr>
        <p:spPr bwMode="auto">
          <a:xfrm flipV="1">
            <a:off x="990600" y="3124200"/>
            <a:ext cx="533400" cy="762000"/>
          </a:xfrm>
          <a:prstGeom prst="line">
            <a:avLst/>
          </a:prstGeom>
          <a:noFill/>
          <a:ln w="57150">
            <a:solidFill>
              <a:srgbClr val="FF00FF"/>
            </a:solidFill>
            <a:round/>
            <a:headEnd/>
            <a:tailEnd type="triangle" w="med" len="med"/>
          </a:ln>
          <a:effectLst/>
        </p:spPr>
        <p:txBody>
          <a:bodyPr wrap="none" anchor="ctr"/>
          <a:lstStyle/>
          <a:p>
            <a:endParaRPr lang="en-US" dirty="0"/>
          </a:p>
        </p:txBody>
      </p:sp>
      <p:sp>
        <p:nvSpPr>
          <p:cNvPr id="30728" name="Line 8"/>
          <p:cNvSpPr>
            <a:spLocks noChangeShapeType="1"/>
          </p:cNvSpPr>
          <p:nvPr/>
        </p:nvSpPr>
        <p:spPr bwMode="auto">
          <a:xfrm flipV="1">
            <a:off x="5334000" y="3276600"/>
            <a:ext cx="457200" cy="533400"/>
          </a:xfrm>
          <a:prstGeom prst="line">
            <a:avLst/>
          </a:prstGeom>
          <a:noFill/>
          <a:ln w="57150">
            <a:solidFill>
              <a:srgbClr val="FF00FF"/>
            </a:solidFill>
            <a:round/>
            <a:headEnd/>
            <a:tailEnd type="triangle" w="med" len="med"/>
          </a:ln>
          <a:effectLst/>
        </p:spPr>
        <p:txBody>
          <a:bodyPr wrap="none" anchor="ctr"/>
          <a:lstStyle/>
          <a:p>
            <a:endParaRPr lang="en-US" dirty="0"/>
          </a:p>
        </p:txBody>
      </p:sp>
      <p:sp>
        <p:nvSpPr>
          <p:cNvPr id="30729" name="Text Box 9"/>
          <p:cNvSpPr txBox="1">
            <a:spLocks noChangeArrowheads="1"/>
          </p:cNvSpPr>
          <p:nvPr/>
        </p:nvSpPr>
        <p:spPr bwMode="auto">
          <a:xfrm>
            <a:off x="304800" y="3810000"/>
            <a:ext cx="1968500" cy="457200"/>
          </a:xfrm>
          <a:prstGeom prst="rect">
            <a:avLst/>
          </a:prstGeom>
          <a:noFill/>
          <a:ln w="9525">
            <a:noFill/>
            <a:miter lim="800000"/>
            <a:headEnd/>
            <a:tailEnd/>
          </a:ln>
          <a:effectLst/>
        </p:spPr>
        <p:txBody>
          <a:bodyPr wrap="none">
            <a:spAutoFit/>
          </a:bodyPr>
          <a:lstStyle/>
          <a:p>
            <a:r>
              <a:rPr lang="en-US" dirty="0">
                <a:solidFill>
                  <a:srgbClr val="000099"/>
                </a:solidFill>
              </a:rPr>
              <a:t>Big molecules</a:t>
            </a:r>
          </a:p>
        </p:txBody>
      </p:sp>
      <p:sp>
        <p:nvSpPr>
          <p:cNvPr id="30730" name="Text Box 10"/>
          <p:cNvSpPr txBox="1">
            <a:spLocks noChangeArrowheads="1"/>
          </p:cNvSpPr>
          <p:nvPr/>
        </p:nvSpPr>
        <p:spPr bwMode="auto">
          <a:xfrm>
            <a:off x="3962400" y="3733800"/>
            <a:ext cx="2386435" cy="646331"/>
          </a:xfrm>
          <a:prstGeom prst="rect">
            <a:avLst/>
          </a:prstGeom>
          <a:noFill/>
          <a:ln w="9525">
            <a:noFill/>
            <a:miter lim="800000"/>
            <a:headEnd/>
            <a:tailEnd/>
          </a:ln>
          <a:effectLst/>
        </p:spPr>
        <p:txBody>
          <a:bodyPr wrap="square">
            <a:spAutoFit/>
          </a:bodyPr>
          <a:lstStyle/>
          <a:p>
            <a:r>
              <a:rPr lang="en-US" dirty="0" smtClean="0">
                <a:solidFill>
                  <a:srgbClr val="000099"/>
                </a:solidFill>
              </a:rPr>
              <a:t>Small </a:t>
            </a:r>
            <a:r>
              <a:rPr lang="en-US" dirty="0">
                <a:solidFill>
                  <a:srgbClr val="000099"/>
                </a:solidFill>
              </a:rPr>
              <a:t>molecules</a:t>
            </a:r>
          </a:p>
          <a:p>
            <a:endParaRPr lang="en-US" dirty="0">
              <a:solidFill>
                <a:srgbClr val="000099"/>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727"/>
                                        </p:tgtEl>
                                        <p:attrNameLst>
                                          <p:attrName>style.visibility</p:attrName>
                                        </p:attrNameLst>
                                      </p:cBhvr>
                                      <p:to>
                                        <p:strVal val="visible"/>
                                      </p:to>
                                    </p:set>
                                    <p:anim calcmode="lin" valueType="num">
                                      <p:cBhvr additive="base">
                                        <p:cTn id="7" dur="500" fill="hold"/>
                                        <p:tgtEl>
                                          <p:spTgt spid="30727"/>
                                        </p:tgtEl>
                                        <p:attrNameLst>
                                          <p:attrName>ppt_x</p:attrName>
                                        </p:attrNameLst>
                                      </p:cBhvr>
                                      <p:tavLst>
                                        <p:tav tm="0">
                                          <p:val>
                                            <p:strVal val="1+#ppt_w/2"/>
                                          </p:val>
                                        </p:tav>
                                        <p:tav tm="100000">
                                          <p:val>
                                            <p:strVal val="#ppt_x"/>
                                          </p:val>
                                        </p:tav>
                                      </p:tavLst>
                                    </p:anim>
                                    <p:anim calcmode="lin" valueType="num">
                                      <p:cBhvr additive="base">
                                        <p:cTn id="8" dur="500" fill="hold"/>
                                        <p:tgtEl>
                                          <p:spTgt spid="3072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iterate type="lt">
                                    <p:tmPct val="100000"/>
                                  </p:iterate>
                                  <p:childTnLst>
                                    <p:set>
                                      <p:cBhvr>
                                        <p:cTn id="12" dur="1" fill="hold">
                                          <p:stCondLst>
                                            <p:cond delay="0"/>
                                          </p:stCondLst>
                                        </p:cTn>
                                        <p:tgtEl>
                                          <p:spTgt spid="30729">
                                            <p:txEl>
                                              <p:pRg st="0" end="0"/>
                                            </p:txEl>
                                          </p:spTgt>
                                        </p:tgtEl>
                                        <p:attrNameLst>
                                          <p:attrName>style.visibility</p:attrName>
                                        </p:attrNameLst>
                                      </p:cBhvr>
                                      <p:to>
                                        <p:strVal val="visible"/>
                                      </p:to>
                                    </p:set>
                                    <p:anim calcmode="lin" valueType="num">
                                      <p:cBhvr additive="base">
                                        <p:cTn id="13" dur="75" fill="hold"/>
                                        <p:tgtEl>
                                          <p:spTgt spid="30729">
                                            <p:txEl>
                                              <p:pRg st="0" end="0"/>
                                            </p:txEl>
                                          </p:spTgt>
                                        </p:tgtEl>
                                        <p:attrNameLst>
                                          <p:attrName>ppt_x</p:attrName>
                                        </p:attrNameLst>
                                      </p:cBhvr>
                                      <p:tavLst>
                                        <p:tav tm="0">
                                          <p:val>
                                            <p:strVal val="1+#ppt_w/2"/>
                                          </p:val>
                                        </p:tav>
                                        <p:tav tm="100000">
                                          <p:val>
                                            <p:strVal val="#ppt_x"/>
                                          </p:val>
                                        </p:tav>
                                      </p:tavLst>
                                    </p:anim>
                                    <p:anim calcmode="lin" valueType="num">
                                      <p:cBhvr additive="base">
                                        <p:cTn id="14" dur="75" fill="hold"/>
                                        <p:tgtEl>
                                          <p:spTgt spid="30729">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Laser.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28"/>
                                        </p:tgtEl>
                                        <p:attrNameLst>
                                          <p:attrName>style.visibility</p:attrName>
                                        </p:attrNameLst>
                                      </p:cBhvr>
                                      <p:to>
                                        <p:strVal val="visible"/>
                                      </p:to>
                                    </p:set>
                                    <p:anim calcmode="lin" valueType="num">
                                      <p:cBhvr additive="base">
                                        <p:cTn id="19" dur="500" fill="hold"/>
                                        <p:tgtEl>
                                          <p:spTgt spid="30728"/>
                                        </p:tgtEl>
                                        <p:attrNameLst>
                                          <p:attrName>ppt_x</p:attrName>
                                        </p:attrNameLst>
                                      </p:cBhvr>
                                      <p:tavLst>
                                        <p:tav tm="0">
                                          <p:val>
                                            <p:strVal val="1+#ppt_w/2"/>
                                          </p:val>
                                        </p:tav>
                                        <p:tav tm="100000">
                                          <p:val>
                                            <p:strVal val="#ppt_x"/>
                                          </p:val>
                                        </p:tav>
                                      </p:tavLst>
                                    </p:anim>
                                    <p:anim calcmode="lin" valueType="num">
                                      <p:cBhvr additive="base">
                                        <p:cTn id="20" dur="500" fill="hold"/>
                                        <p:tgtEl>
                                          <p:spTgt spid="3072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iterate type="lt">
                                    <p:tmPct val="100000"/>
                                  </p:iterate>
                                  <p:childTnLst>
                                    <p:set>
                                      <p:cBhvr>
                                        <p:cTn id="24" dur="1" fill="hold">
                                          <p:stCondLst>
                                            <p:cond delay="0"/>
                                          </p:stCondLst>
                                        </p:cTn>
                                        <p:tgtEl>
                                          <p:spTgt spid="30730"/>
                                        </p:tgtEl>
                                        <p:attrNameLst>
                                          <p:attrName>style.visibility</p:attrName>
                                        </p:attrNameLst>
                                      </p:cBhvr>
                                      <p:to>
                                        <p:strVal val="visible"/>
                                      </p:to>
                                    </p:set>
                                    <p:anim calcmode="lin" valueType="num">
                                      <p:cBhvr additive="base">
                                        <p:cTn id="25" dur="75" fill="hold"/>
                                        <p:tgtEl>
                                          <p:spTgt spid="30730"/>
                                        </p:tgtEl>
                                        <p:attrNameLst>
                                          <p:attrName>ppt_x</p:attrName>
                                        </p:attrNameLst>
                                      </p:cBhvr>
                                      <p:tavLst>
                                        <p:tav tm="0">
                                          <p:val>
                                            <p:strVal val="1+#ppt_w/2"/>
                                          </p:val>
                                        </p:tav>
                                        <p:tav tm="100000">
                                          <p:val>
                                            <p:strVal val="#ppt_x"/>
                                          </p:val>
                                        </p:tav>
                                      </p:tavLst>
                                    </p:anim>
                                    <p:anim calcmode="lin" valueType="num">
                                      <p:cBhvr additive="base">
                                        <p:cTn id="26" dur="75" fill="hold"/>
                                        <p:tgtEl>
                                          <p:spTgt spid="3073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animBg="1"/>
      <p:bldP spid="30728" grpId="0" animBg="1"/>
      <p:bldP spid="30729" grpId="0" build="p" autoUpdateAnimBg="0"/>
      <p:bldP spid="30730"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عنصر نائب لرقم الشريحة 3"/>
          <p:cNvSpPr>
            <a:spLocks noGrp="1"/>
          </p:cNvSpPr>
          <p:nvPr>
            <p:ph type="sldNum" sz="quarter" idx="12"/>
          </p:nvPr>
        </p:nvSpPr>
        <p:spPr/>
        <p:txBody>
          <a:bodyPr/>
          <a:lstStyle/>
          <a:p>
            <a:fld id="{303224AD-B4A0-4D58-B042-7972AC2499F8}" type="slidenum">
              <a:rPr lang="en-US"/>
              <a:pPr/>
              <a:t>41</a:t>
            </a:fld>
            <a:endParaRPr lang="en-US" dirty="0"/>
          </a:p>
        </p:txBody>
      </p:sp>
      <p:sp>
        <p:nvSpPr>
          <p:cNvPr id="24589" name="Text Box 13"/>
          <p:cNvSpPr txBox="1">
            <a:spLocks noChangeArrowheads="1"/>
          </p:cNvSpPr>
          <p:nvPr/>
        </p:nvSpPr>
        <p:spPr bwMode="auto">
          <a:xfrm>
            <a:off x="0" y="152400"/>
            <a:ext cx="9144000" cy="954107"/>
          </a:xfrm>
          <a:prstGeom prst="rect">
            <a:avLst/>
          </a:prstGeom>
          <a:noFill/>
          <a:ln w="9525">
            <a:noFill/>
            <a:miter lim="800000"/>
            <a:headEnd/>
            <a:tailEnd/>
          </a:ln>
          <a:effectLst/>
        </p:spPr>
        <p:txBody>
          <a:bodyPr wrap="square">
            <a:spAutoFit/>
          </a:bodyPr>
          <a:lstStyle/>
          <a:p>
            <a:r>
              <a:rPr lang="en-US" sz="2800" u="sng" dirty="0" smtClean="0">
                <a:solidFill>
                  <a:srgbClr val="006600"/>
                </a:solidFill>
              </a:rPr>
              <a:t>Graham’s </a:t>
            </a:r>
            <a:r>
              <a:rPr lang="en-US" sz="2800" u="sng" dirty="0">
                <a:solidFill>
                  <a:srgbClr val="006600"/>
                </a:solidFill>
              </a:rPr>
              <a:t>Law of </a:t>
            </a:r>
            <a:r>
              <a:rPr lang="en-US" sz="2800" u="sng" dirty="0" smtClean="0">
                <a:solidFill>
                  <a:srgbClr val="006600"/>
                </a:solidFill>
              </a:rPr>
              <a:t>diffusion</a:t>
            </a:r>
            <a:r>
              <a:rPr lang="en-US" sz="2800" u="sng" dirty="0">
                <a:solidFill>
                  <a:srgbClr val="006600"/>
                </a:solidFill>
              </a:rPr>
              <a:t>: </a:t>
            </a:r>
            <a:r>
              <a:rPr lang="en-US" sz="2800" b="1" dirty="0" smtClean="0">
                <a:solidFill>
                  <a:srgbClr val="000099"/>
                </a:solidFill>
              </a:rPr>
              <a:t>diffusion </a:t>
            </a:r>
            <a:r>
              <a:rPr lang="en-US" sz="2800" b="1" dirty="0">
                <a:solidFill>
                  <a:srgbClr val="000099"/>
                </a:solidFill>
              </a:rPr>
              <a:t>rate is inversely </a:t>
            </a:r>
            <a:r>
              <a:rPr lang="en-US" sz="2800" b="1" dirty="0" smtClean="0">
                <a:solidFill>
                  <a:srgbClr val="000099"/>
                </a:solidFill>
              </a:rPr>
              <a:t>the proportional </a:t>
            </a:r>
            <a:r>
              <a:rPr lang="en-US" sz="2800" b="1" dirty="0">
                <a:solidFill>
                  <a:srgbClr val="000099"/>
                </a:solidFill>
              </a:rPr>
              <a:t>to </a:t>
            </a:r>
            <a:r>
              <a:rPr lang="en-US" sz="2800" b="1" dirty="0" smtClean="0">
                <a:solidFill>
                  <a:srgbClr val="000099"/>
                </a:solidFill>
              </a:rPr>
              <a:t>square </a:t>
            </a:r>
            <a:r>
              <a:rPr lang="en-US" sz="2800" b="1" dirty="0">
                <a:solidFill>
                  <a:srgbClr val="000099"/>
                </a:solidFill>
              </a:rPr>
              <a:t>root of its molar </a:t>
            </a:r>
            <a:r>
              <a:rPr lang="en-US" sz="2800" b="1" dirty="0" smtClean="0">
                <a:solidFill>
                  <a:srgbClr val="000099"/>
                </a:solidFill>
              </a:rPr>
              <a:t>mass or its density</a:t>
            </a:r>
            <a:r>
              <a:rPr lang="en-US" sz="2800" dirty="0" smtClean="0">
                <a:solidFill>
                  <a:srgbClr val="000099"/>
                </a:solidFill>
              </a:rPr>
              <a:t>.</a:t>
            </a:r>
            <a:endParaRPr lang="en-US" sz="2800" dirty="0">
              <a:solidFill>
                <a:srgbClr val="006600"/>
              </a:solidFill>
            </a:endParaRPr>
          </a:p>
        </p:txBody>
      </p:sp>
      <p:sp>
        <p:nvSpPr>
          <p:cNvPr id="24590" name="Text Box 14"/>
          <p:cNvSpPr txBox="1">
            <a:spLocks noChangeArrowheads="1"/>
          </p:cNvSpPr>
          <p:nvPr/>
        </p:nvSpPr>
        <p:spPr bwMode="auto">
          <a:xfrm>
            <a:off x="152400" y="1600200"/>
            <a:ext cx="2438400" cy="523220"/>
          </a:xfrm>
          <a:prstGeom prst="rect">
            <a:avLst/>
          </a:prstGeom>
          <a:noFill/>
          <a:ln w="9525">
            <a:noFill/>
            <a:miter lim="800000"/>
            <a:headEnd/>
            <a:tailEnd/>
          </a:ln>
          <a:effectLst/>
        </p:spPr>
        <p:txBody>
          <a:bodyPr wrap="square">
            <a:spAutoFit/>
          </a:bodyPr>
          <a:lstStyle/>
          <a:p>
            <a:r>
              <a:rPr lang="en-US" sz="2400" b="1" dirty="0" smtClean="0">
                <a:solidFill>
                  <a:srgbClr val="CC0000"/>
                </a:solidFill>
              </a:rPr>
              <a:t>In case </a:t>
            </a:r>
            <a:r>
              <a:rPr lang="en-US" sz="2800" b="1" dirty="0">
                <a:solidFill>
                  <a:schemeClr val="bg2">
                    <a:lumMod val="10000"/>
                  </a:schemeClr>
                </a:solidFill>
              </a:rPr>
              <a:t>2</a:t>
            </a:r>
            <a:r>
              <a:rPr lang="en-US" sz="2400" b="1" dirty="0">
                <a:solidFill>
                  <a:srgbClr val="CC0000"/>
                </a:solidFill>
              </a:rPr>
              <a:t> </a:t>
            </a:r>
            <a:r>
              <a:rPr lang="en-US" sz="2400" b="1" dirty="0" smtClean="0">
                <a:solidFill>
                  <a:srgbClr val="CC0000"/>
                </a:solidFill>
              </a:rPr>
              <a:t>gases</a:t>
            </a:r>
            <a:r>
              <a:rPr lang="en-US" dirty="0" smtClean="0">
                <a:solidFill>
                  <a:srgbClr val="CC0000"/>
                </a:solidFill>
              </a:rPr>
              <a:t>  </a:t>
            </a:r>
            <a:r>
              <a:rPr lang="en-US" sz="2000" i="1" dirty="0" smtClean="0">
                <a:solidFill>
                  <a:srgbClr val="CC0000"/>
                </a:solidFill>
              </a:rPr>
              <a:t>:</a:t>
            </a:r>
          </a:p>
        </p:txBody>
      </p:sp>
      <p:graphicFrame>
        <p:nvGraphicFramePr>
          <p:cNvPr id="24592" name="Object 16"/>
          <p:cNvGraphicFramePr>
            <a:graphicFrameLocks noChangeAspect="1"/>
          </p:cNvGraphicFramePr>
          <p:nvPr/>
        </p:nvGraphicFramePr>
        <p:xfrm>
          <a:off x="2667000" y="2514600"/>
          <a:ext cx="2625725" cy="1258888"/>
        </p:xfrm>
        <a:graphic>
          <a:graphicData uri="http://schemas.openxmlformats.org/presentationml/2006/ole">
            <p:oleObj spid="_x0000_s2050" name="معادلة" r:id="rId5" imgW="1002960" imgH="482400" progId="Equation.3">
              <p:embed/>
            </p:oleObj>
          </a:graphicData>
        </a:graphic>
      </p:graphicFrame>
      <p:sp>
        <p:nvSpPr>
          <p:cNvPr id="7" name="سهم منحني إلى الأسفل 6"/>
          <p:cNvSpPr/>
          <p:nvPr/>
        </p:nvSpPr>
        <p:spPr>
          <a:xfrm>
            <a:off x="2362200" y="1524000"/>
            <a:ext cx="1216152" cy="731520"/>
          </a:xfrm>
          <a:prstGeom prst="curved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iterate type="lt">
                                    <p:tmPct val="100000"/>
                                  </p:iterate>
                                  <p:childTnLst>
                                    <p:set>
                                      <p:cBhvr>
                                        <p:cTn id="6" dur="1" fill="hold">
                                          <p:stCondLst>
                                            <p:cond delay="0"/>
                                          </p:stCondLst>
                                        </p:cTn>
                                        <p:tgtEl>
                                          <p:spTgt spid="24589">
                                            <p:txEl>
                                              <p:pRg st="0" end="0"/>
                                            </p:txEl>
                                          </p:spTgt>
                                        </p:tgtEl>
                                        <p:attrNameLst>
                                          <p:attrName>style.visibility</p:attrName>
                                        </p:attrNameLst>
                                      </p:cBhvr>
                                      <p:to>
                                        <p:strVal val="visible"/>
                                      </p:to>
                                    </p:set>
                                    <p:anim calcmode="lin" valueType="num">
                                      <p:cBhvr additive="base">
                                        <p:cTn id="7" dur="75" fill="hold"/>
                                        <p:tgtEl>
                                          <p:spTgt spid="24589">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24589">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24590">
                                            <p:txEl>
                                              <p:pRg st="0" end="0"/>
                                            </p:txEl>
                                          </p:spTgt>
                                        </p:tgtEl>
                                        <p:attrNameLst>
                                          <p:attrName>style.visibility</p:attrName>
                                        </p:attrNameLst>
                                      </p:cBhvr>
                                      <p:to>
                                        <p:strVal val="visible"/>
                                      </p:to>
                                    </p:set>
                                    <p:animEffect transition="in" filter="box(out)">
                                      <p:cBhvr>
                                        <p:cTn id="13" dur="500"/>
                                        <p:tgtEl>
                                          <p:spTgt spid="24590">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4"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nodeType="clickEffect">
                                  <p:stCondLst>
                                    <p:cond delay="0"/>
                                  </p:stCondLst>
                                  <p:childTnLst>
                                    <p:set>
                                      <p:cBhvr>
                                        <p:cTn id="17" dur="1" fill="hold">
                                          <p:stCondLst>
                                            <p:cond delay="0"/>
                                          </p:stCondLst>
                                        </p:cTn>
                                        <p:tgtEl>
                                          <p:spTgt spid="24592"/>
                                        </p:tgtEl>
                                        <p:attrNameLst>
                                          <p:attrName>style.visibility</p:attrName>
                                        </p:attrNameLst>
                                      </p:cBhvr>
                                      <p:to>
                                        <p:strVal val="visible"/>
                                      </p:to>
                                    </p:set>
                                    <p:animEffect transition="in" filter="box(out)">
                                      <p:cBhvr>
                                        <p:cTn id="18" dur="500"/>
                                        <p:tgtEl>
                                          <p:spTgt spid="24592"/>
                                        </p:tgtEl>
                                      </p:cBhvr>
                                    </p:animEffect>
                                  </p:childTnLst>
                                  <p:subTnLst>
                                    <p:audio>
                                      <p:cMediaNode>
                                        <p:cTn display="0" masterRel="sameClick">
                                          <p:stCondLst>
                                            <p:cond evt="begin" delay="0">
                                              <p:tn val="16"/>
                                            </p:cond>
                                          </p:stCondLst>
                                          <p:endCondLst>
                                            <p:cond evt="onStopAudio" delay="0">
                                              <p:tgtEl>
                                                <p:sldTgt/>
                                              </p:tgtEl>
                                            </p:cond>
                                          </p:endCondLst>
                                        </p:cTn>
                                        <p:tgtEl>
                                          <p:sndTgt r:embed="rId4"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9" grpId="0" build="p" autoUpdateAnimBg="0"/>
      <p:bldP spid="24590"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رقم الشريحة 3"/>
          <p:cNvSpPr>
            <a:spLocks noGrp="1"/>
          </p:cNvSpPr>
          <p:nvPr>
            <p:ph type="sldNum" sz="quarter" idx="12"/>
          </p:nvPr>
        </p:nvSpPr>
        <p:spPr/>
        <p:txBody>
          <a:bodyPr/>
          <a:lstStyle/>
          <a:p>
            <a:fld id="{3522434D-9679-4E41-A0A5-369897B44604}" type="slidenum">
              <a:rPr lang="en-US"/>
              <a:pPr/>
              <a:t>42</a:t>
            </a:fld>
            <a:endParaRPr lang="en-US" dirty="0"/>
          </a:p>
        </p:txBody>
      </p:sp>
      <p:graphicFrame>
        <p:nvGraphicFramePr>
          <p:cNvPr id="26626" name="Object 2"/>
          <p:cNvGraphicFramePr>
            <a:graphicFrameLocks noChangeAspect="1"/>
          </p:cNvGraphicFramePr>
          <p:nvPr/>
        </p:nvGraphicFramePr>
        <p:xfrm>
          <a:off x="2809875" y="152127"/>
          <a:ext cx="2447925" cy="1716361"/>
        </p:xfrm>
        <a:graphic>
          <a:graphicData uri="http://schemas.openxmlformats.org/presentationml/2006/ole">
            <p:oleObj spid="_x0000_s3074" name="معادلة" r:id="rId7" imgW="685800" imgH="482400" progId="Equation.3">
              <p:embed/>
            </p:oleObj>
          </a:graphicData>
        </a:graphic>
      </p:graphicFrame>
      <p:sp>
        <p:nvSpPr>
          <p:cNvPr id="26627" name="Text Box 3"/>
          <p:cNvSpPr txBox="1">
            <a:spLocks noChangeArrowheads="1"/>
          </p:cNvSpPr>
          <p:nvPr/>
        </p:nvSpPr>
        <p:spPr bwMode="auto">
          <a:xfrm>
            <a:off x="685800" y="2438400"/>
            <a:ext cx="5181600" cy="523220"/>
          </a:xfrm>
          <a:prstGeom prst="rect">
            <a:avLst/>
          </a:prstGeom>
          <a:noFill/>
          <a:ln w="9525">
            <a:noFill/>
            <a:miter lim="800000"/>
            <a:headEnd/>
            <a:tailEnd/>
          </a:ln>
          <a:effectLst/>
        </p:spPr>
        <p:txBody>
          <a:bodyPr wrap="square">
            <a:spAutoFit/>
          </a:bodyPr>
          <a:lstStyle/>
          <a:p>
            <a:r>
              <a:rPr lang="en-US" sz="2800" b="1" dirty="0" smtClean="0"/>
              <a:t>   r </a:t>
            </a:r>
            <a:r>
              <a:rPr lang="en-US" dirty="0" smtClean="0"/>
              <a:t> </a:t>
            </a:r>
            <a:r>
              <a:rPr lang="en-US" sz="2400" dirty="0" smtClean="0"/>
              <a:t>= </a:t>
            </a:r>
            <a:r>
              <a:rPr lang="en-US" sz="2400" b="1" dirty="0" smtClean="0">
                <a:solidFill>
                  <a:srgbClr val="C00000"/>
                </a:solidFill>
              </a:rPr>
              <a:t>Diffusion rate of gas.</a:t>
            </a:r>
          </a:p>
        </p:txBody>
      </p:sp>
      <p:sp>
        <p:nvSpPr>
          <p:cNvPr id="26628" name="Text Box 4"/>
          <p:cNvSpPr txBox="1">
            <a:spLocks noChangeArrowheads="1"/>
          </p:cNvSpPr>
          <p:nvPr/>
        </p:nvSpPr>
        <p:spPr bwMode="auto">
          <a:xfrm>
            <a:off x="762000" y="3048000"/>
            <a:ext cx="1752600" cy="923330"/>
          </a:xfrm>
          <a:prstGeom prst="rect">
            <a:avLst/>
          </a:prstGeom>
          <a:noFill/>
          <a:ln w="9525">
            <a:noFill/>
            <a:miter lim="800000"/>
            <a:headEnd/>
            <a:tailEnd/>
          </a:ln>
          <a:effectLst/>
        </p:spPr>
        <p:txBody>
          <a:bodyPr wrap="square">
            <a:spAutoFit/>
          </a:bodyPr>
          <a:lstStyle/>
          <a:p>
            <a:endParaRPr lang="ar-BH" dirty="0" smtClean="0"/>
          </a:p>
          <a:p>
            <a:endParaRPr lang="ar-BH" dirty="0" smtClean="0"/>
          </a:p>
          <a:p>
            <a:endParaRPr lang="en-US" dirty="0"/>
          </a:p>
        </p:txBody>
      </p:sp>
      <p:sp>
        <p:nvSpPr>
          <p:cNvPr id="26629" name="Text Box 5"/>
          <p:cNvSpPr txBox="1">
            <a:spLocks noChangeArrowheads="1"/>
          </p:cNvSpPr>
          <p:nvPr/>
        </p:nvSpPr>
        <p:spPr bwMode="auto">
          <a:xfrm>
            <a:off x="762000" y="2895600"/>
            <a:ext cx="6019800" cy="1077218"/>
          </a:xfrm>
          <a:prstGeom prst="rect">
            <a:avLst/>
          </a:prstGeom>
          <a:noFill/>
          <a:ln w="9525">
            <a:noFill/>
            <a:miter lim="800000"/>
            <a:headEnd/>
            <a:tailEnd/>
          </a:ln>
          <a:effectLst/>
        </p:spPr>
        <p:txBody>
          <a:bodyPr wrap="square">
            <a:spAutoFit/>
          </a:bodyPr>
          <a:lstStyle/>
          <a:p>
            <a:r>
              <a:rPr lang="en-US" sz="2800" b="1" dirty="0" smtClean="0"/>
              <a:t>M </a:t>
            </a:r>
            <a:r>
              <a:rPr lang="en-US" b="1" dirty="0" smtClean="0"/>
              <a:t>=</a:t>
            </a:r>
            <a:r>
              <a:rPr lang="en-US" dirty="0" smtClean="0"/>
              <a:t> </a:t>
            </a:r>
            <a:r>
              <a:rPr lang="en-US" sz="2400" b="1" dirty="0" smtClean="0">
                <a:solidFill>
                  <a:srgbClr val="C00000"/>
                </a:solidFill>
              </a:rPr>
              <a:t>Molar</a:t>
            </a:r>
            <a:r>
              <a:rPr lang="ar-BH" sz="2400" b="1" dirty="0" smtClean="0">
                <a:solidFill>
                  <a:srgbClr val="C00000"/>
                </a:solidFill>
              </a:rPr>
              <a:t> </a:t>
            </a:r>
            <a:r>
              <a:rPr lang="en-US" sz="2400" b="1" dirty="0" smtClean="0">
                <a:solidFill>
                  <a:srgbClr val="C00000"/>
                </a:solidFill>
              </a:rPr>
              <a:t>mass (Molecular Weight) of gas.  </a:t>
            </a:r>
          </a:p>
          <a:p>
            <a:endParaRPr lang="en-US" dirty="0" smtClean="0"/>
          </a:p>
          <a:p>
            <a:r>
              <a:rPr lang="en-US" dirty="0" smtClean="0"/>
              <a:t> </a:t>
            </a:r>
            <a:endParaRPr lang="en-US" dirty="0"/>
          </a:p>
        </p:txBody>
      </p:sp>
      <p:sp>
        <p:nvSpPr>
          <p:cNvPr id="26630" name="Text Box 6"/>
          <p:cNvSpPr txBox="1">
            <a:spLocks noChangeArrowheads="1"/>
          </p:cNvSpPr>
          <p:nvPr/>
        </p:nvSpPr>
        <p:spPr bwMode="auto">
          <a:xfrm>
            <a:off x="228600" y="4038600"/>
            <a:ext cx="8382000" cy="584775"/>
          </a:xfrm>
          <a:prstGeom prst="rect">
            <a:avLst/>
          </a:prstGeom>
          <a:noFill/>
          <a:ln w="9525">
            <a:noFill/>
            <a:miter lim="800000"/>
            <a:headEnd/>
            <a:tailEnd/>
          </a:ln>
          <a:effectLst/>
        </p:spPr>
        <p:txBody>
          <a:bodyPr wrap="square">
            <a:spAutoFit/>
          </a:bodyPr>
          <a:lstStyle/>
          <a:p>
            <a:r>
              <a:rPr lang="en-US" sz="3200" b="1" u="sng"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 </a:t>
            </a:r>
            <a:r>
              <a:rPr lang="en-US" sz="3200" b="1" u="sng" dirty="0" smtClean="0">
                <a:ln w="18000">
                  <a:solidFill>
                    <a:schemeClr val="accent2">
                      <a:satMod val="140000"/>
                    </a:schemeClr>
                  </a:solidFill>
                  <a:prstDash val="solid"/>
                  <a:miter lim="800000"/>
                </a:ln>
                <a:solidFill>
                  <a:schemeClr val="accent4">
                    <a:lumMod val="50000"/>
                  </a:schemeClr>
                </a:solidFill>
                <a:effectLst>
                  <a:outerShdw blurRad="25500" dist="23000" dir="7020000" algn="tl">
                    <a:srgbClr val="000000">
                      <a:alpha val="50000"/>
                    </a:srgbClr>
                  </a:outerShdw>
                </a:effectLst>
              </a:rPr>
              <a:t>Example: </a:t>
            </a:r>
            <a:r>
              <a:rPr lang="en-US"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Compare</a:t>
            </a:r>
            <a:r>
              <a:rPr lang="en-US"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 </a:t>
            </a:r>
            <a:r>
              <a:rPr lang="en-US" sz="2400" b="1" dirty="0">
                <a:solidFill>
                  <a:srgbClr val="000099"/>
                </a:solidFill>
              </a:rPr>
              <a:t>the rates of </a:t>
            </a:r>
            <a:r>
              <a:rPr lang="en-US" sz="2400" b="1" dirty="0" smtClean="0">
                <a:solidFill>
                  <a:srgbClr val="000099"/>
                </a:solidFill>
              </a:rPr>
              <a:t>diffusion </a:t>
            </a:r>
            <a:r>
              <a:rPr lang="en-US" sz="2400" b="1" dirty="0">
                <a:solidFill>
                  <a:srgbClr val="000099"/>
                </a:solidFill>
              </a:rPr>
              <a:t>of </a:t>
            </a:r>
            <a:r>
              <a:rPr lang="en-US" sz="2400" b="1" dirty="0">
                <a:solidFill>
                  <a:srgbClr val="FF0000"/>
                </a:solidFill>
              </a:rPr>
              <a:t>He</a:t>
            </a:r>
            <a:r>
              <a:rPr lang="en-US" sz="2400" dirty="0">
                <a:solidFill>
                  <a:srgbClr val="000099"/>
                </a:solidFill>
              </a:rPr>
              <a:t> </a:t>
            </a:r>
            <a:r>
              <a:rPr lang="en-US" sz="2400" b="1" dirty="0">
                <a:solidFill>
                  <a:srgbClr val="000099"/>
                </a:solidFill>
              </a:rPr>
              <a:t>and</a:t>
            </a:r>
            <a:r>
              <a:rPr lang="en-US" sz="2400" dirty="0">
                <a:solidFill>
                  <a:srgbClr val="000099"/>
                </a:solidFill>
              </a:rPr>
              <a:t> </a:t>
            </a:r>
            <a:r>
              <a:rPr lang="en-US" sz="2400" b="1" dirty="0" smtClean="0">
                <a:solidFill>
                  <a:srgbClr val="FF0000"/>
                </a:solidFill>
              </a:rPr>
              <a:t>N</a:t>
            </a:r>
            <a:r>
              <a:rPr lang="en-US" sz="2400" b="1" baseline="-25000" dirty="0" smtClean="0">
                <a:solidFill>
                  <a:srgbClr val="FF0000"/>
                </a:solidFill>
              </a:rPr>
              <a:t>2</a:t>
            </a:r>
            <a:r>
              <a:rPr lang="en-US" sz="2400" b="1" dirty="0" smtClean="0">
                <a:solidFill>
                  <a:srgbClr val="FF0000"/>
                </a:solidFill>
              </a:rPr>
              <a:t>  .</a:t>
            </a:r>
            <a:r>
              <a:rPr lang="en-US" sz="2400" b="1" baseline="-25000" dirty="0" smtClean="0">
                <a:solidFill>
                  <a:srgbClr val="FF0000"/>
                </a:solidFill>
              </a:rPr>
              <a:t>  </a:t>
            </a:r>
            <a:r>
              <a:rPr lang="en-US" dirty="0" smtClean="0">
                <a:solidFill>
                  <a:srgbClr val="000099"/>
                </a:solidFill>
              </a:rPr>
              <a:t>    </a:t>
            </a:r>
            <a:endParaRPr lang="en-US" dirty="0">
              <a:solidFill>
                <a:srgbClr val="000099"/>
              </a:solidFill>
            </a:endParaRPr>
          </a:p>
        </p:txBody>
      </p:sp>
      <p:graphicFrame>
        <p:nvGraphicFramePr>
          <p:cNvPr id="26632" name="Object 8"/>
          <p:cNvGraphicFramePr>
            <a:graphicFrameLocks noChangeAspect="1"/>
          </p:cNvGraphicFramePr>
          <p:nvPr/>
        </p:nvGraphicFramePr>
        <p:xfrm>
          <a:off x="1447800" y="4724400"/>
          <a:ext cx="2905601" cy="1163638"/>
        </p:xfrm>
        <a:graphic>
          <a:graphicData uri="http://schemas.openxmlformats.org/presentationml/2006/ole">
            <p:oleObj spid="_x0000_s3075" name="معادلة" r:id="rId8" imgW="1231560" imgH="495000" progId="Equation.3">
              <p:embed/>
            </p:oleObj>
          </a:graphicData>
        </a:graphic>
      </p:graphicFrame>
      <p:sp>
        <p:nvSpPr>
          <p:cNvPr id="26633" name="Text Box 9"/>
          <p:cNvSpPr txBox="1">
            <a:spLocks noChangeArrowheads="1"/>
          </p:cNvSpPr>
          <p:nvPr/>
        </p:nvSpPr>
        <p:spPr bwMode="auto">
          <a:xfrm>
            <a:off x="4876800" y="4953000"/>
            <a:ext cx="4038600" cy="523220"/>
          </a:xfrm>
          <a:prstGeom prst="rect">
            <a:avLst/>
          </a:prstGeom>
          <a:noFill/>
          <a:ln w="9525">
            <a:noFill/>
            <a:miter lim="800000"/>
            <a:headEnd/>
            <a:tailEnd/>
          </a:ln>
          <a:effectLst/>
        </p:spPr>
        <p:txBody>
          <a:bodyPr wrap="square">
            <a:spAutoFit/>
          </a:bodyPr>
          <a:lstStyle/>
          <a:p>
            <a:r>
              <a:rPr lang="en-US" sz="2400" b="1" dirty="0">
                <a:solidFill>
                  <a:srgbClr val="00B050"/>
                </a:solidFill>
              </a:rPr>
              <a:t>He</a:t>
            </a:r>
            <a:r>
              <a:rPr lang="en-US" b="1" dirty="0">
                <a:solidFill>
                  <a:srgbClr val="FF0000"/>
                </a:solidFill>
              </a:rPr>
              <a:t> </a:t>
            </a:r>
            <a:r>
              <a:rPr lang="en-US" b="1" dirty="0" smtClean="0">
                <a:solidFill>
                  <a:srgbClr val="FF0000"/>
                </a:solidFill>
              </a:rPr>
              <a:t>diffuses</a:t>
            </a:r>
            <a:r>
              <a:rPr lang="en-US" sz="2800" b="1" dirty="0" smtClean="0">
                <a:solidFill>
                  <a:srgbClr val="FFFF00"/>
                </a:solidFill>
              </a:rPr>
              <a:t> </a:t>
            </a:r>
            <a:r>
              <a:rPr lang="en-US" sz="2800" b="1"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2.65 </a:t>
            </a:r>
            <a:r>
              <a:rPr lang="en-US" b="1" dirty="0">
                <a:solidFill>
                  <a:srgbClr val="FF0000"/>
                </a:solidFill>
              </a:rPr>
              <a:t>times as </a:t>
            </a:r>
            <a:r>
              <a:rPr lang="en-US" b="1" dirty="0" smtClean="0">
                <a:solidFill>
                  <a:srgbClr val="FF0000"/>
                </a:solidFill>
              </a:rPr>
              <a:t>fast as </a:t>
            </a:r>
            <a:r>
              <a:rPr lang="en-US" sz="2400" b="1" dirty="0" smtClean="0">
                <a:solidFill>
                  <a:srgbClr val="00B050"/>
                </a:solidFill>
              </a:rPr>
              <a:t>N</a:t>
            </a:r>
            <a:r>
              <a:rPr lang="en-US" sz="2400" b="1" baseline="-25000" dirty="0" smtClean="0">
                <a:solidFill>
                  <a:srgbClr val="00B050"/>
                </a:solidFill>
              </a:rPr>
              <a:t>2  </a:t>
            </a:r>
            <a:r>
              <a:rPr lang="en-US" sz="2400" b="1" dirty="0" smtClean="0">
                <a:solidFill>
                  <a:srgbClr val="00B050"/>
                </a:solidFill>
              </a:rPr>
              <a:t> </a:t>
            </a:r>
            <a:endParaRPr lang="en-US" sz="2400" b="1" dirty="0">
              <a:solidFill>
                <a:srgbClr val="00B05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ox(out)">
                                      <p:cBhvr>
                                        <p:cTn id="7" dur="500"/>
                                        <p:tgtEl>
                                          <p:spTgt spid="26627">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4"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nodePh="1">
                                  <p:stCondLst>
                                    <p:cond delay="0"/>
                                  </p:stCondLst>
                                  <p:endCondLst>
                                    <p:cond evt="begin" delay="0">
                                      <p:tn val="10"/>
                                    </p:cond>
                                  </p:endCondLst>
                                  <p:childTnLst>
                                    <p:set>
                                      <p:cBhvr>
                                        <p:cTn id="11" dur="1" fill="hold">
                                          <p:stCondLst>
                                            <p:cond delay="0"/>
                                          </p:stCondLst>
                                        </p:cTn>
                                        <p:tgtEl>
                                          <p:spTgt spid="26628">
                                            <p:txEl>
                                              <p:pRg st="0" end="0"/>
                                            </p:txEl>
                                          </p:spTgt>
                                        </p:tgtEl>
                                        <p:attrNameLst>
                                          <p:attrName>style.visibility</p:attrName>
                                        </p:attrNameLst>
                                      </p:cBhvr>
                                      <p:to>
                                        <p:strVal val="visible"/>
                                      </p:to>
                                    </p:set>
                                    <p:animEffect transition="in" filter="box(out)">
                                      <p:cBhvr>
                                        <p:cTn id="12" dur="500"/>
                                        <p:tgtEl>
                                          <p:spTgt spid="26628">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4"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629">
                                            <p:txEl>
                                              <p:pRg st="0" end="0"/>
                                            </p:txEl>
                                          </p:spTgt>
                                        </p:tgtEl>
                                        <p:attrNameLst>
                                          <p:attrName>style.visibility</p:attrName>
                                        </p:attrNameLst>
                                      </p:cBhvr>
                                      <p:to>
                                        <p:strVal val="visible"/>
                                      </p:to>
                                    </p:set>
                                    <p:animEffect transition="in" filter="box(out)">
                                      <p:cBhvr>
                                        <p:cTn id="17" dur="500"/>
                                        <p:tgtEl>
                                          <p:spTgt spid="26629">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Camera.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6629">
                                            <p:txEl>
                                              <p:pRg st="2" end="2"/>
                                            </p:txEl>
                                          </p:spTgt>
                                        </p:tgtEl>
                                        <p:attrNameLst>
                                          <p:attrName>style.visibility</p:attrName>
                                        </p:attrNameLst>
                                      </p:cBhvr>
                                      <p:to>
                                        <p:strVal val="visible"/>
                                      </p:to>
                                    </p:set>
                                    <p:animEffect transition="in" filter="box(out)">
                                      <p:cBhvr>
                                        <p:cTn id="22" dur="500"/>
                                        <p:tgtEl>
                                          <p:spTgt spid="2662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4" name="Camera.wav"/>
                                        </p:tgtEl>
                                      </p:cMediaNode>
                                    </p:audio>
                                  </p:sub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iterate type="lt">
                                    <p:tmPct val="100000"/>
                                  </p:iterate>
                                  <p:childTnLst>
                                    <p:set>
                                      <p:cBhvr>
                                        <p:cTn id="26" dur="1" fill="hold">
                                          <p:stCondLst>
                                            <p:cond delay="0"/>
                                          </p:stCondLst>
                                        </p:cTn>
                                        <p:tgtEl>
                                          <p:spTgt spid="26630">
                                            <p:txEl>
                                              <p:pRg st="0" end="0"/>
                                            </p:txEl>
                                          </p:spTgt>
                                        </p:tgtEl>
                                        <p:attrNameLst>
                                          <p:attrName>style.visibility</p:attrName>
                                        </p:attrNameLst>
                                      </p:cBhvr>
                                      <p:to>
                                        <p:strVal val="visible"/>
                                      </p:to>
                                    </p:set>
                                    <p:animEffect transition="in" filter="wipe(up)">
                                      <p:cBhvr>
                                        <p:cTn id="27" dur="75"/>
                                        <p:tgtEl>
                                          <p:spTgt spid="26630">
                                            <p:txEl>
                                              <p:pRg st="0" end="0"/>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5" name="Type.wav"/>
                                        </p:tgtEl>
                                      </p:cMediaNode>
                                    </p:audio>
                                  </p:subTnLst>
                                </p:cTn>
                              </p:par>
                            </p:childTnLst>
                          </p:cTn>
                        </p:par>
                      </p:childTnLst>
                    </p:cTn>
                  </p:par>
                  <p:par>
                    <p:cTn id="28" fill="hold">
                      <p:stCondLst>
                        <p:cond delay="indefinite"/>
                      </p:stCondLst>
                      <p:childTnLst>
                        <p:par>
                          <p:cTn id="29" fill="hold">
                            <p:stCondLst>
                              <p:cond delay="0"/>
                            </p:stCondLst>
                            <p:childTnLst>
                              <p:par>
                                <p:cTn id="30" presetID="7" presetClass="entr" presetSubtype="2" fill="hold" nodeType="clickEffect">
                                  <p:stCondLst>
                                    <p:cond delay="0"/>
                                  </p:stCondLst>
                                  <p:childTnLst>
                                    <p:set>
                                      <p:cBhvr>
                                        <p:cTn id="31" dur="1" fill="hold">
                                          <p:stCondLst>
                                            <p:cond delay="0"/>
                                          </p:stCondLst>
                                        </p:cTn>
                                        <p:tgtEl>
                                          <p:spTgt spid="26632"/>
                                        </p:tgtEl>
                                        <p:attrNameLst>
                                          <p:attrName>style.visibility</p:attrName>
                                        </p:attrNameLst>
                                      </p:cBhvr>
                                      <p:to>
                                        <p:strVal val="visible"/>
                                      </p:to>
                                    </p:set>
                                    <p:anim calcmode="lin" valueType="num">
                                      <p:cBhvr additive="base">
                                        <p:cTn id="32" dur="5000" fill="hold"/>
                                        <p:tgtEl>
                                          <p:spTgt spid="26632"/>
                                        </p:tgtEl>
                                        <p:attrNameLst>
                                          <p:attrName>ppt_x</p:attrName>
                                        </p:attrNameLst>
                                      </p:cBhvr>
                                      <p:tavLst>
                                        <p:tav tm="0">
                                          <p:val>
                                            <p:strVal val="1+#ppt_w/2"/>
                                          </p:val>
                                        </p:tav>
                                        <p:tav tm="100000">
                                          <p:val>
                                            <p:strVal val="#ppt_x"/>
                                          </p:val>
                                        </p:tav>
                                      </p:tavLst>
                                    </p:anim>
                                    <p:anim calcmode="lin" valueType="num">
                                      <p:cBhvr additive="base">
                                        <p:cTn id="33" dur="5000" fill="hold"/>
                                        <p:tgtEl>
                                          <p:spTgt spid="26632"/>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3" fill="hold" grpId="0" nodeType="clickEffect">
                                  <p:stCondLst>
                                    <p:cond delay="0"/>
                                  </p:stCondLst>
                                  <p:iterate type="lt">
                                    <p:tmPct val="100000"/>
                                  </p:iterate>
                                  <p:childTnLst>
                                    <p:set>
                                      <p:cBhvr>
                                        <p:cTn id="37" dur="1" fill="hold">
                                          <p:stCondLst>
                                            <p:cond delay="0"/>
                                          </p:stCondLst>
                                        </p:cTn>
                                        <p:tgtEl>
                                          <p:spTgt spid="26633">
                                            <p:txEl>
                                              <p:pRg st="0" end="0"/>
                                            </p:txEl>
                                          </p:spTgt>
                                        </p:tgtEl>
                                        <p:attrNameLst>
                                          <p:attrName>style.visibility</p:attrName>
                                        </p:attrNameLst>
                                      </p:cBhvr>
                                      <p:to>
                                        <p:strVal val="visible"/>
                                      </p:to>
                                    </p:set>
                                    <p:anim calcmode="lin" valueType="num">
                                      <p:cBhvr additive="base">
                                        <p:cTn id="38" dur="75" fill="hold"/>
                                        <p:tgtEl>
                                          <p:spTgt spid="26633">
                                            <p:txEl>
                                              <p:pRg st="0" end="0"/>
                                            </p:txEl>
                                          </p:spTgt>
                                        </p:tgtEl>
                                        <p:attrNameLst>
                                          <p:attrName>ppt_x</p:attrName>
                                        </p:attrNameLst>
                                      </p:cBhvr>
                                      <p:tavLst>
                                        <p:tav tm="0">
                                          <p:val>
                                            <p:strVal val="1+#ppt_w/2"/>
                                          </p:val>
                                        </p:tav>
                                        <p:tav tm="100000">
                                          <p:val>
                                            <p:strVal val="#ppt_x"/>
                                          </p:val>
                                        </p:tav>
                                      </p:tavLst>
                                    </p:anim>
                                    <p:anim calcmode="lin" valueType="num">
                                      <p:cBhvr additive="base">
                                        <p:cTn id="39" dur="75" fill="hold"/>
                                        <p:tgtEl>
                                          <p:spTgt spid="26633">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36"/>
                                            </p:cond>
                                          </p:stCondLst>
                                          <p:endCondLst>
                                            <p:cond evt="onStopAudio" delay="0">
                                              <p:tgtEl>
                                                <p:sldTgt/>
                                              </p:tgtEl>
                                            </p:cond>
                                          </p:endCondLst>
                                        </p:cTn>
                                        <p:tgtEl>
                                          <p:sndTgt r:embed="rId6"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build="p" autoUpdateAnimBg="0"/>
      <p:bldP spid="26629" grpId="0" build="p" autoUpdateAnimBg="0"/>
      <p:bldP spid="26630" grpId="0" build="p" autoUpdateAnimBg="0"/>
      <p:bldP spid="26633"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رقم الشريحة 3"/>
          <p:cNvSpPr>
            <a:spLocks noGrp="1"/>
          </p:cNvSpPr>
          <p:nvPr>
            <p:ph type="sldNum" sz="quarter" idx="12"/>
          </p:nvPr>
        </p:nvSpPr>
        <p:spPr/>
        <p:txBody>
          <a:bodyPr/>
          <a:lstStyle/>
          <a:p>
            <a:fld id="{F83F20BC-2387-43C3-A9E1-AF4595E028A0}" type="slidenum">
              <a:rPr lang="en-US"/>
              <a:pPr/>
              <a:t>43</a:t>
            </a:fld>
            <a:endParaRPr lang="en-US" dirty="0"/>
          </a:p>
        </p:txBody>
      </p:sp>
      <p:sp>
        <p:nvSpPr>
          <p:cNvPr id="18434" name="Text Box 2"/>
          <p:cNvSpPr txBox="1">
            <a:spLocks noChangeArrowheads="1"/>
          </p:cNvSpPr>
          <p:nvPr/>
        </p:nvSpPr>
        <p:spPr bwMode="auto">
          <a:xfrm>
            <a:off x="1981200" y="838200"/>
            <a:ext cx="5676297" cy="584775"/>
          </a:xfrm>
          <a:prstGeom prst="rect">
            <a:avLst/>
          </a:prstGeom>
          <a:noFill/>
          <a:ln w="9525">
            <a:noFill/>
            <a:miter lim="800000"/>
            <a:headEnd/>
            <a:tailEnd/>
          </a:ln>
          <a:effectLst/>
        </p:spPr>
        <p:txBody>
          <a:bodyPr wrap="none">
            <a:spAutoFit/>
          </a:bodyPr>
          <a:lstStyle/>
          <a:p>
            <a:r>
              <a:rPr lang="en-US" sz="3200" u="sng" dirty="0">
                <a:solidFill>
                  <a:srgbClr val="FF0000"/>
                </a:solidFill>
              </a:rPr>
              <a:t>Dalton’s Law of Partial Pressures:</a:t>
            </a:r>
          </a:p>
        </p:txBody>
      </p:sp>
      <p:sp>
        <p:nvSpPr>
          <p:cNvPr id="18435" name="Text Box 3"/>
          <p:cNvSpPr txBox="1">
            <a:spLocks noChangeArrowheads="1"/>
          </p:cNvSpPr>
          <p:nvPr/>
        </p:nvSpPr>
        <p:spPr bwMode="auto">
          <a:xfrm>
            <a:off x="2362200" y="4724400"/>
            <a:ext cx="4114689" cy="584775"/>
          </a:xfrm>
          <a:prstGeom prst="rect">
            <a:avLst/>
          </a:prstGeom>
          <a:noFill/>
          <a:ln w="9525">
            <a:noFill/>
            <a:miter lim="800000"/>
            <a:headEnd/>
            <a:tailEnd/>
          </a:ln>
          <a:effectLst/>
        </p:spPr>
        <p:txBody>
          <a:bodyPr wrap="square">
            <a:spAutoFit/>
          </a:bodyPr>
          <a:lstStyle/>
          <a:p>
            <a:r>
              <a:rPr lang="en-US" sz="3200" b="1" dirty="0"/>
              <a:t>P</a:t>
            </a:r>
            <a:r>
              <a:rPr lang="en-US" sz="3200" b="1" baseline="-25000" dirty="0"/>
              <a:t>total</a:t>
            </a:r>
            <a:r>
              <a:rPr lang="en-US" sz="3200" b="1" dirty="0"/>
              <a:t> = P</a:t>
            </a:r>
            <a:r>
              <a:rPr lang="en-US" sz="3200" b="1" baseline="-25000" dirty="0"/>
              <a:t>1</a:t>
            </a:r>
            <a:r>
              <a:rPr lang="en-US" sz="3200" b="1" dirty="0"/>
              <a:t> + P</a:t>
            </a:r>
            <a:r>
              <a:rPr lang="en-US" sz="3200" b="1" baseline="-25000" dirty="0"/>
              <a:t>2</a:t>
            </a:r>
            <a:r>
              <a:rPr lang="en-US" sz="3200" b="1" dirty="0"/>
              <a:t> + P</a:t>
            </a:r>
            <a:r>
              <a:rPr lang="en-US" sz="3200" b="1" baseline="-25000" dirty="0"/>
              <a:t>3</a:t>
            </a:r>
            <a:r>
              <a:rPr lang="en-US" sz="3200" b="1" dirty="0"/>
              <a:t> +...</a:t>
            </a:r>
          </a:p>
        </p:txBody>
      </p:sp>
      <p:sp>
        <p:nvSpPr>
          <p:cNvPr id="18436" name="AutoShape 4"/>
          <p:cNvSpPr>
            <a:spLocks noChangeArrowheads="1"/>
          </p:cNvSpPr>
          <p:nvPr/>
        </p:nvSpPr>
        <p:spPr bwMode="auto">
          <a:xfrm>
            <a:off x="2362200" y="1752600"/>
            <a:ext cx="4114800" cy="2514600"/>
          </a:xfrm>
          <a:prstGeom prst="cube">
            <a:avLst>
              <a:gd name="adj" fmla="val 25000"/>
            </a:avLst>
          </a:prstGeom>
          <a:solidFill>
            <a:schemeClr val="accent1">
              <a:alpha val="50000"/>
            </a:schemeClr>
          </a:solidFill>
          <a:ln w="9525">
            <a:solidFill>
              <a:schemeClr val="tx1"/>
            </a:solidFill>
            <a:miter lim="800000"/>
            <a:headEnd/>
            <a:tailEnd/>
          </a:ln>
          <a:effectLst/>
        </p:spPr>
        <p:txBody>
          <a:bodyPr wrap="none" anchor="ctr"/>
          <a:lstStyle/>
          <a:p>
            <a:endParaRPr lang="en-US" dirty="0"/>
          </a:p>
        </p:txBody>
      </p:sp>
      <p:sp>
        <p:nvSpPr>
          <p:cNvPr id="18437" name="Text Box 5"/>
          <p:cNvSpPr txBox="1">
            <a:spLocks noChangeArrowheads="1"/>
          </p:cNvSpPr>
          <p:nvPr/>
        </p:nvSpPr>
        <p:spPr bwMode="auto">
          <a:xfrm>
            <a:off x="2743200" y="2590800"/>
            <a:ext cx="2743200" cy="1123384"/>
          </a:xfrm>
          <a:prstGeom prst="rect">
            <a:avLst/>
          </a:prstGeom>
          <a:noFill/>
          <a:ln w="9525">
            <a:noFill/>
            <a:miter lim="800000"/>
            <a:headEnd/>
            <a:tailEnd/>
          </a:ln>
          <a:effectLst/>
        </p:spPr>
        <p:txBody>
          <a:bodyPr>
            <a:spAutoFit/>
          </a:bodyPr>
          <a:lstStyle/>
          <a:p>
            <a:r>
              <a:rPr lang="en-US" sz="2000" b="1" dirty="0">
                <a:solidFill>
                  <a:srgbClr val="006600"/>
                </a:solidFill>
              </a:rPr>
              <a:t>He</a:t>
            </a:r>
            <a:r>
              <a:rPr lang="en-US" b="0" dirty="0"/>
              <a:t>   </a:t>
            </a:r>
          </a:p>
          <a:p>
            <a:r>
              <a:rPr lang="en-US" b="0" dirty="0"/>
              <a:t>         </a:t>
            </a:r>
            <a:r>
              <a:rPr lang="en-US" sz="2000" b="1" dirty="0"/>
              <a:t> </a:t>
            </a:r>
            <a:r>
              <a:rPr lang="en-US" sz="2000" b="1" dirty="0">
                <a:solidFill>
                  <a:srgbClr val="FF0000"/>
                </a:solidFill>
              </a:rPr>
              <a:t>H</a:t>
            </a:r>
            <a:r>
              <a:rPr lang="en-US" sz="2000" b="1" baseline="-25000" dirty="0">
                <a:solidFill>
                  <a:srgbClr val="FF0000"/>
                </a:solidFill>
              </a:rPr>
              <a:t>2</a:t>
            </a:r>
            <a:r>
              <a:rPr lang="en-US" sz="2000" b="1" dirty="0"/>
              <a:t>          </a:t>
            </a:r>
            <a:r>
              <a:rPr lang="en-US" sz="2000" b="1" dirty="0">
                <a:solidFill>
                  <a:srgbClr val="000099"/>
                </a:solidFill>
              </a:rPr>
              <a:t>N</a:t>
            </a:r>
            <a:r>
              <a:rPr lang="en-US" sz="2000" b="1" baseline="-25000" dirty="0">
                <a:solidFill>
                  <a:srgbClr val="000099"/>
                </a:solidFill>
              </a:rPr>
              <a:t>2</a:t>
            </a:r>
            <a:r>
              <a:rPr lang="en-US" b="0" dirty="0"/>
              <a:t>   </a:t>
            </a:r>
          </a:p>
          <a:p>
            <a:pPr>
              <a:spcBef>
                <a:spcPct val="50000"/>
              </a:spcBef>
            </a:pP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iterate type="lt">
                                    <p:tmPct val="100000"/>
                                  </p:iterate>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75" fill="hold"/>
                                        <p:tgtEl>
                                          <p:spTgt spid="18435">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18435">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1112838"/>
          </a:xfrm>
        </p:spPr>
        <p:txBody>
          <a:bodyPr>
            <a:normAutofit fontScale="90000"/>
          </a:bodyPr>
          <a:lstStyle/>
          <a:p>
            <a:pPr algn="l"/>
            <a:r>
              <a:rPr lang="en-US" sz="2800" b="1" dirty="0" smtClean="0"/>
              <a:t>EXP(8): </a:t>
            </a:r>
            <a:r>
              <a:rPr lang="en-US" sz="2800" b="1" dirty="0" smtClean="0">
                <a:solidFill>
                  <a:srgbClr val="FF0000"/>
                </a:solidFill>
              </a:rPr>
              <a:t>Determination of Critical Solution Temperature</a:t>
            </a:r>
            <a:r>
              <a:rPr lang="en-US" sz="2800" dirty="0" smtClean="0"/>
              <a:t/>
            </a:r>
            <a:br>
              <a:rPr lang="en-US" sz="2800" dirty="0" smtClean="0"/>
            </a:br>
            <a:r>
              <a:rPr lang="en-US" sz="2800" dirty="0" smtClean="0"/>
              <a:t>                                               </a:t>
            </a:r>
            <a:r>
              <a:rPr lang="en-US" sz="2800" b="1" dirty="0" smtClean="0">
                <a:solidFill>
                  <a:srgbClr val="7030A0"/>
                </a:solidFill>
              </a:rPr>
              <a:t>(C . S . T )</a:t>
            </a:r>
            <a:endParaRPr lang="en-US" sz="2800" b="1" dirty="0">
              <a:solidFill>
                <a:srgbClr val="7030A0"/>
              </a:solidFill>
            </a:endParaRPr>
          </a:p>
        </p:txBody>
      </p:sp>
      <p:sp>
        <p:nvSpPr>
          <p:cNvPr id="3" name="عنصر نائب للمحتوى 2"/>
          <p:cNvSpPr>
            <a:spLocks noGrp="1"/>
          </p:cNvSpPr>
          <p:nvPr>
            <p:ph idx="1"/>
          </p:nvPr>
        </p:nvSpPr>
        <p:spPr>
          <a:xfrm>
            <a:off x="457200" y="1752600"/>
            <a:ext cx="8229600" cy="4953000"/>
          </a:xfrm>
        </p:spPr>
        <p:txBody>
          <a:bodyPr>
            <a:normAutofit lnSpcReduction="10000"/>
          </a:bodyPr>
          <a:lstStyle/>
          <a:p>
            <a:pPr>
              <a:buNone/>
            </a:pPr>
            <a:endParaRPr lang="en-US" dirty="0" smtClean="0"/>
          </a:p>
          <a:p>
            <a:pPr>
              <a:buNone/>
            </a:pPr>
            <a:endParaRPr lang="en-US" dirty="0" smtClean="0"/>
          </a:p>
          <a:p>
            <a:pPr>
              <a:buNone/>
            </a:pPr>
            <a:endParaRPr lang="en-US" dirty="0" smtClean="0"/>
          </a:p>
          <a:p>
            <a:r>
              <a:rPr lang="en-US" dirty="0" smtClean="0"/>
              <a:t> Liquid </a:t>
            </a:r>
            <a:r>
              <a:rPr lang="en-US" b="1" dirty="0" smtClean="0">
                <a:solidFill>
                  <a:schemeClr val="accent1">
                    <a:lumMod val="50000"/>
                  </a:schemeClr>
                </a:solidFill>
              </a:rPr>
              <a:t>water</a:t>
            </a:r>
            <a:r>
              <a:rPr lang="en-US" dirty="0" smtClean="0"/>
              <a:t> and </a:t>
            </a:r>
            <a:r>
              <a:rPr lang="en-US" b="1" dirty="0" smtClean="0">
                <a:solidFill>
                  <a:srgbClr val="FF0000"/>
                </a:solidFill>
              </a:rPr>
              <a:t>pheno</a:t>
            </a:r>
            <a:r>
              <a:rPr lang="en-US" dirty="0" smtClean="0">
                <a:solidFill>
                  <a:srgbClr val="FF0000"/>
                </a:solidFill>
              </a:rPr>
              <a:t>l</a:t>
            </a:r>
            <a:r>
              <a:rPr lang="en-US" dirty="0" smtClean="0"/>
              <a:t> show </a:t>
            </a:r>
            <a:r>
              <a:rPr lang="en-US" b="1" dirty="0" smtClean="0">
                <a:solidFill>
                  <a:schemeClr val="accent2">
                    <a:lumMod val="50000"/>
                  </a:schemeClr>
                </a:solidFill>
              </a:rPr>
              <a:t>limited(partially) miscibility</a:t>
            </a:r>
            <a:r>
              <a:rPr lang="en-US" dirty="0" smtClean="0"/>
              <a:t> below( </a:t>
            </a:r>
            <a:r>
              <a:rPr lang="en-US" b="1" dirty="0" smtClean="0">
                <a:solidFill>
                  <a:srgbClr val="0070C0"/>
                </a:solidFill>
              </a:rPr>
              <a:t>C.S.T</a:t>
            </a:r>
            <a:r>
              <a:rPr lang="en-US" dirty="0" smtClean="0"/>
              <a:t>). In this experiment, miscibility temperatures of several water-phenol mixtures of known composition will be measured.  Then determination of the critical solution temperature</a:t>
            </a:r>
            <a:r>
              <a:rPr lang="ar-BH" dirty="0" smtClean="0"/>
              <a:t> </a:t>
            </a:r>
            <a:r>
              <a:rPr lang="en-US" dirty="0" smtClean="0"/>
              <a:t>(</a:t>
            </a:r>
            <a:r>
              <a:rPr lang="en-US" b="1" dirty="0" smtClean="0">
                <a:solidFill>
                  <a:srgbClr val="0070C0"/>
                </a:solidFill>
              </a:rPr>
              <a:t>C.S.T</a:t>
            </a:r>
            <a:r>
              <a:rPr lang="en-US" dirty="0" smtClean="0"/>
              <a:t>). </a:t>
            </a:r>
            <a:endParaRPr lang="en-US" dirty="0"/>
          </a:p>
        </p:txBody>
      </p:sp>
      <p:cxnSp>
        <p:nvCxnSpPr>
          <p:cNvPr id="5" name="رابط مستقيم 4"/>
          <p:cNvCxnSpPr/>
          <p:nvPr/>
        </p:nvCxnSpPr>
        <p:spPr>
          <a:xfrm>
            <a:off x="0" y="1219200"/>
            <a:ext cx="9144000" cy="0"/>
          </a:xfrm>
          <a:prstGeom prst="line">
            <a:avLst/>
          </a:prstGeom>
        </p:spPr>
        <p:style>
          <a:lnRef idx="3">
            <a:schemeClr val="dk1"/>
          </a:lnRef>
          <a:fillRef idx="0">
            <a:schemeClr val="dk1"/>
          </a:fillRef>
          <a:effectRef idx="2">
            <a:schemeClr val="dk1"/>
          </a:effectRef>
          <a:fontRef idx="minor">
            <a:schemeClr val="tx1"/>
          </a:fontRef>
        </p:style>
      </p:cxnSp>
      <p:pic>
        <p:nvPicPr>
          <p:cNvPr id="8" name="Picture 2"/>
          <p:cNvPicPr>
            <a:picLocks noChangeAspect="1" noChangeArrowheads="1"/>
          </p:cNvPicPr>
          <p:nvPr/>
        </p:nvPicPr>
        <p:blipFill>
          <a:blip r:embed="rId2" cstate="print"/>
          <a:srcRect/>
          <a:stretch>
            <a:fillRect/>
          </a:stretch>
        </p:blipFill>
        <p:spPr bwMode="auto">
          <a:xfrm>
            <a:off x="3581400" y="2590800"/>
            <a:ext cx="1447800" cy="771525"/>
          </a:xfrm>
          <a:prstGeom prst="rect">
            <a:avLst/>
          </a:prstGeom>
          <a:noFill/>
          <a:ln w="9525">
            <a:solidFill>
              <a:srgbClr val="FF0000"/>
            </a:solidFill>
            <a:miter lim="800000"/>
            <a:headEnd/>
            <a:tailEnd/>
          </a:ln>
        </p:spPr>
      </p:pic>
      <p:sp>
        <p:nvSpPr>
          <p:cNvPr id="9" name="مستطيل 8"/>
          <p:cNvSpPr/>
          <p:nvPr/>
        </p:nvSpPr>
        <p:spPr>
          <a:xfrm>
            <a:off x="1981200" y="2590800"/>
            <a:ext cx="12954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lumMod val="95000"/>
                    <a:lumOff val="5000"/>
                  </a:schemeClr>
                </a:solidFill>
              </a:rPr>
              <a:t>H</a:t>
            </a:r>
            <a:r>
              <a:rPr lang="en-US" sz="2400" b="1" baseline="-25000" dirty="0" smtClean="0">
                <a:solidFill>
                  <a:schemeClr val="tx1">
                    <a:lumMod val="95000"/>
                    <a:lumOff val="5000"/>
                  </a:schemeClr>
                </a:solidFill>
              </a:rPr>
              <a:t>2</a:t>
            </a:r>
            <a:r>
              <a:rPr lang="en-US" sz="2400" b="1" dirty="0" smtClean="0">
                <a:solidFill>
                  <a:schemeClr val="tx1">
                    <a:lumMod val="95000"/>
                    <a:lumOff val="5000"/>
                  </a:schemeClr>
                </a:solidFill>
              </a:rPr>
              <a:t>O</a:t>
            </a:r>
            <a:endParaRPr lang="en-US" sz="2400" b="1" dirty="0">
              <a:solidFill>
                <a:schemeClr val="tx1">
                  <a:lumMod val="95000"/>
                  <a:lumOff val="5000"/>
                </a:schemeClr>
              </a:solidFill>
            </a:endParaRPr>
          </a:p>
        </p:txBody>
      </p:sp>
      <p:sp>
        <p:nvSpPr>
          <p:cNvPr id="10" name="شكل بيضاوي 9"/>
          <p:cNvSpPr/>
          <p:nvPr/>
        </p:nvSpPr>
        <p:spPr>
          <a:xfrm>
            <a:off x="0" y="1295400"/>
            <a:ext cx="3048000"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002060"/>
                </a:solidFill>
              </a:rPr>
              <a:t>Principle of           experiment:</a:t>
            </a:r>
            <a:endParaRPr lang="en-US" sz="2400" b="1" dirty="0">
              <a:solidFill>
                <a:srgbClr val="002060"/>
              </a:solidFill>
            </a:endParaRPr>
          </a:p>
        </p:txBody>
      </p:sp>
      <p:cxnSp>
        <p:nvCxnSpPr>
          <p:cNvPr id="12" name="رابط منحني 11"/>
          <p:cNvCxnSpPr/>
          <p:nvPr/>
        </p:nvCxnSpPr>
        <p:spPr>
          <a:xfrm flipV="1">
            <a:off x="5029200" y="2514600"/>
            <a:ext cx="609600" cy="381000"/>
          </a:xfrm>
          <a:prstGeom prst="curved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
        <p:nvSpPr>
          <p:cNvPr id="18" name="انفجار 1 17"/>
          <p:cNvSpPr/>
          <p:nvPr/>
        </p:nvSpPr>
        <p:spPr>
          <a:xfrm>
            <a:off x="5486400" y="1828800"/>
            <a:ext cx="3657600" cy="1219200"/>
          </a:xfrm>
          <a:prstGeom prst="irregularSeal1">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00"/>
                </a:solidFill>
              </a:rPr>
              <a:t>Warning: toxic </a:t>
            </a:r>
            <a:endParaRPr lang="en-US" sz="2400" b="1" dirty="0">
              <a:solidFill>
                <a:srgbClr val="FF0000"/>
              </a:solidFill>
            </a:endParaRPr>
          </a:p>
        </p:txBody>
      </p:sp>
    </p:spTree>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a:t>
            </a:r>
            <a:endParaRPr lang="en-US" dirty="0"/>
          </a:p>
        </p:txBody>
      </p:sp>
      <p:sp>
        <p:nvSpPr>
          <p:cNvPr id="3" name="عنصر نائب للمحتوى 2"/>
          <p:cNvSpPr>
            <a:spLocks noGrp="1"/>
          </p:cNvSpPr>
          <p:nvPr>
            <p:ph idx="1"/>
          </p:nvPr>
        </p:nvSpPr>
        <p:spPr>
          <a:xfrm>
            <a:off x="457200" y="1600200"/>
            <a:ext cx="8229600" cy="5257800"/>
          </a:xfrm>
        </p:spPr>
        <p:txBody>
          <a:bodyPr/>
          <a:lstStyle/>
          <a:p>
            <a:pPr>
              <a:buNone/>
            </a:pPr>
            <a:r>
              <a:rPr lang="en-US" b="1" i="1" u="sng" dirty="0" smtClean="0">
                <a:solidFill>
                  <a:srgbClr val="7030A0"/>
                </a:solidFill>
              </a:rPr>
              <a:t>C .S .T </a:t>
            </a:r>
            <a:r>
              <a:rPr lang="en-US" dirty="0" smtClean="0"/>
              <a:t>:</a:t>
            </a:r>
            <a:r>
              <a:rPr lang="en-US" sz="2400" dirty="0" smtClean="0"/>
              <a:t> Is temperature at which  be all compositions of mixture or solution completely miscible.</a:t>
            </a:r>
          </a:p>
          <a:p>
            <a:pPr>
              <a:buNone/>
            </a:pPr>
            <a:endParaRPr lang="en-US" sz="2400" dirty="0" smtClean="0"/>
          </a:p>
          <a:p>
            <a:pPr>
              <a:buNone/>
            </a:pPr>
            <a:r>
              <a:rPr lang="en-US" sz="2400" dirty="0" smtClean="0"/>
              <a:t>Above (</a:t>
            </a:r>
            <a:r>
              <a:rPr lang="en-US" sz="2400" b="1" dirty="0" smtClean="0">
                <a:solidFill>
                  <a:srgbClr val="7030A0"/>
                </a:solidFill>
              </a:rPr>
              <a:t>C . S .T</a:t>
            </a:r>
            <a:r>
              <a:rPr lang="en-US" sz="2400" dirty="0" smtClean="0"/>
              <a:t>) be                          Homogeneous .</a:t>
            </a:r>
          </a:p>
          <a:p>
            <a:pPr>
              <a:buNone/>
            </a:pPr>
            <a:endParaRPr lang="en-US" sz="2400" dirty="0" smtClean="0"/>
          </a:p>
          <a:p>
            <a:pPr>
              <a:buNone/>
            </a:pPr>
            <a:r>
              <a:rPr lang="en-US" sz="2400" dirty="0" smtClean="0"/>
              <a:t>Under (</a:t>
            </a:r>
            <a:r>
              <a:rPr lang="en-US" sz="2400" b="1" dirty="0" smtClean="0">
                <a:solidFill>
                  <a:srgbClr val="7030A0"/>
                </a:solidFill>
              </a:rPr>
              <a:t>C .S .T</a:t>
            </a:r>
            <a:r>
              <a:rPr lang="en-US" sz="2400" dirty="0" smtClean="0"/>
              <a:t>) be                            Heterogeneous .</a:t>
            </a:r>
          </a:p>
          <a:p>
            <a:pPr>
              <a:buNone/>
            </a:pPr>
            <a:r>
              <a:rPr lang="en-US" sz="2400" b="1" u="sng" dirty="0" smtClean="0">
                <a:solidFill>
                  <a:srgbClr val="C00000"/>
                </a:solidFill>
              </a:rPr>
              <a:t>Calculation</a:t>
            </a:r>
            <a:r>
              <a:rPr lang="en-US" sz="2400" b="1" u="sng" dirty="0" smtClean="0"/>
              <a:t> </a:t>
            </a:r>
            <a:r>
              <a:rPr lang="en-US" sz="2400" b="1" u="sng" dirty="0" smtClean="0">
                <a:solidFill>
                  <a:srgbClr val="C00000"/>
                </a:solidFill>
              </a:rPr>
              <a:t>of percentage:</a:t>
            </a:r>
          </a:p>
          <a:p>
            <a:pPr>
              <a:buNone/>
            </a:pPr>
            <a:r>
              <a:rPr lang="en-US" sz="2400" b="1" dirty="0" smtClean="0">
                <a:solidFill>
                  <a:srgbClr val="002060"/>
                </a:solidFill>
                <a:latin typeface="Baskerville Old Face" pitchFamily="18" charset="0"/>
              </a:rPr>
              <a:t>% X  </a:t>
            </a:r>
            <a:r>
              <a:rPr lang="en-US" sz="2400" dirty="0" smtClean="0"/>
              <a:t>in  </a:t>
            </a:r>
            <a:r>
              <a:rPr lang="en-US" sz="2400" dirty="0" smtClean="0">
                <a:solidFill>
                  <a:srgbClr val="FF0066"/>
                </a:solidFill>
              </a:rPr>
              <a:t>a</a:t>
            </a:r>
            <a:r>
              <a:rPr lang="en-US" sz="2400" dirty="0" smtClean="0"/>
              <a:t> </a:t>
            </a:r>
            <a:r>
              <a:rPr lang="en-US" sz="2400" b="1" dirty="0" smtClean="0">
                <a:solidFill>
                  <a:srgbClr val="FF0066"/>
                </a:solidFill>
              </a:rPr>
              <a:t>sample</a:t>
            </a:r>
            <a:r>
              <a:rPr lang="en-US" sz="2400" dirty="0" smtClean="0"/>
              <a:t> (compound or mixture or solution) :</a:t>
            </a:r>
          </a:p>
          <a:p>
            <a:pPr>
              <a:buNone/>
            </a:pPr>
            <a:endParaRPr lang="en-US" sz="2400" dirty="0" smtClean="0"/>
          </a:p>
          <a:p>
            <a:pPr>
              <a:buNone/>
            </a:pPr>
            <a:r>
              <a:rPr lang="en-US" sz="2400" b="1" dirty="0" smtClean="0"/>
              <a:t>                    </a:t>
            </a:r>
            <a:r>
              <a:rPr lang="en-US" sz="2800" b="1" dirty="0" smtClean="0"/>
              <a:t>= </a:t>
            </a:r>
            <a:r>
              <a:rPr lang="en-US" sz="2400" b="1" dirty="0" smtClean="0"/>
              <a:t>  mass of </a:t>
            </a:r>
            <a:r>
              <a:rPr lang="en-US" sz="2400" b="1" dirty="0" smtClean="0">
                <a:solidFill>
                  <a:srgbClr val="002060"/>
                </a:solidFill>
                <a:latin typeface="Baskerville Old Face" pitchFamily="18" charset="0"/>
              </a:rPr>
              <a:t>X</a:t>
            </a:r>
            <a:r>
              <a:rPr lang="en-US" sz="2400" b="1" dirty="0" smtClean="0"/>
              <a:t>  </a:t>
            </a:r>
            <a:r>
              <a:rPr lang="en-US" sz="2800" b="1" i="1" dirty="0" smtClean="0"/>
              <a:t>/ </a:t>
            </a:r>
            <a:r>
              <a:rPr lang="en-US" sz="2400" b="1" i="1" dirty="0" smtClean="0"/>
              <a:t>mass of </a:t>
            </a:r>
            <a:r>
              <a:rPr lang="en-US" sz="2400" b="1" i="1" dirty="0" smtClean="0">
                <a:solidFill>
                  <a:srgbClr val="FF0066"/>
                </a:solidFill>
              </a:rPr>
              <a:t>sample</a:t>
            </a:r>
            <a:r>
              <a:rPr lang="en-US" sz="2400" b="1" i="1" dirty="0" smtClean="0"/>
              <a:t>   ×  100</a:t>
            </a:r>
          </a:p>
          <a:p>
            <a:pPr>
              <a:buNone/>
            </a:pPr>
            <a:endParaRPr lang="en-US" sz="2400" dirty="0" smtClean="0"/>
          </a:p>
          <a:p>
            <a:pPr>
              <a:buNone/>
            </a:pPr>
            <a:endParaRPr lang="en-US" dirty="0"/>
          </a:p>
        </p:txBody>
      </p:sp>
      <p:sp>
        <p:nvSpPr>
          <p:cNvPr id="4" name="سهم إلى اليمين 3"/>
          <p:cNvSpPr/>
          <p:nvPr/>
        </p:nvSpPr>
        <p:spPr>
          <a:xfrm>
            <a:off x="2971800" y="3124200"/>
            <a:ext cx="1371600" cy="2560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2895600" y="3352800"/>
            <a:ext cx="1447800" cy="6096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2">
                    <a:lumMod val="10000"/>
                  </a:schemeClr>
                </a:solidFill>
              </a:rPr>
              <a:t>mixture</a:t>
            </a:r>
            <a:endParaRPr lang="en-US" sz="2000" b="1" dirty="0">
              <a:solidFill>
                <a:schemeClr val="bg2">
                  <a:lumMod val="10000"/>
                </a:schemeClr>
              </a:solidFill>
            </a:endParaRPr>
          </a:p>
        </p:txBody>
      </p:sp>
      <p:sp>
        <p:nvSpPr>
          <p:cNvPr id="6" name="سهم إلى اليمين 5"/>
          <p:cNvSpPr/>
          <p:nvPr/>
        </p:nvSpPr>
        <p:spPr>
          <a:xfrm>
            <a:off x="2895600" y="3962400"/>
            <a:ext cx="1447800" cy="3048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رابط مستقيم 7"/>
          <p:cNvCxnSpPr/>
          <p:nvPr/>
        </p:nvCxnSpPr>
        <p:spPr>
          <a:xfrm>
            <a:off x="0" y="2590800"/>
            <a:ext cx="9144000" cy="0"/>
          </a:xfrm>
          <a:prstGeom prst="line">
            <a:avLst/>
          </a:prstGeom>
        </p:spPr>
        <p:style>
          <a:lnRef idx="1">
            <a:schemeClr val="dk1"/>
          </a:lnRef>
          <a:fillRef idx="0">
            <a:schemeClr val="dk1"/>
          </a:fillRef>
          <a:effectRef idx="0">
            <a:schemeClr val="dk1"/>
          </a:effectRef>
          <a:fontRef idx="minor">
            <a:schemeClr val="tx1"/>
          </a:fontRef>
        </p:style>
      </p:cxnSp>
      <p:cxnSp>
        <p:nvCxnSpPr>
          <p:cNvPr id="14" name="رابط مستقيم 13"/>
          <p:cNvCxnSpPr/>
          <p:nvPr/>
        </p:nvCxnSpPr>
        <p:spPr>
          <a:xfrm>
            <a:off x="0" y="4267200"/>
            <a:ext cx="9144000" cy="0"/>
          </a:xfrm>
          <a:prstGeom prst="line">
            <a:avLst/>
          </a:prstGeom>
        </p:spPr>
        <p:style>
          <a:lnRef idx="1">
            <a:schemeClr val="dk1"/>
          </a:lnRef>
          <a:fillRef idx="0">
            <a:schemeClr val="dk1"/>
          </a:fillRef>
          <a:effectRef idx="0">
            <a:schemeClr val="dk1"/>
          </a:effectRef>
          <a:fontRef idx="minor">
            <a:schemeClr val="tx1"/>
          </a:fontRef>
        </p:style>
      </p:cxnSp>
      <p:sp>
        <p:nvSpPr>
          <p:cNvPr id="21" name="نجمة ذات 5 نقاط 20"/>
          <p:cNvSpPr/>
          <p:nvPr/>
        </p:nvSpPr>
        <p:spPr>
          <a:xfrm>
            <a:off x="0" y="1600200"/>
            <a:ext cx="457200" cy="457200"/>
          </a:xfrm>
          <a:prstGeom prst="star5">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534400" cy="792162"/>
          </a:xfrm>
        </p:spPr>
        <p:txBody>
          <a:bodyPr>
            <a:normAutofit/>
          </a:bodyPr>
          <a:lstStyle/>
          <a:p>
            <a:r>
              <a:rPr lang="en-US" sz="2800" b="1" dirty="0" smtClean="0">
                <a:solidFill>
                  <a:schemeClr val="accent2">
                    <a:lumMod val="50000"/>
                  </a:schemeClr>
                </a:solidFill>
              </a:rPr>
              <a:t>* Diagram between %phenol &amp; miscibility temperature:</a:t>
            </a:r>
            <a:endParaRPr lang="en-US" sz="2800" b="1" dirty="0">
              <a:solidFill>
                <a:schemeClr val="accent2">
                  <a:lumMod val="50000"/>
                </a:schemeClr>
              </a:solidFill>
            </a:endParaRPr>
          </a:p>
        </p:txBody>
      </p:sp>
      <p:sp>
        <p:nvSpPr>
          <p:cNvPr id="5" name="عنصر نائب للمحتوى 4"/>
          <p:cNvSpPr>
            <a:spLocks noGrp="1"/>
          </p:cNvSpPr>
          <p:nvPr>
            <p:ph idx="1"/>
          </p:nvPr>
        </p:nvSpPr>
        <p:spPr>
          <a:xfrm>
            <a:off x="0" y="1143000"/>
            <a:ext cx="9144000" cy="5715000"/>
          </a:xfrm>
        </p:spPr>
        <p:style>
          <a:lnRef idx="2">
            <a:schemeClr val="accent2"/>
          </a:lnRef>
          <a:fillRef idx="1">
            <a:schemeClr val="lt1"/>
          </a:fillRef>
          <a:effectRef idx="0">
            <a:schemeClr val="accent2"/>
          </a:effectRef>
          <a:fontRef idx="minor">
            <a:schemeClr val="dk1"/>
          </a:fontRef>
        </p:style>
        <p:txBody>
          <a:bodyPr/>
          <a:lstStyle/>
          <a:p>
            <a:pPr>
              <a:buNone/>
            </a:pPr>
            <a:r>
              <a:rPr lang="en-US" dirty="0" smtClean="0">
                <a:solidFill>
                  <a:schemeClr val="bg1"/>
                </a:solidFill>
              </a:rPr>
              <a:t>*</a:t>
            </a:r>
            <a:endParaRPr lang="en-US" dirty="0">
              <a:solidFill>
                <a:schemeClr val="bg1"/>
              </a:solidFill>
            </a:endParaRPr>
          </a:p>
        </p:txBody>
      </p:sp>
      <p:sp>
        <p:nvSpPr>
          <p:cNvPr id="6" name="قوس 5"/>
          <p:cNvSpPr/>
          <p:nvPr/>
        </p:nvSpPr>
        <p:spPr>
          <a:xfrm>
            <a:off x="2438400" y="2514600"/>
            <a:ext cx="3048000" cy="838200"/>
          </a:xfrm>
          <a:prstGeom prst="arc">
            <a:avLst>
              <a:gd name="adj1" fmla="val 11039412"/>
              <a:gd name="adj2" fmla="val 21505622"/>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cxnSp>
        <p:nvCxnSpPr>
          <p:cNvPr id="8" name="رابط كسهم مستقيم 7"/>
          <p:cNvCxnSpPr/>
          <p:nvPr/>
        </p:nvCxnSpPr>
        <p:spPr>
          <a:xfrm flipV="1">
            <a:off x="1371600" y="1676400"/>
            <a:ext cx="0" cy="3124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رابط كسهم مستقيم 13"/>
          <p:cNvCxnSpPr/>
          <p:nvPr/>
        </p:nvCxnSpPr>
        <p:spPr>
          <a:xfrm>
            <a:off x="1371600" y="4800600"/>
            <a:ext cx="51054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شكل بيضاوي 20"/>
          <p:cNvSpPr/>
          <p:nvPr/>
        </p:nvSpPr>
        <p:spPr>
          <a:xfrm>
            <a:off x="0" y="2819400"/>
            <a:ext cx="1371600" cy="609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chemeClr val="bg1"/>
                </a:solidFill>
              </a:rPr>
              <a:t>T</a:t>
            </a:r>
            <a:r>
              <a:rPr lang="en-US" sz="2400" b="1" dirty="0" smtClean="0">
                <a:solidFill>
                  <a:schemeClr val="bg1"/>
                </a:solidFill>
              </a:rPr>
              <a:t> </a:t>
            </a:r>
            <a:r>
              <a:rPr lang="en-US" b="1" dirty="0" smtClean="0">
                <a:solidFill>
                  <a:schemeClr val="bg1"/>
                </a:solidFill>
              </a:rPr>
              <a:t>(</a:t>
            </a:r>
            <a:r>
              <a:rPr lang="en-US" b="1" baseline="30000" dirty="0" smtClean="0">
                <a:solidFill>
                  <a:schemeClr val="bg1"/>
                </a:solidFill>
              </a:rPr>
              <a:t>O</a:t>
            </a:r>
            <a:r>
              <a:rPr lang="en-US" b="1" dirty="0" smtClean="0">
                <a:solidFill>
                  <a:schemeClr val="bg1"/>
                </a:solidFill>
              </a:rPr>
              <a:t> C) </a:t>
            </a:r>
            <a:endParaRPr lang="en-US" b="1" dirty="0">
              <a:solidFill>
                <a:schemeClr val="bg1"/>
              </a:solidFill>
            </a:endParaRPr>
          </a:p>
        </p:txBody>
      </p:sp>
      <p:sp>
        <p:nvSpPr>
          <p:cNvPr id="22" name="شكل بيضاوي 21"/>
          <p:cNvSpPr/>
          <p:nvPr/>
        </p:nvSpPr>
        <p:spPr>
          <a:xfrm>
            <a:off x="2895600" y="5029200"/>
            <a:ext cx="1828800" cy="457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rPr>
              <a:t>%Phenol</a:t>
            </a:r>
            <a:endParaRPr lang="en-US" sz="2000" b="1" dirty="0">
              <a:solidFill>
                <a:schemeClr val="bg1"/>
              </a:solidFill>
            </a:endParaRPr>
          </a:p>
        </p:txBody>
      </p:sp>
      <p:cxnSp>
        <p:nvCxnSpPr>
          <p:cNvPr id="24" name="رابط كسهم مستقيم 23"/>
          <p:cNvCxnSpPr/>
          <p:nvPr/>
        </p:nvCxnSpPr>
        <p:spPr>
          <a:xfrm flipH="1">
            <a:off x="1371600" y="2514600"/>
            <a:ext cx="2743200" cy="76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رابط كسهم مستقيم 33"/>
          <p:cNvCxnSpPr/>
          <p:nvPr/>
        </p:nvCxnSpPr>
        <p:spPr>
          <a:xfrm flipH="1">
            <a:off x="4038600" y="2514600"/>
            <a:ext cx="76200" cy="2286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شكل بيضاوي 44"/>
          <p:cNvSpPr/>
          <p:nvPr/>
        </p:nvSpPr>
        <p:spPr>
          <a:xfrm>
            <a:off x="1219200" y="2514600"/>
            <a:ext cx="152400" cy="152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46" name="شكل بيضاوي 45"/>
          <p:cNvSpPr/>
          <p:nvPr/>
        </p:nvSpPr>
        <p:spPr>
          <a:xfrm>
            <a:off x="3962400" y="4800600"/>
            <a:ext cx="152400" cy="152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رابط كسهم مستقيم 48"/>
          <p:cNvCxnSpPr/>
          <p:nvPr/>
        </p:nvCxnSpPr>
        <p:spPr>
          <a:xfrm flipV="1">
            <a:off x="1524000" y="1981200"/>
            <a:ext cx="990600" cy="457200"/>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cxnSp>
        <p:nvCxnSpPr>
          <p:cNvPr id="53" name="رابط كسهم مستقيم 52"/>
          <p:cNvCxnSpPr/>
          <p:nvPr/>
        </p:nvCxnSpPr>
        <p:spPr>
          <a:xfrm flipV="1">
            <a:off x="4114800" y="4343400"/>
            <a:ext cx="1295400" cy="381000"/>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55" name="مستطيل مستدير الزوايا 54"/>
          <p:cNvSpPr/>
          <p:nvPr/>
        </p:nvSpPr>
        <p:spPr>
          <a:xfrm>
            <a:off x="2667000" y="1676400"/>
            <a:ext cx="1676400" cy="3810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rgbClr val="FFFF00"/>
                </a:solidFill>
              </a:rPr>
              <a:t>C.S.T</a:t>
            </a:r>
            <a:r>
              <a:rPr lang="en-US" b="1" dirty="0" smtClean="0">
                <a:solidFill>
                  <a:srgbClr val="FFFF00"/>
                </a:solidFill>
              </a:rPr>
              <a:t> =………</a:t>
            </a:r>
            <a:r>
              <a:rPr lang="en-US" b="1" baseline="30000" dirty="0" smtClean="0">
                <a:solidFill>
                  <a:srgbClr val="FFFF00"/>
                </a:solidFill>
              </a:rPr>
              <a:t>O</a:t>
            </a:r>
            <a:r>
              <a:rPr lang="en-US" b="1" dirty="0" smtClean="0">
                <a:solidFill>
                  <a:srgbClr val="FFFF00"/>
                </a:solidFill>
              </a:rPr>
              <a:t>C</a:t>
            </a:r>
            <a:endParaRPr lang="en-US" b="1" dirty="0">
              <a:solidFill>
                <a:srgbClr val="FFFF00"/>
              </a:solidFill>
            </a:endParaRPr>
          </a:p>
        </p:txBody>
      </p:sp>
      <p:sp>
        <p:nvSpPr>
          <p:cNvPr id="56" name="مستطيل مستدير الزوايا 55"/>
          <p:cNvSpPr/>
          <p:nvPr/>
        </p:nvSpPr>
        <p:spPr>
          <a:xfrm>
            <a:off x="5486400" y="4114800"/>
            <a:ext cx="2667000" cy="3810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%Phenol at  C.S.T=…....%</a:t>
            </a:r>
            <a:endParaRPr lang="en-US" b="1" dirty="0"/>
          </a:p>
        </p:txBody>
      </p:sp>
      <p:sp>
        <p:nvSpPr>
          <p:cNvPr id="58" name="مخطط انسيابي: شريط مثقب 57"/>
          <p:cNvSpPr/>
          <p:nvPr/>
        </p:nvSpPr>
        <p:spPr>
          <a:xfrm>
            <a:off x="5029200" y="1752600"/>
            <a:ext cx="1905000" cy="685800"/>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rgbClr val="00B0F0"/>
                </a:solidFill>
              </a:rPr>
              <a:t>Homogeneous</a:t>
            </a:r>
            <a:endParaRPr lang="en-US" b="1" i="1" dirty="0">
              <a:solidFill>
                <a:srgbClr val="00B0F0"/>
              </a:solidFill>
            </a:endParaRPr>
          </a:p>
        </p:txBody>
      </p:sp>
      <p:sp>
        <p:nvSpPr>
          <p:cNvPr id="59" name="مخطط انسيابي: شريط مثقب 58"/>
          <p:cNvSpPr/>
          <p:nvPr/>
        </p:nvSpPr>
        <p:spPr>
          <a:xfrm>
            <a:off x="4953000" y="3048000"/>
            <a:ext cx="1981200" cy="728472"/>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rgbClr val="00B0F0"/>
                </a:solidFill>
              </a:rPr>
              <a:t>Heterogeneous</a:t>
            </a:r>
            <a:endParaRPr lang="en-US" b="1" i="1" dirty="0">
              <a:solidFill>
                <a:srgbClr val="00B0F0"/>
              </a:solidFill>
            </a:endParaRPr>
          </a:p>
        </p:txBody>
      </p:sp>
      <p:sp>
        <p:nvSpPr>
          <p:cNvPr id="60" name="مستطيل 59"/>
          <p:cNvSpPr/>
          <p:nvPr/>
        </p:nvSpPr>
        <p:spPr>
          <a:xfrm>
            <a:off x="457200" y="5715000"/>
            <a:ext cx="5334000" cy="914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 </a:t>
            </a:r>
            <a:r>
              <a:rPr lang="en-US" sz="2400" b="1" dirty="0" smtClean="0"/>
              <a:t>H</a:t>
            </a:r>
            <a:r>
              <a:rPr lang="en-US" sz="2400" b="1" baseline="-25000" dirty="0" smtClean="0"/>
              <a:t>2</a:t>
            </a:r>
            <a:r>
              <a:rPr lang="en-US" sz="2400" b="1" dirty="0" smtClean="0"/>
              <a:t>O</a:t>
            </a:r>
            <a:r>
              <a:rPr lang="en-US" sz="2000" b="1" dirty="0" smtClean="0"/>
              <a:t>   at  C.S.T  =  100    </a:t>
            </a:r>
            <a:r>
              <a:rPr lang="en-US" sz="2400" dirty="0" smtClean="0"/>
              <a:t>─</a:t>
            </a:r>
            <a:r>
              <a:rPr lang="en-US" sz="2000" b="1" dirty="0" smtClean="0"/>
              <a:t>   % phenol =….....</a:t>
            </a:r>
            <a:r>
              <a:rPr lang="en-US" sz="2000" b="1" baseline="30000" dirty="0" smtClean="0"/>
              <a:t>O</a:t>
            </a:r>
            <a:r>
              <a:rPr lang="en-US" sz="2000" b="1" dirty="0" smtClean="0"/>
              <a:t>C</a:t>
            </a:r>
            <a:endParaRPr lang="en-US" sz="2000" b="1" dirty="0"/>
          </a:p>
        </p:txBody>
      </p:sp>
    </p:spTree>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t>EXP(</a:t>
            </a:r>
            <a:r>
              <a:rPr lang="en-US" sz="4000" b="1" dirty="0" smtClean="0"/>
              <a:t>9</a:t>
            </a:r>
            <a:r>
              <a:rPr lang="en-US" b="1" dirty="0" smtClean="0"/>
              <a:t>):          </a:t>
            </a:r>
            <a:r>
              <a:rPr lang="en-US" b="1" u="sng" dirty="0" smtClean="0">
                <a:solidFill>
                  <a:srgbClr val="FF0000"/>
                </a:solidFill>
              </a:rPr>
              <a:t>Hess’s law</a:t>
            </a:r>
            <a:endParaRPr lang="en-US" b="1" u="sng" dirty="0">
              <a:solidFill>
                <a:srgbClr val="FF0000"/>
              </a:solidFill>
            </a:endParaRPr>
          </a:p>
        </p:txBody>
      </p:sp>
      <p:sp>
        <p:nvSpPr>
          <p:cNvPr id="3" name="عنصر نائب للمحتوى 2"/>
          <p:cNvSpPr>
            <a:spLocks noGrp="1"/>
          </p:cNvSpPr>
          <p:nvPr>
            <p:ph sz="half" idx="1"/>
          </p:nvPr>
        </p:nvSpPr>
        <p:spPr>
          <a:xfrm>
            <a:off x="457200" y="1600200"/>
            <a:ext cx="8001000" cy="4525963"/>
          </a:xfrm>
        </p:spPr>
        <p:txBody>
          <a:bodyPr/>
          <a:lstStyle/>
          <a:p>
            <a:r>
              <a:rPr lang="en-US" b="1" dirty="0" smtClean="0">
                <a:solidFill>
                  <a:srgbClr val="0070C0"/>
                </a:solidFill>
              </a:rPr>
              <a:t>Hess’s law </a:t>
            </a:r>
            <a:r>
              <a:rPr lang="en-US" b="1" dirty="0" smtClean="0"/>
              <a:t>states</a:t>
            </a:r>
            <a:r>
              <a:rPr lang="en-US" dirty="0" smtClean="0"/>
              <a:t> </a:t>
            </a:r>
            <a:r>
              <a:rPr lang="en-US" b="1" dirty="0" smtClean="0"/>
              <a:t>that “the change in enthalpy </a:t>
            </a:r>
            <a:r>
              <a:rPr lang="en-US" b="1" dirty="0" smtClean="0">
                <a:solidFill>
                  <a:srgbClr val="00B050"/>
                </a:solidFill>
                <a:latin typeface="Symbol"/>
              </a:rPr>
              <a:t></a:t>
            </a:r>
            <a:r>
              <a:rPr lang="en-US" b="1" i="1" dirty="0" smtClean="0">
                <a:solidFill>
                  <a:srgbClr val="00B050"/>
                </a:solidFill>
              </a:rPr>
              <a:t>H </a:t>
            </a:r>
            <a:r>
              <a:rPr lang="en-US" b="1" i="1" dirty="0" smtClean="0">
                <a:solidFill>
                  <a:schemeClr val="tx1">
                    <a:lumMod val="95000"/>
                    <a:lumOff val="5000"/>
                  </a:schemeClr>
                </a:solidFill>
              </a:rPr>
              <a:t>for any chemical reaction is </a:t>
            </a:r>
            <a:r>
              <a:rPr lang="en-US" b="1" i="1" dirty="0" smtClean="0">
                <a:solidFill>
                  <a:srgbClr val="00B050"/>
                </a:solidFill>
              </a:rPr>
              <a:t>constant, </a:t>
            </a:r>
            <a:r>
              <a:rPr lang="en-US" b="1" i="1" dirty="0" smtClean="0">
                <a:solidFill>
                  <a:schemeClr val="tx1">
                    <a:lumMod val="95000"/>
                    <a:lumOff val="5000"/>
                  </a:schemeClr>
                </a:solidFill>
              </a:rPr>
              <a:t>whether the reaction occurs in one step or in several steps</a:t>
            </a:r>
            <a:r>
              <a:rPr lang="en-US" b="1" i="1" dirty="0" smtClean="0">
                <a:solidFill>
                  <a:srgbClr val="00B050"/>
                </a:solidFill>
              </a:rPr>
              <a:t> </a:t>
            </a:r>
            <a:r>
              <a:rPr lang="en-US" i="1" dirty="0" smtClean="0"/>
              <a:t>” .</a:t>
            </a:r>
            <a:endParaRPr lang="en-US" dirty="0"/>
          </a:p>
        </p:txBody>
      </p:sp>
      <p:pic>
        <p:nvPicPr>
          <p:cNvPr id="62465" name="Picture 1"/>
          <p:cNvPicPr>
            <a:picLocks noChangeAspect="1" noChangeArrowheads="1"/>
          </p:cNvPicPr>
          <p:nvPr/>
        </p:nvPicPr>
        <p:blipFill>
          <a:blip r:embed="rId2" cstate="print"/>
          <a:srcRect/>
          <a:stretch>
            <a:fillRect/>
          </a:stretch>
        </p:blipFill>
        <p:spPr bwMode="auto">
          <a:xfrm>
            <a:off x="1143000" y="3429000"/>
            <a:ext cx="6219122" cy="2743200"/>
          </a:xfrm>
          <a:prstGeom prst="rect">
            <a:avLst/>
          </a:prstGeom>
          <a:noFill/>
          <a:ln w="9525">
            <a:noFill/>
            <a:miter lim="800000"/>
            <a:headEnd/>
            <a:tailEnd/>
          </a:ln>
        </p:spPr>
      </p:pic>
      <p:sp>
        <p:nvSpPr>
          <p:cNvPr id="5" name="مستطيل 4"/>
          <p:cNvSpPr/>
          <p:nvPr/>
        </p:nvSpPr>
        <p:spPr>
          <a:xfrm>
            <a:off x="2286000" y="37338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i="1" dirty="0" smtClean="0">
                <a:solidFill>
                  <a:srgbClr val="FF3300"/>
                </a:solidFill>
              </a:rPr>
              <a:t>A</a:t>
            </a:r>
            <a:endParaRPr lang="en-US" sz="2400" i="1" dirty="0">
              <a:solidFill>
                <a:srgbClr val="FF3300"/>
              </a:solidFill>
            </a:endParaRPr>
          </a:p>
        </p:txBody>
      </p:sp>
      <p:sp>
        <p:nvSpPr>
          <p:cNvPr id="6" name="شكل بيضاوي 5"/>
          <p:cNvSpPr/>
          <p:nvPr/>
        </p:nvSpPr>
        <p:spPr>
          <a:xfrm>
            <a:off x="4038600" y="3352800"/>
            <a:ext cx="838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2060"/>
                </a:solidFill>
                <a:latin typeface="Symbol"/>
              </a:rPr>
              <a:t></a:t>
            </a:r>
            <a:r>
              <a:rPr lang="en-US" sz="2000" b="1" i="1" dirty="0" smtClean="0">
                <a:solidFill>
                  <a:srgbClr val="002060"/>
                </a:solidFill>
              </a:rPr>
              <a:t>H</a:t>
            </a:r>
            <a:r>
              <a:rPr lang="en-US" sz="2000" b="1" i="1" baseline="-25000" dirty="0" smtClean="0">
                <a:solidFill>
                  <a:srgbClr val="002060"/>
                </a:solidFill>
              </a:rPr>
              <a:t>1</a:t>
            </a:r>
            <a:r>
              <a:rPr lang="en-US" sz="2000" b="1" i="1" dirty="0" smtClean="0">
                <a:solidFill>
                  <a:srgbClr val="002060"/>
                </a:solidFill>
              </a:rPr>
              <a:t> </a:t>
            </a:r>
            <a:endParaRPr lang="en-US" sz="2000" b="1" dirty="0">
              <a:solidFill>
                <a:srgbClr val="002060"/>
              </a:solidFill>
            </a:endParaRPr>
          </a:p>
        </p:txBody>
      </p:sp>
      <p:sp>
        <p:nvSpPr>
          <p:cNvPr id="7" name="مستطيل 6"/>
          <p:cNvSpPr/>
          <p:nvPr/>
        </p:nvSpPr>
        <p:spPr>
          <a:xfrm>
            <a:off x="6096000" y="37338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3300"/>
                </a:solidFill>
              </a:rPr>
              <a:t>B</a:t>
            </a:r>
            <a:endParaRPr lang="en-US" sz="2400" b="1" dirty="0">
              <a:solidFill>
                <a:srgbClr val="FF3300"/>
              </a:solidFill>
            </a:endParaRPr>
          </a:p>
        </p:txBody>
      </p:sp>
      <p:sp>
        <p:nvSpPr>
          <p:cNvPr id="8" name="شكل بيضاوي 7"/>
          <p:cNvSpPr/>
          <p:nvPr/>
        </p:nvSpPr>
        <p:spPr>
          <a:xfrm>
            <a:off x="1447800" y="4419600"/>
            <a:ext cx="8382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2060"/>
                </a:solidFill>
                <a:latin typeface="Symbol"/>
              </a:rPr>
              <a:t></a:t>
            </a:r>
            <a:r>
              <a:rPr lang="en-US" sz="2000" b="1" i="1" dirty="0" smtClean="0">
                <a:solidFill>
                  <a:srgbClr val="002060"/>
                </a:solidFill>
              </a:rPr>
              <a:t>H</a:t>
            </a:r>
            <a:r>
              <a:rPr lang="en-US" sz="2000" b="1" i="1" baseline="-25000" dirty="0" smtClean="0">
                <a:solidFill>
                  <a:srgbClr val="002060"/>
                </a:solidFill>
              </a:rPr>
              <a:t>2</a:t>
            </a:r>
            <a:r>
              <a:rPr lang="en-US" sz="2000" b="1" i="1" dirty="0" smtClean="0">
                <a:solidFill>
                  <a:srgbClr val="002060"/>
                </a:solidFill>
              </a:rPr>
              <a:t> </a:t>
            </a:r>
            <a:endParaRPr lang="en-US" sz="2000" b="1" dirty="0">
              <a:solidFill>
                <a:srgbClr val="002060"/>
              </a:solidFill>
            </a:endParaRPr>
          </a:p>
        </p:txBody>
      </p:sp>
      <p:sp>
        <p:nvSpPr>
          <p:cNvPr id="9" name="مستطيل 8"/>
          <p:cNvSpPr/>
          <p:nvPr/>
        </p:nvSpPr>
        <p:spPr>
          <a:xfrm>
            <a:off x="6096000" y="53340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3300"/>
                </a:solidFill>
              </a:rPr>
              <a:t>C</a:t>
            </a:r>
            <a:endParaRPr lang="en-US" sz="2400" b="1" dirty="0">
              <a:solidFill>
                <a:srgbClr val="FF3300"/>
              </a:solidFill>
            </a:endParaRPr>
          </a:p>
        </p:txBody>
      </p:sp>
      <p:sp>
        <p:nvSpPr>
          <p:cNvPr id="10" name="شكل بيضاوي 9"/>
          <p:cNvSpPr/>
          <p:nvPr/>
        </p:nvSpPr>
        <p:spPr>
          <a:xfrm>
            <a:off x="3810000" y="5638800"/>
            <a:ext cx="9144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Symbol"/>
              </a:rPr>
              <a:t></a:t>
            </a:r>
            <a:r>
              <a:rPr lang="en-US" b="1" i="1" dirty="0" smtClean="0">
                <a:solidFill>
                  <a:srgbClr val="002060"/>
                </a:solidFill>
              </a:rPr>
              <a:t>H</a:t>
            </a:r>
            <a:r>
              <a:rPr lang="en-US" sz="2000" b="1" i="1" baseline="-25000" dirty="0" smtClean="0">
                <a:solidFill>
                  <a:srgbClr val="002060"/>
                </a:solidFill>
              </a:rPr>
              <a:t>3</a:t>
            </a:r>
            <a:endParaRPr lang="en-US" sz="2000" b="1" dirty="0">
              <a:solidFill>
                <a:srgbClr val="002060"/>
              </a:solidFill>
            </a:endParaRPr>
          </a:p>
        </p:txBody>
      </p:sp>
      <p:sp>
        <p:nvSpPr>
          <p:cNvPr id="11" name="مستطيل 10"/>
          <p:cNvSpPr/>
          <p:nvPr/>
        </p:nvSpPr>
        <p:spPr>
          <a:xfrm>
            <a:off x="2286000" y="53340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3300"/>
                </a:solidFill>
              </a:rPr>
              <a:t>D</a:t>
            </a:r>
            <a:endParaRPr lang="en-US" sz="2400" b="1" dirty="0">
              <a:solidFill>
                <a:srgbClr val="FF3300"/>
              </a:solidFill>
            </a:endParaRPr>
          </a:p>
        </p:txBody>
      </p:sp>
      <p:sp>
        <p:nvSpPr>
          <p:cNvPr id="12" name="شكل بيضاوي 11"/>
          <p:cNvSpPr/>
          <p:nvPr/>
        </p:nvSpPr>
        <p:spPr>
          <a:xfrm>
            <a:off x="6477000" y="4419600"/>
            <a:ext cx="8382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Symbol"/>
              </a:rPr>
              <a:t></a:t>
            </a:r>
            <a:r>
              <a:rPr lang="en-US" b="1" i="1" dirty="0" smtClean="0">
                <a:solidFill>
                  <a:srgbClr val="002060"/>
                </a:solidFill>
              </a:rPr>
              <a:t>H</a:t>
            </a:r>
            <a:r>
              <a:rPr lang="en-US" sz="2400" b="1" i="1" baseline="-25000" dirty="0" smtClean="0">
                <a:solidFill>
                  <a:srgbClr val="002060"/>
                </a:solidFill>
              </a:rPr>
              <a:t>4</a:t>
            </a:r>
            <a:r>
              <a:rPr lang="en-US" b="1" i="1" dirty="0" smtClean="0">
                <a:solidFill>
                  <a:srgbClr val="002060"/>
                </a:solidFill>
              </a:rPr>
              <a:t> </a:t>
            </a:r>
            <a:endParaRPr lang="en-US" b="1" dirty="0">
              <a:solidFill>
                <a:srgbClr val="002060"/>
              </a:solidFill>
            </a:endParaRPr>
          </a:p>
        </p:txBody>
      </p:sp>
      <p:sp>
        <p:nvSpPr>
          <p:cNvPr id="17" name="مستطيل 16"/>
          <p:cNvSpPr/>
          <p:nvPr/>
        </p:nvSpPr>
        <p:spPr>
          <a:xfrm>
            <a:off x="4191000" y="40386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lumMod val="50000"/>
                  </a:schemeClr>
                </a:solidFill>
              </a:rPr>
              <a:t>F</a:t>
            </a:r>
            <a:endParaRPr lang="en-US" sz="2000" b="1" dirty="0">
              <a:solidFill>
                <a:schemeClr val="accent2">
                  <a:lumMod val="50000"/>
                </a:schemeClr>
              </a:solidFill>
            </a:endParaRPr>
          </a:p>
        </p:txBody>
      </p:sp>
      <p:sp>
        <p:nvSpPr>
          <p:cNvPr id="18" name="مستطيل 17"/>
          <p:cNvSpPr/>
          <p:nvPr/>
        </p:nvSpPr>
        <p:spPr>
          <a:xfrm>
            <a:off x="5715000" y="44958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lumMod val="50000"/>
                  </a:schemeClr>
                </a:solidFill>
              </a:rPr>
              <a:t>W</a:t>
            </a:r>
            <a:endParaRPr lang="en-US" sz="2000" b="1" dirty="0">
              <a:solidFill>
                <a:schemeClr val="accent2">
                  <a:lumMod val="50000"/>
                </a:schemeClr>
              </a:solidFill>
            </a:endParaRPr>
          </a:p>
        </p:txBody>
      </p:sp>
      <p:sp>
        <p:nvSpPr>
          <p:cNvPr id="19" name="مستطيل 18"/>
          <p:cNvSpPr/>
          <p:nvPr/>
        </p:nvSpPr>
        <p:spPr>
          <a:xfrm>
            <a:off x="4191000" y="5029200"/>
            <a:ext cx="3810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lumMod val="50000"/>
                  </a:schemeClr>
                </a:solidFill>
              </a:rPr>
              <a:t>E</a:t>
            </a:r>
            <a:endParaRPr lang="en-US" sz="2000" b="1" dirty="0">
              <a:solidFill>
                <a:schemeClr val="accent2">
                  <a:lumMod val="50000"/>
                </a:schemeClr>
              </a:solidFill>
            </a:endParaRPr>
          </a:p>
        </p:txBody>
      </p:sp>
      <p:sp>
        <p:nvSpPr>
          <p:cNvPr id="20" name="مستطيل 19"/>
          <p:cNvSpPr/>
          <p:nvPr/>
        </p:nvSpPr>
        <p:spPr>
          <a:xfrm>
            <a:off x="2667000" y="44958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lumMod val="50000"/>
                  </a:schemeClr>
                </a:solidFill>
              </a:rPr>
              <a:t>L</a:t>
            </a:r>
            <a:endParaRPr lang="en-US" sz="2000" b="1" dirty="0">
              <a:solidFill>
                <a:schemeClr val="accent2">
                  <a:lumMod val="50000"/>
                </a:schemeClr>
              </a:solidFill>
            </a:endParaRPr>
          </a:p>
        </p:txBody>
      </p:sp>
      <p:cxnSp>
        <p:nvCxnSpPr>
          <p:cNvPr id="22" name="رابط كسهم مستقيم 21"/>
          <p:cNvCxnSpPr/>
          <p:nvPr/>
        </p:nvCxnSpPr>
        <p:spPr>
          <a:xfrm flipH="1">
            <a:off x="7620000" y="3200400"/>
            <a:ext cx="15240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سهم إلى اليمين 24"/>
          <p:cNvSpPr/>
          <p:nvPr/>
        </p:nvSpPr>
        <p:spPr>
          <a:xfrm>
            <a:off x="2819400" y="3810000"/>
            <a:ext cx="3200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سهم للأسفل 25"/>
          <p:cNvSpPr/>
          <p:nvPr/>
        </p:nvSpPr>
        <p:spPr>
          <a:xfrm>
            <a:off x="2362200" y="4114800"/>
            <a:ext cx="228600" cy="1143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سهم لأعلى 27"/>
          <p:cNvSpPr/>
          <p:nvPr/>
        </p:nvSpPr>
        <p:spPr>
          <a:xfrm>
            <a:off x="6248400" y="4114800"/>
            <a:ext cx="228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سهم إلى اليمين 28"/>
          <p:cNvSpPr/>
          <p:nvPr/>
        </p:nvSpPr>
        <p:spPr>
          <a:xfrm flipV="1">
            <a:off x="2895600" y="5410200"/>
            <a:ext cx="3048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مربع نص 31"/>
          <p:cNvSpPr txBox="1"/>
          <p:nvPr/>
        </p:nvSpPr>
        <p:spPr>
          <a:xfrm>
            <a:off x="1143000" y="6324600"/>
            <a:ext cx="6400800" cy="369332"/>
          </a:xfrm>
          <a:prstGeom prst="rect">
            <a:avLst/>
          </a:prstGeom>
          <a:noFill/>
        </p:spPr>
        <p:txBody>
          <a:bodyPr wrap="square" rtlCol="0">
            <a:spAutoFit/>
          </a:bodyPr>
          <a:lstStyle/>
          <a:p>
            <a:endParaRPr lang="en-US" dirty="0"/>
          </a:p>
        </p:txBody>
      </p:sp>
      <p:sp>
        <p:nvSpPr>
          <p:cNvPr id="34" name="سحابة 33"/>
          <p:cNvSpPr/>
          <p:nvPr/>
        </p:nvSpPr>
        <p:spPr>
          <a:xfrm>
            <a:off x="1447800" y="6172200"/>
            <a:ext cx="5181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شكل بيضاوي 34"/>
          <p:cNvSpPr/>
          <p:nvPr/>
        </p:nvSpPr>
        <p:spPr>
          <a:xfrm>
            <a:off x="1828800" y="6248400"/>
            <a:ext cx="838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2060"/>
                </a:solidFill>
                <a:latin typeface="Symbol"/>
              </a:rPr>
              <a:t></a:t>
            </a:r>
            <a:r>
              <a:rPr lang="en-US" sz="2000" b="1" i="1" dirty="0" smtClean="0">
                <a:solidFill>
                  <a:srgbClr val="002060"/>
                </a:solidFill>
              </a:rPr>
              <a:t>H</a:t>
            </a:r>
            <a:r>
              <a:rPr lang="en-US" sz="2000" b="1" i="1" baseline="-25000" dirty="0" smtClean="0">
                <a:solidFill>
                  <a:srgbClr val="002060"/>
                </a:solidFill>
              </a:rPr>
              <a:t>1</a:t>
            </a:r>
            <a:r>
              <a:rPr lang="en-US" sz="2000" b="1" i="1" dirty="0" smtClean="0">
                <a:solidFill>
                  <a:srgbClr val="002060"/>
                </a:solidFill>
              </a:rPr>
              <a:t> </a:t>
            </a:r>
            <a:endParaRPr lang="en-US" sz="2000" b="1" dirty="0">
              <a:solidFill>
                <a:srgbClr val="002060"/>
              </a:solidFill>
            </a:endParaRPr>
          </a:p>
        </p:txBody>
      </p:sp>
      <p:sp>
        <p:nvSpPr>
          <p:cNvPr id="36" name="يساوي 35"/>
          <p:cNvSpPr/>
          <p:nvPr/>
        </p:nvSpPr>
        <p:spPr>
          <a:xfrm>
            <a:off x="2590800" y="6400800"/>
            <a:ext cx="381000" cy="228600"/>
          </a:xfrm>
          <a:prstGeom prst="mathEqual">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2060"/>
              </a:solidFill>
            </a:endParaRPr>
          </a:p>
        </p:txBody>
      </p:sp>
      <p:sp>
        <p:nvSpPr>
          <p:cNvPr id="37" name="شكل بيضاوي 36"/>
          <p:cNvSpPr/>
          <p:nvPr/>
        </p:nvSpPr>
        <p:spPr>
          <a:xfrm>
            <a:off x="2971800" y="6248400"/>
            <a:ext cx="838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2060"/>
                </a:solidFill>
                <a:latin typeface="Symbol"/>
              </a:rPr>
              <a:t></a:t>
            </a:r>
            <a:r>
              <a:rPr lang="en-US" sz="2000" b="1" i="1" dirty="0" smtClean="0">
                <a:solidFill>
                  <a:srgbClr val="002060"/>
                </a:solidFill>
              </a:rPr>
              <a:t>H</a:t>
            </a:r>
            <a:r>
              <a:rPr lang="en-US" sz="2000" b="1" i="1" baseline="-25000" dirty="0" smtClean="0">
                <a:solidFill>
                  <a:srgbClr val="002060"/>
                </a:solidFill>
              </a:rPr>
              <a:t>2</a:t>
            </a:r>
            <a:r>
              <a:rPr lang="en-US" sz="2000" b="1" i="1" dirty="0" smtClean="0">
                <a:solidFill>
                  <a:srgbClr val="002060"/>
                </a:solidFill>
              </a:rPr>
              <a:t> </a:t>
            </a:r>
            <a:endParaRPr lang="en-US" sz="2000" b="1" dirty="0">
              <a:solidFill>
                <a:srgbClr val="002060"/>
              </a:solidFill>
            </a:endParaRPr>
          </a:p>
        </p:txBody>
      </p:sp>
      <p:sp>
        <p:nvSpPr>
          <p:cNvPr id="38" name="زائد 37"/>
          <p:cNvSpPr/>
          <p:nvPr/>
        </p:nvSpPr>
        <p:spPr>
          <a:xfrm>
            <a:off x="3810000" y="6400800"/>
            <a:ext cx="381000" cy="228600"/>
          </a:xfrm>
          <a:prstGeom prst="mathPl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شكل بيضاوي 39"/>
          <p:cNvSpPr/>
          <p:nvPr/>
        </p:nvSpPr>
        <p:spPr>
          <a:xfrm>
            <a:off x="4191000" y="6248400"/>
            <a:ext cx="9144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Symbol"/>
              </a:rPr>
              <a:t></a:t>
            </a:r>
            <a:r>
              <a:rPr lang="en-US" b="1" i="1" dirty="0" smtClean="0">
                <a:solidFill>
                  <a:srgbClr val="002060"/>
                </a:solidFill>
              </a:rPr>
              <a:t>H</a:t>
            </a:r>
            <a:r>
              <a:rPr lang="en-US" sz="2000" b="1" i="1" baseline="-25000" dirty="0" smtClean="0">
                <a:solidFill>
                  <a:srgbClr val="002060"/>
                </a:solidFill>
              </a:rPr>
              <a:t>3</a:t>
            </a:r>
            <a:endParaRPr lang="en-US" sz="2000" b="1" dirty="0">
              <a:solidFill>
                <a:srgbClr val="002060"/>
              </a:solidFill>
            </a:endParaRPr>
          </a:p>
        </p:txBody>
      </p:sp>
      <p:sp>
        <p:nvSpPr>
          <p:cNvPr id="41" name="زائد 40"/>
          <p:cNvSpPr/>
          <p:nvPr/>
        </p:nvSpPr>
        <p:spPr>
          <a:xfrm>
            <a:off x="5105400" y="6400800"/>
            <a:ext cx="304800" cy="228600"/>
          </a:xfrm>
          <a:prstGeom prst="mathPl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شكل بيضاوي 41"/>
          <p:cNvSpPr/>
          <p:nvPr/>
        </p:nvSpPr>
        <p:spPr>
          <a:xfrm>
            <a:off x="5410200" y="6172200"/>
            <a:ext cx="8382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Symbol"/>
              </a:rPr>
              <a:t></a:t>
            </a:r>
            <a:r>
              <a:rPr lang="en-US" b="1" i="1" dirty="0" smtClean="0">
                <a:solidFill>
                  <a:srgbClr val="002060"/>
                </a:solidFill>
              </a:rPr>
              <a:t>H</a:t>
            </a:r>
            <a:r>
              <a:rPr lang="en-US" sz="2400" b="1" i="1" baseline="-25000" dirty="0" smtClean="0">
                <a:solidFill>
                  <a:srgbClr val="002060"/>
                </a:solidFill>
              </a:rPr>
              <a:t>4</a:t>
            </a:r>
            <a:r>
              <a:rPr lang="en-US" b="1" i="1" dirty="0" smtClean="0">
                <a:solidFill>
                  <a:srgbClr val="002060"/>
                </a:solidFill>
              </a:rPr>
              <a:t> </a:t>
            </a:r>
            <a:endParaRPr lang="en-US" b="1" dirty="0">
              <a:solidFill>
                <a:srgbClr val="002060"/>
              </a:solidFill>
            </a:endParaRPr>
          </a:p>
        </p:txBody>
      </p:sp>
    </p:spTree>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صر نائب لرقم الشريحة 4"/>
          <p:cNvSpPr>
            <a:spLocks noGrp="1"/>
          </p:cNvSpPr>
          <p:nvPr>
            <p:ph type="sldNum" sz="quarter" idx="12"/>
          </p:nvPr>
        </p:nvSpPr>
        <p:spPr/>
        <p:txBody>
          <a:bodyPr/>
          <a:lstStyle/>
          <a:p>
            <a:fld id="{D76DE838-9900-4A06-83BC-2CED3722A4BE}" type="slidenum">
              <a:rPr lang="en-US"/>
              <a:pPr/>
              <a:t>48</a:t>
            </a:fld>
            <a:endParaRPr lang="en-US" dirty="0"/>
          </a:p>
        </p:txBody>
      </p:sp>
      <p:sp>
        <p:nvSpPr>
          <p:cNvPr id="2050" name="Rectangle 2"/>
          <p:cNvSpPr>
            <a:spLocks noGrp="1" noChangeArrowheads="1"/>
          </p:cNvSpPr>
          <p:nvPr>
            <p:ph type="title"/>
          </p:nvPr>
        </p:nvSpPr>
        <p:spPr>
          <a:xfrm>
            <a:off x="762000" y="0"/>
            <a:ext cx="7772400" cy="1295400"/>
          </a:xfrm>
        </p:spPr>
        <p:txBody>
          <a:bodyPr/>
          <a:lstStyle/>
          <a:p>
            <a:r>
              <a:rPr lang="en-US" u="sng" dirty="0" smtClean="0">
                <a:solidFill>
                  <a:srgbClr val="00B050"/>
                </a:solidFill>
              </a:rPr>
              <a:t>Explanation of Hess’s Law:</a:t>
            </a:r>
            <a:endParaRPr lang="en-US" u="sng" dirty="0">
              <a:solidFill>
                <a:srgbClr val="00B050"/>
              </a:solidFill>
            </a:endParaRPr>
          </a:p>
        </p:txBody>
      </p:sp>
      <p:graphicFrame>
        <p:nvGraphicFramePr>
          <p:cNvPr id="2051" name="Object 3"/>
          <p:cNvGraphicFramePr>
            <a:graphicFrameLocks noChangeAspect="1"/>
          </p:cNvGraphicFramePr>
          <p:nvPr/>
        </p:nvGraphicFramePr>
        <p:xfrm>
          <a:off x="6569075" y="1524000"/>
          <a:ext cx="1016000" cy="1600200"/>
        </p:xfrm>
        <a:graphic>
          <a:graphicData uri="http://schemas.openxmlformats.org/presentationml/2006/ole">
            <p:oleObj spid="_x0000_s8194" name="Clip" r:id="rId5" imgW="1776240" imgH="3169800" progId="">
              <p:embed/>
            </p:oleObj>
          </a:graphicData>
        </a:graphic>
      </p:graphicFrame>
      <p:sp>
        <p:nvSpPr>
          <p:cNvPr id="2052" name="Freeform 4"/>
          <p:cNvSpPr>
            <a:spLocks/>
          </p:cNvSpPr>
          <p:nvPr/>
        </p:nvSpPr>
        <p:spPr bwMode="auto">
          <a:xfrm>
            <a:off x="1055688" y="1436688"/>
            <a:ext cx="3970337" cy="1976437"/>
          </a:xfrm>
          <a:custGeom>
            <a:avLst/>
            <a:gdLst/>
            <a:ahLst/>
            <a:cxnLst>
              <a:cxn ang="0">
                <a:pos x="112" y="767"/>
              </a:cxn>
              <a:cxn ang="0">
                <a:pos x="278" y="56"/>
              </a:cxn>
              <a:cxn ang="0">
                <a:pos x="512" y="78"/>
              </a:cxn>
              <a:cxn ang="0">
                <a:pos x="567" y="289"/>
              </a:cxn>
              <a:cxn ang="0">
                <a:pos x="590" y="322"/>
              </a:cxn>
              <a:cxn ang="0">
                <a:pos x="490" y="389"/>
              </a:cxn>
              <a:cxn ang="0">
                <a:pos x="212" y="256"/>
              </a:cxn>
              <a:cxn ang="0">
                <a:pos x="223" y="89"/>
              </a:cxn>
              <a:cxn ang="0">
                <a:pos x="267" y="56"/>
              </a:cxn>
              <a:cxn ang="0">
                <a:pos x="356" y="0"/>
              </a:cxn>
              <a:cxn ang="0">
                <a:pos x="723" y="67"/>
              </a:cxn>
              <a:cxn ang="0">
                <a:pos x="834" y="134"/>
              </a:cxn>
              <a:cxn ang="0">
                <a:pos x="923" y="156"/>
              </a:cxn>
              <a:cxn ang="0">
                <a:pos x="1079" y="289"/>
              </a:cxn>
              <a:cxn ang="0">
                <a:pos x="1134" y="489"/>
              </a:cxn>
              <a:cxn ang="0">
                <a:pos x="1179" y="667"/>
              </a:cxn>
              <a:cxn ang="0">
                <a:pos x="1190" y="967"/>
              </a:cxn>
              <a:cxn ang="0">
                <a:pos x="1134" y="900"/>
              </a:cxn>
              <a:cxn ang="0">
                <a:pos x="1112" y="789"/>
              </a:cxn>
              <a:cxn ang="0">
                <a:pos x="1123" y="378"/>
              </a:cxn>
              <a:cxn ang="0">
                <a:pos x="1134" y="311"/>
              </a:cxn>
              <a:cxn ang="0">
                <a:pos x="1201" y="300"/>
              </a:cxn>
              <a:cxn ang="0">
                <a:pos x="1356" y="278"/>
              </a:cxn>
              <a:cxn ang="0">
                <a:pos x="2001" y="333"/>
              </a:cxn>
              <a:cxn ang="0">
                <a:pos x="2068" y="445"/>
              </a:cxn>
              <a:cxn ang="0">
                <a:pos x="2090" y="578"/>
              </a:cxn>
              <a:cxn ang="0">
                <a:pos x="2101" y="789"/>
              </a:cxn>
              <a:cxn ang="0">
                <a:pos x="2334" y="889"/>
              </a:cxn>
              <a:cxn ang="0">
                <a:pos x="2412" y="1011"/>
              </a:cxn>
              <a:cxn ang="0">
                <a:pos x="2423" y="1100"/>
              </a:cxn>
              <a:cxn ang="0">
                <a:pos x="2468" y="1200"/>
              </a:cxn>
              <a:cxn ang="0">
                <a:pos x="2501" y="1245"/>
              </a:cxn>
            </a:cxnLst>
            <a:rect l="0" t="0" r="r" b="b"/>
            <a:pathLst>
              <a:path w="2501" h="1245">
                <a:moveTo>
                  <a:pt x="112" y="767"/>
                </a:moveTo>
                <a:cubicBezTo>
                  <a:pt x="116" y="567"/>
                  <a:pt x="0" y="149"/>
                  <a:pt x="278" y="56"/>
                </a:cubicBezTo>
                <a:cubicBezTo>
                  <a:pt x="356" y="63"/>
                  <a:pt x="444" y="39"/>
                  <a:pt x="512" y="78"/>
                </a:cubicBezTo>
                <a:cubicBezTo>
                  <a:pt x="528" y="87"/>
                  <a:pt x="549" y="249"/>
                  <a:pt x="567" y="289"/>
                </a:cubicBezTo>
                <a:cubicBezTo>
                  <a:pt x="572" y="301"/>
                  <a:pt x="582" y="311"/>
                  <a:pt x="590" y="322"/>
                </a:cubicBezTo>
                <a:cubicBezTo>
                  <a:pt x="614" y="398"/>
                  <a:pt x="559" y="380"/>
                  <a:pt x="490" y="389"/>
                </a:cubicBezTo>
                <a:cubicBezTo>
                  <a:pt x="203" y="376"/>
                  <a:pt x="260" y="447"/>
                  <a:pt x="212" y="256"/>
                </a:cubicBezTo>
                <a:cubicBezTo>
                  <a:pt x="216" y="200"/>
                  <a:pt x="208" y="143"/>
                  <a:pt x="223" y="89"/>
                </a:cubicBezTo>
                <a:cubicBezTo>
                  <a:pt x="228" y="71"/>
                  <a:pt x="253" y="68"/>
                  <a:pt x="267" y="56"/>
                </a:cubicBezTo>
                <a:cubicBezTo>
                  <a:pt x="296" y="32"/>
                  <a:pt x="324" y="21"/>
                  <a:pt x="356" y="0"/>
                </a:cubicBezTo>
                <a:cubicBezTo>
                  <a:pt x="486" y="11"/>
                  <a:pt x="596" y="46"/>
                  <a:pt x="723" y="67"/>
                </a:cubicBezTo>
                <a:cubicBezTo>
                  <a:pt x="760" y="89"/>
                  <a:pt x="795" y="116"/>
                  <a:pt x="834" y="134"/>
                </a:cubicBezTo>
                <a:cubicBezTo>
                  <a:pt x="862" y="146"/>
                  <a:pt x="896" y="142"/>
                  <a:pt x="923" y="156"/>
                </a:cubicBezTo>
                <a:cubicBezTo>
                  <a:pt x="981" y="185"/>
                  <a:pt x="1034" y="244"/>
                  <a:pt x="1079" y="289"/>
                </a:cubicBezTo>
                <a:cubicBezTo>
                  <a:pt x="1108" y="468"/>
                  <a:pt x="1061" y="199"/>
                  <a:pt x="1134" y="489"/>
                </a:cubicBezTo>
                <a:cubicBezTo>
                  <a:pt x="1149" y="548"/>
                  <a:pt x="1179" y="667"/>
                  <a:pt x="1179" y="667"/>
                </a:cubicBezTo>
                <a:cubicBezTo>
                  <a:pt x="1185" y="760"/>
                  <a:pt x="1208" y="873"/>
                  <a:pt x="1190" y="967"/>
                </a:cubicBezTo>
                <a:cubicBezTo>
                  <a:pt x="1171" y="945"/>
                  <a:pt x="1147" y="926"/>
                  <a:pt x="1134" y="900"/>
                </a:cubicBezTo>
                <a:cubicBezTo>
                  <a:pt x="1117" y="866"/>
                  <a:pt x="1121" y="826"/>
                  <a:pt x="1112" y="789"/>
                </a:cubicBezTo>
                <a:cubicBezTo>
                  <a:pt x="1116" y="652"/>
                  <a:pt x="1117" y="515"/>
                  <a:pt x="1123" y="378"/>
                </a:cubicBezTo>
                <a:cubicBezTo>
                  <a:pt x="1124" y="355"/>
                  <a:pt x="1118" y="327"/>
                  <a:pt x="1134" y="311"/>
                </a:cubicBezTo>
                <a:cubicBezTo>
                  <a:pt x="1150" y="295"/>
                  <a:pt x="1179" y="303"/>
                  <a:pt x="1201" y="300"/>
                </a:cubicBezTo>
                <a:cubicBezTo>
                  <a:pt x="1388" y="274"/>
                  <a:pt x="1204" y="303"/>
                  <a:pt x="1356" y="278"/>
                </a:cubicBezTo>
                <a:cubicBezTo>
                  <a:pt x="1742" y="287"/>
                  <a:pt x="1745" y="270"/>
                  <a:pt x="2001" y="333"/>
                </a:cubicBezTo>
                <a:cubicBezTo>
                  <a:pt x="2037" y="370"/>
                  <a:pt x="2048" y="377"/>
                  <a:pt x="2068" y="445"/>
                </a:cubicBezTo>
                <a:cubicBezTo>
                  <a:pt x="2081" y="488"/>
                  <a:pt x="2090" y="578"/>
                  <a:pt x="2090" y="578"/>
                </a:cubicBezTo>
                <a:cubicBezTo>
                  <a:pt x="2094" y="648"/>
                  <a:pt x="2089" y="720"/>
                  <a:pt x="2101" y="789"/>
                </a:cubicBezTo>
                <a:cubicBezTo>
                  <a:pt x="2115" y="872"/>
                  <a:pt x="2273" y="880"/>
                  <a:pt x="2334" y="889"/>
                </a:cubicBezTo>
                <a:cubicBezTo>
                  <a:pt x="2367" y="1056"/>
                  <a:pt x="2305" y="799"/>
                  <a:pt x="2412" y="1011"/>
                </a:cubicBezTo>
                <a:cubicBezTo>
                  <a:pt x="2425" y="1038"/>
                  <a:pt x="2417" y="1071"/>
                  <a:pt x="2423" y="1100"/>
                </a:cubicBezTo>
                <a:cubicBezTo>
                  <a:pt x="2436" y="1161"/>
                  <a:pt x="2439" y="1159"/>
                  <a:pt x="2468" y="1200"/>
                </a:cubicBezTo>
                <a:cubicBezTo>
                  <a:pt x="2482" y="1241"/>
                  <a:pt x="2469" y="1227"/>
                  <a:pt x="2501" y="1245"/>
                </a:cubicBezTo>
              </a:path>
            </a:pathLst>
          </a:custGeom>
          <a:noFill/>
          <a:ln w="76200" cmpd="sng">
            <a:solidFill>
              <a:schemeClr val="tx1"/>
            </a:solidFill>
            <a:round/>
            <a:headEnd/>
            <a:tailEnd/>
          </a:ln>
          <a:effectLst/>
        </p:spPr>
        <p:txBody>
          <a:bodyPr wrap="none" anchor="ctr"/>
          <a:lstStyle/>
          <a:p>
            <a:endParaRPr lang="en-US" dirty="0"/>
          </a:p>
        </p:txBody>
      </p:sp>
      <p:sp>
        <p:nvSpPr>
          <p:cNvPr id="2053" name="Freeform 5"/>
          <p:cNvSpPr>
            <a:spLocks/>
          </p:cNvSpPr>
          <p:nvPr/>
        </p:nvSpPr>
        <p:spPr bwMode="auto">
          <a:xfrm>
            <a:off x="1282700" y="2654300"/>
            <a:ext cx="3690938" cy="773113"/>
          </a:xfrm>
          <a:custGeom>
            <a:avLst/>
            <a:gdLst/>
            <a:ahLst/>
            <a:cxnLst>
              <a:cxn ang="0">
                <a:pos x="2" y="0"/>
              </a:cxn>
              <a:cxn ang="0">
                <a:pos x="113" y="155"/>
              </a:cxn>
              <a:cxn ang="0">
                <a:pos x="502" y="300"/>
              </a:cxn>
              <a:cxn ang="0">
                <a:pos x="980" y="344"/>
              </a:cxn>
              <a:cxn ang="0">
                <a:pos x="1702" y="411"/>
              </a:cxn>
              <a:cxn ang="0">
                <a:pos x="2213" y="444"/>
              </a:cxn>
              <a:cxn ang="0">
                <a:pos x="2325" y="466"/>
              </a:cxn>
            </a:cxnLst>
            <a:rect l="0" t="0" r="r" b="b"/>
            <a:pathLst>
              <a:path w="2325" h="487">
                <a:moveTo>
                  <a:pt x="2" y="0"/>
                </a:moveTo>
                <a:cubicBezTo>
                  <a:pt x="22" y="101"/>
                  <a:pt x="0" y="42"/>
                  <a:pt x="113" y="155"/>
                </a:cubicBezTo>
                <a:cubicBezTo>
                  <a:pt x="235" y="277"/>
                  <a:pt x="338" y="282"/>
                  <a:pt x="502" y="300"/>
                </a:cubicBezTo>
                <a:cubicBezTo>
                  <a:pt x="666" y="340"/>
                  <a:pt x="800" y="338"/>
                  <a:pt x="980" y="344"/>
                </a:cubicBezTo>
                <a:cubicBezTo>
                  <a:pt x="1222" y="363"/>
                  <a:pt x="1461" y="381"/>
                  <a:pt x="1702" y="411"/>
                </a:cubicBezTo>
                <a:cubicBezTo>
                  <a:pt x="1861" y="463"/>
                  <a:pt x="2065" y="440"/>
                  <a:pt x="2213" y="444"/>
                </a:cubicBezTo>
                <a:cubicBezTo>
                  <a:pt x="2257" y="487"/>
                  <a:pt x="2225" y="466"/>
                  <a:pt x="2325" y="466"/>
                </a:cubicBezTo>
              </a:path>
            </a:pathLst>
          </a:custGeom>
          <a:noFill/>
          <a:ln w="76200" cap="flat" cmpd="sng">
            <a:solidFill>
              <a:srgbClr val="FF0000"/>
            </a:solidFill>
            <a:prstDash val="dash"/>
            <a:round/>
            <a:headEnd/>
            <a:tailEnd/>
          </a:ln>
          <a:effectLst/>
        </p:spPr>
        <p:txBody>
          <a:bodyPr wrap="none" anchor="ctr"/>
          <a:lstStyle/>
          <a:p>
            <a:endParaRPr lang="en-US" dirty="0"/>
          </a:p>
        </p:txBody>
      </p:sp>
      <p:sp>
        <p:nvSpPr>
          <p:cNvPr id="2054" name="Text Box 6"/>
          <p:cNvSpPr txBox="1">
            <a:spLocks noChangeArrowheads="1"/>
          </p:cNvSpPr>
          <p:nvPr/>
        </p:nvSpPr>
        <p:spPr bwMode="auto">
          <a:xfrm>
            <a:off x="625475" y="3333750"/>
            <a:ext cx="1109919" cy="646331"/>
          </a:xfrm>
          <a:prstGeom prst="rect">
            <a:avLst/>
          </a:prstGeom>
          <a:noFill/>
          <a:ln w="9525">
            <a:noFill/>
            <a:miter lim="800000"/>
            <a:headEnd/>
            <a:tailEnd/>
          </a:ln>
          <a:effectLst/>
        </p:spPr>
        <p:txBody>
          <a:bodyPr wrap="none">
            <a:spAutoFit/>
          </a:bodyPr>
          <a:lstStyle/>
          <a:p>
            <a:r>
              <a:rPr lang="en-US" sz="3600" b="1" dirty="0">
                <a:solidFill>
                  <a:srgbClr val="002060"/>
                </a:solidFill>
              </a:rPr>
              <a:t>Start</a:t>
            </a:r>
            <a:endParaRPr lang="en-US" sz="3600" dirty="0">
              <a:solidFill>
                <a:srgbClr val="002060"/>
              </a:solidFill>
            </a:endParaRPr>
          </a:p>
        </p:txBody>
      </p:sp>
      <p:sp>
        <p:nvSpPr>
          <p:cNvPr id="2055" name="Line 7"/>
          <p:cNvSpPr>
            <a:spLocks noChangeShapeType="1"/>
          </p:cNvSpPr>
          <p:nvPr/>
        </p:nvSpPr>
        <p:spPr bwMode="auto">
          <a:xfrm flipV="1">
            <a:off x="930275" y="2724150"/>
            <a:ext cx="304800" cy="685800"/>
          </a:xfrm>
          <a:prstGeom prst="line">
            <a:avLst/>
          </a:prstGeom>
          <a:noFill/>
          <a:ln w="57150">
            <a:solidFill>
              <a:schemeClr val="tx1"/>
            </a:solidFill>
            <a:round/>
            <a:headEnd/>
            <a:tailEnd type="triangle" w="med" len="med"/>
          </a:ln>
          <a:effectLst/>
        </p:spPr>
        <p:txBody>
          <a:bodyPr wrap="none" anchor="ctr"/>
          <a:lstStyle/>
          <a:p>
            <a:endParaRPr lang="en-US" dirty="0"/>
          </a:p>
        </p:txBody>
      </p:sp>
      <p:sp>
        <p:nvSpPr>
          <p:cNvPr id="2056" name="Text Box 8"/>
          <p:cNvSpPr txBox="1">
            <a:spLocks noChangeArrowheads="1"/>
          </p:cNvSpPr>
          <p:nvPr/>
        </p:nvSpPr>
        <p:spPr bwMode="auto">
          <a:xfrm>
            <a:off x="5562600" y="3606800"/>
            <a:ext cx="1305165" cy="646331"/>
          </a:xfrm>
          <a:prstGeom prst="rect">
            <a:avLst/>
          </a:prstGeom>
          <a:noFill/>
          <a:ln w="9525">
            <a:noFill/>
            <a:miter lim="800000"/>
            <a:headEnd/>
            <a:tailEnd/>
          </a:ln>
          <a:effectLst/>
        </p:spPr>
        <p:txBody>
          <a:bodyPr wrap="none">
            <a:spAutoFit/>
          </a:bodyPr>
          <a:lstStyle/>
          <a:p>
            <a:r>
              <a:rPr lang="en-US" sz="3600" b="1" dirty="0">
                <a:solidFill>
                  <a:srgbClr val="002060"/>
                </a:solidFill>
              </a:rPr>
              <a:t>Finish</a:t>
            </a:r>
          </a:p>
        </p:txBody>
      </p:sp>
      <p:sp>
        <p:nvSpPr>
          <p:cNvPr id="2057" name="Line 9"/>
          <p:cNvSpPr>
            <a:spLocks noChangeShapeType="1"/>
          </p:cNvSpPr>
          <p:nvPr/>
        </p:nvSpPr>
        <p:spPr bwMode="auto">
          <a:xfrm flipH="1" flipV="1">
            <a:off x="4968875" y="3409950"/>
            <a:ext cx="685800" cy="381000"/>
          </a:xfrm>
          <a:prstGeom prst="line">
            <a:avLst/>
          </a:prstGeom>
          <a:noFill/>
          <a:ln w="57150">
            <a:solidFill>
              <a:schemeClr val="tx1"/>
            </a:solidFill>
            <a:round/>
            <a:headEnd/>
            <a:tailEnd type="triangle" w="med" len="med"/>
          </a:ln>
          <a:effectLst/>
        </p:spPr>
        <p:txBody>
          <a:bodyPr wrap="none" anchor="ctr"/>
          <a:lstStyle/>
          <a:p>
            <a:endParaRPr lang="en-US" dirty="0"/>
          </a:p>
        </p:txBody>
      </p:sp>
      <p:sp>
        <p:nvSpPr>
          <p:cNvPr id="2058" name="Text Box 10"/>
          <p:cNvSpPr txBox="1">
            <a:spLocks noChangeArrowheads="1"/>
          </p:cNvSpPr>
          <p:nvPr/>
        </p:nvSpPr>
        <p:spPr bwMode="auto">
          <a:xfrm>
            <a:off x="914400" y="4343400"/>
            <a:ext cx="6117637" cy="461665"/>
          </a:xfrm>
          <a:prstGeom prst="rect">
            <a:avLst/>
          </a:prstGeom>
          <a:noFill/>
          <a:ln w="9525">
            <a:noFill/>
            <a:miter lim="800000"/>
            <a:headEnd/>
            <a:tailEnd/>
          </a:ln>
          <a:effectLst/>
        </p:spPr>
        <p:txBody>
          <a:bodyPr wrap="none">
            <a:spAutoFit/>
          </a:bodyPr>
          <a:lstStyle/>
          <a:p>
            <a:r>
              <a:rPr lang="en-US" sz="2400" b="1" dirty="0"/>
              <a:t>A State Function:  </a:t>
            </a:r>
            <a:r>
              <a:rPr lang="en-US" sz="2400" b="1" dirty="0" smtClean="0">
                <a:solidFill>
                  <a:srgbClr val="33CC33"/>
                </a:solidFill>
              </a:rPr>
              <a:t>Does not  depend on path </a:t>
            </a:r>
            <a:r>
              <a:rPr lang="en-US" sz="2400" b="1" dirty="0" smtClean="0"/>
              <a:t>. </a:t>
            </a:r>
            <a:endParaRPr lang="en-US" sz="2400" b="1" dirty="0"/>
          </a:p>
        </p:txBody>
      </p:sp>
      <p:sp>
        <p:nvSpPr>
          <p:cNvPr id="2059" name="Text Box 11"/>
          <p:cNvSpPr txBox="1">
            <a:spLocks noChangeArrowheads="1"/>
          </p:cNvSpPr>
          <p:nvPr/>
        </p:nvSpPr>
        <p:spPr bwMode="auto">
          <a:xfrm>
            <a:off x="914400" y="4876800"/>
            <a:ext cx="7183438" cy="1631216"/>
          </a:xfrm>
          <a:prstGeom prst="rect">
            <a:avLst/>
          </a:prstGeom>
          <a:noFill/>
          <a:ln w="9525">
            <a:noFill/>
            <a:miter lim="800000"/>
            <a:headEnd/>
            <a:tailEnd/>
          </a:ln>
          <a:effectLst/>
        </p:spPr>
        <p:txBody>
          <a:bodyPr>
            <a:spAutoFit/>
          </a:bodyPr>
          <a:lstStyle/>
          <a:p>
            <a:r>
              <a:rPr lang="en-US" sz="2400" b="1" dirty="0">
                <a:solidFill>
                  <a:schemeClr val="tx1">
                    <a:lumMod val="95000"/>
                    <a:lumOff val="5000"/>
                  </a:schemeClr>
                </a:solidFill>
              </a:rPr>
              <a:t>Both lines accomplished the same result, they went from start to </a:t>
            </a:r>
            <a:r>
              <a:rPr lang="en-US" sz="2400" b="1" dirty="0" smtClean="0">
                <a:solidFill>
                  <a:schemeClr val="tx1">
                    <a:lumMod val="95000"/>
                    <a:lumOff val="5000"/>
                  </a:schemeClr>
                </a:solidFill>
              </a:rPr>
              <a:t>finish</a:t>
            </a:r>
            <a:r>
              <a:rPr lang="en-US" sz="2400" b="1" dirty="0" smtClean="0">
                <a:solidFill>
                  <a:schemeClr val="accent2"/>
                </a:solidFill>
              </a:rPr>
              <a:t>. </a:t>
            </a:r>
            <a:endParaRPr lang="ar-BH" sz="2400" b="1" dirty="0" smtClean="0">
              <a:solidFill>
                <a:schemeClr val="accent2"/>
              </a:solidFill>
            </a:endParaRPr>
          </a:p>
          <a:p>
            <a:endParaRPr lang="ar-BH" sz="2400" b="1" dirty="0" smtClean="0">
              <a:solidFill>
                <a:schemeClr val="accent2"/>
              </a:solidFill>
            </a:endParaRPr>
          </a:p>
          <a:p>
            <a:r>
              <a:rPr lang="ar-BH" sz="2400" b="1" dirty="0" smtClean="0">
                <a:solidFill>
                  <a:schemeClr val="accent2"/>
                </a:solidFill>
              </a:rPr>
              <a:t>                             </a:t>
            </a:r>
            <a:r>
              <a:rPr lang="en-US" sz="2400" b="1" dirty="0" smtClean="0">
                <a:solidFill>
                  <a:schemeClr val="accent2"/>
                </a:solidFill>
              </a:rPr>
              <a:t>  </a:t>
            </a:r>
            <a:r>
              <a:rPr lang="en-US" sz="2800" b="1" dirty="0" smtClean="0">
                <a:solidFill>
                  <a:srgbClr val="FF0000"/>
                </a:solidFill>
              </a:rPr>
              <a:t>Net result = same.</a:t>
            </a:r>
            <a:endParaRPr lang="en-US" sz="2800" b="1" dirty="0">
              <a:solidFill>
                <a:schemeClr val="accent2"/>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 fill="hold"/>
                                        <p:tgtEl>
                                          <p:spTgt spid="2053"/>
                                        </p:tgtEl>
                                        <p:attrNameLst>
                                          <p:attrName>ppt_x</p:attrName>
                                        </p:attrNameLst>
                                      </p:cBhvr>
                                      <p:tavLst>
                                        <p:tav tm="0">
                                          <p:val>
                                            <p:strVal val="#ppt_x-#ppt_w/2"/>
                                          </p:val>
                                        </p:tav>
                                        <p:tav tm="100000">
                                          <p:val>
                                            <p:strVal val="#ppt_x"/>
                                          </p:val>
                                        </p:tav>
                                      </p:tavLst>
                                    </p:anim>
                                    <p:anim calcmode="lin" valueType="num">
                                      <p:cBhvr>
                                        <p:cTn id="8" dur="500" fill="hold"/>
                                        <p:tgtEl>
                                          <p:spTgt spid="2053"/>
                                        </p:tgtEl>
                                        <p:attrNameLst>
                                          <p:attrName>ppt_y</p:attrName>
                                        </p:attrNameLst>
                                      </p:cBhvr>
                                      <p:tavLst>
                                        <p:tav tm="0">
                                          <p:val>
                                            <p:strVal val="#ppt_y"/>
                                          </p:val>
                                        </p:tav>
                                        <p:tav tm="100000">
                                          <p:val>
                                            <p:strVal val="#ppt_y"/>
                                          </p:val>
                                        </p:tav>
                                      </p:tavLst>
                                    </p:anim>
                                    <p:anim calcmode="lin" valueType="num">
                                      <p:cBhvr>
                                        <p:cTn id="9" dur="500" fill="hold"/>
                                        <p:tgtEl>
                                          <p:spTgt spid="2053"/>
                                        </p:tgtEl>
                                        <p:attrNameLst>
                                          <p:attrName>ppt_w</p:attrName>
                                        </p:attrNameLst>
                                      </p:cBhvr>
                                      <p:tavLst>
                                        <p:tav tm="0">
                                          <p:val>
                                            <p:fltVal val="0"/>
                                          </p:val>
                                        </p:tav>
                                        <p:tav tm="100000">
                                          <p:val>
                                            <p:strVal val="#ppt_w"/>
                                          </p:val>
                                        </p:tav>
                                      </p:tavLst>
                                    </p:anim>
                                    <p:anim calcmode="lin" valueType="num">
                                      <p:cBhvr>
                                        <p:cTn id="10" dur="500" fill="hold"/>
                                        <p:tgtEl>
                                          <p:spTgt spid="2053"/>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2052"/>
                                        </p:tgtEl>
                                        <p:attrNameLst>
                                          <p:attrName>style.visibility</p:attrName>
                                        </p:attrNameLst>
                                      </p:cBhvr>
                                      <p:to>
                                        <p:strVal val="visible"/>
                                      </p:to>
                                    </p:set>
                                    <p:anim calcmode="lin" valueType="num">
                                      <p:cBhvr>
                                        <p:cTn id="15" dur="500" fill="hold"/>
                                        <p:tgtEl>
                                          <p:spTgt spid="2052"/>
                                        </p:tgtEl>
                                        <p:attrNameLst>
                                          <p:attrName>ppt_x</p:attrName>
                                        </p:attrNameLst>
                                      </p:cBhvr>
                                      <p:tavLst>
                                        <p:tav tm="0">
                                          <p:val>
                                            <p:strVal val="#ppt_x-#ppt_w/2"/>
                                          </p:val>
                                        </p:tav>
                                        <p:tav tm="100000">
                                          <p:val>
                                            <p:strVal val="#ppt_x"/>
                                          </p:val>
                                        </p:tav>
                                      </p:tavLst>
                                    </p:anim>
                                    <p:anim calcmode="lin" valueType="num">
                                      <p:cBhvr>
                                        <p:cTn id="16" dur="500" fill="hold"/>
                                        <p:tgtEl>
                                          <p:spTgt spid="2052"/>
                                        </p:tgtEl>
                                        <p:attrNameLst>
                                          <p:attrName>ppt_y</p:attrName>
                                        </p:attrNameLst>
                                      </p:cBhvr>
                                      <p:tavLst>
                                        <p:tav tm="0">
                                          <p:val>
                                            <p:strVal val="#ppt_y"/>
                                          </p:val>
                                        </p:tav>
                                        <p:tav tm="100000">
                                          <p:val>
                                            <p:strVal val="#ppt_y"/>
                                          </p:val>
                                        </p:tav>
                                      </p:tavLst>
                                    </p:anim>
                                    <p:anim calcmode="lin" valueType="num">
                                      <p:cBhvr>
                                        <p:cTn id="17" dur="500" fill="hold"/>
                                        <p:tgtEl>
                                          <p:spTgt spid="2052"/>
                                        </p:tgtEl>
                                        <p:attrNameLst>
                                          <p:attrName>ppt_w</p:attrName>
                                        </p:attrNameLst>
                                      </p:cBhvr>
                                      <p:tavLst>
                                        <p:tav tm="0">
                                          <p:val>
                                            <p:fltVal val="0"/>
                                          </p:val>
                                        </p:tav>
                                        <p:tav tm="100000">
                                          <p:val>
                                            <p:strVal val="#ppt_w"/>
                                          </p:val>
                                        </p:tav>
                                      </p:tavLst>
                                    </p:anim>
                                    <p:anim calcmode="lin" valueType="num">
                                      <p:cBhvr>
                                        <p:cTn id="18" dur="500" fill="hold"/>
                                        <p:tgtEl>
                                          <p:spTgt spid="205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3" fill="hold" grpId="0" nodeType="clickEffect">
                                  <p:stCondLst>
                                    <p:cond delay="0"/>
                                  </p:stCondLst>
                                  <p:iterate type="lt">
                                    <p:tmPct val="100000"/>
                                  </p:iterate>
                                  <p:childTnLst>
                                    <p:set>
                                      <p:cBhvr>
                                        <p:cTn id="22" dur="1" fill="hold">
                                          <p:stCondLst>
                                            <p:cond delay="0"/>
                                          </p:stCondLst>
                                        </p:cTn>
                                        <p:tgtEl>
                                          <p:spTgt spid="2058">
                                            <p:txEl>
                                              <p:pRg st="0" end="0"/>
                                            </p:txEl>
                                          </p:spTgt>
                                        </p:tgtEl>
                                        <p:attrNameLst>
                                          <p:attrName>style.visibility</p:attrName>
                                        </p:attrNameLst>
                                      </p:cBhvr>
                                      <p:to>
                                        <p:strVal val="visible"/>
                                      </p:to>
                                    </p:set>
                                    <p:anim calcmode="lin" valueType="num">
                                      <p:cBhvr additive="base">
                                        <p:cTn id="23" dur="75" fill="hold"/>
                                        <p:tgtEl>
                                          <p:spTgt spid="2058">
                                            <p:txEl>
                                              <p:pRg st="0" end="0"/>
                                            </p:txEl>
                                          </p:spTgt>
                                        </p:tgtEl>
                                        <p:attrNameLst>
                                          <p:attrName>ppt_x</p:attrName>
                                        </p:attrNameLst>
                                      </p:cBhvr>
                                      <p:tavLst>
                                        <p:tav tm="0">
                                          <p:val>
                                            <p:strVal val="1+#ppt_w/2"/>
                                          </p:val>
                                        </p:tav>
                                        <p:tav tm="100000">
                                          <p:val>
                                            <p:strVal val="#ppt_x"/>
                                          </p:val>
                                        </p:tav>
                                      </p:tavLst>
                                    </p:anim>
                                    <p:anim calcmode="lin" valueType="num">
                                      <p:cBhvr additive="base">
                                        <p:cTn id="24" dur="75" fill="hold"/>
                                        <p:tgtEl>
                                          <p:spTgt spid="2058">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LASER.WAV"/>
                                        </p:tgtEl>
                                      </p:cMediaNode>
                                    </p:audio>
                                  </p:subTnLst>
                                </p:cTn>
                              </p:par>
                            </p:childTnLst>
                          </p:cTn>
                        </p:par>
                      </p:childTnLst>
                    </p:cTn>
                  </p:par>
                  <p:par>
                    <p:cTn id="25" fill="hold">
                      <p:stCondLst>
                        <p:cond delay="indefinite"/>
                      </p:stCondLst>
                      <p:childTnLst>
                        <p:par>
                          <p:cTn id="26" fill="hold">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2059">
                                            <p:txEl>
                                              <p:pRg st="0" end="0"/>
                                            </p:txEl>
                                          </p:spTgt>
                                        </p:tgtEl>
                                        <p:attrNameLst>
                                          <p:attrName>style.visibility</p:attrName>
                                        </p:attrNameLst>
                                      </p:cBhvr>
                                      <p:to>
                                        <p:strVal val="visible"/>
                                      </p:to>
                                    </p:set>
                                    <p:animEffect transition="in" filter="box(out)">
                                      <p:cBhvr>
                                        <p:cTn id="29" dur="500"/>
                                        <p:tgtEl>
                                          <p:spTgt spid="2059">
                                            <p:txEl>
                                              <p:pRg st="0" end="0"/>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4" name="CAMERA.WAV"/>
                                        </p:tgtEl>
                                      </p:cMediaNode>
                                    </p:audio>
                                  </p:subTnLst>
                                </p:cTn>
                              </p:par>
                            </p:childTnLst>
                          </p:cTn>
                        </p:par>
                      </p:childTnLst>
                    </p:cTn>
                  </p:par>
                  <p:par>
                    <p:cTn id="30" fill="hold">
                      <p:stCondLst>
                        <p:cond delay="indefinite"/>
                      </p:stCondLst>
                      <p:childTnLst>
                        <p:par>
                          <p:cTn id="31" fill="hold">
                            <p:stCondLst>
                              <p:cond delay="0"/>
                            </p:stCondLst>
                            <p:childTnLst>
                              <p:par>
                                <p:cTn id="32" presetID="4" presetClass="entr" presetSubtype="32" fill="hold" grpId="0" nodeType="clickEffect">
                                  <p:stCondLst>
                                    <p:cond delay="0"/>
                                  </p:stCondLst>
                                  <p:childTnLst>
                                    <p:set>
                                      <p:cBhvr>
                                        <p:cTn id="33" dur="1" fill="hold">
                                          <p:stCondLst>
                                            <p:cond delay="0"/>
                                          </p:stCondLst>
                                        </p:cTn>
                                        <p:tgtEl>
                                          <p:spTgt spid="2059">
                                            <p:txEl>
                                              <p:pRg st="2" end="2"/>
                                            </p:txEl>
                                          </p:spTgt>
                                        </p:tgtEl>
                                        <p:attrNameLst>
                                          <p:attrName>style.visibility</p:attrName>
                                        </p:attrNameLst>
                                      </p:cBhvr>
                                      <p:to>
                                        <p:strVal val="visible"/>
                                      </p:to>
                                    </p:set>
                                    <p:animEffect transition="in" filter="box(out)">
                                      <p:cBhvr>
                                        <p:cTn id="34" dur="500"/>
                                        <p:tgtEl>
                                          <p:spTgt spid="2059">
                                            <p:txEl>
                                              <p:pRg st="2" end="2"/>
                                            </p:txEl>
                                          </p:spTgt>
                                        </p:tgtEl>
                                      </p:cBhvr>
                                    </p:animEffect>
                                  </p:childTnLst>
                                  <p:subTnLst>
                                    <p:audio>
                                      <p:cMediaNode>
                                        <p:cTn display="0" masterRel="sameClick">
                                          <p:stCondLst>
                                            <p:cond evt="begin" delay="0">
                                              <p:tn val="32"/>
                                            </p:cond>
                                          </p:stCondLst>
                                          <p:endCondLst>
                                            <p:cond evt="onStopAudio" delay="0">
                                              <p:tgtEl>
                                                <p:sldTgt/>
                                              </p:tgtEl>
                                            </p:cond>
                                          </p:endCondLst>
                                        </p:cTn>
                                        <p:tgtEl>
                                          <p:sndTgt r:embed="rId4"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2053" grpId="0" animBg="1"/>
      <p:bldP spid="2058" grpId="0" build="p" autoUpdateAnimBg="0"/>
      <p:bldP spid="2059"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0"/>
            <a:ext cx="8534400" cy="2362200"/>
          </a:xfrm>
        </p:spPr>
        <p:txBody>
          <a:bodyPr>
            <a:normAutofit fontScale="90000"/>
          </a:bodyPr>
          <a:lstStyle/>
          <a:p>
            <a:pPr algn="l"/>
            <a:r>
              <a:rPr lang="ar-BH" sz="3600" dirty="0" smtClean="0"/>
              <a:t> </a:t>
            </a:r>
            <a:r>
              <a:rPr lang="en-US" sz="3600" dirty="0" smtClean="0"/>
              <a:t>In this experiment you will measure:                    the change in enthalpy(</a:t>
            </a:r>
            <a:r>
              <a:rPr lang="en-US" sz="3600" b="1" dirty="0" smtClean="0">
                <a:solidFill>
                  <a:srgbClr val="00B050"/>
                </a:solidFill>
                <a:latin typeface="Symbol"/>
              </a:rPr>
              <a:t></a:t>
            </a:r>
            <a:r>
              <a:rPr lang="en-US" sz="3600" b="1" i="1" dirty="0" smtClean="0">
                <a:solidFill>
                  <a:srgbClr val="00B050"/>
                </a:solidFill>
              </a:rPr>
              <a:t>H </a:t>
            </a:r>
            <a:r>
              <a:rPr lang="en-US" sz="3600" dirty="0" smtClean="0"/>
              <a:t>)  of through knowing </a:t>
            </a:r>
            <a:r>
              <a:rPr lang="ar-BH" sz="3600" dirty="0" smtClean="0"/>
              <a:t>  </a:t>
            </a:r>
            <a:r>
              <a:rPr lang="en-US" sz="3600" dirty="0" smtClean="0"/>
              <a:t>amount of heat absorbed(</a:t>
            </a:r>
            <a:r>
              <a:rPr lang="en-US" sz="3600" b="1" dirty="0" smtClean="0">
                <a:solidFill>
                  <a:srgbClr val="00B050"/>
                </a:solidFill>
              </a:rPr>
              <a:t>q</a:t>
            </a:r>
            <a:r>
              <a:rPr lang="en-US" sz="3600" dirty="0" smtClean="0"/>
              <a:t>)</a:t>
            </a:r>
            <a:r>
              <a:rPr lang="ar-BH" sz="3600" dirty="0" smtClean="0"/>
              <a:t> </a:t>
            </a:r>
            <a:r>
              <a:rPr lang="en-US" sz="3600" dirty="0" smtClean="0"/>
              <a:t>,     </a:t>
            </a:r>
            <a:r>
              <a:rPr lang="en-US" sz="3600" b="1" dirty="0" smtClean="0">
                <a:solidFill>
                  <a:srgbClr val="FF9900"/>
                </a:solidFill>
                <a:latin typeface="MV Boli" pitchFamily="2" charset="0"/>
                <a:cs typeface="MV Boli" pitchFamily="2" charset="0"/>
              </a:rPr>
              <a:t>where:</a:t>
            </a:r>
            <a:r>
              <a:rPr lang="en-US" sz="3600" dirty="0" smtClean="0"/>
              <a:t/>
            </a:r>
            <a:br>
              <a:rPr lang="en-US" sz="3600" dirty="0" smtClean="0"/>
            </a:br>
            <a:endParaRPr lang="en-US" sz="3600" dirty="0"/>
          </a:p>
        </p:txBody>
      </p:sp>
      <p:sp>
        <p:nvSpPr>
          <p:cNvPr id="6" name="عنصر نائب للمحتوى 2"/>
          <p:cNvSpPr>
            <a:spLocks noGrp="1"/>
          </p:cNvSpPr>
          <p:nvPr>
            <p:ph idx="1"/>
          </p:nvPr>
        </p:nvSpPr>
        <p:spPr>
          <a:xfrm>
            <a:off x="0" y="2514600"/>
            <a:ext cx="8686800" cy="4343400"/>
          </a:xfrm>
        </p:spPr>
        <p:txBody>
          <a:bodyPr>
            <a:normAutofit fontScale="85000" lnSpcReduction="20000"/>
          </a:bodyPr>
          <a:lstStyle/>
          <a:p>
            <a:pPr>
              <a:buNone/>
            </a:pPr>
            <a:r>
              <a:rPr lang="en-US" b="1" dirty="0" smtClean="0">
                <a:solidFill>
                  <a:schemeClr val="accent6">
                    <a:lumMod val="50000"/>
                  </a:schemeClr>
                </a:solidFill>
              </a:rPr>
              <a:t>#   </a:t>
            </a:r>
            <a:r>
              <a:rPr lang="en-US" sz="4000" b="1" dirty="0" smtClean="0">
                <a:solidFill>
                  <a:srgbClr val="002060"/>
                </a:solidFill>
              </a:rPr>
              <a:t>q = </a:t>
            </a:r>
            <a:r>
              <a:rPr lang="en-US" sz="4000" dirty="0" smtClean="0">
                <a:solidFill>
                  <a:srgbClr val="0070C0"/>
                </a:solidFill>
              </a:rPr>
              <a:t>m . </a:t>
            </a:r>
            <a:r>
              <a:rPr lang="en-US" sz="4000" b="1" i="1" dirty="0" smtClean="0">
                <a:solidFill>
                  <a:srgbClr val="0070C0"/>
                </a:solidFill>
                <a:latin typeface="Rage Italic" pitchFamily="66" charset="0"/>
                <a:ea typeface="BatangChe" pitchFamily="49" charset="-127"/>
                <a:cs typeface="Andalus" pitchFamily="18" charset="-78"/>
              </a:rPr>
              <a:t>P</a:t>
            </a:r>
            <a:r>
              <a:rPr lang="en-US" sz="4000" dirty="0" smtClean="0">
                <a:solidFill>
                  <a:srgbClr val="0070C0"/>
                </a:solidFill>
              </a:rPr>
              <a:t>  . </a:t>
            </a:r>
            <a:r>
              <a:rPr lang="en-US" sz="4000" dirty="0" smtClean="0">
                <a:solidFill>
                  <a:srgbClr val="0070C0"/>
                </a:solidFill>
                <a:latin typeface="Symbol"/>
              </a:rPr>
              <a:t></a:t>
            </a:r>
            <a:r>
              <a:rPr lang="en-US" sz="4000" dirty="0" smtClean="0">
                <a:solidFill>
                  <a:srgbClr val="0070C0"/>
                </a:solidFill>
              </a:rPr>
              <a:t>t           </a:t>
            </a:r>
            <a:r>
              <a:rPr lang="en-US" sz="3100" b="1" dirty="0" smtClean="0">
                <a:solidFill>
                  <a:schemeClr val="accent2">
                    <a:lumMod val="50000"/>
                  </a:schemeClr>
                </a:solidFill>
              </a:rPr>
              <a:t>q</a:t>
            </a:r>
            <a:r>
              <a:rPr lang="en-US" b="1" dirty="0" smtClean="0">
                <a:solidFill>
                  <a:schemeClr val="tx1">
                    <a:lumMod val="95000"/>
                    <a:lumOff val="5000"/>
                  </a:schemeClr>
                </a:solidFill>
              </a:rPr>
              <a:t>: </a:t>
            </a:r>
            <a:r>
              <a:rPr lang="en-US" dirty="0" smtClean="0">
                <a:solidFill>
                  <a:schemeClr val="accent2">
                    <a:lumMod val="50000"/>
                  </a:schemeClr>
                </a:solidFill>
              </a:rPr>
              <a:t> amount of  the heat</a:t>
            </a:r>
          </a:p>
          <a:p>
            <a:pPr>
              <a:buNone/>
            </a:pPr>
            <a:r>
              <a:rPr lang="en-US" dirty="0" smtClean="0">
                <a:solidFill>
                  <a:schemeClr val="accent2">
                    <a:lumMod val="50000"/>
                  </a:schemeClr>
                </a:solidFill>
              </a:rPr>
              <a:t>                                                 </a:t>
            </a:r>
            <a:r>
              <a:rPr lang="en-US" b="1" dirty="0" smtClean="0">
                <a:solidFill>
                  <a:schemeClr val="accent2">
                    <a:lumMod val="50000"/>
                  </a:schemeClr>
                </a:solidFill>
              </a:rPr>
              <a:t>m</a:t>
            </a:r>
            <a:r>
              <a:rPr lang="en-US" dirty="0" smtClean="0">
                <a:solidFill>
                  <a:schemeClr val="accent2">
                    <a:lumMod val="50000"/>
                  </a:schemeClr>
                </a:solidFill>
              </a:rPr>
              <a:t>: mass  </a:t>
            </a:r>
          </a:p>
          <a:p>
            <a:pPr>
              <a:buNone/>
            </a:pPr>
            <a:r>
              <a:rPr lang="en-US" dirty="0" smtClean="0">
                <a:solidFill>
                  <a:schemeClr val="accent2">
                    <a:lumMod val="50000"/>
                  </a:schemeClr>
                </a:solidFill>
              </a:rPr>
              <a:t>                                                 </a:t>
            </a:r>
            <a:r>
              <a:rPr lang="en-US" b="1" i="1" dirty="0" smtClean="0">
                <a:solidFill>
                  <a:schemeClr val="accent2">
                    <a:lumMod val="50000"/>
                  </a:schemeClr>
                </a:solidFill>
                <a:latin typeface="Rage Italic" pitchFamily="66" charset="0"/>
                <a:ea typeface="BatangChe" pitchFamily="49" charset="-127"/>
                <a:cs typeface="Andalus" pitchFamily="18" charset="-78"/>
              </a:rPr>
              <a:t>P</a:t>
            </a:r>
            <a:r>
              <a:rPr lang="en-US" sz="3600" dirty="0" smtClean="0">
                <a:solidFill>
                  <a:schemeClr val="accent2">
                    <a:lumMod val="50000"/>
                  </a:schemeClr>
                </a:solidFill>
                <a:latin typeface="Rage Italic" pitchFamily="66" charset="0"/>
              </a:rPr>
              <a:t> </a:t>
            </a:r>
            <a:r>
              <a:rPr lang="en-US" dirty="0" smtClean="0">
                <a:solidFill>
                  <a:schemeClr val="accent2">
                    <a:lumMod val="50000"/>
                  </a:schemeClr>
                </a:solidFill>
              </a:rPr>
              <a:t>: Specific heat (constant)</a:t>
            </a:r>
          </a:p>
          <a:p>
            <a:pPr>
              <a:buNone/>
            </a:pPr>
            <a:r>
              <a:rPr lang="en-US" sz="2300" dirty="0" smtClean="0">
                <a:solidFill>
                  <a:schemeClr val="accent2">
                    <a:lumMod val="50000"/>
                  </a:schemeClr>
                </a:solidFill>
              </a:rPr>
              <a:t>                                                                  </a:t>
            </a:r>
            <a:r>
              <a:rPr lang="en-US" sz="2300" b="1" dirty="0" smtClean="0">
                <a:solidFill>
                  <a:schemeClr val="accent2">
                    <a:lumMod val="50000"/>
                  </a:schemeClr>
                </a:solidFill>
              </a:rPr>
              <a:t> </a:t>
            </a:r>
            <a:r>
              <a:rPr lang="en-US" sz="3100" b="1" dirty="0" smtClean="0">
                <a:solidFill>
                  <a:schemeClr val="accent2">
                    <a:lumMod val="50000"/>
                  </a:schemeClr>
                </a:solidFill>
                <a:latin typeface="Symbol"/>
              </a:rPr>
              <a:t></a:t>
            </a:r>
            <a:r>
              <a:rPr lang="en-US" sz="3100" b="1" dirty="0" smtClean="0">
                <a:solidFill>
                  <a:schemeClr val="accent2">
                    <a:lumMod val="50000"/>
                  </a:schemeClr>
                </a:solidFill>
              </a:rPr>
              <a:t>t </a:t>
            </a:r>
            <a:r>
              <a:rPr lang="en-US" sz="2300" dirty="0" smtClean="0">
                <a:solidFill>
                  <a:schemeClr val="accent2">
                    <a:lumMod val="50000"/>
                  </a:schemeClr>
                </a:solidFill>
              </a:rPr>
              <a:t>:</a:t>
            </a:r>
            <a:r>
              <a:rPr lang="en-US" sz="2300" b="1" dirty="0" smtClean="0">
                <a:solidFill>
                  <a:schemeClr val="accent2">
                    <a:lumMod val="50000"/>
                  </a:schemeClr>
                </a:solidFill>
              </a:rPr>
              <a:t>The difference in temperature(t</a:t>
            </a:r>
            <a:r>
              <a:rPr lang="en-US" sz="2300" b="1" baseline="-25000" dirty="0" smtClean="0">
                <a:solidFill>
                  <a:schemeClr val="accent2">
                    <a:lumMod val="50000"/>
                  </a:schemeClr>
                </a:solidFill>
              </a:rPr>
              <a:t>2</a:t>
            </a:r>
            <a:r>
              <a:rPr lang="en-US" sz="2300" b="1" dirty="0" smtClean="0">
                <a:solidFill>
                  <a:schemeClr val="accent2">
                    <a:lumMod val="50000"/>
                  </a:schemeClr>
                </a:solidFill>
              </a:rPr>
              <a:t> – t</a:t>
            </a:r>
            <a:r>
              <a:rPr lang="en-US" sz="2300" b="1" baseline="-25000" dirty="0" smtClean="0">
                <a:solidFill>
                  <a:schemeClr val="accent2">
                    <a:lumMod val="50000"/>
                  </a:schemeClr>
                </a:solidFill>
              </a:rPr>
              <a:t>1</a:t>
            </a:r>
            <a:r>
              <a:rPr lang="en-US" sz="2300" b="1" dirty="0" smtClean="0">
                <a:solidFill>
                  <a:schemeClr val="accent2">
                    <a:lumMod val="50000"/>
                  </a:schemeClr>
                </a:solidFill>
              </a:rPr>
              <a:t>)</a:t>
            </a:r>
          </a:p>
          <a:p>
            <a:pPr>
              <a:buNone/>
            </a:pPr>
            <a:endParaRPr lang="en-US" sz="1900" b="1" dirty="0" smtClean="0">
              <a:solidFill>
                <a:schemeClr val="accent6">
                  <a:lumMod val="50000"/>
                </a:schemeClr>
              </a:solidFill>
            </a:endParaRPr>
          </a:p>
          <a:p>
            <a:pPr>
              <a:buNone/>
            </a:pPr>
            <a:r>
              <a:rPr lang="en-US" b="1" dirty="0" smtClean="0">
                <a:solidFill>
                  <a:schemeClr val="accent6">
                    <a:lumMod val="50000"/>
                  </a:schemeClr>
                </a:solidFill>
              </a:rPr>
              <a:t># </a:t>
            </a:r>
            <a:r>
              <a:rPr lang="en-US" sz="3800" b="1" dirty="0" smtClean="0">
                <a:solidFill>
                  <a:srgbClr val="002060"/>
                </a:solidFill>
              </a:rPr>
              <a:t>The </a:t>
            </a:r>
            <a:r>
              <a:rPr lang="en-US" b="1" dirty="0" smtClean="0">
                <a:solidFill>
                  <a:schemeClr val="accent6">
                    <a:lumMod val="50000"/>
                  </a:schemeClr>
                </a:solidFill>
              </a:rPr>
              <a:t> </a:t>
            </a:r>
            <a:r>
              <a:rPr lang="en-US" sz="3600" b="1" dirty="0" smtClean="0">
                <a:solidFill>
                  <a:srgbClr val="002060"/>
                </a:solidFill>
              </a:rPr>
              <a:t>Change in Enthalpy (</a:t>
            </a:r>
            <a:r>
              <a:rPr lang="en-US" sz="3600" b="1" dirty="0" smtClean="0">
                <a:solidFill>
                  <a:srgbClr val="002060"/>
                </a:solidFill>
                <a:latin typeface="Symbol"/>
              </a:rPr>
              <a:t></a:t>
            </a:r>
            <a:r>
              <a:rPr lang="en-US" sz="3600" b="1" i="1" dirty="0" smtClean="0">
                <a:solidFill>
                  <a:srgbClr val="002060"/>
                </a:solidFill>
              </a:rPr>
              <a:t>H) </a:t>
            </a:r>
            <a:r>
              <a:rPr lang="en-US" b="1" dirty="0" smtClean="0">
                <a:solidFill>
                  <a:srgbClr val="002060"/>
                </a:solidFill>
              </a:rPr>
              <a:t>= </a:t>
            </a:r>
            <a:r>
              <a:rPr lang="en-US" sz="5200" b="1" dirty="0" smtClean="0">
                <a:solidFill>
                  <a:srgbClr val="FF0000"/>
                </a:solidFill>
                <a:latin typeface="Bradley Hand ITC" pitchFamily="66" charset="0"/>
              </a:rPr>
              <a:t>Q </a:t>
            </a:r>
            <a:r>
              <a:rPr lang="en-US" sz="5200" b="1" dirty="0" smtClean="0">
                <a:solidFill>
                  <a:srgbClr val="FF0000"/>
                </a:solidFill>
                <a:latin typeface="Arial Unicode MS" pitchFamily="34" charset="-128"/>
                <a:ea typeface="Arial Unicode MS" pitchFamily="34" charset="-128"/>
                <a:cs typeface="Arial Unicode MS" pitchFamily="34" charset="-128"/>
              </a:rPr>
              <a:t>/</a:t>
            </a:r>
            <a:r>
              <a:rPr lang="en-US" sz="5200" b="1" dirty="0" smtClean="0">
                <a:solidFill>
                  <a:srgbClr val="FF0000"/>
                </a:solidFill>
                <a:latin typeface="Bradley Hand ITC" pitchFamily="66" charset="0"/>
              </a:rPr>
              <a:t> n  </a:t>
            </a:r>
          </a:p>
          <a:p>
            <a:pPr>
              <a:buNone/>
            </a:pPr>
            <a:endParaRPr lang="en-US" b="1" dirty="0" smtClean="0">
              <a:solidFill>
                <a:srgbClr val="0070C0"/>
              </a:solidFill>
            </a:endParaRPr>
          </a:p>
          <a:p>
            <a:pPr>
              <a:buNone/>
            </a:pPr>
            <a:r>
              <a:rPr lang="en-US" b="1" dirty="0" smtClean="0">
                <a:solidFill>
                  <a:srgbClr val="0070C0"/>
                </a:solidFill>
              </a:rPr>
              <a:t>                                                      </a:t>
            </a:r>
            <a:r>
              <a:rPr lang="en-US" sz="4600" b="1" dirty="0" smtClean="0">
                <a:solidFill>
                  <a:schemeClr val="bg2">
                    <a:lumMod val="10000"/>
                  </a:schemeClr>
                </a:solidFill>
                <a:latin typeface="Bradley Hand ITC" pitchFamily="66" charset="0"/>
                <a:cs typeface="Andalus" pitchFamily="18" charset="-78"/>
              </a:rPr>
              <a:t>Q</a:t>
            </a:r>
            <a:r>
              <a:rPr lang="en-US" b="1" dirty="0" smtClean="0">
                <a:solidFill>
                  <a:schemeClr val="bg2">
                    <a:lumMod val="10000"/>
                  </a:schemeClr>
                </a:solidFill>
                <a:latin typeface="Informal Roman" pitchFamily="66" charset="0"/>
              </a:rPr>
              <a:t> </a:t>
            </a:r>
            <a:r>
              <a:rPr lang="en-US" b="1" dirty="0" smtClean="0">
                <a:solidFill>
                  <a:schemeClr val="bg2">
                    <a:lumMod val="10000"/>
                  </a:schemeClr>
                </a:solidFill>
              </a:rPr>
              <a:t>: </a:t>
            </a:r>
            <a:r>
              <a:rPr lang="en-US" dirty="0" smtClean="0">
                <a:solidFill>
                  <a:schemeClr val="bg2">
                    <a:lumMod val="10000"/>
                  </a:schemeClr>
                </a:solidFill>
              </a:rPr>
              <a:t>Total (q</a:t>
            </a:r>
            <a:r>
              <a:rPr lang="en-US" baseline="-25000" dirty="0" smtClean="0">
                <a:solidFill>
                  <a:schemeClr val="bg2">
                    <a:lumMod val="10000"/>
                  </a:schemeClr>
                </a:solidFill>
              </a:rPr>
              <a:t>1</a:t>
            </a:r>
            <a:r>
              <a:rPr lang="en-US" dirty="0" smtClean="0">
                <a:solidFill>
                  <a:schemeClr val="bg2">
                    <a:lumMod val="10000"/>
                  </a:schemeClr>
                </a:solidFill>
              </a:rPr>
              <a:t> + q</a:t>
            </a:r>
            <a:r>
              <a:rPr lang="en-US" baseline="-25000" dirty="0" smtClean="0">
                <a:solidFill>
                  <a:schemeClr val="bg2">
                    <a:lumMod val="10000"/>
                  </a:schemeClr>
                </a:solidFill>
              </a:rPr>
              <a:t>2</a:t>
            </a:r>
            <a:r>
              <a:rPr lang="en-US" dirty="0" smtClean="0">
                <a:solidFill>
                  <a:schemeClr val="bg2">
                    <a:lumMod val="10000"/>
                  </a:schemeClr>
                </a:solidFill>
              </a:rPr>
              <a:t>)</a:t>
            </a:r>
          </a:p>
          <a:p>
            <a:pPr>
              <a:buNone/>
            </a:pPr>
            <a:r>
              <a:rPr lang="en-US" dirty="0" smtClean="0">
                <a:solidFill>
                  <a:schemeClr val="bg2">
                    <a:lumMod val="10000"/>
                  </a:schemeClr>
                </a:solidFill>
              </a:rPr>
              <a:t>                                                      </a:t>
            </a:r>
            <a:r>
              <a:rPr lang="en-US" sz="4600" b="1" dirty="0" smtClean="0">
                <a:solidFill>
                  <a:schemeClr val="bg2">
                    <a:lumMod val="10000"/>
                  </a:schemeClr>
                </a:solidFill>
                <a:latin typeface="Edwardian Script ITC" pitchFamily="66" charset="0"/>
              </a:rPr>
              <a:t>n</a:t>
            </a:r>
            <a:r>
              <a:rPr lang="en-US" b="1" dirty="0" smtClean="0">
                <a:solidFill>
                  <a:schemeClr val="bg2">
                    <a:lumMod val="10000"/>
                  </a:schemeClr>
                </a:solidFill>
              </a:rPr>
              <a:t>  </a:t>
            </a:r>
            <a:r>
              <a:rPr lang="en-US" dirty="0" smtClean="0">
                <a:solidFill>
                  <a:schemeClr val="bg2">
                    <a:lumMod val="10000"/>
                  </a:schemeClr>
                </a:solidFill>
              </a:rPr>
              <a:t>:  No. moles of NaOH</a:t>
            </a:r>
            <a:endParaRPr lang="en-US" dirty="0">
              <a:solidFill>
                <a:srgbClr val="0070C0"/>
              </a:solidFill>
            </a:endParaRPr>
          </a:p>
        </p:txBody>
      </p:sp>
      <p:sp>
        <p:nvSpPr>
          <p:cNvPr id="5" name="نجمة ذات 5 نقاط 4"/>
          <p:cNvSpPr/>
          <p:nvPr/>
        </p:nvSpPr>
        <p:spPr>
          <a:xfrm>
            <a:off x="0" y="228600"/>
            <a:ext cx="381000" cy="381000"/>
          </a:xfrm>
          <a:prstGeom prst="star5">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قوس كبير أيسر 6"/>
          <p:cNvSpPr/>
          <p:nvPr/>
        </p:nvSpPr>
        <p:spPr>
          <a:xfrm>
            <a:off x="3505200" y="2743200"/>
            <a:ext cx="228600" cy="13716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8" name="قوس كبير أيسر 7"/>
          <p:cNvSpPr/>
          <p:nvPr/>
        </p:nvSpPr>
        <p:spPr>
          <a:xfrm>
            <a:off x="3962400" y="5715000"/>
            <a:ext cx="155448" cy="9144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800" dirty="0" smtClean="0"/>
              <a:t>Exp(1):</a:t>
            </a:r>
            <a:r>
              <a:rPr lang="en-US" sz="2800" dirty="0" smtClean="0">
                <a:solidFill>
                  <a:srgbClr val="FF0000"/>
                </a:solidFill>
              </a:rPr>
              <a:t>Determination of a liquid Density.</a:t>
            </a:r>
            <a:r>
              <a:rPr lang="ar-BH" sz="2800" dirty="0" smtClean="0">
                <a:solidFill>
                  <a:srgbClr val="FF0000"/>
                </a:solidFill>
              </a:rPr>
              <a:t/>
            </a:r>
            <a:br>
              <a:rPr lang="ar-BH" sz="2800" dirty="0" smtClean="0">
                <a:solidFill>
                  <a:srgbClr val="FF0000"/>
                </a:solidFill>
              </a:rPr>
            </a:br>
            <a:r>
              <a:rPr lang="ar-BH" sz="2800" dirty="0" smtClean="0">
                <a:solidFill>
                  <a:srgbClr val="FF0000"/>
                </a:solidFill>
              </a:rPr>
              <a:t>      </a:t>
            </a:r>
            <a:r>
              <a:rPr lang="en-US" sz="2800" dirty="0" smtClean="0">
                <a:solidFill>
                  <a:srgbClr val="FF0000"/>
                </a:solidFill>
              </a:rPr>
              <a:t>       </a:t>
            </a:r>
            <a:endParaRPr lang="en-US" sz="2800" dirty="0">
              <a:solidFill>
                <a:srgbClr val="FF0000"/>
              </a:solidFill>
            </a:endParaRPr>
          </a:p>
        </p:txBody>
      </p:sp>
      <p:sp>
        <p:nvSpPr>
          <p:cNvPr id="6" name="عنصر نائب للمحتوى 5"/>
          <p:cNvSpPr>
            <a:spLocks noGrp="1"/>
          </p:cNvSpPr>
          <p:nvPr>
            <p:ph idx="1"/>
          </p:nvPr>
        </p:nvSpPr>
        <p:spPr/>
        <p:txBody>
          <a:bodyPr>
            <a:normAutofit fontScale="92500" lnSpcReduction="20000"/>
          </a:bodyPr>
          <a:lstStyle/>
          <a:p>
            <a:r>
              <a:rPr lang="en-US" b="1" dirty="0" smtClean="0">
                <a:solidFill>
                  <a:srgbClr val="002060"/>
                </a:solidFill>
              </a:rPr>
              <a:t>Density</a:t>
            </a:r>
            <a:r>
              <a:rPr lang="en-US" sz="2800" dirty="0" smtClean="0"/>
              <a:t>: is mass per  volume</a:t>
            </a:r>
            <a:r>
              <a:rPr lang="ar-BH" sz="2800" dirty="0" smtClean="0"/>
              <a:t> </a:t>
            </a:r>
            <a:r>
              <a:rPr lang="en-US" sz="2800" dirty="0" smtClean="0"/>
              <a:t>unit.</a:t>
            </a:r>
          </a:p>
          <a:p>
            <a:endParaRPr lang="en-US" sz="2800" dirty="0" smtClean="0"/>
          </a:p>
          <a:p>
            <a:pPr>
              <a:buNone/>
            </a:pPr>
            <a:r>
              <a:rPr lang="en-US" sz="2800" dirty="0" smtClean="0">
                <a:solidFill>
                  <a:srgbClr val="C00000"/>
                </a:solidFill>
              </a:rPr>
              <a:t>                    </a:t>
            </a:r>
            <a:r>
              <a:rPr lang="en-US" sz="3600" b="1" dirty="0" smtClean="0">
                <a:solidFill>
                  <a:srgbClr val="C00000"/>
                </a:solidFill>
              </a:rPr>
              <a:t>d</a:t>
            </a:r>
            <a:r>
              <a:rPr lang="en-US" sz="2800" dirty="0" smtClean="0">
                <a:solidFill>
                  <a:srgbClr val="C00000"/>
                </a:solidFill>
              </a:rPr>
              <a:t>=</a:t>
            </a:r>
            <a:r>
              <a:rPr lang="en-US" sz="2800" dirty="0" smtClean="0">
                <a:solidFill>
                  <a:schemeClr val="tx1">
                    <a:lumMod val="95000"/>
                    <a:lumOff val="5000"/>
                  </a:schemeClr>
                </a:solidFill>
              </a:rPr>
              <a:t> </a:t>
            </a:r>
            <a:r>
              <a:rPr lang="en-US" b="1" dirty="0" smtClean="0">
                <a:solidFill>
                  <a:schemeClr val="tx1">
                    <a:lumMod val="95000"/>
                    <a:lumOff val="5000"/>
                  </a:schemeClr>
                </a:solidFill>
              </a:rPr>
              <a:t>m</a:t>
            </a:r>
            <a:r>
              <a:rPr lang="en-US" sz="2600" b="1" baseline="-25000" dirty="0" smtClean="0">
                <a:solidFill>
                  <a:schemeClr val="tx1">
                    <a:lumMod val="95000"/>
                    <a:lumOff val="5000"/>
                  </a:schemeClr>
                </a:solidFill>
              </a:rPr>
              <a:t>(g)</a:t>
            </a:r>
            <a:r>
              <a:rPr lang="ar-BH" sz="2600" b="1" baseline="-25000" dirty="0" smtClean="0">
                <a:solidFill>
                  <a:schemeClr val="tx1">
                    <a:lumMod val="95000"/>
                    <a:lumOff val="5000"/>
                  </a:schemeClr>
                </a:solidFill>
              </a:rPr>
              <a:t> </a:t>
            </a:r>
            <a:r>
              <a:rPr lang="en-US" sz="2600" b="1" baseline="-25000" dirty="0" smtClean="0">
                <a:solidFill>
                  <a:schemeClr val="tx1">
                    <a:lumMod val="95000"/>
                    <a:lumOff val="5000"/>
                  </a:schemeClr>
                </a:solidFill>
              </a:rPr>
              <a:t> </a:t>
            </a:r>
            <a:r>
              <a:rPr lang="en-US" sz="2800" dirty="0" smtClean="0">
                <a:solidFill>
                  <a:schemeClr val="tx1">
                    <a:lumMod val="95000"/>
                    <a:lumOff val="5000"/>
                  </a:schemeClr>
                </a:solidFill>
              </a:rPr>
              <a:t>/</a:t>
            </a:r>
            <a:r>
              <a:rPr lang="ar-BH" sz="2800" dirty="0" smtClean="0">
                <a:solidFill>
                  <a:schemeClr val="tx1">
                    <a:lumMod val="95000"/>
                    <a:lumOff val="5000"/>
                  </a:schemeClr>
                </a:solidFill>
              </a:rPr>
              <a:t> </a:t>
            </a:r>
            <a:r>
              <a:rPr lang="en-US" sz="2800" dirty="0" smtClean="0">
                <a:solidFill>
                  <a:schemeClr val="tx1">
                    <a:lumMod val="95000"/>
                    <a:lumOff val="5000"/>
                  </a:schemeClr>
                </a:solidFill>
              </a:rPr>
              <a:t> </a:t>
            </a:r>
            <a:r>
              <a:rPr lang="en-US" sz="2800" b="1" dirty="0" smtClean="0">
                <a:solidFill>
                  <a:schemeClr val="tx1">
                    <a:lumMod val="95000"/>
                    <a:lumOff val="5000"/>
                  </a:schemeClr>
                </a:solidFill>
              </a:rPr>
              <a:t>V</a:t>
            </a:r>
            <a:r>
              <a:rPr lang="en-US" sz="2600" b="1" baseline="-25000" dirty="0" smtClean="0">
                <a:solidFill>
                  <a:schemeClr val="tx1">
                    <a:lumMod val="95000"/>
                    <a:lumOff val="5000"/>
                  </a:schemeClr>
                </a:solidFill>
              </a:rPr>
              <a:t>(ml)               </a:t>
            </a:r>
            <a:r>
              <a:rPr lang="ar-BH" sz="2600" b="1" baseline="-25000" dirty="0" smtClean="0">
                <a:solidFill>
                  <a:schemeClr val="tx1">
                    <a:lumMod val="95000"/>
                    <a:lumOff val="5000"/>
                  </a:schemeClr>
                </a:solidFill>
              </a:rPr>
              <a:t>      </a:t>
            </a:r>
            <a:r>
              <a:rPr lang="en-US" sz="2600" b="1" baseline="-25000" dirty="0" smtClean="0">
                <a:solidFill>
                  <a:schemeClr val="tx1">
                    <a:lumMod val="95000"/>
                    <a:lumOff val="5000"/>
                  </a:schemeClr>
                </a:solidFill>
              </a:rPr>
              <a:t> </a:t>
            </a:r>
            <a:r>
              <a:rPr lang="ar-BH" sz="2600" b="1" baseline="-25000" dirty="0" smtClean="0">
                <a:solidFill>
                  <a:schemeClr val="tx1">
                    <a:lumMod val="95000"/>
                    <a:lumOff val="5000"/>
                  </a:schemeClr>
                </a:solidFill>
              </a:rPr>
              <a:t>      </a:t>
            </a:r>
            <a:r>
              <a:rPr lang="en-US" sz="2600" b="1" baseline="-25000" dirty="0" smtClean="0">
                <a:solidFill>
                  <a:schemeClr val="tx1">
                    <a:lumMod val="95000"/>
                    <a:lumOff val="5000"/>
                  </a:schemeClr>
                </a:solidFill>
              </a:rPr>
              <a:t> </a:t>
            </a:r>
            <a:r>
              <a:rPr lang="en-US" sz="2400" dirty="0" smtClean="0">
                <a:solidFill>
                  <a:schemeClr val="tx1">
                    <a:lumMod val="95000"/>
                    <a:lumOff val="5000"/>
                  </a:schemeClr>
                </a:solidFill>
              </a:rPr>
              <a:t>m: is mass</a:t>
            </a:r>
          </a:p>
          <a:p>
            <a:pPr>
              <a:buNone/>
            </a:pPr>
            <a:r>
              <a:rPr lang="en-US" sz="2400" dirty="0" smtClean="0">
                <a:solidFill>
                  <a:schemeClr val="tx1">
                    <a:lumMod val="95000"/>
                    <a:lumOff val="5000"/>
                  </a:schemeClr>
                </a:solidFill>
              </a:rPr>
              <a:t>                                                                              V: is volume</a:t>
            </a:r>
          </a:p>
          <a:p>
            <a:pPr>
              <a:buFont typeface="Wingdings" pitchFamily="2" charset="2"/>
              <a:buChar char="Ø"/>
            </a:pPr>
            <a:r>
              <a:rPr lang="en-US" sz="2400" b="1" dirty="0" smtClean="0">
                <a:solidFill>
                  <a:schemeClr val="tx1">
                    <a:lumMod val="95000"/>
                    <a:lumOff val="5000"/>
                  </a:schemeClr>
                </a:solidFill>
              </a:rPr>
              <a:t>1</a:t>
            </a:r>
            <a:r>
              <a:rPr lang="en-US" sz="2400" dirty="0" smtClean="0">
                <a:solidFill>
                  <a:schemeClr val="tx1">
                    <a:lumMod val="95000"/>
                    <a:lumOff val="5000"/>
                  </a:schemeClr>
                </a:solidFill>
              </a:rPr>
              <a:t> ml = </a:t>
            </a:r>
            <a:r>
              <a:rPr lang="en-US" sz="2400" b="1" dirty="0" smtClean="0">
                <a:solidFill>
                  <a:schemeClr val="tx1">
                    <a:lumMod val="95000"/>
                    <a:lumOff val="5000"/>
                  </a:schemeClr>
                </a:solidFill>
              </a:rPr>
              <a:t>1</a:t>
            </a:r>
            <a:r>
              <a:rPr lang="ar-BH" sz="2400" b="1" dirty="0" smtClean="0">
                <a:solidFill>
                  <a:schemeClr val="tx1">
                    <a:lumMod val="95000"/>
                    <a:lumOff val="5000"/>
                  </a:schemeClr>
                </a:solidFill>
              </a:rPr>
              <a:t> </a:t>
            </a:r>
            <a:r>
              <a:rPr lang="en-US" sz="2400" dirty="0" smtClean="0">
                <a:solidFill>
                  <a:schemeClr val="tx1">
                    <a:lumMod val="95000"/>
                    <a:lumOff val="5000"/>
                  </a:schemeClr>
                </a:solidFill>
              </a:rPr>
              <a:t>c</a:t>
            </a:r>
            <a:r>
              <a:rPr lang="en-US" sz="2000" b="1" dirty="0" smtClean="0">
                <a:solidFill>
                  <a:schemeClr val="tx1">
                    <a:lumMod val="95000"/>
                    <a:lumOff val="5000"/>
                  </a:schemeClr>
                </a:solidFill>
              </a:rPr>
              <a:t>m</a:t>
            </a:r>
            <a:r>
              <a:rPr lang="en-US" sz="2000" b="1" baseline="30000" dirty="0" smtClean="0">
                <a:solidFill>
                  <a:schemeClr val="tx1">
                    <a:lumMod val="95000"/>
                    <a:lumOff val="5000"/>
                  </a:schemeClr>
                </a:solidFill>
              </a:rPr>
              <a:t>3</a:t>
            </a:r>
            <a:r>
              <a:rPr lang="en-US" sz="2400" dirty="0" smtClean="0">
                <a:solidFill>
                  <a:schemeClr val="tx1">
                    <a:lumMod val="95000"/>
                    <a:lumOff val="5000"/>
                  </a:schemeClr>
                </a:solidFill>
              </a:rPr>
              <a:t>              </a:t>
            </a:r>
            <a:endParaRPr lang="ar-BH" sz="2400" dirty="0" smtClean="0">
              <a:solidFill>
                <a:schemeClr val="tx1">
                  <a:lumMod val="95000"/>
                  <a:lumOff val="5000"/>
                </a:schemeClr>
              </a:solidFill>
            </a:endParaRPr>
          </a:p>
          <a:p>
            <a:pPr>
              <a:buFont typeface="Wingdings" pitchFamily="2" charset="2"/>
              <a:buChar char="Ø"/>
            </a:pPr>
            <a:r>
              <a:rPr lang="en-US" sz="2800" b="1" dirty="0" smtClean="0">
                <a:solidFill>
                  <a:srgbClr val="7030A0"/>
                </a:solidFill>
              </a:rPr>
              <a:t>Density is a physical property of a</a:t>
            </a:r>
            <a:r>
              <a:rPr lang="ar-BH" sz="2800" b="1" dirty="0" smtClean="0">
                <a:solidFill>
                  <a:srgbClr val="7030A0"/>
                </a:solidFill>
              </a:rPr>
              <a:t> </a:t>
            </a:r>
            <a:r>
              <a:rPr lang="en-US" sz="2800" b="1" dirty="0" smtClean="0">
                <a:solidFill>
                  <a:srgbClr val="7030A0"/>
                </a:solidFill>
              </a:rPr>
              <a:t>substance.</a:t>
            </a:r>
          </a:p>
          <a:p>
            <a:pPr>
              <a:buNone/>
            </a:pPr>
            <a:endParaRPr lang="en-US" sz="2800" b="1" dirty="0" smtClean="0">
              <a:solidFill>
                <a:srgbClr val="7030A0"/>
              </a:solidFill>
            </a:endParaRPr>
          </a:p>
          <a:p>
            <a:pPr>
              <a:buNone/>
            </a:pPr>
            <a:endParaRPr lang="en-US" sz="2800" b="1" dirty="0" smtClean="0">
              <a:solidFill>
                <a:srgbClr val="7030A0"/>
              </a:solidFill>
            </a:endParaRPr>
          </a:p>
          <a:p>
            <a:pPr>
              <a:buFont typeface="Wingdings" pitchFamily="2" charset="2"/>
              <a:buChar char="Ø"/>
            </a:pPr>
            <a:r>
              <a:rPr lang="en-US" sz="2800" b="1" i="1" dirty="0" smtClean="0">
                <a:solidFill>
                  <a:srgbClr val="C00000"/>
                </a:solidFill>
              </a:rPr>
              <a:t>In this experiment we will measure density of water</a:t>
            </a:r>
          </a:p>
          <a:p>
            <a:pPr>
              <a:buFont typeface="Wingdings" pitchFamily="2" charset="2"/>
              <a:buChar char="Ø"/>
            </a:pPr>
            <a:endParaRPr lang="en-US" sz="2800" i="1" dirty="0" smtClean="0">
              <a:solidFill>
                <a:srgbClr val="C00000"/>
              </a:solidFill>
            </a:endParaRPr>
          </a:p>
          <a:p>
            <a:pPr>
              <a:buFont typeface="Wingdings" pitchFamily="2" charset="2"/>
              <a:buChar char="Ø"/>
            </a:pPr>
            <a:r>
              <a:rPr lang="en-US" sz="2800" b="1" dirty="0" smtClean="0">
                <a:solidFill>
                  <a:srgbClr val="002060"/>
                </a:solidFill>
              </a:rPr>
              <a:t>Density of Water (H</a:t>
            </a:r>
            <a:r>
              <a:rPr lang="en-US" sz="1800" b="1" dirty="0" smtClean="0">
                <a:solidFill>
                  <a:srgbClr val="002060"/>
                </a:solidFill>
              </a:rPr>
              <a:t>2</a:t>
            </a:r>
            <a:r>
              <a:rPr lang="en-US" sz="2800" b="1" dirty="0" smtClean="0">
                <a:solidFill>
                  <a:srgbClr val="002060"/>
                </a:solidFill>
              </a:rPr>
              <a:t>O)= </a:t>
            </a:r>
            <a:r>
              <a:rPr lang="en-US" sz="3000" b="1" dirty="0" smtClean="0">
                <a:solidFill>
                  <a:srgbClr val="C00000"/>
                </a:solidFill>
              </a:rPr>
              <a:t>1</a:t>
            </a:r>
            <a:r>
              <a:rPr lang="en-US" sz="2800" b="1" dirty="0" smtClean="0">
                <a:solidFill>
                  <a:srgbClr val="C00000"/>
                </a:solidFill>
              </a:rPr>
              <a:t> g/ml</a:t>
            </a:r>
          </a:p>
        </p:txBody>
      </p:sp>
      <p:sp>
        <p:nvSpPr>
          <p:cNvPr id="4" name="مستطيل 3"/>
          <p:cNvSpPr/>
          <p:nvPr/>
        </p:nvSpPr>
        <p:spPr>
          <a:xfrm>
            <a:off x="2895600" y="3244334"/>
            <a:ext cx="3338457" cy="1200329"/>
          </a:xfrm>
          <a:prstGeom prst="rect">
            <a:avLst/>
          </a:prstGeom>
        </p:spPr>
        <p:txBody>
          <a:bodyPr wrap="square">
            <a:spAutoFit/>
          </a:bodyPr>
          <a:lstStyle/>
          <a:p>
            <a:endParaRPr lang="ar-BH" dirty="0" smtClean="0"/>
          </a:p>
          <a:p>
            <a:endParaRPr lang="ar-BH" dirty="0" smtClean="0"/>
          </a:p>
          <a:p>
            <a:endParaRPr lang="ar-BH" dirty="0" smtClean="0"/>
          </a:p>
          <a:p>
            <a:endParaRPr lang="en-US" dirty="0" smtClean="0"/>
          </a:p>
        </p:txBody>
      </p:sp>
      <p:cxnSp>
        <p:nvCxnSpPr>
          <p:cNvPr id="7" name="رابط مستقيم 6"/>
          <p:cNvCxnSpPr/>
          <p:nvPr/>
        </p:nvCxnSpPr>
        <p:spPr>
          <a:xfrm>
            <a:off x="0" y="10668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9" name="رابط مستقيم 8"/>
          <p:cNvCxnSpPr/>
          <p:nvPr/>
        </p:nvCxnSpPr>
        <p:spPr>
          <a:xfrm>
            <a:off x="914400" y="205740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رابط مستقيم 9"/>
          <p:cNvCxnSpPr/>
          <p:nvPr/>
        </p:nvCxnSpPr>
        <p:spPr>
          <a:xfrm>
            <a:off x="0" y="4114800"/>
            <a:ext cx="91440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en-US" b="1" u="sng" dirty="0" smtClean="0">
                <a:solidFill>
                  <a:srgbClr val="7030A0"/>
                </a:solidFill>
              </a:rPr>
              <a:t>Specific heat &amp;  Heat capacity:</a:t>
            </a:r>
            <a:endParaRPr lang="en-US" u="sng" dirty="0">
              <a:solidFill>
                <a:srgbClr val="7030A0"/>
              </a:solidFill>
            </a:endParaRPr>
          </a:p>
        </p:txBody>
      </p:sp>
      <p:sp>
        <p:nvSpPr>
          <p:cNvPr id="3" name="عنصر نائب للمحتوى 2"/>
          <p:cNvSpPr>
            <a:spLocks noGrp="1"/>
          </p:cNvSpPr>
          <p:nvPr>
            <p:ph idx="1"/>
          </p:nvPr>
        </p:nvSpPr>
        <p:spPr>
          <a:xfrm>
            <a:off x="0" y="838200"/>
            <a:ext cx="8991600" cy="6019800"/>
          </a:xfrm>
        </p:spPr>
        <p:txBody>
          <a:bodyPr>
            <a:normAutofit/>
          </a:bodyPr>
          <a:lstStyle/>
          <a:p>
            <a:pPr>
              <a:buNone/>
            </a:pPr>
            <a:r>
              <a:rPr lang="en-US" b="1" dirty="0" smtClean="0">
                <a:solidFill>
                  <a:schemeClr val="accent6">
                    <a:lumMod val="50000"/>
                  </a:schemeClr>
                </a:solidFill>
              </a:rPr>
              <a:t>.</a:t>
            </a:r>
            <a:r>
              <a:rPr lang="en-US" sz="3600" b="1" u="sng" dirty="0" smtClean="0">
                <a:solidFill>
                  <a:schemeClr val="accent2">
                    <a:lumMod val="50000"/>
                  </a:schemeClr>
                </a:solidFill>
                <a:latin typeface="Blackadder ITC" pitchFamily="82" charset="0"/>
              </a:rPr>
              <a:t>Specific heat </a:t>
            </a:r>
            <a:r>
              <a:rPr lang="en-US" dirty="0" smtClean="0"/>
              <a:t>: Is the amount of heat (energy) required to raise the temperature of (</a:t>
            </a:r>
            <a:r>
              <a:rPr lang="en-US" b="1" i="1" dirty="0" smtClean="0">
                <a:solidFill>
                  <a:srgbClr val="00B0F0"/>
                </a:solidFill>
              </a:rPr>
              <a:t>1 g </a:t>
            </a:r>
            <a:r>
              <a:rPr lang="en-US" dirty="0" smtClean="0"/>
              <a:t>) of</a:t>
            </a:r>
          </a:p>
          <a:p>
            <a:pPr>
              <a:buNone/>
            </a:pPr>
            <a:r>
              <a:rPr lang="en-US" dirty="0" smtClean="0"/>
              <a:t>   a substance by (</a:t>
            </a:r>
            <a:r>
              <a:rPr lang="en-US" b="1" dirty="0" smtClean="0">
                <a:solidFill>
                  <a:srgbClr val="FF0000"/>
                </a:solidFill>
              </a:rPr>
              <a:t>1</a:t>
            </a:r>
            <a:r>
              <a:rPr lang="en-US" dirty="0" smtClean="0">
                <a:solidFill>
                  <a:srgbClr val="FF0000"/>
                </a:solidFill>
              </a:rPr>
              <a:t> </a:t>
            </a:r>
            <a:r>
              <a:rPr lang="en-US" b="1" dirty="0" smtClean="0">
                <a:solidFill>
                  <a:srgbClr val="FF0000"/>
                </a:solidFill>
                <a:latin typeface="Symbol"/>
              </a:rPr>
              <a:t></a:t>
            </a:r>
            <a:r>
              <a:rPr lang="en-US" b="1" dirty="0" smtClean="0">
                <a:solidFill>
                  <a:srgbClr val="FF0000"/>
                </a:solidFill>
              </a:rPr>
              <a:t>C</a:t>
            </a:r>
            <a:r>
              <a:rPr lang="en-US" dirty="0" smtClean="0"/>
              <a:t>).</a:t>
            </a:r>
          </a:p>
          <a:p>
            <a:pPr>
              <a:buNone/>
            </a:pPr>
            <a:endParaRPr lang="en-US" dirty="0" smtClean="0"/>
          </a:p>
          <a:p>
            <a:pPr>
              <a:buNone/>
            </a:pPr>
            <a:r>
              <a:rPr lang="en-US" b="1" dirty="0" smtClean="0">
                <a:solidFill>
                  <a:schemeClr val="accent6">
                    <a:lumMod val="50000"/>
                  </a:schemeClr>
                </a:solidFill>
              </a:rPr>
              <a:t>.</a:t>
            </a:r>
            <a:r>
              <a:rPr lang="en-US" dirty="0" smtClean="0">
                <a:solidFill>
                  <a:schemeClr val="accent6">
                    <a:lumMod val="50000"/>
                  </a:schemeClr>
                </a:solidFill>
              </a:rPr>
              <a:t> </a:t>
            </a:r>
            <a:r>
              <a:rPr lang="en-US" sz="3600" b="1" u="sng" dirty="0" smtClean="0">
                <a:solidFill>
                  <a:schemeClr val="accent2">
                    <a:lumMod val="50000"/>
                  </a:schemeClr>
                </a:solidFill>
                <a:latin typeface="Blackadder ITC" pitchFamily="82" charset="0"/>
              </a:rPr>
              <a:t>Heat capacity</a:t>
            </a:r>
            <a:r>
              <a:rPr lang="en-US" dirty="0" smtClean="0"/>
              <a:t>: Is the amount of heat (energy) required to raise the temperature of something of                      a substance by (</a:t>
            </a:r>
            <a:r>
              <a:rPr lang="en-US" b="1" dirty="0" smtClean="0">
                <a:solidFill>
                  <a:srgbClr val="FF0000"/>
                </a:solidFill>
              </a:rPr>
              <a:t>1 </a:t>
            </a:r>
            <a:r>
              <a:rPr lang="en-US" b="1" dirty="0" smtClean="0">
                <a:solidFill>
                  <a:srgbClr val="FF0000"/>
                </a:solidFill>
                <a:latin typeface="Symbol"/>
              </a:rPr>
              <a:t></a:t>
            </a:r>
            <a:r>
              <a:rPr lang="en-US" b="1" dirty="0" smtClean="0">
                <a:solidFill>
                  <a:srgbClr val="FF0000"/>
                </a:solidFill>
              </a:rPr>
              <a:t>C</a:t>
            </a:r>
            <a:r>
              <a:rPr lang="en-US" dirty="0" smtClean="0"/>
              <a:t>).</a:t>
            </a:r>
          </a:p>
          <a:p>
            <a:pPr>
              <a:buNone/>
            </a:pPr>
            <a:endParaRPr lang="en-US" dirty="0" smtClean="0"/>
          </a:p>
          <a:p>
            <a:pPr>
              <a:buNone/>
            </a:pPr>
            <a:r>
              <a:rPr lang="en-US" b="1" dirty="0" smtClean="0">
                <a:solidFill>
                  <a:srgbClr val="00B050"/>
                </a:solidFill>
                <a:latin typeface="Symbol"/>
              </a:rPr>
              <a:t>           </a:t>
            </a:r>
            <a:r>
              <a:rPr lang="en-US" sz="3600" b="1" dirty="0" smtClean="0">
                <a:solidFill>
                  <a:srgbClr val="FF0000"/>
                </a:solidFill>
                <a:latin typeface="Symbol"/>
              </a:rPr>
              <a:t></a:t>
            </a:r>
            <a:r>
              <a:rPr lang="en-US" sz="3600" b="1" i="1" dirty="0" smtClean="0">
                <a:solidFill>
                  <a:srgbClr val="FF0000"/>
                </a:solidFill>
              </a:rPr>
              <a:t>H     </a:t>
            </a:r>
            <a:endParaRPr lang="en-US" sz="3600" b="1" dirty="0" smtClean="0">
              <a:solidFill>
                <a:srgbClr val="FF0000"/>
              </a:solidFill>
            </a:endParaRPr>
          </a:p>
          <a:p>
            <a:pPr>
              <a:buNone/>
            </a:pPr>
            <a:endParaRPr lang="en-US" dirty="0" smtClean="0"/>
          </a:p>
          <a:p>
            <a:pPr>
              <a:buNone/>
            </a:pPr>
            <a:endParaRPr lang="en-US" dirty="0" smtClean="0"/>
          </a:p>
          <a:p>
            <a:pPr>
              <a:buNone/>
            </a:pPr>
            <a:endParaRPr lang="en-US" dirty="0" smtClean="0"/>
          </a:p>
        </p:txBody>
      </p:sp>
      <p:sp>
        <p:nvSpPr>
          <p:cNvPr id="4" name="قوس كبير أيسر 3"/>
          <p:cNvSpPr/>
          <p:nvPr/>
        </p:nvSpPr>
        <p:spPr>
          <a:xfrm>
            <a:off x="1905000" y="5257800"/>
            <a:ext cx="384048" cy="9144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5" name="مستطيل مستدير الزوايا 4"/>
          <p:cNvSpPr/>
          <p:nvPr/>
        </p:nvSpPr>
        <p:spPr>
          <a:xfrm>
            <a:off x="2590800" y="5181600"/>
            <a:ext cx="1447800" cy="3048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endothermic</a:t>
            </a:r>
            <a:endParaRPr lang="en-US" b="1" dirty="0"/>
          </a:p>
        </p:txBody>
      </p:sp>
      <p:sp>
        <p:nvSpPr>
          <p:cNvPr id="6" name="مستطيل مستدير الزوايا 5"/>
          <p:cNvSpPr/>
          <p:nvPr/>
        </p:nvSpPr>
        <p:spPr>
          <a:xfrm>
            <a:off x="2590800" y="6019800"/>
            <a:ext cx="1447800" cy="3048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exothermic</a:t>
            </a:r>
            <a:endParaRPr lang="en-US" b="1" dirty="0"/>
          </a:p>
        </p:txBody>
      </p:sp>
      <p:sp>
        <p:nvSpPr>
          <p:cNvPr id="7" name="سهم مخطط إلى اليمين 6"/>
          <p:cNvSpPr/>
          <p:nvPr/>
        </p:nvSpPr>
        <p:spPr>
          <a:xfrm>
            <a:off x="4267200" y="5181600"/>
            <a:ext cx="762000" cy="304800"/>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p:cNvSpPr/>
          <p:nvPr/>
        </p:nvSpPr>
        <p:spPr>
          <a:xfrm>
            <a:off x="5105400" y="5181600"/>
            <a:ext cx="1447800" cy="3048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Absorb heat </a:t>
            </a:r>
            <a:endParaRPr lang="en-US" b="1" dirty="0"/>
          </a:p>
        </p:txBody>
      </p:sp>
      <p:sp>
        <p:nvSpPr>
          <p:cNvPr id="9" name="شكل بيضاوي 8"/>
          <p:cNvSpPr/>
          <p:nvPr/>
        </p:nvSpPr>
        <p:spPr>
          <a:xfrm>
            <a:off x="4114800" y="5562600"/>
            <a:ext cx="914400" cy="381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that</a:t>
            </a:r>
            <a:endParaRPr lang="en-US" b="1" dirty="0"/>
          </a:p>
        </p:txBody>
      </p:sp>
      <p:sp>
        <p:nvSpPr>
          <p:cNvPr id="10" name="سهم مخطط إلى اليمين 9"/>
          <p:cNvSpPr/>
          <p:nvPr/>
        </p:nvSpPr>
        <p:spPr>
          <a:xfrm>
            <a:off x="4267200" y="6019800"/>
            <a:ext cx="762000" cy="304800"/>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مستدير الزوايا 10"/>
          <p:cNvSpPr/>
          <p:nvPr/>
        </p:nvSpPr>
        <p:spPr>
          <a:xfrm>
            <a:off x="5105400" y="6019800"/>
            <a:ext cx="1524000" cy="3048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Liberate heat</a:t>
            </a:r>
            <a:endParaRPr lang="en-US" b="1" dirty="0"/>
          </a:p>
        </p:txBody>
      </p:sp>
      <p:sp>
        <p:nvSpPr>
          <p:cNvPr id="12" name="شكل بيضاوي 11"/>
          <p:cNvSpPr/>
          <p:nvPr/>
        </p:nvSpPr>
        <p:spPr>
          <a:xfrm>
            <a:off x="7391400" y="5029200"/>
            <a:ext cx="1752600" cy="6858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latin typeface="Symbol"/>
              </a:rPr>
              <a:t> </a:t>
            </a:r>
            <a:r>
              <a:rPr lang="en-US" sz="2000" b="1" dirty="0" smtClean="0">
                <a:solidFill>
                  <a:srgbClr val="FF0000"/>
                </a:solidFill>
                <a:latin typeface="Symbol"/>
              </a:rPr>
              <a:t></a:t>
            </a:r>
            <a:r>
              <a:rPr lang="en-US" sz="2000" b="1" i="1" dirty="0" smtClean="0">
                <a:solidFill>
                  <a:srgbClr val="FF0000"/>
                </a:solidFill>
              </a:rPr>
              <a:t>H =  +</a:t>
            </a:r>
            <a:endParaRPr lang="en-US" sz="2000" dirty="0">
              <a:solidFill>
                <a:srgbClr val="FF0000"/>
              </a:solidFill>
            </a:endParaRPr>
          </a:p>
        </p:txBody>
      </p:sp>
      <p:sp>
        <p:nvSpPr>
          <p:cNvPr id="14" name="شكل بيضاوي 13"/>
          <p:cNvSpPr/>
          <p:nvPr/>
        </p:nvSpPr>
        <p:spPr>
          <a:xfrm>
            <a:off x="7543800" y="5867400"/>
            <a:ext cx="1600200" cy="6858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latin typeface="Symbol"/>
              </a:rPr>
              <a:t> </a:t>
            </a:r>
            <a:r>
              <a:rPr lang="en-US" sz="2000" b="1" i="1" dirty="0" smtClean="0">
                <a:solidFill>
                  <a:srgbClr val="FF0000"/>
                </a:solidFill>
              </a:rPr>
              <a:t>H =  </a:t>
            </a:r>
            <a:r>
              <a:rPr lang="en-US" sz="2400" b="1" i="1" dirty="0" smtClean="0">
                <a:solidFill>
                  <a:srgbClr val="FF0000"/>
                </a:solidFill>
              </a:rPr>
              <a:t>─</a:t>
            </a:r>
            <a:endParaRPr lang="en-US" sz="2400" dirty="0">
              <a:solidFill>
                <a:srgbClr val="FF0000"/>
              </a:solidFill>
            </a:endParaRPr>
          </a:p>
        </p:txBody>
      </p:sp>
      <p:sp>
        <p:nvSpPr>
          <p:cNvPr id="15" name="سهم مخطط إلى اليمين 14"/>
          <p:cNvSpPr/>
          <p:nvPr/>
        </p:nvSpPr>
        <p:spPr>
          <a:xfrm>
            <a:off x="6705600" y="5105400"/>
            <a:ext cx="609600" cy="484632"/>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سهم مخطط إلى اليمين 15"/>
          <p:cNvSpPr/>
          <p:nvPr/>
        </p:nvSpPr>
        <p:spPr>
          <a:xfrm>
            <a:off x="6705600" y="5943600"/>
            <a:ext cx="685800" cy="484632"/>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رابط مستقيم 17"/>
          <p:cNvCxnSpPr/>
          <p:nvPr/>
        </p:nvCxnSpPr>
        <p:spPr>
          <a:xfrm>
            <a:off x="0" y="4724400"/>
            <a:ext cx="9144000" cy="7620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3562"/>
          </a:xfrm>
        </p:spPr>
        <p:txBody>
          <a:bodyPr>
            <a:normAutofit fontScale="90000"/>
          </a:bodyPr>
          <a:lstStyle/>
          <a:p>
            <a:pPr algn="l"/>
            <a:r>
              <a:rPr lang="en-US" u="sng" dirty="0" smtClean="0"/>
              <a:t>Procedure:</a:t>
            </a:r>
            <a:endParaRPr lang="en-US" u="sng" dirty="0"/>
          </a:p>
        </p:txBody>
      </p:sp>
      <p:pic>
        <p:nvPicPr>
          <p:cNvPr id="4" name="Picture 2"/>
          <p:cNvPicPr>
            <a:picLocks noGrp="1" noChangeAspect="1" noChangeArrowheads="1"/>
          </p:cNvPicPr>
          <p:nvPr>
            <p:ph idx="1"/>
          </p:nvPr>
        </p:nvPicPr>
        <p:blipFill>
          <a:blip r:embed="rId2" cstate="print">
            <a:duotone>
              <a:prstClr val="black"/>
              <a:schemeClr val="accent2">
                <a:tint val="45000"/>
                <a:satMod val="400000"/>
              </a:schemeClr>
            </a:duotone>
            <a:lum bright="-33000" contrast="48000"/>
          </a:blip>
          <a:stretch>
            <a:fillRect/>
          </a:stretch>
        </p:blipFill>
        <p:spPr bwMode="auto">
          <a:xfrm>
            <a:off x="4800600" y="1447800"/>
            <a:ext cx="4343400" cy="4800600"/>
          </a:xfrm>
          <a:prstGeom prst="rect">
            <a:avLst/>
          </a:prstGeom>
          <a:noFill/>
          <a:ln>
            <a:solidFill>
              <a:schemeClr val="tx1">
                <a:lumMod val="95000"/>
                <a:lumOff val="5000"/>
              </a:schemeClr>
            </a:solidFill>
          </a:ln>
        </p:spPr>
      </p:pic>
      <p:sp>
        <p:nvSpPr>
          <p:cNvPr id="6" name="شكل بيضاوي 5"/>
          <p:cNvSpPr/>
          <p:nvPr/>
        </p:nvSpPr>
        <p:spPr>
          <a:xfrm>
            <a:off x="5943600" y="685800"/>
            <a:ext cx="2514600" cy="609600"/>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Calorimeter:</a:t>
            </a:r>
            <a:endParaRPr lang="en-US" sz="2400" b="1" dirty="0">
              <a:solidFill>
                <a:srgbClr val="FFFF00"/>
              </a:solidFill>
            </a:endParaRPr>
          </a:p>
        </p:txBody>
      </p:sp>
      <p:sp>
        <p:nvSpPr>
          <p:cNvPr id="8" name="شكل بيضاوي 7"/>
          <p:cNvSpPr/>
          <p:nvPr/>
        </p:nvSpPr>
        <p:spPr>
          <a:xfrm>
            <a:off x="6629400" y="2209800"/>
            <a:ext cx="16002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Stirrer</a:t>
            </a:r>
            <a:endParaRPr lang="en-US" b="1" dirty="0">
              <a:solidFill>
                <a:schemeClr val="tx1">
                  <a:lumMod val="95000"/>
                  <a:lumOff val="5000"/>
                </a:schemeClr>
              </a:solidFill>
            </a:endParaRPr>
          </a:p>
        </p:txBody>
      </p:sp>
      <p:sp>
        <p:nvSpPr>
          <p:cNvPr id="9" name="شكل بيضاوي 8"/>
          <p:cNvSpPr/>
          <p:nvPr/>
        </p:nvSpPr>
        <p:spPr>
          <a:xfrm>
            <a:off x="6705600" y="2743200"/>
            <a:ext cx="20574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Cork stopper</a:t>
            </a:r>
            <a:endParaRPr lang="en-US" b="1" dirty="0">
              <a:solidFill>
                <a:schemeClr val="tx1">
                  <a:lumMod val="95000"/>
                  <a:lumOff val="5000"/>
                </a:schemeClr>
              </a:solidFill>
            </a:endParaRPr>
          </a:p>
        </p:txBody>
      </p:sp>
      <p:sp>
        <p:nvSpPr>
          <p:cNvPr id="10" name="شكل بيضاوي 9"/>
          <p:cNvSpPr/>
          <p:nvPr/>
        </p:nvSpPr>
        <p:spPr>
          <a:xfrm>
            <a:off x="5638800" y="1447800"/>
            <a:ext cx="22098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Thermometer</a:t>
            </a:r>
            <a:endParaRPr lang="en-US" b="1" dirty="0">
              <a:solidFill>
                <a:schemeClr val="tx1">
                  <a:lumMod val="95000"/>
                  <a:lumOff val="5000"/>
                </a:schemeClr>
              </a:solidFill>
            </a:endParaRPr>
          </a:p>
        </p:txBody>
      </p:sp>
      <p:sp>
        <p:nvSpPr>
          <p:cNvPr id="12" name="مستطيل مستدير الزوايا 11"/>
          <p:cNvSpPr/>
          <p:nvPr/>
        </p:nvSpPr>
        <p:spPr>
          <a:xfrm>
            <a:off x="6477000" y="5257800"/>
            <a:ext cx="2667000" cy="990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lumMod val="95000"/>
                    <a:lumOff val="5000"/>
                  </a:schemeClr>
                </a:solidFill>
              </a:rPr>
              <a:t>Cork cover(insulator)</a:t>
            </a:r>
            <a:endParaRPr lang="en-US" sz="2000" b="1" dirty="0">
              <a:solidFill>
                <a:schemeClr val="tx1">
                  <a:lumMod val="95000"/>
                  <a:lumOff val="5000"/>
                </a:schemeClr>
              </a:solidFill>
            </a:endParaRPr>
          </a:p>
        </p:txBody>
      </p:sp>
    </p:spTree>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86800" cy="914400"/>
          </a:xfrm>
        </p:spPr>
        <p:txBody>
          <a:bodyPr>
            <a:normAutofit fontScale="90000"/>
          </a:bodyPr>
          <a:lstStyle/>
          <a:p>
            <a:pPr algn="l"/>
            <a:r>
              <a:rPr lang="en-US" sz="3100" b="1" dirty="0" smtClean="0"/>
              <a:t>EXP(10): </a:t>
            </a:r>
            <a:r>
              <a:rPr lang="en-US" sz="3600" b="1" dirty="0" smtClean="0">
                <a:solidFill>
                  <a:srgbClr val="FF0000"/>
                </a:solidFill>
              </a:rPr>
              <a:t>Effect of Concentration on Reaction Rate:</a:t>
            </a:r>
            <a:r>
              <a:rPr lang="en-US" sz="2800" dirty="0" smtClean="0"/>
              <a:t/>
            </a:r>
            <a:br>
              <a:rPr lang="en-US" sz="2800" dirty="0" smtClean="0"/>
            </a:br>
            <a:r>
              <a:rPr lang="en-US" sz="2000" b="1" dirty="0" smtClean="0">
                <a:solidFill>
                  <a:srgbClr val="002060"/>
                </a:solidFill>
              </a:rPr>
              <a:t>(Determination of </a:t>
            </a:r>
            <a:r>
              <a:rPr lang="en-US" sz="2000" b="1" dirty="0" smtClean="0">
                <a:solidFill>
                  <a:srgbClr val="C00000"/>
                </a:solidFill>
              </a:rPr>
              <a:t>the order </a:t>
            </a:r>
            <a:r>
              <a:rPr lang="en-US" sz="2000" b="1" dirty="0" smtClean="0">
                <a:solidFill>
                  <a:srgbClr val="002060"/>
                </a:solidFill>
              </a:rPr>
              <a:t>of the sodium thiosulphate and hydrochloric acid reaction)</a:t>
            </a:r>
            <a:endParaRPr lang="en-US" sz="2000" b="1" dirty="0">
              <a:solidFill>
                <a:srgbClr val="002060"/>
              </a:solidFill>
            </a:endParaRPr>
          </a:p>
        </p:txBody>
      </p:sp>
      <p:sp>
        <p:nvSpPr>
          <p:cNvPr id="3" name="عنصر نائب للمحتوى 2"/>
          <p:cNvSpPr>
            <a:spLocks noGrp="1"/>
          </p:cNvSpPr>
          <p:nvPr>
            <p:ph idx="1"/>
          </p:nvPr>
        </p:nvSpPr>
        <p:spPr>
          <a:xfrm>
            <a:off x="0" y="1143000"/>
            <a:ext cx="8991600" cy="5715000"/>
          </a:xfrm>
        </p:spPr>
        <p:txBody>
          <a:bodyPr/>
          <a:lstStyle/>
          <a:p>
            <a:pPr>
              <a:buNone/>
            </a:pPr>
            <a:r>
              <a:rPr lang="en-US" dirty="0" smtClean="0"/>
              <a:t>    </a:t>
            </a:r>
            <a:r>
              <a:rPr lang="en-US" sz="2000" b="1" dirty="0" smtClean="0"/>
              <a:t>In this experiment</a:t>
            </a:r>
            <a:r>
              <a:rPr lang="ar-BH" sz="2000" b="1" dirty="0" smtClean="0"/>
              <a:t> </a:t>
            </a:r>
            <a:r>
              <a:rPr lang="en-US" sz="2000" b="1" dirty="0" smtClean="0"/>
              <a:t>We will determine the order of </a:t>
            </a:r>
            <a:r>
              <a:rPr lang="en-US" sz="2000" b="1" dirty="0" smtClean="0">
                <a:solidFill>
                  <a:srgbClr val="0070C0"/>
                </a:solidFill>
              </a:rPr>
              <a:t>Na</a:t>
            </a:r>
            <a:r>
              <a:rPr lang="en-US" sz="2000" b="1" baseline="-25000" dirty="0" smtClean="0">
                <a:solidFill>
                  <a:srgbClr val="0070C0"/>
                </a:solidFill>
              </a:rPr>
              <a:t>2</a:t>
            </a:r>
            <a:r>
              <a:rPr lang="en-US" sz="2000" b="1" dirty="0" smtClean="0">
                <a:solidFill>
                  <a:srgbClr val="0070C0"/>
                </a:solidFill>
              </a:rPr>
              <a:t>S</a:t>
            </a:r>
            <a:r>
              <a:rPr lang="en-US" sz="2000" b="1" baseline="-25000" dirty="0" smtClean="0">
                <a:solidFill>
                  <a:srgbClr val="0070C0"/>
                </a:solidFill>
              </a:rPr>
              <a:t>2</a:t>
            </a:r>
            <a:r>
              <a:rPr lang="en-US" sz="2000" b="1" dirty="0" smtClean="0">
                <a:solidFill>
                  <a:srgbClr val="0070C0"/>
                </a:solidFill>
              </a:rPr>
              <a:t>O</a:t>
            </a:r>
            <a:r>
              <a:rPr lang="en-US" sz="2000" b="1" baseline="-25000" dirty="0" smtClean="0">
                <a:solidFill>
                  <a:srgbClr val="0070C0"/>
                </a:solidFill>
              </a:rPr>
              <a:t>3</a:t>
            </a:r>
            <a:r>
              <a:rPr lang="en-US" sz="2000" b="1" dirty="0" smtClean="0"/>
              <a:t> and</a:t>
            </a:r>
            <a:r>
              <a:rPr lang="en-US" sz="2000" b="1" dirty="0" smtClean="0">
                <a:solidFill>
                  <a:srgbClr val="0070C0"/>
                </a:solidFill>
              </a:rPr>
              <a:t> </a:t>
            </a:r>
            <a:r>
              <a:rPr lang="en-US" sz="2000" b="1" dirty="0" err="1" smtClean="0">
                <a:solidFill>
                  <a:srgbClr val="0070C0"/>
                </a:solidFill>
              </a:rPr>
              <a:t>HCl</a:t>
            </a:r>
            <a:r>
              <a:rPr lang="en-US" sz="2000" b="1" dirty="0" smtClean="0">
                <a:solidFill>
                  <a:srgbClr val="0070C0"/>
                </a:solidFill>
              </a:rPr>
              <a:t> </a:t>
            </a:r>
            <a:r>
              <a:rPr lang="en-US" sz="2000" b="1" dirty="0" smtClean="0"/>
              <a:t>, and thus the order of total reaction .</a:t>
            </a:r>
          </a:p>
          <a:p>
            <a:pPr>
              <a:buNone/>
            </a:pPr>
            <a:endParaRPr lang="en-US" sz="2000" b="1" dirty="0" smtClean="0"/>
          </a:p>
          <a:p>
            <a:pPr>
              <a:buNone/>
            </a:pPr>
            <a:endParaRPr lang="en-US" sz="2000" b="1" dirty="0" smtClean="0"/>
          </a:p>
          <a:p>
            <a:pPr>
              <a:buNone/>
            </a:pPr>
            <a:endParaRPr lang="en-US" sz="2000" b="1" baseline="30000" dirty="0" smtClean="0"/>
          </a:p>
          <a:p>
            <a:pPr>
              <a:buNone/>
            </a:pPr>
            <a:r>
              <a:rPr lang="en-US" sz="2000" b="1" dirty="0" smtClean="0"/>
              <a:t>                                       </a:t>
            </a:r>
            <a:r>
              <a:rPr lang="en-US" sz="2400" b="1" dirty="0" smtClean="0"/>
              <a:t> Rate </a:t>
            </a:r>
            <a:r>
              <a:rPr lang="en-US" sz="2000" b="1" dirty="0" smtClean="0"/>
              <a:t>= </a:t>
            </a:r>
            <a:r>
              <a:rPr lang="en-US" sz="2000" b="1" dirty="0" smtClean="0">
                <a:solidFill>
                  <a:srgbClr val="0070C0"/>
                </a:solidFill>
              </a:rPr>
              <a:t>k [Na</a:t>
            </a:r>
            <a:r>
              <a:rPr lang="en-US" sz="2000" b="1" baseline="-25000" dirty="0" smtClean="0">
                <a:solidFill>
                  <a:srgbClr val="0070C0"/>
                </a:solidFill>
              </a:rPr>
              <a:t>2</a:t>
            </a:r>
            <a:r>
              <a:rPr lang="en-US" sz="2000" b="1" dirty="0" smtClean="0">
                <a:solidFill>
                  <a:srgbClr val="0070C0"/>
                </a:solidFill>
              </a:rPr>
              <a:t>S</a:t>
            </a:r>
            <a:r>
              <a:rPr lang="en-US" sz="2000" b="1" baseline="-25000" dirty="0" smtClean="0">
                <a:solidFill>
                  <a:srgbClr val="0070C0"/>
                </a:solidFill>
              </a:rPr>
              <a:t>2</a:t>
            </a:r>
            <a:r>
              <a:rPr lang="en-US" sz="2000" b="1" dirty="0" smtClean="0">
                <a:solidFill>
                  <a:srgbClr val="0070C0"/>
                </a:solidFill>
              </a:rPr>
              <a:t>O</a:t>
            </a:r>
            <a:r>
              <a:rPr lang="en-US" sz="2000" b="1" baseline="-25000" dirty="0" smtClean="0">
                <a:solidFill>
                  <a:srgbClr val="0070C0"/>
                </a:solidFill>
              </a:rPr>
              <a:t>3</a:t>
            </a:r>
            <a:r>
              <a:rPr lang="en-US" sz="2000" b="1" dirty="0" smtClean="0">
                <a:solidFill>
                  <a:srgbClr val="0070C0"/>
                </a:solidFill>
              </a:rPr>
              <a:t>]</a:t>
            </a:r>
            <a:r>
              <a:rPr lang="en-US" sz="2000" b="1" baseline="38000" dirty="0" smtClean="0">
                <a:solidFill>
                  <a:srgbClr val="FF0066"/>
                </a:solidFill>
              </a:rPr>
              <a:t>n</a:t>
            </a:r>
            <a:r>
              <a:rPr lang="en-US" sz="2000" b="1" baseline="38000" dirty="0" smtClean="0">
                <a:solidFill>
                  <a:srgbClr val="0070C0"/>
                </a:solidFill>
              </a:rPr>
              <a:t>  </a:t>
            </a:r>
            <a:r>
              <a:rPr lang="en-US" sz="2000" b="1" dirty="0" smtClean="0">
                <a:solidFill>
                  <a:srgbClr val="0070C0"/>
                </a:solidFill>
              </a:rPr>
              <a:t>  [</a:t>
            </a:r>
            <a:r>
              <a:rPr lang="en-US" sz="2000" b="1" dirty="0" err="1" smtClean="0">
                <a:solidFill>
                  <a:srgbClr val="0070C0"/>
                </a:solidFill>
              </a:rPr>
              <a:t>HCl</a:t>
            </a:r>
            <a:r>
              <a:rPr lang="en-US" sz="2000" b="1" dirty="0" smtClean="0">
                <a:solidFill>
                  <a:srgbClr val="0070C0"/>
                </a:solidFill>
              </a:rPr>
              <a:t> ]</a:t>
            </a:r>
            <a:r>
              <a:rPr lang="en-US" sz="2000" b="1" baseline="30000" dirty="0" smtClean="0">
                <a:solidFill>
                  <a:srgbClr val="0070C0"/>
                </a:solidFill>
              </a:rPr>
              <a:t> </a:t>
            </a:r>
            <a:r>
              <a:rPr lang="en-US" sz="2000" b="1" baseline="30000" dirty="0" smtClean="0">
                <a:solidFill>
                  <a:srgbClr val="FF0066"/>
                </a:solidFill>
              </a:rPr>
              <a:t>m</a:t>
            </a:r>
            <a:r>
              <a:rPr lang="en-US" sz="2000" b="1" baseline="30000" dirty="0" smtClean="0">
                <a:solidFill>
                  <a:srgbClr val="0070C0"/>
                </a:solidFill>
              </a:rPr>
              <a:t>     </a:t>
            </a:r>
          </a:p>
          <a:p>
            <a:pPr>
              <a:buNone/>
            </a:pPr>
            <a:r>
              <a:rPr lang="en-US" sz="2000" b="1" baseline="30000" dirty="0" smtClean="0">
                <a:solidFill>
                  <a:srgbClr val="0070C0"/>
                </a:solidFill>
              </a:rPr>
              <a:t>                                                            </a:t>
            </a:r>
            <a:r>
              <a:rPr lang="en-US" sz="2400" b="1" dirty="0" smtClean="0">
                <a:solidFill>
                  <a:schemeClr val="tx1">
                    <a:lumMod val="95000"/>
                    <a:lumOff val="5000"/>
                  </a:schemeClr>
                </a:solidFill>
              </a:rPr>
              <a:t>Rate</a:t>
            </a:r>
            <a:r>
              <a:rPr lang="en-US" sz="2800" b="1" dirty="0" smtClean="0">
                <a:solidFill>
                  <a:srgbClr val="0070C0"/>
                </a:solidFill>
              </a:rPr>
              <a:t>  = </a:t>
            </a:r>
            <a:r>
              <a:rPr lang="en-US" sz="2000" b="1" dirty="0" smtClean="0">
                <a:solidFill>
                  <a:srgbClr val="0070C0"/>
                </a:solidFill>
                <a:latin typeface="Symbol"/>
              </a:rPr>
              <a:t>[ </a:t>
            </a:r>
            <a:r>
              <a:rPr lang="en-US" sz="2000" b="1" dirty="0" smtClean="0">
                <a:solidFill>
                  <a:srgbClr val="0070C0"/>
                </a:solidFill>
              </a:rPr>
              <a:t>S ]</a:t>
            </a:r>
          </a:p>
          <a:p>
            <a:pPr>
              <a:buNone/>
            </a:pPr>
            <a:r>
              <a:rPr lang="en-US" sz="2000" b="1" dirty="0" smtClean="0">
                <a:solidFill>
                  <a:srgbClr val="0070C0"/>
                </a:solidFill>
              </a:rPr>
              <a:t>                                                           </a:t>
            </a:r>
            <a:r>
              <a:rPr lang="en-US" sz="2000" b="1" dirty="0" smtClean="0">
                <a:solidFill>
                  <a:srgbClr val="0070C0"/>
                </a:solidFill>
                <a:latin typeface="Symbol"/>
              </a:rPr>
              <a:t></a:t>
            </a:r>
            <a:r>
              <a:rPr lang="en-US" sz="2000" b="1" dirty="0" smtClean="0">
                <a:solidFill>
                  <a:srgbClr val="0070C0"/>
                </a:solidFill>
              </a:rPr>
              <a:t> </a:t>
            </a:r>
            <a:r>
              <a:rPr lang="en-US" sz="2400" b="1" dirty="0" smtClean="0">
                <a:solidFill>
                  <a:srgbClr val="0070C0"/>
                </a:solidFill>
              </a:rPr>
              <a:t>t</a:t>
            </a:r>
            <a:r>
              <a:rPr lang="en-US" sz="2000" b="1" dirty="0" smtClean="0">
                <a:solidFill>
                  <a:srgbClr val="0070C0"/>
                </a:solidFill>
              </a:rPr>
              <a:t>          </a:t>
            </a:r>
          </a:p>
          <a:p>
            <a:pPr>
              <a:buNone/>
            </a:pPr>
            <a:endParaRPr lang="en-US" sz="2800" i="1" dirty="0" smtClean="0">
              <a:solidFill>
                <a:srgbClr val="FF9900"/>
              </a:solidFill>
              <a:latin typeface="Andalus" pitchFamily="18" charset="-78"/>
              <a:cs typeface="Andalus" pitchFamily="18" charset="-78"/>
            </a:endParaRPr>
          </a:p>
          <a:p>
            <a:pPr>
              <a:buNone/>
            </a:pPr>
            <a:r>
              <a:rPr lang="en-IE" i="1" dirty="0" smtClean="0">
                <a:solidFill>
                  <a:srgbClr val="002060"/>
                </a:solidFill>
              </a:rPr>
              <a:t>Factors that effect</a:t>
            </a:r>
            <a:r>
              <a:rPr lang="ar-BH" i="1" dirty="0" smtClean="0">
                <a:solidFill>
                  <a:srgbClr val="002060"/>
                </a:solidFill>
              </a:rPr>
              <a:t> </a:t>
            </a:r>
            <a:r>
              <a:rPr lang="en-US" i="1" dirty="0" smtClean="0">
                <a:solidFill>
                  <a:srgbClr val="002060"/>
                </a:solidFill>
              </a:rPr>
              <a:t>on</a:t>
            </a:r>
            <a:r>
              <a:rPr lang="en-IE" i="1" dirty="0" smtClean="0">
                <a:solidFill>
                  <a:srgbClr val="002060"/>
                </a:solidFill>
              </a:rPr>
              <a:t> Reaction Rate :</a:t>
            </a:r>
          </a:p>
          <a:p>
            <a:pPr>
              <a:buNone/>
            </a:pPr>
            <a:endParaRPr lang="en-IE" i="1" dirty="0" smtClean="0">
              <a:solidFill>
                <a:srgbClr val="002060"/>
              </a:solidFill>
            </a:endParaRPr>
          </a:p>
          <a:p>
            <a:pPr>
              <a:buNone/>
            </a:pPr>
            <a:endParaRPr lang="en-IE" sz="2400" b="1" baseline="38000" dirty="0" smtClean="0">
              <a:solidFill>
                <a:schemeClr val="accent6">
                  <a:lumMod val="50000"/>
                </a:schemeClr>
              </a:solidFill>
            </a:endParaRPr>
          </a:p>
        </p:txBody>
      </p:sp>
      <p:cxnSp>
        <p:nvCxnSpPr>
          <p:cNvPr id="5" name="رابط مستقيم 4"/>
          <p:cNvCxnSpPr/>
          <p:nvPr/>
        </p:nvCxnSpPr>
        <p:spPr>
          <a:xfrm>
            <a:off x="0" y="990600"/>
            <a:ext cx="9144000" cy="0"/>
          </a:xfrm>
          <a:prstGeom prst="line">
            <a:avLst/>
          </a:prstGeom>
        </p:spPr>
        <p:style>
          <a:lnRef idx="1">
            <a:schemeClr val="dk1"/>
          </a:lnRef>
          <a:fillRef idx="0">
            <a:schemeClr val="dk1"/>
          </a:fillRef>
          <a:effectRef idx="0">
            <a:schemeClr val="dk1"/>
          </a:effectRef>
          <a:fontRef idx="minor">
            <a:schemeClr val="tx1"/>
          </a:fontRef>
        </p:style>
      </p:cxnSp>
      <p:sp>
        <p:nvSpPr>
          <p:cNvPr id="6" name="نجمة ذات 5 نقاط 5"/>
          <p:cNvSpPr/>
          <p:nvPr/>
        </p:nvSpPr>
        <p:spPr>
          <a:xfrm>
            <a:off x="0" y="1219200"/>
            <a:ext cx="381000" cy="381000"/>
          </a:xfrm>
          <a:prstGeom prst="star5">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مستدير الزوايا 6"/>
          <p:cNvSpPr/>
          <p:nvPr/>
        </p:nvSpPr>
        <p:spPr>
          <a:xfrm>
            <a:off x="0" y="5410200"/>
            <a:ext cx="5181600" cy="14478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1- Nature of reactants .</a:t>
            </a:r>
          </a:p>
          <a:p>
            <a:r>
              <a:rPr lang="en-US" sz="2400" dirty="0" smtClean="0"/>
              <a:t>2- Presence of a catalyst .</a:t>
            </a:r>
          </a:p>
          <a:p>
            <a:r>
              <a:rPr lang="en-US" sz="2400" dirty="0" smtClean="0"/>
              <a:t>3- Temperature .</a:t>
            </a:r>
          </a:p>
          <a:p>
            <a:r>
              <a:rPr lang="en-US" sz="2400" dirty="0" smtClean="0"/>
              <a:t>4- Concentration of reactants .</a:t>
            </a:r>
            <a:endParaRPr lang="en-US" sz="2400" dirty="0"/>
          </a:p>
        </p:txBody>
      </p:sp>
      <p:sp>
        <p:nvSpPr>
          <p:cNvPr id="8" name="مستطيل 7"/>
          <p:cNvSpPr/>
          <p:nvPr/>
        </p:nvSpPr>
        <p:spPr>
          <a:xfrm>
            <a:off x="762000" y="1981200"/>
            <a:ext cx="6096000" cy="6096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rPr>
              <a:t>2HCl  +  Na</a:t>
            </a:r>
            <a:r>
              <a:rPr lang="en-US" sz="2400" b="1" baseline="-25000" dirty="0" smtClean="0">
                <a:solidFill>
                  <a:srgbClr val="FF0000"/>
                </a:solidFill>
              </a:rPr>
              <a:t>2</a:t>
            </a:r>
            <a:r>
              <a:rPr lang="en-US" sz="2000" b="1" dirty="0" smtClean="0">
                <a:solidFill>
                  <a:srgbClr val="FF0000"/>
                </a:solidFill>
              </a:rPr>
              <a:t>S</a:t>
            </a:r>
            <a:r>
              <a:rPr lang="en-US" sz="2400" b="1" baseline="-25000" dirty="0" smtClean="0">
                <a:solidFill>
                  <a:srgbClr val="FF0000"/>
                </a:solidFill>
              </a:rPr>
              <a:t>2</a:t>
            </a:r>
            <a:r>
              <a:rPr lang="en-US" sz="2000" b="1" dirty="0" smtClean="0">
                <a:solidFill>
                  <a:srgbClr val="FF0000"/>
                </a:solidFill>
              </a:rPr>
              <a:t>O</a:t>
            </a:r>
            <a:r>
              <a:rPr lang="en-US" sz="2400" b="1" baseline="-25000" dirty="0" smtClean="0">
                <a:solidFill>
                  <a:srgbClr val="FF0000"/>
                </a:solidFill>
              </a:rPr>
              <a:t>3  </a:t>
            </a:r>
            <a:r>
              <a:rPr lang="en-US" sz="2000" b="1" dirty="0" smtClean="0">
                <a:solidFill>
                  <a:srgbClr val="FF0000"/>
                </a:solidFill>
              </a:rPr>
              <a:t> →  2NaCl  +  SO</a:t>
            </a:r>
            <a:r>
              <a:rPr lang="en-US" sz="2400" b="1" baseline="-25000" dirty="0" smtClean="0">
                <a:solidFill>
                  <a:srgbClr val="FF0000"/>
                </a:solidFill>
              </a:rPr>
              <a:t>2</a:t>
            </a:r>
            <a:r>
              <a:rPr lang="en-US" sz="2000" b="1" dirty="0" smtClean="0">
                <a:solidFill>
                  <a:srgbClr val="FF0000"/>
                </a:solidFill>
              </a:rPr>
              <a:t> + H</a:t>
            </a:r>
            <a:r>
              <a:rPr lang="en-US" sz="2400" b="1" baseline="-25000" dirty="0" smtClean="0">
                <a:solidFill>
                  <a:srgbClr val="FF0000"/>
                </a:solidFill>
              </a:rPr>
              <a:t>2</a:t>
            </a:r>
            <a:r>
              <a:rPr lang="en-US" sz="2000" b="1" dirty="0" smtClean="0">
                <a:solidFill>
                  <a:srgbClr val="FF0000"/>
                </a:solidFill>
              </a:rPr>
              <a:t>O  +  </a:t>
            </a:r>
            <a:r>
              <a:rPr lang="en-US" sz="2400" b="1" dirty="0" smtClean="0">
                <a:solidFill>
                  <a:srgbClr val="FF0000"/>
                </a:solidFill>
              </a:rPr>
              <a:t>S</a:t>
            </a:r>
            <a:endParaRPr lang="en-US" sz="2400" b="1" dirty="0">
              <a:solidFill>
                <a:srgbClr val="FF0000"/>
              </a:solidFill>
            </a:endParaRPr>
          </a:p>
        </p:txBody>
      </p:sp>
      <p:sp>
        <p:nvSpPr>
          <p:cNvPr id="9" name="سهم للأسفل 8"/>
          <p:cNvSpPr/>
          <p:nvPr/>
        </p:nvSpPr>
        <p:spPr>
          <a:xfrm>
            <a:off x="6324600" y="2133600"/>
            <a:ext cx="152400" cy="3810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حابة 9"/>
          <p:cNvSpPr/>
          <p:nvPr/>
        </p:nvSpPr>
        <p:spPr>
          <a:xfrm>
            <a:off x="5486400" y="2590800"/>
            <a:ext cx="3048000" cy="7620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lumMod val="95000"/>
                    <a:lumOff val="5000"/>
                  </a:schemeClr>
                </a:solidFill>
              </a:rPr>
              <a:t>Precipitate yellow glutinous (slimy)</a:t>
            </a:r>
            <a:endParaRPr lang="en-US" dirty="0">
              <a:solidFill>
                <a:schemeClr val="tx1">
                  <a:lumMod val="95000"/>
                  <a:lumOff val="5000"/>
                </a:schemeClr>
              </a:solidFill>
            </a:endParaRPr>
          </a:p>
        </p:txBody>
      </p:sp>
      <p:cxnSp>
        <p:nvCxnSpPr>
          <p:cNvPr id="12" name="رابط مستقيم 11"/>
          <p:cNvCxnSpPr/>
          <p:nvPr/>
        </p:nvCxnSpPr>
        <p:spPr>
          <a:xfrm>
            <a:off x="3200400" y="3962400"/>
            <a:ext cx="838200" cy="0"/>
          </a:xfrm>
          <a:prstGeom prst="line">
            <a:avLst/>
          </a:prstGeom>
        </p:spPr>
        <p:style>
          <a:lnRef idx="3">
            <a:schemeClr val="dk1"/>
          </a:lnRef>
          <a:fillRef idx="0">
            <a:schemeClr val="dk1"/>
          </a:fillRef>
          <a:effectRef idx="2">
            <a:schemeClr val="dk1"/>
          </a:effectRef>
          <a:fontRef idx="minor">
            <a:schemeClr val="tx1"/>
          </a:fontRef>
        </p:style>
      </p:cxnSp>
      <p:sp>
        <p:nvSpPr>
          <p:cNvPr id="16" name="انفجار 1 15"/>
          <p:cNvSpPr/>
          <p:nvPr/>
        </p:nvSpPr>
        <p:spPr>
          <a:xfrm>
            <a:off x="990600" y="3200400"/>
            <a:ext cx="914400" cy="609600"/>
          </a:xfrm>
          <a:prstGeom prst="irregularSeal1">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B0F0"/>
                </a:solidFill>
              </a:rPr>
              <a:t>OR</a:t>
            </a:r>
            <a:endParaRPr lang="en-US" b="1" dirty="0">
              <a:solidFill>
                <a:srgbClr val="00B0F0"/>
              </a:solidFill>
            </a:endParaRPr>
          </a:p>
        </p:txBody>
      </p:sp>
    </p:spTree>
  </p:cSld>
  <p:clrMapOvr>
    <a:masterClrMapping/>
  </p:clrMapOvr>
  <p:transition>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62"/>
          </a:xfrm>
        </p:spPr>
        <p:txBody>
          <a:bodyPr/>
          <a:lstStyle/>
          <a:p>
            <a:endParaRPr lang="en-US" dirty="0"/>
          </a:p>
        </p:txBody>
      </p:sp>
      <p:sp>
        <p:nvSpPr>
          <p:cNvPr id="3" name="عنصر نائب للمحتوى 2"/>
          <p:cNvSpPr>
            <a:spLocks noGrp="1"/>
          </p:cNvSpPr>
          <p:nvPr>
            <p:ph idx="1"/>
          </p:nvPr>
        </p:nvSpPr>
        <p:spPr>
          <a:xfrm>
            <a:off x="0" y="1600200"/>
            <a:ext cx="9144000" cy="4525963"/>
          </a:xfrm>
        </p:spPr>
        <p:txBody>
          <a:bodyPr>
            <a:normAutofit/>
          </a:bodyPr>
          <a:lstStyle/>
          <a:p>
            <a:pPr>
              <a:buNone/>
            </a:pPr>
            <a:r>
              <a:rPr lang="en-US" sz="2400" b="1" dirty="0" smtClean="0"/>
              <a:t> 1) Order of </a:t>
            </a:r>
            <a:r>
              <a:rPr lang="en-US" sz="2400" b="1" dirty="0" smtClean="0">
                <a:solidFill>
                  <a:srgbClr val="0070C0"/>
                </a:solidFill>
              </a:rPr>
              <a:t>Na</a:t>
            </a:r>
            <a:r>
              <a:rPr lang="en-US" sz="2800" b="1" baseline="-25000" dirty="0" smtClean="0">
                <a:solidFill>
                  <a:srgbClr val="0070C0"/>
                </a:solidFill>
              </a:rPr>
              <a:t>2</a:t>
            </a:r>
            <a:r>
              <a:rPr lang="en-US" sz="2400" b="1" dirty="0" smtClean="0">
                <a:solidFill>
                  <a:srgbClr val="0070C0"/>
                </a:solidFill>
              </a:rPr>
              <a:t>S</a:t>
            </a:r>
            <a:r>
              <a:rPr lang="en-US" sz="2800" b="1" baseline="-25000" dirty="0" smtClean="0">
                <a:solidFill>
                  <a:srgbClr val="0070C0"/>
                </a:solidFill>
              </a:rPr>
              <a:t>2</a:t>
            </a:r>
            <a:r>
              <a:rPr lang="en-US" sz="2400" b="1" dirty="0" smtClean="0">
                <a:solidFill>
                  <a:srgbClr val="0070C0"/>
                </a:solidFill>
              </a:rPr>
              <a:t>O</a:t>
            </a:r>
            <a:r>
              <a:rPr lang="en-US" sz="2800" b="1" baseline="-25000" dirty="0" smtClean="0">
                <a:solidFill>
                  <a:srgbClr val="0070C0"/>
                </a:solidFill>
              </a:rPr>
              <a:t>3</a:t>
            </a:r>
            <a:r>
              <a:rPr lang="en-US" sz="2800" b="1" baseline="-25000" dirty="0" smtClean="0">
                <a:solidFill>
                  <a:srgbClr val="FF0000"/>
                </a:solidFill>
              </a:rPr>
              <a:t>                 </a:t>
            </a:r>
            <a:r>
              <a:rPr lang="en-US" sz="4000" b="1" dirty="0" smtClean="0">
                <a:solidFill>
                  <a:srgbClr val="FF0000"/>
                </a:solidFill>
              </a:rPr>
              <a:t>n</a:t>
            </a:r>
            <a:r>
              <a:rPr lang="en-US" sz="3600" b="1" baseline="-25000" dirty="0" smtClean="0">
                <a:solidFill>
                  <a:srgbClr val="FF0000"/>
                </a:solidFill>
              </a:rPr>
              <a:t>         </a:t>
            </a:r>
            <a:r>
              <a:rPr lang="en-US" sz="2400" dirty="0" smtClean="0"/>
              <a:t> </a:t>
            </a:r>
            <a:r>
              <a:rPr lang="en-US" sz="2400" b="1" dirty="0" smtClean="0"/>
              <a:t>2) Order of </a:t>
            </a:r>
            <a:r>
              <a:rPr lang="en-US" sz="2400" b="1" dirty="0" err="1" smtClean="0">
                <a:solidFill>
                  <a:srgbClr val="0070C0"/>
                </a:solidFill>
              </a:rPr>
              <a:t>HCl</a:t>
            </a:r>
            <a:r>
              <a:rPr lang="en-US" sz="2400" dirty="0" smtClean="0"/>
              <a:t>            </a:t>
            </a:r>
            <a:r>
              <a:rPr lang="en-US" b="1" dirty="0" smtClean="0">
                <a:solidFill>
                  <a:srgbClr val="FF0000"/>
                </a:solidFill>
              </a:rPr>
              <a:t>m</a:t>
            </a:r>
            <a:endParaRPr lang="en-US" b="1" dirty="0">
              <a:solidFill>
                <a:srgbClr val="FF0000"/>
              </a:solidFill>
            </a:endParaRPr>
          </a:p>
        </p:txBody>
      </p:sp>
      <p:sp>
        <p:nvSpPr>
          <p:cNvPr id="4" name="مستطيل 3"/>
          <p:cNvSpPr/>
          <p:nvPr/>
        </p:nvSpPr>
        <p:spPr>
          <a:xfrm>
            <a:off x="1981200" y="457200"/>
            <a:ext cx="57912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sz="3200" b="1" dirty="0" smtClean="0">
                <a:solidFill>
                  <a:srgbClr val="002060"/>
                </a:solidFill>
              </a:rPr>
              <a:t>Log 1/t = log k  + </a:t>
            </a:r>
            <a:r>
              <a:rPr lang="en-US" sz="3200" b="1" dirty="0" smtClean="0">
                <a:solidFill>
                  <a:srgbClr val="FF0000"/>
                </a:solidFill>
              </a:rPr>
              <a:t>?</a:t>
            </a:r>
            <a:r>
              <a:rPr lang="en-US" sz="3200" b="1" dirty="0" smtClean="0">
                <a:solidFill>
                  <a:srgbClr val="002060"/>
                </a:solidFill>
              </a:rPr>
              <a:t> log M’ </a:t>
            </a:r>
            <a:endParaRPr lang="en-US" sz="3200" b="1" baseline="-38000" dirty="0">
              <a:solidFill>
                <a:srgbClr val="002060"/>
              </a:solidFill>
            </a:endParaRPr>
          </a:p>
        </p:txBody>
      </p:sp>
      <p:cxnSp>
        <p:nvCxnSpPr>
          <p:cNvPr id="8" name="رابط مستقيم 7"/>
          <p:cNvCxnSpPr/>
          <p:nvPr/>
        </p:nvCxnSpPr>
        <p:spPr>
          <a:xfrm>
            <a:off x="4267200" y="1143000"/>
            <a:ext cx="0" cy="5715000"/>
          </a:xfrm>
          <a:prstGeom prst="line">
            <a:avLst/>
          </a:prstGeom>
        </p:spPr>
        <p:style>
          <a:lnRef idx="3">
            <a:schemeClr val="accent2"/>
          </a:lnRef>
          <a:fillRef idx="0">
            <a:schemeClr val="accent2"/>
          </a:fillRef>
          <a:effectRef idx="2">
            <a:schemeClr val="accent2"/>
          </a:effectRef>
          <a:fontRef idx="minor">
            <a:schemeClr val="tx1"/>
          </a:fontRef>
        </p:style>
      </p:cxnSp>
      <p:sp>
        <p:nvSpPr>
          <p:cNvPr id="15" name="شارة رتبة 14"/>
          <p:cNvSpPr/>
          <p:nvPr/>
        </p:nvSpPr>
        <p:spPr>
          <a:xfrm>
            <a:off x="2819400" y="1905000"/>
            <a:ext cx="533400" cy="152400"/>
          </a:xfrm>
          <a:prstGeom prst="chevron">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شارة رتبة 15"/>
          <p:cNvSpPr/>
          <p:nvPr/>
        </p:nvSpPr>
        <p:spPr>
          <a:xfrm>
            <a:off x="6553200" y="1981200"/>
            <a:ext cx="484632" cy="152400"/>
          </a:xfrm>
          <a:prstGeom prst="chevron">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رابط مستقيم 17"/>
          <p:cNvCxnSpPr/>
          <p:nvPr/>
        </p:nvCxnSpPr>
        <p:spPr>
          <a:xfrm>
            <a:off x="0" y="2286000"/>
            <a:ext cx="4038600" cy="0"/>
          </a:xfrm>
          <a:prstGeom prst="line">
            <a:avLst/>
          </a:prstGeom>
        </p:spPr>
        <p:style>
          <a:lnRef idx="2">
            <a:schemeClr val="dk1"/>
          </a:lnRef>
          <a:fillRef idx="0">
            <a:schemeClr val="dk1"/>
          </a:fillRef>
          <a:effectRef idx="1">
            <a:schemeClr val="dk1"/>
          </a:effectRef>
          <a:fontRef idx="minor">
            <a:schemeClr val="tx1"/>
          </a:fontRef>
        </p:style>
      </p:cxnSp>
      <p:cxnSp>
        <p:nvCxnSpPr>
          <p:cNvPr id="25" name="رابط مستقيم 24"/>
          <p:cNvCxnSpPr/>
          <p:nvPr/>
        </p:nvCxnSpPr>
        <p:spPr>
          <a:xfrm>
            <a:off x="4419600" y="2286000"/>
            <a:ext cx="3124200" cy="0"/>
          </a:xfrm>
          <a:prstGeom prst="line">
            <a:avLst/>
          </a:prstGeom>
        </p:spPr>
        <p:style>
          <a:lnRef idx="2">
            <a:schemeClr val="dk1"/>
          </a:lnRef>
          <a:fillRef idx="0">
            <a:schemeClr val="dk1"/>
          </a:fillRef>
          <a:effectRef idx="1">
            <a:schemeClr val="dk1"/>
          </a:effectRef>
          <a:fontRef idx="minor">
            <a:schemeClr val="tx1"/>
          </a:fontRef>
        </p:style>
      </p:cxnSp>
      <p:sp>
        <p:nvSpPr>
          <p:cNvPr id="36" name="مستطيل 35"/>
          <p:cNvSpPr/>
          <p:nvPr/>
        </p:nvSpPr>
        <p:spPr>
          <a:xfrm>
            <a:off x="0" y="2667000"/>
            <a:ext cx="4191000" cy="3124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38" name="رابط كسهم مستقيم 37"/>
          <p:cNvCxnSpPr/>
          <p:nvPr/>
        </p:nvCxnSpPr>
        <p:spPr>
          <a:xfrm flipV="1">
            <a:off x="1295400" y="2819400"/>
            <a:ext cx="0" cy="2438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5" name="رابط كسهم مستقيم 44"/>
          <p:cNvCxnSpPr/>
          <p:nvPr/>
        </p:nvCxnSpPr>
        <p:spPr>
          <a:xfrm>
            <a:off x="1295400" y="5257800"/>
            <a:ext cx="25908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رابط مستقيم 50"/>
          <p:cNvCxnSpPr/>
          <p:nvPr/>
        </p:nvCxnSpPr>
        <p:spPr>
          <a:xfrm flipV="1">
            <a:off x="1219200" y="3581400"/>
            <a:ext cx="1676400" cy="914400"/>
          </a:xfrm>
          <a:prstGeom prst="line">
            <a:avLst/>
          </a:prstGeom>
        </p:spPr>
        <p:style>
          <a:lnRef idx="3">
            <a:schemeClr val="accent2"/>
          </a:lnRef>
          <a:fillRef idx="0">
            <a:schemeClr val="accent2"/>
          </a:fillRef>
          <a:effectRef idx="2">
            <a:schemeClr val="accent2"/>
          </a:effectRef>
          <a:fontRef idx="minor">
            <a:schemeClr val="tx1"/>
          </a:fontRef>
        </p:style>
      </p:cxnSp>
      <p:sp>
        <p:nvSpPr>
          <p:cNvPr id="56" name="مستطيل مستدير الزوايا 55"/>
          <p:cNvSpPr/>
          <p:nvPr/>
        </p:nvSpPr>
        <p:spPr>
          <a:xfrm>
            <a:off x="1371600" y="2971800"/>
            <a:ext cx="2514600" cy="3810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Slope= y</a:t>
            </a:r>
            <a:r>
              <a:rPr lang="en-US" b="1" baseline="-25000" dirty="0" smtClean="0">
                <a:solidFill>
                  <a:srgbClr val="FFC000"/>
                </a:solidFill>
              </a:rPr>
              <a:t>2</a:t>
            </a:r>
            <a:r>
              <a:rPr lang="en-US" b="1" dirty="0" smtClean="0">
                <a:solidFill>
                  <a:srgbClr val="FFC000"/>
                </a:solidFill>
              </a:rPr>
              <a:t>- y</a:t>
            </a:r>
            <a:r>
              <a:rPr lang="en-US" b="1" baseline="-25000" dirty="0" smtClean="0">
                <a:solidFill>
                  <a:srgbClr val="FFC000"/>
                </a:solidFill>
              </a:rPr>
              <a:t>1</a:t>
            </a:r>
            <a:r>
              <a:rPr lang="en-US" b="1" dirty="0" smtClean="0">
                <a:solidFill>
                  <a:srgbClr val="FFC000"/>
                </a:solidFill>
              </a:rPr>
              <a:t>/ x</a:t>
            </a:r>
            <a:r>
              <a:rPr lang="en-US" b="1" baseline="-25000" dirty="0" smtClean="0">
                <a:solidFill>
                  <a:srgbClr val="FFC000"/>
                </a:solidFill>
              </a:rPr>
              <a:t>2</a:t>
            </a:r>
            <a:r>
              <a:rPr lang="en-US" b="1" dirty="0" smtClean="0">
                <a:solidFill>
                  <a:srgbClr val="FFC000"/>
                </a:solidFill>
              </a:rPr>
              <a:t>-x</a:t>
            </a:r>
            <a:r>
              <a:rPr lang="en-US" b="1" baseline="-25000" dirty="0" smtClean="0">
                <a:solidFill>
                  <a:srgbClr val="FFC000"/>
                </a:solidFill>
              </a:rPr>
              <a:t>1</a:t>
            </a:r>
            <a:r>
              <a:rPr lang="en-US" b="1" dirty="0" smtClean="0">
                <a:solidFill>
                  <a:srgbClr val="FFC000"/>
                </a:solidFill>
              </a:rPr>
              <a:t>=  </a:t>
            </a:r>
            <a:r>
              <a:rPr lang="en-US" sz="2400" b="1" dirty="0" smtClean="0">
                <a:solidFill>
                  <a:srgbClr val="FF0000"/>
                </a:solidFill>
              </a:rPr>
              <a:t>n</a:t>
            </a:r>
            <a:r>
              <a:rPr lang="en-US" dirty="0" smtClean="0"/>
              <a:t> </a:t>
            </a:r>
            <a:endParaRPr lang="en-US" dirty="0"/>
          </a:p>
        </p:txBody>
      </p:sp>
      <p:sp>
        <p:nvSpPr>
          <p:cNvPr id="57" name="مستطيل مستدير الزوايا 56"/>
          <p:cNvSpPr/>
          <p:nvPr/>
        </p:nvSpPr>
        <p:spPr>
          <a:xfrm>
            <a:off x="1752600" y="5410200"/>
            <a:ext cx="1676400" cy="3048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Log Na</a:t>
            </a:r>
            <a:r>
              <a:rPr lang="en-US" b="1" baseline="-25000" dirty="0" smtClean="0">
                <a:solidFill>
                  <a:srgbClr val="002060"/>
                </a:solidFill>
              </a:rPr>
              <a:t>2</a:t>
            </a:r>
            <a:r>
              <a:rPr lang="en-US" b="1" dirty="0" smtClean="0">
                <a:solidFill>
                  <a:srgbClr val="002060"/>
                </a:solidFill>
              </a:rPr>
              <a:t>S</a:t>
            </a:r>
            <a:r>
              <a:rPr lang="en-US" b="1" baseline="-25000" dirty="0" smtClean="0">
                <a:solidFill>
                  <a:srgbClr val="002060"/>
                </a:solidFill>
              </a:rPr>
              <a:t>2</a:t>
            </a:r>
            <a:r>
              <a:rPr lang="en-US" b="1" dirty="0" smtClean="0">
                <a:solidFill>
                  <a:srgbClr val="002060"/>
                </a:solidFill>
              </a:rPr>
              <a:t>O</a:t>
            </a:r>
            <a:r>
              <a:rPr lang="en-US" b="1" baseline="-25000" dirty="0" smtClean="0">
                <a:solidFill>
                  <a:srgbClr val="002060"/>
                </a:solidFill>
              </a:rPr>
              <a:t>3</a:t>
            </a:r>
            <a:endParaRPr lang="en-US" b="1" baseline="-25000" dirty="0">
              <a:solidFill>
                <a:srgbClr val="002060"/>
              </a:solidFill>
            </a:endParaRPr>
          </a:p>
        </p:txBody>
      </p:sp>
      <p:sp>
        <p:nvSpPr>
          <p:cNvPr id="58" name="مستطيل مستدير الزوايا 57"/>
          <p:cNvSpPr/>
          <p:nvPr/>
        </p:nvSpPr>
        <p:spPr>
          <a:xfrm>
            <a:off x="152400" y="3505200"/>
            <a:ext cx="990600" cy="4572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Log 1/t</a:t>
            </a:r>
            <a:endParaRPr lang="en-US" b="1" dirty="0">
              <a:solidFill>
                <a:srgbClr val="002060"/>
              </a:solidFill>
            </a:endParaRPr>
          </a:p>
        </p:txBody>
      </p:sp>
      <p:sp>
        <p:nvSpPr>
          <p:cNvPr id="67" name="مستطيل 66"/>
          <p:cNvSpPr/>
          <p:nvPr/>
        </p:nvSpPr>
        <p:spPr>
          <a:xfrm>
            <a:off x="4343400" y="2743200"/>
            <a:ext cx="4267200" cy="304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68" name="رابط كسهم مستقيم 67"/>
          <p:cNvCxnSpPr/>
          <p:nvPr/>
        </p:nvCxnSpPr>
        <p:spPr>
          <a:xfrm flipV="1">
            <a:off x="5715000" y="2819400"/>
            <a:ext cx="0" cy="2362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9" name="رابط كسهم مستقيم 68"/>
          <p:cNvCxnSpPr/>
          <p:nvPr/>
        </p:nvCxnSpPr>
        <p:spPr>
          <a:xfrm>
            <a:off x="5715000" y="5181600"/>
            <a:ext cx="2667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0" name="مستطيل مستدير الزوايا 69"/>
          <p:cNvSpPr/>
          <p:nvPr/>
        </p:nvSpPr>
        <p:spPr>
          <a:xfrm>
            <a:off x="4572000" y="3505200"/>
            <a:ext cx="990600" cy="4572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Log 1/t</a:t>
            </a:r>
            <a:endParaRPr lang="en-US" b="1" dirty="0">
              <a:solidFill>
                <a:srgbClr val="002060"/>
              </a:solidFill>
            </a:endParaRPr>
          </a:p>
        </p:txBody>
      </p:sp>
      <p:sp>
        <p:nvSpPr>
          <p:cNvPr id="71" name="مستطيل مستدير الزوايا 70"/>
          <p:cNvSpPr/>
          <p:nvPr/>
        </p:nvSpPr>
        <p:spPr>
          <a:xfrm>
            <a:off x="6324600" y="5334000"/>
            <a:ext cx="1676400" cy="3048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Log </a:t>
            </a:r>
            <a:r>
              <a:rPr lang="en-US" b="1" dirty="0" err="1" smtClean="0">
                <a:solidFill>
                  <a:srgbClr val="002060"/>
                </a:solidFill>
              </a:rPr>
              <a:t>HCl</a:t>
            </a:r>
            <a:endParaRPr lang="en-US" b="1" baseline="-25000" dirty="0">
              <a:solidFill>
                <a:srgbClr val="002060"/>
              </a:solidFill>
            </a:endParaRPr>
          </a:p>
        </p:txBody>
      </p:sp>
      <p:sp>
        <p:nvSpPr>
          <p:cNvPr id="72" name="مستطيل مستدير الزوايا 71"/>
          <p:cNvSpPr/>
          <p:nvPr/>
        </p:nvSpPr>
        <p:spPr>
          <a:xfrm>
            <a:off x="5943600" y="2971800"/>
            <a:ext cx="2514600" cy="3810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Slope= y</a:t>
            </a:r>
            <a:r>
              <a:rPr lang="en-US" b="1" baseline="-25000" dirty="0" smtClean="0">
                <a:solidFill>
                  <a:srgbClr val="FFC000"/>
                </a:solidFill>
              </a:rPr>
              <a:t>2</a:t>
            </a:r>
            <a:r>
              <a:rPr lang="en-US" b="1" dirty="0" smtClean="0">
                <a:solidFill>
                  <a:srgbClr val="FFC000"/>
                </a:solidFill>
              </a:rPr>
              <a:t>- y</a:t>
            </a:r>
            <a:r>
              <a:rPr lang="en-US" b="1" baseline="-25000" dirty="0" smtClean="0">
                <a:solidFill>
                  <a:srgbClr val="FFC000"/>
                </a:solidFill>
              </a:rPr>
              <a:t>1</a:t>
            </a:r>
            <a:r>
              <a:rPr lang="en-US" b="1" dirty="0" smtClean="0">
                <a:solidFill>
                  <a:srgbClr val="FFC000"/>
                </a:solidFill>
              </a:rPr>
              <a:t>/ x</a:t>
            </a:r>
            <a:r>
              <a:rPr lang="en-US" b="1" baseline="-25000" dirty="0" smtClean="0">
                <a:solidFill>
                  <a:srgbClr val="FFC000"/>
                </a:solidFill>
              </a:rPr>
              <a:t>2</a:t>
            </a:r>
            <a:r>
              <a:rPr lang="en-US" b="1" dirty="0" smtClean="0">
                <a:solidFill>
                  <a:srgbClr val="FFC000"/>
                </a:solidFill>
              </a:rPr>
              <a:t>-x</a:t>
            </a:r>
            <a:r>
              <a:rPr lang="en-US" b="1" baseline="-25000" dirty="0" smtClean="0">
                <a:solidFill>
                  <a:srgbClr val="FFC000"/>
                </a:solidFill>
              </a:rPr>
              <a:t>1</a:t>
            </a:r>
            <a:r>
              <a:rPr lang="en-US" b="1" dirty="0" smtClean="0">
                <a:solidFill>
                  <a:srgbClr val="FFC000"/>
                </a:solidFill>
              </a:rPr>
              <a:t>=  </a:t>
            </a:r>
            <a:r>
              <a:rPr lang="en-US" sz="2400" b="1" dirty="0" smtClean="0">
                <a:solidFill>
                  <a:srgbClr val="FF0000"/>
                </a:solidFill>
              </a:rPr>
              <a:t>m</a:t>
            </a:r>
            <a:r>
              <a:rPr lang="en-US" dirty="0" smtClean="0"/>
              <a:t> </a:t>
            </a:r>
            <a:endParaRPr lang="en-US" dirty="0"/>
          </a:p>
        </p:txBody>
      </p:sp>
      <p:cxnSp>
        <p:nvCxnSpPr>
          <p:cNvPr id="73" name="رابط مستقيم 72"/>
          <p:cNvCxnSpPr/>
          <p:nvPr/>
        </p:nvCxnSpPr>
        <p:spPr>
          <a:xfrm>
            <a:off x="5715000" y="4038600"/>
            <a:ext cx="22098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0" name="رابط كسهم مستقيم 79"/>
          <p:cNvCxnSpPr/>
          <p:nvPr/>
        </p:nvCxnSpPr>
        <p:spPr>
          <a:xfrm flipV="1">
            <a:off x="3810000" y="914400"/>
            <a:ext cx="1143000" cy="914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8" name="رابط كسهم مستقيم 87"/>
          <p:cNvCxnSpPr/>
          <p:nvPr/>
        </p:nvCxnSpPr>
        <p:spPr>
          <a:xfrm flipH="1" flipV="1">
            <a:off x="5029200" y="914400"/>
            <a:ext cx="2057400" cy="990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4" name="سحابة 103"/>
          <p:cNvSpPr/>
          <p:nvPr/>
        </p:nvSpPr>
        <p:spPr>
          <a:xfrm>
            <a:off x="457200" y="5867400"/>
            <a:ext cx="7239000" cy="990600"/>
          </a:xfrm>
          <a:prstGeom prst="cloud">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n-US" sz="3200" b="1" dirty="0" smtClean="0">
                <a:solidFill>
                  <a:schemeClr val="tx1">
                    <a:lumMod val="95000"/>
                    <a:lumOff val="5000"/>
                  </a:schemeClr>
                </a:solidFill>
              </a:rPr>
              <a:t>Order of total reaction </a:t>
            </a:r>
            <a:r>
              <a:rPr lang="en-US" sz="3200" b="1" dirty="0" smtClean="0">
                <a:solidFill>
                  <a:srgbClr val="FF0000"/>
                </a:solidFill>
              </a:rPr>
              <a:t>= n + m</a:t>
            </a:r>
            <a:endParaRPr lang="en-US" sz="3200" b="1" dirty="0">
              <a:solidFill>
                <a:srgbClr val="FF0000"/>
              </a:solidFill>
            </a:endParaRPr>
          </a:p>
        </p:txBody>
      </p:sp>
      <p:sp>
        <p:nvSpPr>
          <p:cNvPr id="27" name="قوس كبير أيسر 26"/>
          <p:cNvSpPr/>
          <p:nvPr/>
        </p:nvSpPr>
        <p:spPr>
          <a:xfrm>
            <a:off x="5257800" y="4038600"/>
            <a:ext cx="457200" cy="1143000"/>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a:p>
        </p:txBody>
      </p:sp>
      <p:sp>
        <p:nvSpPr>
          <p:cNvPr id="29" name="مستطيل 28"/>
          <p:cNvSpPr/>
          <p:nvPr/>
        </p:nvSpPr>
        <p:spPr>
          <a:xfrm>
            <a:off x="4572000" y="4419600"/>
            <a:ext cx="6096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lumMod val="95000"/>
                    <a:lumOff val="5000"/>
                  </a:schemeClr>
                </a:solidFill>
              </a:rPr>
              <a:t>Log k</a:t>
            </a:r>
            <a:r>
              <a:rPr lang="en-US" dirty="0" smtClean="0">
                <a:solidFill>
                  <a:schemeClr val="tx1">
                    <a:lumMod val="95000"/>
                    <a:lumOff val="5000"/>
                  </a:schemeClr>
                </a:solidFill>
              </a:rPr>
              <a:t> </a:t>
            </a:r>
            <a:endParaRPr lang="en-US" dirty="0">
              <a:solidFill>
                <a:schemeClr val="tx1">
                  <a:lumMod val="95000"/>
                  <a:lumOff val="5000"/>
                </a:schemeClr>
              </a:solidFill>
            </a:endParaRPr>
          </a:p>
        </p:txBody>
      </p:sp>
      <p:sp>
        <p:nvSpPr>
          <p:cNvPr id="30" name="قوس كبير أيسر 29"/>
          <p:cNvSpPr/>
          <p:nvPr/>
        </p:nvSpPr>
        <p:spPr>
          <a:xfrm>
            <a:off x="838200" y="4495800"/>
            <a:ext cx="457200" cy="762000"/>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a:p>
        </p:txBody>
      </p:sp>
      <p:sp>
        <p:nvSpPr>
          <p:cNvPr id="31" name="مستطيل 30"/>
          <p:cNvSpPr/>
          <p:nvPr/>
        </p:nvSpPr>
        <p:spPr>
          <a:xfrm>
            <a:off x="152400" y="4724400"/>
            <a:ext cx="6096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lumMod val="95000"/>
                    <a:lumOff val="5000"/>
                  </a:schemeClr>
                </a:solidFill>
              </a:rPr>
              <a:t>Log k</a:t>
            </a:r>
            <a:r>
              <a:rPr lang="en-US" dirty="0" smtClean="0">
                <a:solidFill>
                  <a:schemeClr val="tx1">
                    <a:lumMod val="95000"/>
                    <a:lumOff val="5000"/>
                  </a:schemeClr>
                </a:solidFill>
              </a:rPr>
              <a:t> </a:t>
            </a:r>
            <a:endParaRPr lang="en-US" dirty="0">
              <a:solidFill>
                <a:schemeClr val="tx1">
                  <a:lumMod val="95000"/>
                  <a:lumOff val="5000"/>
                </a:schemeClr>
              </a:solidFill>
            </a:endParaRPr>
          </a:p>
        </p:txBody>
      </p:sp>
    </p:spTree>
  </p:cSld>
  <p:clrMapOvr>
    <a:masterClrMapping/>
  </p:clrMapOvr>
  <p:transition>
    <p:wedg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52400"/>
            <a:ext cx="8229600" cy="1524000"/>
          </a:xfrm>
        </p:spPr>
        <p:txBody>
          <a:bodyPr>
            <a:normAutofit/>
          </a:bodyPr>
          <a:lstStyle/>
          <a:p>
            <a:r>
              <a:rPr lang="en-US" b="1" dirty="0" smtClean="0"/>
              <a:t/>
            </a:r>
            <a:br>
              <a:rPr lang="en-US" b="1" dirty="0" smtClean="0"/>
            </a:br>
            <a:endParaRPr lang="en-US" dirty="0"/>
          </a:p>
        </p:txBody>
      </p:sp>
      <p:sp>
        <p:nvSpPr>
          <p:cNvPr id="3" name="عنصر نائب للمحتوى 2"/>
          <p:cNvSpPr>
            <a:spLocks noGrp="1"/>
          </p:cNvSpPr>
          <p:nvPr>
            <p:ph idx="1"/>
          </p:nvPr>
        </p:nvSpPr>
        <p:spPr>
          <a:xfrm>
            <a:off x="0" y="228600"/>
            <a:ext cx="9144000" cy="6477000"/>
          </a:xfrm>
        </p:spPr>
        <p:txBody>
          <a:bodyPr>
            <a:normAutofit fontScale="47500" lnSpcReduction="20000"/>
          </a:bodyPr>
          <a:lstStyle/>
          <a:p>
            <a:pPr>
              <a:buNone/>
            </a:pPr>
            <a:endParaRPr lang="en-US" dirty="0" smtClean="0"/>
          </a:p>
          <a:p>
            <a:pPr>
              <a:buNone/>
            </a:pPr>
            <a:endParaRPr lang="en-US" sz="3800" dirty="0" smtClean="0"/>
          </a:p>
          <a:p>
            <a:pPr>
              <a:buFont typeface="Wingdings" pitchFamily="2" charset="2"/>
              <a:buChar char="q"/>
            </a:pPr>
            <a:r>
              <a:rPr lang="en-US" sz="5900" b="1" dirty="0" smtClean="0">
                <a:solidFill>
                  <a:schemeClr val="tx1">
                    <a:lumMod val="95000"/>
                    <a:lumOff val="5000"/>
                  </a:schemeClr>
                </a:solidFill>
              </a:rPr>
              <a:t> </a:t>
            </a:r>
            <a:r>
              <a:rPr lang="en-US" sz="4200" b="1" dirty="0" smtClean="0">
                <a:solidFill>
                  <a:schemeClr val="tx1">
                    <a:lumMod val="95000"/>
                    <a:lumOff val="5000"/>
                  </a:schemeClr>
                </a:solidFill>
              </a:rPr>
              <a:t>If</a:t>
            </a:r>
            <a:r>
              <a:rPr lang="en-US" sz="5900" b="1" dirty="0" smtClean="0">
                <a:solidFill>
                  <a:schemeClr val="tx1">
                    <a:lumMod val="95000"/>
                    <a:lumOff val="5000"/>
                  </a:schemeClr>
                </a:solidFill>
              </a:rPr>
              <a:t> </a:t>
            </a:r>
            <a:r>
              <a:rPr lang="en-US" sz="3800" b="1" dirty="0" smtClean="0"/>
              <a:t>a nonvolatile solute is added to a liquid, a number of physical properties of the pure substance change, including</a:t>
            </a:r>
          </a:p>
          <a:p>
            <a:pPr>
              <a:buNone/>
            </a:pPr>
            <a:r>
              <a:rPr lang="en-US" sz="3800" b="1" dirty="0" smtClean="0"/>
              <a:t>       vapor pressure depression, </a:t>
            </a:r>
            <a:r>
              <a:rPr lang="en-US" sz="3800" b="1" dirty="0" smtClean="0">
                <a:solidFill>
                  <a:srgbClr val="FF0000"/>
                </a:solidFill>
              </a:rPr>
              <a:t>freezing point depression</a:t>
            </a:r>
            <a:r>
              <a:rPr lang="en-US" sz="3800" b="1" dirty="0" smtClean="0"/>
              <a:t>, and boiling point elevation. These alterations are collectively</a:t>
            </a:r>
          </a:p>
          <a:p>
            <a:pPr>
              <a:buNone/>
            </a:pPr>
            <a:r>
              <a:rPr lang="en-US" sz="3800" b="1" dirty="0" smtClean="0"/>
              <a:t>       known as </a:t>
            </a:r>
            <a:r>
              <a:rPr lang="en-US" sz="3800" b="1" dirty="0" smtClean="0">
                <a:solidFill>
                  <a:srgbClr val="002060"/>
                </a:solidFill>
              </a:rPr>
              <a:t>colligative properties of solutions</a:t>
            </a:r>
            <a:r>
              <a:rPr lang="en-US" sz="3800" b="1" dirty="0" smtClean="0"/>
              <a:t>. </a:t>
            </a:r>
          </a:p>
          <a:p>
            <a:pPr>
              <a:buNone/>
            </a:pPr>
            <a:endParaRPr lang="en-US" sz="3800" b="1" dirty="0" smtClean="0">
              <a:solidFill>
                <a:srgbClr val="FF0000"/>
              </a:solidFill>
            </a:endParaRPr>
          </a:p>
          <a:p>
            <a:pPr>
              <a:buNone/>
            </a:pPr>
            <a:r>
              <a:rPr lang="en-US" sz="3800" b="1" dirty="0" smtClean="0">
                <a:solidFill>
                  <a:srgbClr val="FF0000"/>
                </a:solidFill>
              </a:rPr>
              <a:t> * Freezing point depression: </a:t>
            </a:r>
            <a:r>
              <a:rPr lang="en-US" sz="3800" b="1" dirty="0" smtClean="0"/>
              <a:t>Solution freeze at lower temperature than pure liquid(solvent).</a:t>
            </a:r>
          </a:p>
          <a:p>
            <a:pPr>
              <a:buNone/>
            </a:pPr>
            <a:r>
              <a:rPr lang="en-US" sz="3800" b="1" dirty="0" smtClean="0"/>
              <a:t>The amount that the freezing point  is lowered </a:t>
            </a:r>
            <a:r>
              <a:rPr lang="en-US" sz="3800" b="1" dirty="0" smtClean="0">
                <a:solidFill>
                  <a:srgbClr val="0070C0"/>
                </a:solidFill>
              </a:rPr>
              <a:t>called</a:t>
            </a:r>
            <a:r>
              <a:rPr lang="en-US" sz="3800" b="1" dirty="0" smtClean="0"/>
              <a:t> the freezing point depression  </a:t>
            </a:r>
            <a:r>
              <a:rPr lang="en-US" sz="4000" b="1" baseline="30000" dirty="0" smtClean="0">
                <a:solidFill>
                  <a:srgbClr val="0070C0"/>
                </a:solidFill>
              </a:rPr>
              <a:t> </a:t>
            </a:r>
            <a:r>
              <a:rPr lang="en-US" sz="4000" b="1" dirty="0" smtClean="0">
                <a:solidFill>
                  <a:srgbClr val="0070C0"/>
                </a:solidFill>
              </a:rPr>
              <a:t>(</a:t>
            </a:r>
            <a:r>
              <a:rPr lang="en-US" sz="4000" b="1" dirty="0" err="1" smtClean="0">
                <a:solidFill>
                  <a:srgbClr val="0070C0"/>
                </a:solidFill>
              </a:rPr>
              <a:t>ΔT</a:t>
            </a:r>
            <a:r>
              <a:rPr lang="en-US" sz="4000" b="1" baseline="-25000" dirty="0" err="1" smtClean="0">
                <a:solidFill>
                  <a:srgbClr val="0070C0"/>
                </a:solidFill>
              </a:rPr>
              <a:t>f</a:t>
            </a:r>
            <a:r>
              <a:rPr lang="en-US" sz="4000" b="1" dirty="0" smtClean="0">
                <a:solidFill>
                  <a:srgbClr val="0070C0"/>
                </a:solidFill>
              </a:rPr>
              <a:t>) </a:t>
            </a:r>
            <a:r>
              <a:rPr lang="en-US" sz="3800" b="1" dirty="0" smtClean="0"/>
              <a:t>     .</a:t>
            </a:r>
          </a:p>
          <a:p>
            <a:pPr>
              <a:buNone/>
            </a:pPr>
            <a:endParaRPr lang="en-US" sz="3800" b="1" dirty="0" smtClean="0"/>
          </a:p>
          <a:p>
            <a:pPr>
              <a:buNone/>
            </a:pPr>
            <a:endParaRPr lang="en-US" b="1" i="1" dirty="0" smtClean="0">
              <a:solidFill>
                <a:srgbClr val="00B050"/>
              </a:solidFill>
            </a:endParaRPr>
          </a:p>
          <a:p>
            <a:pPr algn="ctr">
              <a:buNone/>
            </a:pPr>
            <a:r>
              <a:rPr lang="en-US" sz="5100" b="1" i="1" dirty="0" err="1" smtClean="0">
                <a:solidFill>
                  <a:srgbClr val="00B050"/>
                </a:solidFill>
              </a:rPr>
              <a:t>molality</a:t>
            </a:r>
            <a:r>
              <a:rPr lang="en-US" sz="5100" b="1" i="1" dirty="0" smtClean="0">
                <a:solidFill>
                  <a:srgbClr val="00B050"/>
                </a:solidFill>
              </a:rPr>
              <a:t> (m) =</a:t>
            </a:r>
            <a:r>
              <a:rPr lang="en-US" sz="5100" b="1" i="1" dirty="0" smtClean="0"/>
              <a:t> moles of solute / mass of solvent</a:t>
            </a:r>
            <a:r>
              <a:rPr lang="en-US" sz="5900" b="1" i="1" baseline="-25000" dirty="0" smtClean="0"/>
              <a:t>(kg)</a:t>
            </a:r>
          </a:p>
          <a:p>
            <a:pPr algn="ctr">
              <a:buNone/>
            </a:pPr>
            <a:endParaRPr lang="en-US" sz="5900" b="1" i="1" baseline="-25000" dirty="0" smtClean="0"/>
          </a:p>
          <a:p>
            <a:pPr>
              <a:buNone/>
            </a:pPr>
            <a:r>
              <a:rPr lang="en-US" sz="3800" b="1" dirty="0" smtClean="0">
                <a:solidFill>
                  <a:schemeClr val="accent2">
                    <a:lumMod val="50000"/>
                  </a:schemeClr>
                </a:solidFill>
              </a:rPr>
              <a:t>*  Freezing point </a:t>
            </a:r>
            <a:r>
              <a:rPr lang="en-US" sz="3800" b="1" i="1" dirty="0" smtClean="0"/>
              <a:t>( T</a:t>
            </a:r>
            <a:r>
              <a:rPr lang="en-US" sz="3800" b="1" i="1" baseline="-25000" dirty="0" smtClean="0"/>
              <a:t> f </a:t>
            </a:r>
            <a:r>
              <a:rPr lang="en-US" sz="3800" b="1" i="1" dirty="0" smtClean="0"/>
              <a:t> ) </a:t>
            </a:r>
            <a:r>
              <a:rPr lang="en-US" b="1" i="1" dirty="0" smtClean="0"/>
              <a:t>: </a:t>
            </a:r>
            <a:r>
              <a:rPr lang="en-US" sz="3800" b="1" i="1" dirty="0" smtClean="0"/>
              <a:t>Is the temperature at which a liquid changes to a solid </a:t>
            </a:r>
            <a:r>
              <a:rPr lang="en-US" b="1" i="1" dirty="0" smtClean="0"/>
              <a:t>.</a:t>
            </a:r>
          </a:p>
          <a:p>
            <a:pPr>
              <a:buFont typeface="Arial" charset="0"/>
              <a:buChar char="•"/>
            </a:pPr>
            <a:endParaRPr lang="en-US" b="1" i="1" baseline="-25000" dirty="0" smtClean="0"/>
          </a:p>
          <a:p>
            <a:pPr>
              <a:buNone/>
            </a:pPr>
            <a:r>
              <a:rPr lang="en-US" sz="4200" b="1" dirty="0" smtClean="0">
                <a:solidFill>
                  <a:srgbClr val="0070C0"/>
                </a:solidFill>
              </a:rPr>
              <a:t>The change in the freezing point</a:t>
            </a:r>
            <a:r>
              <a:rPr lang="en-US" sz="4200" b="1" baseline="30000" dirty="0" smtClean="0">
                <a:solidFill>
                  <a:srgbClr val="0070C0"/>
                </a:solidFill>
              </a:rPr>
              <a:t>   </a:t>
            </a:r>
            <a:r>
              <a:rPr lang="en-US" sz="4200" b="1" dirty="0" smtClean="0">
                <a:solidFill>
                  <a:srgbClr val="0070C0"/>
                </a:solidFill>
              </a:rPr>
              <a:t>(ΔT</a:t>
            </a:r>
            <a:r>
              <a:rPr lang="en-US" sz="4200" b="1" baseline="-25000" dirty="0" smtClean="0">
                <a:solidFill>
                  <a:srgbClr val="0070C0"/>
                </a:solidFill>
              </a:rPr>
              <a:t>f</a:t>
            </a:r>
            <a:r>
              <a:rPr lang="en-US" sz="4200" b="1" dirty="0" smtClean="0">
                <a:solidFill>
                  <a:srgbClr val="0070C0"/>
                </a:solidFill>
              </a:rPr>
              <a:t>) </a:t>
            </a:r>
            <a:r>
              <a:rPr lang="en-US" sz="4200" b="1" dirty="0" smtClean="0"/>
              <a:t>in °C for a nonvolatile organic solvent  </a:t>
            </a:r>
          </a:p>
          <a:p>
            <a:pPr>
              <a:buNone/>
            </a:pPr>
            <a:r>
              <a:rPr lang="en-US" sz="4200" b="1" dirty="0" smtClean="0"/>
              <a:t>          can be determined using the following</a:t>
            </a:r>
          </a:p>
          <a:p>
            <a:pPr>
              <a:buNone/>
            </a:pPr>
            <a:r>
              <a:rPr lang="en-US" b="1" dirty="0" smtClean="0"/>
              <a:t>             </a:t>
            </a:r>
            <a:r>
              <a:rPr lang="en-US" sz="3800" b="1" dirty="0" smtClean="0"/>
              <a:t>equation, where </a:t>
            </a:r>
            <a:r>
              <a:rPr lang="en-US" sz="5100" b="1" dirty="0" smtClean="0">
                <a:solidFill>
                  <a:srgbClr val="0070C0"/>
                </a:solidFill>
              </a:rPr>
              <a:t>k</a:t>
            </a:r>
            <a:r>
              <a:rPr lang="en-US" sz="5100" b="1" baseline="-25000" dirty="0" smtClean="0">
                <a:solidFill>
                  <a:srgbClr val="0070C0"/>
                </a:solidFill>
              </a:rPr>
              <a:t>f</a:t>
            </a:r>
            <a:r>
              <a:rPr lang="en-US" sz="3800" b="1" dirty="0" smtClean="0"/>
              <a:t> is characteristic for the solvent used:</a:t>
            </a:r>
          </a:p>
          <a:p>
            <a:pPr algn="ctr">
              <a:buNone/>
            </a:pPr>
            <a:r>
              <a:rPr lang="en-US" sz="5100" dirty="0" smtClean="0">
                <a:solidFill>
                  <a:srgbClr val="0070C0"/>
                </a:solidFill>
              </a:rPr>
              <a:t>                                                      </a:t>
            </a:r>
            <a:r>
              <a:rPr lang="el-GR" sz="5100" dirty="0" smtClean="0">
                <a:solidFill>
                  <a:srgbClr val="0070C0"/>
                </a:solidFill>
              </a:rPr>
              <a:t>Δ</a:t>
            </a:r>
            <a:r>
              <a:rPr lang="en-US" sz="5100" b="1" dirty="0" smtClean="0">
                <a:solidFill>
                  <a:srgbClr val="0070C0"/>
                </a:solidFill>
              </a:rPr>
              <a:t>T</a:t>
            </a:r>
            <a:r>
              <a:rPr lang="en-US" sz="5100" b="1" baseline="-25000" dirty="0" smtClean="0">
                <a:solidFill>
                  <a:srgbClr val="0070C0"/>
                </a:solidFill>
              </a:rPr>
              <a:t>f</a:t>
            </a:r>
            <a:r>
              <a:rPr lang="en-US" sz="5100" b="1" dirty="0" smtClean="0">
                <a:solidFill>
                  <a:srgbClr val="0070C0"/>
                </a:solidFill>
              </a:rPr>
              <a:t> =</a:t>
            </a:r>
            <a:r>
              <a:rPr lang="en-US" sz="5100" b="1" dirty="0" smtClean="0"/>
              <a:t> </a:t>
            </a:r>
            <a:r>
              <a:rPr lang="en-US" sz="5100" b="1" dirty="0" err="1" smtClean="0">
                <a:solidFill>
                  <a:srgbClr val="00B050"/>
                </a:solidFill>
              </a:rPr>
              <a:t>k</a:t>
            </a:r>
            <a:r>
              <a:rPr lang="en-US" sz="5100" b="1" baseline="-25000" dirty="0" err="1" smtClean="0">
                <a:solidFill>
                  <a:srgbClr val="00B050"/>
                </a:solidFill>
              </a:rPr>
              <a:t>f</a:t>
            </a:r>
            <a:r>
              <a:rPr lang="ar-BH" sz="5100" b="1" baseline="-25000" dirty="0" smtClean="0">
                <a:solidFill>
                  <a:srgbClr val="00B050"/>
                </a:solidFill>
              </a:rPr>
              <a:t> </a:t>
            </a:r>
            <a:r>
              <a:rPr lang="en-US" sz="5100" b="1" dirty="0" smtClean="0">
                <a:solidFill>
                  <a:srgbClr val="00B050"/>
                </a:solidFill>
              </a:rPr>
              <a:t>. </a:t>
            </a:r>
            <a:r>
              <a:rPr lang="en-US" sz="5100" b="1" i="1" dirty="0" smtClean="0">
                <a:solidFill>
                  <a:srgbClr val="00B050"/>
                </a:solidFill>
              </a:rPr>
              <a:t>m               </a:t>
            </a:r>
            <a:r>
              <a:rPr lang="en-US" sz="4200" b="1" i="1" dirty="0" smtClean="0">
                <a:solidFill>
                  <a:srgbClr val="002060"/>
                </a:solidFill>
              </a:rPr>
              <a:t>is </a:t>
            </a:r>
            <a:r>
              <a:rPr lang="en-US" sz="4200" b="1" i="1" dirty="0" err="1" smtClean="0">
                <a:solidFill>
                  <a:srgbClr val="002060"/>
                </a:solidFill>
              </a:rPr>
              <a:t>molality</a:t>
            </a:r>
            <a:r>
              <a:rPr lang="en-US" sz="4200" b="1" i="1" dirty="0" smtClean="0">
                <a:solidFill>
                  <a:srgbClr val="002060"/>
                </a:solidFill>
              </a:rPr>
              <a:t> don’t mass</a:t>
            </a:r>
            <a:endParaRPr lang="en-US" sz="4200" dirty="0">
              <a:solidFill>
                <a:srgbClr val="002060"/>
              </a:solidFill>
            </a:endParaRPr>
          </a:p>
        </p:txBody>
      </p:sp>
      <p:sp>
        <p:nvSpPr>
          <p:cNvPr id="4" name="مستطيل 3"/>
          <p:cNvSpPr/>
          <p:nvPr/>
        </p:nvSpPr>
        <p:spPr>
          <a:xfrm>
            <a:off x="0" y="0"/>
            <a:ext cx="8458200" cy="1569660"/>
          </a:xfrm>
          <a:prstGeom prst="rect">
            <a:avLst/>
          </a:prstGeom>
        </p:spPr>
        <p:txBody>
          <a:bodyPr wrap="square">
            <a:spAutoFit/>
          </a:bodyPr>
          <a:lstStyle/>
          <a:p>
            <a:r>
              <a:rPr lang="en-US" sz="2400" b="1" dirty="0" smtClean="0"/>
              <a:t>EXP(11): </a:t>
            </a:r>
            <a:r>
              <a:rPr lang="en-US" sz="2400" b="1" dirty="0" smtClean="0">
                <a:solidFill>
                  <a:srgbClr val="FF0000"/>
                </a:solidFill>
              </a:rPr>
              <a:t>Determination of the Molar Mass </a:t>
            </a:r>
            <a:r>
              <a:rPr lang="en-US" sz="2400" b="1" dirty="0" smtClean="0">
                <a:solidFill>
                  <a:srgbClr val="7030A0"/>
                </a:solidFill>
              </a:rPr>
              <a:t>(M.wt) </a:t>
            </a:r>
            <a:r>
              <a:rPr lang="en-US" sz="2400" b="1" dirty="0" smtClean="0">
                <a:solidFill>
                  <a:srgbClr val="FF0000"/>
                </a:solidFill>
              </a:rPr>
              <a:t>of An Organic Compound By The Depression of Its Freezing Point </a:t>
            </a:r>
            <a:r>
              <a:rPr lang="en-US" sz="2400" b="1" dirty="0" smtClean="0">
                <a:solidFill>
                  <a:srgbClr val="7030A0"/>
                </a:solidFill>
              </a:rPr>
              <a:t>(</a:t>
            </a:r>
            <a:r>
              <a:rPr lang="el-GR" sz="2400" dirty="0" smtClean="0">
                <a:solidFill>
                  <a:srgbClr val="7030A0"/>
                </a:solidFill>
              </a:rPr>
              <a:t>Δ</a:t>
            </a:r>
            <a:r>
              <a:rPr lang="en-US" sz="2400" b="1" dirty="0" smtClean="0">
                <a:solidFill>
                  <a:srgbClr val="7030A0"/>
                </a:solidFill>
              </a:rPr>
              <a:t>T</a:t>
            </a:r>
            <a:r>
              <a:rPr lang="en-US" sz="2400" b="1" baseline="-25000" dirty="0" smtClean="0">
                <a:solidFill>
                  <a:srgbClr val="7030A0"/>
                </a:solidFill>
              </a:rPr>
              <a:t>f</a:t>
            </a:r>
            <a:r>
              <a:rPr lang="en-US" sz="2400" b="1" dirty="0" smtClean="0">
                <a:solidFill>
                  <a:srgbClr val="7030A0"/>
                </a:solidFill>
              </a:rPr>
              <a:t> ) </a:t>
            </a:r>
            <a:r>
              <a:rPr lang="en-US" sz="2400" b="1" dirty="0" smtClean="0">
                <a:solidFill>
                  <a:srgbClr val="FF0000"/>
                </a:solidFill>
              </a:rPr>
              <a:t>.</a:t>
            </a:r>
          </a:p>
          <a:p>
            <a:endParaRPr lang="en-US" sz="2400" b="1" dirty="0" smtClean="0">
              <a:solidFill>
                <a:srgbClr val="FF0000"/>
              </a:solidFill>
            </a:endParaRPr>
          </a:p>
          <a:p>
            <a:endParaRPr lang="en-US" sz="2400" dirty="0"/>
          </a:p>
        </p:txBody>
      </p:sp>
      <p:cxnSp>
        <p:nvCxnSpPr>
          <p:cNvPr id="6" name="رابط مستقيم 5"/>
          <p:cNvCxnSpPr/>
          <p:nvPr/>
        </p:nvCxnSpPr>
        <p:spPr>
          <a:xfrm>
            <a:off x="0" y="762000"/>
            <a:ext cx="9144000" cy="0"/>
          </a:xfrm>
          <a:prstGeom prst="line">
            <a:avLst/>
          </a:prstGeom>
        </p:spPr>
        <p:style>
          <a:lnRef idx="1">
            <a:schemeClr val="dk1"/>
          </a:lnRef>
          <a:fillRef idx="0">
            <a:schemeClr val="dk1"/>
          </a:fillRef>
          <a:effectRef idx="0">
            <a:schemeClr val="dk1"/>
          </a:effectRef>
          <a:fontRef idx="minor">
            <a:schemeClr val="tx1"/>
          </a:fontRef>
        </p:style>
      </p:cxnSp>
      <p:cxnSp>
        <p:nvCxnSpPr>
          <p:cNvPr id="8" name="رابط مستقيم 7"/>
          <p:cNvCxnSpPr/>
          <p:nvPr/>
        </p:nvCxnSpPr>
        <p:spPr>
          <a:xfrm>
            <a:off x="0" y="4419600"/>
            <a:ext cx="2133600" cy="0"/>
          </a:xfrm>
          <a:prstGeom prst="line">
            <a:avLst/>
          </a:prstGeom>
        </p:spPr>
        <p:style>
          <a:lnRef idx="3">
            <a:schemeClr val="dk1"/>
          </a:lnRef>
          <a:fillRef idx="0">
            <a:schemeClr val="dk1"/>
          </a:fillRef>
          <a:effectRef idx="2">
            <a:schemeClr val="dk1"/>
          </a:effectRef>
          <a:fontRef idx="minor">
            <a:schemeClr val="tx1"/>
          </a:fontRef>
        </p:style>
      </p:cxnSp>
      <p:cxnSp>
        <p:nvCxnSpPr>
          <p:cNvPr id="11" name="رابط مستقيم 10"/>
          <p:cNvCxnSpPr/>
          <p:nvPr/>
        </p:nvCxnSpPr>
        <p:spPr>
          <a:xfrm flipV="1">
            <a:off x="0" y="2133600"/>
            <a:ext cx="9144000" cy="76200"/>
          </a:xfrm>
          <a:prstGeom prst="line">
            <a:avLst/>
          </a:prstGeom>
        </p:spPr>
        <p:style>
          <a:lnRef idx="2">
            <a:schemeClr val="dk1"/>
          </a:lnRef>
          <a:fillRef idx="0">
            <a:schemeClr val="dk1"/>
          </a:fillRef>
          <a:effectRef idx="1">
            <a:schemeClr val="dk1"/>
          </a:effectRef>
          <a:fontRef idx="minor">
            <a:schemeClr val="tx1"/>
          </a:fontRef>
        </p:style>
      </p:cxnSp>
      <p:cxnSp>
        <p:nvCxnSpPr>
          <p:cNvPr id="18" name="رابط مستقيم 17"/>
          <p:cNvCxnSpPr/>
          <p:nvPr/>
        </p:nvCxnSpPr>
        <p:spPr>
          <a:xfrm>
            <a:off x="0" y="32766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28" name="رابط مستقيم 27"/>
          <p:cNvCxnSpPr/>
          <p:nvPr/>
        </p:nvCxnSpPr>
        <p:spPr>
          <a:xfrm>
            <a:off x="0" y="3886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رابط كسهم مستقيم 13"/>
          <p:cNvCxnSpPr/>
          <p:nvPr/>
        </p:nvCxnSpPr>
        <p:spPr>
          <a:xfrm>
            <a:off x="5486400" y="5791200"/>
            <a:ext cx="8382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شارة رتبة 20"/>
          <p:cNvSpPr/>
          <p:nvPr/>
        </p:nvSpPr>
        <p:spPr>
          <a:xfrm>
            <a:off x="5486400" y="5638800"/>
            <a:ext cx="484632" cy="38100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Tree>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1143000"/>
          </a:xfrm>
        </p:spPr>
        <p:txBody>
          <a:bodyPr/>
          <a:lstStyle/>
          <a:p>
            <a:r>
              <a:rPr lang="en-US" dirty="0" smtClean="0"/>
              <a:t>*********</a:t>
            </a:r>
            <a:endParaRPr lang="en-US" dirty="0"/>
          </a:p>
        </p:txBody>
      </p:sp>
      <p:sp>
        <p:nvSpPr>
          <p:cNvPr id="3" name="عنصر نائب للمحتوى 2"/>
          <p:cNvSpPr>
            <a:spLocks noGrp="1"/>
          </p:cNvSpPr>
          <p:nvPr>
            <p:ph idx="1"/>
          </p:nvPr>
        </p:nvSpPr>
        <p:spPr>
          <a:xfrm>
            <a:off x="0" y="1600200"/>
            <a:ext cx="9372600" cy="5257800"/>
          </a:xfrm>
        </p:spPr>
        <p:txBody>
          <a:bodyPr>
            <a:normAutofit fontScale="70000" lnSpcReduction="20000"/>
          </a:bodyPr>
          <a:lstStyle/>
          <a:p>
            <a:pPr>
              <a:buNone/>
            </a:pPr>
            <a:endParaRPr lang="en-US" dirty="0" smtClean="0"/>
          </a:p>
          <a:p>
            <a:pPr>
              <a:buNone/>
            </a:pPr>
            <a:r>
              <a:rPr lang="en-US" dirty="0" smtClean="0"/>
              <a:t> </a:t>
            </a:r>
            <a:r>
              <a:rPr lang="en-US" sz="4000" dirty="0" smtClean="0"/>
              <a:t> </a:t>
            </a:r>
            <a:r>
              <a:rPr lang="el-GR" sz="4000" dirty="0" smtClean="0">
                <a:solidFill>
                  <a:srgbClr val="0070C0"/>
                </a:solidFill>
              </a:rPr>
              <a:t>Δ</a:t>
            </a:r>
            <a:r>
              <a:rPr lang="en-US" sz="4000" b="1" dirty="0" smtClean="0">
                <a:solidFill>
                  <a:srgbClr val="0070C0"/>
                </a:solidFill>
              </a:rPr>
              <a:t>T</a:t>
            </a:r>
            <a:r>
              <a:rPr lang="en-US" sz="4000" b="1" baseline="-25000" dirty="0" smtClean="0">
                <a:solidFill>
                  <a:srgbClr val="0070C0"/>
                </a:solidFill>
              </a:rPr>
              <a:t>f</a:t>
            </a:r>
            <a:r>
              <a:rPr lang="en-US" sz="4000" b="1" dirty="0" smtClean="0">
                <a:solidFill>
                  <a:srgbClr val="0070C0"/>
                </a:solidFill>
              </a:rPr>
              <a:t> </a:t>
            </a:r>
            <a:r>
              <a:rPr lang="en-US" b="1" dirty="0" smtClean="0">
                <a:solidFill>
                  <a:srgbClr val="0070C0"/>
                </a:solidFill>
              </a:rPr>
              <a:t>=</a:t>
            </a:r>
            <a:r>
              <a:rPr lang="en-US" b="1" dirty="0" smtClean="0"/>
              <a:t> </a:t>
            </a:r>
            <a:r>
              <a:rPr lang="en-US" sz="3400" b="1" dirty="0" smtClean="0">
                <a:solidFill>
                  <a:srgbClr val="00B050"/>
                </a:solidFill>
              </a:rPr>
              <a:t>k</a:t>
            </a:r>
            <a:r>
              <a:rPr lang="en-US" sz="3400" b="1" baseline="-25000" dirty="0" smtClean="0">
                <a:solidFill>
                  <a:srgbClr val="00B050"/>
                </a:solidFill>
              </a:rPr>
              <a:t>f</a:t>
            </a:r>
            <a:r>
              <a:rPr lang="en-US" dirty="0" smtClean="0"/>
              <a:t> </a:t>
            </a:r>
            <a:r>
              <a:rPr lang="en-US" dirty="0" smtClean="0">
                <a:solidFill>
                  <a:srgbClr val="00B050"/>
                </a:solidFill>
              </a:rPr>
              <a:t>.</a:t>
            </a:r>
            <a:r>
              <a:rPr lang="en-US" dirty="0" smtClean="0"/>
              <a:t> </a:t>
            </a:r>
            <a:r>
              <a:rPr lang="en-US" sz="3400" b="1" dirty="0" smtClean="0"/>
              <a:t>n</a:t>
            </a:r>
            <a:r>
              <a:rPr lang="en-US" sz="3400" b="1" baseline="-25000" dirty="0" smtClean="0"/>
              <a:t>2</a:t>
            </a:r>
            <a:r>
              <a:rPr lang="en-US" sz="3400" b="1" dirty="0" smtClean="0"/>
              <a:t> . 1000 / m</a:t>
            </a:r>
            <a:r>
              <a:rPr lang="en-US" sz="3400" b="1" baseline="-25000" dirty="0" smtClean="0"/>
              <a:t>1(g)</a:t>
            </a:r>
          </a:p>
          <a:p>
            <a:pPr>
              <a:buNone/>
            </a:pPr>
            <a:r>
              <a:rPr lang="en-US" sz="2000" b="1" dirty="0" smtClean="0"/>
              <a:t>                                                                                                                    </a:t>
            </a:r>
            <a:r>
              <a:rPr lang="en-US" dirty="0" smtClean="0"/>
              <a:t> </a:t>
            </a:r>
            <a:r>
              <a:rPr lang="en-US" sz="3400" dirty="0" smtClean="0">
                <a:solidFill>
                  <a:srgbClr val="FF0000"/>
                </a:solidFill>
              </a:rPr>
              <a:t>                            </a:t>
            </a:r>
            <a:r>
              <a:rPr lang="en-US" sz="3400" b="1" dirty="0" smtClean="0">
                <a:solidFill>
                  <a:srgbClr val="00B050"/>
                </a:solidFill>
              </a:rPr>
              <a:t>m</a:t>
            </a:r>
            <a:r>
              <a:rPr lang="en-US" sz="3400" b="1" dirty="0" smtClean="0"/>
              <a:t>= n</a:t>
            </a:r>
            <a:r>
              <a:rPr lang="en-US" sz="3400" b="1" baseline="-25000" dirty="0" smtClean="0"/>
              <a:t>2 </a:t>
            </a:r>
            <a:r>
              <a:rPr lang="en-US" sz="3400" b="1" dirty="0" smtClean="0"/>
              <a:t>/ m</a:t>
            </a:r>
            <a:r>
              <a:rPr lang="en-US" sz="3400" b="1" baseline="-25000" dirty="0" smtClean="0"/>
              <a:t>1</a:t>
            </a:r>
            <a:r>
              <a:rPr lang="en-US" sz="4000" b="1" baseline="-25000" dirty="0" smtClean="0"/>
              <a:t>(kg)</a:t>
            </a:r>
          </a:p>
          <a:p>
            <a:pPr>
              <a:buNone/>
            </a:pPr>
            <a:endParaRPr lang="en-US" sz="2400" b="1" dirty="0" smtClean="0"/>
          </a:p>
          <a:p>
            <a:pPr>
              <a:buNone/>
            </a:pPr>
            <a:r>
              <a:rPr lang="en-US" sz="3400" dirty="0" smtClean="0"/>
              <a:t>                                                                                                </a:t>
            </a:r>
            <a:r>
              <a:rPr lang="en-US" sz="3400" b="1" dirty="0" smtClean="0">
                <a:solidFill>
                  <a:srgbClr val="00B050"/>
                </a:solidFill>
              </a:rPr>
              <a:t>m</a:t>
            </a:r>
            <a:r>
              <a:rPr lang="en-US" sz="3400" b="1" dirty="0" smtClean="0"/>
              <a:t>= n</a:t>
            </a:r>
            <a:r>
              <a:rPr lang="en-US" sz="3400" b="1" baseline="-25000" dirty="0" smtClean="0"/>
              <a:t>2</a:t>
            </a:r>
            <a:r>
              <a:rPr lang="en-US" sz="3400" b="1" dirty="0" smtClean="0"/>
              <a:t> . 1000 / m</a:t>
            </a:r>
            <a:r>
              <a:rPr lang="en-US" sz="3400" b="1" baseline="-25000" dirty="0" smtClean="0"/>
              <a:t>1(</a:t>
            </a:r>
            <a:r>
              <a:rPr lang="en-US" sz="4000" b="1" baseline="-25000" dirty="0" smtClean="0"/>
              <a:t>g)</a:t>
            </a:r>
          </a:p>
          <a:p>
            <a:pPr>
              <a:buNone/>
            </a:pPr>
            <a:r>
              <a:rPr lang="en-US" sz="4000" dirty="0" smtClean="0">
                <a:solidFill>
                  <a:srgbClr val="0070C0"/>
                </a:solidFill>
              </a:rPr>
              <a:t>  </a:t>
            </a:r>
            <a:r>
              <a:rPr lang="el-GR" sz="4000" dirty="0" smtClean="0">
                <a:solidFill>
                  <a:srgbClr val="0070C0"/>
                </a:solidFill>
              </a:rPr>
              <a:t>Δ</a:t>
            </a:r>
            <a:r>
              <a:rPr lang="en-US" sz="4000" b="1" dirty="0" smtClean="0">
                <a:solidFill>
                  <a:srgbClr val="0070C0"/>
                </a:solidFill>
              </a:rPr>
              <a:t>T</a:t>
            </a:r>
            <a:r>
              <a:rPr lang="en-US" sz="4000" b="1" baseline="-25000" dirty="0" smtClean="0">
                <a:solidFill>
                  <a:srgbClr val="0070C0"/>
                </a:solidFill>
              </a:rPr>
              <a:t>f</a:t>
            </a:r>
            <a:r>
              <a:rPr lang="en-US" sz="4000" b="1" dirty="0" smtClean="0">
                <a:solidFill>
                  <a:srgbClr val="0070C0"/>
                </a:solidFill>
              </a:rPr>
              <a:t>  </a:t>
            </a:r>
            <a:r>
              <a:rPr lang="en-US" b="1" dirty="0" smtClean="0">
                <a:solidFill>
                  <a:srgbClr val="0070C0"/>
                </a:solidFill>
              </a:rPr>
              <a:t>=</a:t>
            </a:r>
            <a:r>
              <a:rPr lang="en-US" b="1" dirty="0" smtClean="0"/>
              <a:t>     </a:t>
            </a:r>
            <a:r>
              <a:rPr lang="en-US" b="1" dirty="0" smtClean="0">
                <a:solidFill>
                  <a:srgbClr val="00B050"/>
                </a:solidFill>
              </a:rPr>
              <a:t>k</a:t>
            </a:r>
            <a:r>
              <a:rPr lang="en-US" b="1" baseline="-25000" dirty="0" smtClean="0">
                <a:solidFill>
                  <a:srgbClr val="00B050"/>
                </a:solidFill>
              </a:rPr>
              <a:t>f</a:t>
            </a:r>
            <a:r>
              <a:rPr lang="en-US" b="1" dirty="0" smtClean="0">
                <a:solidFill>
                  <a:srgbClr val="00B050"/>
                </a:solidFill>
              </a:rPr>
              <a:t> .   m</a:t>
            </a:r>
            <a:r>
              <a:rPr lang="en-US" b="1" baseline="-25000" dirty="0" smtClean="0">
                <a:solidFill>
                  <a:srgbClr val="00B050"/>
                </a:solidFill>
              </a:rPr>
              <a:t>2</a:t>
            </a:r>
            <a:r>
              <a:rPr lang="en-US" b="1" dirty="0" smtClean="0">
                <a:solidFill>
                  <a:srgbClr val="00B050"/>
                </a:solidFill>
              </a:rPr>
              <a:t> . 1000</a:t>
            </a:r>
          </a:p>
          <a:p>
            <a:pPr>
              <a:buNone/>
            </a:pPr>
            <a:r>
              <a:rPr lang="en-US" b="1" dirty="0" smtClean="0">
                <a:solidFill>
                  <a:srgbClr val="00B050"/>
                </a:solidFill>
              </a:rPr>
              <a:t>                            M</a:t>
            </a:r>
            <a:r>
              <a:rPr lang="en-US" b="1" baseline="-25000" dirty="0" smtClean="0">
                <a:solidFill>
                  <a:srgbClr val="00B050"/>
                </a:solidFill>
              </a:rPr>
              <a:t>2</a:t>
            </a:r>
            <a:r>
              <a:rPr lang="en-US" b="1" dirty="0" smtClean="0">
                <a:solidFill>
                  <a:srgbClr val="00B050"/>
                </a:solidFill>
              </a:rPr>
              <a:t> . m</a:t>
            </a:r>
            <a:r>
              <a:rPr lang="en-US" b="1" baseline="-25000" dirty="0" smtClean="0">
                <a:solidFill>
                  <a:srgbClr val="00B050"/>
                </a:solidFill>
              </a:rPr>
              <a:t>1</a:t>
            </a:r>
          </a:p>
          <a:p>
            <a:pPr>
              <a:buNone/>
            </a:pPr>
            <a:r>
              <a:rPr lang="en-US" b="1" dirty="0" smtClean="0">
                <a:solidFill>
                  <a:srgbClr val="00B050"/>
                </a:solidFill>
              </a:rPr>
              <a:t> </a:t>
            </a:r>
            <a:endParaRPr lang="en-US" b="1" baseline="-25000" dirty="0" smtClean="0">
              <a:solidFill>
                <a:srgbClr val="00B050"/>
              </a:solidFill>
            </a:endParaRPr>
          </a:p>
          <a:p>
            <a:pPr>
              <a:buNone/>
            </a:pPr>
            <a:r>
              <a:rPr lang="en-US" sz="4600" b="1" dirty="0" smtClean="0">
                <a:solidFill>
                  <a:srgbClr val="FF0000"/>
                </a:solidFill>
              </a:rPr>
              <a:t>                               </a:t>
            </a:r>
            <a:r>
              <a:rPr lang="en-US" b="1" baseline="-25000" dirty="0" smtClean="0">
                <a:solidFill>
                  <a:srgbClr val="FF0000"/>
                </a:solidFill>
              </a:rPr>
              <a:t>  </a:t>
            </a:r>
            <a:r>
              <a:rPr lang="en-US" sz="4600" b="1" dirty="0" smtClean="0">
                <a:solidFill>
                  <a:srgbClr val="FF0000"/>
                </a:solidFill>
              </a:rPr>
              <a:t>=</a:t>
            </a:r>
            <a:r>
              <a:rPr lang="en-US" sz="4000" b="1" dirty="0" smtClean="0"/>
              <a:t>    </a:t>
            </a:r>
            <a:r>
              <a:rPr lang="en-US" sz="4000" b="1" dirty="0" err="1" smtClean="0">
                <a:solidFill>
                  <a:srgbClr val="00B050"/>
                </a:solidFill>
              </a:rPr>
              <a:t>k</a:t>
            </a:r>
            <a:r>
              <a:rPr lang="en-US" sz="4000" b="1" baseline="-25000" dirty="0" err="1" smtClean="0">
                <a:solidFill>
                  <a:srgbClr val="00B050"/>
                </a:solidFill>
              </a:rPr>
              <a:t>f</a:t>
            </a:r>
            <a:r>
              <a:rPr lang="en-US" sz="4000" b="1" dirty="0" smtClean="0">
                <a:solidFill>
                  <a:srgbClr val="00B050"/>
                </a:solidFill>
              </a:rPr>
              <a:t>   × m</a:t>
            </a:r>
            <a:r>
              <a:rPr lang="en-US" sz="4000" b="1" baseline="-25000" dirty="0" smtClean="0">
                <a:solidFill>
                  <a:srgbClr val="00B050"/>
                </a:solidFill>
              </a:rPr>
              <a:t>2</a:t>
            </a:r>
            <a:r>
              <a:rPr lang="en-US" sz="4000" b="1" dirty="0" smtClean="0">
                <a:solidFill>
                  <a:srgbClr val="00B050"/>
                </a:solidFill>
              </a:rPr>
              <a:t> ×</a:t>
            </a:r>
            <a:r>
              <a:rPr lang="en-US" sz="4000" b="1" baseline="-25000" dirty="0" smtClean="0">
                <a:solidFill>
                  <a:srgbClr val="00B050"/>
                </a:solidFill>
              </a:rPr>
              <a:t>  </a:t>
            </a:r>
            <a:r>
              <a:rPr lang="en-US" sz="4000" b="1" dirty="0" smtClean="0">
                <a:solidFill>
                  <a:srgbClr val="00B050"/>
                </a:solidFill>
              </a:rPr>
              <a:t>1000</a:t>
            </a:r>
          </a:p>
          <a:p>
            <a:pPr>
              <a:buNone/>
            </a:pPr>
            <a:r>
              <a:rPr lang="en-US" sz="4000" b="1" dirty="0" smtClean="0">
                <a:solidFill>
                  <a:srgbClr val="00B050"/>
                </a:solidFill>
              </a:rPr>
              <a:t>                                          </a:t>
            </a:r>
            <a:r>
              <a:rPr lang="el-GR" sz="4000" dirty="0" smtClean="0">
                <a:solidFill>
                  <a:srgbClr val="00B050"/>
                </a:solidFill>
              </a:rPr>
              <a:t>Δ</a:t>
            </a:r>
            <a:r>
              <a:rPr lang="en-US" sz="4000" b="1" dirty="0" smtClean="0">
                <a:solidFill>
                  <a:srgbClr val="00B050"/>
                </a:solidFill>
              </a:rPr>
              <a:t>T</a:t>
            </a:r>
            <a:r>
              <a:rPr lang="en-US" sz="4000" b="1" baseline="-25000" dirty="0" smtClean="0">
                <a:solidFill>
                  <a:srgbClr val="00B050"/>
                </a:solidFill>
              </a:rPr>
              <a:t>f</a:t>
            </a:r>
            <a:r>
              <a:rPr lang="en-US" sz="4000" b="1" dirty="0" smtClean="0">
                <a:solidFill>
                  <a:srgbClr val="00B050"/>
                </a:solidFill>
              </a:rPr>
              <a:t> × m</a:t>
            </a:r>
            <a:r>
              <a:rPr lang="en-US" sz="4000" b="1" baseline="-25000" dirty="0" smtClean="0">
                <a:solidFill>
                  <a:srgbClr val="00B050"/>
                </a:solidFill>
              </a:rPr>
              <a:t>1 </a:t>
            </a:r>
            <a:r>
              <a:rPr lang="en-US" b="1" baseline="-25000" dirty="0" smtClean="0">
                <a:solidFill>
                  <a:srgbClr val="00B050"/>
                </a:solidFill>
              </a:rPr>
              <a:t>                                                </a:t>
            </a:r>
          </a:p>
          <a:p>
            <a:pPr>
              <a:buNone/>
            </a:pPr>
            <a:r>
              <a:rPr lang="en-US" b="1" dirty="0" smtClean="0"/>
              <a:t>       </a:t>
            </a:r>
          </a:p>
          <a:p>
            <a:pPr>
              <a:buNone/>
            </a:pPr>
            <a:endParaRPr lang="en-US" b="1" dirty="0" smtClean="0"/>
          </a:p>
          <a:p>
            <a:pPr>
              <a:buNone/>
            </a:pPr>
            <a:endParaRPr lang="en-US" b="1" dirty="0" smtClean="0"/>
          </a:p>
          <a:p>
            <a:pPr>
              <a:buNone/>
            </a:pPr>
            <a:r>
              <a:rPr lang="en-US" sz="4000" b="1" dirty="0" smtClean="0"/>
              <a:t>  </a:t>
            </a:r>
            <a:endParaRPr lang="en-US" sz="4000" b="1" dirty="0"/>
          </a:p>
        </p:txBody>
      </p:sp>
      <p:sp>
        <p:nvSpPr>
          <p:cNvPr id="5" name="مستطيل 4"/>
          <p:cNvSpPr/>
          <p:nvPr/>
        </p:nvSpPr>
        <p:spPr>
          <a:xfrm>
            <a:off x="152400" y="533400"/>
            <a:ext cx="1763623" cy="1815882"/>
          </a:xfrm>
          <a:prstGeom prst="rect">
            <a:avLst/>
          </a:prstGeom>
        </p:spPr>
        <p:txBody>
          <a:bodyPr wrap="square">
            <a:spAutoFit/>
          </a:bodyPr>
          <a:lstStyle/>
          <a:p>
            <a:pPr algn="ctr">
              <a:buNone/>
            </a:pPr>
            <a:r>
              <a:rPr lang="el-GR" sz="2800" dirty="0" smtClean="0">
                <a:solidFill>
                  <a:srgbClr val="0070C0"/>
                </a:solidFill>
              </a:rPr>
              <a:t>Δ</a:t>
            </a:r>
            <a:r>
              <a:rPr lang="en-US" sz="2800" b="1" dirty="0" smtClean="0">
                <a:solidFill>
                  <a:srgbClr val="0070C0"/>
                </a:solidFill>
              </a:rPr>
              <a:t>T</a:t>
            </a:r>
            <a:r>
              <a:rPr lang="en-US" sz="2800" b="1" baseline="-25000" dirty="0" smtClean="0">
                <a:solidFill>
                  <a:srgbClr val="0070C0"/>
                </a:solidFill>
              </a:rPr>
              <a:t>f</a:t>
            </a:r>
            <a:r>
              <a:rPr lang="en-US" sz="2800" b="1" dirty="0" smtClean="0">
                <a:solidFill>
                  <a:srgbClr val="0070C0"/>
                </a:solidFill>
              </a:rPr>
              <a:t> =</a:t>
            </a:r>
            <a:r>
              <a:rPr lang="en-US" sz="2800" b="1" dirty="0" smtClean="0"/>
              <a:t> </a:t>
            </a:r>
            <a:r>
              <a:rPr lang="en-US" sz="2800" b="1" dirty="0" smtClean="0">
                <a:solidFill>
                  <a:srgbClr val="00B050"/>
                </a:solidFill>
              </a:rPr>
              <a:t>k</a:t>
            </a:r>
            <a:r>
              <a:rPr lang="en-US" sz="2800" b="1" baseline="-25000" dirty="0" smtClean="0">
                <a:solidFill>
                  <a:srgbClr val="00B050"/>
                </a:solidFill>
              </a:rPr>
              <a:t>f</a:t>
            </a:r>
            <a:r>
              <a:rPr lang="ar-BH" sz="2800" b="1" baseline="-25000" dirty="0" smtClean="0">
                <a:solidFill>
                  <a:srgbClr val="00B050"/>
                </a:solidFill>
              </a:rPr>
              <a:t> </a:t>
            </a:r>
            <a:r>
              <a:rPr lang="en-US" sz="2800" b="1" dirty="0" smtClean="0">
                <a:solidFill>
                  <a:srgbClr val="00B050"/>
                </a:solidFill>
              </a:rPr>
              <a:t>. </a:t>
            </a:r>
            <a:r>
              <a:rPr lang="en-US" sz="2800" b="1" i="1" dirty="0" smtClean="0">
                <a:solidFill>
                  <a:srgbClr val="00B050"/>
                </a:solidFill>
              </a:rPr>
              <a:t>m</a:t>
            </a:r>
          </a:p>
          <a:p>
            <a:pPr algn="ctr">
              <a:buNone/>
            </a:pPr>
            <a:endParaRPr lang="en-US" sz="2800" b="1" i="1" dirty="0" smtClean="0">
              <a:solidFill>
                <a:srgbClr val="00B050"/>
              </a:solidFill>
            </a:endParaRPr>
          </a:p>
          <a:p>
            <a:pPr algn="ctr">
              <a:buNone/>
            </a:pPr>
            <a:endParaRPr lang="en-US" sz="2800" b="1" i="1" dirty="0" smtClean="0">
              <a:solidFill>
                <a:srgbClr val="00B050"/>
              </a:solidFill>
            </a:endParaRPr>
          </a:p>
          <a:p>
            <a:pPr algn="ctr">
              <a:buNone/>
            </a:pPr>
            <a:endParaRPr lang="en-US" sz="2800" dirty="0">
              <a:solidFill>
                <a:srgbClr val="00B050"/>
              </a:solidFill>
            </a:endParaRPr>
          </a:p>
        </p:txBody>
      </p:sp>
      <p:cxnSp>
        <p:nvCxnSpPr>
          <p:cNvPr id="7" name="رابط مستقيم 6"/>
          <p:cNvCxnSpPr/>
          <p:nvPr/>
        </p:nvCxnSpPr>
        <p:spPr>
          <a:xfrm>
            <a:off x="1295400" y="3810000"/>
            <a:ext cx="1905000" cy="0"/>
          </a:xfrm>
          <a:prstGeom prst="line">
            <a:avLst/>
          </a:prstGeom>
          <a:ln/>
        </p:spPr>
        <p:style>
          <a:lnRef idx="2">
            <a:schemeClr val="dk1"/>
          </a:lnRef>
          <a:fillRef idx="0">
            <a:schemeClr val="dk1"/>
          </a:fillRef>
          <a:effectRef idx="1">
            <a:schemeClr val="dk1"/>
          </a:effectRef>
          <a:fontRef idx="minor">
            <a:schemeClr val="tx1"/>
          </a:fontRef>
        </p:style>
      </p:cxnSp>
      <p:cxnSp>
        <p:nvCxnSpPr>
          <p:cNvPr id="25" name="رابط مستقيم 24"/>
          <p:cNvCxnSpPr/>
          <p:nvPr/>
        </p:nvCxnSpPr>
        <p:spPr>
          <a:xfrm flipH="1">
            <a:off x="3352800" y="4953000"/>
            <a:ext cx="2514600" cy="0"/>
          </a:xfrm>
          <a:prstGeom prst="line">
            <a:avLst/>
          </a:prstGeom>
          <a:ln/>
        </p:spPr>
        <p:style>
          <a:lnRef idx="3">
            <a:schemeClr val="dk1"/>
          </a:lnRef>
          <a:fillRef idx="0">
            <a:schemeClr val="dk1"/>
          </a:fillRef>
          <a:effectRef idx="2">
            <a:schemeClr val="dk1"/>
          </a:effectRef>
          <a:fontRef idx="minor">
            <a:schemeClr val="tx1"/>
          </a:fontRef>
        </p:style>
      </p:cxnSp>
      <p:sp>
        <p:nvSpPr>
          <p:cNvPr id="8" name="سهم إلى اليمين 7"/>
          <p:cNvSpPr/>
          <p:nvPr/>
        </p:nvSpPr>
        <p:spPr>
          <a:xfrm>
            <a:off x="304800" y="4495800"/>
            <a:ext cx="1600200" cy="457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رابط كسهم مستقيم 9"/>
          <p:cNvCxnSpPr/>
          <p:nvPr/>
        </p:nvCxnSpPr>
        <p:spPr>
          <a:xfrm flipH="1" flipV="1">
            <a:off x="6172200" y="1905000"/>
            <a:ext cx="533400" cy="533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3" name="مستطيل مستدير الزوايا 12"/>
          <p:cNvSpPr/>
          <p:nvPr/>
        </p:nvSpPr>
        <p:spPr>
          <a:xfrm>
            <a:off x="5105400" y="1524000"/>
            <a:ext cx="1447800" cy="304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lumMod val="95000"/>
                    <a:lumOff val="5000"/>
                  </a:schemeClr>
                </a:solidFill>
              </a:rPr>
              <a:t>molality</a:t>
            </a:r>
            <a:endParaRPr lang="en-US" dirty="0">
              <a:solidFill>
                <a:schemeClr val="tx1">
                  <a:lumMod val="95000"/>
                  <a:lumOff val="5000"/>
                </a:schemeClr>
              </a:solidFill>
            </a:endParaRPr>
          </a:p>
        </p:txBody>
      </p:sp>
      <p:sp>
        <p:nvSpPr>
          <p:cNvPr id="18" name="مستطيل مستدير الزوايا 17"/>
          <p:cNvSpPr/>
          <p:nvPr/>
        </p:nvSpPr>
        <p:spPr>
          <a:xfrm>
            <a:off x="6324600" y="381000"/>
            <a:ext cx="1752600" cy="304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moles</a:t>
            </a:r>
            <a:r>
              <a:rPr lang="en-US" dirty="0" smtClean="0"/>
              <a:t> </a:t>
            </a:r>
            <a:r>
              <a:rPr lang="en-US" dirty="0" smtClean="0">
                <a:solidFill>
                  <a:schemeClr val="tx1">
                    <a:lumMod val="95000"/>
                    <a:lumOff val="5000"/>
                  </a:schemeClr>
                </a:solidFill>
              </a:rPr>
              <a:t>of</a:t>
            </a:r>
            <a:r>
              <a:rPr lang="en-US" dirty="0" smtClean="0"/>
              <a:t> </a:t>
            </a:r>
            <a:r>
              <a:rPr lang="en-US" dirty="0" smtClean="0">
                <a:solidFill>
                  <a:schemeClr val="tx1">
                    <a:lumMod val="95000"/>
                    <a:lumOff val="5000"/>
                  </a:schemeClr>
                </a:solidFill>
              </a:rPr>
              <a:t>solute</a:t>
            </a:r>
            <a:endParaRPr lang="en-US" dirty="0">
              <a:solidFill>
                <a:schemeClr val="tx1">
                  <a:lumMod val="95000"/>
                  <a:lumOff val="5000"/>
                </a:schemeClr>
              </a:solidFill>
            </a:endParaRPr>
          </a:p>
        </p:txBody>
      </p:sp>
      <p:sp>
        <p:nvSpPr>
          <p:cNvPr id="19" name="مستطيل مستدير الزوايا 18"/>
          <p:cNvSpPr/>
          <p:nvPr/>
        </p:nvSpPr>
        <p:spPr>
          <a:xfrm>
            <a:off x="7467600" y="1524000"/>
            <a:ext cx="1676400" cy="381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2">
                    <a:lumMod val="10000"/>
                  </a:schemeClr>
                </a:solidFill>
              </a:rPr>
              <a:t>mass of solvent</a:t>
            </a:r>
            <a:endParaRPr lang="en-US" dirty="0"/>
          </a:p>
        </p:txBody>
      </p:sp>
      <p:cxnSp>
        <p:nvCxnSpPr>
          <p:cNvPr id="15" name="رابط كسهم مستقيم 14"/>
          <p:cNvCxnSpPr/>
          <p:nvPr/>
        </p:nvCxnSpPr>
        <p:spPr>
          <a:xfrm flipV="1">
            <a:off x="7162800" y="762000"/>
            <a:ext cx="0" cy="1676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2" name="رابط كسهم مستقيم 21"/>
          <p:cNvCxnSpPr/>
          <p:nvPr/>
        </p:nvCxnSpPr>
        <p:spPr>
          <a:xfrm flipV="1">
            <a:off x="7772400" y="1905000"/>
            <a:ext cx="304800" cy="533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9" name="شكل بيضاوي 28"/>
          <p:cNvSpPr/>
          <p:nvPr/>
        </p:nvSpPr>
        <p:spPr>
          <a:xfrm>
            <a:off x="4419600" y="2209800"/>
            <a:ext cx="1295400" cy="457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Where:</a:t>
            </a:r>
            <a:endParaRPr lang="en-US" b="1" dirty="0">
              <a:solidFill>
                <a:schemeClr val="tx1">
                  <a:lumMod val="95000"/>
                  <a:lumOff val="5000"/>
                </a:schemeClr>
              </a:solidFill>
            </a:endParaRPr>
          </a:p>
        </p:txBody>
      </p:sp>
      <p:sp>
        <p:nvSpPr>
          <p:cNvPr id="30" name="سهم إلى الأعلى والأسفل 29"/>
          <p:cNvSpPr/>
          <p:nvPr/>
        </p:nvSpPr>
        <p:spPr>
          <a:xfrm>
            <a:off x="2209800" y="5029200"/>
            <a:ext cx="457200" cy="914400"/>
          </a:xfrm>
          <a:prstGeom prst="upDown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مستطيل مستدير الزوايا 30"/>
          <p:cNvSpPr/>
          <p:nvPr/>
        </p:nvSpPr>
        <p:spPr>
          <a:xfrm>
            <a:off x="1981200" y="5943600"/>
            <a:ext cx="1066800" cy="4572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rgbClr val="FF0000"/>
                </a:solidFill>
              </a:rPr>
              <a:t>M.wt</a:t>
            </a:r>
            <a:endParaRPr lang="en-US" sz="2800" b="1" dirty="0">
              <a:solidFill>
                <a:srgbClr val="FF0000"/>
              </a:solidFill>
            </a:endParaRPr>
          </a:p>
        </p:txBody>
      </p:sp>
      <p:sp>
        <p:nvSpPr>
          <p:cNvPr id="32" name="مستطيل مستدير الزوايا 31"/>
          <p:cNvSpPr/>
          <p:nvPr/>
        </p:nvSpPr>
        <p:spPr>
          <a:xfrm>
            <a:off x="1981200" y="4495800"/>
            <a:ext cx="914400" cy="5334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FF0000"/>
                </a:solidFill>
              </a:rPr>
              <a:t>M</a:t>
            </a:r>
            <a:endParaRPr lang="en-US" sz="3200" b="1" dirty="0">
              <a:solidFill>
                <a:srgbClr val="FF0000"/>
              </a:solidFill>
            </a:endParaRPr>
          </a:p>
        </p:txBody>
      </p:sp>
      <p:sp>
        <p:nvSpPr>
          <p:cNvPr id="34" name="قوس كبير أيسر 33"/>
          <p:cNvSpPr/>
          <p:nvPr/>
        </p:nvSpPr>
        <p:spPr>
          <a:xfrm>
            <a:off x="1676400" y="4876800"/>
            <a:ext cx="228600" cy="11430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35" name="مستطيل مستدير الزوايا 34"/>
          <p:cNvSpPr/>
          <p:nvPr/>
        </p:nvSpPr>
        <p:spPr>
          <a:xfrm>
            <a:off x="152400" y="5181600"/>
            <a:ext cx="1447800" cy="6096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Molar mass</a:t>
            </a:r>
            <a:endParaRPr lang="en-US" b="1" dirty="0">
              <a:solidFill>
                <a:srgbClr val="FF0000"/>
              </a:solidFill>
            </a:endParaRPr>
          </a:p>
        </p:txBody>
      </p:sp>
      <p:cxnSp>
        <p:nvCxnSpPr>
          <p:cNvPr id="37" name="رابط مستقيم 36"/>
          <p:cNvCxnSpPr/>
          <p:nvPr/>
        </p:nvCxnSpPr>
        <p:spPr>
          <a:xfrm>
            <a:off x="6172200" y="3352800"/>
            <a:ext cx="0" cy="350520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62000"/>
          </a:xfrm>
        </p:spPr>
        <p:txBody>
          <a:bodyPr>
            <a:normAutofit/>
          </a:bodyPr>
          <a:lstStyle/>
          <a:p>
            <a:pPr algn="l"/>
            <a:r>
              <a:rPr lang="en-US" sz="3600" u="sng" dirty="0" smtClean="0"/>
              <a:t>Procedure:</a:t>
            </a:r>
            <a:endParaRPr lang="en-US" sz="3600" u="sng"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4572000" y="457200"/>
            <a:ext cx="4572000" cy="6096000"/>
          </a:xfrm>
          <a:prstGeom prst="rect">
            <a:avLst/>
          </a:prstGeom>
          <a:noFill/>
          <a:ln w="9525">
            <a:noFill/>
            <a:miter lim="800000"/>
            <a:headEnd/>
            <a:tailEnd/>
          </a:ln>
        </p:spPr>
      </p:pic>
      <p:sp>
        <p:nvSpPr>
          <p:cNvPr id="5" name="مستطيل 4"/>
          <p:cNvSpPr/>
          <p:nvPr/>
        </p:nvSpPr>
        <p:spPr>
          <a:xfrm>
            <a:off x="7543800" y="457200"/>
            <a:ext cx="1600200" cy="60960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p:cNvSpPr/>
          <p:nvPr/>
        </p:nvSpPr>
        <p:spPr>
          <a:xfrm>
            <a:off x="4572000" y="1981200"/>
            <a:ext cx="1295400" cy="533400"/>
          </a:xfrm>
          <a:prstGeom prst="rect">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
                <a:solidFill>
                  <a:schemeClr val="tx1">
                    <a:lumMod val="95000"/>
                    <a:lumOff val="5000"/>
                  </a:schemeClr>
                </a:solidFill>
                <a:effectLst>
                  <a:innerShdw blurRad="69850" dist="43180" dir="5400000">
                    <a:srgbClr val="000000">
                      <a:alpha val="65000"/>
                    </a:srgbClr>
                  </a:innerShdw>
                </a:effectLst>
              </a:rPr>
              <a:t>Split stopper</a:t>
            </a:r>
            <a:endParaRPr lang="en-US" b="1" dirty="0">
              <a:ln w="1905"/>
              <a:solidFill>
                <a:schemeClr val="tx1">
                  <a:lumMod val="95000"/>
                  <a:lumOff val="5000"/>
                </a:schemeClr>
              </a:solidFill>
              <a:effectLst>
                <a:innerShdw blurRad="69850" dist="43180" dir="5400000">
                  <a:srgbClr val="000000">
                    <a:alpha val="65000"/>
                  </a:srgbClr>
                </a:innerShdw>
              </a:effectLst>
            </a:endParaRPr>
          </a:p>
        </p:txBody>
      </p:sp>
      <p:sp>
        <p:nvSpPr>
          <p:cNvPr id="8" name="مستطيل 7"/>
          <p:cNvSpPr/>
          <p:nvPr/>
        </p:nvSpPr>
        <p:spPr>
          <a:xfrm>
            <a:off x="4572000" y="2667000"/>
            <a:ext cx="1524000" cy="609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
                <a:solidFill>
                  <a:schemeClr val="tx1">
                    <a:lumMod val="95000"/>
                    <a:lumOff val="5000"/>
                  </a:schemeClr>
                </a:solidFill>
                <a:effectLst>
                  <a:innerShdw blurRad="69850" dist="43180" dir="5400000">
                    <a:srgbClr val="000000">
                      <a:alpha val="65000"/>
                    </a:srgbClr>
                  </a:innerShdw>
                </a:effectLst>
              </a:rPr>
              <a:t>Thermometer</a:t>
            </a:r>
            <a:endParaRPr lang="en-US" dirty="0">
              <a:solidFill>
                <a:schemeClr val="tx1">
                  <a:lumMod val="95000"/>
                  <a:lumOff val="5000"/>
                </a:schemeClr>
              </a:solidFill>
            </a:endParaRPr>
          </a:p>
        </p:txBody>
      </p:sp>
      <p:sp>
        <p:nvSpPr>
          <p:cNvPr id="9" name="مستطيل 8"/>
          <p:cNvSpPr/>
          <p:nvPr/>
        </p:nvSpPr>
        <p:spPr>
          <a:xfrm>
            <a:off x="4572000" y="4495800"/>
            <a:ext cx="990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
                <a:solidFill>
                  <a:schemeClr val="tx1">
                    <a:lumMod val="95000"/>
                    <a:lumOff val="5000"/>
                  </a:schemeClr>
                </a:solidFill>
                <a:effectLst>
                  <a:innerShdw blurRad="69850" dist="43180" dir="5400000">
                    <a:srgbClr val="000000">
                      <a:alpha val="65000"/>
                    </a:srgbClr>
                  </a:innerShdw>
                </a:effectLst>
              </a:rPr>
              <a:t>Stirrer</a:t>
            </a:r>
            <a:endParaRPr lang="en-US" dirty="0">
              <a:solidFill>
                <a:schemeClr val="tx1">
                  <a:lumMod val="95000"/>
                  <a:lumOff val="5000"/>
                </a:schemeClr>
              </a:solidFill>
            </a:endParaRPr>
          </a:p>
        </p:txBody>
      </p:sp>
      <p:sp>
        <p:nvSpPr>
          <p:cNvPr id="10" name="مستطيل 9"/>
          <p:cNvSpPr/>
          <p:nvPr/>
        </p:nvSpPr>
        <p:spPr>
          <a:xfrm>
            <a:off x="4572000" y="5181600"/>
            <a:ext cx="1066800" cy="457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Ice &amp; salt</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2" name="مستطيل 11"/>
          <p:cNvSpPr/>
          <p:nvPr/>
        </p:nvSpPr>
        <p:spPr>
          <a:xfrm>
            <a:off x="4572000" y="5791200"/>
            <a:ext cx="1143000" cy="6858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
                <a:solidFill>
                  <a:schemeClr val="bg2">
                    <a:lumMod val="10000"/>
                  </a:schemeClr>
                </a:solidFill>
                <a:effectLst>
                  <a:innerShdw blurRad="69850" dist="43180" dir="5400000">
                    <a:srgbClr val="000000">
                      <a:alpha val="65000"/>
                    </a:srgbClr>
                  </a:innerShdw>
                </a:effectLst>
              </a:rPr>
              <a:t>Big beaker</a:t>
            </a:r>
            <a:endParaRPr lang="en-US" b="1" dirty="0">
              <a:ln w="1905"/>
              <a:solidFill>
                <a:schemeClr val="bg2">
                  <a:lumMod val="10000"/>
                </a:schemeClr>
              </a:solidFill>
              <a:effectLst>
                <a:innerShdw blurRad="69850" dist="43180" dir="5400000">
                  <a:srgbClr val="000000">
                    <a:alpha val="65000"/>
                  </a:srgbClr>
                </a:innerShdw>
              </a:effectLst>
            </a:endParaRPr>
          </a:p>
        </p:txBody>
      </p:sp>
      <p:sp>
        <p:nvSpPr>
          <p:cNvPr id="13" name="شكل بيضاوي 12"/>
          <p:cNvSpPr/>
          <p:nvPr/>
        </p:nvSpPr>
        <p:spPr>
          <a:xfrm>
            <a:off x="7620000" y="2286000"/>
            <a:ext cx="1676400" cy="1143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lumMod val="95000"/>
                    <a:lumOff val="5000"/>
                  </a:schemeClr>
                </a:solidFill>
              </a:rPr>
              <a:t>(4.8 ~ 5) gm</a:t>
            </a:r>
            <a:r>
              <a:rPr lang="en-US" sz="1600" b="1" dirty="0" smtClean="0"/>
              <a:t> </a:t>
            </a:r>
            <a:r>
              <a:rPr lang="en-US" sz="1600" b="1" dirty="0" smtClean="0">
                <a:solidFill>
                  <a:schemeClr val="tx1">
                    <a:lumMod val="95000"/>
                    <a:lumOff val="5000"/>
                  </a:schemeClr>
                </a:solidFill>
              </a:rPr>
              <a:t>of unknown</a:t>
            </a:r>
            <a:endParaRPr lang="en-US" sz="1600" b="1" dirty="0">
              <a:solidFill>
                <a:schemeClr val="tx1">
                  <a:lumMod val="95000"/>
                  <a:lumOff val="5000"/>
                </a:schemeClr>
              </a:solidFill>
            </a:endParaRPr>
          </a:p>
        </p:txBody>
      </p:sp>
      <p:sp>
        <p:nvSpPr>
          <p:cNvPr id="21" name="سهم منحني إلى الأعلى 20"/>
          <p:cNvSpPr/>
          <p:nvPr/>
        </p:nvSpPr>
        <p:spPr>
          <a:xfrm flipH="1" flipV="1">
            <a:off x="6629400" y="2362200"/>
            <a:ext cx="1143000" cy="533400"/>
          </a:xfrm>
          <a:prstGeom prst="curvedUpArrow">
            <a:avLst>
              <a:gd name="adj1" fmla="val 25000"/>
              <a:gd name="adj2" fmla="val 77917"/>
              <a:gd name="adj3" fmla="val 4121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سهم إلى اليمين 21"/>
          <p:cNvSpPr/>
          <p:nvPr/>
        </p:nvSpPr>
        <p:spPr>
          <a:xfrm>
            <a:off x="5715000" y="2133600"/>
            <a:ext cx="826008" cy="228600"/>
          </a:xfrm>
          <a:prstGeom prst="rightArrow">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سهم إلى اليمين 22"/>
          <p:cNvSpPr/>
          <p:nvPr/>
        </p:nvSpPr>
        <p:spPr>
          <a:xfrm>
            <a:off x="6019800" y="2819400"/>
            <a:ext cx="673608" cy="152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سهم إلى اليمين 23"/>
          <p:cNvSpPr/>
          <p:nvPr/>
        </p:nvSpPr>
        <p:spPr>
          <a:xfrm>
            <a:off x="5486400" y="4495800"/>
            <a:ext cx="1066800" cy="3048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سهم إلى اليمين 24"/>
          <p:cNvSpPr/>
          <p:nvPr/>
        </p:nvSpPr>
        <p:spPr>
          <a:xfrm>
            <a:off x="5638800" y="5867400"/>
            <a:ext cx="368808" cy="228600"/>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سهم منحني إلى الأسفل 25"/>
          <p:cNvSpPr/>
          <p:nvPr/>
        </p:nvSpPr>
        <p:spPr>
          <a:xfrm>
            <a:off x="5562600" y="5105400"/>
            <a:ext cx="762000" cy="381000"/>
          </a:xfrm>
          <a:prstGeom prst="curvedDownArrow">
            <a:avLst>
              <a:gd name="adj1" fmla="val 25000"/>
              <a:gd name="adj2" fmla="val 50000"/>
              <a:gd name="adj3" fmla="val 7364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شكل بيضاوي 18"/>
          <p:cNvSpPr/>
          <p:nvPr/>
        </p:nvSpPr>
        <p:spPr>
          <a:xfrm>
            <a:off x="7620000" y="3429000"/>
            <a:ext cx="1524000" cy="914400"/>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00"/>
                </a:solidFill>
              </a:rPr>
              <a:t>25 ml of</a:t>
            </a:r>
          </a:p>
          <a:p>
            <a:pPr algn="ctr"/>
            <a:r>
              <a:rPr lang="en-US" b="1" dirty="0" smtClean="0">
                <a:solidFill>
                  <a:srgbClr val="FFFF00"/>
                </a:solidFill>
              </a:rPr>
              <a:t>H</a:t>
            </a:r>
            <a:r>
              <a:rPr lang="en-US" b="1" baseline="-25000" dirty="0" smtClean="0">
                <a:solidFill>
                  <a:srgbClr val="FFFF00"/>
                </a:solidFill>
              </a:rPr>
              <a:t>2</a:t>
            </a:r>
            <a:r>
              <a:rPr lang="en-US" b="1" dirty="0" smtClean="0">
                <a:solidFill>
                  <a:srgbClr val="FFFF00"/>
                </a:solidFill>
              </a:rPr>
              <a:t>O</a:t>
            </a:r>
            <a:endParaRPr lang="en-US" b="1" dirty="0">
              <a:solidFill>
                <a:srgbClr val="FFFF00"/>
              </a:solidFill>
            </a:endParaRPr>
          </a:p>
        </p:txBody>
      </p:sp>
      <p:sp>
        <p:nvSpPr>
          <p:cNvPr id="28" name="زائد 27"/>
          <p:cNvSpPr/>
          <p:nvPr/>
        </p:nvSpPr>
        <p:spPr>
          <a:xfrm>
            <a:off x="8229600" y="3276600"/>
            <a:ext cx="457200" cy="304800"/>
          </a:xfrm>
          <a:prstGeom prst="mathPlus">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52400"/>
            <a:ext cx="9144000" cy="1447800"/>
          </a:xfrm>
        </p:spPr>
        <p:txBody>
          <a:bodyPr>
            <a:noAutofit/>
          </a:bodyPr>
          <a:lstStyle/>
          <a:p>
            <a:r>
              <a:rPr lang="en-US" sz="1800" b="1" dirty="0" smtClean="0"/>
              <a:t>EXP(12):     </a:t>
            </a:r>
            <a:r>
              <a:rPr lang="en-US" sz="1800" b="1" dirty="0" smtClean="0">
                <a:solidFill>
                  <a:srgbClr val="FF0000"/>
                </a:solidFill>
              </a:rPr>
              <a:t>Determination of the Molar Mass</a:t>
            </a:r>
            <a:r>
              <a:rPr lang="en-US" sz="1800" b="1" i="1" dirty="0" smtClean="0">
                <a:solidFill>
                  <a:srgbClr val="0070C0"/>
                </a:solidFill>
              </a:rPr>
              <a:t>(</a:t>
            </a:r>
            <a:r>
              <a:rPr lang="en-US" sz="1800" b="1" i="1" dirty="0" err="1" smtClean="0">
                <a:solidFill>
                  <a:srgbClr val="0070C0"/>
                </a:solidFill>
              </a:rPr>
              <a:t>M.wt</a:t>
            </a:r>
            <a:r>
              <a:rPr lang="en-US" sz="1800" b="1" i="1" dirty="0" smtClean="0">
                <a:solidFill>
                  <a:srgbClr val="0070C0"/>
                </a:solidFill>
              </a:rPr>
              <a:t>) </a:t>
            </a:r>
            <a:r>
              <a:rPr lang="en-US" sz="1800" b="1" dirty="0" smtClean="0">
                <a:solidFill>
                  <a:srgbClr val="FF0000"/>
                </a:solidFill>
              </a:rPr>
              <a:t>of An Organic Compound By                            The Steam Distillation</a:t>
            </a:r>
            <a:r>
              <a:rPr lang="en-US" sz="1800" dirty="0" smtClean="0"/>
              <a:t> </a:t>
            </a:r>
            <a:r>
              <a:rPr lang="en-US" sz="1800" dirty="0" smtClean="0">
                <a:solidFill>
                  <a:srgbClr val="FF0000"/>
                </a:solidFill>
              </a:rPr>
              <a:t>.</a:t>
            </a:r>
            <a:endParaRPr lang="en-US" sz="1800" dirty="0">
              <a:solidFill>
                <a:srgbClr val="FF0000"/>
              </a:solidFill>
            </a:endParaRPr>
          </a:p>
        </p:txBody>
      </p:sp>
      <p:sp>
        <p:nvSpPr>
          <p:cNvPr id="6" name="عنصر نائب للمحتوى 5"/>
          <p:cNvSpPr>
            <a:spLocks noGrp="1"/>
          </p:cNvSpPr>
          <p:nvPr>
            <p:ph idx="1"/>
          </p:nvPr>
        </p:nvSpPr>
        <p:spPr>
          <a:xfrm>
            <a:off x="457200" y="914400"/>
            <a:ext cx="8229600" cy="5943600"/>
          </a:xfrm>
        </p:spPr>
        <p:txBody>
          <a:bodyPr>
            <a:normAutofit/>
          </a:bodyPr>
          <a:lstStyle/>
          <a:p>
            <a:pPr>
              <a:buNone/>
            </a:pPr>
            <a:r>
              <a:rPr lang="en-US" sz="2000" b="1" dirty="0" smtClean="0"/>
              <a:t>When mixing two liquid do not mix</a:t>
            </a:r>
            <a:r>
              <a:rPr lang="ar-BH" sz="2000" b="1" dirty="0" smtClean="0"/>
              <a:t> </a:t>
            </a:r>
            <a:r>
              <a:rPr lang="en-US" sz="2000" b="1" dirty="0" smtClean="0"/>
              <a:t>(immiscible) the boiling point of the mix, will</a:t>
            </a:r>
            <a:r>
              <a:rPr lang="en-US" sz="2000" b="1" dirty="0" smtClean="0">
                <a:solidFill>
                  <a:schemeClr val="tx1">
                    <a:lumMod val="85000"/>
                    <a:lumOff val="15000"/>
                  </a:schemeClr>
                </a:solidFill>
              </a:rPr>
              <a:t> become</a:t>
            </a:r>
            <a:r>
              <a:rPr lang="en-US" sz="2000" b="1" dirty="0" smtClean="0">
                <a:solidFill>
                  <a:srgbClr val="FFC000"/>
                </a:solidFill>
              </a:rPr>
              <a:t> </a:t>
            </a:r>
            <a:r>
              <a:rPr lang="en-US" sz="2000" b="1" i="1" dirty="0" smtClean="0">
                <a:solidFill>
                  <a:srgbClr val="00B050"/>
                </a:solidFill>
              </a:rPr>
              <a:t>less</a:t>
            </a:r>
            <a:r>
              <a:rPr lang="en-US" sz="2000" b="1" dirty="0" smtClean="0">
                <a:solidFill>
                  <a:srgbClr val="FFC000"/>
                </a:solidFill>
              </a:rPr>
              <a:t> </a:t>
            </a:r>
            <a:r>
              <a:rPr lang="en-US" sz="2000" b="1" dirty="0" smtClean="0"/>
              <a:t>than boiling point of any of them .</a:t>
            </a:r>
          </a:p>
          <a:p>
            <a:pPr>
              <a:buNone/>
            </a:pPr>
            <a:r>
              <a:rPr lang="en-US" sz="2000" b="1" dirty="0" smtClean="0">
                <a:solidFill>
                  <a:srgbClr val="002060"/>
                </a:solidFill>
              </a:rPr>
              <a:t>Boiling Point(T</a:t>
            </a:r>
            <a:r>
              <a:rPr lang="en-US" sz="2000" b="1" baseline="-25000" dirty="0" smtClean="0">
                <a:solidFill>
                  <a:srgbClr val="002060"/>
                </a:solidFill>
              </a:rPr>
              <a:t>b </a:t>
            </a:r>
            <a:r>
              <a:rPr lang="en-US" sz="2000" b="1" dirty="0" smtClean="0">
                <a:solidFill>
                  <a:srgbClr val="002060"/>
                </a:solidFill>
              </a:rPr>
              <a:t> ):</a:t>
            </a:r>
            <a:r>
              <a:rPr lang="en-US" sz="2000" dirty="0" smtClean="0">
                <a:solidFill>
                  <a:srgbClr val="002060"/>
                </a:solidFill>
              </a:rPr>
              <a:t> </a:t>
            </a:r>
            <a:r>
              <a:rPr lang="en-US" sz="2000" dirty="0" smtClean="0">
                <a:latin typeface="Arial" charset="0"/>
              </a:rPr>
              <a:t>It is the temperature at which internal vapor pressure of the liquid is equal to the pressure exerted by its surroundings .</a:t>
            </a:r>
          </a:p>
          <a:p>
            <a:pPr>
              <a:buNone/>
            </a:pPr>
            <a:endParaRPr lang="en-US" sz="2000" b="1" u="sng" dirty="0" smtClean="0"/>
          </a:p>
        </p:txBody>
      </p:sp>
      <p:cxnSp>
        <p:nvCxnSpPr>
          <p:cNvPr id="5" name="رابط مستقيم 4"/>
          <p:cNvCxnSpPr/>
          <p:nvPr/>
        </p:nvCxnSpPr>
        <p:spPr>
          <a:xfrm>
            <a:off x="0" y="838200"/>
            <a:ext cx="9144000" cy="0"/>
          </a:xfrm>
          <a:prstGeom prst="line">
            <a:avLst/>
          </a:prstGeom>
        </p:spPr>
        <p:style>
          <a:lnRef idx="1">
            <a:schemeClr val="dk1"/>
          </a:lnRef>
          <a:fillRef idx="0">
            <a:schemeClr val="dk1"/>
          </a:fillRef>
          <a:effectRef idx="0">
            <a:schemeClr val="dk1"/>
          </a:effectRef>
          <a:fontRef idx="minor">
            <a:schemeClr val="tx1"/>
          </a:fontRef>
        </p:style>
      </p:cxnSp>
      <p:sp>
        <p:nvSpPr>
          <p:cNvPr id="7" name="نجمة ذات 5 نقاط 6"/>
          <p:cNvSpPr/>
          <p:nvPr/>
        </p:nvSpPr>
        <p:spPr>
          <a:xfrm>
            <a:off x="0" y="914400"/>
            <a:ext cx="381000" cy="3048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مستطيل 25"/>
          <p:cNvSpPr/>
          <p:nvPr/>
        </p:nvSpPr>
        <p:spPr>
          <a:xfrm>
            <a:off x="914400" y="3429000"/>
            <a:ext cx="7391400" cy="762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m</a:t>
            </a:r>
            <a:r>
              <a:rPr lang="en-US" sz="2400" b="1" baseline="-25000" dirty="0" smtClean="0"/>
              <a:t>A</a:t>
            </a:r>
            <a:r>
              <a:rPr lang="en-US" sz="2400" b="1" dirty="0" smtClean="0"/>
              <a:t> / m</a:t>
            </a:r>
            <a:r>
              <a:rPr lang="en-US" sz="2400" b="1" baseline="-25000" dirty="0" smtClean="0"/>
              <a:t>B</a:t>
            </a:r>
            <a:r>
              <a:rPr lang="en-US" sz="2400" b="1" dirty="0" smtClean="0"/>
              <a:t>   =         P</a:t>
            </a:r>
            <a:r>
              <a:rPr lang="en-US" sz="2400" b="1" baseline="-25000" dirty="0" smtClean="0"/>
              <a:t>A</a:t>
            </a:r>
            <a:r>
              <a:rPr lang="en-US" sz="2400" b="1" dirty="0" smtClean="0"/>
              <a:t>   ×   ( M.wt)</a:t>
            </a:r>
            <a:r>
              <a:rPr lang="en-US" sz="2400" b="1" baseline="-25000" dirty="0" smtClean="0"/>
              <a:t>A</a:t>
            </a:r>
            <a:r>
              <a:rPr lang="en-US" sz="2400" b="1" dirty="0" smtClean="0"/>
              <a:t>   /    P</a:t>
            </a:r>
            <a:r>
              <a:rPr lang="en-US" sz="2400" b="1" baseline="-25000" dirty="0" smtClean="0"/>
              <a:t>B </a:t>
            </a:r>
            <a:r>
              <a:rPr lang="en-US" sz="2400" b="1" dirty="0" smtClean="0"/>
              <a:t> ×  (M.wt )</a:t>
            </a:r>
            <a:r>
              <a:rPr lang="en-US" sz="2400" b="1" baseline="-25000" dirty="0" smtClean="0"/>
              <a:t>B</a:t>
            </a:r>
            <a:endParaRPr lang="en-US" sz="2400" b="1" dirty="0"/>
          </a:p>
        </p:txBody>
      </p:sp>
      <p:sp>
        <p:nvSpPr>
          <p:cNvPr id="27" name="سهم مخطط إلى اليمين 26"/>
          <p:cNvSpPr/>
          <p:nvPr/>
        </p:nvSpPr>
        <p:spPr>
          <a:xfrm>
            <a:off x="381000" y="4419600"/>
            <a:ext cx="762000" cy="484632"/>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مستطيل 27"/>
          <p:cNvSpPr/>
          <p:nvPr/>
        </p:nvSpPr>
        <p:spPr>
          <a:xfrm>
            <a:off x="1371600" y="4267200"/>
            <a:ext cx="6553200"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MV Boli" pitchFamily="2" charset="0"/>
                <a:cs typeface="MV Boli" pitchFamily="2" charset="0"/>
              </a:rPr>
              <a:t>(M.wt)</a:t>
            </a:r>
            <a:r>
              <a:rPr lang="en-US" sz="2800" b="1" baseline="-25000" dirty="0" smtClean="0">
                <a:solidFill>
                  <a:srgbClr val="C00000"/>
                </a:solidFill>
                <a:latin typeface="MV Boli" pitchFamily="2" charset="0"/>
                <a:cs typeface="MV Boli" pitchFamily="2" charset="0"/>
              </a:rPr>
              <a:t>B</a:t>
            </a:r>
            <a:r>
              <a:rPr lang="en-US" sz="2800" b="1" dirty="0" smtClean="0">
                <a:solidFill>
                  <a:srgbClr val="C00000"/>
                </a:solidFill>
                <a:latin typeface="MV Boli" pitchFamily="2" charset="0"/>
                <a:cs typeface="MV Boli" pitchFamily="2" charset="0"/>
              </a:rPr>
              <a:t>  </a:t>
            </a:r>
            <a:r>
              <a:rPr lang="en-US" sz="2400" b="1" dirty="0" smtClean="0"/>
              <a:t>=    P</a:t>
            </a:r>
            <a:r>
              <a:rPr lang="en-US" sz="2400" b="1" baseline="-25000" dirty="0" smtClean="0"/>
              <a:t>A</a:t>
            </a:r>
            <a:r>
              <a:rPr lang="en-US" sz="2400" b="1" dirty="0" smtClean="0"/>
              <a:t> ×  ( M.wt )</a:t>
            </a:r>
            <a:r>
              <a:rPr lang="en-US" sz="2400" b="1" baseline="-25000" dirty="0" smtClean="0"/>
              <a:t>A </a:t>
            </a:r>
            <a:r>
              <a:rPr lang="en-US" sz="2400" b="1" dirty="0" smtClean="0"/>
              <a:t> ×  m </a:t>
            </a:r>
            <a:r>
              <a:rPr lang="en-US" sz="2400" b="1" baseline="-25000" dirty="0" smtClean="0"/>
              <a:t>B </a:t>
            </a:r>
            <a:r>
              <a:rPr lang="en-US" sz="2400" b="1" dirty="0" smtClean="0"/>
              <a:t>   / m</a:t>
            </a:r>
            <a:r>
              <a:rPr lang="en-US" sz="2400" b="1" baseline="-25000" dirty="0" smtClean="0"/>
              <a:t>A</a:t>
            </a:r>
            <a:r>
              <a:rPr lang="en-US" sz="2400" b="1" dirty="0" smtClean="0"/>
              <a:t> ×  P</a:t>
            </a:r>
            <a:r>
              <a:rPr lang="en-US" sz="2400" b="1" baseline="-25000" dirty="0" smtClean="0"/>
              <a:t>B                  </a:t>
            </a:r>
            <a:endParaRPr lang="en-US" sz="2400" b="1" dirty="0"/>
          </a:p>
        </p:txBody>
      </p:sp>
      <p:sp>
        <p:nvSpPr>
          <p:cNvPr id="29" name="سحابة 28"/>
          <p:cNvSpPr/>
          <p:nvPr/>
        </p:nvSpPr>
        <p:spPr>
          <a:xfrm>
            <a:off x="5791200" y="5943600"/>
            <a:ext cx="3352800" cy="9144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err="1" smtClean="0">
                <a:solidFill>
                  <a:srgbClr val="002060"/>
                </a:solidFill>
              </a:rPr>
              <a:t>P</a:t>
            </a:r>
            <a:r>
              <a:rPr lang="en-US" sz="2400" b="1" i="1" baseline="-25000" dirty="0" err="1" smtClean="0">
                <a:solidFill>
                  <a:srgbClr val="002060"/>
                </a:solidFill>
              </a:rPr>
              <a:t>Total</a:t>
            </a:r>
            <a:r>
              <a:rPr lang="en-US" sz="2400" b="1" i="1" dirty="0" smtClean="0">
                <a:solidFill>
                  <a:srgbClr val="002060"/>
                </a:solidFill>
              </a:rPr>
              <a:t>  =  P</a:t>
            </a:r>
            <a:r>
              <a:rPr lang="en-US" sz="2400" b="1" i="1" baseline="-25000" dirty="0" smtClean="0">
                <a:solidFill>
                  <a:srgbClr val="002060"/>
                </a:solidFill>
              </a:rPr>
              <a:t>A</a:t>
            </a:r>
            <a:r>
              <a:rPr lang="en-US" sz="2400" b="1" i="1" dirty="0" smtClean="0">
                <a:solidFill>
                  <a:srgbClr val="002060"/>
                </a:solidFill>
              </a:rPr>
              <a:t>  +  P</a:t>
            </a:r>
            <a:r>
              <a:rPr lang="en-US" sz="2400" b="1" i="1" baseline="-25000" dirty="0" smtClean="0">
                <a:solidFill>
                  <a:srgbClr val="002060"/>
                </a:solidFill>
              </a:rPr>
              <a:t>B</a:t>
            </a:r>
            <a:endParaRPr lang="en-US" sz="2400" b="1" i="1" dirty="0">
              <a:solidFill>
                <a:srgbClr val="002060"/>
              </a:solidFill>
            </a:endParaRPr>
          </a:p>
        </p:txBody>
      </p:sp>
      <p:cxnSp>
        <p:nvCxnSpPr>
          <p:cNvPr id="31" name="رابط مستقيم 30"/>
          <p:cNvCxnSpPr/>
          <p:nvPr/>
        </p:nvCxnSpPr>
        <p:spPr>
          <a:xfrm>
            <a:off x="0" y="16002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1" name="مستطيل 10"/>
          <p:cNvSpPr/>
          <p:nvPr/>
        </p:nvSpPr>
        <p:spPr>
          <a:xfrm>
            <a:off x="0" y="5943600"/>
            <a:ext cx="5715000"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accent2">
                    <a:lumMod val="50000"/>
                  </a:schemeClr>
                </a:solidFill>
                <a:latin typeface="Arial" charset="0"/>
              </a:rPr>
              <a:t>For a mixture of two miscible liquids (</a:t>
            </a:r>
            <a:r>
              <a:rPr lang="en-US" dirty="0" smtClean="0">
                <a:solidFill>
                  <a:schemeClr val="accent2">
                    <a:lumMod val="50000"/>
                  </a:schemeClr>
                </a:solidFill>
                <a:effectLst>
                  <a:outerShdw blurRad="38100" dist="38100" dir="2700000" algn="tl">
                    <a:srgbClr val="FFFFFF"/>
                  </a:outerShdw>
                </a:effectLst>
                <a:latin typeface="Arial" charset="0"/>
              </a:rPr>
              <a:t>A </a:t>
            </a:r>
            <a:r>
              <a:rPr lang="en-US" dirty="0" smtClean="0">
                <a:solidFill>
                  <a:schemeClr val="accent2">
                    <a:lumMod val="50000"/>
                  </a:schemeClr>
                </a:solidFill>
                <a:latin typeface="Arial" charset="0"/>
              </a:rPr>
              <a:t>and </a:t>
            </a:r>
            <a:r>
              <a:rPr lang="en-US" dirty="0" smtClean="0">
                <a:solidFill>
                  <a:schemeClr val="accent2">
                    <a:lumMod val="50000"/>
                  </a:schemeClr>
                </a:solidFill>
                <a:effectLst>
                  <a:outerShdw blurRad="38100" dist="38100" dir="2700000" algn="tl">
                    <a:srgbClr val="FFFFFF"/>
                  </a:outerShdw>
                </a:effectLst>
                <a:latin typeface="Arial" charset="0"/>
              </a:rPr>
              <a:t>B</a:t>
            </a:r>
            <a:r>
              <a:rPr lang="en-US" dirty="0" smtClean="0">
                <a:solidFill>
                  <a:schemeClr val="accent2">
                    <a:lumMod val="50000"/>
                  </a:schemeClr>
                </a:solidFill>
                <a:latin typeface="Arial" charset="0"/>
              </a:rPr>
              <a:t>), the total vapor pressure is the sum of the individual vapor pressures:</a:t>
            </a:r>
            <a:endParaRPr lang="en-US" dirty="0">
              <a:solidFill>
                <a:schemeClr val="accent2">
                  <a:lumMod val="50000"/>
                </a:schemeClr>
              </a:solidFill>
              <a:latin typeface="Arial" charset="0"/>
            </a:endParaRPr>
          </a:p>
        </p:txBody>
      </p:sp>
      <p:sp>
        <p:nvSpPr>
          <p:cNvPr id="12" name="شكل بيضاوي 11"/>
          <p:cNvSpPr/>
          <p:nvPr/>
        </p:nvSpPr>
        <p:spPr>
          <a:xfrm>
            <a:off x="0" y="5257800"/>
            <a:ext cx="2133600" cy="685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u="sng" dirty="0" err="1" smtClean="0">
                <a:solidFill>
                  <a:srgbClr val="002060"/>
                </a:solidFill>
              </a:rPr>
              <a:t>Raoult’s</a:t>
            </a:r>
            <a:r>
              <a:rPr lang="en-US" b="1" u="sng" dirty="0" smtClean="0">
                <a:solidFill>
                  <a:srgbClr val="002060"/>
                </a:solidFill>
              </a:rPr>
              <a:t>  law:</a:t>
            </a:r>
            <a:endParaRPr lang="en-US" b="1" u="sng" dirty="0">
              <a:solidFill>
                <a:srgbClr val="002060"/>
              </a:solidFill>
            </a:endParaRPr>
          </a:p>
        </p:txBody>
      </p:sp>
      <p:cxnSp>
        <p:nvCxnSpPr>
          <p:cNvPr id="18" name="رابط مستقيم 17"/>
          <p:cNvCxnSpPr/>
          <p:nvPr/>
        </p:nvCxnSpPr>
        <p:spPr>
          <a:xfrm>
            <a:off x="0" y="23622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23" name="مستطيل 22"/>
          <p:cNvSpPr/>
          <p:nvPr/>
        </p:nvSpPr>
        <p:spPr>
          <a:xfrm>
            <a:off x="0" y="2514600"/>
            <a:ext cx="1752600" cy="381000"/>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Suppose that :</a:t>
            </a:r>
            <a:endParaRPr lang="en-US" sz="2000" b="1" dirty="0"/>
          </a:p>
        </p:txBody>
      </p:sp>
      <p:sp>
        <p:nvSpPr>
          <p:cNvPr id="24" name="مستطيل مستدير الزوايا 23"/>
          <p:cNvSpPr/>
          <p:nvPr/>
        </p:nvSpPr>
        <p:spPr>
          <a:xfrm>
            <a:off x="2209800" y="2438400"/>
            <a:ext cx="2133600" cy="6096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H</a:t>
            </a:r>
            <a:r>
              <a:rPr lang="en-US" sz="2000" b="1" baseline="-25000" dirty="0" smtClean="0"/>
              <a:t>2</a:t>
            </a:r>
            <a:r>
              <a:rPr lang="en-US" sz="2000" b="1" dirty="0" smtClean="0"/>
              <a:t>O = A                </a:t>
            </a:r>
            <a:endParaRPr lang="en-US" sz="2000" b="1" dirty="0"/>
          </a:p>
        </p:txBody>
      </p:sp>
      <p:sp>
        <p:nvSpPr>
          <p:cNvPr id="30" name="مستطيل مستدير الزوايا 29"/>
          <p:cNvSpPr/>
          <p:nvPr/>
        </p:nvSpPr>
        <p:spPr>
          <a:xfrm>
            <a:off x="5791200" y="2438400"/>
            <a:ext cx="2438400" cy="6096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Unknown liquid = B</a:t>
            </a:r>
            <a:endParaRPr lang="en-US" sz="2000" b="1" dirty="0"/>
          </a:p>
        </p:txBody>
      </p:sp>
      <p:sp>
        <p:nvSpPr>
          <p:cNvPr id="32" name="شكل بيضاوي 31"/>
          <p:cNvSpPr/>
          <p:nvPr/>
        </p:nvSpPr>
        <p:spPr>
          <a:xfrm>
            <a:off x="4648200" y="2514600"/>
            <a:ext cx="838200" cy="457200"/>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&amp;</a:t>
            </a:r>
            <a:endParaRPr lang="en-US" dirty="0"/>
          </a:p>
        </p:txBody>
      </p:sp>
    </p:spTree>
  </p:cSld>
  <p:clrMapOvr>
    <a:masterClrMapping/>
  </p:clrMapOvr>
  <p:transition>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66800"/>
          </a:xfrm>
        </p:spPr>
        <p:txBody>
          <a:bodyPr>
            <a:normAutofit/>
          </a:bodyPr>
          <a:lstStyle/>
          <a:p>
            <a:r>
              <a:rPr lang="ar-BH" sz="3600" i="1" dirty="0" smtClean="0">
                <a:solidFill>
                  <a:srgbClr val="C00000"/>
                </a:solidFill>
              </a:rPr>
              <a:t>           ح</a:t>
            </a:r>
            <a:r>
              <a:rPr lang="en-US" sz="3600" i="1" u="sng" dirty="0" smtClean="0">
                <a:solidFill>
                  <a:srgbClr val="C00000"/>
                </a:solidFill>
              </a:rPr>
              <a:t>The steam distillation apparatus:</a:t>
            </a:r>
            <a:endParaRPr lang="en-US" sz="3600" i="1" u="sng" dirty="0">
              <a:solidFill>
                <a:srgbClr val="C00000"/>
              </a:solidFill>
            </a:endParaRPr>
          </a:p>
        </p:txBody>
      </p:sp>
      <p:pic>
        <p:nvPicPr>
          <p:cNvPr id="4" name="Picture 10" descr="Steam_Distillation"/>
          <p:cNvPicPr>
            <a:picLocks noGrp="1" noChangeAspect="1" noChangeArrowheads="1"/>
          </p:cNvPicPr>
          <p:nvPr>
            <p:ph idx="1"/>
          </p:nvPr>
        </p:nvPicPr>
        <p:blipFill>
          <a:blip r:embed="rId2" cstate="print"/>
          <a:srcRect/>
          <a:stretch>
            <a:fillRect/>
          </a:stretch>
        </p:blipFill>
        <p:spPr bwMode="auto">
          <a:xfrm>
            <a:off x="304800" y="1219200"/>
            <a:ext cx="8305800" cy="5257800"/>
          </a:xfrm>
          <a:prstGeom prst="rect">
            <a:avLst/>
          </a:prstGeom>
          <a:solidFill>
            <a:srgbClr val="66FF33"/>
          </a:solidFill>
          <a:ln w="9525">
            <a:noFill/>
            <a:miter lim="800000"/>
            <a:headEnd/>
            <a:tailEnd/>
          </a:ln>
        </p:spPr>
      </p:pic>
      <p:sp>
        <p:nvSpPr>
          <p:cNvPr id="7" name="مربع نص 6"/>
          <p:cNvSpPr txBox="1"/>
          <p:nvPr/>
        </p:nvSpPr>
        <p:spPr>
          <a:xfrm>
            <a:off x="5257800" y="6019800"/>
            <a:ext cx="2089731" cy="369332"/>
          </a:xfrm>
          <a:prstGeom prst="rect">
            <a:avLst/>
          </a:prstGeom>
          <a:noFill/>
        </p:spPr>
        <p:txBody>
          <a:bodyPr wrap="square" rtlCol="0">
            <a:spAutoFit/>
          </a:bodyPr>
          <a:lstStyle/>
          <a:p>
            <a:r>
              <a:rPr lang="en-US" dirty="0" smtClean="0"/>
              <a:t>Graduated Cylinder</a:t>
            </a:r>
            <a:endParaRPr lang="en-US" dirty="0"/>
          </a:p>
        </p:txBody>
      </p:sp>
      <p:sp>
        <p:nvSpPr>
          <p:cNvPr id="8" name="مربع نص 7"/>
          <p:cNvSpPr txBox="1"/>
          <p:nvPr/>
        </p:nvSpPr>
        <p:spPr>
          <a:xfrm>
            <a:off x="2438400" y="5334000"/>
            <a:ext cx="3657600" cy="923330"/>
          </a:xfrm>
          <a:prstGeom prst="rect">
            <a:avLst/>
          </a:prstGeom>
          <a:noFill/>
        </p:spPr>
        <p:txBody>
          <a:bodyPr wrap="square" rtlCol="0">
            <a:spAutoFit/>
          </a:bodyPr>
          <a:lstStyle/>
          <a:p>
            <a:r>
              <a:rPr lang="en-US" dirty="0" smtClean="0"/>
              <a:t>100 ml of unknown compound </a:t>
            </a:r>
            <a:r>
              <a:rPr lang="en-US" b="1" dirty="0" smtClean="0">
                <a:solidFill>
                  <a:srgbClr val="00B050"/>
                </a:solidFill>
              </a:rPr>
              <a:t>(B)</a:t>
            </a:r>
          </a:p>
          <a:p>
            <a:r>
              <a:rPr lang="en-US" dirty="0" smtClean="0"/>
              <a:t>                   </a:t>
            </a:r>
          </a:p>
          <a:p>
            <a:r>
              <a:rPr lang="en-US" dirty="0" smtClean="0"/>
              <a:t>50 ml of H</a:t>
            </a:r>
            <a:r>
              <a:rPr lang="en-US" baseline="-25000" dirty="0" smtClean="0"/>
              <a:t>2</a:t>
            </a:r>
            <a:r>
              <a:rPr lang="en-US" dirty="0" smtClean="0"/>
              <a:t>O </a:t>
            </a:r>
            <a:r>
              <a:rPr lang="en-US" b="1" dirty="0" smtClean="0">
                <a:solidFill>
                  <a:srgbClr val="00B050"/>
                </a:solidFill>
              </a:rPr>
              <a:t>(A)</a:t>
            </a:r>
            <a:endParaRPr lang="en-US" b="1" dirty="0">
              <a:solidFill>
                <a:srgbClr val="00B050"/>
              </a:solidFill>
            </a:endParaRPr>
          </a:p>
        </p:txBody>
      </p:sp>
      <p:sp>
        <p:nvSpPr>
          <p:cNvPr id="9" name="شكل بيضاوي 8"/>
          <p:cNvSpPr/>
          <p:nvPr/>
        </p:nvSpPr>
        <p:spPr>
          <a:xfrm>
            <a:off x="2667000" y="5715000"/>
            <a:ext cx="5334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66"/>
                </a:solidFill>
              </a:rPr>
              <a:t>+</a:t>
            </a:r>
            <a:endParaRPr lang="en-US" sz="2400" b="1" dirty="0">
              <a:solidFill>
                <a:srgbClr val="FF0066"/>
              </a:solidFill>
            </a:endParaRPr>
          </a:p>
        </p:txBody>
      </p:sp>
      <p:sp>
        <p:nvSpPr>
          <p:cNvPr id="11" name="مستطيل مستدير الزوايا 10"/>
          <p:cNvSpPr/>
          <p:nvPr/>
        </p:nvSpPr>
        <p:spPr>
          <a:xfrm>
            <a:off x="2057400" y="5334000"/>
            <a:ext cx="11430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rPr>
              <a:t>100 ml</a:t>
            </a:r>
            <a:endParaRPr lang="en-US" b="1" dirty="0">
              <a:solidFill>
                <a:srgbClr val="C00000"/>
              </a:solidFill>
            </a:endParaRPr>
          </a:p>
        </p:txBody>
      </p:sp>
      <p:sp>
        <p:nvSpPr>
          <p:cNvPr id="12" name="مستطيل مستدير الزوايا 11"/>
          <p:cNvSpPr/>
          <p:nvPr/>
        </p:nvSpPr>
        <p:spPr>
          <a:xfrm>
            <a:off x="2057400" y="5943600"/>
            <a:ext cx="9906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rPr>
              <a:t>50 ml</a:t>
            </a:r>
            <a:endParaRPr lang="en-US" b="1" dirty="0">
              <a:solidFill>
                <a:srgbClr val="C00000"/>
              </a:solidFill>
            </a:endParaRPr>
          </a:p>
        </p:txBody>
      </p:sp>
      <p:cxnSp>
        <p:nvCxnSpPr>
          <p:cNvPr id="14" name="رابط مستقيم 13"/>
          <p:cNvCxnSpPr/>
          <p:nvPr/>
        </p:nvCxnSpPr>
        <p:spPr>
          <a:xfrm>
            <a:off x="2819400" y="1752600"/>
            <a:ext cx="0" cy="2971800"/>
          </a:xfrm>
          <a:prstGeom prst="line">
            <a:avLst/>
          </a:prstGeom>
        </p:spPr>
        <p:style>
          <a:lnRef idx="3">
            <a:schemeClr val="accent2"/>
          </a:lnRef>
          <a:fillRef idx="0">
            <a:schemeClr val="accent2"/>
          </a:fillRef>
          <a:effectRef idx="2">
            <a:schemeClr val="accent2"/>
          </a:effectRef>
          <a:fontRef idx="minor">
            <a:schemeClr val="tx1"/>
          </a:fontRef>
        </p:style>
      </p:cxnSp>
      <p:sp>
        <p:nvSpPr>
          <p:cNvPr id="20" name="مستطيل 19"/>
          <p:cNvSpPr/>
          <p:nvPr/>
        </p:nvSpPr>
        <p:spPr>
          <a:xfrm>
            <a:off x="3657600" y="1676400"/>
            <a:ext cx="1600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Thermometer</a:t>
            </a:r>
            <a:endParaRPr lang="en-US" dirty="0">
              <a:solidFill>
                <a:schemeClr val="tx1">
                  <a:lumMod val="95000"/>
                  <a:lumOff val="5000"/>
                </a:schemeClr>
              </a:solidFill>
            </a:endParaRPr>
          </a:p>
        </p:txBody>
      </p:sp>
      <p:cxnSp>
        <p:nvCxnSpPr>
          <p:cNvPr id="22" name="رابط كسهم مستقيم 21"/>
          <p:cNvCxnSpPr/>
          <p:nvPr/>
        </p:nvCxnSpPr>
        <p:spPr>
          <a:xfrm flipH="1">
            <a:off x="2819400" y="1981200"/>
            <a:ext cx="7620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16" name="Picture 7"/>
          <p:cNvPicPr>
            <a:picLocks noGrp="1" noChangeAspect="1" noChangeArrowheads="1"/>
          </p:cNvPicPr>
          <p:nvPr>
            <p:ph idx="1"/>
          </p:nvPr>
        </p:nvPicPr>
        <p:blipFill>
          <a:blip r:embed="rId3" cstate="print"/>
          <a:srcRect/>
          <a:stretch>
            <a:fillRect/>
          </a:stretch>
        </p:blipFill>
        <p:spPr bwMode="auto">
          <a:xfrm>
            <a:off x="7162800" y="5257800"/>
            <a:ext cx="1068228" cy="1219199"/>
          </a:xfrm>
          <a:prstGeom prst="rect">
            <a:avLst/>
          </a:prstGeom>
          <a:noFill/>
          <a:ln w="9525">
            <a:noFill/>
            <a:miter lim="800000"/>
            <a:headEnd/>
            <a:tailEnd/>
          </a:ln>
        </p:spPr>
      </p:pic>
      <p:sp>
        <p:nvSpPr>
          <p:cNvPr id="17" name="مستطيل مستدير الزوايا 16"/>
          <p:cNvSpPr/>
          <p:nvPr/>
        </p:nvSpPr>
        <p:spPr>
          <a:xfrm>
            <a:off x="7162800" y="6248400"/>
            <a:ext cx="1066800" cy="2286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14"/>
          <p:cNvSpPr/>
          <p:nvPr/>
        </p:nvSpPr>
        <p:spPr>
          <a:xfrm>
            <a:off x="0" y="65903"/>
            <a:ext cx="2209800" cy="9144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smtClean="0">
                <a:solidFill>
                  <a:srgbClr val="FF0000"/>
                </a:solidFill>
              </a:rPr>
              <a:t>Procedure:</a:t>
            </a:r>
            <a:endParaRPr lang="en-US" sz="2400" u="sng" dirty="0">
              <a:solidFill>
                <a:srgbClr val="FF0000"/>
              </a:solidFill>
            </a:endParaRPr>
          </a:p>
        </p:txBody>
      </p:sp>
      <p:sp>
        <p:nvSpPr>
          <p:cNvPr id="18" name="قوس كبير أيسر 17"/>
          <p:cNvSpPr/>
          <p:nvPr/>
        </p:nvSpPr>
        <p:spPr>
          <a:xfrm>
            <a:off x="7239000" y="5410200"/>
            <a:ext cx="306324" cy="381000"/>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9" name="قوس كبير أيمن 18"/>
          <p:cNvSpPr/>
          <p:nvPr/>
        </p:nvSpPr>
        <p:spPr>
          <a:xfrm>
            <a:off x="7772400" y="5791200"/>
            <a:ext cx="228600" cy="304800"/>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21" name="مستطيل مستدير الزوايا 20"/>
          <p:cNvSpPr/>
          <p:nvPr/>
        </p:nvSpPr>
        <p:spPr>
          <a:xfrm>
            <a:off x="8077200" y="5715000"/>
            <a:ext cx="457200"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rPr>
              <a:t>V</a:t>
            </a:r>
            <a:r>
              <a:rPr lang="en-US" b="1" baseline="-25000" dirty="0" smtClean="0">
                <a:solidFill>
                  <a:srgbClr val="C00000"/>
                </a:solidFill>
              </a:rPr>
              <a:t>B</a:t>
            </a:r>
            <a:endParaRPr lang="en-US" b="1" dirty="0">
              <a:solidFill>
                <a:srgbClr val="C00000"/>
              </a:solidFill>
            </a:endParaRPr>
          </a:p>
        </p:txBody>
      </p:sp>
      <p:sp>
        <p:nvSpPr>
          <p:cNvPr id="23" name="مستطيل مستدير الزوايا 22"/>
          <p:cNvSpPr/>
          <p:nvPr/>
        </p:nvSpPr>
        <p:spPr>
          <a:xfrm>
            <a:off x="6705600" y="5334000"/>
            <a:ext cx="457200"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rPr>
              <a:t>V</a:t>
            </a:r>
            <a:r>
              <a:rPr lang="en-US" b="1" baseline="-25000" dirty="0" smtClean="0">
                <a:solidFill>
                  <a:srgbClr val="C00000"/>
                </a:solidFill>
              </a:rPr>
              <a:t>A</a:t>
            </a:r>
            <a:endParaRPr lang="en-US" b="1" dirty="0">
              <a:solidFill>
                <a:srgbClr val="C00000"/>
              </a:solidFill>
            </a:endParaRPr>
          </a:p>
        </p:txBody>
      </p:sp>
      <p:sp>
        <p:nvSpPr>
          <p:cNvPr id="24" name="مربع نص 23"/>
          <p:cNvSpPr txBox="1"/>
          <p:nvPr/>
        </p:nvSpPr>
        <p:spPr>
          <a:xfrm>
            <a:off x="4953000" y="3276600"/>
            <a:ext cx="1219200" cy="369332"/>
          </a:xfrm>
          <a:prstGeom prst="rect">
            <a:avLst/>
          </a:prstGeom>
          <a:noFill/>
        </p:spPr>
        <p:txBody>
          <a:bodyPr wrap="square" rtlCol="0">
            <a:spAutoFit/>
          </a:bodyPr>
          <a:lstStyle/>
          <a:p>
            <a:r>
              <a:rPr lang="en-US" b="1" smtClean="0"/>
              <a:t>condenser</a:t>
            </a:r>
            <a:endParaRPr lang="en-US" b="1" dirty="0"/>
          </a:p>
        </p:txBody>
      </p:sp>
    </p:spTree>
  </p:cSld>
  <p:clrMapOvr>
    <a:masterClrMapping/>
  </p:clrMapOvr>
  <p:transition>
    <p:wedg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15962"/>
          </a:xfrm>
        </p:spPr>
        <p:txBody>
          <a:bodyPr>
            <a:normAutofit/>
          </a:bodyPr>
          <a:lstStyle/>
          <a:p>
            <a:pPr algn="l"/>
            <a:r>
              <a:rPr lang="en-US" sz="2400" dirty="0" smtClean="0"/>
              <a:t>****************************************************</a:t>
            </a:r>
            <a:endParaRPr lang="en-US" sz="2400" dirty="0"/>
          </a:p>
        </p:txBody>
      </p:sp>
      <p:sp>
        <p:nvSpPr>
          <p:cNvPr id="3" name="عنصر نائب للمحتوى 2"/>
          <p:cNvSpPr>
            <a:spLocks noGrp="1"/>
          </p:cNvSpPr>
          <p:nvPr>
            <p:ph idx="1"/>
          </p:nvPr>
        </p:nvSpPr>
        <p:spPr>
          <a:xfrm>
            <a:off x="457200" y="533400"/>
            <a:ext cx="8229600" cy="6324600"/>
          </a:xfrm>
        </p:spPr>
        <p:txBody>
          <a:bodyPr/>
          <a:lstStyle/>
          <a:p>
            <a:pPr>
              <a:buNone/>
            </a:pPr>
            <a:r>
              <a:rPr lang="en-US" b="1" u="sng" dirty="0" smtClean="0">
                <a:solidFill>
                  <a:srgbClr val="7030A0"/>
                </a:solidFill>
              </a:rPr>
              <a:t>Results:</a:t>
            </a:r>
          </a:p>
          <a:p>
            <a:pPr>
              <a:buNone/>
            </a:pPr>
            <a:endParaRPr lang="en-US" b="1" dirty="0" smtClean="0">
              <a:solidFill>
                <a:srgbClr val="7030A0"/>
              </a:solidFill>
            </a:endParaRPr>
          </a:p>
          <a:p>
            <a:pPr>
              <a:buNone/>
            </a:pPr>
            <a:r>
              <a:rPr lang="en-US" sz="2400" b="1" dirty="0" smtClean="0"/>
              <a:t>1- Boiling point(T</a:t>
            </a:r>
            <a:r>
              <a:rPr lang="en-US" sz="2400" b="1" baseline="-25000" dirty="0" smtClean="0"/>
              <a:t>b</a:t>
            </a:r>
            <a:r>
              <a:rPr lang="en-US" sz="2400" b="1" dirty="0" smtClean="0"/>
              <a:t> ) =………</a:t>
            </a:r>
            <a:r>
              <a:rPr lang="en-US" sz="2400" b="1" baseline="30000" dirty="0" smtClean="0">
                <a:solidFill>
                  <a:srgbClr val="7030A0"/>
                </a:solidFill>
              </a:rPr>
              <a:t>O</a:t>
            </a:r>
            <a:r>
              <a:rPr lang="en-US" sz="2400" b="1" dirty="0" smtClean="0">
                <a:solidFill>
                  <a:srgbClr val="7030A0"/>
                </a:solidFill>
              </a:rPr>
              <a:t>C </a:t>
            </a:r>
            <a:r>
              <a:rPr lang="en-US" sz="2400" b="1" dirty="0" smtClean="0"/>
              <a:t>                   </a:t>
            </a:r>
            <a:r>
              <a:rPr lang="en-US" sz="2400" b="1" dirty="0" smtClean="0">
                <a:solidFill>
                  <a:srgbClr val="C00000"/>
                </a:solidFill>
              </a:rPr>
              <a:t> P</a:t>
            </a:r>
            <a:r>
              <a:rPr lang="en-US" sz="2400" b="1" baseline="-25000" dirty="0" smtClean="0">
                <a:solidFill>
                  <a:srgbClr val="C00000"/>
                </a:solidFill>
              </a:rPr>
              <a:t>A  </a:t>
            </a:r>
            <a:r>
              <a:rPr lang="en-US" sz="2400" b="1" dirty="0" smtClean="0"/>
              <a:t>= ……..</a:t>
            </a:r>
          </a:p>
          <a:p>
            <a:pPr>
              <a:buNone/>
            </a:pPr>
            <a:r>
              <a:rPr lang="en-US" sz="2400" b="1" dirty="0" smtClean="0"/>
              <a:t>                                                                          </a:t>
            </a:r>
            <a:r>
              <a:rPr lang="en-US" sz="2400" b="1" dirty="0" smtClean="0">
                <a:solidFill>
                  <a:srgbClr val="C00000"/>
                </a:solidFill>
              </a:rPr>
              <a:t>P</a:t>
            </a:r>
            <a:r>
              <a:rPr lang="en-US" sz="2400" b="1" baseline="-25000" dirty="0" smtClean="0">
                <a:solidFill>
                  <a:srgbClr val="C00000"/>
                </a:solidFill>
              </a:rPr>
              <a:t>B</a:t>
            </a:r>
            <a:r>
              <a:rPr lang="en-US" sz="2400" b="1" dirty="0" smtClean="0"/>
              <a:t> = P</a:t>
            </a:r>
            <a:r>
              <a:rPr lang="en-US" sz="2400" b="1" baseline="-25000" dirty="0" smtClean="0"/>
              <a:t>TOTAL</a:t>
            </a:r>
            <a:r>
              <a:rPr lang="en-US" sz="2400" b="1" dirty="0" smtClean="0"/>
              <a:t>   ─  P</a:t>
            </a:r>
            <a:r>
              <a:rPr lang="en-US" sz="2400" b="1" baseline="-25000" dirty="0" smtClean="0"/>
              <a:t>A </a:t>
            </a:r>
            <a:r>
              <a:rPr lang="en-US" sz="2400" b="1" dirty="0" smtClean="0"/>
              <a:t>= …….</a:t>
            </a:r>
            <a:r>
              <a:rPr lang="en-US" sz="2400" b="1" baseline="-25000" dirty="0" smtClean="0"/>
              <a:t> </a:t>
            </a:r>
          </a:p>
          <a:p>
            <a:pPr>
              <a:buNone/>
            </a:pPr>
            <a:r>
              <a:rPr lang="en-US" sz="2400" b="1" baseline="-25000" dirty="0" smtClean="0"/>
              <a:t>   </a:t>
            </a:r>
            <a:endParaRPr lang="en-US" sz="2400" b="1" dirty="0" smtClean="0"/>
          </a:p>
          <a:p>
            <a:pPr>
              <a:buNone/>
            </a:pPr>
            <a:r>
              <a:rPr lang="en-US" sz="2400" b="1" dirty="0" smtClean="0"/>
              <a:t>2- Volume of H</a:t>
            </a:r>
            <a:r>
              <a:rPr lang="en-US" sz="2400" b="1" baseline="-25000" dirty="0" smtClean="0"/>
              <a:t>2</a:t>
            </a:r>
            <a:r>
              <a:rPr lang="en-US" sz="2400" b="1" dirty="0" smtClean="0"/>
              <a:t>O </a:t>
            </a:r>
            <a:r>
              <a:rPr lang="en-US" sz="2400" b="1" dirty="0" smtClean="0">
                <a:solidFill>
                  <a:srgbClr val="C00000"/>
                </a:solidFill>
              </a:rPr>
              <a:t>(A) </a:t>
            </a:r>
            <a:r>
              <a:rPr lang="en-US" sz="2400" b="1" dirty="0" smtClean="0"/>
              <a:t>after distillation = </a:t>
            </a:r>
            <a:r>
              <a:rPr lang="en-US" sz="2400" b="1" dirty="0" smtClean="0">
                <a:solidFill>
                  <a:srgbClr val="C00000"/>
                </a:solidFill>
              </a:rPr>
              <a:t>……. ml </a:t>
            </a:r>
          </a:p>
          <a:p>
            <a:pPr>
              <a:buNone/>
            </a:pPr>
            <a:r>
              <a:rPr lang="en-US" sz="2400" b="1" dirty="0" smtClean="0"/>
              <a:t>3- Volume of unknown solution</a:t>
            </a:r>
            <a:r>
              <a:rPr lang="en-US" sz="2400" b="1" dirty="0" smtClean="0">
                <a:solidFill>
                  <a:srgbClr val="C00000"/>
                </a:solidFill>
              </a:rPr>
              <a:t> (B) </a:t>
            </a:r>
            <a:r>
              <a:rPr lang="en-US" sz="2400" b="1" dirty="0" smtClean="0"/>
              <a:t>after distillation = </a:t>
            </a:r>
            <a:r>
              <a:rPr lang="en-US" sz="2400" b="1" dirty="0" smtClean="0">
                <a:solidFill>
                  <a:srgbClr val="C00000"/>
                </a:solidFill>
              </a:rPr>
              <a:t>…… ml</a:t>
            </a:r>
          </a:p>
          <a:p>
            <a:pPr>
              <a:buNone/>
            </a:pPr>
            <a:r>
              <a:rPr lang="en-US" sz="2400" b="1" u="sng" dirty="0" smtClean="0">
                <a:solidFill>
                  <a:srgbClr val="7030A0"/>
                </a:solidFill>
              </a:rPr>
              <a:t>Calculations: </a:t>
            </a:r>
          </a:p>
          <a:p>
            <a:pPr>
              <a:buNone/>
            </a:pPr>
            <a:r>
              <a:rPr lang="en-US" sz="2400" b="1" dirty="0" smtClean="0"/>
              <a:t>                          </a:t>
            </a:r>
          </a:p>
        </p:txBody>
      </p:sp>
      <p:sp>
        <p:nvSpPr>
          <p:cNvPr id="4" name="مستطيل 3"/>
          <p:cNvSpPr/>
          <p:nvPr/>
        </p:nvSpPr>
        <p:spPr>
          <a:xfrm>
            <a:off x="990600" y="4800600"/>
            <a:ext cx="6553200" cy="914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C000"/>
                </a:solidFill>
                <a:latin typeface="MV Boli" pitchFamily="2" charset="0"/>
                <a:cs typeface="MV Boli" pitchFamily="2" charset="0"/>
              </a:rPr>
              <a:t>(M.wt)</a:t>
            </a:r>
            <a:r>
              <a:rPr lang="en-US" sz="2800" b="1" baseline="-25000" dirty="0" smtClean="0">
                <a:solidFill>
                  <a:srgbClr val="FFC000"/>
                </a:solidFill>
                <a:latin typeface="MV Boli" pitchFamily="2" charset="0"/>
                <a:cs typeface="MV Boli" pitchFamily="2" charset="0"/>
              </a:rPr>
              <a:t>B</a:t>
            </a:r>
            <a:r>
              <a:rPr lang="en-US" sz="2800" b="1" dirty="0" smtClean="0">
                <a:solidFill>
                  <a:srgbClr val="FFC000"/>
                </a:solidFill>
                <a:latin typeface="MV Boli" pitchFamily="2" charset="0"/>
                <a:cs typeface="MV Boli" pitchFamily="2" charset="0"/>
              </a:rPr>
              <a:t>  </a:t>
            </a:r>
            <a:r>
              <a:rPr lang="en-US" sz="2400" b="1" dirty="0" smtClean="0"/>
              <a:t>=    P</a:t>
            </a:r>
            <a:r>
              <a:rPr lang="en-US" sz="2400" b="1" baseline="-25000" dirty="0" smtClean="0"/>
              <a:t>A</a:t>
            </a:r>
            <a:r>
              <a:rPr lang="en-US" sz="2400" b="1" dirty="0" smtClean="0"/>
              <a:t> ×  ( M.wt )</a:t>
            </a:r>
            <a:r>
              <a:rPr lang="en-US" sz="2400" b="1" baseline="-25000" dirty="0" smtClean="0"/>
              <a:t>A </a:t>
            </a:r>
            <a:r>
              <a:rPr lang="en-US" sz="2400" b="1" dirty="0" smtClean="0"/>
              <a:t> ×  m </a:t>
            </a:r>
            <a:r>
              <a:rPr lang="en-US" sz="2400" b="1" baseline="-25000" dirty="0" smtClean="0"/>
              <a:t>B </a:t>
            </a:r>
            <a:r>
              <a:rPr lang="en-US" sz="2400" b="1" dirty="0" smtClean="0"/>
              <a:t>   / m</a:t>
            </a:r>
            <a:r>
              <a:rPr lang="en-US" sz="2400" b="1" baseline="-25000" dirty="0" smtClean="0"/>
              <a:t>A</a:t>
            </a:r>
            <a:r>
              <a:rPr lang="en-US" sz="2400" b="1" dirty="0" smtClean="0"/>
              <a:t> ×  P</a:t>
            </a:r>
            <a:r>
              <a:rPr lang="en-US" sz="2400" b="1" baseline="-25000" dirty="0" smtClean="0"/>
              <a:t>B                  </a:t>
            </a:r>
            <a:endParaRPr lang="en-US" sz="2400" b="1" dirty="0"/>
          </a:p>
        </p:txBody>
      </p:sp>
      <p:cxnSp>
        <p:nvCxnSpPr>
          <p:cNvPr id="6" name="رابط كسهم مستقيم 5"/>
          <p:cNvCxnSpPr/>
          <p:nvPr/>
        </p:nvCxnSpPr>
        <p:spPr>
          <a:xfrm flipH="1" flipV="1">
            <a:off x="5105400" y="4572000"/>
            <a:ext cx="457200" cy="533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مستطيل 11"/>
          <p:cNvSpPr/>
          <p:nvPr/>
        </p:nvSpPr>
        <p:spPr>
          <a:xfrm>
            <a:off x="4343400" y="4114800"/>
            <a:ext cx="12954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B0F0"/>
                </a:solidFill>
              </a:rPr>
              <a:t>d</a:t>
            </a:r>
            <a:r>
              <a:rPr lang="en-US" sz="2000" b="1" baseline="-25000" dirty="0" smtClean="0">
                <a:solidFill>
                  <a:srgbClr val="00B0F0"/>
                </a:solidFill>
              </a:rPr>
              <a:t>B  </a:t>
            </a:r>
            <a:r>
              <a:rPr lang="en-US" sz="2000" b="1" dirty="0" smtClean="0">
                <a:solidFill>
                  <a:srgbClr val="00B0F0"/>
                </a:solidFill>
              </a:rPr>
              <a:t>× V</a:t>
            </a:r>
            <a:r>
              <a:rPr lang="en-US" sz="2000" b="1" baseline="-25000" dirty="0" smtClean="0">
                <a:solidFill>
                  <a:srgbClr val="00B0F0"/>
                </a:solidFill>
              </a:rPr>
              <a:t>B </a:t>
            </a:r>
            <a:endParaRPr lang="en-US" sz="2000" b="1" dirty="0">
              <a:solidFill>
                <a:srgbClr val="00B0F0"/>
              </a:solidFill>
            </a:endParaRPr>
          </a:p>
        </p:txBody>
      </p:sp>
      <p:cxnSp>
        <p:nvCxnSpPr>
          <p:cNvPr id="14" name="رابط كسهم مستقيم 13"/>
          <p:cNvCxnSpPr/>
          <p:nvPr/>
        </p:nvCxnSpPr>
        <p:spPr>
          <a:xfrm flipV="1">
            <a:off x="6629400" y="4572000"/>
            <a:ext cx="457200" cy="533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مستطيل 19"/>
          <p:cNvSpPr/>
          <p:nvPr/>
        </p:nvSpPr>
        <p:spPr>
          <a:xfrm>
            <a:off x="6629400" y="4114800"/>
            <a:ext cx="12954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B0F0"/>
                </a:solidFill>
              </a:rPr>
              <a:t>d</a:t>
            </a:r>
            <a:r>
              <a:rPr lang="en-US" sz="2000" b="1" baseline="-25000" dirty="0" smtClean="0">
                <a:solidFill>
                  <a:srgbClr val="00B0F0"/>
                </a:solidFill>
              </a:rPr>
              <a:t>A </a:t>
            </a:r>
            <a:r>
              <a:rPr lang="en-US" sz="2000" b="1" dirty="0" smtClean="0">
                <a:solidFill>
                  <a:srgbClr val="00B0F0"/>
                </a:solidFill>
              </a:rPr>
              <a:t>× V</a:t>
            </a:r>
            <a:r>
              <a:rPr lang="en-US" sz="2000" b="1" baseline="-25000" dirty="0" smtClean="0">
                <a:solidFill>
                  <a:srgbClr val="00B0F0"/>
                </a:solidFill>
              </a:rPr>
              <a:t>A </a:t>
            </a:r>
            <a:endParaRPr lang="en-US" sz="2000" b="1" dirty="0">
              <a:solidFill>
                <a:srgbClr val="00B0F0"/>
              </a:solidFill>
            </a:endParaRPr>
          </a:p>
        </p:txBody>
      </p:sp>
      <p:sp>
        <p:nvSpPr>
          <p:cNvPr id="28" name="سهم إلى اليمين 27"/>
          <p:cNvSpPr/>
          <p:nvPr/>
        </p:nvSpPr>
        <p:spPr>
          <a:xfrm>
            <a:off x="4267200" y="1752600"/>
            <a:ext cx="5334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سهم إلى اليمين 28"/>
          <p:cNvSpPr/>
          <p:nvPr/>
        </p:nvSpPr>
        <p:spPr>
          <a:xfrm>
            <a:off x="4876800" y="1752600"/>
            <a:ext cx="3810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رابط مستقيم 30"/>
          <p:cNvCxnSpPr/>
          <p:nvPr/>
        </p:nvCxnSpPr>
        <p:spPr>
          <a:xfrm>
            <a:off x="0" y="3886200"/>
            <a:ext cx="9144000" cy="76200"/>
          </a:xfrm>
          <a:prstGeom prst="line">
            <a:avLst/>
          </a:prstGeom>
        </p:spPr>
        <p:style>
          <a:lnRef idx="3">
            <a:schemeClr val="dk1"/>
          </a:lnRef>
          <a:fillRef idx="0">
            <a:schemeClr val="dk1"/>
          </a:fillRef>
          <a:effectRef idx="2">
            <a:schemeClr val="dk1"/>
          </a:effectRef>
          <a:fontRef idx="minor">
            <a:schemeClr val="tx1"/>
          </a:fontRef>
        </p:style>
      </p:cxnSp>
      <p:sp>
        <p:nvSpPr>
          <p:cNvPr id="46" name="مستطيل 45"/>
          <p:cNvSpPr/>
          <p:nvPr/>
        </p:nvSpPr>
        <p:spPr>
          <a:xfrm>
            <a:off x="990600" y="5867400"/>
            <a:ext cx="6553200" cy="8382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rgbClr val="FFC000"/>
                </a:solidFill>
                <a:latin typeface="MV Boli" pitchFamily="2" charset="0"/>
                <a:cs typeface="MV Boli" pitchFamily="2" charset="0"/>
              </a:rPr>
              <a:t>(</a:t>
            </a:r>
            <a:r>
              <a:rPr lang="en-US" sz="2800" b="1" dirty="0" err="1" smtClean="0">
                <a:solidFill>
                  <a:srgbClr val="FFC000"/>
                </a:solidFill>
                <a:latin typeface="MV Boli" pitchFamily="2" charset="0"/>
                <a:cs typeface="MV Boli" pitchFamily="2" charset="0"/>
              </a:rPr>
              <a:t>M.wt</a:t>
            </a:r>
            <a:r>
              <a:rPr lang="en-US" sz="2800" b="1" dirty="0" smtClean="0">
                <a:solidFill>
                  <a:srgbClr val="FFC000"/>
                </a:solidFill>
                <a:latin typeface="MV Boli" pitchFamily="2" charset="0"/>
                <a:cs typeface="MV Boli" pitchFamily="2" charset="0"/>
              </a:rPr>
              <a:t>)</a:t>
            </a:r>
            <a:r>
              <a:rPr lang="en-US" sz="2800" b="1" baseline="-25000" dirty="0" smtClean="0">
                <a:solidFill>
                  <a:srgbClr val="FFC000"/>
                </a:solidFill>
                <a:latin typeface="MV Boli" pitchFamily="2" charset="0"/>
                <a:cs typeface="MV Boli" pitchFamily="2" charset="0"/>
              </a:rPr>
              <a:t>B</a:t>
            </a:r>
            <a:r>
              <a:rPr lang="en-US" sz="2800" b="1" dirty="0" smtClean="0">
                <a:solidFill>
                  <a:srgbClr val="FFC000"/>
                </a:solidFill>
                <a:latin typeface="MV Boli" pitchFamily="2" charset="0"/>
                <a:cs typeface="MV Boli" pitchFamily="2" charset="0"/>
              </a:rPr>
              <a:t> = ....... gm / mol</a:t>
            </a:r>
            <a:endParaRPr lang="en-US" sz="2800" dirty="0"/>
          </a:p>
        </p:txBody>
      </p:sp>
      <p:sp>
        <p:nvSpPr>
          <p:cNvPr id="47" name="سهم إلى اليمين 46"/>
          <p:cNvSpPr/>
          <p:nvPr/>
        </p:nvSpPr>
        <p:spPr>
          <a:xfrm>
            <a:off x="5257800" y="1752600"/>
            <a:ext cx="304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a:bodyPr>
          <a:lstStyle/>
          <a:p>
            <a:r>
              <a:rPr lang="en-US" dirty="0" smtClean="0"/>
              <a:t>*****************</a:t>
            </a:r>
            <a:endParaRPr lang="en-US" dirty="0"/>
          </a:p>
        </p:txBody>
      </p:sp>
      <p:sp>
        <p:nvSpPr>
          <p:cNvPr id="3" name="عنصر نائب للمحتوى 2"/>
          <p:cNvSpPr>
            <a:spLocks noGrp="1"/>
          </p:cNvSpPr>
          <p:nvPr>
            <p:ph idx="1"/>
          </p:nvPr>
        </p:nvSpPr>
        <p:spPr>
          <a:xfrm>
            <a:off x="228600" y="1600200"/>
            <a:ext cx="8915400" cy="4525963"/>
          </a:xfrm>
        </p:spPr>
        <p:txBody>
          <a:bodyPr/>
          <a:lstStyle/>
          <a:p>
            <a:pPr>
              <a:buNone/>
            </a:pPr>
            <a:r>
              <a:rPr lang="en-US" sz="5400" dirty="0" smtClean="0">
                <a:solidFill>
                  <a:srgbClr val="FF0000"/>
                </a:solidFill>
              </a:rPr>
              <a:t>Before</a:t>
            </a:r>
            <a:r>
              <a:rPr lang="en-US" dirty="0" smtClean="0"/>
              <a:t> starting the experiment...you should  know </a:t>
            </a:r>
            <a:r>
              <a:rPr lang="en-US" sz="4400" dirty="0" smtClean="0">
                <a:solidFill>
                  <a:srgbClr val="00B050"/>
                </a:solidFill>
              </a:rPr>
              <a:t>What are</a:t>
            </a:r>
            <a:r>
              <a:rPr lang="en-US" dirty="0" smtClean="0"/>
              <a:t> tools(equipments) that we will use it for experiments?.. and </a:t>
            </a:r>
            <a:r>
              <a:rPr lang="en-US" sz="4400" dirty="0" smtClean="0">
                <a:solidFill>
                  <a:srgbClr val="00B050"/>
                </a:solidFill>
              </a:rPr>
              <a:t>How </a:t>
            </a:r>
            <a:r>
              <a:rPr lang="en-US" dirty="0" smtClean="0"/>
              <a:t>we use it?       </a:t>
            </a:r>
            <a:endParaRPr lang="en-US" dirty="0"/>
          </a:p>
        </p:txBody>
      </p:sp>
    </p:spTree>
  </p:cSld>
  <p:clrMapOvr>
    <a:masterClrMapping/>
  </p:clrMapOvr>
  <p:transition>
    <p:wedg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End of the experiments</a:t>
            </a:r>
            <a:endParaRPr lang="en-US" dirty="0"/>
          </a:p>
        </p:txBody>
      </p:sp>
      <p:sp>
        <p:nvSpPr>
          <p:cNvPr id="3" name="عنصر نائب للمحتوى 2"/>
          <p:cNvSpPr>
            <a:spLocks noGrp="1"/>
          </p:cNvSpPr>
          <p:nvPr>
            <p:ph idx="1"/>
          </p:nvPr>
        </p:nvSpPr>
        <p:spPr/>
        <p:txBody>
          <a:bodyPr/>
          <a:lstStyle/>
          <a:p>
            <a:pPr>
              <a:buNone/>
            </a:pPr>
            <a:r>
              <a:rPr lang="en-US" dirty="0" smtClean="0"/>
              <a:t>***************************************</a:t>
            </a:r>
            <a:endParaRPr lang="en-US" dirty="0"/>
          </a:p>
        </p:txBody>
      </p:sp>
      <p:sp>
        <p:nvSpPr>
          <p:cNvPr id="4" name="وجه ضاحك 3"/>
          <p:cNvSpPr/>
          <p:nvPr/>
        </p:nvSpPr>
        <p:spPr>
          <a:xfrm>
            <a:off x="1600200" y="2133600"/>
            <a:ext cx="5257800" cy="2590800"/>
          </a:xfrm>
          <a:prstGeom prst="smileyFac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52400"/>
            <a:ext cx="8610600" cy="1143000"/>
          </a:xfrm>
        </p:spPr>
        <p:txBody>
          <a:bodyPr>
            <a:normAutofit/>
          </a:bodyPr>
          <a:lstStyle/>
          <a:p>
            <a:r>
              <a:rPr lang="en-US" sz="3200" b="1" i="1" dirty="0" smtClean="0">
                <a:solidFill>
                  <a:schemeClr val="accent2">
                    <a:lumMod val="75000"/>
                  </a:schemeClr>
                </a:solidFill>
              </a:rPr>
              <a:t>* Important of Tools(glassware) Used:</a:t>
            </a:r>
            <a:endParaRPr lang="en-US" sz="3200" b="1" i="1" dirty="0">
              <a:solidFill>
                <a:schemeClr val="accent2">
                  <a:lumMod val="75000"/>
                </a:schemeClr>
              </a:solidFill>
            </a:endParaRPr>
          </a:p>
        </p:txBody>
      </p:sp>
      <p:pic>
        <p:nvPicPr>
          <p:cNvPr id="1026" name="Picture 2" descr="C:\Users\1\Desktop\88px-Burette_svg.png"/>
          <p:cNvPicPr>
            <a:picLocks noGrp="1" noChangeAspect="1" noChangeArrowheads="1"/>
          </p:cNvPicPr>
          <p:nvPr>
            <p:ph idx="1"/>
          </p:nvPr>
        </p:nvPicPr>
        <p:blipFill>
          <a:blip r:embed="rId2" cstate="print"/>
          <a:srcRect/>
          <a:stretch>
            <a:fillRect/>
          </a:stretch>
        </p:blipFill>
        <p:spPr bwMode="auto">
          <a:xfrm>
            <a:off x="7892506" y="0"/>
            <a:ext cx="1251494" cy="6248400"/>
          </a:xfrm>
          <a:prstGeom prst="rect">
            <a:avLst/>
          </a:prstGeom>
          <a:noFill/>
          <a:ln>
            <a:solidFill>
              <a:schemeClr val="tx1">
                <a:lumMod val="95000"/>
                <a:lumOff val="5000"/>
              </a:schemeClr>
            </a:solidFill>
          </a:ln>
        </p:spPr>
      </p:pic>
      <p:pic>
        <p:nvPicPr>
          <p:cNvPr id="8" name="صورة 7" descr="Pipette.jpg"/>
          <p:cNvPicPr>
            <a:picLocks noChangeAspect="1"/>
          </p:cNvPicPr>
          <p:nvPr/>
        </p:nvPicPr>
        <p:blipFill>
          <a:blip r:embed="rId3" cstate="print"/>
          <a:stretch>
            <a:fillRect/>
          </a:stretch>
        </p:blipFill>
        <p:spPr>
          <a:xfrm>
            <a:off x="7086600" y="152400"/>
            <a:ext cx="689073" cy="6035040"/>
          </a:xfrm>
          <a:prstGeom prst="rect">
            <a:avLst/>
          </a:prstGeom>
          <a:ln>
            <a:solidFill>
              <a:schemeClr val="tx1">
                <a:lumMod val="95000"/>
                <a:lumOff val="5000"/>
              </a:schemeClr>
            </a:solidFill>
          </a:ln>
        </p:spPr>
      </p:pic>
      <p:pic>
        <p:nvPicPr>
          <p:cNvPr id="10" name="صورة 9" descr="220px-Erlenmeyer_flask_hg.jpg"/>
          <p:cNvPicPr>
            <a:picLocks noChangeAspect="1"/>
          </p:cNvPicPr>
          <p:nvPr/>
        </p:nvPicPr>
        <p:blipFill>
          <a:blip r:embed="rId4" cstate="print"/>
          <a:stretch>
            <a:fillRect/>
          </a:stretch>
        </p:blipFill>
        <p:spPr>
          <a:xfrm>
            <a:off x="4038600" y="685800"/>
            <a:ext cx="2059741" cy="2743200"/>
          </a:xfrm>
          <a:prstGeom prst="rect">
            <a:avLst/>
          </a:prstGeom>
          <a:ln>
            <a:solidFill>
              <a:schemeClr val="tx1">
                <a:lumMod val="95000"/>
                <a:lumOff val="5000"/>
              </a:schemeClr>
            </a:solidFill>
          </a:ln>
        </p:spPr>
      </p:pic>
      <p:sp>
        <p:nvSpPr>
          <p:cNvPr id="12" name="مربع نص 11"/>
          <p:cNvSpPr txBox="1"/>
          <p:nvPr/>
        </p:nvSpPr>
        <p:spPr>
          <a:xfrm>
            <a:off x="8229600" y="6248400"/>
            <a:ext cx="914400" cy="369332"/>
          </a:xfrm>
          <a:prstGeom prst="rect">
            <a:avLst/>
          </a:prstGeom>
          <a:noFill/>
        </p:spPr>
        <p:txBody>
          <a:bodyPr wrap="square" rtlCol="0">
            <a:spAutoFit/>
          </a:bodyPr>
          <a:lstStyle/>
          <a:p>
            <a:r>
              <a:rPr lang="en-US" b="1" dirty="0" smtClean="0">
                <a:solidFill>
                  <a:srgbClr val="002060"/>
                </a:solidFill>
              </a:rPr>
              <a:t>Burette</a:t>
            </a:r>
            <a:endParaRPr lang="en-US" b="1" dirty="0">
              <a:solidFill>
                <a:srgbClr val="002060"/>
              </a:solidFill>
            </a:endParaRPr>
          </a:p>
        </p:txBody>
      </p:sp>
      <p:sp>
        <p:nvSpPr>
          <p:cNvPr id="15" name="مربع نص 14"/>
          <p:cNvSpPr txBox="1"/>
          <p:nvPr/>
        </p:nvSpPr>
        <p:spPr>
          <a:xfrm>
            <a:off x="6934200" y="6324600"/>
            <a:ext cx="1066800" cy="369332"/>
          </a:xfrm>
          <a:prstGeom prst="rect">
            <a:avLst/>
          </a:prstGeom>
          <a:noFill/>
        </p:spPr>
        <p:txBody>
          <a:bodyPr wrap="square" rtlCol="0">
            <a:spAutoFit/>
          </a:bodyPr>
          <a:lstStyle/>
          <a:p>
            <a:r>
              <a:rPr lang="en-US" b="1" dirty="0" smtClean="0">
                <a:solidFill>
                  <a:schemeClr val="accent2">
                    <a:lumMod val="50000"/>
                  </a:schemeClr>
                </a:solidFill>
              </a:rPr>
              <a:t>Pipette</a:t>
            </a:r>
            <a:endParaRPr lang="en-US" b="1" dirty="0">
              <a:solidFill>
                <a:schemeClr val="accent2">
                  <a:lumMod val="50000"/>
                </a:schemeClr>
              </a:solidFill>
            </a:endParaRPr>
          </a:p>
        </p:txBody>
      </p:sp>
      <p:sp>
        <p:nvSpPr>
          <p:cNvPr id="17" name="مربع نص 16"/>
          <p:cNvSpPr txBox="1"/>
          <p:nvPr/>
        </p:nvSpPr>
        <p:spPr>
          <a:xfrm>
            <a:off x="3810000" y="3429000"/>
            <a:ext cx="3276600" cy="369332"/>
          </a:xfrm>
          <a:prstGeom prst="rect">
            <a:avLst/>
          </a:prstGeom>
          <a:noFill/>
        </p:spPr>
        <p:txBody>
          <a:bodyPr wrap="square" rtlCol="0">
            <a:spAutoFit/>
          </a:bodyPr>
          <a:lstStyle/>
          <a:p>
            <a:r>
              <a:rPr lang="en-US" b="1" dirty="0" smtClean="0">
                <a:solidFill>
                  <a:srgbClr val="FF0000"/>
                </a:solidFill>
              </a:rPr>
              <a:t>Conical Flask(Erlenmeyer Flask)</a:t>
            </a:r>
            <a:endParaRPr lang="en-US" b="1" dirty="0">
              <a:solidFill>
                <a:srgbClr val="FF0000"/>
              </a:solidFill>
            </a:endParaRPr>
          </a:p>
        </p:txBody>
      </p:sp>
      <p:pic>
        <p:nvPicPr>
          <p:cNvPr id="18" name="صورة 17" descr="607px-Beakers.jpg"/>
          <p:cNvPicPr>
            <a:picLocks noChangeAspect="1"/>
          </p:cNvPicPr>
          <p:nvPr/>
        </p:nvPicPr>
        <p:blipFill>
          <a:blip r:embed="rId5" cstate="print"/>
          <a:stretch>
            <a:fillRect/>
          </a:stretch>
        </p:blipFill>
        <p:spPr>
          <a:xfrm>
            <a:off x="838200" y="685800"/>
            <a:ext cx="2501855" cy="2468880"/>
          </a:xfrm>
          <a:prstGeom prst="rect">
            <a:avLst/>
          </a:prstGeom>
          <a:ln>
            <a:solidFill>
              <a:schemeClr val="tx1">
                <a:lumMod val="95000"/>
                <a:lumOff val="5000"/>
              </a:schemeClr>
            </a:solidFill>
          </a:ln>
        </p:spPr>
      </p:pic>
      <p:sp>
        <p:nvSpPr>
          <p:cNvPr id="19" name="مربع نص 18"/>
          <p:cNvSpPr txBox="1"/>
          <p:nvPr/>
        </p:nvSpPr>
        <p:spPr>
          <a:xfrm>
            <a:off x="1371600" y="3124200"/>
            <a:ext cx="1447800" cy="369332"/>
          </a:xfrm>
          <a:prstGeom prst="rect">
            <a:avLst/>
          </a:prstGeom>
          <a:noFill/>
        </p:spPr>
        <p:txBody>
          <a:bodyPr wrap="square" rtlCol="0">
            <a:spAutoFit/>
          </a:bodyPr>
          <a:lstStyle/>
          <a:p>
            <a:r>
              <a:rPr lang="en-US" b="1" dirty="0" smtClean="0">
                <a:solidFill>
                  <a:schemeClr val="bg2">
                    <a:lumMod val="10000"/>
                  </a:schemeClr>
                </a:solidFill>
              </a:rPr>
              <a:t>Beakers</a:t>
            </a:r>
            <a:endParaRPr lang="en-US" b="1" dirty="0">
              <a:solidFill>
                <a:schemeClr val="bg2">
                  <a:lumMod val="10000"/>
                </a:schemeClr>
              </a:solidFill>
            </a:endParaRPr>
          </a:p>
        </p:txBody>
      </p:sp>
      <p:pic>
        <p:nvPicPr>
          <p:cNvPr id="20" name="صورة 19" descr="IS393-033.jpg"/>
          <p:cNvPicPr>
            <a:picLocks noChangeAspect="1"/>
          </p:cNvPicPr>
          <p:nvPr/>
        </p:nvPicPr>
        <p:blipFill>
          <a:blip r:embed="rId6" cstate="print"/>
          <a:stretch>
            <a:fillRect/>
          </a:stretch>
        </p:blipFill>
        <p:spPr>
          <a:xfrm>
            <a:off x="533400" y="3505200"/>
            <a:ext cx="3048000" cy="2895600"/>
          </a:xfrm>
          <a:prstGeom prst="rect">
            <a:avLst/>
          </a:prstGeom>
          <a:ln>
            <a:solidFill>
              <a:schemeClr val="tx1">
                <a:lumMod val="85000"/>
                <a:lumOff val="15000"/>
              </a:schemeClr>
            </a:solidFill>
          </a:ln>
        </p:spPr>
      </p:pic>
      <p:sp>
        <p:nvSpPr>
          <p:cNvPr id="23" name="مربع نص 22"/>
          <p:cNvSpPr txBox="1"/>
          <p:nvPr/>
        </p:nvSpPr>
        <p:spPr>
          <a:xfrm flipH="1">
            <a:off x="1143000" y="6477000"/>
            <a:ext cx="2514600" cy="369332"/>
          </a:xfrm>
          <a:prstGeom prst="rect">
            <a:avLst/>
          </a:prstGeom>
          <a:noFill/>
        </p:spPr>
        <p:txBody>
          <a:bodyPr wrap="square" rtlCol="0">
            <a:spAutoFit/>
          </a:bodyPr>
          <a:lstStyle/>
          <a:p>
            <a:r>
              <a:rPr lang="en-US" b="1" dirty="0" smtClean="0">
                <a:solidFill>
                  <a:srgbClr val="7030A0"/>
                </a:solidFill>
              </a:rPr>
              <a:t>Volumetric Flask</a:t>
            </a:r>
            <a:endParaRPr lang="en-US" b="1" dirty="0">
              <a:solidFill>
                <a:srgbClr val="7030A0"/>
              </a:solidFill>
            </a:endParaRPr>
          </a:p>
        </p:txBody>
      </p:sp>
      <p:pic>
        <p:nvPicPr>
          <p:cNvPr id="25" name="صورة 24" descr="010824_0947_0064.jpg"/>
          <p:cNvPicPr>
            <a:picLocks noChangeAspect="1"/>
          </p:cNvPicPr>
          <p:nvPr/>
        </p:nvPicPr>
        <p:blipFill>
          <a:blip r:embed="rId7" cstate="print"/>
          <a:stretch>
            <a:fillRect/>
          </a:stretch>
        </p:blipFill>
        <p:spPr>
          <a:xfrm>
            <a:off x="4191000" y="3962400"/>
            <a:ext cx="2159000" cy="2159000"/>
          </a:xfrm>
          <a:prstGeom prst="rect">
            <a:avLst/>
          </a:prstGeom>
          <a:ln>
            <a:solidFill>
              <a:schemeClr val="tx1">
                <a:lumMod val="75000"/>
                <a:lumOff val="25000"/>
              </a:schemeClr>
            </a:solidFill>
          </a:ln>
        </p:spPr>
      </p:pic>
      <p:sp>
        <p:nvSpPr>
          <p:cNvPr id="26" name="مربع نص 25"/>
          <p:cNvSpPr txBox="1"/>
          <p:nvPr/>
        </p:nvSpPr>
        <p:spPr>
          <a:xfrm>
            <a:off x="4953000" y="6248400"/>
            <a:ext cx="914400" cy="369332"/>
          </a:xfrm>
          <a:prstGeom prst="rect">
            <a:avLst/>
          </a:prstGeom>
          <a:noFill/>
        </p:spPr>
        <p:txBody>
          <a:bodyPr wrap="square" rtlCol="0">
            <a:spAutoFit/>
          </a:bodyPr>
          <a:lstStyle/>
          <a:p>
            <a:r>
              <a:rPr lang="en-US" b="1" dirty="0" smtClean="0"/>
              <a:t>Funnel</a:t>
            </a:r>
            <a:endParaRPr lang="en-US" b="1" dirty="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itration"/>
          <p:cNvPicPr>
            <a:picLocks noChangeAspect="1" noChangeArrowheads="1"/>
          </p:cNvPicPr>
          <p:nvPr/>
        </p:nvPicPr>
        <p:blipFill>
          <a:blip r:embed="rId3" cstate="print"/>
          <a:srcRect/>
          <a:stretch>
            <a:fillRect/>
          </a:stretch>
        </p:blipFill>
        <p:spPr bwMode="auto">
          <a:xfrm>
            <a:off x="0" y="228600"/>
            <a:ext cx="9144000" cy="6323535"/>
          </a:xfrm>
          <a:prstGeom prst="rect">
            <a:avLst/>
          </a:prstGeom>
          <a:noFill/>
          <a:ln w="9525">
            <a:noFill/>
            <a:miter lim="800000"/>
            <a:headEnd/>
            <a:tailEnd/>
          </a:ln>
        </p:spPr>
      </p:pic>
      <p:sp>
        <p:nvSpPr>
          <p:cNvPr id="3075" name="Text Box 3"/>
          <p:cNvSpPr txBox="1">
            <a:spLocks noChangeArrowheads="1"/>
          </p:cNvSpPr>
          <p:nvPr/>
        </p:nvSpPr>
        <p:spPr bwMode="auto">
          <a:xfrm>
            <a:off x="0" y="2895600"/>
            <a:ext cx="2187575" cy="369332"/>
          </a:xfrm>
          <a:prstGeom prst="rect">
            <a:avLst/>
          </a:prstGeom>
          <a:solidFill>
            <a:srgbClr val="FF3300"/>
          </a:solidFill>
          <a:ln w="9525">
            <a:noFill/>
            <a:miter lim="800000"/>
            <a:headEnd/>
            <a:tailEnd/>
          </a:ln>
        </p:spPr>
        <p:txBody>
          <a:bodyPr>
            <a:spAutoFit/>
          </a:bodyPr>
          <a:lstStyle/>
          <a:p>
            <a:pPr algn="ctr">
              <a:spcBef>
                <a:spcPct val="50000"/>
              </a:spcBef>
            </a:pPr>
            <a:r>
              <a:rPr lang="en-US" sz="1800" dirty="0" smtClean="0">
                <a:latin typeface="Arial" charset="0"/>
              </a:rPr>
              <a:t> </a:t>
            </a:r>
            <a:r>
              <a:rPr lang="en-US" dirty="0" smtClean="0">
                <a:latin typeface="Arial" charset="0"/>
              </a:rPr>
              <a:t>Conical</a:t>
            </a:r>
            <a:r>
              <a:rPr lang="en-US" sz="1800" dirty="0" smtClean="0">
                <a:latin typeface="Arial" charset="0"/>
              </a:rPr>
              <a:t> </a:t>
            </a:r>
            <a:r>
              <a:rPr lang="en-US" sz="1800" dirty="0">
                <a:latin typeface="Arial" charset="0"/>
              </a:rPr>
              <a:t>flasks</a:t>
            </a:r>
          </a:p>
        </p:txBody>
      </p:sp>
      <p:sp>
        <p:nvSpPr>
          <p:cNvPr id="3077" name="Text Box 5"/>
          <p:cNvSpPr txBox="1">
            <a:spLocks noChangeArrowheads="1"/>
          </p:cNvSpPr>
          <p:nvPr/>
        </p:nvSpPr>
        <p:spPr bwMode="auto">
          <a:xfrm>
            <a:off x="3048000" y="3200400"/>
            <a:ext cx="1143000" cy="369332"/>
          </a:xfrm>
          <a:prstGeom prst="rect">
            <a:avLst/>
          </a:prstGeom>
          <a:solidFill>
            <a:srgbClr val="FF3300"/>
          </a:solidFill>
          <a:ln w="9525">
            <a:noFill/>
            <a:miter lim="800000"/>
            <a:headEnd/>
            <a:tailEnd/>
          </a:ln>
        </p:spPr>
        <p:txBody>
          <a:bodyPr wrap="square">
            <a:spAutoFit/>
          </a:bodyPr>
          <a:lstStyle/>
          <a:p>
            <a:pPr algn="ctr">
              <a:spcBef>
                <a:spcPct val="50000"/>
              </a:spcBef>
            </a:pPr>
            <a:r>
              <a:rPr lang="en-US" sz="1800" dirty="0" smtClean="0">
                <a:latin typeface="Arial" charset="0"/>
              </a:rPr>
              <a:t> Beakers    </a:t>
            </a:r>
            <a:endParaRPr lang="en-US" sz="1800" dirty="0">
              <a:latin typeface="Arial" charset="0"/>
            </a:endParaRPr>
          </a:p>
        </p:txBody>
      </p:sp>
      <p:sp>
        <p:nvSpPr>
          <p:cNvPr id="3079" name="Text Box 7"/>
          <p:cNvSpPr txBox="1">
            <a:spLocks noChangeArrowheads="1"/>
          </p:cNvSpPr>
          <p:nvPr/>
        </p:nvSpPr>
        <p:spPr bwMode="auto">
          <a:xfrm>
            <a:off x="7391400" y="3429000"/>
            <a:ext cx="1600200" cy="366713"/>
          </a:xfrm>
          <a:prstGeom prst="rect">
            <a:avLst/>
          </a:prstGeom>
          <a:solidFill>
            <a:srgbClr val="FF3300"/>
          </a:solidFill>
          <a:ln w="9525">
            <a:noFill/>
            <a:miter lim="800000"/>
            <a:headEnd/>
            <a:tailEnd/>
          </a:ln>
        </p:spPr>
        <p:txBody>
          <a:bodyPr wrap="square">
            <a:spAutoFit/>
          </a:bodyPr>
          <a:lstStyle/>
          <a:p>
            <a:pPr algn="ctr">
              <a:spcBef>
                <a:spcPct val="50000"/>
              </a:spcBef>
            </a:pPr>
            <a:r>
              <a:rPr lang="en-US" dirty="0" smtClean="0">
                <a:latin typeface="Arial" charset="0"/>
              </a:rPr>
              <a:t>W</a:t>
            </a:r>
            <a:r>
              <a:rPr lang="en-US" sz="1800" dirty="0" smtClean="0">
                <a:latin typeface="Arial" charset="0"/>
              </a:rPr>
              <a:t>aste </a:t>
            </a:r>
            <a:r>
              <a:rPr lang="en-US" sz="1800" dirty="0">
                <a:latin typeface="Arial" charset="0"/>
              </a:rPr>
              <a:t>beaker</a:t>
            </a:r>
          </a:p>
        </p:txBody>
      </p:sp>
      <p:sp>
        <p:nvSpPr>
          <p:cNvPr id="3080" name="Text Box 8"/>
          <p:cNvSpPr txBox="1">
            <a:spLocks noChangeArrowheads="1"/>
          </p:cNvSpPr>
          <p:nvPr/>
        </p:nvSpPr>
        <p:spPr bwMode="auto">
          <a:xfrm>
            <a:off x="4191000" y="5410200"/>
            <a:ext cx="1600200" cy="369332"/>
          </a:xfrm>
          <a:prstGeom prst="rect">
            <a:avLst/>
          </a:prstGeom>
          <a:solidFill>
            <a:srgbClr val="FF3300"/>
          </a:solidFill>
          <a:ln w="9525">
            <a:noFill/>
            <a:miter lim="800000"/>
            <a:headEnd/>
            <a:tailEnd/>
          </a:ln>
        </p:spPr>
        <p:txBody>
          <a:bodyPr wrap="square">
            <a:spAutoFit/>
          </a:bodyPr>
          <a:lstStyle/>
          <a:p>
            <a:pPr algn="ctr">
              <a:spcBef>
                <a:spcPct val="50000"/>
              </a:spcBef>
            </a:pPr>
            <a:r>
              <a:rPr lang="en-US" sz="1800" dirty="0">
                <a:latin typeface="Arial" charset="0"/>
              </a:rPr>
              <a:t>glass funnel</a:t>
            </a:r>
          </a:p>
        </p:txBody>
      </p:sp>
      <p:sp>
        <p:nvSpPr>
          <p:cNvPr id="3081" name="Text Box 9"/>
          <p:cNvSpPr txBox="1">
            <a:spLocks noChangeArrowheads="1"/>
          </p:cNvSpPr>
          <p:nvPr/>
        </p:nvSpPr>
        <p:spPr bwMode="auto">
          <a:xfrm>
            <a:off x="0" y="4800600"/>
            <a:ext cx="1066800" cy="369332"/>
          </a:xfrm>
          <a:prstGeom prst="rect">
            <a:avLst/>
          </a:prstGeom>
          <a:solidFill>
            <a:srgbClr val="FF3300"/>
          </a:solidFill>
          <a:ln w="9525">
            <a:noFill/>
            <a:miter lim="800000"/>
            <a:headEnd/>
            <a:tailEnd/>
          </a:ln>
        </p:spPr>
        <p:txBody>
          <a:bodyPr wrap="square">
            <a:spAutoFit/>
          </a:bodyPr>
          <a:lstStyle/>
          <a:p>
            <a:pPr algn="ctr">
              <a:spcBef>
                <a:spcPct val="50000"/>
              </a:spcBef>
            </a:pPr>
            <a:r>
              <a:rPr lang="en-US" dirty="0" smtClean="0">
                <a:latin typeface="Arial" charset="0"/>
              </a:rPr>
              <a:t>I</a:t>
            </a:r>
            <a:r>
              <a:rPr lang="en-US" sz="1800" dirty="0" smtClean="0">
                <a:latin typeface="Arial" charset="0"/>
              </a:rPr>
              <a:t>ndicator</a:t>
            </a:r>
            <a:endParaRPr lang="en-US" sz="1800" dirty="0">
              <a:latin typeface="Arial" charset="0"/>
            </a:endParaRPr>
          </a:p>
        </p:txBody>
      </p:sp>
      <p:sp>
        <p:nvSpPr>
          <p:cNvPr id="3082" name="Text Box 10"/>
          <p:cNvSpPr txBox="1">
            <a:spLocks noChangeArrowheads="1"/>
          </p:cNvSpPr>
          <p:nvPr/>
        </p:nvSpPr>
        <p:spPr bwMode="auto">
          <a:xfrm>
            <a:off x="609600" y="5257800"/>
            <a:ext cx="2133600" cy="369332"/>
          </a:xfrm>
          <a:prstGeom prst="rect">
            <a:avLst/>
          </a:prstGeom>
          <a:solidFill>
            <a:srgbClr val="FF3300"/>
          </a:solidFill>
          <a:ln w="9525">
            <a:noFill/>
            <a:miter lim="800000"/>
            <a:headEnd/>
            <a:tailEnd/>
          </a:ln>
        </p:spPr>
        <p:txBody>
          <a:bodyPr wrap="square">
            <a:spAutoFit/>
          </a:bodyPr>
          <a:lstStyle/>
          <a:p>
            <a:pPr algn="ctr">
              <a:spcBef>
                <a:spcPct val="50000"/>
              </a:spcBef>
            </a:pPr>
            <a:r>
              <a:rPr lang="en-US" sz="1800" dirty="0" smtClean="0">
                <a:latin typeface="Arial" charset="0"/>
              </a:rPr>
              <a:t> </a:t>
            </a:r>
            <a:r>
              <a:rPr lang="en-US" dirty="0" smtClean="0">
                <a:latin typeface="Arial" charset="0"/>
              </a:rPr>
              <a:t>V</a:t>
            </a:r>
            <a:r>
              <a:rPr lang="en-US" sz="1800" dirty="0" smtClean="0">
                <a:latin typeface="Arial" charset="0"/>
              </a:rPr>
              <a:t>olumetric pipette</a:t>
            </a:r>
            <a:endParaRPr lang="en-US" sz="1800" dirty="0">
              <a:latin typeface="Arial" charset="0"/>
            </a:endParaRPr>
          </a:p>
        </p:txBody>
      </p:sp>
      <p:sp>
        <p:nvSpPr>
          <p:cNvPr id="3083" name="Text Box 11"/>
          <p:cNvSpPr txBox="1">
            <a:spLocks noChangeArrowheads="1"/>
          </p:cNvSpPr>
          <p:nvPr/>
        </p:nvSpPr>
        <p:spPr bwMode="auto">
          <a:xfrm>
            <a:off x="2362200" y="6172200"/>
            <a:ext cx="762000" cy="366713"/>
          </a:xfrm>
          <a:prstGeom prst="rect">
            <a:avLst/>
          </a:prstGeom>
          <a:solidFill>
            <a:srgbClr val="FF3300"/>
          </a:solidFill>
          <a:ln w="9525">
            <a:noFill/>
            <a:miter lim="800000"/>
            <a:headEnd/>
            <a:tailEnd/>
          </a:ln>
        </p:spPr>
        <p:txBody>
          <a:bodyPr wrap="square">
            <a:spAutoFit/>
          </a:bodyPr>
          <a:lstStyle/>
          <a:p>
            <a:pPr algn="ctr">
              <a:spcBef>
                <a:spcPct val="50000"/>
              </a:spcBef>
            </a:pPr>
            <a:r>
              <a:rPr lang="en-US" dirty="0" smtClean="0">
                <a:latin typeface="Arial" charset="0"/>
              </a:rPr>
              <a:t>B</a:t>
            </a:r>
            <a:r>
              <a:rPr lang="en-US" sz="1800" dirty="0" smtClean="0">
                <a:latin typeface="Arial" charset="0"/>
              </a:rPr>
              <a:t>ulb</a:t>
            </a:r>
            <a:endParaRPr lang="en-US" sz="1800" dirty="0">
              <a:latin typeface="Arial" charset="0"/>
            </a:endParaRPr>
          </a:p>
        </p:txBody>
      </p:sp>
      <p:sp>
        <p:nvSpPr>
          <p:cNvPr id="3084" name="Text Box 12"/>
          <p:cNvSpPr txBox="1">
            <a:spLocks noChangeArrowheads="1"/>
          </p:cNvSpPr>
          <p:nvPr/>
        </p:nvSpPr>
        <p:spPr bwMode="auto">
          <a:xfrm>
            <a:off x="7467600" y="1219200"/>
            <a:ext cx="990600" cy="366713"/>
          </a:xfrm>
          <a:prstGeom prst="rect">
            <a:avLst/>
          </a:prstGeom>
          <a:solidFill>
            <a:srgbClr val="FF3300"/>
          </a:solidFill>
          <a:ln w="9525">
            <a:noFill/>
            <a:miter lim="800000"/>
            <a:headEnd/>
            <a:tailEnd/>
          </a:ln>
        </p:spPr>
        <p:txBody>
          <a:bodyPr>
            <a:spAutoFit/>
          </a:bodyPr>
          <a:lstStyle/>
          <a:p>
            <a:pPr algn="ctr">
              <a:spcBef>
                <a:spcPct val="50000"/>
              </a:spcBef>
            </a:pPr>
            <a:r>
              <a:rPr lang="en-US" dirty="0" smtClean="0">
                <a:latin typeface="Arial" charset="0"/>
              </a:rPr>
              <a:t>B</a:t>
            </a:r>
            <a:r>
              <a:rPr lang="en-US" sz="1800" dirty="0" smtClean="0">
                <a:latin typeface="Arial" charset="0"/>
              </a:rPr>
              <a:t>urette</a:t>
            </a:r>
            <a:endParaRPr lang="en-US" sz="1800" dirty="0">
              <a:latin typeface="Arial" charset="0"/>
            </a:endParaRPr>
          </a:p>
        </p:txBody>
      </p:sp>
      <p:sp>
        <p:nvSpPr>
          <p:cNvPr id="3085" name="Text Box 13"/>
          <p:cNvSpPr txBox="1">
            <a:spLocks noChangeArrowheads="1"/>
          </p:cNvSpPr>
          <p:nvPr/>
        </p:nvSpPr>
        <p:spPr bwMode="auto">
          <a:xfrm>
            <a:off x="5410200" y="4648200"/>
            <a:ext cx="762000" cy="276999"/>
          </a:xfrm>
          <a:prstGeom prst="rect">
            <a:avLst/>
          </a:prstGeom>
          <a:solidFill>
            <a:srgbClr val="FF3300"/>
          </a:solidFill>
          <a:ln w="9525">
            <a:noFill/>
            <a:miter lim="800000"/>
            <a:headEnd/>
            <a:tailEnd/>
          </a:ln>
        </p:spPr>
        <p:txBody>
          <a:bodyPr wrap="square">
            <a:spAutoFit/>
          </a:bodyPr>
          <a:lstStyle/>
          <a:p>
            <a:pPr algn="ctr">
              <a:spcBef>
                <a:spcPct val="50000"/>
              </a:spcBef>
            </a:pPr>
            <a:r>
              <a:rPr lang="en-US" sz="1200" dirty="0" smtClean="0">
                <a:latin typeface="Arial" charset="0"/>
              </a:rPr>
              <a:t>Stand</a:t>
            </a:r>
            <a:endParaRPr lang="en-US" sz="1200" dirty="0">
              <a:latin typeface="Arial" charset="0"/>
            </a:endParaRPr>
          </a:p>
        </p:txBody>
      </p:sp>
      <p:sp>
        <p:nvSpPr>
          <p:cNvPr id="3086" name="Text Box 14"/>
          <p:cNvSpPr txBox="1">
            <a:spLocks noChangeArrowheads="1"/>
          </p:cNvSpPr>
          <p:nvPr/>
        </p:nvSpPr>
        <p:spPr bwMode="auto">
          <a:xfrm>
            <a:off x="5029200" y="533400"/>
            <a:ext cx="1600200" cy="366713"/>
          </a:xfrm>
          <a:prstGeom prst="rect">
            <a:avLst/>
          </a:prstGeom>
          <a:solidFill>
            <a:srgbClr val="FF3300"/>
          </a:solidFill>
          <a:ln w="9525">
            <a:noFill/>
            <a:miter lim="800000"/>
            <a:headEnd/>
            <a:tailEnd/>
          </a:ln>
        </p:spPr>
        <p:txBody>
          <a:bodyPr>
            <a:spAutoFit/>
          </a:bodyPr>
          <a:lstStyle/>
          <a:p>
            <a:pPr algn="ctr">
              <a:spcBef>
                <a:spcPct val="50000"/>
              </a:spcBef>
            </a:pPr>
            <a:r>
              <a:rPr lang="en-US" sz="1800" dirty="0" smtClean="0">
                <a:latin typeface="Arial" charset="0"/>
              </a:rPr>
              <a:t>Burette </a:t>
            </a:r>
            <a:r>
              <a:rPr lang="en-US" sz="1800" dirty="0">
                <a:latin typeface="Arial" charset="0"/>
              </a:rPr>
              <a:t>clamp</a:t>
            </a:r>
          </a:p>
        </p:txBody>
      </p:sp>
      <p:sp>
        <p:nvSpPr>
          <p:cNvPr id="16" name="مربع نص 15"/>
          <p:cNvSpPr txBox="1"/>
          <p:nvPr/>
        </p:nvSpPr>
        <p:spPr>
          <a:xfrm>
            <a:off x="8153400" y="4953000"/>
            <a:ext cx="990600" cy="646331"/>
          </a:xfrm>
          <a:prstGeom prst="rect">
            <a:avLst/>
          </a:prstGeom>
          <a:solidFill>
            <a:srgbClr val="FF3300"/>
          </a:solidFill>
        </p:spPr>
        <p:txBody>
          <a:bodyPr wrap="square" rtlCol="0">
            <a:spAutoFit/>
          </a:bodyPr>
          <a:lstStyle/>
          <a:p>
            <a:r>
              <a:rPr lang="en-US" dirty="0" smtClean="0"/>
              <a:t>Distilled water</a:t>
            </a:r>
            <a:endParaRPr lang="en-US" dirty="0"/>
          </a:p>
        </p:txBody>
      </p:sp>
      <p:sp>
        <p:nvSpPr>
          <p:cNvPr id="18" name="مربع نص 17"/>
          <p:cNvSpPr txBox="1"/>
          <p:nvPr/>
        </p:nvSpPr>
        <p:spPr>
          <a:xfrm flipH="1">
            <a:off x="7391400" y="2819400"/>
            <a:ext cx="1219199" cy="369332"/>
          </a:xfrm>
          <a:prstGeom prst="rect">
            <a:avLst/>
          </a:prstGeom>
          <a:solidFill>
            <a:srgbClr val="FF3300"/>
          </a:solidFill>
        </p:spPr>
        <p:txBody>
          <a:bodyPr wrap="square" rtlCol="0">
            <a:spAutoFit/>
          </a:bodyPr>
          <a:lstStyle/>
          <a:p>
            <a:r>
              <a:rPr lang="en-US" dirty="0" smtClean="0"/>
              <a:t>Valve (tap)</a:t>
            </a:r>
            <a:endParaRPr lang="en-US" dirty="0"/>
          </a:p>
        </p:txBody>
      </p:sp>
      <p:sp>
        <p:nvSpPr>
          <p:cNvPr id="17" name="مربع نص 16"/>
          <p:cNvSpPr txBox="1"/>
          <p:nvPr/>
        </p:nvSpPr>
        <p:spPr>
          <a:xfrm>
            <a:off x="0" y="304800"/>
            <a:ext cx="4343400" cy="461665"/>
          </a:xfrm>
          <a:prstGeom prst="rect">
            <a:avLst/>
          </a:prstGeom>
          <a:solidFill>
            <a:srgbClr val="99CC00"/>
          </a:solidFill>
        </p:spPr>
        <p:txBody>
          <a:bodyPr wrap="square" rtlCol="0">
            <a:spAutoFit/>
          </a:bodyPr>
          <a:lstStyle/>
          <a:p>
            <a:r>
              <a:rPr lang="en-US" sz="2400" b="1" dirty="0" smtClean="0"/>
              <a:t>Main Tools (glassware) used:</a:t>
            </a:r>
            <a:endParaRPr lang="en-US" sz="2400" b="1" dirty="0"/>
          </a:p>
        </p:txBody>
      </p:sp>
      <p:pic>
        <p:nvPicPr>
          <p:cNvPr id="19" name="Picture 5"/>
          <p:cNvPicPr>
            <a:picLocks noChangeAspect="1" noChangeArrowheads="1"/>
          </p:cNvPicPr>
          <p:nvPr/>
        </p:nvPicPr>
        <p:blipFill>
          <a:blip r:embed="rId4" cstate="print"/>
          <a:srcRect/>
          <a:stretch>
            <a:fillRect/>
          </a:stretch>
        </p:blipFill>
        <p:spPr bwMode="auto">
          <a:xfrm>
            <a:off x="6096000" y="4953000"/>
            <a:ext cx="2057400" cy="1543851"/>
          </a:xfrm>
          <a:prstGeom prst="rect">
            <a:avLst/>
          </a:prstGeom>
          <a:noFill/>
          <a:ln w="9525">
            <a:noFill/>
            <a:miter lim="800000"/>
            <a:headEnd/>
            <a:tailEnd/>
          </a:ln>
        </p:spPr>
      </p:pic>
      <p:sp>
        <p:nvSpPr>
          <p:cNvPr id="20" name="مربع نص 19"/>
          <p:cNvSpPr txBox="1"/>
          <p:nvPr/>
        </p:nvSpPr>
        <p:spPr>
          <a:xfrm>
            <a:off x="5486400" y="6096000"/>
            <a:ext cx="1066800" cy="369332"/>
          </a:xfrm>
          <a:prstGeom prst="rect">
            <a:avLst/>
          </a:prstGeom>
          <a:solidFill>
            <a:srgbClr val="FFFF00"/>
          </a:solidFill>
        </p:spPr>
        <p:txBody>
          <a:bodyPr wrap="square" rtlCol="0">
            <a:spAutoFit/>
          </a:bodyPr>
          <a:lstStyle/>
          <a:p>
            <a:r>
              <a:rPr lang="en-US" dirty="0" smtClean="0"/>
              <a:t>Balance</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085"/>
                                        </p:tgtEl>
                                        <p:attrNameLst>
                                          <p:attrName>style.visibility</p:attrName>
                                        </p:attrNameLst>
                                      </p:cBhvr>
                                      <p:to>
                                        <p:strVal val="visible"/>
                                      </p:to>
                                    </p:set>
                                    <p:animEffect transition="in" filter="box(out)">
                                      <p:cBhvr>
                                        <p:cTn id="7" dur="500"/>
                                        <p:tgtEl>
                                          <p:spTgt spid="3085"/>
                                        </p:tgtEl>
                                      </p:cBhvr>
                                    </p:animEffect>
                                  </p:childTnLst>
                                </p:cTn>
                              </p:par>
                            </p:childTnLst>
                          </p:cTn>
                        </p:par>
                        <p:par>
                          <p:cTn id="8" fill="hold">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3086"/>
                                        </p:tgtEl>
                                        <p:attrNameLst>
                                          <p:attrName>style.visibility</p:attrName>
                                        </p:attrNameLst>
                                      </p:cBhvr>
                                      <p:to>
                                        <p:strVal val="visible"/>
                                      </p:to>
                                    </p:set>
                                    <p:animEffect transition="in" filter="box(out)">
                                      <p:cBhvr>
                                        <p:cTn id="11" dur="500"/>
                                        <p:tgtEl>
                                          <p:spTgt spid="3086"/>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32" fill="hold" grpId="0" nodeType="clickEffect">
                                  <p:stCondLst>
                                    <p:cond delay="0"/>
                                  </p:stCondLst>
                                  <p:childTnLst>
                                    <p:set>
                                      <p:cBhvr>
                                        <p:cTn id="15" dur="1" fill="hold">
                                          <p:stCondLst>
                                            <p:cond delay="0"/>
                                          </p:stCondLst>
                                        </p:cTn>
                                        <p:tgtEl>
                                          <p:spTgt spid="3084"/>
                                        </p:tgtEl>
                                        <p:attrNameLst>
                                          <p:attrName>style.visibility</p:attrName>
                                        </p:attrNameLst>
                                      </p:cBhvr>
                                      <p:to>
                                        <p:strVal val="visible"/>
                                      </p:to>
                                    </p:set>
                                    <p:animEffect transition="in" filter="box(out)">
                                      <p:cBhvr>
                                        <p:cTn id="16" dur="500"/>
                                        <p:tgtEl>
                                          <p:spTgt spid="3084"/>
                                        </p:tgtEl>
                                      </p:cBhvr>
                                    </p:animEffect>
                                  </p:childTnLst>
                                </p:cTn>
                              </p:par>
                            </p:childTnLst>
                          </p:cTn>
                        </p:par>
                        <p:par>
                          <p:cTn id="17" fill="hold">
                            <p:stCondLst>
                              <p:cond delay="500"/>
                            </p:stCondLst>
                            <p:childTnLst>
                              <p:par>
                                <p:cTn id="18" presetID="4" presetClass="entr" presetSubtype="32" fill="hold" grpId="0" nodeType="afterEffect">
                                  <p:stCondLst>
                                    <p:cond delay="0"/>
                                  </p:stCondLst>
                                  <p:childTnLst>
                                    <p:set>
                                      <p:cBhvr>
                                        <p:cTn id="19" dur="1" fill="hold">
                                          <p:stCondLst>
                                            <p:cond delay="0"/>
                                          </p:stCondLst>
                                        </p:cTn>
                                        <p:tgtEl>
                                          <p:spTgt spid="3079"/>
                                        </p:tgtEl>
                                        <p:attrNameLst>
                                          <p:attrName>style.visibility</p:attrName>
                                        </p:attrNameLst>
                                      </p:cBhvr>
                                      <p:to>
                                        <p:strVal val="visible"/>
                                      </p:to>
                                    </p:set>
                                    <p:animEffect transition="in" filter="box(out)">
                                      <p:cBhvr>
                                        <p:cTn id="20" dur="500"/>
                                        <p:tgtEl>
                                          <p:spTgt spid="3079"/>
                                        </p:tgtEl>
                                      </p:cBhvr>
                                    </p:animEffect>
                                  </p:childTnLst>
                                </p:cTn>
                              </p:par>
                            </p:childTnLst>
                          </p:cTn>
                        </p:par>
                        <p:par>
                          <p:cTn id="21" fill="hold">
                            <p:stCondLst>
                              <p:cond delay="1000"/>
                            </p:stCondLst>
                            <p:childTnLst>
                              <p:par>
                                <p:cTn id="22" presetID="4" presetClass="entr" presetSubtype="32" fill="hold" grpId="0" nodeType="afterEffect">
                                  <p:stCondLst>
                                    <p:cond delay="0"/>
                                  </p:stCondLst>
                                  <p:childTnLst>
                                    <p:set>
                                      <p:cBhvr>
                                        <p:cTn id="23" dur="1" fill="hold">
                                          <p:stCondLst>
                                            <p:cond delay="0"/>
                                          </p:stCondLst>
                                        </p:cTn>
                                        <p:tgtEl>
                                          <p:spTgt spid="3077"/>
                                        </p:tgtEl>
                                        <p:attrNameLst>
                                          <p:attrName>style.visibility</p:attrName>
                                        </p:attrNameLst>
                                      </p:cBhvr>
                                      <p:to>
                                        <p:strVal val="visible"/>
                                      </p:to>
                                    </p:set>
                                    <p:animEffect transition="in" filter="box(out)">
                                      <p:cBhvr>
                                        <p:cTn id="24" dur="500"/>
                                        <p:tgtEl>
                                          <p:spTgt spid="3077"/>
                                        </p:tgtEl>
                                      </p:cBhvr>
                                    </p:animEffect>
                                  </p:childTnLst>
                                </p:cTn>
                              </p:par>
                            </p:childTnLst>
                          </p:cTn>
                        </p:par>
                        <p:par>
                          <p:cTn id="25" fill="hold">
                            <p:stCondLst>
                              <p:cond delay="1500"/>
                            </p:stCondLst>
                            <p:childTnLst>
                              <p:par>
                                <p:cTn id="26" presetID="4" presetClass="entr" presetSubtype="32" fill="hold" grpId="0" nodeType="afterEffect">
                                  <p:stCondLst>
                                    <p:cond delay="0"/>
                                  </p:stCondLst>
                                  <p:childTnLst>
                                    <p:set>
                                      <p:cBhvr>
                                        <p:cTn id="27" dur="1" fill="hold">
                                          <p:stCondLst>
                                            <p:cond delay="0"/>
                                          </p:stCondLst>
                                        </p:cTn>
                                        <p:tgtEl>
                                          <p:spTgt spid="3080"/>
                                        </p:tgtEl>
                                        <p:attrNameLst>
                                          <p:attrName>style.visibility</p:attrName>
                                        </p:attrNameLst>
                                      </p:cBhvr>
                                      <p:to>
                                        <p:strVal val="visible"/>
                                      </p:to>
                                    </p:set>
                                    <p:animEffect transition="in" filter="box(out)">
                                      <p:cBhvr>
                                        <p:cTn id="28" dur="500"/>
                                        <p:tgtEl>
                                          <p:spTgt spid="3080"/>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3075"/>
                                        </p:tgtEl>
                                        <p:attrNameLst>
                                          <p:attrName>style.visibility</p:attrName>
                                        </p:attrNameLst>
                                      </p:cBhvr>
                                      <p:to>
                                        <p:strVal val="visible"/>
                                      </p:to>
                                    </p:set>
                                    <p:animEffect transition="in" filter="box(out)">
                                      <p:cBhvr>
                                        <p:cTn id="33" dur="500"/>
                                        <p:tgtEl>
                                          <p:spTgt spid="3075"/>
                                        </p:tgtEl>
                                      </p:cBhvr>
                                    </p:animEffect>
                                  </p:childTnLst>
                                </p:cTn>
                              </p:par>
                            </p:childTnLst>
                          </p:cTn>
                        </p:par>
                        <p:par>
                          <p:cTn id="34" fill="hold">
                            <p:stCondLst>
                              <p:cond delay="500"/>
                            </p:stCondLst>
                            <p:childTnLst>
                              <p:par>
                                <p:cTn id="35" presetID="4" presetClass="entr" presetSubtype="32" fill="hold" grpId="0" nodeType="afterEffect">
                                  <p:stCondLst>
                                    <p:cond delay="0"/>
                                  </p:stCondLst>
                                  <p:childTnLst>
                                    <p:set>
                                      <p:cBhvr>
                                        <p:cTn id="36" dur="1" fill="hold">
                                          <p:stCondLst>
                                            <p:cond delay="0"/>
                                          </p:stCondLst>
                                        </p:cTn>
                                        <p:tgtEl>
                                          <p:spTgt spid="3081"/>
                                        </p:tgtEl>
                                        <p:attrNameLst>
                                          <p:attrName>style.visibility</p:attrName>
                                        </p:attrNameLst>
                                      </p:cBhvr>
                                      <p:to>
                                        <p:strVal val="visible"/>
                                      </p:to>
                                    </p:set>
                                    <p:animEffect transition="in" filter="box(out)">
                                      <p:cBhvr>
                                        <p:cTn id="37" dur="500"/>
                                        <p:tgtEl>
                                          <p:spTgt spid="3081"/>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3082"/>
                                        </p:tgtEl>
                                        <p:attrNameLst>
                                          <p:attrName>style.visibility</p:attrName>
                                        </p:attrNameLst>
                                      </p:cBhvr>
                                      <p:to>
                                        <p:strVal val="visible"/>
                                      </p:to>
                                    </p:set>
                                    <p:animEffect transition="in" filter="box(out)">
                                      <p:cBhvr>
                                        <p:cTn id="42" dur="500"/>
                                        <p:tgtEl>
                                          <p:spTgt spid="3082"/>
                                        </p:tgtEl>
                                      </p:cBhvr>
                                    </p:animEffect>
                                  </p:childTnLst>
                                </p:cTn>
                              </p:par>
                            </p:childTnLst>
                          </p:cTn>
                        </p:par>
                        <p:par>
                          <p:cTn id="43" fill="hold">
                            <p:stCondLst>
                              <p:cond delay="500"/>
                            </p:stCondLst>
                            <p:childTnLst>
                              <p:par>
                                <p:cTn id="44" presetID="4" presetClass="entr" presetSubtype="32" fill="hold" grpId="0" nodeType="afterEffect">
                                  <p:stCondLst>
                                    <p:cond delay="0"/>
                                  </p:stCondLst>
                                  <p:childTnLst>
                                    <p:set>
                                      <p:cBhvr>
                                        <p:cTn id="45" dur="1" fill="hold">
                                          <p:stCondLst>
                                            <p:cond delay="0"/>
                                          </p:stCondLst>
                                        </p:cTn>
                                        <p:tgtEl>
                                          <p:spTgt spid="3083"/>
                                        </p:tgtEl>
                                        <p:attrNameLst>
                                          <p:attrName>style.visibility</p:attrName>
                                        </p:attrNameLst>
                                      </p:cBhvr>
                                      <p:to>
                                        <p:strVal val="visible"/>
                                      </p:to>
                                    </p:set>
                                    <p:animEffect transition="in" filter="box(out)">
                                      <p:cBhvr>
                                        <p:cTn id="46"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nimBg="1"/>
      <p:bldP spid="3077" grpId="0" animBg="1"/>
      <p:bldP spid="3079" grpId="0" animBg="1"/>
      <p:bldP spid="3080" grpId="0" animBg="1"/>
      <p:bldP spid="3081" grpId="0" animBg="1"/>
      <p:bldP spid="3082" grpId="0" animBg="1"/>
      <p:bldP spid="3083" grpId="0" animBg="1"/>
      <p:bldP spid="3084" grpId="0" animBg="1"/>
      <p:bldP spid="3085" grpId="0" animBg="1"/>
      <p:bldP spid="308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0"/>
            <a:ext cx="8229600" cy="792162"/>
          </a:xfrm>
        </p:spPr>
        <p:txBody>
          <a:bodyPr/>
          <a:lstStyle/>
          <a:p>
            <a:r>
              <a:rPr lang="en-US"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How we use glassware ???</a:t>
            </a:r>
            <a:endParaRPr lang="en-US" b="1" dirty="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endParaRPr>
          </a:p>
        </p:txBody>
      </p:sp>
      <p:pic>
        <p:nvPicPr>
          <p:cNvPr id="4" name="Picture 2" descr="C:\Users\1\Pictures\buret1.gif"/>
          <p:cNvPicPr>
            <a:picLocks noGrp="1" noChangeAspect="1" noChangeArrowheads="1"/>
          </p:cNvPicPr>
          <p:nvPr>
            <p:ph idx="1"/>
          </p:nvPr>
        </p:nvPicPr>
        <p:blipFill>
          <a:blip r:embed="rId2" cstate="print"/>
          <a:srcRect/>
          <a:stretch>
            <a:fillRect/>
          </a:stretch>
        </p:blipFill>
        <p:spPr bwMode="auto">
          <a:xfrm>
            <a:off x="2895600" y="1828800"/>
            <a:ext cx="3028950" cy="1981200"/>
          </a:xfrm>
          <a:prstGeom prst="rect">
            <a:avLst/>
          </a:prstGeom>
          <a:noFill/>
        </p:spPr>
      </p:pic>
      <p:pic>
        <p:nvPicPr>
          <p:cNvPr id="6" name="Picture 5" descr="C:\Users\1\Pictures\buret3.gif"/>
          <p:cNvPicPr>
            <a:picLocks noChangeAspect="1" noChangeArrowheads="1"/>
          </p:cNvPicPr>
          <p:nvPr/>
        </p:nvPicPr>
        <p:blipFill>
          <a:blip r:embed="rId3" cstate="print"/>
          <a:srcRect/>
          <a:stretch>
            <a:fillRect/>
          </a:stretch>
        </p:blipFill>
        <p:spPr bwMode="auto">
          <a:xfrm>
            <a:off x="6400800" y="1905000"/>
            <a:ext cx="2495550" cy="1952625"/>
          </a:xfrm>
          <a:prstGeom prst="rect">
            <a:avLst/>
          </a:prstGeom>
          <a:noFill/>
        </p:spPr>
      </p:pic>
      <p:pic>
        <p:nvPicPr>
          <p:cNvPr id="7" name="Picture 4" descr="C:\Users\1\Pictures\buret8.gif"/>
          <p:cNvPicPr>
            <a:picLocks noChangeAspect="1" noChangeArrowheads="1"/>
          </p:cNvPicPr>
          <p:nvPr/>
        </p:nvPicPr>
        <p:blipFill>
          <a:blip r:embed="rId4" cstate="print"/>
          <a:srcRect/>
          <a:stretch>
            <a:fillRect/>
          </a:stretch>
        </p:blipFill>
        <p:spPr bwMode="auto">
          <a:xfrm>
            <a:off x="0" y="1828800"/>
            <a:ext cx="2495550" cy="1905000"/>
          </a:xfrm>
          <a:prstGeom prst="rect">
            <a:avLst/>
          </a:prstGeom>
          <a:noFill/>
        </p:spPr>
      </p:pic>
      <p:pic>
        <p:nvPicPr>
          <p:cNvPr id="8" name="Picture 3" descr="C:\Users\1\Pictures\pipet5.gif"/>
          <p:cNvPicPr>
            <a:picLocks noChangeAspect="1" noChangeArrowheads="1"/>
          </p:cNvPicPr>
          <p:nvPr/>
        </p:nvPicPr>
        <p:blipFill>
          <a:blip r:embed="rId5" cstate="print"/>
          <a:srcRect/>
          <a:stretch>
            <a:fillRect/>
          </a:stretch>
        </p:blipFill>
        <p:spPr bwMode="auto">
          <a:xfrm>
            <a:off x="2438400" y="4800600"/>
            <a:ext cx="2895600" cy="1828800"/>
          </a:xfrm>
          <a:prstGeom prst="rect">
            <a:avLst/>
          </a:prstGeom>
          <a:noFill/>
        </p:spPr>
      </p:pic>
      <p:sp>
        <p:nvSpPr>
          <p:cNvPr id="9" name="شكل بيضاوي 8"/>
          <p:cNvSpPr/>
          <p:nvPr/>
        </p:nvSpPr>
        <p:spPr>
          <a:xfrm>
            <a:off x="0" y="914400"/>
            <a:ext cx="2438400" cy="9144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C00000"/>
                </a:solidFill>
              </a:rPr>
              <a:t>Burette :</a:t>
            </a:r>
            <a:endParaRPr lang="en-US" sz="3200" b="1" dirty="0">
              <a:solidFill>
                <a:srgbClr val="C00000"/>
              </a:solidFill>
            </a:endParaRPr>
          </a:p>
        </p:txBody>
      </p:sp>
      <p:sp>
        <p:nvSpPr>
          <p:cNvPr id="10" name="شكل بيضاوي 9"/>
          <p:cNvSpPr/>
          <p:nvPr/>
        </p:nvSpPr>
        <p:spPr>
          <a:xfrm>
            <a:off x="990600" y="3810000"/>
            <a:ext cx="304800" cy="3048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00"/>
                </a:solidFill>
              </a:rPr>
              <a:t>1</a:t>
            </a:r>
            <a:endParaRPr lang="en-US" b="1" dirty="0">
              <a:solidFill>
                <a:srgbClr val="FFFF00"/>
              </a:solidFill>
            </a:endParaRPr>
          </a:p>
        </p:txBody>
      </p:sp>
      <p:sp>
        <p:nvSpPr>
          <p:cNvPr id="11" name="شكل بيضاوي 10"/>
          <p:cNvSpPr/>
          <p:nvPr/>
        </p:nvSpPr>
        <p:spPr>
          <a:xfrm>
            <a:off x="4191000" y="3886200"/>
            <a:ext cx="304800" cy="3048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2</a:t>
            </a:r>
            <a:endParaRPr lang="en-US" sz="2400" b="1" dirty="0">
              <a:solidFill>
                <a:srgbClr val="FFFF00"/>
              </a:solidFill>
            </a:endParaRPr>
          </a:p>
        </p:txBody>
      </p:sp>
      <p:sp>
        <p:nvSpPr>
          <p:cNvPr id="12" name="شكل بيضاوي 11"/>
          <p:cNvSpPr/>
          <p:nvPr/>
        </p:nvSpPr>
        <p:spPr>
          <a:xfrm>
            <a:off x="7543800" y="3886200"/>
            <a:ext cx="304800" cy="3048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3</a:t>
            </a:r>
            <a:endParaRPr lang="en-US" sz="2400" b="1" dirty="0">
              <a:solidFill>
                <a:srgbClr val="FFFF00"/>
              </a:solidFill>
            </a:endParaRPr>
          </a:p>
        </p:txBody>
      </p:sp>
      <p:cxnSp>
        <p:nvCxnSpPr>
          <p:cNvPr id="14" name="رابط مستقيم 13"/>
          <p:cNvCxnSpPr/>
          <p:nvPr/>
        </p:nvCxnSpPr>
        <p:spPr>
          <a:xfrm>
            <a:off x="2057400" y="685800"/>
            <a:ext cx="4343400" cy="0"/>
          </a:xfrm>
          <a:prstGeom prst="line">
            <a:avLst/>
          </a:prstGeom>
        </p:spPr>
        <p:style>
          <a:lnRef idx="2">
            <a:schemeClr val="dk1"/>
          </a:lnRef>
          <a:fillRef idx="0">
            <a:schemeClr val="dk1"/>
          </a:fillRef>
          <a:effectRef idx="1">
            <a:schemeClr val="dk1"/>
          </a:effectRef>
          <a:fontRef idx="minor">
            <a:schemeClr val="tx1"/>
          </a:fontRef>
        </p:style>
      </p:cxnSp>
      <p:cxnSp>
        <p:nvCxnSpPr>
          <p:cNvPr id="20" name="رابط مستقيم 19"/>
          <p:cNvCxnSpPr/>
          <p:nvPr/>
        </p:nvCxnSpPr>
        <p:spPr>
          <a:xfrm>
            <a:off x="0" y="4267200"/>
            <a:ext cx="9144000" cy="0"/>
          </a:xfrm>
          <a:prstGeom prst="line">
            <a:avLst/>
          </a:prstGeom>
        </p:spPr>
        <p:style>
          <a:lnRef idx="1">
            <a:schemeClr val="dk1"/>
          </a:lnRef>
          <a:fillRef idx="0">
            <a:schemeClr val="dk1"/>
          </a:fillRef>
          <a:effectRef idx="0">
            <a:schemeClr val="dk1"/>
          </a:effectRef>
          <a:fontRef idx="minor">
            <a:schemeClr val="tx1"/>
          </a:fontRef>
        </p:style>
      </p:cxnSp>
      <p:sp>
        <p:nvSpPr>
          <p:cNvPr id="24" name="شكل بيضاوي 23"/>
          <p:cNvSpPr/>
          <p:nvPr/>
        </p:nvSpPr>
        <p:spPr>
          <a:xfrm>
            <a:off x="0" y="4343400"/>
            <a:ext cx="2057400" cy="914400"/>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0000"/>
                </a:solidFill>
              </a:rPr>
              <a:t>Pipette:</a:t>
            </a:r>
            <a:endParaRPr lang="en-US" sz="2800" b="1" dirty="0">
              <a:solidFill>
                <a:srgbClr val="FF0000"/>
              </a:solidFill>
            </a:endParaRPr>
          </a:p>
        </p:txBody>
      </p:sp>
      <p:sp>
        <p:nvSpPr>
          <p:cNvPr id="25" name="شمس 24"/>
          <p:cNvSpPr/>
          <p:nvPr/>
        </p:nvSpPr>
        <p:spPr>
          <a:xfrm>
            <a:off x="838200" y="228600"/>
            <a:ext cx="685800" cy="457200"/>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سمة Office">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3300</TotalTime>
  <Words>3563</Words>
  <Application>Microsoft Office PowerPoint</Application>
  <PresentationFormat>عرض على الشاشة (3:4)‏</PresentationFormat>
  <Paragraphs>727</Paragraphs>
  <Slides>60</Slides>
  <Notes>9</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60</vt:i4>
      </vt:variant>
    </vt:vector>
  </HeadingPairs>
  <TitlesOfParts>
    <vt:vector size="63" baseType="lpstr">
      <vt:lpstr>سمة Office</vt:lpstr>
      <vt:lpstr>Clip</vt:lpstr>
      <vt:lpstr>معادلة</vt:lpstr>
      <vt:lpstr>King Saud University College of Sciences Department of Chemistry  </vt:lpstr>
      <vt:lpstr>Introduction:</vt:lpstr>
      <vt:lpstr>Distribution of  Marks:  </vt:lpstr>
      <vt:lpstr>What must on the student?</vt:lpstr>
      <vt:lpstr>Exp(1):Determination of a liquid Density.              </vt:lpstr>
      <vt:lpstr>*****************</vt:lpstr>
      <vt:lpstr>* Important of Tools(glassware) Used:</vt:lpstr>
      <vt:lpstr>الشريحة 8</vt:lpstr>
      <vt:lpstr>How we use glassware ???</vt:lpstr>
      <vt:lpstr>    Very..Very important</vt:lpstr>
      <vt:lpstr>You can reading the volume ?</vt:lpstr>
      <vt:lpstr>Equipments (glassware) used: </vt:lpstr>
      <vt:lpstr>Procedure: </vt:lpstr>
      <vt:lpstr>* Calculation of the density (d) by graph:</vt:lpstr>
      <vt:lpstr>Exp(2):  * Introduction of Titrations(Reactions of Neutralization).                                                        and                *Preparation of a standard solution of                    Sodium Carbonate (Na2CO3) (0.05 M).       </vt:lpstr>
      <vt:lpstr>Titration Terminology:  </vt:lpstr>
      <vt:lpstr>Summary of Titration:</vt:lpstr>
      <vt:lpstr>The Concentration :                                     There are several ways of expressing  concentration and but we will focus on :   </vt:lpstr>
      <vt:lpstr>pH Range</vt:lpstr>
      <vt:lpstr>pH Calculations (PH laws):</vt:lpstr>
      <vt:lpstr>Example:</vt:lpstr>
      <vt:lpstr>Basic Laws:</vt:lpstr>
      <vt:lpstr> To Preparation of Solution of Sodium Carbonate                 (Na2CO3) in( 100 ml) &amp; (0.05 M )         We apply the previous law:      </vt:lpstr>
      <vt:lpstr>Procedure:</vt:lpstr>
      <vt:lpstr>Exp(3)Determination of Organic Indicators for Acid base Titrations   At first we will know on methods of measuring pH, where there are two   ways ….  A)  Using pH meter.  B) Using pH paper, a special type of paper. .  </vt:lpstr>
      <vt:lpstr> Indicators Used :</vt:lpstr>
      <vt:lpstr>The idea of ​​the experiment:</vt:lpstr>
      <vt:lpstr>الشريحة 28</vt:lpstr>
      <vt:lpstr>Procedure:</vt:lpstr>
      <vt:lpstr>A)Titration between a strong acid(HCl) with a strong base(NaOH)                               HCl + NaOH        NaCl + H2O </vt:lpstr>
      <vt:lpstr>B)Titration between weak acid(CH3COOH)with a strong base(NaOH)                    CH3COOH + NaOH         CH3COONa + H2O  </vt:lpstr>
      <vt:lpstr>Results from the drawing (graph):</vt:lpstr>
      <vt:lpstr>Explanation for pH curve:                             This curve is similar to the previous curve, but the additive is acid and not the base  </vt:lpstr>
      <vt:lpstr>EXP(4): Determination of Sodium Hydroxide(NaOH)   Concentration BY Titrations With A Standard Solution of Hydrochloric  Acid (HCl) .</vt:lpstr>
      <vt:lpstr>EXP(5):Determination of Acetic Acid (CH3COOH) Concentration BY Titrations With A Standard Solution of Sodium Hydroxide (NaOH) .</vt:lpstr>
      <vt:lpstr>EXP(6) : Determination of Hydrochloric Acid (HCl) Concentration By Titrations With A Standard Solution of Sodium Carbonate (Na2CO3).</vt:lpstr>
      <vt:lpstr>EXP(7): Measurement of Gas Diffusion               (Graham’s Law of Diffusion).</vt:lpstr>
      <vt:lpstr>الشريحة 38</vt:lpstr>
      <vt:lpstr>الشريحة 39</vt:lpstr>
      <vt:lpstr>الشريحة 40</vt:lpstr>
      <vt:lpstr>الشريحة 41</vt:lpstr>
      <vt:lpstr>الشريحة 42</vt:lpstr>
      <vt:lpstr>الشريحة 43</vt:lpstr>
      <vt:lpstr>EXP(8): Determination of Critical Solution Temperature                                                (C . S . T )</vt:lpstr>
      <vt:lpstr>…………………………………………………………</vt:lpstr>
      <vt:lpstr>* Diagram between %phenol &amp; miscibility temperature:</vt:lpstr>
      <vt:lpstr>EXP(9):          Hess’s law</vt:lpstr>
      <vt:lpstr>Explanation of Hess’s Law:</vt:lpstr>
      <vt:lpstr> In this experiment you will measure:                    the change in enthalpy(H )  of through knowing   amount of heat absorbed(q) ,     where: </vt:lpstr>
      <vt:lpstr>Specific heat &amp;  Heat capacity:</vt:lpstr>
      <vt:lpstr>Procedure:</vt:lpstr>
      <vt:lpstr>EXP(10): Effect of Concentration on Reaction Rate: (Determination of the order of the sodium thiosulphate and hydrochloric acid reaction)</vt:lpstr>
      <vt:lpstr>الشريحة 53</vt:lpstr>
      <vt:lpstr> </vt:lpstr>
      <vt:lpstr>*********</vt:lpstr>
      <vt:lpstr>Procedure:</vt:lpstr>
      <vt:lpstr>EXP(12):     Determination of the Molar Mass(M.wt) of An Organic Compound By                            The Steam Distillation .</vt:lpstr>
      <vt:lpstr>           حThe steam distillation apparatus:</vt:lpstr>
      <vt:lpstr>****************************************************</vt:lpstr>
      <vt:lpstr>End of the experiments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1</dc:creator>
  <cp:lastModifiedBy>1</cp:lastModifiedBy>
  <cp:revision>362</cp:revision>
  <dcterms:created xsi:type="dcterms:W3CDTF">2012-06-01T07:34:50Z</dcterms:created>
  <dcterms:modified xsi:type="dcterms:W3CDTF">2013-06-01T17:43:18Z</dcterms:modified>
</cp:coreProperties>
</file>