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4"/>
  </p:sldMasterIdLst>
  <p:notesMasterIdLst>
    <p:notesMasterId r:id="rId14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3F1F66F-487A-4B73-B086-59533BF3D07E}" type="datetimeFigureOut">
              <a:rPr lang="ar-SA" smtClean="0"/>
              <a:pPr/>
              <a:t>29/11/1433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AEF6C6E-0B04-4504-9A77-743BA19629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05011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6C6E-0B04-4504-9A77-743BA196294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184C350-2CCA-42BC-B530-1587ACC1A7C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B4CBB0B-F924-4F83-B0D6-AD49DAB6A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jaljarallah@ksu.edu.s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jaljarallah@ksu.edu.s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03648" y="2780928"/>
            <a:ext cx="6696744" cy="792088"/>
          </a:xfrm>
        </p:spPr>
        <p:txBody>
          <a:bodyPr>
            <a:normAutofit fontScale="90000"/>
          </a:bodyPr>
          <a:lstStyle/>
          <a:p>
            <a:r>
              <a:rPr lang="ar-SA" sz="3600" b="1" dirty="0" smtClean="0"/>
              <a:t>102 مكت( تاريخ الكتب والمكتبات)</a:t>
            </a:r>
            <a:endParaRPr lang="en-US" sz="3600" b="1" dirty="0">
              <a:cs typeface="Akhbar M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6912768" cy="1944216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khbar MT" pitchFamily="2" charset="-78"/>
              </a:rPr>
              <a:t> المحاضرة (</a:t>
            </a:r>
            <a:r>
              <a:rPr lang="ar-SA" sz="14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khbar MT" pitchFamily="2" charset="-78"/>
              </a:rPr>
              <a:t>1</a:t>
            </a:r>
            <a:r>
              <a:rPr lang="ar-SA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khbar MT" pitchFamily="2" charset="-78"/>
              </a:rPr>
              <a:t>):وصف وخطة المقرر</a:t>
            </a:r>
          </a:p>
          <a:p>
            <a:pPr algn="ctr"/>
            <a:endParaRPr lang="en-US" sz="28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khbar M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987824" y="1682224"/>
            <a:ext cx="2627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400" b="1" dirty="0" smtClean="0"/>
              <a:t>جامعة الملك سعود</a:t>
            </a:r>
          </a:p>
          <a:p>
            <a:pPr algn="ctr"/>
            <a:r>
              <a:rPr lang="ar-SA" sz="1400" b="1" dirty="0" smtClean="0"/>
              <a:t>كلية الآداب</a:t>
            </a:r>
          </a:p>
          <a:p>
            <a:pPr algn="ctr"/>
            <a:r>
              <a:rPr lang="ar-SA" sz="1400" b="1" dirty="0" smtClean="0"/>
              <a:t>الفصل الدراسي الأول 1433-1434هـ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188640"/>
            <a:ext cx="1296144" cy="1477328"/>
          </a:xfrm>
          <a:prstGeom prst="rect">
            <a:avLst/>
          </a:prstGeom>
          <a:blipFill dpi="0" rotWithShape="1">
            <a:blip r:embed="rId3" cstate="print">
              <a:alphaModFix amt="43000"/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/>
            <a:endParaRPr lang="ar-SA" sz="2800" dirty="0" smtClean="0"/>
          </a:p>
          <a:p>
            <a:pPr algn="ctr" rtl="1"/>
            <a:endParaRPr lang="ar-SA" sz="2800" dirty="0" smtClean="0"/>
          </a:p>
          <a:p>
            <a:pPr algn="ctr" rtl="1"/>
            <a:r>
              <a:rPr lang="ar-SA" sz="2000" dirty="0" smtClean="0"/>
              <a:t> </a:t>
            </a:r>
            <a:r>
              <a:rPr lang="ar-SA" dirty="0" smtClean="0"/>
              <a:t>ياسمين الجارالله</a:t>
            </a:r>
          </a:p>
          <a:p>
            <a:pPr algn="ctr" rtl="1">
              <a:buNone/>
            </a:pPr>
            <a:r>
              <a:rPr lang="ar-SA" dirty="0" smtClean="0"/>
              <a:t>ماجستير في التقنية والمعلومات </a:t>
            </a:r>
            <a:endParaRPr lang="en-US" dirty="0" smtClean="0"/>
          </a:p>
          <a:p>
            <a:pPr algn="ctr" rtl="1">
              <a:buNone/>
            </a:pPr>
            <a:r>
              <a:rPr lang="ar-SA" dirty="0" smtClean="0">
                <a:solidFill>
                  <a:schemeClr val="accent3">
                    <a:lumMod val="50000"/>
                  </a:schemeClr>
                </a:solidFill>
              </a:rPr>
              <a:t>بريد الكتروني</a:t>
            </a:r>
          </a:p>
          <a:p>
            <a:pPr algn="ctr" rtl="1">
              <a:buNone/>
            </a:pPr>
            <a:r>
              <a:rPr lang="en-US" sz="2400" b="0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 </a:t>
            </a:r>
            <a:r>
              <a:rPr lang="en-US" sz="1800" b="0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jjaljarallah@ksu.edu.sa</a:t>
            </a:r>
            <a:endParaRPr lang="en-US" sz="1800" b="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 rtl="1">
              <a:buNone/>
            </a:pPr>
            <a:r>
              <a:rPr lang="ar-SA" sz="1800" dirty="0" smtClean="0">
                <a:solidFill>
                  <a:schemeClr val="accent3">
                    <a:lumMod val="50000"/>
                  </a:schemeClr>
                </a:solidFill>
              </a:rPr>
              <a:t>موقع</a:t>
            </a:r>
            <a:endParaRPr lang="en-US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</a:rPr>
              <a:t>http://fac.ksu.edu.sa/jjaljarallah/home</a:t>
            </a:r>
            <a:endParaRPr lang="en-US" sz="18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188640"/>
            <a:ext cx="1296144" cy="1477328"/>
          </a:xfrm>
          <a:prstGeom prst="rect">
            <a:avLst/>
          </a:prstGeom>
          <a:blipFill dpi="0" rotWithShape="1">
            <a:blip r:embed="rId4" cstate="print">
              <a:alphaModFix amt="43000"/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وصف المقرر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44596"/>
          </a:xfrm>
        </p:spPr>
        <p:txBody>
          <a:bodyPr>
            <a:normAutofit lnSpcReduction="10000"/>
          </a:bodyPr>
          <a:lstStyle/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ar-SA" sz="2000" b="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000" b="0" dirty="0" smtClean="0"/>
              <a:t>يتناول هذا المقرر بداية ظهور الكتابة، والأطوار الرئيسة لتطورها، وتاريخ الكتب</a:t>
            </a:r>
          </a:p>
          <a:p>
            <a:r>
              <a:rPr lang="ar-SA" sz="2000" b="0" dirty="0" smtClean="0"/>
              <a:t>    والمكتبات لدى الحضارة القديمة والحضارة الإسلامية، وأنواع المكتبات وانتشارها</a:t>
            </a:r>
          </a:p>
          <a:p>
            <a:r>
              <a:rPr lang="ar-SA" sz="2000" b="0" dirty="0" smtClean="0"/>
              <a:t>    وتطورها وحال المكتبات في مختلف العصور.  </a:t>
            </a:r>
            <a:endParaRPr lang="ar-SA" sz="2000" b="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rtl="1"/>
            <a:endParaRPr lang="ar-SA" sz="200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rtl="1"/>
            <a:r>
              <a:rPr lang="ar-SA" sz="2000" u="sng" dirty="0" smtClean="0">
                <a:solidFill>
                  <a:schemeClr val="accent2">
                    <a:lumMod val="50000"/>
                  </a:schemeClr>
                </a:solidFill>
              </a:rPr>
              <a:t>أهداف المقرر:</a:t>
            </a:r>
          </a:p>
          <a:p>
            <a:pPr algn="r" rtl="1"/>
            <a:endParaRPr lang="ar-SA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ar-SA" sz="2000" dirty="0" smtClean="0"/>
              <a:t>ستعراض وتحليل تطور الكتب والمكتبات عبر الزمان والمكان منذ العصور القديمة مروراً بالعصور الوسطى وانتهاء بالعصور الحديثة ، وتحليل العوامل المؤثرة في هذا التطور</a:t>
            </a:r>
            <a:r>
              <a:rPr lang="ar-SA" sz="2000" dirty="0" smtClean="0"/>
              <a:t>.</a:t>
            </a:r>
            <a:endParaRPr lang="en-GB" sz="2000" dirty="0" smtClean="0"/>
          </a:p>
          <a:p>
            <a:pPr lvl="1"/>
            <a:r>
              <a:rPr lang="ar-SA" sz="2000" dirty="0" smtClean="0"/>
              <a:t>عريف الكتب والمكتبات وتطور مفاهيمها عبر الزمان والمكان المواد التي كتبت عليها الكتب والأدوات التي استخدمت فيها أساليب إنتاج الكتب وأنواع المكتبات وسبل الحصول على الكتب.</a:t>
            </a: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وصف المقرر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635896" y="1484784"/>
            <a:ext cx="4968552" cy="4525963"/>
          </a:xfrm>
          <a:ln>
            <a:solidFill>
              <a:schemeClr val="accent1"/>
            </a:solidFill>
            <a:prstDash val="dash"/>
          </a:ln>
        </p:spPr>
        <p:txBody>
          <a:bodyPr>
            <a:normAutofit/>
          </a:bodyPr>
          <a:lstStyle/>
          <a:p>
            <a:pPr algn="r" rtl="1"/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b="1" u="sng" dirty="0" smtClean="0">
                <a:solidFill>
                  <a:schemeClr val="accent2">
                    <a:lumMod val="50000"/>
                  </a:schemeClr>
                </a:solidFill>
              </a:rPr>
              <a:t>المراجع:</a:t>
            </a:r>
          </a:p>
          <a:p>
            <a:pPr algn="r" rtl="1"/>
            <a:endParaRPr lang="ar-S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r" rtl="1"/>
            <a:r>
              <a:rPr lang="ar-SA" b="1" dirty="0" smtClean="0"/>
              <a:t>لمحات من تاريخ الكتب والمكتبات (د. عبداللطيف الصوفي</a:t>
            </a:r>
            <a:r>
              <a:rPr lang="ar-SA" b="1" dirty="0" smtClean="0"/>
              <a:t>).</a:t>
            </a:r>
            <a:endParaRPr lang="ar-SA" b="1" dirty="0" smtClean="0"/>
          </a:p>
          <a:p>
            <a:pPr lvl="1" algn="r" rtl="1"/>
            <a:r>
              <a:rPr lang="ar-SA" b="1" dirty="0" smtClean="0"/>
              <a:t>مقدمة في تاريخ الكتب والمكتبات (نسيبةعبدالرحمن).</a:t>
            </a:r>
          </a:p>
          <a:p>
            <a:pPr lvl="1" algn="r" rtl="1"/>
            <a:r>
              <a:rPr lang="ar-SA" b="1" dirty="0" smtClean="0"/>
              <a:t>تاريخ الكتب والمكتبات عبر الحضارات الانسانية (سيد حسب الله و محمد جلال غندور).</a:t>
            </a:r>
          </a:p>
          <a:p>
            <a:pPr lvl="1" algn="r" rtl="1"/>
            <a:r>
              <a:rPr lang="ar-SA" b="1" dirty="0" smtClean="0"/>
              <a:t>مراجع اخرى سيتم تحديدها لاحقاً</a:t>
            </a:r>
            <a:endParaRPr lang="en-US" dirty="0" smtClean="0"/>
          </a:p>
          <a:p>
            <a:pPr lvl="1" algn="r" rtl="1"/>
            <a:r>
              <a:rPr lang="ar-SA" b="1" dirty="0" smtClean="0"/>
              <a:t>جميع ما يعطى من محتوى علمي وأوراق عمل في الصفحة الالكترونية المخصصة للمادة .</a:t>
            </a:r>
            <a:endParaRPr lang="en-US" b="1" dirty="0" smtClean="0"/>
          </a:p>
          <a:p>
            <a:pPr algn="r" rtl="1"/>
            <a:endParaRPr lang="en-US" dirty="0" smtClean="0"/>
          </a:p>
          <a:p>
            <a:pPr lvl="1" algn="r" rtl="1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340768"/>
            <a:ext cx="3491880" cy="4801314"/>
          </a:xfrm>
          <a:prstGeom prst="rect">
            <a:avLst/>
          </a:prstGeom>
          <a:blipFill dpi="0" rotWithShape="1">
            <a:blip r:embed="rId3" cstate="print">
              <a:alphaModFix amt="25000"/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وصف المقرر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485299" y="1412776"/>
            <a:ext cx="21627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3000" b="1" u="sng" dirty="0" smtClean="0">
                <a:solidFill>
                  <a:schemeClr val="accent2">
                    <a:lumMod val="50000"/>
                  </a:schemeClr>
                </a:solidFill>
              </a:rPr>
              <a:t>توزيع الدرجات: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6167778" y="3451066"/>
            <a:ext cx="255230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3000" b="1" u="sng" dirty="0" smtClean="0">
                <a:solidFill>
                  <a:schemeClr val="accent2">
                    <a:lumMod val="50000"/>
                  </a:schemeClr>
                </a:solidFill>
              </a:rPr>
              <a:t>مواعيد الاختبارات: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323528" y="4077072"/>
            <a:ext cx="8496944" cy="21602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b="1" dirty="0" smtClean="0"/>
              <a:t>الاختبار </a:t>
            </a:r>
            <a:r>
              <a:rPr lang="ar-SA" b="1" dirty="0"/>
              <a:t>الفصلي الأول :</a:t>
            </a:r>
            <a:r>
              <a:rPr lang="ar-SA" dirty="0"/>
              <a:t> الأسبوع </a:t>
            </a:r>
            <a:r>
              <a:rPr lang="ar-SA" dirty="0" smtClean="0"/>
              <a:t>الثاني من بعد اجازة الحج 25 </a:t>
            </a:r>
            <a:r>
              <a:rPr lang="ar-SA" dirty="0" smtClean="0"/>
              <a:t>-</a:t>
            </a:r>
            <a:r>
              <a:rPr lang="ar-SA" dirty="0" smtClean="0"/>
              <a:t>12-1433هـ  10-11-2012 </a:t>
            </a:r>
            <a:r>
              <a:rPr lang="ar-SA" dirty="0" smtClean="0"/>
              <a:t>م.</a:t>
            </a:r>
            <a:endParaRPr lang="en-US" dirty="0"/>
          </a:p>
          <a:p>
            <a:pPr algn="r" rtl="1"/>
            <a:r>
              <a:rPr lang="ar-SA" b="1" dirty="0"/>
              <a:t>الاختبار الفصلي الثاني: </a:t>
            </a:r>
            <a:r>
              <a:rPr lang="ar-SA" dirty="0"/>
              <a:t>الأسبوع </a:t>
            </a:r>
            <a:r>
              <a:rPr lang="ar-SA" dirty="0" smtClean="0"/>
              <a:t>الثاني </a:t>
            </a:r>
            <a:r>
              <a:rPr lang="ar-SA" dirty="0"/>
              <a:t>عشر </a:t>
            </a:r>
            <a:r>
              <a:rPr lang="ar-SA" dirty="0" smtClean="0"/>
              <a:t>02-02-1434هـ 5</a:t>
            </a:r>
            <a:r>
              <a:rPr lang="en-US" dirty="0" smtClean="0"/>
              <a:t>1</a:t>
            </a:r>
            <a:r>
              <a:rPr lang="ar-SA" dirty="0" smtClean="0"/>
              <a:t>-2</a:t>
            </a:r>
            <a:r>
              <a:rPr lang="en-US" dirty="0" smtClean="0"/>
              <a:t>1</a:t>
            </a:r>
            <a:r>
              <a:rPr lang="ar-SA" dirty="0" smtClean="0"/>
              <a:t>-2012 </a:t>
            </a:r>
            <a:r>
              <a:rPr lang="ar-SA" dirty="0" smtClean="0"/>
              <a:t>م</a:t>
            </a:r>
            <a:endParaRPr lang="en-US" dirty="0"/>
          </a:p>
          <a:p>
            <a:pPr algn="r" rtl="1"/>
            <a:r>
              <a:rPr lang="ar-SA" b="1" dirty="0" smtClean="0"/>
              <a:t>تسليم البحث:</a:t>
            </a:r>
            <a:r>
              <a:rPr lang="ar-SA" dirty="0" smtClean="0"/>
              <a:t>الأسبوع </a:t>
            </a:r>
            <a:r>
              <a:rPr lang="ar-SA" dirty="0" smtClean="0"/>
              <a:t>الرابع عشر.</a:t>
            </a:r>
            <a:endParaRPr lang="en-US" dirty="0"/>
          </a:p>
          <a:p>
            <a:pPr algn="r" rtl="1"/>
            <a:r>
              <a:rPr lang="ar-SA" b="1" dirty="0"/>
              <a:t>الاختبار النهائي:</a:t>
            </a:r>
            <a:r>
              <a:rPr lang="ar-SA" dirty="0"/>
              <a:t> حسب الجداول المعلنة من الكلية.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57750168"/>
              </p:ext>
            </p:extLst>
          </p:nvPr>
        </p:nvGraphicFramePr>
        <p:xfrm>
          <a:off x="323527" y="2204864"/>
          <a:ext cx="8324544" cy="107765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779991"/>
                <a:gridCol w="1618577"/>
                <a:gridCol w="1610166"/>
                <a:gridCol w="1315810"/>
              </a:tblGrid>
              <a:tr h="4680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البحوث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امتحان فصلي أول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امتحان فصلي ثاني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امتحان نهائي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80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10 درجة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15درجة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15 </a:t>
                      </a:r>
                      <a:r>
                        <a:rPr lang="ar-SA" sz="2000" dirty="0">
                          <a:effectLst/>
                        </a:rPr>
                        <a:t>درجة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60 </a:t>
                      </a:r>
                      <a:r>
                        <a:rPr lang="ar-SA" sz="2000" dirty="0">
                          <a:effectLst/>
                        </a:rPr>
                        <a:t>درجة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424738" y="6919913"/>
          <a:ext cx="2143125" cy="485775"/>
        </p:xfrm>
        <a:graphic>
          <a:graphicData uri="http://schemas.openxmlformats.org/presentationml/2006/ole">
            <p:oleObj spid="_x0000_s1026" name="Package" r:id="rId4" imgW="214308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75008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متطلبات المقرر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25144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ar-SA" sz="1800" dirty="0" smtClean="0"/>
              <a:t>الالتزام </a:t>
            </a:r>
            <a:r>
              <a:rPr lang="ar-SA" sz="1800" dirty="0"/>
              <a:t>بالحضور وقت </a:t>
            </a:r>
            <a:r>
              <a:rPr lang="ar-SA" sz="1800" dirty="0" smtClean="0"/>
              <a:t>المحاضرة.</a:t>
            </a:r>
            <a:endParaRPr lang="en-US" sz="1800" dirty="0"/>
          </a:p>
          <a:p>
            <a:pPr lvl="0">
              <a:buFont typeface="Arial" pitchFamily="34" charset="0"/>
              <a:buChar char="•"/>
            </a:pPr>
            <a:r>
              <a:rPr lang="ar-SA" sz="1800" dirty="0"/>
              <a:t>متابعة الإعلانات الخاصة بالمقرر في </a:t>
            </a:r>
            <a:r>
              <a:rPr lang="ar-SA" sz="1800" dirty="0" smtClean="0"/>
              <a:t>الصفحة الالكترونية الخاصة.</a:t>
            </a:r>
            <a:endParaRPr lang="en-US" sz="1800" dirty="0"/>
          </a:p>
          <a:p>
            <a:pPr lvl="0">
              <a:buFont typeface="Arial" pitchFamily="34" charset="0"/>
              <a:buChar char="•"/>
            </a:pPr>
            <a:r>
              <a:rPr lang="ar-SA" sz="1800" dirty="0"/>
              <a:t>في حال تجاوزت نسبة الغياب 25% فأنه يتم حرمان الطالبة من المادة إلا بحال وجود عذر طبي من مستشفى حكومي وفي هذه الحالة يتم رفع التقارير الطبية لوكيلة القسم والعميد للنظر في قبول </a:t>
            </a:r>
            <a:r>
              <a:rPr lang="ar-SA" sz="1800" dirty="0" smtClean="0"/>
              <a:t>العذر.</a:t>
            </a:r>
            <a:endParaRPr lang="en-US" sz="1800" dirty="0"/>
          </a:p>
          <a:p>
            <a:pPr lvl="0">
              <a:buFont typeface="Arial" pitchFamily="34" charset="0"/>
              <a:buChar char="•"/>
            </a:pPr>
            <a:r>
              <a:rPr lang="ar-SA" sz="1800" dirty="0"/>
              <a:t>لا يسمح بإعادة الامتحانات الفصلية إلا بوجود </a:t>
            </a:r>
            <a:r>
              <a:rPr lang="ar-SA" sz="1800" u="sng" dirty="0"/>
              <a:t>عذر طبي مقبول من مستشفى حكومي</a:t>
            </a:r>
            <a:r>
              <a:rPr lang="ar-SA" sz="1800" dirty="0"/>
              <a:t> ويتم إعادة الامتحان في نهاية </a:t>
            </a:r>
            <a:r>
              <a:rPr lang="ar-SA" sz="1800" dirty="0" smtClean="0"/>
              <a:t>الفصل فقط. </a:t>
            </a:r>
            <a:endParaRPr lang="en-US" sz="1800" dirty="0"/>
          </a:p>
          <a:p>
            <a:pPr lvl="0">
              <a:buFont typeface="Arial" pitchFamily="34" charset="0"/>
              <a:buChar char="•"/>
            </a:pPr>
            <a:r>
              <a:rPr lang="ar-SA" sz="1800" dirty="0"/>
              <a:t>للإحاطة فإن عروض المحاضرات أو الأوراق لا تغن عن </a:t>
            </a:r>
            <a:r>
              <a:rPr lang="ar-SA" sz="1800" dirty="0" smtClean="0"/>
              <a:t>الكتب المقرره.</a:t>
            </a:r>
            <a:endParaRPr lang="en-US" sz="1800" dirty="0"/>
          </a:p>
          <a:p>
            <a:pPr lvl="1" algn="r" rtl="1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تسليم </a:t>
            </a:r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البحث </a:t>
            </a:r>
            <a:endParaRPr lang="ar-SA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32856"/>
            <a:ext cx="8435280" cy="4925144"/>
          </a:xfrm>
        </p:spPr>
        <p:txBody>
          <a:bodyPr>
            <a:no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ar-SA" sz="2000" dirty="0" smtClean="0"/>
              <a:t>يتم </a:t>
            </a:r>
            <a:r>
              <a:rPr lang="ar-SA" sz="2000" dirty="0"/>
              <a:t>تسليم </a:t>
            </a:r>
            <a:r>
              <a:rPr lang="ar-SA" sz="2000" dirty="0" smtClean="0"/>
              <a:t>البحث </a:t>
            </a:r>
            <a:r>
              <a:rPr lang="ar-SA" sz="2000" dirty="0"/>
              <a:t>في </a:t>
            </a:r>
            <a:r>
              <a:rPr lang="ar-SA" sz="2000" dirty="0" smtClean="0"/>
              <a:t>الاسبوع </a:t>
            </a:r>
            <a:r>
              <a:rPr lang="ar-SA" sz="2000" dirty="0" smtClean="0"/>
              <a:t>الرابع </a:t>
            </a:r>
            <a:r>
              <a:rPr lang="ar-SA" sz="2000" dirty="0" smtClean="0"/>
              <a:t>عشر وسيتم التكليف قبل البحث بأسبوعين.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ar-SA" sz="2000" dirty="0"/>
              <a:t>يسلم </a:t>
            </a:r>
            <a:r>
              <a:rPr lang="ar-SA" sz="2000" dirty="0" smtClean="0"/>
              <a:t>البحث </a:t>
            </a:r>
            <a:r>
              <a:rPr lang="ar-SA" sz="2000" dirty="0"/>
              <a:t>بإرساله على البريد الإلكتروني </a:t>
            </a:r>
            <a:r>
              <a:rPr lang="en-US" sz="2800" b="0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 </a:t>
            </a:r>
            <a:r>
              <a:rPr lang="en-US" sz="2000" b="0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jjaljarallah@ksu.edu.sa</a:t>
            </a:r>
            <a:endParaRPr lang="en-US" sz="2000" b="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ar-SA" sz="2000" dirty="0" smtClean="0"/>
              <a:t> </a:t>
            </a:r>
            <a:r>
              <a:rPr lang="ar-SA" sz="2000" dirty="0"/>
              <a:t>أو تخزينه على قرص مدمج </a:t>
            </a:r>
            <a:r>
              <a:rPr lang="en-US" sz="2000" dirty="0"/>
              <a:t> CD </a:t>
            </a:r>
            <a:r>
              <a:rPr lang="ar-SA" sz="2000" dirty="0"/>
              <a:t>بحيث يحوي القرص من الخارج على المعلومات التالية (الاسم الثلاثي-الرقم الجامعي– الشعبة باليوم والوقت –اسم المقرر) وأي طالبة لا تسجل معلوماتها فإن الأستاذة غير مسئولة عن ضياع القرص أو عدم تسجيل </a:t>
            </a:r>
            <a:r>
              <a:rPr lang="ar-SA" sz="2000" dirty="0" smtClean="0"/>
              <a:t>الدرجة.</a:t>
            </a:r>
            <a:endParaRPr lang="en-US" sz="20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ar-SA" sz="2000" dirty="0"/>
              <a:t>في حال عدم تسليم </a:t>
            </a:r>
            <a:r>
              <a:rPr lang="ar-SA" sz="2000" dirty="0" smtClean="0"/>
              <a:t>البحث </a:t>
            </a:r>
            <a:r>
              <a:rPr lang="ar-SA" sz="2000" dirty="0"/>
              <a:t>في </a:t>
            </a:r>
            <a:r>
              <a:rPr lang="ar-SA" sz="2000" dirty="0" smtClean="0"/>
              <a:t>الاسبوع الثالث عشر يسلم </a:t>
            </a:r>
            <a:r>
              <a:rPr lang="ar-SA" sz="2000" dirty="0"/>
              <a:t>الأسبوع الذي يليه </a:t>
            </a:r>
            <a:r>
              <a:rPr lang="ar-SA" sz="2000" u="sng" dirty="0" smtClean="0">
                <a:solidFill>
                  <a:srgbClr val="C00000"/>
                </a:solidFill>
              </a:rPr>
              <a:t>وتسجل </a:t>
            </a:r>
            <a:r>
              <a:rPr lang="ar-SA" sz="2000" u="sng" dirty="0">
                <a:solidFill>
                  <a:srgbClr val="C00000"/>
                </a:solidFill>
              </a:rPr>
              <a:t>للطالبة نصف الدرجة، ولا يسمح للطالبة بعد ذلك بتسليم </a:t>
            </a:r>
            <a:r>
              <a:rPr lang="ar-SA" sz="2000" u="sng" dirty="0" smtClean="0">
                <a:solidFill>
                  <a:srgbClr val="C00000"/>
                </a:solidFill>
              </a:rPr>
              <a:t>البحث </a:t>
            </a:r>
            <a:r>
              <a:rPr lang="ar-SA" sz="2000" u="sng" dirty="0">
                <a:solidFill>
                  <a:srgbClr val="C00000"/>
                </a:solidFill>
              </a:rPr>
              <a:t>على الإطلاق.</a:t>
            </a:r>
            <a:endParaRPr lang="en-US" sz="2000" dirty="0">
              <a:solidFill>
                <a:srgbClr val="C00000"/>
              </a:solidFill>
            </a:endParaRPr>
          </a:p>
          <a:p>
            <a:pPr lvl="1" algn="r" rtl="1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835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835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A5AEE4DD11694CB8B7B3BE72AE601F" ma:contentTypeVersion="0" ma:contentTypeDescription="Create a new document." ma:contentTypeScope="" ma:versionID="334f748c9510d41fdf693c3975e1ad6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3B3DC8-C3F3-44D0-95CF-BC1FC81CB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CB614FF-0889-4C6B-B002-BE686002735E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D22B61C-972C-46FC-AEB6-10A50FA670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3711</TotalTime>
  <Words>387</Words>
  <Application>Microsoft Office PowerPoint</Application>
  <PresentationFormat>On-screen Show (4:3)</PresentationFormat>
  <Paragraphs>86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Angles</vt:lpstr>
      <vt:lpstr>Package</vt:lpstr>
      <vt:lpstr>102 مكت( تاريخ الكتب والمكتبات)</vt:lpstr>
      <vt:lpstr>Slide 2</vt:lpstr>
      <vt:lpstr>وصف المقرر</vt:lpstr>
      <vt:lpstr>وصف المقرر</vt:lpstr>
      <vt:lpstr>وصف المقرر</vt:lpstr>
      <vt:lpstr>متطلبات المقرر</vt:lpstr>
      <vt:lpstr>تسليم البحث 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105 تقن: الحاسب والمعلومات</dc:title>
  <dc:creator>User</dc:creator>
  <cp:lastModifiedBy>Admin</cp:lastModifiedBy>
  <cp:revision>313</cp:revision>
  <dcterms:created xsi:type="dcterms:W3CDTF">2011-02-20T20:06:27Z</dcterms:created>
  <dcterms:modified xsi:type="dcterms:W3CDTF">2012-10-14T13:12:45Z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0x010100B4A5AEE4DD11694CB8B7B3BE72AE601F</vt:lpwstr>
  </property>
</Properties>
</file>