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80" r:id="rId21"/>
    <p:sldId id="279" r:id="rId22"/>
    <p:sldId id="282" r:id="rId23"/>
    <p:sldId id="284" r:id="rId24"/>
    <p:sldId id="278" r:id="rId25"/>
    <p:sldId id="281" r:id="rId26"/>
    <p:sldId id="283" r:id="rId27"/>
    <p:sldId id="285" r:id="rId2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59EA"/>
    <a:srgbClr val="093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37C6-6338-454F-B85E-D7EE6664CDFA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451DB-5F56-439E-8E5A-C9C0CC8D1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147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04B85-823E-40B6-93BD-FED1F3E6BC4C}" type="datetime1">
              <a:rPr lang="ar-SA" smtClean="0"/>
              <a:t>08/07/1436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E30D-1E2F-4A55-86BD-DE1AF4EAE0E6}" type="datetime1">
              <a:rPr lang="ar-SA" smtClean="0"/>
              <a:t>08/07/1436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2B97B-E172-487D-86DE-079AEF7244C0}" type="datetime1">
              <a:rPr lang="ar-SA" smtClean="0"/>
              <a:t>08/07/1436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82C88-F533-41B5-B114-E21A57E8ADE0}" type="datetime1">
              <a:rPr lang="ar-SA" smtClean="0"/>
              <a:t>08/07/1436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93D30-5E49-4AB9-9FEC-DFCCE3CD5512}" type="datetime1">
              <a:rPr lang="ar-SA" smtClean="0"/>
              <a:t>08/07/1436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923B1-F1FB-47E0-A211-98C410A934F3}" type="datetime1">
              <a:rPr lang="ar-SA" smtClean="0"/>
              <a:t>08/07/1436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176B-9885-4CD5-AB5D-E2C6C3DDEAA9}" type="datetime1">
              <a:rPr lang="ar-SA" smtClean="0"/>
              <a:t>08/07/1436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54308-27D6-45E7-BE6A-0F3540B84AAB}" type="datetime1">
              <a:rPr lang="ar-SA" smtClean="0"/>
              <a:t>08/07/1436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7FA72-E4B5-4BF0-B1D2-AE313A2D7208}" type="datetime1">
              <a:rPr lang="ar-SA" smtClean="0"/>
              <a:t>08/07/1436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F4991-E660-4AB8-8DF1-D9D98C9EA1AC}" type="datetime1">
              <a:rPr lang="ar-SA" smtClean="0"/>
              <a:t>08/07/1436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4A65-CBA8-438A-84CF-A5A3A29FFB50}" type="datetime1">
              <a:rPr lang="ar-SA" smtClean="0"/>
              <a:t>08/07/1436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EE39C77-2921-40EA-AA7E-F3FFD54C261C}" type="datetime1">
              <a:rPr lang="ar-SA" smtClean="0"/>
              <a:t>08/07/1436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B30354F-127A-437F-BCBB-FAF65F675F1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12" Type="http://schemas.openxmlformats.org/officeDocument/2006/relationships/image" Target="../media/image74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6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304782" y="1657400"/>
            <a:ext cx="6672019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Carboxylic Acids</a:t>
            </a:r>
          </a:p>
          <a:p>
            <a:pPr algn="ctr"/>
            <a:r>
              <a:rPr lang="en-US" sz="72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And</a:t>
            </a:r>
          </a:p>
          <a:p>
            <a:pPr algn="ctr"/>
            <a:r>
              <a:rPr lang="en-US" sz="72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Their Derivatives</a:t>
            </a:r>
            <a:endParaRPr lang="ar-SA" sz="7200" b="1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171785" y="692696"/>
            <a:ext cx="25218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Chem. 108</a:t>
            </a:r>
            <a:endParaRPr lang="en-US" sz="40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120386" y="5548064"/>
            <a:ext cx="2566728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Chapter </a:t>
            </a:r>
            <a:r>
              <a:rPr lang="en-US" sz="4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10</a:t>
            </a:r>
            <a:endParaRPr lang="ar-SA" sz="4000" b="1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130789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96895" y="164958"/>
            <a:ext cx="26388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Boiling Point 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9545" y="941818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Carboxylic acids are polar compounds and form very strong intermolecular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hydrogen bonds to form a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dimer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3914775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1"/>
          <a:stretch/>
        </p:blipFill>
        <p:spPr bwMode="auto">
          <a:xfrm>
            <a:off x="5796136" y="2017059"/>
            <a:ext cx="2390775" cy="1776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243434" y="4437112"/>
            <a:ext cx="87059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>
                <a:solidFill>
                  <a:srgbClr val="000000"/>
                </a:solidFill>
                <a:latin typeface="Times New Roman"/>
              </a:rPr>
              <a:t>As the number of carbons in a carboxylic acid series becomes greater, the boiling point 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increases.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07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827584" y="43934"/>
            <a:ext cx="39767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Acidity and Acid Strength</a:t>
            </a:r>
            <a:r>
              <a:rPr lang="en-US" sz="2000" b="1" dirty="0">
                <a:solidFill>
                  <a:srgbClr val="00B050"/>
                </a:solidFill>
              </a:rPr>
              <a:t> </a:t>
            </a:r>
            <a:endParaRPr lang="ar-SA" sz="2000" dirty="0">
              <a:solidFill>
                <a:srgbClr val="00B05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0" y="966374"/>
            <a:ext cx="864096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most important chemical property of carboxylic acids chemistry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their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acidic nature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mineral acids 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HBr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HI,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) are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defined as "strong acids" because they undergo complete dissociation. </a:t>
            </a:r>
          </a:p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Carboxylic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acids are 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strong organic acids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they are much more acidic than alcohols. </a:t>
            </a:r>
          </a:p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Carboxylic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acids are stronger acids than phenols.</a:t>
            </a:r>
            <a:r>
              <a:rPr lang="en-US" dirty="0"/>
              <a:t> </a:t>
            </a:r>
            <a:endParaRPr lang="ar-SA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933056"/>
            <a:ext cx="5849333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856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548123" y="17040"/>
            <a:ext cx="53944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Preparation of Carboxylic acids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67544" y="632302"/>
            <a:ext cx="18838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Oxidation: 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259632" y="1067908"/>
            <a:ext cx="6840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Oxidation of primary alcohols and aldehydes 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45" y="4067754"/>
            <a:ext cx="3204000" cy="103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717032"/>
            <a:ext cx="3096000" cy="1688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9" name="Group 28"/>
          <p:cNvGrpSpPr/>
          <p:nvPr/>
        </p:nvGrpSpPr>
        <p:grpSpPr>
          <a:xfrm>
            <a:off x="174001" y="1857364"/>
            <a:ext cx="8969999" cy="1827042"/>
            <a:chOff x="174001" y="1857364"/>
            <a:chExt cx="8969999" cy="1827042"/>
          </a:xfrm>
        </p:grpSpPr>
        <p:grpSp>
          <p:nvGrpSpPr>
            <p:cNvPr id="17" name="مجموعة 16"/>
            <p:cNvGrpSpPr/>
            <p:nvPr/>
          </p:nvGrpSpPr>
          <p:grpSpPr>
            <a:xfrm>
              <a:off x="4803705" y="1857364"/>
              <a:ext cx="4340295" cy="1827042"/>
              <a:chOff x="1379308" y="3039218"/>
              <a:chExt cx="4340295" cy="1827042"/>
            </a:xfrm>
          </p:grpSpPr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5006" b="1999"/>
              <a:stretch/>
            </p:blipFill>
            <p:spPr bwMode="auto">
              <a:xfrm>
                <a:off x="1379308" y="3174260"/>
                <a:ext cx="1548147" cy="1692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453"/>
              <a:stretch/>
            </p:blipFill>
            <p:spPr bwMode="auto">
              <a:xfrm>
                <a:off x="4355975" y="3039218"/>
                <a:ext cx="1363628" cy="1764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16" name="مجموعة 15"/>
              <p:cNvGrpSpPr/>
              <p:nvPr/>
            </p:nvGrpSpPr>
            <p:grpSpPr>
              <a:xfrm>
                <a:off x="2748135" y="3987275"/>
                <a:ext cx="1620000" cy="454325"/>
                <a:chOff x="2748135" y="3937508"/>
                <a:chExt cx="1620000" cy="454325"/>
              </a:xfrm>
            </p:grpSpPr>
            <p:pic>
              <p:nvPicPr>
                <p:cNvPr id="20" name="Picture 3" descr="C:\Users\VIP\Pictures\صورة1.png"/>
                <p:cNvPicPr>
                  <a:picLocks noChangeAspect="1" noChangeArrowheads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0429" b="41625"/>
                <a:stretch/>
              </p:blipFill>
              <p:spPr bwMode="auto">
                <a:xfrm>
                  <a:off x="2748135" y="3937508"/>
                  <a:ext cx="1620000" cy="10959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2" name="Picture 3" descr="C:\Users\VIP\Pictures\صورة1.png"/>
                <p:cNvPicPr>
                  <a:picLocks noChangeAspect="1" noChangeArrowheads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035" t="59201" r="81173" b="10406"/>
                <a:stretch/>
              </p:blipFill>
              <p:spPr bwMode="auto">
                <a:xfrm>
                  <a:off x="2855967" y="4086070"/>
                  <a:ext cx="288000" cy="30576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sp>
          <p:nvSpPr>
            <p:cNvPr id="24" name="Rectangle 23"/>
            <p:cNvSpPr/>
            <p:nvPr/>
          </p:nvSpPr>
          <p:spPr>
            <a:xfrm>
              <a:off x="6215074" y="2500306"/>
              <a:ext cx="149271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en-US" altLang="en-US" sz="1600" kern="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KMnO</a:t>
              </a:r>
              <a:r>
                <a:rPr lang="en-US" altLang="en-US" sz="1600" kern="0" baseline="-25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en-US" altLang="en-US" sz="1600" kern="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/ H</a:t>
              </a:r>
              <a:r>
                <a:rPr lang="en-US" altLang="en-US" sz="1600" kern="0" baseline="30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 </a:t>
              </a:r>
              <a:r>
                <a:rPr lang="en-US" altLang="en-US" sz="1600" kern="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/ </a:t>
              </a:r>
              <a:r>
                <a:rPr lang="el-GR" altLang="en-US" sz="1600" kern="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Δ</a:t>
              </a:r>
              <a:r>
                <a:rPr lang="en-US" altLang="en-US" sz="1600" kern="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sz="16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500826" y="2857496"/>
              <a:ext cx="125867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1600" kern="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altLang="en-US" sz="1600" kern="0" baseline="-25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altLang="en-US" sz="1600" kern="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Cr</a:t>
              </a:r>
              <a:r>
                <a:rPr lang="en-US" altLang="en-US" sz="1600" kern="0" baseline="-25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altLang="en-US" sz="1600" kern="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US" altLang="en-US" sz="1600" kern="0" baseline="-25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4 </a:t>
              </a:r>
              <a:r>
                <a:rPr lang="en-US" altLang="en-US" sz="1600" kern="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/ H</a:t>
              </a:r>
              <a:r>
                <a:rPr lang="en-US" altLang="en-US" sz="1600" kern="0" baseline="30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en-US" sz="1600" dirty="0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174001" y="2340137"/>
              <a:ext cx="4229496" cy="1152000"/>
              <a:chOff x="174001" y="2340137"/>
              <a:chExt cx="4229496" cy="1152000"/>
            </a:xfrm>
          </p:grpSpPr>
          <p:grpSp>
            <p:nvGrpSpPr>
              <p:cNvPr id="15" name="مجموعة 14"/>
              <p:cNvGrpSpPr/>
              <p:nvPr/>
            </p:nvGrpSpPr>
            <p:grpSpPr>
              <a:xfrm>
                <a:off x="174001" y="2340137"/>
                <a:ext cx="4229496" cy="1152000"/>
                <a:chOff x="1536889" y="2708920"/>
                <a:chExt cx="4229496" cy="1152000"/>
              </a:xfrm>
            </p:grpSpPr>
            <p:pic>
              <p:nvPicPr>
                <p:cNvPr id="1026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1715" r="77960" b="11714"/>
                <a:stretch/>
              </p:blipFill>
              <p:spPr bwMode="auto">
                <a:xfrm>
                  <a:off x="1536889" y="2780928"/>
                  <a:ext cx="1406436" cy="936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8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0555" t="2797"/>
                <a:stretch/>
              </p:blipFill>
              <p:spPr bwMode="auto">
                <a:xfrm>
                  <a:off x="4563325" y="2708920"/>
                  <a:ext cx="1203060" cy="1152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pSp>
              <p:nvGrpSpPr>
                <p:cNvPr id="11" name="مجموعة 10"/>
                <p:cNvGrpSpPr/>
                <p:nvPr/>
              </p:nvGrpSpPr>
              <p:grpSpPr>
                <a:xfrm>
                  <a:off x="2943325" y="3202123"/>
                  <a:ext cx="1620000" cy="454325"/>
                  <a:chOff x="2519952" y="4509124"/>
                  <a:chExt cx="1620000" cy="454325"/>
                </a:xfrm>
              </p:grpSpPr>
              <p:pic>
                <p:nvPicPr>
                  <p:cNvPr id="1027" name="Picture 3" descr="C:\Users\VIP\Pictures\صورة1.pn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40429" b="41625"/>
                  <a:stretch/>
                </p:blipFill>
                <p:spPr bwMode="auto">
                  <a:xfrm>
                    <a:off x="2519952" y="4509124"/>
                    <a:ext cx="1620000" cy="10959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3" name="Picture 3" descr="C:\Users\VIP\Pictures\صورة1.pn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035" t="59201" r="81173" b="10406"/>
                  <a:stretch/>
                </p:blipFill>
                <p:spPr bwMode="auto">
                  <a:xfrm>
                    <a:off x="2627784" y="4657686"/>
                    <a:ext cx="288000" cy="305763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sp>
            <p:nvSpPr>
              <p:cNvPr id="26" name="Rectangle 25"/>
              <p:cNvSpPr/>
              <p:nvPr/>
            </p:nvSpPr>
            <p:spPr>
              <a:xfrm>
                <a:off x="1643042" y="2571744"/>
                <a:ext cx="149271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altLang="en-US" sz="1600" kern="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KMnO</a:t>
                </a:r>
                <a:r>
                  <a:rPr lang="en-US" altLang="en-US" sz="1600" kern="0" baseline="-250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4</a:t>
                </a:r>
                <a:r>
                  <a:rPr lang="en-US" altLang="en-US" sz="1600" kern="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/ H</a:t>
                </a:r>
                <a:r>
                  <a:rPr lang="en-US" altLang="en-US" sz="1600" kern="0" baseline="300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+ </a:t>
                </a:r>
                <a:r>
                  <a:rPr lang="en-US" altLang="en-US" sz="1600" kern="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/ </a:t>
                </a:r>
                <a:r>
                  <a:rPr lang="el-GR" altLang="en-US" sz="1600" kern="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Δ</a:t>
                </a:r>
                <a:r>
                  <a:rPr lang="en-US" altLang="en-US" sz="1600" kern="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600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884562" y="2928934"/>
                <a:ext cx="125867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en-US" sz="1600" kern="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K</a:t>
                </a:r>
                <a:r>
                  <a:rPr lang="en-US" altLang="en-US" sz="1600" kern="0" baseline="-250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altLang="en-US" sz="1600" kern="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Cr</a:t>
                </a:r>
                <a:r>
                  <a:rPr lang="en-US" altLang="en-US" sz="1600" kern="0" baseline="-250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altLang="en-US" sz="1600" kern="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US" altLang="en-US" sz="1600" kern="0" baseline="-250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4 </a:t>
                </a:r>
                <a:r>
                  <a:rPr lang="en-US" altLang="en-US" sz="1600" kern="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/ H</a:t>
                </a:r>
                <a:r>
                  <a:rPr lang="en-US" altLang="en-US" sz="1600" kern="0" baseline="300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US" sz="1600" dirty="0"/>
              </a:p>
            </p:txBody>
          </p:sp>
        </p:grp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5538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88255" y="43934"/>
            <a:ext cx="39507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B.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Oxidation of 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Alkylbenzene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014298" y="4000504"/>
            <a:ext cx="4102949" cy="1188000"/>
            <a:chOff x="2014298" y="4000504"/>
            <a:chExt cx="4102949" cy="1188000"/>
          </a:xfrm>
        </p:grpSpPr>
        <p:pic>
          <p:nvPicPr>
            <p:cNvPr id="7" name="Picture 10" descr="0036a"/>
            <p:cNvPicPr>
              <a:picLocks noChangeAspect="1" noChangeArrowheads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2014298" y="4000504"/>
              <a:ext cx="4102949" cy="11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3492604" y="4057327"/>
              <a:ext cx="122341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14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KMnO</a:t>
              </a:r>
              <a:r>
                <a:rPr lang="en-US" altLang="en-US" sz="1400" kern="0" baseline="-25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4 </a:t>
              </a:r>
              <a:r>
                <a:rPr lang="en-US" altLang="en-US" sz="14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/ OH</a:t>
              </a:r>
              <a:r>
                <a:rPr lang="en-US" altLang="en-US" sz="1400" kern="0" baseline="30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altLang="en-US" sz="14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714744" y="4365104"/>
              <a:ext cx="62228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altLang="en-US" sz="14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Δ</a:t>
              </a:r>
              <a:r>
                <a:rPr lang="en-US" altLang="en-US" sz="1400" kern="0" baseline="-25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en-US" sz="14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/ H</a:t>
              </a:r>
              <a:r>
                <a:rPr lang="en-US" altLang="en-US" sz="1400" kern="0" baseline="30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en-US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85786" y="838686"/>
            <a:ext cx="6674540" cy="2394546"/>
            <a:chOff x="785786" y="838686"/>
            <a:chExt cx="6674540" cy="2394546"/>
          </a:xfrm>
        </p:grpSpPr>
        <p:sp>
          <p:nvSpPr>
            <p:cNvPr id="11" name="Rectangle 10"/>
            <p:cNvSpPr/>
            <p:nvPr/>
          </p:nvSpPr>
          <p:spPr>
            <a:xfrm>
              <a:off x="3714744" y="1928802"/>
              <a:ext cx="62228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altLang="en-US" sz="14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Δ</a:t>
              </a:r>
              <a:r>
                <a:rPr lang="en-US" altLang="en-US" sz="1400" kern="0" baseline="-25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en-US" sz="14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/ H</a:t>
              </a:r>
              <a:r>
                <a:rPr lang="en-US" altLang="en-US" sz="1400" kern="0" baseline="30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en-US" sz="1400" baseline="30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85786" y="838686"/>
              <a:ext cx="6674540" cy="2394546"/>
              <a:chOff x="785786" y="838686"/>
              <a:chExt cx="6674540" cy="2394546"/>
            </a:xfrm>
          </p:grpSpPr>
          <p:pic>
            <p:nvPicPr>
              <p:cNvPr id="4" name="Picture 2" descr="C:\Users\VIP\Pictures\صورة1.jpg"/>
              <p:cNvPicPr>
                <a:picLocks noChangeAspect="1" noChangeArrowheads="1"/>
              </p:cNvPicPr>
              <p:nvPr/>
            </p:nvPicPr>
            <p:blipFill>
              <a:blip r:embed="rId3"/>
              <a:srcRect r="57917"/>
              <a:stretch>
                <a:fillRect/>
              </a:stretch>
            </p:blipFill>
            <p:spPr bwMode="auto">
              <a:xfrm>
                <a:off x="785786" y="857232"/>
                <a:ext cx="2714644" cy="2376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2" descr="C:\Users\VIP\Pictures\صورة1.jpg"/>
              <p:cNvPicPr>
                <a:picLocks noChangeAspect="1" noChangeArrowheads="1"/>
              </p:cNvPicPr>
              <p:nvPr/>
            </p:nvPicPr>
            <p:blipFill>
              <a:blip r:embed="rId3"/>
              <a:srcRect l="50795"/>
              <a:stretch>
                <a:fillRect/>
              </a:stretch>
            </p:blipFill>
            <p:spPr bwMode="auto">
              <a:xfrm>
                <a:off x="4286248" y="838686"/>
                <a:ext cx="3174078" cy="2376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20" name="Straight Connector 19"/>
              <p:cNvCxnSpPr/>
              <p:nvPr/>
            </p:nvCxnSpPr>
            <p:spPr>
              <a:xfrm>
                <a:off x="3500430" y="1928802"/>
                <a:ext cx="785818" cy="15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5" name="Rectangle 14"/>
            <p:cNvSpPr/>
            <p:nvPr/>
          </p:nvSpPr>
          <p:spPr>
            <a:xfrm>
              <a:off x="3428992" y="1571612"/>
              <a:ext cx="115448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14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KMnO</a:t>
              </a:r>
              <a:r>
                <a:rPr lang="en-US" altLang="en-US" sz="1400" kern="0" baseline="-25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en-US" altLang="en-US" sz="1200" kern="0" baseline="-25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en-US" sz="12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/ OH</a:t>
              </a:r>
              <a:r>
                <a:rPr lang="en-US" altLang="en-US" sz="1200" kern="0" baseline="30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altLang="en-US" sz="1200" kern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054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67544" y="116632"/>
            <a:ext cx="48990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Carbonation of Grignard Reagents: 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23528" y="608185"/>
            <a:ext cx="87129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addition of Grignard reagents to CO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form of dry ice gives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acid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one more carbon more than the original Grignard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reagent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/>
            <a:endParaRPr lang="ar-SA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4653135"/>
            <a:ext cx="6992130" cy="9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534416" y="4025180"/>
            <a:ext cx="1361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06987" y="2117180"/>
            <a:ext cx="7049318" cy="1908000"/>
            <a:chOff x="1006987" y="2117180"/>
            <a:chExt cx="7049318" cy="190800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1006987" y="2117180"/>
              <a:ext cx="7049318" cy="190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3766947" y="2214554"/>
              <a:ext cx="38985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2000" dirty="0" smtClean="0">
                  <a:solidFill>
                    <a:srgbClr val="1059EA"/>
                  </a:solidFill>
                  <a:latin typeface="Times New Roman" pitchFamily="18" charset="0"/>
                  <a:cs typeface="Times New Roman" pitchFamily="18" charset="0"/>
                </a:rPr>
                <a:t>δ</a:t>
              </a:r>
              <a:r>
                <a:rPr lang="en-US" sz="2000" dirty="0" smtClean="0">
                  <a:solidFill>
                    <a:srgbClr val="1059EA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endParaRPr lang="en-US" sz="2000" dirty="0">
                <a:solidFill>
                  <a:srgbClr val="1059EA"/>
                </a:solidFill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348350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11663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Hydrolysis of Nitriles:</a:t>
            </a:r>
            <a:r>
              <a:rPr lang="en-US" b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382584" y="836712"/>
            <a:ext cx="11913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Nitriles: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48225"/>
            <a:ext cx="2688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0" y="1681973"/>
            <a:ext cx="10116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They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are prepared by reacting a 1° or 2° alkyl halide with cyanide salt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Acid hydrolysis of a nitriles yields a carboxylic acids.</a:t>
            </a:r>
            <a:endParaRPr lang="ar-SA" dirty="0"/>
          </a:p>
        </p:txBody>
      </p:sp>
      <p:sp>
        <p:nvSpPr>
          <p:cNvPr id="11" name="مستطيل 10"/>
          <p:cNvSpPr/>
          <p:nvPr/>
        </p:nvSpPr>
        <p:spPr>
          <a:xfrm>
            <a:off x="262358" y="4005064"/>
            <a:ext cx="1481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071538" y="2714620"/>
            <a:ext cx="7412655" cy="4015702"/>
            <a:chOff x="1071538" y="2714620"/>
            <a:chExt cx="7412655" cy="4015702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1428728" y="2857496"/>
              <a:ext cx="5857916" cy="9286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7289642" y="2714620"/>
              <a:ext cx="914096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 smtClean="0"/>
            </a:p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+  NH</a:t>
              </a:r>
              <a:r>
                <a:rPr lang="en-US" sz="20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0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1071538" y="4630175"/>
              <a:ext cx="7412655" cy="2100147"/>
              <a:chOff x="1071538" y="4630175"/>
              <a:chExt cx="7412655" cy="2100147"/>
            </a:xfrm>
          </p:grpSpPr>
          <p:pic>
            <p:nvPicPr>
              <p:cNvPr id="3" name="Picture 2" descr="C:\Users\haltalassi\Pictures\Picture5.png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071538" y="4786322"/>
                <a:ext cx="6809540" cy="1944000"/>
              </a:xfrm>
              <a:prstGeom prst="rect">
                <a:avLst/>
              </a:prstGeom>
              <a:noFill/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7643834" y="5344555"/>
                <a:ext cx="84035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1400" dirty="0" smtClean="0"/>
              </a:p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+  NH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endParaRPr lang="en-US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7643834" y="4630175"/>
                <a:ext cx="84035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1400" dirty="0" smtClean="0"/>
              </a:p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+  NH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endParaRPr lang="en-US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277592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907704" y="-27384"/>
            <a:ext cx="5123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Reactions of Carboxylic acids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07504" y="785917"/>
            <a:ext cx="51299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Reaction with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Bases : Salt formation</a:t>
            </a:r>
            <a:r>
              <a:rPr lang="en-US" b="1" dirty="0" smtClean="0"/>
              <a:t> 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1034261" y="1620616"/>
            <a:ext cx="66821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carboxyl hydrogen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is replaced by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metal ion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+</a:t>
            </a:r>
            <a:endParaRPr lang="en-US" sz="240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23528" y="2967335"/>
            <a:ext cx="28149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A) With strong base: </a:t>
            </a:r>
            <a:endParaRPr lang="en-US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62"/>
          <a:stretch/>
        </p:blipFill>
        <p:spPr bwMode="auto">
          <a:xfrm>
            <a:off x="755576" y="5157192"/>
            <a:ext cx="7517725" cy="12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" name="مجموعة 15"/>
          <p:cNvGrpSpPr/>
          <p:nvPr/>
        </p:nvGrpSpPr>
        <p:grpSpPr>
          <a:xfrm>
            <a:off x="971600" y="4007224"/>
            <a:ext cx="6624736" cy="789928"/>
            <a:chOff x="971600" y="4007224"/>
            <a:chExt cx="6624736" cy="789928"/>
          </a:xfrm>
        </p:grpSpPr>
        <p:grpSp>
          <p:nvGrpSpPr>
            <p:cNvPr id="15" name="مجموعة 14"/>
            <p:cNvGrpSpPr/>
            <p:nvPr/>
          </p:nvGrpSpPr>
          <p:grpSpPr>
            <a:xfrm>
              <a:off x="1034261" y="4007224"/>
              <a:ext cx="6562075" cy="443754"/>
              <a:chOff x="1034261" y="4007224"/>
              <a:chExt cx="6562075" cy="443754"/>
            </a:xfrm>
          </p:grpSpPr>
          <p:grpSp>
            <p:nvGrpSpPr>
              <p:cNvPr id="12" name="مجموعة 11"/>
              <p:cNvGrpSpPr/>
              <p:nvPr/>
            </p:nvGrpSpPr>
            <p:grpSpPr>
              <a:xfrm>
                <a:off x="1034261" y="4007224"/>
                <a:ext cx="5553963" cy="443754"/>
                <a:chOff x="1034261" y="4007224"/>
                <a:chExt cx="5553963" cy="443754"/>
              </a:xfrm>
            </p:grpSpPr>
            <p:pic>
              <p:nvPicPr>
                <p:cNvPr id="1026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896" t="4629" r="23145" b="73646"/>
                <a:stretch/>
              </p:blipFill>
              <p:spPr bwMode="auto">
                <a:xfrm>
                  <a:off x="1034261" y="4007224"/>
                  <a:ext cx="5338484" cy="4437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0" name="مستطيل 9"/>
                <p:cNvSpPr/>
                <p:nvPr/>
              </p:nvSpPr>
              <p:spPr>
                <a:xfrm>
                  <a:off x="6307378" y="4139595"/>
                  <a:ext cx="280846" cy="29751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2000" b="1" baseline="30000" dirty="0" smtClean="0">
                      <a:solidFill>
                        <a:srgbClr val="6F2F9F"/>
                      </a:solidFill>
                      <a:latin typeface="Times New Roman" pitchFamily="18" charset="0"/>
                      <a:cs typeface="Times New Roman" pitchFamily="18" charset="0"/>
                    </a:rPr>
                    <a:t>+</a:t>
                  </a:r>
                  <a:endParaRPr lang="ar-SA" b="1" baseline="30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pic>
            <p:nvPicPr>
              <p:cNvPr id="13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622" t="8678" r="11689" b="75182"/>
              <a:stretch/>
            </p:blipFill>
            <p:spPr bwMode="auto">
              <a:xfrm>
                <a:off x="6691437" y="4077072"/>
                <a:ext cx="904899" cy="3296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96" t="20821" r="17071" b="62988"/>
            <a:stretch/>
          </p:blipFill>
          <p:spPr bwMode="auto">
            <a:xfrm>
              <a:off x="971600" y="4466427"/>
              <a:ext cx="5808699" cy="330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716828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5536" y="188640"/>
            <a:ext cx="25151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B) With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weak base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40" y="836712"/>
            <a:ext cx="7740765" cy="11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0" y="2414262"/>
            <a:ext cx="77647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0">
              <a:buSzPct val="132000"/>
              <a:buFont typeface="Wingdings" pitchFamily="2" charset="2"/>
              <a:buChar char="Ø"/>
            </a:pPr>
            <a:r>
              <a:rPr lang="en-US" b="1" dirty="0"/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Weaker acids like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phenols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react only with strong bases like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or KOH)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will not react with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NaHCO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مجموعة 12"/>
          <p:cNvGrpSpPr/>
          <p:nvPr/>
        </p:nvGrpSpPr>
        <p:grpSpPr>
          <a:xfrm>
            <a:off x="1526093" y="3613119"/>
            <a:ext cx="6276662" cy="2939894"/>
            <a:chOff x="1248761" y="548680"/>
            <a:chExt cx="6276662" cy="2939894"/>
          </a:xfrm>
        </p:grpSpPr>
        <p:pic>
          <p:nvPicPr>
            <p:cNvPr id="14" name="Picture 5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3655"/>
            <a:stretch/>
          </p:blipFill>
          <p:spPr bwMode="auto">
            <a:xfrm>
              <a:off x="1259632" y="548680"/>
              <a:ext cx="6265791" cy="13013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5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892" t="64676"/>
            <a:stretch/>
          </p:blipFill>
          <p:spPr bwMode="auto">
            <a:xfrm>
              <a:off x="4644008" y="2492896"/>
              <a:ext cx="1588668" cy="86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5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6591" r="80227"/>
            <a:stretch/>
          </p:blipFill>
          <p:spPr bwMode="auto">
            <a:xfrm>
              <a:off x="1248761" y="1988840"/>
              <a:ext cx="1238945" cy="14997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5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45" t="13822" r="45275" b="53656"/>
            <a:stretch/>
          </p:blipFill>
          <p:spPr bwMode="auto">
            <a:xfrm>
              <a:off x="2618275" y="2564904"/>
              <a:ext cx="2097741" cy="913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0471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30170" y="0"/>
            <a:ext cx="82089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Reaction with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Nucleophiles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 form acid derivatives: </a:t>
            </a:r>
          </a:p>
          <a:p>
            <a:pPr algn="l"/>
            <a:r>
              <a:rPr lang="en-US" dirty="0"/>
              <a:t> 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-140514" y="629110"/>
            <a:ext cx="91369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When the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of a carboxylic acid is replaced by a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nucleophile, :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Nu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carboxylic acid derivative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produced.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مجموعة 3"/>
          <p:cNvGrpSpPr/>
          <p:nvPr/>
        </p:nvGrpSpPr>
        <p:grpSpPr>
          <a:xfrm>
            <a:off x="1076424" y="1437899"/>
            <a:ext cx="6902069" cy="5421599"/>
            <a:chOff x="982299" y="692696"/>
            <a:chExt cx="6902069" cy="5667997"/>
          </a:xfrm>
        </p:grpSpPr>
        <p:grpSp>
          <p:nvGrpSpPr>
            <p:cNvPr id="5" name="مجموعة 4"/>
            <p:cNvGrpSpPr/>
            <p:nvPr/>
          </p:nvGrpSpPr>
          <p:grpSpPr>
            <a:xfrm>
              <a:off x="982299" y="692696"/>
              <a:ext cx="6513513" cy="4533900"/>
              <a:chOff x="1314450" y="1162050"/>
              <a:chExt cx="6513513" cy="4533900"/>
            </a:xfrm>
          </p:grpSpPr>
          <p:pic>
            <p:nvPicPr>
              <p:cNvPr id="25" name="Picture 3" descr="C:\Users\VIP\Pictures\صورة1.pn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1314450" y="1162050"/>
                <a:ext cx="6513513" cy="45339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6" name="مجموعة 25"/>
              <p:cNvGrpSpPr/>
              <p:nvPr/>
            </p:nvGrpSpPr>
            <p:grpSpPr>
              <a:xfrm>
                <a:off x="3950858" y="1236674"/>
                <a:ext cx="2781382" cy="968190"/>
                <a:chOff x="1366955" y="694763"/>
                <a:chExt cx="2781382" cy="968190"/>
              </a:xfrm>
            </p:grpSpPr>
            <p:pic>
              <p:nvPicPr>
                <p:cNvPr id="28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8453" t="18337" r="38750" b="77609"/>
                <a:stretch/>
              </p:blipFill>
              <p:spPr bwMode="auto">
                <a:xfrm>
                  <a:off x="1763688" y="1479178"/>
                  <a:ext cx="833718" cy="1837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9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2707" t="1629" r="14601" b="81663"/>
                <a:stretch/>
              </p:blipFill>
              <p:spPr bwMode="auto">
                <a:xfrm>
                  <a:off x="1366955" y="694763"/>
                  <a:ext cx="2781382" cy="75752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27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239" t="21078" r="12502" b="53361"/>
              <a:stretch/>
            </p:blipFill>
            <p:spPr bwMode="auto">
              <a:xfrm>
                <a:off x="5537830" y="2021088"/>
                <a:ext cx="1338426" cy="11198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8807" r="80407" b="32065"/>
            <a:stretch/>
          </p:blipFill>
          <p:spPr bwMode="auto">
            <a:xfrm>
              <a:off x="2555776" y="3573015"/>
              <a:ext cx="1332431" cy="4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853" t="16342" r="63383" b="77133"/>
            <a:stretch/>
          </p:blipFill>
          <p:spPr bwMode="auto">
            <a:xfrm>
              <a:off x="2555776" y="1439674"/>
              <a:ext cx="766483" cy="2958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735" t="85434" r="50000" b="7283"/>
            <a:stretch/>
          </p:blipFill>
          <p:spPr bwMode="auto">
            <a:xfrm>
              <a:off x="2136989" y="4581127"/>
              <a:ext cx="2062602" cy="32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0242" y="3212976"/>
              <a:ext cx="1085850" cy="276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0" name="مجموعة 9"/>
            <p:cNvGrpSpPr/>
            <p:nvPr/>
          </p:nvGrpSpPr>
          <p:grpSpPr>
            <a:xfrm>
              <a:off x="3940451" y="2780928"/>
              <a:ext cx="3655885" cy="1149353"/>
              <a:chOff x="1277269" y="4509120"/>
              <a:chExt cx="3655885" cy="1149353"/>
            </a:xfrm>
          </p:grpSpPr>
          <p:pic>
            <p:nvPicPr>
              <p:cNvPr id="22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615" t="54522" b="30176"/>
              <a:stretch/>
            </p:blipFill>
            <p:spPr bwMode="auto">
              <a:xfrm>
                <a:off x="3735323" y="4797152"/>
                <a:ext cx="1197831" cy="6937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3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847" t="64924" r="26732" b="30176"/>
              <a:stretch/>
            </p:blipFill>
            <p:spPr bwMode="auto">
              <a:xfrm>
                <a:off x="1714730" y="5406473"/>
                <a:ext cx="1583131" cy="252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4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6081" t="50000" r="22703" b="34233"/>
              <a:stretch/>
            </p:blipFill>
            <p:spPr bwMode="auto">
              <a:xfrm>
                <a:off x="1277269" y="4509120"/>
                <a:ext cx="2458054" cy="864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1" name="مجموعة 10"/>
            <p:cNvGrpSpPr/>
            <p:nvPr/>
          </p:nvGrpSpPr>
          <p:grpSpPr>
            <a:xfrm>
              <a:off x="4197788" y="3963652"/>
              <a:ext cx="3686580" cy="2397041"/>
              <a:chOff x="2300700" y="1479176"/>
              <a:chExt cx="3686580" cy="2397041"/>
            </a:xfrm>
          </p:grpSpPr>
          <p:grpSp>
            <p:nvGrpSpPr>
              <p:cNvPr id="12" name="مجموعة 11"/>
              <p:cNvGrpSpPr/>
              <p:nvPr/>
            </p:nvGrpSpPr>
            <p:grpSpPr>
              <a:xfrm>
                <a:off x="2300700" y="1479176"/>
                <a:ext cx="3686580" cy="833598"/>
                <a:chOff x="2300700" y="1479176"/>
                <a:chExt cx="3686580" cy="833598"/>
              </a:xfrm>
            </p:grpSpPr>
            <p:pic>
              <p:nvPicPr>
                <p:cNvPr id="20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8393" t="76976" r="1895" b="15547"/>
                <a:stretch/>
              </p:blipFill>
              <p:spPr bwMode="auto">
                <a:xfrm>
                  <a:off x="3931636" y="1844774"/>
                  <a:ext cx="2055644" cy="360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1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5255" t="71959" r="31195" b="12848"/>
                <a:stretch/>
              </p:blipFill>
              <p:spPr bwMode="auto">
                <a:xfrm>
                  <a:off x="2300700" y="1479176"/>
                  <a:ext cx="1856737" cy="83359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cxnSp>
            <p:nvCxnSpPr>
              <p:cNvPr id="13" name="رابط كسهم مستقيم 12"/>
              <p:cNvCxnSpPr/>
              <p:nvPr/>
            </p:nvCxnSpPr>
            <p:spPr>
              <a:xfrm>
                <a:off x="3131840" y="2312774"/>
                <a:ext cx="0" cy="489269"/>
              </a:xfrm>
              <a:prstGeom prst="straightConnector1">
                <a:avLst/>
              </a:prstGeom>
              <a:ln>
                <a:tailEnd type="arrow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" name="مثلث متساوي الساقين 13"/>
              <p:cNvSpPr>
                <a:spLocks noChangeAspect="1"/>
              </p:cNvSpPr>
              <p:nvPr/>
            </p:nvSpPr>
            <p:spPr>
              <a:xfrm>
                <a:off x="3203848" y="2452447"/>
                <a:ext cx="167040" cy="144000"/>
              </a:xfrm>
              <a:prstGeom prst="triangl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pic>
            <p:nvPicPr>
              <p:cNvPr id="15" name="Picture 4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0876" r="46125"/>
              <a:stretch/>
            </p:blipFill>
            <p:spPr bwMode="auto">
              <a:xfrm>
                <a:off x="2412999" y="3624217"/>
                <a:ext cx="1222897" cy="252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16" name="مجموعة 15"/>
              <p:cNvGrpSpPr>
                <a:grpSpLocks noChangeAspect="1"/>
              </p:cNvGrpSpPr>
              <p:nvPr/>
            </p:nvGrpSpPr>
            <p:grpSpPr>
              <a:xfrm>
                <a:off x="2339752" y="2822288"/>
                <a:ext cx="1714142" cy="756001"/>
                <a:chOff x="1780132" y="3762685"/>
                <a:chExt cx="1632516" cy="724400"/>
              </a:xfrm>
            </p:grpSpPr>
            <p:pic>
              <p:nvPicPr>
                <p:cNvPr id="18" name="Picture 4"/>
                <p:cNvPicPr>
                  <a:picLocks noChangeAspect="1" noChangeArrowheads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8374" r="63251" b="75427"/>
                <a:stretch/>
              </p:blipFill>
              <p:spPr bwMode="auto">
                <a:xfrm>
                  <a:off x="2267744" y="3762685"/>
                  <a:ext cx="485878" cy="24769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9" name="Picture 4"/>
                <p:cNvPicPr>
                  <a:picLocks noChangeAspect="1" noChangeArrowheads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3834" r="38264" b="28141"/>
                <a:stretch/>
              </p:blipFill>
              <p:spPr bwMode="auto">
                <a:xfrm>
                  <a:off x="1780132" y="4002991"/>
                  <a:ext cx="1632516" cy="48409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17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813" t="9983" r="14601" b="81663"/>
              <a:stretch/>
            </p:blipFill>
            <p:spPr bwMode="auto">
              <a:xfrm>
                <a:off x="4157437" y="3271650"/>
                <a:ext cx="950277" cy="3787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4983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564080" y="574921"/>
            <a:ext cx="58176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Derivatives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of  Carboxylic acids 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7" descr="nomenclature_of_car_tb_76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19" b="14155"/>
          <a:stretch/>
        </p:blipFill>
        <p:spPr bwMode="auto">
          <a:xfrm>
            <a:off x="319989" y="1844824"/>
            <a:ext cx="8305800" cy="3510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7348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26024" y="1978494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B050"/>
                </a:solidFill>
                <a:latin typeface="Times New Roman"/>
              </a:rPr>
              <a:t>Carboxylic acids 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are strong organic acids which contain </a:t>
            </a:r>
          </a:p>
          <a:p>
            <a:pPr algn="l"/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      the </a:t>
            </a:r>
            <a:r>
              <a:rPr lang="en-US" sz="2400" dirty="0" smtClean="0">
                <a:solidFill>
                  <a:srgbClr val="00B050"/>
                </a:solidFill>
                <a:latin typeface="Times New Roman"/>
              </a:rPr>
              <a:t>carboxyl group 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(</a:t>
            </a:r>
            <a:r>
              <a:rPr lang="en-US" sz="2400" dirty="0" smtClean="0">
                <a:solidFill>
                  <a:srgbClr val="00B050"/>
                </a:solidFill>
                <a:latin typeface="Times New Roman"/>
              </a:rPr>
              <a:t>-COOH, -CO</a:t>
            </a:r>
            <a:r>
              <a:rPr lang="en-US" sz="2400" baseline="-25000" dirty="0" smtClean="0">
                <a:solidFill>
                  <a:srgbClr val="00B050"/>
                </a:solidFill>
                <a:latin typeface="Times New Roman"/>
              </a:rPr>
              <a:t>2</a:t>
            </a:r>
            <a:r>
              <a:rPr lang="en-US" sz="2400" dirty="0" smtClean="0">
                <a:solidFill>
                  <a:srgbClr val="00B050"/>
                </a:solidFill>
                <a:latin typeface="Times New Roman"/>
              </a:rPr>
              <a:t>H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)</a:t>
            </a:r>
            <a:endParaRPr lang="ar-SA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1" t="8413" r="26470" b="28112"/>
          <a:stretch/>
        </p:blipFill>
        <p:spPr bwMode="auto">
          <a:xfrm>
            <a:off x="2444519" y="467678"/>
            <a:ext cx="1401534" cy="11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260194" y="4066019"/>
            <a:ext cx="87463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Carboxylic acids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 classified as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aliphatic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aromatic</a:t>
            </a:r>
            <a:r>
              <a:rPr lang="en-US" sz="2400" dirty="0" smtClean="0">
                <a:solidFill>
                  <a:srgbClr val="DE2A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depending        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whether R or an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is attached to the carboxylic group  </a:t>
            </a:r>
          </a:p>
          <a:p>
            <a:pPr algn="l"/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R-COOH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-COOH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60032" y="305678"/>
            <a:ext cx="1904540" cy="144000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5860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576839" y="38109"/>
            <a:ext cx="19255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Nomenclature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651170" y="528901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spcBef>
                <a:spcPct val="50000"/>
              </a:spcBef>
            </a:pPr>
            <a:r>
              <a:rPr lang="en-US" sz="2400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Nomenclature: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the functional derivatives’ names are derived from the common or IUPAC names of the corresponding carboxylic acids</a:t>
            </a:r>
            <a:r>
              <a:rPr lang="en-US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175797" y="1780554"/>
            <a:ext cx="1712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Esters: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401531" y="3085509"/>
            <a:ext cx="82761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Change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ic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acid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–ate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preceded by the alkyl is derived from the alcohol, R'OH</a:t>
            </a:r>
            <a:r>
              <a:rPr lang="en-US" sz="2400" dirty="0" smtClean="0"/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657137"/>
            <a:ext cx="16192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125" y="1684650"/>
            <a:ext cx="1838325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مستطيل 11"/>
          <p:cNvSpPr/>
          <p:nvPr/>
        </p:nvSpPr>
        <p:spPr>
          <a:xfrm>
            <a:off x="2051720" y="2303774"/>
            <a:ext cx="20521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alkyl 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alkanoate</a:t>
            </a:r>
            <a:endParaRPr lang="ar-SA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500463" y="4119463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876" y="4941168"/>
            <a:ext cx="2988604" cy="13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63" y="4941168"/>
            <a:ext cx="2166000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4941168"/>
            <a:ext cx="2663457" cy="14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332059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87155" y="238035"/>
            <a:ext cx="3379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2.  Acid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Chlorides:</a:t>
            </a:r>
            <a:r>
              <a:rPr lang="en-US" sz="3200" dirty="0" smtClean="0"/>
              <a:t> </a:t>
            </a:r>
            <a:endParaRPr lang="ar-SA" sz="3200" dirty="0"/>
          </a:p>
        </p:txBody>
      </p:sp>
      <p:grpSp>
        <p:nvGrpSpPr>
          <p:cNvPr id="6" name="مجموعة 5"/>
          <p:cNvGrpSpPr/>
          <p:nvPr/>
        </p:nvGrpSpPr>
        <p:grpSpPr>
          <a:xfrm>
            <a:off x="3940842" y="920463"/>
            <a:ext cx="1223687" cy="1044000"/>
            <a:chOff x="4025153" y="584775"/>
            <a:chExt cx="1223687" cy="1044000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5153" y="584775"/>
              <a:ext cx="1128960" cy="100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19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1232775"/>
              <a:ext cx="316800" cy="39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" name="مستطيل 2"/>
          <p:cNvSpPr/>
          <p:nvPr/>
        </p:nvSpPr>
        <p:spPr>
          <a:xfrm>
            <a:off x="2028717" y="2394031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Change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ic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acid to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yl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chloride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680" y="4098542"/>
            <a:ext cx="1774646" cy="1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مجموعة 4"/>
          <p:cNvGrpSpPr/>
          <p:nvPr/>
        </p:nvGrpSpPr>
        <p:grpSpPr>
          <a:xfrm>
            <a:off x="3466413" y="4042972"/>
            <a:ext cx="2223311" cy="1927570"/>
            <a:chOff x="3563888" y="2545510"/>
            <a:chExt cx="2223311" cy="192757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8323" y="2545510"/>
              <a:ext cx="1252350" cy="165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3888" y="4149080"/>
              <a:ext cx="2223311" cy="32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مجموعة 3"/>
          <p:cNvGrpSpPr/>
          <p:nvPr/>
        </p:nvGrpSpPr>
        <p:grpSpPr>
          <a:xfrm>
            <a:off x="465669" y="4494450"/>
            <a:ext cx="2456471" cy="1476092"/>
            <a:chOff x="546351" y="2989510"/>
            <a:chExt cx="2456471" cy="1476092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9150" y="2989510"/>
              <a:ext cx="1615680" cy="10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351" y="4105602"/>
              <a:ext cx="2456471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مستطيل 7"/>
          <p:cNvSpPr/>
          <p:nvPr/>
        </p:nvSpPr>
        <p:spPr>
          <a:xfrm>
            <a:off x="546351" y="3329593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3380603" y="2967334"/>
            <a:ext cx="24128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Alkanoyl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chloride</a:t>
            </a:r>
            <a:endParaRPr lang="ar-SA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000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37707" y="98793"/>
            <a:ext cx="3319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3. Acid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Anhydride: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340" y="836712"/>
            <a:ext cx="2066925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2923683" y="2448689"/>
            <a:ext cx="33164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Change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acid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anhydride</a:t>
            </a:r>
            <a:endParaRPr lang="ar-SA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79" y="4185304"/>
            <a:ext cx="2924307" cy="19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394" y="4221280"/>
            <a:ext cx="2154917" cy="17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326505" y="3411089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222901" y="2978550"/>
            <a:ext cx="2718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alkanoic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anhydrides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952798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39950" y="101370"/>
            <a:ext cx="20664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Amides: 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130" y="415842"/>
            <a:ext cx="121920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2202816" y="1559297"/>
            <a:ext cx="45182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Change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oic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acid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amide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/>
              <a:t>	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34" y="3789039"/>
            <a:ext cx="1409426" cy="17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472" y="3284984"/>
            <a:ext cx="1438275" cy="24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1399" y="3442145"/>
            <a:ext cx="2344245" cy="23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3589453" y="2119681"/>
            <a:ext cx="16001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alkanamide</a:t>
            </a:r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539552" y="2747718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945649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VIP\Pictures\صورة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3"/>
          <a:stretch/>
        </p:blipFill>
        <p:spPr bwMode="auto">
          <a:xfrm>
            <a:off x="827584" y="379021"/>
            <a:ext cx="7591869" cy="57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243316" y="148189"/>
            <a:ext cx="23102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Esters Reactions: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2314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VIP\Pictures\صورة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89" y="836712"/>
            <a:ext cx="6997054" cy="55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395536" y="52444"/>
            <a:ext cx="34291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Acid Chlorides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Reactions: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93869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VIP\Pictures\صورة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99774"/>
            <a:ext cx="7001104" cy="54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107504" y="38109"/>
            <a:ext cx="38420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Acid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Anhydride Reactions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83979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89718" y="34969"/>
            <a:ext cx="2515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Amides Reactions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7" name="Picture 13" descr="C:\Users\VIP\Pictures\صورة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084"/>
          <a:stretch/>
        </p:blipFill>
        <p:spPr bwMode="auto">
          <a:xfrm>
            <a:off x="1216036" y="724507"/>
            <a:ext cx="6723063" cy="321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045" y="1772816"/>
            <a:ext cx="140017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366" y="1772816"/>
            <a:ext cx="13335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مجموعة 5"/>
          <p:cNvGrpSpPr/>
          <p:nvPr/>
        </p:nvGrpSpPr>
        <p:grpSpPr>
          <a:xfrm>
            <a:off x="2843808" y="1986302"/>
            <a:ext cx="1368152" cy="432048"/>
            <a:chOff x="2915816" y="2132856"/>
            <a:chExt cx="1368152" cy="432048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5816" y="2132856"/>
              <a:ext cx="762000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1993" y="2216671"/>
              <a:ext cx="561975" cy="276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مربع نص 18"/>
            <p:cNvSpPr txBox="1"/>
            <p:nvPr/>
          </p:nvSpPr>
          <p:spPr>
            <a:xfrm>
              <a:off x="3577485" y="2195572"/>
              <a:ext cx="274435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 smtClean="0"/>
                <a:t>/</a:t>
              </a:r>
              <a:endParaRPr lang="ar-SA" dirty="0"/>
            </a:p>
          </p:txBody>
        </p:sp>
      </p:grp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934" y="1315616"/>
            <a:ext cx="962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271" y="2155765"/>
            <a:ext cx="962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061" y="3284984"/>
            <a:ext cx="1306091" cy="46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183" y="3142109"/>
            <a:ext cx="85725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868" y="3573016"/>
            <a:ext cx="1691124" cy="3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868" y="2636912"/>
            <a:ext cx="221760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75"/>
          <a:stretch/>
        </p:blipFill>
        <p:spPr bwMode="auto">
          <a:xfrm>
            <a:off x="1483196" y="5115854"/>
            <a:ext cx="5753100" cy="130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802456" y="4638964"/>
            <a:ext cx="68190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Reduced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 amines containing one less carbon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atom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42788" y="4170023"/>
            <a:ext cx="70985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4- Reaction of amides with alkaline </a:t>
            </a:r>
            <a:r>
              <a:rPr lang="en-US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hypohalite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solution: </a:t>
            </a:r>
            <a:endParaRPr lang="ar-SA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3035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374249" y="1484784"/>
            <a:ext cx="8458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Formula		 IUPAC 		   Common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			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alkan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-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oic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acid	   prefix –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ic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acid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HCOOH		  </a:t>
            </a: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methanoic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acid	    formic acid</a:t>
            </a:r>
          </a:p>
          <a:p>
            <a:pPr marL="342900" marR="0" lvl="0" indent="-3429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CH</a:t>
            </a:r>
            <a:r>
              <a:rPr kumimoji="0" lang="en-US" sz="2400" b="1" i="0" u="none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COOH  		  </a:t>
            </a: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ethanoic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acid	    acetic acid</a:t>
            </a:r>
          </a:p>
          <a:p>
            <a:pPr marL="342900" marR="0" lvl="0" indent="-3429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CH</a:t>
            </a:r>
            <a:r>
              <a:rPr kumimoji="0" lang="en-US" sz="2400" b="1" i="0" u="none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CH</a:t>
            </a:r>
            <a:r>
              <a:rPr kumimoji="0" lang="en-US" sz="2400" b="1" i="0" u="none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COOH	  </a:t>
            </a: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propanoic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acid 	    propionic acid	</a:t>
            </a:r>
          </a:p>
          <a:p>
            <a:pPr marL="342900" marR="0" lvl="0" indent="-3429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CH</a:t>
            </a:r>
            <a:r>
              <a:rPr kumimoji="0" lang="en-US" sz="2400" b="1" i="0" u="none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CH</a:t>
            </a:r>
            <a:r>
              <a:rPr kumimoji="0" lang="en-US" sz="2400" b="1" i="0" u="none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CH</a:t>
            </a:r>
            <a:r>
              <a:rPr kumimoji="0" lang="en-US" sz="2400" b="1" i="0" u="none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COOH   </a:t>
            </a:r>
            <a:r>
              <a:rPr kumimoji="0" lang="en-US" sz="24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butanoic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acid               butyric acid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3203848" y="188640"/>
            <a:ext cx="25106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Nomenclature</a:t>
            </a:r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9814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39552" y="548680"/>
            <a:ext cx="65344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Identify longest chain</a:t>
            </a:r>
          </a:p>
          <a:p>
            <a:pPr marL="342900" lvl="0" indent="-3429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(IUPAC) Number carboxyl carbon as 1</a:t>
            </a:r>
          </a:p>
          <a:p>
            <a:pPr marL="342900" lvl="0" indent="-3429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(Common) Assign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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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 </a:t>
            </a: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to  carbon atoms adjacent to carboxyl carbon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348880"/>
            <a:ext cx="6509656" cy="140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مستطيل 12"/>
          <p:cNvSpPr/>
          <p:nvPr/>
        </p:nvSpPr>
        <p:spPr>
          <a:xfrm>
            <a:off x="3563888" y="25914"/>
            <a:ext cx="22461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Naming Rules</a:t>
            </a:r>
            <a:endParaRPr kumimoji="0" lang="ar-SA" sz="280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24"/>
          <a:stretch/>
        </p:blipFill>
        <p:spPr bwMode="auto">
          <a:xfrm>
            <a:off x="1043608" y="4397188"/>
            <a:ext cx="7501906" cy="22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مستطيل 14"/>
          <p:cNvSpPr/>
          <p:nvPr/>
        </p:nvSpPr>
        <p:spPr>
          <a:xfrm>
            <a:off x="539552" y="4077072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8415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-6025" y="836712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Cyclic compounds containing one or more COOH groups attached to the ring are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named by identifying the name of the ring followed by the word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carboxylic acid or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dicarboxylic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acids etc.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522211" y="13447"/>
            <a:ext cx="50443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Naming Cyclic Carboxylic Acids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0" y="2348880"/>
            <a:ext cx="3069982" cy="20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371871"/>
            <a:ext cx="2658033" cy="18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944" y="4653136"/>
            <a:ext cx="287655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999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9998" y="692696"/>
            <a:ext cx="84504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carbon atom bearing the carboxylic group is numbered 1 and the substituents are numbered relative to it.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مجموعة 3"/>
          <p:cNvGrpSpPr>
            <a:grpSpLocks noChangeAspect="1"/>
          </p:cNvGrpSpPr>
          <p:nvPr/>
        </p:nvGrpSpPr>
        <p:grpSpPr>
          <a:xfrm>
            <a:off x="467544" y="2434828"/>
            <a:ext cx="3716950" cy="2052000"/>
            <a:chOff x="2802591" y="1369899"/>
            <a:chExt cx="3390900" cy="1911184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206" r="30568" b="28683"/>
            <a:stretch/>
          </p:blipFill>
          <p:spPr bwMode="auto">
            <a:xfrm>
              <a:off x="3765176" y="1369899"/>
              <a:ext cx="1465730" cy="14808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471" b="7749"/>
            <a:stretch/>
          </p:blipFill>
          <p:spPr bwMode="auto">
            <a:xfrm>
              <a:off x="2802591" y="2891117"/>
              <a:ext cx="3390900" cy="3899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00" y="2624388"/>
            <a:ext cx="4284000" cy="18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8657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86300" y="-435"/>
            <a:ext cx="6030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Naming Aromatic Carboxylic Acids</a:t>
            </a:r>
            <a:r>
              <a:rPr lang="en-US" dirty="0" smtClean="0">
                <a:solidFill>
                  <a:srgbClr val="FF0000"/>
                </a:solidFill>
                <a:latin typeface="Lucida Console"/>
              </a:rPr>
              <a:t> 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16968" y="692696"/>
            <a:ext cx="93610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simplest aromatic carboxylic acid is benzoic acid. </a:t>
            </a:r>
          </a:p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Substituted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benzoic acids are named with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benzoic acid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as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parent name. </a:t>
            </a:r>
          </a:p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Derivatives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are named using numbers to show the location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of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substituents relative to the carboxyl group. </a:t>
            </a:r>
          </a:p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ring carbon attached to the carboxyl group is the #1 position. </a:t>
            </a:r>
          </a:p>
        </p:txBody>
      </p:sp>
      <p:grpSp>
        <p:nvGrpSpPr>
          <p:cNvPr id="21" name="مجموعة 20"/>
          <p:cNvGrpSpPr/>
          <p:nvPr/>
        </p:nvGrpSpPr>
        <p:grpSpPr>
          <a:xfrm>
            <a:off x="539552" y="3140968"/>
            <a:ext cx="2552818" cy="1809608"/>
            <a:chOff x="539552" y="3140968"/>
            <a:chExt cx="2552818" cy="1809608"/>
          </a:xfrm>
        </p:grpSpPr>
        <p:pic>
          <p:nvPicPr>
            <p:cNvPr id="14" name="Picture 12" descr="0015b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60" t="55283" r="67715"/>
            <a:stretch/>
          </p:blipFill>
          <p:spPr bwMode="auto">
            <a:xfrm>
              <a:off x="782505" y="3140968"/>
              <a:ext cx="1546225" cy="1169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مستطيل 14"/>
            <p:cNvSpPr/>
            <p:nvPr/>
          </p:nvSpPr>
          <p:spPr>
            <a:xfrm>
              <a:off x="539552" y="4211912"/>
              <a:ext cx="2552818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Benzoic acid </a:t>
              </a:r>
            </a:p>
            <a:p>
              <a:pPr algn="l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Benzene carboxylic acid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</p:grpSp>
      <p:grpSp>
        <p:nvGrpSpPr>
          <p:cNvPr id="20" name="مجموعة 19"/>
          <p:cNvGrpSpPr/>
          <p:nvPr/>
        </p:nvGrpSpPr>
        <p:grpSpPr>
          <a:xfrm>
            <a:off x="4653123" y="2923391"/>
            <a:ext cx="2506465" cy="2181206"/>
            <a:chOff x="4081759" y="3429000"/>
            <a:chExt cx="2506465" cy="2181206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4955" y="3429000"/>
              <a:ext cx="1485900" cy="1228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مستطيل 18"/>
            <p:cNvSpPr/>
            <p:nvPr/>
          </p:nvSpPr>
          <p:spPr>
            <a:xfrm>
              <a:off x="4081759" y="4686876"/>
              <a:ext cx="250646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Salicylic acid</a:t>
              </a:r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l"/>
              <a:r>
                <a: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2-Hydroxybenzoic acid </a:t>
              </a:r>
            </a:p>
            <a:p>
              <a:r>
                <a: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ar-SA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99" y="5085184"/>
            <a:ext cx="3130024" cy="17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مجموعة 6"/>
          <p:cNvGrpSpPr/>
          <p:nvPr/>
        </p:nvGrpSpPr>
        <p:grpSpPr>
          <a:xfrm>
            <a:off x="4014719" y="4885159"/>
            <a:ext cx="3731025" cy="1865501"/>
            <a:chOff x="4014719" y="4885159"/>
            <a:chExt cx="3731025" cy="1865501"/>
          </a:xfrm>
        </p:grpSpPr>
        <p:pic>
          <p:nvPicPr>
            <p:cNvPr id="5126" name="Picture 6" descr="C:\Users\VIP\Pictures\صورة1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0736"/>
            <a:stretch/>
          </p:blipFill>
          <p:spPr bwMode="auto">
            <a:xfrm>
              <a:off x="4112591" y="4885159"/>
              <a:ext cx="3633153" cy="15694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مستطيل 5"/>
            <p:cNvSpPr/>
            <p:nvPr/>
          </p:nvSpPr>
          <p:spPr>
            <a:xfrm>
              <a:off x="4014719" y="6381328"/>
              <a:ext cx="343760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4-hydroxy</a:t>
              </a:r>
              <a:r>
                <a:rPr lang="en-US" sz="16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1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3-methoxy</a:t>
              </a:r>
              <a:r>
                <a:rPr lang="en-US" sz="1600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benzoic acid</a:t>
              </a:r>
              <a:r>
                <a:rPr lang="en-US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ar-SA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8288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448801" y="188640"/>
            <a:ext cx="32319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1,2-dicarboxylic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acid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مجموعة 9"/>
          <p:cNvGrpSpPr/>
          <p:nvPr/>
        </p:nvGrpSpPr>
        <p:grpSpPr>
          <a:xfrm>
            <a:off x="212050" y="1036461"/>
            <a:ext cx="3456384" cy="2352257"/>
            <a:chOff x="212050" y="473879"/>
            <a:chExt cx="3456384" cy="2352257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1728" b="65098"/>
            <a:stretch/>
          </p:blipFill>
          <p:spPr bwMode="auto">
            <a:xfrm>
              <a:off x="395536" y="473879"/>
              <a:ext cx="2046194" cy="1771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مستطيل 4"/>
            <p:cNvSpPr/>
            <p:nvPr/>
          </p:nvSpPr>
          <p:spPr>
            <a:xfrm>
              <a:off x="212050" y="1841251"/>
              <a:ext cx="3456384" cy="984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20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Phthalic</a:t>
              </a:r>
              <a:r>
                <a:rPr 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acid</a:t>
              </a:r>
            </a:p>
            <a:p>
              <a:pPr algn="l"/>
              <a:r>
                <a:rPr 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Benzene-1,2-dicarboxylic acid </a:t>
              </a:r>
            </a:p>
            <a:p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مجموعة 10"/>
          <p:cNvGrpSpPr/>
          <p:nvPr/>
        </p:nvGrpSpPr>
        <p:grpSpPr>
          <a:xfrm>
            <a:off x="5680776" y="1036461"/>
            <a:ext cx="3385863" cy="2104204"/>
            <a:chOff x="3779912" y="1009783"/>
            <a:chExt cx="3385863" cy="2104204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560" r="36594" b="65098"/>
            <a:stretch/>
          </p:blipFill>
          <p:spPr bwMode="auto">
            <a:xfrm>
              <a:off x="4169176" y="1009783"/>
              <a:ext cx="1942929" cy="1771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مستطيل 5"/>
            <p:cNvSpPr/>
            <p:nvPr/>
          </p:nvSpPr>
          <p:spPr>
            <a:xfrm>
              <a:off x="3779912" y="2406101"/>
              <a:ext cx="338586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 rtl="0"/>
              <a:r>
                <a:rPr lang="en-US" sz="20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isophthalic</a:t>
              </a:r>
              <a:r>
                <a:rPr 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acid</a:t>
              </a:r>
            </a:p>
            <a:p>
              <a:pPr algn="l" rtl="0"/>
              <a:r>
                <a:rPr 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Benzene-1,3-dicarboxylic acid </a:t>
              </a:r>
              <a:endParaRPr lang="ar-SA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مجموعة 11"/>
          <p:cNvGrpSpPr/>
          <p:nvPr/>
        </p:nvGrpSpPr>
        <p:grpSpPr>
          <a:xfrm>
            <a:off x="3203848" y="3031477"/>
            <a:ext cx="3328220" cy="2756814"/>
            <a:chOff x="2251892" y="3263115"/>
            <a:chExt cx="3328220" cy="2756814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786" r="12334" b="65098"/>
            <a:stretch/>
          </p:blipFill>
          <p:spPr bwMode="auto">
            <a:xfrm>
              <a:off x="2949016" y="3263115"/>
              <a:ext cx="1438836" cy="17719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مستطيل 8"/>
            <p:cNvSpPr/>
            <p:nvPr/>
          </p:nvSpPr>
          <p:spPr>
            <a:xfrm>
              <a:off x="2251892" y="5035044"/>
              <a:ext cx="3328220" cy="9848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en-US" sz="20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Terephthalic</a:t>
              </a:r>
              <a:r>
                <a:rPr 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acid</a:t>
              </a:r>
            </a:p>
            <a:p>
              <a:pPr algn="l"/>
              <a:r>
                <a:rPr 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Benzene-1,4-dicarboxylic acid</a:t>
              </a:r>
              <a:endParaRPr lang="ar-S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3356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115616" y="57381"/>
            <a:ext cx="68048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Physical Properties of Carboxylic Acids</a:t>
            </a:r>
            <a:r>
              <a:rPr lang="en-US" dirty="0"/>
              <a:t> </a:t>
            </a: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251520" y="836712"/>
            <a:ext cx="20217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Solubility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11351" y="1556792"/>
            <a:ext cx="81050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carboxylic acid are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highly polar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organic compounds. </a:t>
            </a:r>
          </a:p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polarity results from the presence of a strongly polarized carbonyl (C=O) group and hydroxyl (O-H) group.</a:t>
            </a:r>
            <a:r>
              <a:rPr lang="en-US" dirty="0"/>
              <a:t> </a:t>
            </a:r>
            <a:endParaRPr lang="ar-S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02868"/>
            <a:ext cx="3019425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6"/>
          <a:stretch/>
        </p:blipFill>
        <p:spPr bwMode="auto">
          <a:xfrm>
            <a:off x="3425831" y="3284984"/>
            <a:ext cx="2591592" cy="2124075"/>
          </a:xfrm>
          <a:prstGeom prst="round2DiagRect">
            <a:avLst>
              <a:gd name="adj1" fmla="val 41358"/>
              <a:gd name="adj2" fmla="val 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258524" y="5395592"/>
            <a:ext cx="87059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>
                <a:solidFill>
                  <a:srgbClr val="000000"/>
                </a:solidFill>
                <a:latin typeface="Times New Roman"/>
              </a:rPr>
              <a:t>As the number of carbons in a carboxylic acid series becomes greater, 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the 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solubility in water decreases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Aromatic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carboxylic acids are insoluble in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water.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284984"/>
            <a:ext cx="2286000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0354F-127A-437F-BCBB-FAF65F675F13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6495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602</TotalTime>
  <Words>784</Words>
  <Application>Microsoft Office PowerPoint</Application>
  <PresentationFormat>On-screen Show (4:3)</PresentationFormat>
  <Paragraphs>153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Executive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VIP</dc:creator>
  <cp:lastModifiedBy>Hessa H Altalassi</cp:lastModifiedBy>
  <cp:revision>50</cp:revision>
  <dcterms:created xsi:type="dcterms:W3CDTF">2012-04-29T20:48:26Z</dcterms:created>
  <dcterms:modified xsi:type="dcterms:W3CDTF">2015-04-26T05:06:11Z</dcterms:modified>
</cp:coreProperties>
</file>