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7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FF3399"/>
    <a:srgbClr val="FF0066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516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1330499-7AD7-47E8-9C73-D3506CA42821}" type="datetimeFigureOut">
              <a:rPr lang="ar-SA" smtClean="0"/>
              <a:pPr/>
              <a:t>11/07/1436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45A92D4-196B-46C9-936D-FEF535C8251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690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A92D4-196B-46C9-936D-FEF535C82513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9760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AC5326-01AA-4681-B017-E24E44981086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C8823AF-EEC8-44E9-A7DD-97E0FDBC159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471273" y="2708920"/>
            <a:ext cx="392286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Amines</a:t>
            </a:r>
            <a:endParaRPr lang="ar-SA" sz="96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187845" y="1340768"/>
            <a:ext cx="252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Chem. 108</a:t>
            </a:r>
            <a:endParaRPr lang="en-US" sz="40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120386" y="5373216"/>
            <a:ext cx="2566728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Chapter </a:t>
            </a:r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11</a:t>
            </a:r>
            <a:endParaRPr lang="ar-SA" sz="4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189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2944" y="30487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 Boiling point 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407642" y="519063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1° and 2° amines can hydrogen bond to each other: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17910" y="2492896"/>
            <a:ext cx="6466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3° amines cannot hydrogen bond to each other: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80728"/>
            <a:ext cx="424847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121" y="3140968"/>
            <a:ext cx="247803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16" y="5009986"/>
            <a:ext cx="2322584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24" y="5229200"/>
            <a:ext cx="6381194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401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902992" y="3593"/>
            <a:ext cx="3435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Basicity of  Amines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9512" y="592117"/>
            <a:ext cx="93610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Amines are basic because they possess a pair of unshared 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electrons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which they can share with other atoms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Groups that donate or supply electrons will increase the basicity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amines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while groups that decrease the electron density around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nitrogen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decrease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basicity of the molecule.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761" y="3789040"/>
            <a:ext cx="5587825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79512" y="4797152"/>
            <a:ext cx="83622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Aromatic amines are less basic strength than aliphatic amines.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757" y="5229200"/>
            <a:ext cx="4877753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 descr="0016c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0" b="58517"/>
          <a:stretch/>
        </p:blipFill>
        <p:spPr bwMode="auto">
          <a:xfrm>
            <a:off x="1881076" y="1556792"/>
            <a:ext cx="4890879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61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771800" y="30487"/>
            <a:ext cx="3969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 Amines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1286" y="615262"/>
            <a:ext cx="8069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Reduction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N-containing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compounds </a:t>
            </a:r>
          </a:p>
          <a:p>
            <a:pPr algn="l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(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nitro compounds, nitriles, amides, and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oximes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مجموعة 18"/>
          <p:cNvGrpSpPr/>
          <p:nvPr/>
        </p:nvGrpSpPr>
        <p:grpSpPr>
          <a:xfrm>
            <a:off x="2232199" y="1987115"/>
            <a:ext cx="3996911" cy="1735743"/>
            <a:chOff x="2191858" y="2457762"/>
            <a:chExt cx="3996911" cy="1735743"/>
          </a:xfrm>
        </p:grpSpPr>
        <p:pic>
          <p:nvPicPr>
            <p:cNvPr id="5" name="Picture 1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01" t="30215" r="52597" b="57930"/>
            <a:stretch/>
          </p:blipFill>
          <p:spPr bwMode="auto">
            <a:xfrm>
              <a:off x="2191858" y="2549236"/>
              <a:ext cx="1237142" cy="651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1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833" t="29752" r="35606" b="55366"/>
            <a:stretch/>
          </p:blipFill>
          <p:spPr bwMode="auto">
            <a:xfrm>
              <a:off x="4644008" y="2466109"/>
              <a:ext cx="1039092" cy="817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مجموعة 11"/>
            <p:cNvGrpSpPr/>
            <p:nvPr/>
          </p:nvGrpSpPr>
          <p:grpSpPr>
            <a:xfrm>
              <a:off x="3275856" y="2457762"/>
              <a:ext cx="2912913" cy="1735743"/>
              <a:chOff x="6228184" y="2780928"/>
              <a:chExt cx="2912913" cy="1735743"/>
            </a:xfrm>
          </p:grpSpPr>
          <p:cxnSp>
            <p:nvCxnSpPr>
              <p:cNvPr id="8" name="رابط كسهم مستقيم 7"/>
              <p:cNvCxnSpPr/>
              <p:nvPr/>
            </p:nvCxnSpPr>
            <p:spPr>
              <a:xfrm>
                <a:off x="6444208" y="3200400"/>
                <a:ext cx="1008112" cy="0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مربع نص 8"/>
              <p:cNvSpPr txBox="1"/>
              <p:nvPr/>
            </p:nvSpPr>
            <p:spPr>
              <a:xfrm>
                <a:off x="6440886" y="2780928"/>
                <a:ext cx="867418" cy="400110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000" dirty="0" smtClean="0"/>
                  <a:t>H</a:t>
                </a:r>
                <a:r>
                  <a:rPr lang="en-US" sz="2000" baseline="-25000" dirty="0" smtClean="0"/>
                  <a:t>2</a:t>
                </a:r>
                <a:r>
                  <a:rPr lang="en-US" sz="2000" dirty="0" smtClean="0"/>
                  <a:t> / </a:t>
                </a:r>
                <a:r>
                  <a:rPr lang="en-US" sz="2000" dirty="0" err="1" smtClean="0"/>
                  <a:t>Pt</a:t>
                </a:r>
                <a:endParaRPr lang="ar-SA" sz="2000" dirty="0"/>
              </a:p>
            </p:txBody>
          </p:sp>
          <p:sp>
            <p:nvSpPr>
              <p:cNvPr id="10" name="مربع نص 9"/>
              <p:cNvSpPr txBox="1"/>
              <p:nvPr/>
            </p:nvSpPr>
            <p:spPr>
              <a:xfrm>
                <a:off x="6228184" y="3501008"/>
                <a:ext cx="2912913" cy="1015663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l" rtl="0"/>
                <a:r>
                  <a:rPr lang="en-US" dirty="0" smtClean="0"/>
                  <a:t>  </a:t>
                </a:r>
                <a:r>
                  <a:rPr lang="en-US" sz="2000" dirty="0" smtClean="0"/>
                  <a:t>1) </a:t>
                </a:r>
                <a:r>
                  <a:rPr lang="en-US" sz="2000" dirty="0" err="1" smtClean="0"/>
                  <a:t>Sn</a:t>
                </a:r>
                <a:r>
                  <a:rPr lang="en-US" sz="2000" dirty="0" smtClean="0"/>
                  <a:t> </a:t>
                </a:r>
                <a:r>
                  <a:rPr lang="en-US" sz="2000" dirty="0"/>
                  <a:t>/</a:t>
                </a:r>
                <a:r>
                  <a:rPr lang="en-US" sz="2000" dirty="0" smtClean="0"/>
                  <a:t> </a:t>
                </a:r>
                <a:r>
                  <a:rPr lang="en-US" sz="2000" dirty="0" err="1" smtClean="0"/>
                  <a:t>HCl</a:t>
                </a:r>
                <a:r>
                  <a:rPr lang="en-US" sz="2000" dirty="0" smtClean="0"/>
                  <a:t> / 2) </a:t>
                </a:r>
                <a:r>
                  <a:rPr lang="en-US" sz="2000" dirty="0" err="1" smtClean="0"/>
                  <a:t>NaOH</a:t>
                </a:r>
                <a:endParaRPr lang="en-US" sz="2000" dirty="0" smtClean="0"/>
              </a:p>
              <a:p>
                <a:pPr algn="l" rtl="0"/>
                <a:r>
                  <a:rPr lang="en-US" sz="2000" dirty="0" smtClean="0"/>
                  <a:t>       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or</a:t>
                </a:r>
              </a:p>
              <a:p>
                <a:pPr algn="l" rtl="0"/>
                <a:r>
                  <a:rPr lang="en-US" sz="2000" dirty="0" smtClean="0"/>
                  <a:t>LiALH</a:t>
                </a:r>
                <a:r>
                  <a:rPr lang="en-US" sz="2000" baseline="-25000" dirty="0" smtClean="0"/>
                  <a:t>4 </a:t>
                </a:r>
                <a:r>
                  <a:rPr lang="en-US" sz="2000" dirty="0" smtClean="0"/>
                  <a:t>/ dry ether / 2) H</a:t>
                </a:r>
                <a:r>
                  <a:rPr lang="en-US" sz="2000" baseline="-25000" dirty="0" smtClean="0"/>
                  <a:t>2</a:t>
                </a:r>
                <a:r>
                  <a:rPr lang="en-US" sz="2000" dirty="0" smtClean="0"/>
                  <a:t>O</a:t>
                </a:r>
                <a:endParaRPr lang="en-US" sz="2000" baseline="-25000" dirty="0" smtClean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6675875" y="3219144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or</a:t>
                </a:r>
                <a:endParaRPr lang="ar-SA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26" name="مربع نص 25"/>
          <p:cNvSpPr txBox="1"/>
          <p:nvPr/>
        </p:nvSpPr>
        <p:spPr>
          <a:xfrm>
            <a:off x="6948264" y="3501008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28" name="مستطيل 27"/>
          <p:cNvSpPr/>
          <p:nvPr/>
        </p:nvSpPr>
        <p:spPr>
          <a:xfrm>
            <a:off x="261254" y="2187170"/>
            <a:ext cx="19704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Nitro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compounds</a:t>
            </a:r>
            <a:endParaRPr lang="ar-SA" sz="1600" dirty="0"/>
          </a:p>
        </p:txBody>
      </p:sp>
      <p:sp>
        <p:nvSpPr>
          <p:cNvPr id="29" name="مستطيل 28"/>
          <p:cNvSpPr/>
          <p:nvPr/>
        </p:nvSpPr>
        <p:spPr>
          <a:xfrm>
            <a:off x="571472" y="5643578"/>
            <a:ext cx="851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Nitrile</a:t>
            </a:r>
            <a:endParaRPr lang="ar-SA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3571868" y="44291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1714480" y="4071942"/>
            <a:ext cx="4813656" cy="1010248"/>
            <a:chOff x="1714480" y="3643314"/>
            <a:chExt cx="4813656" cy="1010248"/>
          </a:xfrm>
        </p:grpSpPr>
        <p:pic>
          <p:nvPicPr>
            <p:cNvPr id="27" name="Picture 8" descr="0026c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35" t="22049" r="35046"/>
            <a:stretch/>
          </p:blipFill>
          <p:spPr bwMode="auto">
            <a:xfrm>
              <a:off x="1714480" y="3643314"/>
              <a:ext cx="1513317" cy="1010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8" descr="0026c"/>
            <p:cNvPicPr>
              <a:picLocks noChangeAspect="1" noChangeArrowheads="1"/>
            </p:cNvPicPr>
            <p:nvPr/>
          </p:nvPicPr>
          <p:blipFill>
            <a:blip r:embed="rId4"/>
            <a:srcRect b="50501"/>
            <a:stretch>
              <a:fillRect/>
            </a:stretch>
          </p:blipFill>
          <p:spPr bwMode="auto">
            <a:xfrm>
              <a:off x="4643438" y="3643314"/>
              <a:ext cx="1884698" cy="79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3" name="Straight Arrow Connector 32"/>
            <p:cNvCxnSpPr/>
            <p:nvPr/>
          </p:nvCxnSpPr>
          <p:spPr>
            <a:xfrm>
              <a:off x="3500430" y="4143380"/>
              <a:ext cx="1143008" cy="1588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366475" y="3786190"/>
              <a:ext cx="1188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1)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Sn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 /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HCl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76093" y="4143380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2) </a:t>
              </a:r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NaOH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714480" y="5500702"/>
            <a:ext cx="4894130" cy="1044000"/>
            <a:chOff x="1714480" y="5500702"/>
            <a:chExt cx="4894130" cy="1044000"/>
          </a:xfrm>
        </p:grpSpPr>
        <p:pic>
          <p:nvPicPr>
            <p:cNvPr id="1026" name="Picture 2" descr="C:\Users\haltalassi\Pictures\Picture2.png"/>
            <p:cNvPicPr>
              <a:picLocks noChangeAspect="1" noChangeArrowheads="1"/>
            </p:cNvPicPr>
            <p:nvPr/>
          </p:nvPicPr>
          <p:blipFill>
            <a:blip r:embed="rId5"/>
            <a:srcRect r="70647"/>
            <a:stretch>
              <a:fillRect/>
            </a:stretch>
          </p:blipFill>
          <p:spPr bwMode="auto">
            <a:xfrm>
              <a:off x="1714480" y="5500702"/>
              <a:ext cx="1143008" cy="1044000"/>
            </a:xfrm>
            <a:prstGeom prst="rect">
              <a:avLst/>
            </a:prstGeom>
            <a:noFill/>
          </p:spPr>
        </p:pic>
        <p:pic>
          <p:nvPicPr>
            <p:cNvPr id="41" name="Picture 2" descr="C:\Users\haltalassi\Pictures\Picture2.png"/>
            <p:cNvPicPr>
              <a:picLocks noChangeAspect="1" noChangeArrowheads="1"/>
            </p:cNvPicPr>
            <p:nvPr/>
          </p:nvPicPr>
          <p:blipFill>
            <a:blip r:embed="rId5"/>
            <a:srcRect l="62375"/>
            <a:stretch>
              <a:fillRect/>
            </a:stretch>
          </p:blipFill>
          <p:spPr bwMode="auto">
            <a:xfrm>
              <a:off x="5143504" y="5500702"/>
              <a:ext cx="1465106" cy="1044000"/>
            </a:xfrm>
            <a:prstGeom prst="rect">
              <a:avLst/>
            </a:prstGeom>
            <a:noFill/>
          </p:spPr>
        </p:pic>
      </p:grpSp>
      <p:pic>
        <p:nvPicPr>
          <p:cNvPr id="3" name="Picture 2" descr="C:\Users\hp\Pictures\صورة2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3" r="32937"/>
          <a:stretch/>
        </p:blipFill>
        <p:spPr bwMode="auto">
          <a:xfrm>
            <a:off x="3015487" y="5554702"/>
            <a:ext cx="1883446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581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71472" y="2714620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Amides</a:t>
            </a:r>
            <a:endParaRPr lang="ar-SA" dirty="0"/>
          </a:p>
        </p:txBody>
      </p:sp>
      <p:sp>
        <p:nvSpPr>
          <p:cNvPr id="13" name="مستطيل 29"/>
          <p:cNvSpPr/>
          <p:nvPr/>
        </p:nvSpPr>
        <p:spPr>
          <a:xfrm>
            <a:off x="714348" y="500042"/>
            <a:ext cx="881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Oxime</a:t>
            </a:r>
            <a:endParaRPr lang="ar-SA" sz="2000" dirty="0"/>
          </a:p>
        </p:txBody>
      </p:sp>
      <p:pic>
        <p:nvPicPr>
          <p:cNvPr id="37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5" t="27929" r="53271"/>
          <a:stretch/>
        </p:blipFill>
        <p:spPr bwMode="auto">
          <a:xfrm>
            <a:off x="1571604" y="2857496"/>
            <a:ext cx="1562112" cy="272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7" t="27929" r="28414"/>
          <a:stretch/>
        </p:blipFill>
        <p:spPr bwMode="auto">
          <a:xfrm>
            <a:off x="5572132" y="2844534"/>
            <a:ext cx="1512926" cy="272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مجموعة 2"/>
          <p:cNvGrpSpPr/>
          <p:nvPr/>
        </p:nvGrpSpPr>
        <p:grpSpPr>
          <a:xfrm>
            <a:off x="1643042" y="2844534"/>
            <a:ext cx="5513454" cy="2740568"/>
            <a:chOff x="1643042" y="2844534"/>
            <a:chExt cx="5513454" cy="2740568"/>
          </a:xfrm>
        </p:grpSpPr>
        <p:grpSp>
          <p:nvGrpSpPr>
            <p:cNvPr id="42" name="Group 41"/>
            <p:cNvGrpSpPr/>
            <p:nvPr/>
          </p:nvGrpSpPr>
          <p:grpSpPr>
            <a:xfrm>
              <a:off x="1643042" y="2844534"/>
              <a:ext cx="5513454" cy="2740568"/>
              <a:chOff x="1643042" y="2844534"/>
              <a:chExt cx="5513454" cy="2740568"/>
            </a:xfrm>
          </p:grpSpPr>
          <p:pic>
            <p:nvPicPr>
              <p:cNvPr id="40" name="Picture 9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245" t="27929" r="53271"/>
              <a:stretch/>
            </p:blipFill>
            <p:spPr bwMode="auto">
              <a:xfrm>
                <a:off x="1643042" y="2857496"/>
                <a:ext cx="1562112" cy="27276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1" name="Picture 9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527" t="27929" r="28414"/>
              <a:stretch/>
            </p:blipFill>
            <p:spPr bwMode="auto">
              <a:xfrm>
                <a:off x="5643570" y="2844534"/>
                <a:ext cx="1512926" cy="27276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5" name="Picture 2" descr="C:\Users\hp\Pictures\صورة2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53" r="32937"/>
            <a:stretch/>
          </p:blipFill>
          <p:spPr bwMode="auto">
            <a:xfrm>
              <a:off x="3223128" y="3861048"/>
              <a:ext cx="1955886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مجموعة 1"/>
          <p:cNvGrpSpPr/>
          <p:nvPr/>
        </p:nvGrpSpPr>
        <p:grpSpPr>
          <a:xfrm>
            <a:off x="1714480" y="857232"/>
            <a:ext cx="5357850" cy="1044000"/>
            <a:chOff x="1714480" y="857232"/>
            <a:chExt cx="5357850" cy="1044000"/>
          </a:xfrm>
        </p:grpSpPr>
        <p:grpSp>
          <p:nvGrpSpPr>
            <p:cNvPr id="20" name="مجموعة 24"/>
            <p:cNvGrpSpPr/>
            <p:nvPr/>
          </p:nvGrpSpPr>
          <p:grpSpPr>
            <a:xfrm>
              <a:off x="1714480" y="857232"/>
              <a:ext cx="5357850" cy="1044000"/>
              <a:chOff x="3009053" y="4791618"/>
              <a:chExt cx="5357850" cy="1044000"/>
            </a:xfrm>
          </p:grpSpPr>
          <p:pic>
            <p:nvPicPr>
              <p:cNvPr id="21" name="Picture 3" descr="C20-P0959-1.jpg                                                000056DEMacintosh HD                   BAC395CB:"/>
              <p:cNvPicPr>
                <a:picLocks noChangeAspect="1" noChangeArrowheads="1"/>
              </p:cNvPicPr>
              <p:nvPr/>
            </p:nvPicPr>
            <p:blipFill rotWithShape="1">
              <a:blip r:embed="rId4">
                <a:biLevel thresh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0456" r="76213" b="54706"/>
              <a:stretch/>
            </p:blipFill>
            <p:spPr bwMode="auto">
              <a:xfrm>
                <a:off x="3009053" y="4934494"/>
                <a:ext cx="1702633" cy="492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1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600" t="79136" r="31466"/>
              <a:stretch/>
            </p:blipFill>
            <p:spPr bwMode="auto">
              <a:xfrm>
                <a:off x="6747514" y="4791618"/>
                <a:ext cx="1619389" cy="10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7" name="Picture 2" descr="C:\Users\hp\Pictures\صورة2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53" r="32937"/>
            <a:stretch/>
          </p:blipFill>
          <p:spPr bwMode="auto">
            <a:xfrm>
              <a:off x="3460914" y="939811"/>
              <a:ext cx="1912346" cy="86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97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116632"/>
            <a:ext cx="35073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Alkylation Of Ammonia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469"/>
          <a:stretch/>
        </p:blipFill>
        <p:spPr bwMode="auto">
          <a:xfrm>
            <a:off x="611560" y="771776"/>
            <a:ext cx="7724181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2974822" y="1199110"/>
            <a:ext cx="21403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Alkylammonium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salt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1357737" y="1988841"/>
            <a:ext cx="6238599" cy="4248471"/>
            <a:chOff x="1357737" y="1988841"/>
            <a:chExt cx="6238599" cy="424847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57737" y="1988841"/>
              <a:ext cx="6238599" cy="397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مربع نص 5"/>
            <p:cNvSpPr txBox="1"/>
            <p:nvPr/>
          </p:nvSpPr>
          <p:spPr>
            <a:xfrm>
              <a:off x="4734207" y="5898758"/>
              <a:ext cx="2862129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err="1" smtClean="0">
                  <a:solidFill>
                    <a:srgbClr val="00B050"/>
                  </a:solidFill>
                </a:rPr>
                <a:t>Tetramethylammonium</a:t>
              </a:r>
              <a:r>
                <a:rPr lang="en-US" sz="1600" dirty="0" smtClean="0">
                  <a:solidFill>
                    <a:srgbClr val="00B050"/>
                  </a:solidFill>
                </a:rPr>
                <a:t> chloride</a:t>
              </a:r>
              <a:endParaRPr lang="ar-SA" sz="1600" dirty="0">
                <a:solidFill>
                  <a:srgbClr val="00B050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147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3864" y="0"/>
            <a:ext cx="4639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Hoffman Degradation Of Amides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429" y="2291592"/>
            <a:ext cx="4990069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152532" y="1107100"/>
            <a:ext cx="55611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It will </a:t>
            </a:r>
            <a:r>
              <a:rPr lang="en-US" altLang="zh-TW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reduce 1 carbon atom</a:t>
            </a:r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 in this reaction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53759" y="578295"/>
            <a:ext cx="588173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the action of Sodium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hypobromite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NaOBr</a:t>
            </a:r>
            <a:endParaRPr lang="ar-SA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28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483768" y="0"/>
            <a:ext cx="36982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Of Amines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8" descr="0026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35"/>
          <a:stretch/>
        </p:blipFill>
        <p:spPr bwMode="auto">
          <a:xfrm>
            <a:off x="2201427" y="3429000"/>
            <a:ext cx="4392736" cy="12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0026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15" r="55370"/>
          <a:stretch/>
        </p:blipFill>
        <p:spPr bwMode="auto">
          <a:xfrm>
            <a:off x="2561426" y="2775461"/>
            <a:ext cx="3779561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21422" y="575501"/>
            <a:ext cx="4908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Reaction of Amines with Nitrous Acid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21422" y="1684258"/>
            <a:ext cx="8411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Nitrous acid reacts with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alkylamines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arylamines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form </a:t>
            </a:r>
            <a:r>
              <a:rPr lang="en-US" sz="24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diazonium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salts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This reaction is called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diazotization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0" y="4869019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Alkylamines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aryl amines react with nitrous acid to form </a:t>
            </a:r>
            <a:r>
              <a:rPr lang="en-US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-nitrosamines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Picture 7" descr="0027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977" y="5700016"/>
            <a:ext cx="3403636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0026b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59"/>
          <a:stretch/>
        </p:blipFill>
        <p:spPr bwMode="auto">
          <a:xfrm>
            <a:off x="5719705" y="587296"/>
            <a:ext cx="1787837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179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18401"/>
            <a:ext cx="864096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3°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Alkylamines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react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nitrous acid to form 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>
              <a:spcBef>
                <a:spcPct val="20000"/>
              </a:spcBef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 -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soluuble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ammoium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salts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959" y="1464701"/>
            <a:ext cx="2940169" cy="559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0" y="2539222"/>
            <a:ext cx="687625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3°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aryl amines react with nitrous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acid to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form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lnSpc>
                <a:spcPct val="80000"/>
              </a:lnSpc>
            </a:pPr>
            <a:r>
              <a:rPr lang="en-US" altLang="zh-CN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p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zh-CN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nitroso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aromatic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compounds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381" y="3859780"/>
            <a:ext cx="597332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078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7" y="5373216"/>
            <a:ext cx="8620125" cy="130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089996" y="3789040"/>
            <a:ext cx="1770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Fluoroboric</a:t>
            </a: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dirty="0">
                <a:solidFill>
                  <a:srgbClr val="00B0F0"/>
                </a:solidFill>
              </a:rPr>
              <a:t> </a:t>
            </a:r>
            <a:endParaRPr lang="ar-SA" dirty="0">
              <a:solidFill>
                <a:srgbClr val="00B0F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90" y="117192"/>
            <a:ext cx="6444813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496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0030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095" y="3789040"/>
            <a:ext cx="64008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مجموعة 1"/>
          <p:cNvGrpSpPr/>
          <p:nvPr/>
        </p:nvGrpSpPr>
        <p:grpSpPr>
          <a:xfrm>
            <a:off x="2123728" y="908720"/>
            <a:ext cx="3884198" cy="1785893"/>
            <a:chOff x="3275856" y="2611765"/>
            <a:chExt cx="3884198" cy="1785893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44" r="32320" b="64915"/>
            <a:stretch/>
          </p:blipFill>
          <p:spPr bwMode="auto">
            <a:xfrm>
              <a:off x="4171193" y="2777380"/>
              <a:ext cx="2988861" cy="1620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817" r="88422" b="38367"/>
            <a:stretch/>
          </p:blipFill>
          <p:spPr bwMode="auto">
            <a:xfrm>
              <a:off x="3275856" y="2611765"/>
              <a:ext cx="800334" cy="14231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مستطيل 4"/>
          <p:cNvSpPr/>
          <p:nvPr/>
        </p:nvSpPr>
        <p:spPr>
          <a:xfrm>
            <a:off x="461111" y="260648"/>
            <a:ext cx="1840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97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7504" y="1262332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Amines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organic nitrogen compounds, formed by replacing one or more hydrogen atoms of ammonia (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4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with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alkyl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aryl groups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07504" y="240587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Amines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classified as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1°, 2°, or 3°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based on the number of alkyl groups bonded to the nitrogen atom.</a:t>
            </a:r>
          </a:p>
        </p:txBody>
      </p:sp>
      <p:pic>
        <p:nvPicPr>
          <p:cNvPr id="5" name="Picture 4" descr="354230_la_17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76" y="3501008"/>
            <a:ext cx="6705600" cy="3143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32933"/>
            <a:ext cx="1364212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2" descr="叔胺"/>
          <p:cNvPicPr>
            <a:picLocks noChangeAspect="1" noChangeArrowheads="1"/>
          </p:cNvPicPr>
          <p:nvPr/>
        </p:nvPicPr>
        <p:blipFill rotWithShape="1">
          <a:blip r:embed="rId4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9" t="9792" r="25099" b="14083"/>
          <a:stretch/>
        </p:blipFill>
        <p:spPr bwMode="auto">
          <a:xfrm>
            <a:off x="5076056" y="160933"/>
            <a:ext cx="1113264" cy="11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954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595" y="376518"/>
            <a:ext cx="8892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When a fourth group bonds to the nitrogen through this lone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pair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the product is a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quaternary ammonium 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which has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positive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charge and forms ionic compounds with anions.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354230_la_17_07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3953"/>
            <a:ext cx="3733800" cy="1974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07504" y="4221088"/>
            <a:ext cx="8388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Amines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stronger bases and better nucleophiles than other neutral organic compounds.</a:t>
            </a:r>
            <a:r>
              <a:rPr lang="en-US" dirty="0">
                <a:sym typeface="Symbol" pitchFamily="18" charset="2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128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23728" y="-27384"/>
            <a:ext cx="44147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Amines 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7051" y="386734"/>
            <a:ext cx="2193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Common Name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67544" y="828927"/>
            <a:ext cx="8208912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Name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alkyl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group bonded to the nitrogen atom and add the word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forming a single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word </a:t>
            </a:r>
            <a:r>
              <a:rPr lang="en-US" sz="2400" dirty="0" smtClean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alkylamine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42900" indent="-342900" algn="just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Secondary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Tertiary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amines having identical alkyl groups are named using the prefix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tri-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with the name of the primary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amine (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Dialkylamine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Trialkyamine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09" y="3307671"/>
            <a:ext cx="1358558" cy="69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706" y="3105569"/>
            <a:ext cx="1589834" cy="111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مجموعة 4"/>
          <p:cNvGrpSpPr/>
          <p:nvPr/>
        </p:nvGrpSpPr>
        <p:grpSpPr>
          <a:xfrm>
            <a:off x="6336609" y="3220444"/>
            <a:ext cx="2466975" cy="856628"/>
            <a:chOff x="4331127" y="2906649"/>
            <a:chExt cx="2466975" cy="856628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768"/>
            <a:stretch/>
          </p:blipFill>
          <p:spPr bwMode="auto">
            <a:xfrm>
              <a:off x="4331127" y="2906649"/>
              <a:ext cx="2466975" cy="539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084" r="12621"/>
            <a:stretch/>
          </p:blipFill>
          <p:spPr bwMode="auto">
            <a:xfrm>
              <a:off x="4486801" y="3403277"/>
              <a:ext cx="2011663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مجموعة 8"/>
          <p:cNvGrpSpPr/>
          <p:nvPr/>
        </p:nvGrpSpPr>
        <p:grpSpPr>
          <a:xfrm>
            <a:off x="6849988" y="4448924"/>
            <a:ext cx="1770895" cy="1986538"/>
            <a:chOff x="5432048" y="4241423"/>
            <a:chExt cx="1770895" cy="1986538"/>
          </a:xfrm>
        </p:grpSpPr>
        <p:pic>
          <p:nvPicPr>
            <p:cNvPr id="2055" name="Picture 7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41"/>
            <a:stretch/>
          </p:blipFill>
          <p:spPr bwMode="auto">
            <a:xfrm>
              <a:off x="5432048" y="4241423"/>
              <a:ext cx="1770895" cy="172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7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47"/>
            <a:stretch/>
          </p:blipFill>
          <p:spPr bwMode="auto">
            <a:xfrm>
              <a:off x="5618080" y="5867961"/>
              <a:ext cx="1490775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مجموعة 6"/>
          <p:cNvGrpSpPr/>
          <p:nvPr/>
        </p:nvGrpSpPr>
        <p:grpSpPr>
          <a:xfrm>
            <a:off x="4139952" y="3113095"/>
            <a:ext cx="1901936" cy="1180001"/>
            <a:chOff x="3870209" y="2841249"/>
            <a:chExt cx="1901936" cy="1180001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641"/>
            <a:stretch/>
          </p:blipFill>
          <p:spPr bwMode="auto">
            <a:xfrm>
              <a:off x="3923383" y="2841249"/>
              <a:ext cx="1848762" cy="8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41" t="69512"/>
            <a:stretch/>
          </p:blipFill>
          <p:spPr bwMode="auto">
            <a:xfrm>
              <a:off x="3870209" y="3637107"/>
              <a:ext cx="1637895" cy="384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مجموعة 9"/>
          <p:cNvGrpSpPr/>
          <p:nvPr/>
        </p:nvGrpSpPr>
        <p:grpSpPr>
          <a:xfrm>
            <a:off x="10880" y="5149325"/>
            <a:ext cx="2523349" cy="1131894"/>
            <a:chOff x="10880" y="5149325"/>
            <a:chExt cx="2523349" cy="1131894"/>
          </a:xfrm>
        </p:grpSpPr>
        <p:pic>
          <p:nvPicPr>
            <p:cNvPr id="22" name="Picture 8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97" t="67880" r="28102"/>
            <a:stretch/>
          </p:blipFill>
          <p:spPr bwMode="auto">
            <a:xfrm>
              <a:off x="395536" y="5877272"/>
              <a:ext cx="1668736" cy="4039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8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105"/>
            <a:stretch/>
          </p:blipFill>
          <p:spPr bwMode="auto">
            <a:xfrm>
              <a:off x="10880" y="5149325"/>
              <a:ext cx="2523349" cy="79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3523939" y="4940726"/>
            <a:ext cx="2305050" cy="1357936"/>
            <a:chOff x="3523939" y="4940726"/>
            <a:chExt cx="2305050" cy="1357936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537"/>
            <a:stretch/>
          </p:blipFill>
          <p:spPr bwMode="auto">
            <a:xfrm>
              <a:off x="3523939" y="4940726"/>
              <a:ext cx="2305050" cy="1072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3571868" y="5929330"/>
              <a:ext cx="2055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Ethyl</a:t>
              </a:r>
              <a:r>
                <a:rPr lang="en-US" dirty="0" err="1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dimethyl</a:t>
              </a:r>
              <a:r>
                <a:rPr lang="en-US" dirty="0" err="1" smtClean="0">
                  <a:solidFill>
                    <a:srgbClr val="FF3399"/>
                  </a:solidFill>
                  <a:latin typeface="Times New Roman" pitchFamily="18" charset="0"/>
                  <a:cs typeface="Times New Roman" pitchFamily="18" charset="0"/>
                </a:rPr>
                <a:t>amine</a:t>
              </a:r>
              <a:endParaRPr lang="en-US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88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23528" y="9056"/>
            <a:ext cx="2063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IUPAC System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23528" y="470721"/>
            <a:ext cx="84744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 eaLnBrk="0" hangingPunct="0">
              <a:spcBef>
                <a:spcPct val="20000"/>
              </a:spcBef>
              <a:buSzPct val="95000"/>
              <a:buFont typeface="Wingdings" pitchFamily="2" charset="2"/>
              <a:buChar char="§"/>
              <a:defRPr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If  the  compound  does not  contain a  functional group  except  amino group,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system find the longest chain and give it a suitable name and the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amino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group is considered as substituent, and its position on the chain is indicated by the lowest possible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number.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مجموعة 8"/>
          <p:cNvGrpSpPr/>
          <p:nvPr/>
        </p:nvGrpSpPr>
        <p:grpSpPr>
          <a:xfrm>
            <a:off x="323528" y="3566636"/>
            <a:ext cx="1763624" cy="870476"/>
            <a:chOff x="549128" y="3786725"/>
            <a:chExt cx="1763624" cy="870476"/>
          </a:xfrm>
        </p:grpSpPr>
        <p:sp>
          <p:nvSpPr>
            <p:cNvPr id="8" name="مربع نص 7"/>
            <p:cNvSpPr txBox="1"/>
            <p:nvPr/>
          </p:nvSpPr>
          <p:spPr>
            <a:xfrm>
              <a:off x="549128" y="4257091"/>
              <a:ext cx="1763624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Amino</a:t>
              </a:r>
              <a:r>
                <a:rPr lang="en-US" sz="2000" dirty="0" err="1" smtClean="0">
                  <a:latin typeface="Times New Roman" pitchFamily="18" charset="0"/>
                  <a:cs typeface="Times New Roman" pitchFamily="18" charset="0"/>
                </a:rPr>
                <a:t>methane</a:t>
              </a:r>
              <a:endParaRPr lang="ar-SA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116"/>
            <a:stretch/>
          </p:blipFill>
          <p:spPr bwMode="auto">
            <a:xfrm>
              <a:off x="942628" y="3786725"/>
              <a:ext cx="1181100" cy="470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مجموعة 11"/>
          <p:cNvGrpSpPr/>
          <p:nvPr/>
        </p:nvGrpSpPr>
        <p:grpSpPr>
          <a:xfrm>
            <a:off x="3184862" y="3552828"/>
            <a:ext cx="2035210" cy="884284"/>
            <a:chOff x="2876317" y="3854272"/>
            <a:chExt cx="2035210" cy="884284"/>
          </a:xfrm>
        </p:grpSpPr>
        <p:pic>
          <p:nvPicPr>
            <p:cNvPr id="19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4160"/>
            <a:stretch/>
          </p:blipFill>
          <p:spPr bwMode="auto">
            <a:xfrm>
              <a:off x="2949377" y="3854272"/>
              <a:ext cx="1962150" cy="402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مربع نص 9"/>
            <p:cNvSpPr txBox="1"/>
            <p:nvPr/>
          </p:nvSpPr>
          <p:spPr>
            <a:xfrm>
              <a:off x="2876317" y="4338446"/>
              <a:ext cx="1935145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1-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Amino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propane</a:t>
              </a:r>
              <a:endParaRPr lang="ar-SA" sz="2000" dirty="0"/>
            </a:p>
          </p:txBody>
        </p:sp>
      </p:grpSp>
      <p:grpSp>
        <p:nvGrpSpPr>
          <p:cNvPr id="14" name="مجموعة 13"/>
          <p:cNvGrpSpPr/>
          <p:nvPr/>
        </p:nvGrpSpPr>
        <p:grpSpPr>
          <a:xfrm>
            <a:off x="6181602" y="3356992"/>
            <a:ext cx="2190750" cy="1246965"/>
            <a:chOff x="5523007" y="2726161"/>
            <a:chExt cx="2190750" cy="1246965"/>
          </a:xfrm>
        </p:grpSpPr>
        <p:pic>
          <p:nvPicPr>
            <p:cNvPr id="22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696"/>
            <a:stretch/>
          </p:blipFill>
          <p:spPr bwMode="auto">
            <a:xfrm>
              <a:off x="5523007" y="2726161"/>
              <a:ext cx="2190750" cy="9307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مستطيل 12"/>
            <p:cNvSpPr/>
            <p:nvPr/>
          </p:nvSpPr>
          <p:spPr>
            <a:xfrm>
              <a:off x="5690045" y="3573016"/>
              <a:ext cx="190629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2-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Amino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pentane</a:t>
              </a:r>
              <a:endParaRPr lang="ar-SA" sz="2000" dirty="0"/>
            </a:p>
          </p:txBody>
        </p:sp>
      </p:grpSp>
      <p:sp>
        <p:nvSpPr>
          <p:cNvPr id="16" name="مستطيل 15"/>
          <p:cNvSpPr/>
          <p:nvPr/>
        </p:nvSpPr>
        <p:spPr>
          <a:xfrm>
            <a:off x="323528" y="2391090"/>
            <a:ext cx="84744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Substituents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attached to the nitrogen are indicated by using “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” as the location number.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مجموعة 26"/>
          <p:cNvGrpSpPr/>
          <p:nvPr/>
        </p:nvGrpSpPr>
        <p:grpSpPr>
          <a:xfrm>
            <a:off x="375956" y="5301176"/>
            <a:ext cx="2740900" cy="1008144"/>
            <a:chOff x="444692" y="188640"/>
            <a:chExt cx="2740900" cy="1008144"/>
          </a:xfrm>
        </p:grpSpPr>
        <p:pic>
          <p:nvPicPr>
            <p:cNvPr id="28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768"/>
            <a:stretch/>
          </p:blipFill>
          <p:spPr bwMode="auto">
            <a:xfrm>
              <a:off x="551411" y="188640"/>
              <a:ext cx="2634181" cy="5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مستطيل 28"/>
            <p:cNvSpPr/>
            <p:nvPr/>
          </p:nvSpPr>
          <p:spPr>
            <a:xfrm>
              <a:off x="444692" y="827452"/>
              <a:ext cx="25827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N-Ethyl-1-</a:t>
              </a:r>
              <a:r>
                <a:rPr lang="en-US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amino</a:t>
              </a:r>
              <a:r>
                <a:rPr lang="en-US" dirty="0" smtClean="0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propane</a:t>
              </a:r>
              <a:endParaRPr lang="ar-SA" dirty="0">
                <a:solidFill>
                  <a:srgbClr val="FF0066"/>
                </a:solidFill>
              </a:endParaRPr>
            </a:p>
          </p:txBody>
        </p:sp>
      </p:grpSp>
      <p:grpSp>
        <p:nvGrpSpPr>
          <p:cNvPr id="30" name="مجموعة 29"/>
          <p:cNvGrpSpPr/>
          <p:nvPr/>
        </p:nvGrpSpPr>
        <p:grpSpPr>
          <a:xfrm>
            <a:off x="4932040" y="5206188"/>
            <a:ext cx="3114955" cy="1319156"/>
            <a:chOff x="323528" y="346830"/>
            <a:chExt cx="3114955" cy="1319156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0718"/>
            <a:stretch/>
          </p:blipFill>
          <p:spPr bwMode="auto">
            <a:xfrm>
              <a:off x="638457" y="346830"/>
              <a:ext cx="2565391" cy="823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مستطيل 31"/>
            <p:cNvSpPr/>
            <p:nvPr/>
          </p:nvSpPr>
          <p:spPr>
            <a:xfrm>
              <a:off x="323528" y="1296654"/>
              <a:ext cx="31149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N,N-Dimethyl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1-aminopropane</a:t>
              </a:r>
              <a:endParaRPr lang="ar-SA" dirty="0">
                <a:solidFill>
                  <a:srgbClr val="00B0F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552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37" y="3210669"/>
            <a:ext cx="236220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278485"/>
            <a:ext cx="18669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226893"/>
            <a:ext cx="228600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مجموعة 3"/>
          <p:cNvGrpSpPr/>
          <p:nvPr/>
        </p:nvGrpSpPr>
        <p:grpSpPr>
          <a:xfrm>
            <a:off x="4961111" y="4965368"/>
            <a:ext cx="2848595" cy="1776000"/>
            <a:chOff x="5204012" y="3669224"/>
            <a:chExt cx="2848595" cy="1776000"/>
          </a:xfrm>
        </p:grpSpPr>
        <p:pic>
          <p:nvPicPr>
            <p:cNvPr id="2057" name="Picture 9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0" t="69008" b="15496"/>
            <a:stretch/>
          </p:blipFill>
          <p:spPr bwMode="auto">
            <a:xfrm>
              <a:off x="5204012" y="5088037"/>
              <a:ext cx="2848595" cy="357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42" r="7864" b="33666"/>
            <a:stretch/>
          </p:blipFill>
          <p:spPr bwMode="auto">
            <a:xfrm>
              <a:off x="5852870" y="3669224"/>
              <a:ext cx="1813832" cy="15290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مجموعة 8"/>
          <p:cNvGrpSpPr/>
          <p:nvPr/>
        </p:nvGrpSpPr>
        <p:grpSpPr>
          <a:xfrm>
            <a:off x="3275856" y="3172569"/>
            <a:ext cx="2802061" cy="1624583"/>
            <a:chOff x="2987824" y="2924944"/>
            <a:chExt cx="2802061" cy="1624583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803"/>
            <a:stretch/>
          </p:blipFill>
          <p:spPr bwMode="auto">
            <a:xfrm>
              <a:off x="3203848" y="4034118"/>
              <a:ext cx="2400300" cy="5154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6439"/>
            <a:stretch/>
          </p:blipFill>
          <p:spPr bwMode="auto">
            <a:xfrm>
              <a:off x="2987824" y="2924944"/>
              <a:ext cx="2802061" cy="115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" name="مستطيل 21"/>
          <p:cNvSpPr/>
          <p:nvPr/>
        </p:nvSpPr>
        <p:spPr>
          <a:xfrm>
            <a:off x="1619672" y="2132856"/>
            <a:ext cx="5724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multifunctional compounds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مجموعة 28"/>
          <p:cNvGrpSpPr/>
          <p:nvPr/>
        </p:nvGrpSpPr>
        <p:grpSpPr>
          <a:xfrm>
            <a:off x="2531720" y="116632"/>
            <a:ext cx="3480440" cy="1364688"/>
            <a:chOff x="4188723" y="116632"/>
            <a:chExt cx="3480440" cy="1364688"/>
          </a:xfrm>
        </p:grpSpPr>
        <p:pic>
          <p:nvPicPr>
            <p:cNvPr id="30" name="Picture 5" descr="C20-P0942-1.jpg                                                000056DEMacintosh HD                   BAC395CB: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38" r="9309" b="36988"/>
            <a:stretch/>
          </p:blipFill>
          <p:spPr bwMode="auto">
            <a:xfrm>
              <a:off x="4783288" y="116632"/>
              <a:ext cx="229131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مستطيل 30"/>
            <p:cNvSpPr/>
            <p:nvPr/>
          </p:nvSpPr>
          <p:spPr>
            <a:xfrm>
              <a:off x="4188723" y="1111988"/>
              <a:ext cx="34804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N-Ethyl,N-methyl-</a:t>
              </a:r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1-aminopropane</a:t>
              </a:r>
              <a:endParaRPr lang="ar-SA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829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7957"/>
            <a:ext cx="89715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Aromatic amines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named as derivatives of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aniline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Substituents attached to the nitrogen are indicated by using “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” as the location number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مجموعة 5"/>
          <p:cNvGrpSpPr/>
          <p:nvPr/>
        </p:nvGrpSpPr>
        <p:grpSpPr>
          <a:xfrm>
            <a:off x="3537981" y="1556792"/>
            <a:ext cx="1754099" cy="1610195"/>
            <a:chOff x="3393965" y="639068"/>
            <a:chExt cx="1754099" cy="161019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5964" y="639068"/>
              <a:ext cx="1562100" cy="138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مستطيل 4"/>
            <p:cNvSpPr/>
            <p:nvPr/>
          </p:nvSpPr>
          <p:spPr>
            <a:xfrm>
              <a:off x="3393965" y="1879931"/>
              <a:ext cx="17235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2-</a:t>
              </a:r>
              <a:r>
                <a:rPr lang="en-US" dirty="0" smtClean="0">
                  <a:solidFill>
                    <a:srgbClr val="CC3200"/>
                  </a:solidFill>
                  <a:latin typeface="Times New Roman" pitchFamily="18" charset="0"/>
                  <a:cs typeface="Times New Roman" pitchFamily="18" charset="0"/>
                </a:rPr>
                <a:t>Methyl</a:t>
              </a:r>
              <a:r>
                <a:rPr lang="en-US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aniline</a:t>
              </a:r>
              <a:r>
                <a:rPr lang="en-US" sz="1600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6664759" y="1700808"/>
            <a:ext cx="1507641" cy="1426602"/>
            <a:chOff x="5671572" y="708125"/>
            <a:chExt cx="1507641" cy="142660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708125"/>
              <a:ext cx="1383077" cy="10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مستطيل 7"/>
            <p:cNvSpPr/>
            <p:nvPr/>
          </p:nvSpPr>
          <p:spPr>
            <a:xfrm>
              <a:off x="5671572" y="1765395"/>
              <a:ext cx="1492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2-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Nitro</a:t>
              </a:r>
              <a:r>
                <a:rPr lang="en-US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aniline</a:t>
              </a:r>
              <a:endParaRPr lang="ar-SA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مجموعة 9"/>
          <p:cNvGrpSpPr/>
          <p:nvPr/>
        </p:nvGrpSpPr>
        <p:grpSpPr>
          <a:xfrm>
            <a:off x="352545" y="4005064"/>
            <a:ext cx="1855862" cy="1152128"/>
            <a:chOff x="853052" y="2348880"/>
            <a:chExt cx="1855862" cy="1152128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052" y="2348880"/>
              <a:ext cx="1855862" cy="82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435" y="3205733"/>
              <a:ext cx="1457325" cy="295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3" name="مجموعة 12"/>
          <p:cNvGrpSpPr/>
          <p:nvPr/>
        </p:nvGrpSpPr>
        <p:grpSpPr>
          <a:xfrm>
            <a:off x="2948079" y="3356992"/>
            <a:ext cx="2313454" cy="2975816"/>
            <a:chOff x="3482685" y="2143125"/>
            <a:chExt cx="2313454" cy="2975816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0488" y="2143125"/>
              <a:ext cx="1343025" cy="2571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مستطيل 11"/>
            <p:cNvSpPr/>
            <p:nvPr/>
          </p:nvSpPr>
          <p:spPr>
            <a:xfrm>
              <a:off x="3482685" y="4749609"/>
              <a:ext cx="23134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N-Ethyl</a:t>
              </a:r>
              <a:r>
                <a:rPr lang="en-US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-4</a:t>
              </a:r>
              <a:r>
                <a:rPr lang="en-US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nitro</a:t>
              </a:r>
              <a:r>
                <a:rPr lang="en-US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aniline</a:t>
              </a:r>
              <a:endParaRPr lang="ar-SA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مجموعة 17"/>
          <p:cNvGrpSpPr/>
          <p:nvPr/>
        </p:nvGrpSpPr>
        <p:grpSpPr>
          <a:xfrm>
            <a:off x="5424999" y="3645024"/>
            <a:ext cx="3391643" cy="1992787"/>
            <a:chOff x="5752357" y="3070476"/>
            <a:chExt cx="3391643" cy="1992787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4389" y="3070476"/>
              <a:ext cx="2585545" cy="14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مستطيل 16"/>
            <p:cNvSpPr/>
            <p:nvPr/>
          </p:nvSpPr>
          <p:spPr>
            <a:xfrm>
              <a:off x="5752357" y="4693931"/>
              <a:ext cx="339164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Times New Roman,"/>
                </a:rPr>
                <a:t>4-</a:t>
              </a:r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Chloro-</a:t>
              </a:r>
              <a:r>
                <a:rPr lang="en-US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-ethyl,</a:t>
              </a:r>
              <a:r>
                <a:rPr lang="en-US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-methyl</a:t>
              </a:r>
              <a:r>
                <a:rPr lang="en-US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aniline</a:t>
              </a:r>
              <a:endParaRPr lang="ar-SA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مجموعة 6"/>
          <p:cNvGrpSpPr/>
          <p:nvPr/>
        </p:nvGrpSpPr>
        <p:grpSpPr>
          <a:xfrm>
            <a:off x="742508" y="1940028"/>
            <a:ext cx="1261062" cy="1210232"/>
            <a:chOff x="742508" y="1940028"/>
            <a:chExt cx="1261062" cy="1210232"/>
          </a:xfrm>
        </p:grpSpPr>
        <p:pic>
          <p:nvPicPr>
            <p:cNvPr id="3" name="Picture 8" descr="0004a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192" b="23518"/>
            <a:stretch/>
          </p:blipFill>
          <p:spPr bwMode="auto">
            <a:xfrm>
              <a:off x="786260" y="1940028"/>
              <a:ext cx="1217310" cy="8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مربع نص 3"/>
            <p:cNvSpPr txBox="1"/>
            <p:nvPr/>
          </p:nvSpPr>
          <p:spPr>
            <a:xfrm>
              <a:off x="742508" y="2780928"/>
              <a:ext cx="877164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Aniline</a:t>
              </a:r>
              <a:endParaRPr lang="ar-SA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316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4" y="930706"/>
            <a:ext cx="9067800" cy="5045223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830759" y="116632"/>
            <a:ext cx="5242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Precedence Order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Functional  Groups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126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979712" y="0"/>
            <a:ext cx="51966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Physical properties 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Amines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-108520" y="933473"/>
            <a:ext cx="32784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Solubility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85609" y="1731458"/>
            <a:ext cx="91450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1°, 2°,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amines with small alkyl groups are very soluble in 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water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due to 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hydrogen bonding </a:t>
            </a: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 the solvent</a:t>
            </a:r>
            <a:r>
              <a:rPr lang="en-GB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Solubility decreases as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the molecules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get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heavier.</a:t>
            </a: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Aromatic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amines are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insoluble in water.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56992"/>
            <a:ext cx="648072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823AF-EEC8-44E9-A7DD-97E0FDBC159D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90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998</TotalTime>
  <Words>596</Words>
  <Application>Microsoft Office PowerPoint</Application>
  <PresentationFormat>On-screen Show (4:3)</PresentationFormat>
  <Paragraphs>96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 H Altalassi</cp:lastModifiedBy>
  <cp:revision>63</cp:revision>
  <dcterms:created xsi:type="dcterms:W3CDTF">2012-05-04T07:11:00Z</dcterms:created>
  <dcterms:modified xsi:type="dcterms:W3CDTF">2015-04-29T10:04:45Z</dcterms:modified>
</cp:coreProperties>
</file>